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67" r:id="rId5"/>
    <p:sldId id="258" r:id="rId6"/>
    <p:sldId id="352" r:id="rId7"/>
    <p:sldId id="353" r:id="rId8"/>
    <p:sldId id="351" r:id="rId9"/>
    <p:sldId id="361" r:id="rId10"/>
    <p:sldId id="316" r:id="rId11"/>
    <p:sldId id="334" r:id="rId12"/>
    <p:sldId id="335" r:id="rId13"/>
    <p:sldId id="270" r:id="rId14"/>
    <p:sldId id="347" r:id="rId15"/>
    <p:sldId id="357" r:id="rId16"/>
    <p:sldId id="358" r:id="rId17"/>
    <p:sldId id="320" r:id="rId18"/>
    <p:sldId id="348" r:id="rId19"/>
    <p:sldId id="362" r:id="rId20"/>
    <p:sldId id="34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53EF"/>
    <a:srgbClr val="88A2FF"/>
    <a:srgbClr val="FF7575"/>
    <a:srgbClr val="466318"/>
    <a:srgbClr val="E2EEBE"/>
    <a:srgbClr val="F6FAEC"/>
    <a:srgbClr val="C0CEFF"/>
    <a:srgbClr val="10283A"/>
    <a:srgbClr val="F199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48" autoAdjust="0"/>
    <p:restoredTop sz="95033" autoAdjust="0"/>
  </p:normalViewPr>
  <p:slideViewPr>
    <p:cSldViewPr snapToGrid="0">
      <p:cViewPr varScale="1">
        <p:scale>
          <a:sx n="65" d="100"/>
          <a:sy n="65" d="100"/>
        </p:scale>
        <p:origin x="396" y="60"/>
      </p:cViewPr>
      <p:guideLst/>
    </p:cSldViewPr>
  </p:slideViewPr>
  <p:notesTextViewPr>
    <p:cViewPr>
      <p:scale>
        <a:sx n="1" d="1"/>
        <a:sy n="1" d="1"/>
      </p:scale>
      <p:origin x="0" y="0"/>
    </p:cViewPr>
  </p:notesTextViewPr>
  <p:notesViewPr>
    <p:cSldViewPr snapToGrid="0">
      <p:cViewPr varScale="1">
        <p:scale>
          <a:sx n="101" d="100"/>
          <a:sy n="101" d="100"/>
        </p:scale>
        <p:origin x="1059"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05/02/2026</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08B7D-84DA-49B4-815F-E8EB22447C8B}"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718B6-B4F5-461F-A37F-3825AB67BA92}" type="slidenum">
              <a:rPr lang="en-US" smtClean="0"/>
              <a:t>‹#›</a:t>
            </a:fld>
            <a:endParaRPr lang="en-US"/>
          </a:p>
        </p:txBody>
      </p:sp>
    </p:spTree>
    <p:extLst>
      <p:ext uri="{BB962C8B-B14F-4D97-AF65-F5344CB8AC3E}">
        <p14:creationId xmlns:p14="http://schemas.microsoft.com/office/powerpoint/2010/main" val="302175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oodstandards.gov.scot/consumers/food-safety/at-home/washing-and-preparing-food-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GB" sz="1800" kern="1200" dirty="0">
                <a:solidFill>
                  <a:srgbClr val="000000"/>
                </a:solidFill>
                <a:effectLst/>
                <a:latin typeface="Calibri" panose="020F0502020204030204" pitchFamily="34" charset="0"/>
                <a:ea typeface="+mn-ea"/>
                <a:cs typeface="+mn-cs"/>
              </a:rPr>
              <a:t>Image © </a:t>
            </a:r>
            <a:r>
              <a:rPr lang="en-GB" sz="1800" b="0" i="0" kern="1200" dirty="0">
                <a:solidFill>
                  <a:srgbClr val="000000"/>
                </a:solidFill>
                <a:effectLst/>
                <a:highlight>
                  <a:srgbClr val="FFFFFF"/>
                </a:highlight>
                <a:latin typeface="docs-Calibri"/>
                <a:ea typeface="+mn-ea"/>
                <a:cs typeface="+mn-cs"/>
              </a:rPr>
              <a:t>Shutterstock/</a:t>
            </a:r>
            <a:r>
              <a:rPr lang="en-GB" sz="1800" b="0" i="0" kern="1200" dirty="0" err="1">
                <a:solidFill>
                  <a:srgbClr val="000000"/>
                </a:solidFill>
                <a:effectLst/>
                <a:highlight>
                  <a:srgbClr val="FFFFFF"/>
                </a:highlight>
                <a:latin typeface="docs-Calibri"/>
                <a:ea typeface="+mn-ea"/>
                <a:cs typeface="+mn-cs"/>
              </a:rPr>
              <a:t>Gorodenkoff</a:t>
            </a:r>
            <a:endParaRPr lang="en-GB" dirty="0">
              <a:effectLst/>
            </a:endParaRPr>
          </a:p>
        </p:txBody>
      </p:sp>
      <p:sp>
        <p:nvSpPr>
          <p:cNvPr id="4" name="Slide Number Placeholder 3"/>
          <p:cNvSpPr>
            <a:spLocks noGrp="1"/>
          </p:cNvSpPr>
          <p:nvPr>
            <p:ph type="sldNum" sz="quarter" idx="5"/>
          </p:nvPr>
        </p:nvSpPr>
        <p:spPr/>
        <p:txBody>
          <a:bodyPr/>
          <a:lstStyle/>
          <a:p>
            <a:fld id="{299718B6-B4F5-461F-A37F-3825AB67BA92}" type="slidenum">
              <a:rPr lang="en-US" smtClean="0"/>
              <a:t>1</a:t>
            </a:fld>
            <a:endParaRPr lang="en-US"/>
          </a:p>
        </p:txBody>
      </p:sp>
    </p:spTree>
    <p:extLst>
      <p:ext uri="{BB962C8B-B14F-4D97-AF65-F5344CB8AC3E}">
        <p14:creationId xmlns:p14="http://schemas.microsoft.com/office/powerpoint/2010/main" val="102942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Unsplash</a:t>
            </a:r>
            <a:r>
              <a:rPr lang="en-GB" dirty="0"/>
              <a:t>/Toon </a:t>
            </a:r>
            <a:r>
              <a:rPr lang="en-GB" dirty="0" err="1"/>
              <a:t>Lambrechts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a:t>
            </a:r>
            <a:r>
              <a:rPr lang="en-GB" dirty="0" err="1"/>
              <a:t>Prostock</a:t>
            </a:r>
            <a:r>
              <a:rPr lang="en-GB" dirty="0"/>
              <a:t>-studio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a:t>
            </a:r>
            <a:r>
              <a:rPr lang="en-GB" dirty="0" err="1"/>
              <a:t>Mike_shots</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3</a:t>
            </a:fld>
            <a:endParaRPr lang="en-US"/>
          </a:p>
        </p:txBody>
      </p:sp>
    </p:spTree>
    <p:extLst>
      <p:ext uri="{BB962C8B-B14F-4D97-AF65-F5344CB8AC3E}">
        <p14:creationId xmlns:p14="http://schemas.microsoft.com/office/powerpoint/2010/main" val="144487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Rabbitmindphoto</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Shutterstock/Robert </a:t>
            </a:r>
            <a:r>
              <a:rPr lang="en-US" dirty="0" err="1">
                <a:latin typeface="Arial" panose="020B0604020202020204" pitchFamily="34" charset="0"/>
                <a:cs typeface="Arial" panose="020B0604020202020204" pitchFamily="34" charset="0"/>
              </a:rPr>
              <a:t>Kneschke</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5</a:t>
            </a:fld>
            <a:endParaRPr lang="en-US"/>
          </a:p>
        </p:txBody>
      </p:sp>
    </p:spTree>
    <p:extLst>
      <p:ext uri="{BB962C8B-B14F-4D97-AF65-F5344CB8AC3E}">
        <p14:creationId xmlns:p14="http://schemas.microsoft.com/office/powerpoint/2010/main" val="216317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Muenchbach</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8</a:t>
            </a:fld>
            <a:endParaRPr lang="en-US"/>
          </a:p>
        </p:txBody>
      </p:sp>
    </p:spTree>
    <p:extLst>
      <p:ext uri="{BB962C8B-B14F-4D97-AF65-F5344CB8AC3E}">
        <p14:creationId xmlns:p14="http://schemas.microsoft.com/office/powerpoint/2010/main" val="259338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kathrinerajalingam</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9</a:t>
            </a:fld>
            <a:endParaRPr lang="en-US"/>
          </a:p>
        </p:txBody>
      </p:sp>
    </p:spTree>
    <p:extLst>
      <p:ext uri="{BB962C8B-B14F-4D97-AF65-F5344CB8AC3E}">
        <p14:creationId xmlns:p14="http://schemas.microsoft.com/office/powerpoint/2010/main" val="366409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www.foodstandards.gov.scot/consumers/food-safety/at-home/washing-and-preparing-food-1</a:t>
            </a:r>
            <a:r>
              <a:rPr lang="en-GB" dirty="0"/>
              <a:t> </a:t>
            </a:r>
          </a:p>
        </p:txBody>
      </p:sp>
      <p:sp>
        <p:nvSpPr>
          <p:cNvPr id="4" name="Slide Number Placeholder 3"/>
          <p:cNvSpPr>
            <a:spLocks noGrp="1"/>
          </p:cNvSpPr>
          <p:nvPr>
            <p:ph type="sldNum" sz="quarter" idx="5"/>
          </p:nvPr>
        </p:nvSpPr>
        <p:spPr/>
        <p:txBody>
          <a:bodyPr/>
          <a:lstStyle/>
          <a:p>
            <a:fld id="{299718B6-B4F5-461F-A37F-3825AB67BA92}" type="slidenum">
              <a:rPr lang="en-US" smtClean="0"/>
              <a:t>17</a:t>
            </a:fld>
            <a:endParaRPr lang="en-US"/>
          </a:p>
        </p:txBody>
      </p:sp>
    </p:spTree>
    <p:extLst>
      <p:ext uri="{BB962C8B-B14F-4D97-AF65-F5344CB8AC3E}">
        <p14:creationId xmlns:p14="http://schemas.microsoft.com/office/powerpoint/2010/main" val="1112574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female scientist using a micro pipette for analysis">
            <a:extLst>
              <a:ext uri="{FF2B5EF4-FFF2-40B4-BE49-F238E27FC236}">
                <a16:creationId xmlns:a16="http://schemas.microsoft.com/office/drawing/2014/main" id="{FCE77AD9-315E-701A-C687-D7D13BDE3CCC}"/>
              </a:ext>
            </a:extLst>
          </p:cNvPr>
          <p:cNvPicPr>
            <a:picLocks noChangeAspect="1"/>
          </p:cNvPicPr>
          <p:nvPr userDrawn="1"/>
        </p:nvPicPr>
        <p:blipFill>
          <a:blip r:embed="rId2"/>
          <a:stretch>
            <a:fillRect/>
          </a:stretch>
        </p:blipFill>
        <p:spPr>
          <a:xfrm>
            <a:off x="0" y="0"/>
            <a:ext cx="12192000" cy="4514850"/>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32" y="2153984"/>
            <a:ext cx="12192000" cy="5247132"/>
          </a:xfrm>
          <a:prstGeom prst="rect">
            <a:avLst/>
          </a:prstGeom>
        </p:spPr>
      </p:pic>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37017" y="1765484"/>
            <a:ext cx="1811434" cy="1800000"/>
          </a:xfrm>
          <a:prstGeom prst="rect">
            <a:avLst/>
          </a:prstGeom>
        </p:spPr>
      </p:pic>
      <p:pic>
        <p:nvPicPr>
          <p:cNvPr id="17" name="Picture 16">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663960" y="2147655"/>
            <a:ext cx="757547" cy="953324"/>
          </a:xfrm>
          <a:prstGeom prst="rect">
            <a:avLst/>
          </a:prstGeom>
        </p:spPr>
      </p:pic>
      <p:sp>
        <p:nvSpPr>
          <p:cNvPr id="2" name="Title 1">
            <a:extLst>
              <a:ext uri="{FF2B5EF4-FFF2-40B4-BE49-F238E27FC236}">
                <a16:creationId xmlns:a16="http://schemas.microsoft.com/office/drawing/2014/main" id="{1A6B36D0-2D56-0FDB-5940-69EB91D5852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2EF9B7F-2B1A-52D2-9C85-16A12FF20742}"/>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Text Placeholder 5">
            <a:extLst>
              <a:ext uri="{FF2B5EF4-FFF2-40B4-BE49-F238E27FC236}">
                <a16:creationId xmlns:a16="http://schemas.microsoft.com/office/drawing/2014/main" id="{ED3B1122-7287-39FB-52A7-F594DB038E65}"/>
              </a:ext>
            </a:extLst>
          </p:cNvPr>
          <p:cNvSpPr>
            <a:spLocks noGrp="1"/>
          </p:cNvSpPr>
          <p:nvPr>
            <p:ph type="body" sz="quarter" idx="10"/>
          </p:nvPr>
        </p:nvSpPr>
        <p:spPr>
          <a:xfrm>
            <a:off x="6096000" y="2807506"/>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7" name="Text Placeholder 9">
            <a:extLst>
              <a:ext uri="{FF2B5EF4-FFF2-40B4-BE49-F238E27FC236}">
                <a16:creationId xmlns:a16="http://schemas.microsoft.com/office/drawing/2014/main" id="{96A30E20-A7B7-5E55-322D-0D73FBBE212D}"/>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4ABF62B2-FA08-FA76-C798-4B6D72056B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9796" y="2257425"/>
            <a:ext cx="2049637" cy="860482"/>
          </a:xfrm>
          <a:prstGeom prst="rect">
            <a:avLst/>
          </a:prstGeom>
        </p:spPr>
      </p:pic>
      <p:sp>
        <p:nvSpPr>
          <p:cNvPr id="8" name="Footer Placeholder 4">
            <a:extLst>
              <a:ext uri="{FF2B5EF4-FFF2-40B4-BE49-F238E27FC236}">
                <a16:creationId xmlns:a16="http://schemas.microsoft.com/office/drawing/2014/main" id="{8F826C76-73B6-CE76-366A-BA6B6C64164A}"/>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1.1, January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07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0" name="Footer Placeholder 4">
            <a:extLst>
              <a:ext uri="{FF2B5EF4-FFF2-40B4-BE49-F238E27FC236}">
                <a16:creationId xmlns:a16="http://schemas.microsoft.com/office/drawing/2014/main" id="{F282F01C-8890-28EF-F460-A278B958235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314581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8AF3C646-CD5B-211E-C668-72AE598F71A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3469483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C5438224-FF23-67A0-1AD3-DE69267A70B2}"/>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343713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Footer Placeholder 4">
            <a:extLst>
              <a:ext uri="{FF2B5EF4-FFF2-40B4-BE49-F238E27FC236}">
                <a16:creationId xmlns:a16="http://schemas.microsoft.com/office/drawing/2014/main" id="{DE19EDEC-13DA-1E60-ED4E-50352DE36A9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2681580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89B0BEFC-8403-A28A-FB3A-AAC36628FB68}"/>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5204760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286B998-0103-C1DB-8E36-C20883F41150}"/>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EBB64C23-83AF-58AF-1D04-EC58CEEB9640}"/>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9" name="Group 8">
            <a:extLst>
              <a:ext uri="{FF2B5EF4-FFF2-40B4-BE49-F238E27FC236}">
                <a16:creationId xmlns:a16="http://schemas.microsoft.com/office/drawing/2014/main" id="{0C6710AA-35B3-4611-B38B-2AE5EA4F2C3D}"/>
              </a:ext>
            </a:extLst>
          </p:cNvPr>
          <p:cNvGrpSpPr/>
          <p:nvPr userDrawn="1"/>
        </p:nvGrpSpPr>
        <p:grpSpPr>
          <a:xfrm>
            <a:off x="7053943" y="457724"/>
            <a:ext cx="4607815" cy="981687"/>
            <a:chOff x="5473511" y="457724"/>
            <a:chExt cx="6024961" cy="1283607"/>
          </a:xfrm>
        </p:grpSpPr>
        <p:pic>
          <p:nvPicPr>
            <p:cNvPr id="10" name="Picture 9" descr="A picture containing screenshot, graphics, pattern, circle&#10;&#10;Description automatically generated">
              <a:extLst>
                <a:ext uri="{FF2B5EF4-FFF2-40B4-BE49-F238E27FC236}">
                  <a16:creationId xmlns:a16="http://schemas.microsoft.com/office/drawing/2014/main" id="{6723EEDC-DC11-DDA5-E851-4106E43828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0224" y="501650"/>
              <a:ext cx="2848248" cy="1195756"/>
            </a:xfrm>
            <a:prstGeom prst="rect">
              <a:avLst/>
            </a:prstGeom>
          </p:spPr>
        </p:pic>
        <p:pic>
          <p:nvPicPr>
            <p:cNvPr id="11" name="Picture 10" descr="A picture containing dance&#10;&#10;Description automatically generated">
              <a:extLst>
                <a:ext uri="{FF2B5EF4-FFF2-40B4-BE49-F238E27FC236}">
                  <a16:creationId xmlns:a16="http://schemas.microsoft.com/office/drawing/2014/main" id="{E2D6BA1E-FF7B-4A87-7719-83511F31E92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473511" y="457724"/>
              <a:ext cx="2766975" cy="1283607"/>
            </a:xfrm>
            <a:prstGeom prst="rect">
              <a:avLst/>
            </a:prstGeom>
          </p:spPr>
        </p:pic>
      </p:grpSp>
      <p:sp>
        <p:nvSpPr>
          <p:cNvPr id="3" name="Footer Placeholder 4">
            <a:extLst>
              <a:ext uri="{FF2B5EF4-FFF2-40B4-BE49-F238E27FC236}">
                <a16:creationId xmlns:a16="http://schemas.microsoft.com/office/drawing/2014/main" id="{F5457F06-EAB4-70AA-8D2A-1B045FFE5864}"/>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1.1, January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47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Footer Placeholder 4">
            <a:extLst>
              <a:ext uri="{FF2B5EF4-FFF2-40B4-BE49-F238E27FC236}">
                <a16:creationId xmlns:a16="http://schemas.microsoft.com/office/drawing/2014/main" id="{3B91C77A-CA5F-B737-92EC-B996EE9EAF9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29461031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ADC6A0C0-2A80-76F5-7D11-4A601FA6A138}"/>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024470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65F5170F-408A-5844-F9FE-683063E125EE}"/>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2421874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67CB53CF-DB34-8614-6BF0-4E5CF6AE24CE}"/>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4062100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FF4CE65D-1F3E-DDCA-DFC3-AD627D0C9554}"/>
              </a:ext>
            </a:extLst>
          </p:cNvPr>
          <p:cNvSpPr>
            <a:spLocks noGrp="1"/>
          </p:cNvSpPr>
          <p:nvPr>
            <p:ph type="media" sz="quarter" idx="12"/>
          </p:nvPr>
        </p:nvSpPr>
        <p:spPr>
          <a:xfrm>
            <a:off x="1345277" y="1825625"/>
            <a:ext cx="2863468" cy="2014538"/>
          </a:xfrm>
        </p:spPr>
        <p:txBody>
          <a:bodyPr/>
          <a:lstStyle/>
          <a:p>
            <a:endParaRPr lang="en-GB"/>
          </a:p>
        </p:txBody>
      </p:sp>
      <p:sp>
        <p:nvSpPr>
          <p:cNvPr id="4" name="Media Placeholder 9">
            <a:extLst>
              <a:ext uri="{FF2B5EF4-FFF2-40B4-BE49-F238E27FC236}">
                <a16:creationId xmlns:a16="http://schemas.microsoft.com/office/drawing/2014/main" id="{E1343224-FEC4-DC11-C663-18376AA79055}"/>
              </a:ext>
            </a:extLst>
          </p:cNvPr>
          <p:cNvSpPr>
            <a:spLocks noGrp="1"/>
          </p:cNvSpPr>
          <p:nvPr>
            <p:ph type="media" sz="quarter" idx="16"/>
          </p:nvPr>
        </p:nvSpPr>
        <p:spPr>
          <a:xfrm>
            <a:off x="4913252" y="1825625"/>
            <a:ext cx="2868020" cy="2014538"/>
          </a:xfrm>
        </p:spPr>
        <p:txBody>
          <a:bodyPr/>
          <a:lstStyle/>
          <a:p>
            <a:endParaRPr lang="en-GB" dirty="0"/>
          </a:p>
        </p:txBody>
      </p:sp>
      <p:sp>
        <p:nvSpPr>
          <p:cNvPr id="9" name="Media Placeholder 9">
            <a:extLst>
              <a:ext uri="{FF2B5EF4-FFF2-40B4-BE49-F238E27FC236}">
                <a16:creationId xmlns:a16="http://schemas.microsoft.com/office/drawing/2014/main" id="{5906E010-8129-32F5-C16B-952078949CB7}"/>
              </a:ext>
            </a:extLst>
          </p:cNvPr>
          <p:cNvSpPr>
            <a:spLocks noGrp="1"/>
          </p:cNvSpPr>
          <p:nvPr>
            <p:ph type="media" sz="quarter" idx="17"/>
          </p:nvPr>
        </p:nvSpPr>
        <p:spPr>
          <a:xfrm>
            <a:off x="8485779" y="1825625"/>
            <a:ext cx="2868020" cy="2014538"/>
          </a:xfrm>
        </p:spPr>
        <p:txBody>
          <a:bodyPr/>
          <a:lstStyle/>
          <a:p>
            <a:endParaRPr lang="en-GB"/>
          </a:p>
        </p:txBody>
      </p:sp>
      <p:sp>
        <p:nvSpPr>
          <p:cNvPr id="11" name="Media Placeholder 9">
            <a:extLst>
              <a:ext uri="{FF2B5EF4-FFF2-40B4-BE49-F238E27FC236}">
                <a16:creationId xmlns:a16="http://schemas.microsoft.com/office/drawing/2014/main" id="{67E0326F-2B5D-F940-6B07-2040CD364126}"/>
              </a:ext>
            </a:extLst>
          </p:cNvPr>
          <p:cNvSpPr>
            <a:spLocks noGrp="1"/>
          </p:cNvSpPr>
          <p:nvPr>
            <p:ph type="media" sz="quarter" idx="18"/>
          </p:nvPr>
        </p:nvSpPr>
        <p:spPr>
          <a:xfrm>
            <a:off x="3128522" y="4046026"/>
            <a:ext cx="2869506" cy="2014538"/>
          </a:xfrm>
        </p:spPr>
        <p:txBody>
          <a:bodyPr/>
          <a:lstStyle/>
          <a:p>
            <a:endParaRPr lang="en-GB" dirty="0"/>
          </a:p>
        </p:txBody>
      </p:sp>
      <p:sp>
        <p:nvSpPr>
          <p:cNvPr id="15" name="Media Placeholder 9">
            <a:extLst>
              <a:ext uri="{FF2B5EF4-FFF2-40B4-BE49-F238E27FC236}">
                <a16:creationId xmlns:a16="http://schemas.microsoft.com/office/drawing/2014/main" id="{77B97025-398A-2411-8139-584808243C23}"/>
              </a:ext>
            </a:extLst>
          </p:cNvPr>
          <p:cNvSpPr>
            <a:spLocks noGrp="1"/>
          </p:cNvSpPr>
          <p:nvPr>
            <p:ph type="media" sz="quarter" idx="19"/>
          </p:nvPr>
        </p:nvSpPr>
        <p:spPr>
          <a:xfrm>
            <a:off x="6701049" y="4046026"/>
            <a:ext cx="2869506" cy="2014538"/>
          </a:xfrm>
        </p:spPr>
        <p:txBody>
          <a:bodyPr/>
          <a:lstStyle/>
          <a:p>
            <a:endParaRPr lang="en-GB"/>
          </a:p>
        </p:txBody>
      </p:sp>
      <p:sp>
        <p:nvSpPr>
          <p:cNvPr id="16" name="Oval 15">
            <a:extLst>
              <a:ext uri="{FF2B5EF4-FFF2-40B4-BE49-F238E27FC236}">
                <a16:creationId xmlns:a16="http://schemas.microsoft.com/office/drawing/2014/main" id="{9E71D4DB-7805-4FB7-6863-4E593E8FDD1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783CDFB-2601-E6DF-815A-D5F9320CFD14}"/>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A6276721-4429-0704-C4CE-7A43F571760F}"/>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0727038A-6470-D99B-4555-F91D93131CC0}"/>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6EB21FDD-D444-068F-F9BE-3B5603BFD79E}"/>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
        <p:nvSpPr>
          <p:cNvPr id="5" name="Footer Placeholder 4">
            <a:extLst>
              <a:ext uri="{FF2B5EF4-FFF2-40B4-BE49-F238E27FC236}">
                <a16:creationId xmlns:a16="http://schemas.microsoft.com/office/drawing/2014/main" id="{0A43128F-58D2-47B7-D7F1-45870157A76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312256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
        <p:nvSpPr>
          <p:cNvPr id="5" name="Footer Placeholder 4">
            <a:extLst>
              <a:ext uri="{FF2B5EF4-FFF2-40B4-BE49-F238E27FC236}">
                <a16:creationId xmlns:a16="http://schemas.microsoft.com/office/drawing/2014/main" id="{44B7C3AB-8B7B-FE80-6803-02961E15226E}"/>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405848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5718162B-C0D6-90A9-0888-108CE6CC25AF}"/>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3047574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foodstandards.gov.scot/consumers/food-safety/at-home/washing-and-preparing-food-1"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962774"/>
            <a:ext cx="5622925" cy="534988"/>
          </a:xfrm>
        </p:spPr>
        <p:txBody>
          <a:bodyPr/>
          <a:lstStyle/>
          <a:p>
            <a:r>
              <a:rPr lang="en-GB" dirty="0"/>
              <a:t>Route: Health and Science</a:t>
            </a:r>
          </a:p>
        </p:txBody>
      </p:sp>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Science</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a:bodyPr>
          <a:lstStyle/>
          <a:p>
            <a:r>
              <a:rPr lang="en-US" dirty="0"/>
              <a:t>Topic: Good scientific and clinical practice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6100"/>
            <a:ext cx="9144000" cy="457200"/>
          </a:xfrm>
        </p:spPr>
        <p:txBody>
          <a:bodyPr/>
          <a:lstStyle/>
          <a:p>
            <a:r>
              <a:rPr lang="en-GB" dirty="0"/>
              <a:t>Lesson 4: </a:t>
            </a:r>
            <a:r>
              <a:rPr lang="en-GB" dirty="0">
                <a:solidFill>
                  <a:srgbClr val="0D0D0D"/>
                </a:solidFill>
                <a:effectLst/>
                <a:latin typeface="Arial" panose="020B0604020202020204" pitchFamily="34" charset="0"/>
                <a:ea typeface="Arial" panose="020B0604020202020204" pitchFamily="34" charset="0"/>
              </a:rPr>
              <a:t>Maintaining clean work areas, machinery and resources </a:t>
            </a:r>
            <a:endParaRPr lang="en-GB" dirty="0"/>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solidFill>
            <a:srgbClr val="F1995D"/>
          </a:solidFill>
        </p:spPr>
        <p:txBody>
          <a:bodyPr/>
          <a:lstStyle/>
          <a:p>
            <a:r>
              <a:rPr lang="en-GB"/>
              <a:t>Activity 2</a:t>
            </a:r>
            <a:endParaRPr lang="en-GB" dirty="0"/>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Contamination and cross-contamination</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6727257" cy="4351338"/>
          </a:xfrm>
        </p:spPr>
        <p:txBody>
          <a:bodyPr>
            <a:normAutofit/>
          </a:bodyPr>
          <a:lstStyle/>
          <a:p>
            <a:r>
              <a:rPr lang="en-US"/>
              <a:t>Follow the worksheet to </a:t>
            </a:r>
            <a:r>
              <a:rPr lang="en-GB">
                <a:solidFill>
                  <a:srgbClr val="000000"/>
                </a:solidFill>
                <a:effectLst/>
                <a:latin typeface="Arial" panose="020B0604020202020204" pitchFamily="34" charset="0"/>
                <a:ea typeface="Arial" panose="020B0604020202020204" pitchFamily="34" charset="0"/>
              </a:rPr>
              <a:t>complete an activity that demonstrates how cross-contamination can occur.</a:t>
            </a:r>
            <a:endParaRPr lang="en-US"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3412"/>
              <a:gd name="connsiteY0" fmla="*/ 0 h 4351338"/>
              <a:gd name="connsiteX1" fmla="*/ 3173412 w 3173412"/>
              <a:gd name="connsiteY1" fmla="*/ 0 h 4351338"/>
              <a:gd name="connsiteX2" fmla="*/ 3173412 w 3173412"/>
              <a:gd name="connsiteY2" fmla="*/ 4351338 h 4351338"/>
              <a:gd name="connsiteX3" fmla="*/ 0 w 3173412"/>
              <a:gd name="connsiteY3" fmla="*/ 4351338 h 4351338"/>
              <a:gd name="connsiteX4" fmla="*/ 0 w 317341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3412" h="4351338" fill="none" extrusionOk="0">
                <a:moveTo>
                  <a:pt x="0" y="0"/>
                </a:moveTo>
                <a:cubicBezTo>
                  <a:pt x="816512" y="-33775"/>
                  <a:pt x="2737541" y="138873"/>
                  <a:pt x="3173412" y="0"/>
                </a:cubicBezTo>
                <a:cubicBezTo>
                  <a:pt x="3099641" y="585222"/>
                  <a:pt x="3017529" y="3710241"/>
                  <a:pt x="3173412" y="4351338"/>
                </a:cubicBezTo>
                <a:cubicBezTo>
                  <a:pt x="1768252" y="4214008"/>
                  <a:pt x="521130" y="4213482"/>
                  <a:pt x="0" y="4351338"/>
                </a:cubicBezTo>
                <a:cubicBezTo>
                  <a:pt x="152408" y="2268068"/>
                  <a:pt x="73868" y="1803478"/>
                  <a:pt x="0" y="0"/>
                </a:cubicBezTo>
                <a:close/>
              </a:path>
              <a:path w="3173412" h="4351338" stroke="0" extrusionOk="0">
                <a:moveTo>
                  <a:pt x="0" y="0"/>
                </a:moveTo>
                <a:cubicBezTo>
                  <a:pt x="1175655" y="-101487"/>
                  <a:pt x="1737843" y="-162162"/>
                  <a:pt x="3173412" y="0"/>
                </a:cubicBezTo>
                <a:cubicBezTo>
                  <a:pt x="3234125" y="1739382"/>
                  <a:pt x="3112340" y="3375976"/>
                  <a:pt x="3173412" y="4351338"/>
                </a:cubicBezTo>
                <a:cubicBezTo>
                  <a:pt x="1782543" y="4401403"/>
                  <a:pt x="560800"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a:t>Resources needed</a:t>
            </a:r>
            <a:endParaRPr lang="en-GB"/>
          </a:p>
          <a:p>
            <a:r>
              <a:rPr lang="en-GB"/>
              <a:t>L4 Activity 2 Worksheet</a:t>
            </a:r>
          </a:p>
          <a:p>
            <a:r>
              <a:rPr lang="en-GB"/>
              <a:t>Practical equipment</a:t>
            </a:r>
          </a:p>
          <a:p>
            <a:endParaRPr lang="en-US" dirty="0"/>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782954" cy="365125"/>
          </a:xfrm>
        </p:spPr>
        <p:txBody>
          <a:bodyPr/>
          <a:lstStyle/>
          <a:p>
            <a:r>
              <a:rPr lang="en-GB"/>
              <a:t>Lesson 4: </a:t>
            </a:r>
            <a:r>
              <a:rPr lang="en-US"/>
              <a:t>Maintaining clean work areas, machinery and resources </a:t>
            </a:r>
            <a:endParaRPr lang="en-GB" dirty="0"/>
          </a:p>
        </p:txBody>
      </p:sp>
    </p:spTree>
    <p:extLst>
      <p:ext uri="{BB962C8B-B14F-4D97-AF65-F5344CB8AC3E}">
        <p14:creationId xmlns:p14="http://schemas.microsoft.com/office/powerpoint/2010/main" val="7838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solidFill>
            <a:srgbClr val="F1995D"/>
          </a:solidFill>
        </p:spPr>
        <p:txBody>
          <a:bodyPr/>
          <a:lstStyle/>
          <a:p>
            <a:r>
              <a:rPr lang="en-GB"/>
              <a:t>Activity 2</a:t>
            </a:r>
            <a:endParaRPr lang="en-GB" dirty="0"/>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Contamination and cross-contamination</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923260" y="1690688"/>
            <a:ext cx="8879959" cy="4351338"/>
          </a:xfrm>
        </p:spPr>
        <p:txBody>
          <a:bodyPr>
            <a:normAutofit fontScale="92500"/>
          </a:bodyPr>
          <a:lstStyle/>
          <a:p>
            <a:pPr marL="0" indent="0">
              <a:buNone/>
            </a:pPr>
            <a:r>
              <a:rPr lang="en-US"/>
              <a:t>Potential impacts of contamination include:</a:t>
            </a:r>
          </a:p>
          <a:p>
            <a:r>
              <a:rPr lang="en-US"/>
              <a:t>invalid results – in a medical laboratory this could lead to incorrect diagnosis and treatment for disease</a:t>
            </a:r>
          </a:p>
          <a:p>
            <a:r>
              <a:rPr lang="en-US"/>
              <a:t>risks to health and safety – staff could be exposed to harmful chemicals or organisms </a:t>
            </a:r>
          </a:p>
          <a:p>
            <a:r>
              <a:rPr lang="en-US"/>
              <a:t>inefficient working practices – delays occur to clean up and identify the source of contamination/repeat experiments</a:t>
            </a:r>
          </a:p>
          <a:p>
            <a:r>
              <a:rPr lang="en-US"/>
              <a:t>damage/reduced function of equipment – for example, chemical spills could cause corrosion of elements of a machine.</a:t>
            </a:r>
            <a:endParaRPr lang="en-US" dirty="0"/>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782954" cy="365125"/>
          </a:xfrm>
        </p:spPr>
        <p:txBody>
          <a:bodyPr/>
          <a:lstStyle/>
          <a:p>
            <a:r>
              <a:rPr lang="en-GB"/>
              <a:t>Lesson 4: </a:t>
            </a:r>
            <a:r>
              <a:rPr lang="en-US"/>
              <a:t>Maintaining clean work areas, machinery and resources </a:t>
            </a:r>
            <a:endParaRPr lang="en-GB" dirty="0"/>
          </a:p>
        </p:txBody>
      </p:sp>
    </p:spTree>
    <p:extLst>
      <p:ext uri="{BB962C8B-B14F-4D97-AF65-F5344CB8AC3E}">
        <p14:creationId xmlns:p14="http://schemas.microsoft.com/office/powerpoint/2010/main" val="7244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3</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US" dirty="0"/>
              <a:t>The importance of regular maintenance, cleaning and servicing of equipment</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6727257" cy="4351338"/>
          </a:xfrm>
        </p:spPr>
        <p:txBody>
          <a:bodyPr>
            <a:normAutofit fontScale="85000" lnSpcReduction="20000"/>
          </a:bodyPr>
          <a:lstStyle/>
          <a:p>
            <a:r>
              <a:rPr lang="en-US" dirty="0"/>
              <a:t>Carry out research into a specific industry example where regular cleaning and maintenance of work areas and equipment is important. </a:t>
            </a:r>
          </a:p>
          <a:p>
            <a:r>
              <a:rPr lang="en-US" dirty="0"/>
              <a:t>When researching your chosen topic, you should think about the following:</a:t>
            </a:r>
          </a:p>
          <a:p>
            <a:pPr marL="625475" lvl="0" indent="-342900"/>
            <a:r>
              <a:rPr lang="en-GB" dirty="0">
                <a:solidFill>
                  <a:srgbClr val="0D0D0D"/>
                </a:solidFill>
                <a:effectLst/>
                <a:ea typeface="Times New Roman" panose="02020603050405020304" pitchFamily="18" charset="0"/>
              </a:rPr>
              <a:t>What are the health and safety risks to workers of unhygienic work areas/equipment or faulty equipment? </a:t>
            </a:r>
            <a:endParaRPr lang="en-GB" dirty="0">
              <a:solidFill>
                <a:srgbClr val="0D0D0D"/>
              </a:solidFill>
              <a:ea typeface="Times New Roman" panose="02020603050405020304" pitchFamily="18" charset="0"/>
            </a:endParaRPr>
          </a:p>
          <a:p>
            <a:pPr marL="625475" lvl="0" indent="-342900"/>
            <a:r>
              <a:rPr lang="en-GB" dirty="0">
                <a:solidFill>
                  <a:srgbClr val="0D0D0D"/>
                </a:solidFill>
                <a:effectLst/>
                <a:ea typeface="Times New Roman" panose="02020603050405020304" pitchFamily="18" charset="0"/>
              </a:rPr>
              <a:t>How could invalid results be produced?</a:t>
            </a:r>
            <a:r>
              <a:rPr lang="en-GB" dirty="0">
                <a:effectLst/>
                <a:ea typeface="Times New Roman" panose="02020603050405020304" pitchFamily="18" charset="0"/>
              </a:rPr>
              <a:t> </a:t>
            </a:r>
            <a:endParaRPr lang="en-GB" dirty="0">
              <a:ea typeface="Times New Roman" panose="02020603050405020304" pitchFamily="18" charset="0"/>
            </a:endParaRPr>
          </a:p>
          <a:p>
            <a:pPr marL="625475" lvl="0" indent="-342900"/>
            <a:r>
              <a:rPr lang="en-GB" dirty="0">
                <a:solidFill>
                  <a:srgbClr val="0D0D0D"/>
                </a:solidFill>
                <a:effectLst/>
                <a:ea typeface="Times New Roman" panose="02020603050405020304" pitchFamily="18" charset="0"/>
              </a:rPr>
              <a:t>Are working practices inefficient?</a:t>
            </a:r>
          </a:p>
          <a:p>
            <a:pPr marL="625475" lvl="0" indent="-342900"/>
            <a:r>
              <a:rPr lang="en-GB" dirty="0">
                <a:solidFill>
                  <a:srgbClr val="0D0D0D"/>
                </a:solidFill>
                <a:effectLst/>
                <a:ea typeface="Calibri" panose="020F0502020204030204" pitchFamily="34" charset="0"/>
              </a:rPr>
              <a:t>Is there any specific equipment which is likely to be damaged? </a:t>
            </a:r>
            <a:endParaRPr lang="en-US" sz="3200"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dirty="0"/>
              <a:t>Resources needed</a:t>
            </a:r>
            <a:endParaRPr lang="en-GB" dirty="0"/>
          </a:p>
          <a:p>
            <a:r>
              <a:rPr lang="en-GB" dirty="0"/>
              <a:t>L4 Activity 3 Worksheet</a:t>
            </a: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782954"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220301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solidFill>
            <a:srgbClr val="F1995D"/>
          </a:solidFill>
        </p:spPr>
        <p:txBody>
          <a:bodyPr/>
          <a:lstStyle/>
          <a:p>
            <a:r>
              <a:rPr lang="en-GB" dirty="0"/>
              <a:t>Activity 3</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US" dirty="0"/>
              <a:t>The importance of regular maintenance, cleaning and servicing of equipment</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358336" cy="4351338"/>
          </a:xfrm>
        </p:spPr>
        <p:txBody>
          <a:bodyPr>
            <a:normAutofit fontScale="92500" lnSpcReduction="10000"/>
          </a:bodyPr>
          <a:lstStyle/>
          <a:p>
            <a:pPr marL="0" indent="0">
              <a:buNone/>
            </a:pPr>
            <a:r>
              <a:rPr lang="en-GB" dirty="0">
                <a:solidFill>
                  <a:srgbClr val="0D0D0D"/>
                </a:solidFill>
                <a:effectLst/>
                <a:latin typeface="Arial" panose="020B0604020202020204" pitchFamily="34" charset="0"/>
                <a:ea typeface="Lato" panose="020F0502020204030203" pitchFamily="34" charset="0"/>
              </a:rPr>
              <a:t>There are a number of potential impacts of not maintaining, cleaning and servicing equipment. These include:</a:t>
            </a:r>
          </a:p>
          <a:p>
            <a:r>
              <a:rPr lang="en-GB" dirty="0">
                <a:solidFill>
                  <a:srgbClr val="0D0D0D"/>
                </a:solidFill>
                <a:effectLst/>
                <a:latin typeface="Arial" panose="020B0604020202020204" pitchFamily="34" charset="0"/>
                <a:ea typeface="Lato" panose="020F0502020204030203" pitchFamily="34" charset="0"/>
              </a:rPr>
              <a:t>risks to health and safety, such as spread of infection or increased risk of injury from faulty equipment</a:t>
            </a:r>
          </a:p>
          <a:p>
            <a:r>
              <a:rPr lang="en-GB" dirty="0">
                <a:solidFill>
                  <a:srgbClr val="0D0D0D"/>
                </a:solidFill>
                <a:effectLst/>
                <a:latin typeface="Arial" panose="020B0604020202020204" pitchFamily="34" charset="0"/>
                <a:ea typeface="Lato" panose="020F0502020204030203" pitchFamily="34" charset="0"/>
              </a:rPr>
              <a:t>invalid results, for example, through contamination or cross-contamination of samples or faulty equipment</a:t>
            </a:r>
          </a:p>
          <a:p>
            <a:r>
              <a:rPr lang="en-GB" dirty="0">
                <a:solidFill>
                  <a:srgbClr val="0D0D0D"/>
                </a:solidFill>
                <a:effectLst/>
                <a:latin typeface="Arial" panose="020B0604020202020204" pitchFamily="34" charset="0"/>
                <a:ea typeface="Lato" panose="020F0502020204030203" pitchFamily="34" charset="0"/>
              </a:rPr>
              <a:t>reduced function of equipment, leading to a decreased lifespan of equipment and increased costs, for example, by equipment needing to be repaired or replaced, </a:t>
            </a:r>
            <a:r>
              <a:rPr lang="en-GB" dirty="0">
                <a:solidFill>
                  <a:srgbClr val="0D0D0D"/>
                </a:solidFill>
                <a:ea typeface="Lato" panose="020F0502020204030203" pitchFamily="34" charset="0"/>
              </a:rPr>
              <a:t>and therefore </a:t>
            </a:r>
            <a:r>
              <a:rPr lang="en-GB" dirty="0">
                <a:solidFill>
                  <a:srgbClr val="0D0D0D"/>
                </a:solidFill>
                <a:effectLst/>
                <a:latin typeface="Arial" panose="020B0604020202020204" pitchFamily="34" charset="0"/>
                <a:ea typeface="Lato" panose="020F0502020204030203" pitchFamily="34" charset="0"/>
              </a:rPr>
              <a:t>out of service</a:t>
            </a:r>
          </a:p>
          <a:p>
            <a:r>
              <a:rPr lang="en-US" dirty="0">
                <a:solidFill>
                  <a:schemeClr val="tx1"/>
                </a:solidFill>
              </a:rPr>
              <a:t>regular scheduled maintenance can be put in place for equipment.</a:t>
            </a: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782954"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80324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88A2FF"/>
          </a:solidFill>
        </p:spPr>
        <p:txBody>
          <a:bodyPr/>
          <a:lstStyle/>
          <a:p>
            <a:r>
              <a:rPr lang="en-GB" dirty="0"/>
              <a:t>Plenary</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Study question</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1089943" cy="4351338"/>
          </a:xfrm>
        </p:spPr>
        <p:txBody>
          <a:bodyPr>
            <a:normAutofit/>
          </a:bodyPr>
          <a:lstStyle/>
          <a:p>
            <a:pPr marL="0" indent="0">
              <a:buNone/>
            </a:pPr>
            <a:r>
              <a:rPr lang="en-US" dirty="0"/>
              <a:t>Ahmed is on a hospital placement in the microbiology department. He needs to store a blood sample. The designated fridge labelled ‘Blood Products Only’ is full, so he decides to place the sample at the bottom of another nearby fridge where only a few drugs are stored at the top. </a:t>
            </a:r>
          </a:p>
          <a:p>
            <a:pPr marL="0" indent="0">
              <a:buNone/>
            </a:pPr>
            <a:r>
              <a:rPr lang="en-US" dirty="0"/>
              <a:t>Explain two reasons why this is not suitable. </a:t>
            </a:r>
          </a:p>
          <a:p>
            <a:pPr marL="0" indent="0" algn="r">
              <a:buNone/>
            </a:pPr>
            <a:r>
              <a:rPr lang="en-US" dirty="0"/>
              <a:t>(4 marks)</a:t>
            </a: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831080"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364718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solidFill>
            <a:srgbClr val="88A2FF"/>
          </a:solidFill>
        </p:spPr>
        <p:txBody>
          <a:bodyPr/>
          <a:lstStyle/>
          <a:p>
            <a:r>
              <a:rPr lang="en-GB" dirty="0"/>
              <a:t>Plenary</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Mark scheme</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1089943" cy="4351338"/>
          </a:xfrm>
        </p:spPr>
        <p:txBody>
          <a:bodyPr>
            <a:normAutofit fontScale="70000" lnSpcReduction="20000"/>
          </a:bodyPr>
          <a:lstStyle/>
          <a:p>
            <a:pPr marL="0" indent="0">
              <a:buNone/>
            </a:pPr>
            <a:r>
              <a:rPr lang="en-US" dirty="0"/>
              <a:t>AO2</a:t>
            </a:r>
          </a:p>
          <a:p>
            <a:pPr marL="0" indent="0">
              <a:buNone/>
            </a:pPr>
            <a:r>
              <a:rPr lang="en-US" dirty="0"/>
              <a:t>Award one mark for each part of the explanation up to a maximum of two marks per explanation. For example: </a:t>
            </a:r>
          </a:p>
          <a:p>
            <a:r>
              <a:rPr lang="en-US" dirty="0"/>
              <a:t>It is important to adhere to proper storage guidelines to ensure that samples are kept safe (1). Even though the blood product is physically separated from the drugs there is the possibility of cross-contamination across the items (1).</a:t>
            </a:r>
          </a:p>
          <a:p>
            <a:r>
              <a:rPr lang="en-US" dirty="0"/>
              <a:t>The fridge with the drugs may be set at a different temperature to the blood storage fridge (1). This may mean that the blood sample will be wasted/unusable if is not the correct temperature (1).</a:t>
            </a:r>
          </a:p>
          <a:p>
            <a:r>
              <a:rPr lang="en-US" dirty="0"/>
              <a:t>The blood product may not be found if it is in the wrong fridge (1), which may lead to delayed care for the patient (1).</a:t>
            </a:r>
          </a:p>
          <a:p>
            <a:r>
              <a:rPr lang="en-US" dirty="0"/>
              <a:t>In storing the blood sample with the drugs, Ahmed will be in breach of the SOP (1). This may result in a liability issue for the department (1).</a:t>
            </a:r>
          </a:p>
          <a:p>
            <a:pPr marL="0" indent="0">
              <a:buNone/>
            </a:pPr>
            <a:r>
              <a:rPr lang="en-US" dirty="0"/>
              <a:t>Accept any other suitable response.</a:t>
            </a: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831080"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9756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471921A-207F-0E70-E097-13DD6D1CCA72}"/>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p:spPr>
        <p:txBody>
          <a:bodyPr vert="horz" lIns="91440" tIns="45720" rIns="91440" bIns="45720" rtlCol="0" anchor="t">
            <a:noAutofit/>
          </a:bodyPr>
          <a:lstStyle/>
          <a:p>
            <a:r>
              <a:rPr lang="en-GB" dirty="0">
                <a:latin typeface="Arial Narrow"/>
                <a:cs typeface="Arial"/>
              </a:rPr>
              <a:t>Plenary</a:t>
            </a:r>
            <a:endParaRPr lang="en-GB" dirty="0"/>
          </a:p>
        </p:txBody>
      </p:sp>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latin typeface="Arial"/>
                <a:cs typeface="Arial"/>
              </a:rPr>
              <a:t>In this lesson, we have:</a:t>
            </a:r>
            <a:endParaRPr lang="en-GB" dirty="0">
              <a:latin typeface="Arial"/>
              <a:cs typeface="Arial"/>
            </a:endParaRPr>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vert="horz" lIns="91440" tIns="45720" rIns="91440" bIns="45720" rtlCol="0" anchor="t">
            <a:normAutofit/>
          </a:bodyPr>
          <a:lstStyle/>
          <a:p>
            <a:r>
              <a:rPr lang="en-GB" dirty="0">
                <a:latin typeface="Arial"/>
                <a:cs typeface="Arial"/>
              </a:rPr>
              <a:t>Described the difference between contamination and cross-contamination.</a:t>
            </a:r>
          </a:p>
          <a:p>
            <a:r>
              <a:rPr lang="en-GB" dirty="0">
                <a:latin typeface="Arial"/>
                <a:cs typeface="Arial"/>
              </a:rPr>
              <a:t>Explained the importance of regular cleaning of work areas and equipment.</a:t>
            </a:r>
          </a:p>
          <a:p>
            <a:r>
              <a:rPr lang="en-GB" dirty="0">
                <a:latin typeface="Arial"/>
                <a:cs typeface="Arial"/>
              </a:rPr>
              <a:t>Analysed some potential consequences of incorrectly storing, cleaning and maintaining products, materials and equipment, and work areas.</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171138"/>
          </a:xfrm>
        </p:spPr>
        <p:txBody>
          <a:bodyPr>
            <a:normAutofit fontScale="62500" lnSpcReduction="20000"/>
          </a:bodyPr>
          <a:lstStyle/>
          <a:p>
            <a:r>
              <a:rPr lang="en-US" b="1" dirty="0"/>
              <a:t>Skills:</a:t>
            </a:r>
          </a:p>
          <a:p>
            <a:pPr>
              <a:lnSpc>
                <a:spcPct val="115000"/>
              </a:lnSpc>
              <a:spcBef>
                <a:spcPts val="600"/>
              </a:spcBef>
              <a:spcAft>
                <a:spcPts val="600"/>
              </a:spcAft>
            </a:pPr>
            <a:r>
              <a:rPr lang="en-GB" sz="1800" b="1" dirty="0">
                <a:solidFill>
                  <a:srgbClr val="0C0C0C"/>
                </a:solidFill>
                <a:effectLst/>
                <a:latin typeface="Arial" panose="020B0604020202020204" pitchFamily="34" charset="0"/>
                <a:ea typeface="Arial" panose="020B0604020202020204" pitchFamily="34" charset="0"/>
              </a:rPr>
              <a:t>CS3.2:</a:t>
            </a:r>
            <a:r>
              <a:rPr lang="en-GB" sz="1800" dirty="0">
                <a:solidFill>
                  <a:srgbClr val="0C0C0C"/>
                </a:solidFill>
                <a:effectLst/>
                <a:latin typeface="Arial" panose="020B0604020202020204" pitchFamily="34" charset="0"/>
                <a:ea typeface="Arial" panose="020B0604020202020204" pitchFamily="34" charset="0"/>
              </a:rPr>
              <a:t> Meet their responsibilities when working in a wider team by ensuring that the project is compliant with relevant requirements/regulations/SOPs/time-scales</a:t>
            </a:r>
            <a:r>
              <a:rPr lang="en-GB" dirty="0">
                <a:effectLst/>
              </a:rPr>
              <a:t> </a:t>
            </a:r>
            <a:r>
              <a:rPr lang="en-GB" sz="1800" dirty="0">
                <a:solidFill>
                  <a:srgbClr val="0C0C0C"/>
                </a:solidFill>
                <a:effectLst/>
                <a:latin typeface="Arial" panose="020B0604020202020204" pitchFamily="34" charset="0"/>
                <a:ea typeface="Arial" panose="020B0604020202020204" pitchFamily="34" charset="0"/>
              </a:rPr>
              <a:t> </a:t>
            </a:r>
          </a:p>
          <a:p>
            <a:pPr>
              <a:lnSpc>
                <a:spcPct val="107000"/>
              </a:lnSpc>
              <a:spcBef>
                <a:spcPts val="400"/>
              </a:spcBef>
              <a:spcAft>
                <a:spcPts val="400"/>
              </a:spcAft>
            </a:pPr>
            <a:r>
              <a:rPr lang="en-GB" sz="1800" b="1" dirty="0">
                <a:solidFill>
                  <a:srgbClr val="0D0D0D"/>
                </a:solidFill>
                <a:effectLst/>
                <a:latin typeface="Arial" panose="020B0604020202020204" pitchFamily="34" charset="0"/>
                <a:ea typeface="Arial" panose="020B0604020202020204" pitchFamily="34" charset="0"/>
              </a:rPr>
              <a:t>CS6.1 </a:t>
            </a:r>
            <a:r>
              <a:rPr lang="en-GB" sz="1800" dirty="0">
                <a:solidFill>
                  <a:srgbClr val="0D0D0D"/>
                </a:solidFill>
                <a:effectLst/>
                <a:latin typeface="Arial" panose="020B0604020202020204" pitchFamily="34" charset="0"/>
                <a:ea typeface="Arial" panose="020B0604020202020204" pitchFamily="34" charset="0"/>
              </a:rPr>
              <a:t>Provide results and recommendations (written and verbal) to customers/clients</a:t>
            </a:r>
          </a:p>
          <a:p>
            <a:r>
              <a:rPr lang="en-US" b="1" dirty="0"/>
              <a:t>General competencies: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English:</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GEC1 </a:t>
            </a:r>
            <a:r>
              <a:rPr lang="en-GB" sz="1800" dirty="0">
                <a:solidFill>
                  <a:srgbClr val="0D0D0D"/>
                </a:solidFill>
                <a:effectLst/>
                <a:latin typeface="Arial" panose="020B0604020202020204" pitchFamily="34" charset="0"/>
                <a:ea typeface="Arial" panose="020B0604020202020204" pitchFamily="34" charset="0"/>
              </a:rPr>
              <a:t>Convey technical information to different audiences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GEC2 </a:t>
            </a:r>
            <a:r>
              <a:rPr lang="en-GB" sz="1800" dirty="0">
                <a:solidFill>
                  <a:srgbClr val="0D0D0D"/>
                </a:solidFill>
                <a:effectLst/>
                <a:latin typeface="Arial" panose="020B0604020202020204" pitchFamily="34" charset="0"/>
                <a:ea typeface="Arial" panose="020B0604020202020204" pitchFamily="34" charset="0"/>
              </a:rPr>
              <a:t>Present information and ideas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GEC3 </a:t>
            </a:r>
            <a:r>
              <a:rPr lang="en-GB" sz="1800" dirty="0">
                <a:solidFill>
                  <a:srgbClr val="0D0D0D"/>
                </a:solidFill>
                <a:effectLst/>
                <a:latin typeface="Arial" panose="020B0604020202020204" pitchFamily="34" charset="0"/>
                <a:ea typeface="Arial" panose="020B0604020202020204" pitchFamily="34" charset="0"/>
              </a:rPr>
              <a:t>Create texts for different purposes and audiences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Digital:</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GDC1</a:t>
            </a:r>
            <a:r>
              <a:rPr lang="en-GB" sz="1800" dirty="0">
                <a:solidFill>
                  <a:srgbClr val="0D0D0D"/>
                </a:solidFill>
                <a:effectLst/>
                <a:latin typeface="Arial" panose="020B0604020202020204" pitchFamily="34" charset="0"/>
                <a:ea typeface="Arial" panose="020B0604020202020204" pitchFamily="34" charset="0"/>
              </a:rPr>
              <a:t> Use digital technology and media effectively</a:t>
            </a:r>
          </a:p>
        </p:txBody>
      </p:sp>
      <p:sp>
        <p:nvSpPr>
          <p:cNvPr id="15" name="Text Placeholder 14">
            <a:extLst>
              <a:ext uri="{FF2B5EF4-FFF2-40B4-BE49-F238E27FC236}">
                <a16:creationId xmlns:a16="http://schemas.microsoft.com/office/drawing/2014/main" id="{3B0FA94E-7B0F-E8B2-17F4-EC94C02C2DE3}"/>
              </a:ext>
              <a:ext uri="{C183D7F6-B498-43B3-948B-1728B52AA6E4}">
                <adec:decorative xmlns:adec="http://schemas.microsoft.com/office/drawing/2017/decorative" val="1"/>
              </a:ext>
            </a:extLst>
          </p:cNvPr>
          <p:cNvSpPr>
            <a:spLocks noGrp="1"/>
          </p:cNvSpPr>
          <p:nvPr>
            <p:ph type="body" sz="quarter" idx="11"/>
          </p:nvPr>
        </p:nvSpPr>
        <p:spPr>
          <a:xfrm>
            <a:off x="838199" y="6356349"/>
            <a:ext cx="4763703"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48870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BF767E-8943-C586-41A4-5EC2833DFFBC}"/>
              </a:ext>
            </a:extLst>
          </p:cNvPr>
          <p:cNvSpPr>
            <a:spLocks noGrp="1"/>
          </p:cNvSpPr>
          <p:nvPr>
            <p:ph type="body" sz="quarter" idx="14"/>
          </p:nvPr>
        </p:nvSpPr>
        <p:spPr>
          <a:xfrm>
            <a:off x="9973929" y="162686"/>
            <a:ext cx="2078545" cy="365125"/>
          </a:xfrm>
        </p:spPr>
        <p:txBody>
          <a:bodyPr/>
          <a:lstStyle/>
          <a:p>
            <a:r>
              <a:rPr lang="en-GB" dirty="0"/>
              <a:t>Consolidation</a:t>
            </a:r>
            <a:endParaRPr lang="en-US" dirty="0"/>
          </a:p>
        </p:txBody>
      </p:sp>
      <p:sp>
        <p:nvSpPr>
          <p:cNvPr id="2" name="Title 1">
            <a:extLst>
              <a:ext uri="{FF2B5EF4-FFF2-40B4-BE49-F238E27FC236}">
                <a16:creationId xmlns:a16="http://schemas.microsoft.com/office/drawing/2014/main" id="{5C28D4FC-85CA-DD92-4BA7-880412A92526}"/>
              </a:ext>
            </a:extLst>
          </p:cNvPr>
          <p:cNvSpPr>
            <a:spLocks noGrp="1"/>
          </p:cNvSpPr>
          <p:nvPr>
            <p:ph type="title"/>
          </p:nvPr>
        </p:nvSpPr>
        <p:spPr>
          <a:xfrm>
            <a:off x="838200" y="365125"/>
            <a:ext cx="10515600" cy="1325563"/>
          </a:xfrm>
        </p:spPr>
        <p:txBody>
          <a:bodyPr/>
          <a:lstStyle/>
          <a:p>
            <a:r>
              <a:rPr lang="en-GB" dirty="0"/>
              <a:t>Consolidation</a:t>
            </a:r>
            <a:endParaRPr lang="en-US" dirty="0"/>
          </a:p>
        </p:txBody>
      </p:sp>
      <p:sp>
        <p:nvSpPr>
          <p:cNvPr id="3" name="Content Placeholder 2">
            <a:extLst>
              <a:ext uri="{FF2B5EF4-FFF2-40B4-BE49-F238E27FC236}">
                <a16:creationId xmlns:a16="http://schemas.microsoft.com/office/drawing/2014/main" id="{BE790798-776F-4AAC-535C-F7093AD17555}"/>
              </a:ext>
            </a:extLst>
          </p:cNvPr>
          <p:cNvSpPr>
            <a:spLocks noGrp="1"/>
          </p:cNvSpPr>
          <p:nvPr>
            <p:ph idx="1"/>
          </p:nvPr>
        </p:nvSpPr>
        <p:spPr>
          <a:xfrm>
            <a:off x="838199" y="1825625"/>
            <a:ext cx="10515599" cy="4351338"/>
          </a:xfrm>
        </p:spPr>
        <p:txBody>
          <a:bodyPr>
            <a:normAutofit/>
          </a:bodyPr>
          <a:lstStyle/>
          <a:p>
            <a:pPr lvl="0"/>
            <a:r>
              <a:rPr lang="en-GB" dirty="0"/>
              <a:t>Produce a checklist to be placed inside a fridge to ensure its contents are stored correctly, minimising the risk of cross-contamination. The fridge stores food products which are checked for the safety of being eaten up until their ‘use-by’ date. </a:t>
            </a:r>
            <a:endParaRPr lang="en-US" dirty="0"/>
          </a:p>
          <a:p>
            <a:pPr lvl="0"/>
            <a:r>
              <a:rPr lang="en-GB" dirty="0"/>
              <a:t>To help with this task you can use the following website: </a:t>
            </a:r>
            <a:r>
              <a:rPr lang="en-GB" dirty="0">
                <a:hlinkClick r:id="rId3"/>
              </a:rPr>
              <a:t>www.foodstandards.gov.scot/consumers/food-safety/at-home/washing-and-preparing-food-1</a:t>
            </a:r>
            <a:r>
              <a:rPr lang="en-GB" dirty="0"/>
              <a:t> </a:t>
            </a:r>
            <a:endParaRPr lang="en-US" dirty="0"/>
          </a:p>
        </p:txBody>
      </p:sp>
      <p:sp>
        <p:nvSpPr>
          <p:cNvPr id="5" name="Text Placeholder 4">
            <a:extLst>
              <a:ext uri="{FF2B5EF4-FFF2-40B4-BE49-F238E27FC236}">
                <a16:creationId xmlns:a16="http://schemas.microsoft.com/office/drawing/2014/main" id="{B0BCD5ED-94B0-9D34-B79A-EAD8DDE47A21}"/>
              </a:ext>
              <a:ext uri="{C183D7F6-B498-43B3-948B-1728B52AA6E4}">
                <adec:decorative xmlns:adec="http://schemas.microsoft.com/office/drawing/2017/decorative" val="1"/>
              </a:ext>
            </a:extLst>
          </p:cNvPr>
          <p:cNvSpPr>
            <a:spLocks noGrp="1"/>
          </p:cNvSpPr>
          <p:nvPr>
            <p:ph type="body" sz="quarter" idx="11"/>
          </p:nvPr>
        </p:nvSpPr>
        <p:spPr>
          <a:xfrm>
            <a:off x="838199" y="6381135"/>
            <a:ext cx="4766187" cy="340339"/>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290803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a:bodyPr>
          <a:lstStyle/>
          <a:p>
            <a:r>
              <a:rPr lang="en-US" dirty="0"/>
              <a:t>Describe the difference between contamination and cross-contamination.</a:t>
            </a:r>
          </a:p>
          <a:p>
            <a:r>
              <a:rPr lang="en-US" dirty="0"/>
              <a:t>Explain the importance of regular cleaning of work areas and equipment.</a:t>
            </a:r>
          </a:p>
          <a:p>
            <a:r>
              <a:rPr lang="en-US" dirty="0" err="1"/>
              <a:t>Analyse</a:t>
            </a:r>
            <a:r>
              <a:rPr lang="en-US" dirty="0"/>
              <a:t> some potential consequences of incorrectly storing, cleaning and maintaining  products, materials and equipment, and work areas.</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530353" y="1825625"/>
            <a:ext cx="3823447" cy="4171138"/>
          </a:xfrm>
        </p:spPr>
        <p:txBody>
          <a:bodyPr>
            <a:normAutofit fontScale="62500" lnSpcReduction="20000"/>
          </a:bodyPr>
          <a:lstStyle/>
          <a:p>
            <a:r>
              <a:rPr lang="en-US" b="1" dirty="0"/>
              <a:t>Skills:</a:t>
            </a:r>
          </a:p>
          <a:p>
            <a:pPr>
              <a:lnSpc>
                <a:spcPct val="115000"/>
              </a:lnSpc>
              <a:spcBef>
                <a:spcPts val="600"/>
              </a:spcBef>
              <a:spcAft>
                <a:spcPts val="600"/>
              </a:spcAft>
            </a:pPr>
            <a:r>
              <a:rPr lang="en-GB" sz="1800" b="1" dirty="0">
                <a:solidFill>
                  <a:srgbClr val="0C0C0C"/>
                </a:solidFill>
                <a:effectLst/>
                <a:latin typeface="Arial" panose="020B0604020202020204" pitchFamily="34" charset="0"/>
                <a:ea typeface="Arial" panose="020B0604020202020204" pitchFamily="34" charset="0"/>
              </a:rPr>
              <a:t>CS3.2:</a:t>
            </a:r>
            <a:r>
              <a:rPr lang="en-GB" sz="1800" dirty="0">
                <a:solidFill>
                  <a:srgbClr val="0C0C0C"/>
                </a:solidFill>
                <a:effectLst/>
                <a:latin typeface="Arial" panose="020B0604020202020204" pitchFamily="34" charset="0"/>
                <a:ea typeface="Arial" panose="020B0604020202020204" pitchFamily="34" charset="0"/>
              </a:rPr>
              <a:t> Meet their responsibilities when working in a wider team by ensuring that the project is compliant with relevant requirements/regulations/SOPs/time-scales</a:t>
            </a:r>
            <a:r>
              <a:rPr lang="en-GB" dirty="0">
                <a:effectLst/>
              </a:rPr>
              <a:t> </a:t>
            </a:r>
            <a:r>
              <a:rPr lang="en-GB" sz="1800" dirty="0">
                <a:solidFill>
                  <a:srgbClr val="0C0C0C"/>
                </a:solidFill>
                <a:effectLst/>
                <a:latin typeface="Arial" panose="020B0604020202020204" pitchFamily="34" charset="0"/>
                <a:ea typeface="Arial" panose="020B0604020202020204" pitchFamily="34" charset="0"/>
              </a:rPr>
              <a:t> </a:t>
            </a:r>
          </a:p>
          <a:p>
            <a:pPr>
              <a:lnSpc>
                <a:spcPct val="107000"/>
              </a:lnSpc>
              <a:spcBef>
                <a:spcPts val="400"/>
              </a:spcBef>
              <a:spcAft>
                <a:spcPts val="400"/>
              </a:spcAft>
            </a:pPr>
            <a:r>
              <a:rPr lang="en-GB" sz="1800" b="1" dirty="0">
                <a:solidFill>
                  <a:srgbClr val="0D0D0D"/>
                </a:solidFill>
                <a:effectLst/>
                <a:latin typeface="Arial" panose="020B0604020202020204" pitchFamily="34" charset="0"/>
                <a:ea typeface="Arial" panose="020B0604020202020204" pitchFamily="34" charset="0"/>
              </a:rPr>
              <a:t>CS6.1 </a:t>
            </a:r>
            <a:r>
              <a:rPr lang="en-GB" sz="1800" dirty="0">
                <a:solidFill>
                  <a:srgbClr val="0D0D0D"/>
                </a:solidFill>
                <a:effectLst/>
                <a:latin typeface="Arial" panose="020B0604020202020204" pitchFamily="34" charset="0"/>
                <a:ea typeface="Arial" panose="020B0604020202020204" pitchFamily="34" charset="0"/>
              </a:rPr>
              <a:t>Provide results and recommendations (written and verbal) to customers/clients</a:t>
            </a:r>
          </a:p>
          <a:p>
            <a:r>
              <a:rPr lang="en-US" b="1" dirty="0"/>
              <a:t>General competencies: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English:</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GEC1 </a:t>
            </a:r>
            <a:r>
              <a:rPr lang="en-GB" sz="1800" dirty="0">
                <a:solidFill>
                  <a:srgbClr val="0D0D0D"/>
                </a:solidFill>
                <a:effectLst/>
                <a:latin typeface="Arial" panose="020B0604020202020204" pitchFamily="34" charset="0"/>
                <a:ea typeface="Arial" panose="020B0604020202020204" pitchFamily="34" charset="0"/>
              </a:rPr>
              <a:t>Convey technical information to different audiences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GEC2 </a:t>
            </a:r>
            <a:r>
              <a:rPr lang="en-GB" sz="1800" dirty="0">
                <a:solidFill>
                  <a:srgbClr val="0D0D0D"/>
                </a:solidFill>
                <a:effectLst/>
                <a:latin typeface="Arial" panose="020B0604020202020204" pitchFamily="34" charset="0"/>
                <a:ea typeface="Arial" panose="020B0604020202020204" pitchFamily="34" charset="0"/>
              </a:rPr>
              <a:t>Present information and ideas</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GEC3 </a:t>
            </a:r>
            <a:r>
              <a:rPr lang="en-GB" sz="1800" dirty="0">
                <a:solidFill>
                  <a:srgbClr val="0D0D0D"/>
                </a:solidFill>
                <a:effectLst/>
                <a:latin typeface="Arial" panose="020B0604020202020204" pitchFamily="34" charset="0"/>
                <a:ea typeface="Arial" panose="020B0604020202020204" pitchFamily="34" charset="0"/>
              </a:rPr>
              <a:t>Create texts for different purposes and audiences</a:t>
            </a:r>
          </a:p>
          <a:p>
            <a:pPr>
              <a:lnSpc>
                <a:spcPct val="115000"/>
              </a:lnSpc>
              <a:spcBef>
                <a:spcPts val="600"/>
              </a:spcBef>
              <a:spcAft>
                <a:spcPts val="600"/>
              </a:spcAft>
            </a:pPr>
            <a:r>
              <a:rPr lang="en-GB" sz="1800" dirty="0">
                <a:solidFill>
                  <a:srgbClr val="0D0D0D"/>
                </a:solidFill>
                <a:effectLst/>
                <a:latin typeface="Arial" panose="020B0604020202020204" pitchFamily="34" charset="0"/>
                <a:ea typeface="Arial" panose="020B0604020202020204" pitchFamily="34" charset="0"/>
              </a:rPr>
              <a:t>Digital:</a:t>
            </a:r>
          </a:p>
          <a:p>
            <a:pPr>
              <a:lnSpc>
                <a:spcPct val="115000"/>
              </a:lnSpc>
              <a:spcBef>
                <a:spcPts val="600"/>
              </a:spcBef>
              <a:spcAft>
                <a:spcPts val="600"/>
              </a:spcAft>
            </a:pPr>
            <a:r>
              <a:rPr lang="en-GB" sz="1800" b="1" dirty="0">
                <a:solidFill>
                  <a:srgbClr val="0D0D0D"/>
                </a:solidFill>
                <a:effectLst/>
                <a:latin typeface="Arial" panose="020B0604020202020204" pitchFamily="34" charset="0"/>
                <a:ea typeface="Arial" panose="020B0604020202020204" pitchFamily="34" charset="0"/>
              </a:rPr>
              <a:t>GDC1</a:t>
            </a:r>
            <a:r>
              <a:rPr lang="en-GB" sz="1800" dirty="0">
                <a:solidFill>
                  <a:srgbClr val="0D0D0D"/>
                </a:solidFill>
                <a:effectLst/>
                <a:latin typeface="Arial" panose="020B0604020202020204" pitchFamily="34" charset="0"/>
                <a:ea typeface="Arial" panose="020B0604020202020204" pitchFamily="34" charset="0"/>
              </a:rPr>
              <a:t> Use digital technology and media effectively</a:t>
            </a:r>
          </a:p>
        </p:txBody>
      </p:sp>
      <p:sp>
        <p:nvSpPr>
          <p:cNvPr id="15" name="Text Placeholder 14">
            <a:extLst>
              <a:ext uri="{FF2B5EF4-FFF2-40B4-BE49-F238E27FC236}">
                <a16:creationId xmlns:a16="http://schemas.microsoft.com/office/drawing/2014/main" id="{3B0FA94E-7B0F-E8B2-17F4-EC94C02C2DE3}"/>
              </a:ext>
              <a:ext uri="{C183D7F6-B498-43B3-948B-1728B52AA6E4}">
                <adec:decorative xmlns:adec="http://schemas.microsoft.com/office/drawing/2017/decorative" val="1"/>
              </a:ext>
            </a:extLst>
          </p:cNvPr>
          <p:cNvSpPr>
            <a:spLocks noGrp="1"/>
          </p:cNvSpPr>
          <p:nvPr>
            <p:ph type="body" sz="quarter" idx="11"/>
          </p:nvPr>
        </p:nvSpPr>
        <p:spPr>
          <a:xfrm>
            <a:off x="838199" y="6356349"/>
            <a:ext cx="4763703"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29942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249B6B6-EDF2-03CD-BEF9-0F567EA56E45}"/>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p:spPr>
        <p:txBody>
          <a:bodyPr/>
          <a:lstStyle/>
          <a:p>
            <a:r>
              <a:rPr lang="en-GB"/>
              <a:t>Introduction</a:t>
            </a:r>
            <a:endParaRPr lang="en-GB" dirty="0"/>
          </a:p>
        </p:txBody>
      </p: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a:t>Why is cleaning important?</a:t>
            </a:r>
            <a:endParaRPr lang="en-GB" dirty="0"/>
          </a:p>
        </p:txBody>
      </p:sp>
      <p:sp>
        <p:nvSpPr>
          <p:cNvPr id="7" name="Content Placeholder 4">
            <a:extLst>
              <a:ext uri="{FF2B5EF4-FFF2-40B4-BE49-F238E27FC236}">
                <a16:creationId xmlns:a16="http://schemas.microsoft.com/office/drawing/2014/main" id="{1052B5E6-81C6-DB4F-2E46-1B33ECCDB934}"/>
              </a:ext>
            </a:extLst>
          </p:cNvPr>
          <p:cNvSpPr>
            <a:spLocks noGrp="1"/>
          </p:cNvSpPr>
          <p:nvPr>
            <p:ph idx="1"/>
          </p:nvPr>
        </p:nvSpPr>
        <p:spPr>
          <a:xfrm>
            <a:off x="838200" y="1825625"/>
            <a:ext cx="3753051" cy="4351338"/>
          </a:xfrm>
        </p:spPr>
        <p:txBody>
          <a:bodyPr>
            <a:normAutofit/>
          </a:bodyPr>
          <a:lstStyle/>
          <a:p>
            <a:r>
              <a:rPr lang="en-GB" sz="2400" dirty="0">
                <a:solidFill>
                  <a:schemeClr val="dk1"/>
                </a:solidFill>
              </a:rPr>
              <a:t>Look at the three images.</a:t>
            </a:r>
          </a:p>
          <a:p>
            <a:r>
              <a:rPr lang="en-GB" sz="2400" dirty="0">
                <a:solidFill>
                  <a:schemeClr val="dk1"/>
                </a:solidFill>
              </a:rPr>
              <a:t>Why is it important to regularly clean surfaces and equipment?</a:t>
            </a:r>
          </a:p>
          <a:p>
            <a:r>
              <a:rPr lang="en-GB" dirty="0">
                <a:solidFill>
                  <a:schemeClr val="dk1"/>
                </a:solidFill>
              </a:rPr>
              <a:t>List as many reasons as you can.</a:t>
            </a:r>
            <a:endParaRPr lang="pt-BR" dirty="0"/>
          </a:p>
        </p:txBody>
      </p:sp>
      <p:pic>
        <p:nvPicPr>
          <p:cNvPr id="16" name="Picture 15" descr="A person cleaning the floor in a hospital">
            <a:extLst>
              <a:ext uri="{FF2B5EF4-FFF2-40B4-BE49-F238E27FC236}">
                <a16:creationId xmlns:a16="http://schemas.microsoft.com/office/drawing/2014/main" id="{B7B622F5-B2AC-E24D-F598-3C2C48C311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16745" y="1825625"/>
            <a:ext cx="3166059" cy="2110706"/>
          </a:xfrm>
          <a:prstGeom prst="rect">
            <a:avLst/>
          </a:prstGeom>
        </p:spPr>
      </p:pic>
      <p:pic>
        <p:nvPicPr>
          <p:cNvPr id="18" name="Picture 17" descr="Person wearing protective gloves cleaning and washing glass flasks with water in laboratory">
            <a:extLst>
              <a:ext uri="{FF2B5EF4-FFF2-40B4-BE49-F238E27FC236}">
                <a16:creationId xmlns:a16="http://schemas.microsoft.com/office/drawing/2014/main" id="{37DA6F6E-4041-8ADE-83BA-610450621C6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16745" y="4052845"/>
            <a:ext cx="3166059" cy="2111368"/>
          </a:xfrm>
          <a:prstGeom prst="rect">
            <a:avLst/>
          </a:prstGeom>
        </p:spPr>
      </p:pic>
      <p:pic>
        <p:nvPicPr>
          <p:cNvPr id="17" name="Picture 16" descr="Workers in protective suits and masks clean and disinfect factory equipment">
            <a:extLst>
              <a:ext uri="{FF2B5EF4-FFF2-40B4-BE49-F238E27FC236}">
                <a16:creationId xmlns:a16="http://schemas.microsoft.com/office/drawing/2014/main" id="{4BF44317-7133-7FC5-43B8-283E9E91F66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421826" y="2934460"/>
            <a:ext cx="3267454" cy="2106931"/>
          </a:xfrm>
          <a:prstGeom prst="rect">
            <a:avLst/>
          </a:prstGeom>
        </p:spPr>
      </p:pic>
      <p:sp>
        <p:nvSpPr>
          <p:cNvPr id="13" name="Text Placeholder 12">
            <a:extLst>
              <a:ext uri="{FF2B5EF4-FFF2-40B4-BE49-F238E27FC236}">
                <a16:creationId xmlns:a16="http://schemas.microsoft.com/office/drawing/2014/main" id="{3B2F7691-CFBD-7BDB-0F5E-460712211FC9}"/>
              </a:ext>
              <a:ext uri="{C183D7F6-B498-43B3-948B-1728B52AA6E4}">
                <adec:decorative xmlns:adec="http://schemas.microsoft.com/office/drawing/2017/decorative" val="1"/>
              </a:ext>
            </a:extLst>
          </p:cNvPr>
          <p:cNvSpPr>
            <a:spLocks noGrp="1"/>
          </p:cNvSpPr>
          <p:nvPr>
            <p:ph type="body" sz="quarter" idx="11"/>
          </p:nvPr>
        </p:nvSpPr>
        <p:spPr>
          <a:xfrm>
            <a:off x="838199" y="6356349"/>
            <a:ext cx="4850331" cy="365125"/>
          </a:xfrm>
        </p:spPr>
        <p:txBody>
          <a:bodyPr/>
          <a:lstStyle/>
          <a:p>
            <a:r>
              <a:rPr lang="en-GB"/>
              <a:t>Lesson 4: </a:t>
            </a:r>
            <a:r>
              <a:rPr lang="en-US"/>
              <a:t>Maintaining clean work areas, machinery and resources </a:t>
            </a:r>
            <a:endParaRPr lang="en-GB" dirty="0"/>
          </a:p>
        </p:txBody>
      </p:sp>
    </p:spTree>
    <p:extLst>
      <p:ext uri="{BB962C8B-B14F-4D97-AF65-F5344CB8AC3E}">
        <p14:creationId xmlns:p14="http://schemas.microsoft.com/office/powerpoint/2010/main" val="245539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C3620F-B9A4-1061-8886-5A9B49A69247}"/>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p:spPr>
        <p:txBody>
          <a:bodyPr/>
          <a:lstStyle/>
          <a:p>
            <a:r>
              <a:rPr lang="en-US" dirty="0"/>
              <a:t>Introduction</a:t>
            </a:r>
          </a:p>
        </p:txBody>
      </p:sp>
      <p:sp>
        <p:nvSpPr>
          <p:cNvPr id="2" name="Title 1">
            <a:extLst>
              <a:ext uri="{FF2B5EF4-FFF2-40B4-BE49-F238E27FC236}">
                <a16:creationId xmlns:a16="http://schemas.microsoft.com/office/drawing/2014/main" id="{2858DA39-81DF-DD1F-FB27-81504A7A5FF3}"/>
              </a:ext>
            </a:extLst>
          </p:cNvPr>
          <p:cNvSpPr>
            <a:spLocks noGrp="1"/>
          </p:cNvSpPr>
          <p:nvPr>
            <p:ph type="title"/>
          </p:nvPr>
        </p:nvSpPr>
        <p:spPr>
          <a:xfrm>
            <a:off x="838200" y="365125"/>
            <a:ext cx="10515600" cy="1670504"/>
          </a:xfrm>
        </p:spPr>
        <p:txBody>
          <a:bodyPr>
            <a:normAutofit fontScale="90000"/>
          </a:bodyPr>
          <a:lstStyle/>
          <a:p>
            <a:r>
              <a:rPr lang="en-GB" dirty="0"/>
              <a:t>Why is it important to regularly clean surfaces and equipment and prepare work areas for use?</a:t>
            </a:r>
            <a:endParaRPr lang="en-US" dirty="0"/>
          </a:p>
        </p:txBody>
      </p:sp>
      <p:sp>
        <p:nvSpPr>
          <p:cNvPr id="3" name="Content Placeholder 2">
            <a:extLst>
              <a:ext uri="{FF2B5EF4-FFF2-40B4-BE49-F238E27FC236}">
                <a16:creationId xmlns:a16="http://schemas.microsoft.com/office/drawing/2014/main" id="{1D630C7E-1EEB-7421-BC10-4A9AB3F835B7}"/>
              </a:ext>
            </a:extLst>
          </p:cNvPr>
          <p:cNvSpPr>
            <a:spLocks noGrp="1"/>
          </p:cNvSpPr>
          <p:nvPr>
            <p:ph idx="1"/>
          </p:nvPr>
        </p:nvSpPr>
        <p:spPr>
          <a:xfrm>
            <a:off x="838200" y="1893887"/>
            <a:ext cx="10515600" cy="4283075"/>
          </a:xfrm>
          <a:noFill/>
        </p:spPr>
        <p:txBody>
          <a:bodyPr>
            <a:normAutofit fontScale="92500" lnSpcReduction="10000"/>
          </a:bodyPr>
          <a:lstStyle/>
          <a:p>
            <a:r>
              <a:rPr lang="en-GB" dirty="0"/>
              <a:t>Cleaning surfaces – to avoid the spread of infection and health and safety issues involving spillages of toxic substances.</a:t>
            </a:r>
          </a:p>
          <a:p>
            <a:r>
              <a:rPr lang="en-GB" dirty="0"/>
              <a:t>Cleaning laboratory glassware – to avoid issues with </a:t>
            </a:r>
            <a:br>
              <a:rPr lang="en-GB" dirty="0"/>
            </a:br>
            <a:r>
              <a:rPr lang="en-GB" dirty="0"/>
              <a:t>contamination/cross-contamination, which will prevent invalid results and the possible production of dangerous by-products. </a:t>
            </a:r>
          </a:p>
          <a:p>
            <a:r>
              <a:rPr lang="en-GB" dirty="0"/>
              <a:t>Cleaning equipment – to avoid the spread of infection, to avoid any </a:t>
            </a:r>
            <a:br>
              <a:rPr lang="en-GB" dirty="0"/>
            </a:br>
            <a:r>
              <a:rPr lang="en-GB" dirty="0"/>
              <a:t>cross-contamination, to increase the function/lifespan of the equipment, to avoid damage to the equipment.</a:t>
            </a:r>
          </a:p>
          <a:p>
            <a:r>
              <a:rPr lang="en-GB" dirty="0"/>
              <a:t>Preparation of work area – to increase efficiency and avoid increased costs and timescales if preparation is not complete.</a:t>
            </a:r>
          </a:p>
          <a:p>
            <a:endParaRPr lang="en-US" dirty="0"/>
          </a:p>
        </p:txBody>
      </p:sp>
      <p:sp>
        <p:nvSpPr>
          <p:cNvPr id="5" name="Text Placeholder 4">
            <a:extLst>
              <a:ext uri="{FF2B5EF4-FFF2-40B4-BE49-F238E27FC236}">
                <a16:creationId xmlns:a16="http://schemas.microsoft.com/office/drawing/2014/main" id="{B6CE327F-8C5A-D4FD-A46F-622F0B22A72C}"/>
              </a:ext>
              <a:ext uri="{C183D7F6-B498-43B3-948B-1728B52AA6E4}">
                <adec:decorative xmlns:adec="http://schemas.microsoft.com/office/drawing/2017/decorative" val="1"/>
              </a:ext>
            </a:extLst>
          </p:cNvPr>
          <p:cNvSpPr>
            <a:spLocks noGrp="1"/>
          </p:cNvSpPr>
          <p:nvPr>
            <p:ph type="body" sz="quarter" idx="11"/>
          </p:nvPr>
        </p:nvSpPr>
        <p:spPr>
          <a:xfrm>
            <a:off x="838200" y="6607276"/>
            <a:ext cx="5090652" cy="153526"/>
          </a:xfrm>
        </p:spPr>
        <p:txBody>
          <a:bodyPr/>
          <a:lstStyle/>
          <a:p>
            <a:r>
              <a:rPr lang="en-GB" dirty="0"/>
              <a:t>Lesson 4: </a:t>
            </a:r>
            <a:r>
              <a:rPr lang="en-US" dirty="0"/>
              <a:t>Maintaining clean work areas, machinery and resources </a:t>
            </a:r>
            <a:endParaRPr lang="en-GB" dirty="0"/>
          </a:p>
          <a:p>
            <a:endParaRPr lang="en-US" dirty="0"/>
          </a:p>
        </p:txBody>
      </p:sp>
    </p:spTree>
    <p:extLst>
      <p:ext uri="{BB962C8B-B14F-4D97-AF65-F5344CB8AC3E}">
        <p14:creationId xmlns:p14="http://schemas.microsoft.com/office/powerpoint/2010/main" val="413333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1</a:t>
            </a:r>
          </a:p>
        </p:txBody>
      </p: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The importance of correct storage</a:t>
            </a:r>
          </a:p>
        </p:txBody>
      </p:sp>
      <p:sp>
        <p:nvSpPr>
          <p:cNvPr id="15" name="Content Placeholder 14">
            <a:extLst>
              <a:ext uri="{FF2B5EF4-FFF2-40B4-BE49-F238E27FC236}">
                <a16:creationId xmlns:a16="http://schemas.microsoft.com/office/drawing/2014/main" id="{548CDA19-F931-D81B-3776-BCDE95F838AE}"/>
              </a:ext>
            </a:extLst>
          </p:cNvPr>
          <p:cNvSpPr>
            <a:spLocks noGrp="1"/>
          </p:cNvSpPr>
          <p:nvPr>
            <p:ph idx="1"/>
          </p:nvPr>
        </p:nvSpPr>
        <p:spPr>
          <a:xfrm>
            <a:off x="838200" y="1825625"/>
            <a:ext cx="3723941" cy="4351338"/>
          </a:xfrm>
        </p:spPr>
        <p:txBody>
          <a:bodyPr>
            <a:normAutofit fontScale="92500"/>
          </a:bodyPr>
          <a:lstStyle/>
          <a:p>
            <a:pPr marL="0" indent="0">
              <a:buNone/>
            </a:pPr>
            <a:r>
              <a:rPr lang="en-US" sz="2400" dirty="0">
                <a:effectLst/>
                <a:latin typeface="Arial" panose="020B0604020202020204" pitchFamily="34" charset="0"/>
                <a:cs typeface="Arial" panose="020B0604020202020204" pitchFamily="34" charset="0"/>
              </a:rPr>
              <a:t>It is important to store chemicals, materials and equipment carefully. For each of the following scenarios, decide: </a:t>
            </a:r>
          </a:p>
          <a:p>
            <a:pPr marL="342900" indent="-34290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What is the problem with the item being stored in this way? </a:t>
            </a:r>
          </a:p>
          <a:p>
            <a:pPr marL="342900" indent="-34290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What are the potential consequences of this</a:t>
            </a:r>
            <a:r>
              <a:rPr lang="en-US" sz="2400" dirty="0">
                <a:latin typeface="Arial" panose="020B0604020202020204" pitchFamily="34" charset="0"/>
                <a:cs typeface="Arial" panose="020B0604020202020204" pitchFamily="34" charset="0"/>
              </a:rPr>
              <a:t>?</a:t>
            </a:r>
            <a:endParaRPr lang="en-US" sz="2400" dirty="0">
              <a:solidFill>
                <a:srgbClr val="FF0000"/>
              </a:solidFill>
              <a:latin typeface="Segoe UI" panose="020B0502040204020203" pitchFamily="34" charset="0"/>
            </a:endParaRPr>
          </a:p>
        </p:txBody>
      </p:sp>
      <p:sp>
        <p:nvSpPr>
          <p:cNvPr id="8" name="TextBox 7">
            <a:extLst>
              <a:ext uri="{FF2B5EF4-FFF2-40B4-BE49-F238E27FC236}">
                <a16:creationId xmlns:a16="http://schemas.microsoft.com/office/drawing/2014/main" id="{E207157B-C7BB-107B-27A7-E295733F29AD}"/>
              </a:ext>
            </a:extLst>
          </p:cNvPr>
          <p:cNvSpPr txBox="1"/>
          <p:nvPr/>
        </p:nvSpPr>
        <p:spPr>
          <a:xfrm>
            <a:off x="5641812" y="1770741"/>
            <a:ext cx="1351652" cy="369332"/>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Scenario 1</a:t>
            </a:r>
            <a:endParaRPr lang="en-US" b="1" dirty="0"/>
          </a:p>
        </p:txBody>
      </p:sp>
      <p:pic>
        <p:nvPicPr>
          <p:cNvPr id="17" name="Picture 16" descr="Customer unable to reach a product on the top shelf in a pharmacy">
            <a:extLst>
              <a:ext uri="{FF2B5EF4-FFF2-40B4-BE49-F238E27FC236}">
                <a16:creationId xmlns:a16="http://schemas.microsoft.com/office/drawing/2014/main" id="{8DE99BF6-3A17-93AC-FF31-21A7D10EF0C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16744" y="2274277"/>
            <a:ext cx="2601789" cy="3902686"/>
          </a:xfrm>
          <a:prstGeom prst="rect">
            <a:avLst/>
          </a:prstGeom>
        </p:spPr>
      </p:pic>
      <p:sp>
        <p:nvSpPr>
          <p:cNvPr id="20" name="TextBox 19">
            <a:extLst>
              <a:ext uri="{FF2B5EF4-FFF2-40B4-BE49-F238E27FC236}">
                <a16:creationId xmlns:a16="http://schemas.microsoft.com/office/drawing/2014/main" id="{2043F35D-7D0A-DE33-F076-4E6D2CA01A5B}"/>
              </a:ext>
            </a:extLst>
          </p:cNvPr>
          <p:cNvSpPr txBox="1"/>
          <p:nvPr/>
        </p:nvSpPr>
        <p:spPr>
          <a:xfrm>
            <a:off x="9126725" y="1766555"/>
            <a:ext cx="1351652" cy="369332"/>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Scenario 2</a:t>
            </a:r>
            <a:endParaRPr lang="en-US" b="1" dirty="0"/>
          </a:p>
        </p:txBody>
      </p:sp>
      <p:pic>
        <p:nvPicPr>
          <p:cNvPr id="19" name="Picture 18" descr="Several large chemical bottles covered in dust and plastic wrapping are placed together on a surface, showing signs of age and exposure in a laboratory setting.">
            <a:extLst>
              <a:ext uri="{FF2B5EF4-FFF2-40B4-BE49-F238E27FC236}">
                <a16:creationId xmlns:a16="http://schemas.microsoft.com/office/drawing/2014/main" id="{E3A0BAB9-4C16-CEE1-544A-04FC333FDF1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850765" y="2926324"/>
            <a:ext cx="3903573" cy="2598592"/>
          </a:xfrm>
          <a:prstGeom prst="rect">
            <a:avLst/>
          </a:prstGeom>
        </p:spPr>
      </p:pic>
      <p:sp>
        <p:nvSpPr>
          <p:cNvPr id="13" name="Text Placeholder 12">
            <a:extLst>
              <a:ext uri="{FF2B5EF4-FFF2-40B4-BE49-F238E27FC236}">
                <a16:creationId xmlns:a16="http://schemas.microsoft.com/office/drawing/2014/main" id="{3B2F7691-CFBD-7BDB-0F5E-460712211FC9}"/>
              </a:ext>
              <a:ext uri="{C183D7F6-B498-43B3-948B-1728B52AA6E4}">
                <adec:decorative xmlns:adec="http://schemas.microsoft.com/office/drawing/2017/decorative" val="1"/>
              </a:ext>
            </a:extLst>
          </p:cNvPr>
          <p:cNvSpPr>
            <a:spLocks noGrp="1"/>
          </p:cNvSpPr>
          <p:nvPr>
            <p:ph type="body" sz="quarter" idx="11"/>
          </p:nvPr>
        </p:nvSpPr>
        <p:spPr>
          <a:xfrm>
            <a:off x="838199" y="6356351"/>
            <a:ext cx="4734169" cy="349250"/>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9972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249B6B6-EDF2-03CD-BEF9-0F567EA56E45}"/>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1</a:t>
            </a:r>
          </a:p>
        </p:txBody>
      </p: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The importance of correct storage</a:t>
            </a:r>
          </a:p>
        </p:txBody>
      </p:sp>
      <p:sp>
        <p:nvSpPr>
          <p:cNvPr id="7" name="Content Placeholder 6">
            <a:extLst>
              <a:ext uri="{FF2B5EF4-FFF2-40B4-BE49-F238E27FC236}">
                <a16:creationId xmlns:a16="http://schemas.microsoft.com/office/drawing/2014/main" id="{FFD2B07F-0697-2869-827D-D1B4B53B1EB1}"/>
              </a:ext>
            </a:extLst>
          </p:cNvPr>
          <p:cNvSpPr>
            <a:spLocks noGrp="1"/>
          </p:cNvSpPr>
          <p:nvPr>
            <p:ph idx="1"/>
          </p:nvPr>
        </p:nvSpPr>
        <p:spPr>
          <a:xfrm>
            <a:off x="838200" y="1825625"/>
            <a:ext cx="10515600" cy="4351338"/>
          </a:xfrm>
        </p:spPr>
        <p:txBody>
          <a:bodyPr>
            <a:normAutofit fontScale="85000" lnSpcReduction="20000"/>
          </a:bodyPr>
          <a:lstStyle/>
          <a:p>
            <a:pPr marL="0" indent="0">
              <a:buNone/>
            </a:pPr>
            <a:r>
              <a:rPr lang="en-US" dirty="0"/>
              <a:t>Incorrect storage can cause:</a:t>
            </a:r>
          </a:p>
          <a:p>
            <a:r>
              <a:rPr lang="en-US" dirty="0"/>
              <a:t>a health and safety risk to employees, for example:</a:t>
            </a:r>
          </a:p>
          <a:p>
            <a:pPr lvl="1"/>
            <a:r>
              <a:rPr lang="en-US" dirty="0"/>
              <a:t>from a spill/toxic gas release</a:t>
            </a:r>
          </a:p>
          <a:p>
            <a:pPr lvl="1"/>
            <a:r>
              <a:rPr lang="en-US" dirty="0"/>
              <a:t>spread of infection </a:t>
            </a:r>
          </a:p>
          <a:p>
            <a:pPr lvl="1"/>
            <a:r>
              <a:rPr lang="en-US" dirty="0"/>
              <a:t>or injury caused by lifting/reaching too high</a:t>
            </a:r>
          </a:p>
          <a:p>
            <a:r>
              <a:rPr lang="en-US" dirty="0"/>
              <a:t>cross-contamination</a:t>
            </a:r>
          </a:p>
          <a:p>
            <a:r>
              <a:rPr lang="en-US" dirty="0"/>
              <a:t>breakdown of limited stability products </a:t>
            </a:r>
          </a:p>
          <a:p>
            <a:r>
              <a:rPr lang="en-US" dirty="0"/>
              <a:t>loss of samples or degradation of reagents not stored at the correct temperature (such as in a fridge, freezer or at room temperature)</a:t>
            </a:r>
          </a:p>
          <a:p>
            <a:r>
              <a:rPr lang="en-US" dirty="0"/>
              <a:t>difficulties in locating stock which has been stored for extended periods of time – products may then exceed their expiry date (resulting in a financial loss as products have to be disposed of).</a:t>
            </a:r>
          </a:p>
        </p:txBody>
      </p:sp>
      <p:sp>
        <p:nvSpPr>
          <p:cNvPr id="13" name="Text Placeholder 12">
            <a:extLst>
              <a:ext uri="{FF2B5EF4-FFF2-40B4-BE49-F238E27FC236}">
                <a16:creationId xmlns:a16="http://schemas.microsoft.com/office/drawing/2014/main" id="{3B2F7691-CFBD-7BDB-0F5E-460712211FC9}"/>
              </a:ext>
              <a:ext uri="{C183D7F6-B498-43B3-948B-1728B52AA6E4}">
                <adec:decorative xmlns:adec="http://schemas.microsoft.com/office/drawing/2017/decorative" val="1"/>
              </a:ext>
            </a:extLst>
          </p:cNvPr>
          <p:cNvSpPr>
            <a:spLocks noGrp="1"/>
          </p:cNvSpPr>
          <p:nvPr>
            <p:ph type="body" sz="quarter" idx="11"/>
          </p:nvPr>
        </p:nvSpPr>
        <p:spPr>
          <a:xfrm>
            <a:off x="838200" y="6356350"/>
            <a:ext cx="4695092" cy="372696"/>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6714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2</a:t>
            </a:r>
          </a:p>
        </p:txBody>
      </p: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Contamination and cross-contamination</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10515600" cy="4351338"/>
          </a:xfrm>
        </p:spPr>
        <p:txBody>
          <a:bodyPr>
            <a:normAutofit/>
          </a:bodyPr>
          <a:lstStyle/>
          <a:p>
            <a:r>
              <a:rPr lang="en-US" b="1" dirty="0"/>
              <a:t>Contamination</a:t>
            </a:r>
            <a:r>
              <a:rPr lang="en-US" dirty="0"/>
              <a:t> – this refers to the unintentional introduction of a foreign body, material or microorganism into a product. </a:t>
            </a:r>
          </a:p>
          <a:p>
            <a:pPr marL="0" indent="0">
              <a:buNone/>
            </a:pPr>
            <a:endParaRPr lang="en-US" dirty="0"/>
          </a:p>
          <a:p>
            <a:r>
              <a:rPr lang="en-US" b="1" dirty="0"/>
              <a:t>Cross-contamination</a:t>
            </a:r>
            <a:r>
              <a:rPr lang="en-US" dirty="0"/>
              <a:t> – this refers to the contamination caused when the materials used in two or more processes, taking place at the same time, are accidentally introduced from one to another.</a:t>
            </a:r>
            <a:endParaRPr lang="pt-BR" dirty="0"/>
          </a:p>
        </p:txBody>
      </p:sp>
      <p:sp>
        <p:nvSpPr>
          <p:cNvPr id="13" name="Text Placeholder 12">
            <a:extLst>
              <a:ext uri="{FF2B5EF4-FFF2-40B4-BE49-F238E27FC236}">
                <a16:creationId xmlns:a16="http://schemas.microsoft.com/office/drawing/2014/main" id="{3B2F7691-CFBD-7BDB-0F5E-460712211FC9}"/>
              </a:ext>
              <a:ext uri="{C183D7F6-B498-43B3-948B-1728B52AA6E4}">
                <adec:decorative xmlns:adec="http://schemas.microsoft.com/office/drawing/2017/decorative" val="1"/>
              </a:ext>
            </a:extLst>
          </p:cNvPr>
          <p:cNvSpPr>
            <a:spLocks noGrp="1"/>
          </p:cNvSpPr>
          <p:nvPr>
            <p:ph type="body" sz="quarter" idx="11"/>
          </p:nvPr>
        </p:nvSpPr>
        <p:spPr>
          <a:xfrm>
            <a:off x="838200" y="6356349"/>
            <a:ext cx="4879206"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65358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249B6B6-EDF2-03CD-BEF9-0F567EA56E45}"/>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2</a:t>
            </a:r>
          </a:p>
        </p:txBody>
      </p: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Contamination and cross-contamination</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6226743" cy="4351338"/>
          </a:xfrm>
        </p:spPr>
        <p:txBody>
          <a:bodyPr>
            <a:normAutofit/>
          </a:bodyPr>
          <a:lstStyle/>
          <a:p>
            <a:pPr marL="0" indent="0">
              <a:buNone/>
            </a:pPr>
            <a:r>
              <a:rPr lang="en-US" dirty="0"/>
              <a:t>Examples:</a:t>
            </a:r>
          </a:p>
          <a:p>
            <a:r>
              <a:rPr lang="en-US" dirty="0"/>
              <a:t>If a batch of paint contains dust or dirt which fell into the batch during mixing, it would be said to be contaminated by the presence of those substances.</a:t>
            </a:r>
          </a:p>
          <a:p>
            <a:r>
              <a:rPr lang="en-US" dirty="0"/>
              <a:t>If a lab bench is not cleaned appropriately, it may become contaminated by hazardous materials.</a:t>
            </a:r>
          </a:p>
        </p:txBody>
      </p:sp>
      <p:pic>
        <p:nvPicPr>
          <p:cNvPr id="2050" name="Picture 2" descr="A person wearing protective clothing cleaning a metal surface in a workspace">
            <a:extLst>
              <a:ext uri="{FF2B5EF4-FFF2-40B4-BE49-F238E27FC236}">
                <a16:creationId xmlns:a16="http://schemas.microsoft.com/office/drawing/2014/main" id="{3A01EA8E-780C-460A-234E-BBB57F6D08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268613" y="1941584"/>
            <a:ext cx="4522035" cy="30149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3B2F7691-CFBD-7BDB-0F5E-460712211FC9}"/>
              </a:ext>
              <a:ext uri="{C183D7F6-B498-43B3-948B-1728B52AA6E4}">
                <adec:decorative xmlns:adec="http://schemas.microsoft.com/office/drawing/2017/decorative" val="1"/>
              </a:ext>
            </a:extLst>
          </p:cNvPr>
          <p:cNvSpPr>
            <a:spLocks noGrp="1"/>
          </p:cNvSpPr>
          <p:nvPr>
            <p:ph type="body" sz="quarter" idx="11"/>
          </p:nvPr>
        </p:nvSpPr>
        <p:spPr>
          <a:xfrm>
            <a:off x="838200" y="6356349"/>
            <a:ext cx="4879206"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83011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249B6B6-EDF2-03CD-BEF9-0F567EA56E45}"/>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2</a:t>
            </a:r>
          </a:p>
        </p:txBody>
      </p:sp>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Contamination and cross-contamination</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6226743" cy="4351338"/>
          </a:xfrm>
        </p:spPr>
        <p:txBody>
          <a:bodyPr>
            <a:normAutofit lnSpcReduction="10000"/>
          </a:bodyPr>
          <a:lstStyle/>
          <a:p>
            <a:pPr marL="0" indent="0">
              <a:buNone/>
            </a:pPr>
            <a:r>
              <a:rPr lang="en-US" dirty="0"/>
              <a:t>Examples:</a:t>
            </a:r>
          </a:p>
          <a:p>
            <a:r>
              <a:rPr lang="en-US" dirty="0"/>
              <a:t>When preparing raw meat, if hands and preparation equipment are not cleaned between handling different products, cross-contamination of microorganisms from the raw meat may occur.</a:t>
            </a:r>
          </a:p>
          <a:p>
            <a:r>
              <a:rPr lang="en-US" dirty="0"/>
              <a:t>During the serial dilution of a reagent, if the samples of different concentration are accidentally mixed, cross-contamination has occurred.</a:t>
            </a:r>
          </a:p>
        </p:txBody>
      </p:sp>
      <p:pic>
        <p:nvPicPr>
          <p:cNvPr id="4098" name="Picture 2" descr="Cross-contamination of food by cutting raw meat and fresh vegetables on the same chopping board">
            <a:extLst>
              <a:ext uri="{FF2B5EF4-FFF2-40B4-BE49-F238E27FC236}">
                <a16:creationId xmlns:a16="http://schemas.microsoft.com/office/drawing/2014/main" id="{0B9ABBCD-A851-8EB7-34C5-E999636FA96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268404" y="1941583"/>
            <a:ext cx="4522453" cy="33918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3B2F7691-CFBD-7BDB-0F5E-460712211FC9}"/>
              </a:ext>
              <a:ext uri="{C183D7F6-B498-43B3-948B-1728B52AA6E4}">
                <adec:decorative xmlns:adec="http://schemas.microsoft.com/office/drawing/2017/decorative" val="1"/>
              </a:ext>
            </a:extLst>
          </p:cNvPr>
          <p:cNvSpPr>
            <a:spLocks noGrp="1"/>
          </p:cNvSpPr>
          <p:nvPr>
            <p:ph type="body" sz="quarter" idx="11"/>
          </p:nvPr>
        </p:nvSpPr>
        <p:spPr>
          <a:xfrm>
            <a:off x="838200" y="6356349"/>
            <a:ext cx="4879206"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06473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cdffdc306f3439ad6324f00535c3ac53">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6e98b73cff4ebd998fae74a5787f2da4"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58E4A1-E3D3-4C04-93CC-1160FE381082}"/>
</file>

<file path=customXml/itemProps2.xml><?xml version="1.0" encoding="utf-8"?>
<ds:datastoreItem xmlns:ds="http://schemas.openxmlformats.org/officeDocument/2006/customXml" ds:itemID="{920E1330-C396-46AC-992D-7FC1CBEDF194}">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customXml/itemProps3.xml><?xml version="1.0" encoding="utf-8"?>
<ds:datastoreItem xmlns:ds="http://schemas.openxmlformats.org/officeDocument/2006/customXml" ds:itemID="{B0D8ED3C-B35E-45F2-A775-FD3FB4D036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1635</Words>
  <Application>Microsoft Office PowerPoint</Application>
  <PresentationFormat>Widescreen</PresentationFormat>
  <Paragraphs>160</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Narrow</vt:lpstr>
      <vt:lpstr>Calibri</vt:lpstr>
      <vt:lpstr>docs-Calibri</vt:lpstr>
      <vt:lpstr>Lato</vt:lpstr>
      <vt:lpstr>Segoe UI</vt:lpstr>
      <vt:lpstr>Times New Roman</vt:lpstr>
      <vt:lpstr>Office Theme</vt:lpstr>
      <vt:lpstr>Science</vt:lpstr>
      <vt:lpstr>In this lesson, we will:</vt:lpstr>
      <vt:lpstr>Why is cleaning important?</vt:lpstr>
      <vt:lpstr>Why is it important to regularly clean surfaces and equipment and prepare work areas for use?</vt:lpstr>
      <vt:lpstr>The importance of correct storage</vt:lpstr>
      <vt:lpstr>The importance of correct storage</vt:lpstr>
      <vt:lpstr>Contamination and cross-contamination</vt:lpstr>
      <vt:lpstr>Contamination and cross-contamination</vt:lpstr>
      <vt:lpstr>Contamination and cross-contamination</vt:lpstr>
      <vt:lpstr>Contamination and cross-contamination</vt:lpstr>
      <vt:lpstr>Contamination and cross-contamination</vt:lpstr>
      <vt:lpstr>The importance of regular maintenance, cleaning and servicing of equipment</vt:lpstr>
      <vt:lpstr>The importance of regular maintenance, cleaning and servicing of equipment</vt:lpstr>
      <vt:lpstr>Study question</vt:lpstr>
      <vt:lpstr>Mark scheme</vt:lpstr>
      <vt:lpstr>In this lesson, we have:</vt:lpstr>
      <vt:lpstr>Consolidation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
  <cp:lastModifiedBy/>
  <cp:revision>10</cp:revision>
  <dcterms:created xsi:type="dcterms:W3CDTF">2024-04-22T15:47:05Z</dcterms:created>
  <dcterms:modified xsi:type="dcterms:W3CDTF">2026-02-05T16:32:16Z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