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8" r:id="rId5"/>
    <p:sldId id="258" r:id="rId6"/>
    <p:sldId id="345" r:id="rId7"/>
    <p:sldId id="316" r:id="rId8"/>
    <p:sldId id="351" r:id="rId9"/>
    <p:sldId id="336" r:id="rId10"/>
    <p:sldId id="340" r:id="rId11"/>
    <p:sldId id="341" r:id="rId12"/>
    <p:sldId id="344" r:id="rId13"/>
    <p:sldId id="342" r:id="rId14"/>
    <p:sldId id="343" r:id="rId15"/>
    <p:sldId id="33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3EF"/>
    <a:srgbClr val="E2EEBE"/>
    <a:srgbClr val="88A2FF"/>
    <a:srgbClr val="FF7575"/>
    <a:srgbClr val="466318"/>
    <a:srgbClr val="F6FAEC"/>
    <a:srgbClr val="C0CEFF"/>
    <a:srgbClr val="10283A"/>
    <a:srgbClr val="F1995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D6AAB7-2B02-ECBC-CECA-86EBD516E3BF}" v="8" dt="2024-06-11T11:24:33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98" autoAdjust="0"/>
    <p:restoredTop sz="92438" autoAdjust="0"/>
  </p:normalViewPr>
  <p:slideViewPr>
    <p:cSldViewPr snapToGrid="0">
      <p:cViewPr varScale="1">
        <p:scale>
          <a:sx n="64" d="100"/>
          <a:sy n="64" d="100"/>
        </p:scale>
        <p:origin x="4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1059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08B7D-84DA-49B4-815F-E8EB22447C8B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718B6-B4F5-461F-A37F-3825AB67B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59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vaccines/covid-19/info-by-product/pfizer/downloads/storage-handling-label.pdf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Image © </a:t>
            </a:r>
            <a:r>
              <a:rPr lang="en-GB" sz="1800" b="0" i="0" kern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docs-Calibri"/>
                <a:ea typeface="+mn-ea"/>
                <a:cs typeface="+mn-cs"/>
              </a:rPr>
              <a:t>Shutterstock/</a:t>
            </a:r>
            <a:r>
              <a:rPr lang="en-GB" sz="1800" b="0" i="0" kern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docs-Calibri"/>
                <a:ea typeface="+mn-ea"/>
                <a:cs typeface="+mn-cs"/>
              </a:rPr>
              <a:t>Gorodenkoff</a:t>
            </a:r>
            <a:endParaRPr lang="en-GB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33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89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Image © </a:t>
            </a:r>
            <a:r>
              <a:rPr lang="en-US" dirty="0"/>
              <a:t>Shutterstock/</a:t>
            </a:r>
            <a:r>
              <a:rPr lang="en-US" dirty="0" err="1"/>
              <a:t>Gorodenkoff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78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75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Image © Shutterstock/chemical industry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93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56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51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http://www.cdc.gov/vaccines/covid-19/info-by-product/pfizer/downloads/storage-handling-label.pdf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30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female scientist using a micro pipette for analysis">
            <a:extLst>
              <a:ext uri="{FF2B5EF4-FFF2-40B4-BE49-F238E27FC236}">
                <a16:creationId xmlns:a16="http://schemas.microsoft.com/office/drawing/2014/main" id="{9FF367FB-AA9F-FDA2-77A1-1E1CBC60C5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514850"/>
          </a:xfrm>
          <a:prstGeom prst="rect">
            <a:avLst/>
          </a:prstGeom>
        </p:spPr>
      </p:pic>
      <p:pic>
        <p:nvPicPr>
          <p:cNvPr id="6" name="Picture 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F0436F5-4759-CE02-9A1C-07D3004141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2153984"/>
            <a:ext cx="12192000" cy="52471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1A01DBF-6845-8111-1CE3-3D349B5929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0283" y="1765484"/>
            <a:ext cx="1811434" cy="1800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BFB300C-2BB8-401C-5DD0-A1E1AA7DCF3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7226" y="2238504"/>
            <a:ext cx="757547" cy="9533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B36D0-2D56-0FDB-5940-69EB91D58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EF9B7F-2B1A-52D2-9C85-16A12FF20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D3B1122-7287-39FB-52A7-F594DB038E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28080" y="2865597"/>
            <a:ext cx="5623668" cy="534189"/>
          </a:xfrm>
        </p:spPr>
        <p:txBody>
          <a:bodyPr>
            <a:noAutofit/>
          </a:bodyPr>
          <a:lstStyle>
            <a:lvl1pPr marL="0" indent="0" algn="r">
              <a:buNone/>
              <a:defRPr sz="2000" b="1" i="0" u="none">
                <a:solidFill>
                  <a:srgbClr val="46631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96A30E20-A7B7-5E55-322D-0D73FBBE21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4ABF62B2-FA08-FA76-C798-4B6D72056BC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2040" y="2293852"/>
            <a:ext cx="2049637" cy="860482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096FF1D-6104-37D0-FE94-88051AD26893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348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8F0C2EF-6E16-9B82-6B63-442BD0C248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5E4C997-4AE7-5413-8EBD-5D3A204E8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318C2BF-577D-ED86-3772-E64846A8DDFA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8" y="1872343"/>
            <a:ext cx="3932238" cy="39887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1A65-36E9-75E7-2C99-A3E543024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4514"/>
            <a:ext cx="5762398" cy="4576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62C6E0-46EF-437B-CFEB-4B65E34ADC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CA438-8A33-E28E-BA28-93EDD8122C42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15544B-F175-9EAE-3425-9D9811AB2A7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1330FB-8399-C74E-BF60-F600FDC5CC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68046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05CFA6-FB5A-1E49-1F0A-E11C421F4B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40E5B4-FC1F-5703-5C8F-703841045A64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E2EEBE"/>
          </a:solidFill>
          <a:ln w="19050" cap="sq">
            <a:solidFill>
              <a:srgbClr val="466318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59AB3C0-128A-63CF-4465-7DC6F8627D36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15345-E55C-D31D-DCDF-A4E3F88C743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0E12BB-9714-8016-5459-5843FDB8A2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86B998-0103-C1DB-8E36-C20883F41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BB64C23-83AF-58AF-1D04-EC58CEEB96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C6710AA-35B3-4611-B38B-2AE5EA4F2C3D}"/>
              </a:ext>
            </a:extLst>
          </p:cNvPr>
          <p:cNvGrpSpPr/>
          <p:nvPr userDrawn="1"/>
        </p:nvGrpSpPr>
        <p:grpSpPr>
          <a:xfrm>
            <a:off x="7053943" y="457724"/>
            <a:ext cx="4607815" cy="981687"/>
            <a:chOff x="5473511" y="457724"/>
            <a:chExt cx="6024961" cy="1283607"/>
          </a:xfrm>
        </p:grpSpPr>
        <p:pic>
          <p:nvPicPr>
            <p:cNvPr id="10" name="Picture 9" descr="A picture containing screenshot, graphics, pattern, circle&#10;&#10;Description automatically generated">
              <a:extLst>
                <a:ext uri="{FF2B5EF4-FFF2-40B4-BE49-F238E27FC236}">
                  <a16:creationId xmlns:a16="http://schemas.microsoft.com/office/drawing/2014/main" id="{6723EEDC-DC11-DDA5-E851-4106E43828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50224" y="501650"/>
              <a:ext cx="2848248" cy="1195756"/>
            </a:xfrm>
            <a:prstGeom prst="rect">
              <a:avLst/>
            </a:prstGeom>
          </p:spPr>
        </p:pic>
        <p:pic>
          <p:nvPicPr>
            <p:cNvPr id="11" name="Picture 10" descr="A picture containing dance&#10;&#10;Description automatically generated">
              <a:extLst>
                <a:ext uri="{FF2B5EF4-FFF2-40B4-BE49-F238E27FC236}">
                  <a16:creationId xmlns:a16="http://schemas.microsoft.com/office/drawing/2014/main" id="{E2D6BA1E-FF7B-4A87-7719-83511F31E92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473511" y="457724"/>
              <a:ext cx="2766975" cy="1283607"/>
            </a:xfrm>
            <a:prstGeom prst="rect">
              <a:avLst/>
            </a:prstGeom>
          </p:spPr>
        </p:pic>
      </p:grp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D19F343-26F3-EAE2-97D0-3AF62CD5D514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348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470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0F5B5B-3056-66CF-5961-E4AE78B8BAB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D96F2-59FF-70CF-4107-35BBC92EF9CD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B30F3-3D69-FCE5-D92D-32B2483D7073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9D6E0-0EAD-411D-E1D9-4F2ABBB08E44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FF4CE65D-1F3E-DDCA-DFC3-AD627D0C9554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345277" y="1825625"/>
            <a:ext cx="2863468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4" name="Media Placeholder 9">
            <a:extLst>
              <a:ext uri="{FF2B5EF4-FFF2-40B4-BE49-F238E27FC236}">
                <a16:creationId xmlns:a16="http://schemas.microsoft.com/office/drawing/2014/main" id="{E1343224-FEC4-DC11-C663-18376AA79055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913252" y="1825625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Media Placeholder 9">
            <a:extLst>
              <a:ext uri="{FF2B5EF4-FFF2-40B4-BE49-F238E27FC236}">
                <a16:creationId xmlns:a16="http://schemas.microsoft.com/office/drawing/2014/main" id="{5906E010-8129-32F5-C16B-952078949CB7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79" y="1825625"/>
            <a:ext cx="2868020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Media Placeholder 9">
            <a:extLst>
              <a:ext uri="{FF2B5EF4-FFF2-40B4-BE49-F238E27FC236}">
                <a16:creationId xmlns:a16="http://schemas.microsoft.com/office/drawing/2014/main" id="{67E0326F-2B5D-F940-6B07-2040CD364126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128522" y="4046026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5" name="Media Placeholder 9">
            <a:extLst>
              <a:ext uri="{FF2B5EF4-FFF2-40B4-BE49-F238E27FC236}">
                <a16:creationId xmlns:a16="http://schemas.microsoft.com/office/drawing/2014/main" id="{77B97025-398A-2411-8139-584808243C23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701049" y="4046026"/>
            <a:ext cx="2869506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E71D4DB-7805-4FB7-6863-4E593E8FDD1A}"/>
              </a:ext>
            </a:extLst>
          </p:cNvPr>
          <p:cNvSpPr/>
          <p:nvPr userDrawn="1"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783CDFB-2601-E6DF-815A-D5F9320CFD14}"/>
              </a:ext>
            </a:extLst>
          </p:cNvPr>
          <p:cNvSpPr/>
          <p:nvPr userDrawn="1"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6276721-4429-0704-C4CE-7A43F571760F}"/>
              </a:ext>
            </a:extLst>
          </p:cNvPr>
          <p:cNvSpPr/>
          <p:nvPr userDrawn="1"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727038A-6470-D99B-4555-F91D93131CC0}"/>
              </a:ext>
            </a:extLst>
          </p:cNvPr>
          <p:cNvSpPr/>
          <p:nvPr userDrawn="1"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EB21FDD-D444-068F-F9BE-3B5603BFD79E}"/>
              </a:ext>
            </a:extLst>
          </p:cNvPr>
          <p:cNvSpPr/>
          <p:nvPr userDrawn="1"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68715-EA9C-7349-5F46-51D18D101076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092FE5E2-F98A-01C3-3E69-D46BAE20DA3D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0E205A-90C6-9B1A-EE2A-91B43E15A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06235-1EB0-BC54-4A96-4E88B2D31244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405848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D8E80ED-875C-C9DC-352C-5F92FA6F5D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6F986DF-3D2A-678C-B7BA-42B8340E3D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F5665C-D553-8693-DCC0-BAB309B3EEE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1.1, January 2026</a:t>
            </a:r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50" r:id="rId3"/>
    <p:sldLayoutId id="2147483661" r:id="rId4"/>
    <p:sldLayoutId id="2147483670" r:id="rId5"/>
    <p:sldLayoutId id="2147483665" r:id="rId6"/>
    <p:sldLayoutId id="2147483662" r:id="rId7"/>
    <p:sldLayoutId id="2147483671" r:id="rId8"/>
    <p:sldLayoutId id="2147483652" r:id="rId9"/>
    <p:sldLayoutId id="2147483664" r:id="rId10"/>
    <p:sldLayoutId id="2147483657" r:id="rId11"/>
    <p:sldLayoutId id="2147483667" r:id="rId12"/>
    <p:sldLayoutId id="2147483668" r:id="rId13"/>
    <p:sldLayoutId id="214748366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466318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vaccines/covid-19/info-by-product/pfizer/downloads/storage-handling-label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894012"/>
            <a:ext cx="5622925" cy="534988"/>
          </a:xfrm>
        </p:spPr>
        <p:txBody>
          <a:bodyPr/>
          <a:lstStyle/>
          <a:p>
            <a:r>
              <a:rPr lang="en-GB" dirty="0"/>
              <a:t>Route: Health and Science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>
            <a:normAutofit/>
          </a:bodyPr>
          <a:lstStyle/>
          <a:p>
            <a:r>
              <a:rPr lang="en-GB" dirty="0"/>
              <a:t>Science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788"/>
            <a:ext cx="9144000" cy="582612"/>
          </a:xfrm>
        </p:spPr>
        <p:txBody>
          <a:bodyPr>
            <a:normAutofit/>
          </a:bodyPr>
          <a:lstStyle/>
          <a:p>
            <a:r>
              <a:rPr lang="en-US" dirty="0"/>
              <a:t>Topic: Good scientific and clinical practice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6100"/>
            <a:ext cx="9144000" cy="457200"/>
          </a:xfrm>
        </p:spPr>
        <p:txBody>
          <a:bodyPr/>
          <a:lstStyle/>
          <a:p>
            <a:r>
              <a:rPr lang="en-GB" dirty="0"/>
              <a:t>Lesson 5: </a:t>
            </a:r>
            <a:r>
              <a:rPr lang="en-GB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Ordering and storing stock correctly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338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82562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Study question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85472" cy="4351338"/>
          </a:xfrm>
        </p:spPr>
        <p:txBody>
          <a:bodyPr>
            <a:normAutofit/>
          </a:bodyPr>
          <a:lstStyle/>
          <a:p>
            <a:r>
              <a:rPr lang="en-US" dirty="0"/>
              <a:t>Complete the study question on Worksheet 1.</a:t>
            </a:r>
          </a:p>
          <a:p>
            <a:r>
              <a:rPr lang="en-US" dirty="0"/>
              <a:t>Swap your answer with a partner and mark their response using the mark scheme provided on Worksheet 2.</a:t>
            </a:r>
          </a:p>
          <a:p>
            <a:r>
              <a:rPr lang="en-US" dirty="0"/>
              <a:t>Go back through your marked response and add in detail where appropriate to improve your answer.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Resources needed</a:t>
            </a:r>
            <a:endParaRPr lang="en-GB" dirty="0"/>
          </a:p>
          <a:p>
            <a:r>
              <a:rPr lang="en-GB" dirty="0"/>
              <a:t>L5 Plenary Worksheet 1</a:t>
            </a:r>
          </a:p>
          <a:p>
            <a:r>
              <a:rPr lang="en-GB" dirty="0"/>
              <a:t>L5 Plenary Worksheet 2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4782954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1330991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7672CD2-E28A-B841-9F6F-3A8134276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have:</a:t>
            </a:r>
            <a:endParaRPr lang="en-GB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ABA5F6E4-3F12-55B6-5E59-3F5FA6B11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US" dirty="0"/>
              <a:t>Discussed reasons why it is important to order and manage stock effectively.</a:t>
            </a:r>
          </a:p>
          <a:p>
            <a:r>
              <a:rPr lang="en-US" dirty="0"/>
              <a:t>Explained some potential impacts of not storing materials and chemicals properly.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55915-731C-0E93-7403-2CE4DE85CF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1000" b="1" dirty="0"/>
              <a:t>Skills: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CS3.2 </a:t>
            </a:r>
            <a:r>
              <a:rPr lang="en-GB" sz="1000" dirty="0"/>
              <a:t>health and safety requirements (for example, if storing and handling hazardous substances)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CS5.1</a:t>
            </a:r>
            <a:r>
              <a:rPr lang="en-GB" sz="1000" dirty="0"/>
              <a:t> Solve a problem within a science context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CS6.1</a:t>
            </a:r>
            <a:r>
              <a:rPr lang="en-GB" sz="1000" dirty="0"/>
              <a:t> Provide results and recommendations (written and verbal) to customers/clients</a:t>
            </a:r>
          </a:p>
          <a:p>
            <a:pPr>
              <a:spcBef>
                <a:spcPts val="600"/>
              </a:spcBef>
            </a:pPr>
            <a:r>
              <a:rPr lang="en-US" sz="1000" b="1" dirty="0"/>
              <a:t>General competencies: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English: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GEC2</a:t>
            </a:r>
            <a:r>
              <a:rPr lang="en-GB" sz="1000" dirty="0"/>
              <a:t> Present information and ideas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GEC4</a:t>
            </a:r>
            <a:r>
              <a:rPr lang="en-GB" sz="1000" dirty="0"/>
              <a:t> Summarise information/ideas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GEC6</a:t>
            </a:r>
            <a:r>
              <a:rPr lang="en-GB" sz="1000" dirty="0"/>
              <a:t> Take part in/lead discussions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Maths: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GMC2</a:t>
            </a:r>
            <a:r>
              <a:rPr lang="en-GB" sz="1000" dirty="0"/>
              <a:t> Estimating, calculating and error spotting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GMC8</a:t>
            </a:r>
            <a:r>
              <a:rPr lang="en-GB" sz="1000" dirty="0"/>
              <a:t> Communicating using mathematics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GMC10</a:t>
            </a:r>
            <a:r>
              <a:rPr lang="en-GB" sz="1000" dirty="0"/>
              <a:t> Optimising work processes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Digital: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GDC3 </a:t>
            </a:r>
            <a:r>
              <a:rPr lang="en-GB" sz="1000" dirty="0"/>
              <a:t>Communicate and collaborate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GDC4</a:t>
            </a:r>
            <a:r>
              <a:rPr lang="en-GB" sz="1000" dirty="0"/>
              <a:t> Process and analyse numerical data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763703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1895845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BF767E-8943-C586-41A4-5EC2833DFFB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Consolidation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28D4FC-85CA-DD92-4BA7-880412A92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Consolidation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90798-776F-4AAC-535C-F7093AD17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Produce a timeline for the storage of vaccines with an expiration date a maximum of six months from manufacture. Mark the changes in the way the vaccine can be stored. Use: </a:t>
            </a:r>
            <a:r>
              <a:rPr lang="en-GB" dirty="0">
                <a:hlinkClick r:id="rId3"/>
              </a:rPr>
              <a:t>www.cdc.gov/vaccines/covid-19/info-by-product/pfizer/downloads/storage-handling-label.pdf</a:t>
            </a:r>
            <a:r>
              <a:rPr lang="en-GB" dirty="0"/>
              <a:t>   </a:t>
            </a:r>
          </a:p>
          <a:p>
            <a:pPr lvl="0"/>
            <a:r>
              <a:rPr lang="en-GB" dirty="0"/>
              <a:t>Create a SOP for storage of a temperature-sensitive drug of your choice: chloramphenicol, amoxicillin, </a:t>
            </a:r>
            <a:r>
              <a:rPr lang="en-GB" dirty="0" err="1"/>
              <a:t>leukeran</a:t>
            </a:r>
            <a:r>
              <a:rPr lang="en-GB" dirty="0"/>
              <a:t>, insulin or </a:t>
            </a:r>
            <a:r>
              <a:rPr lang="en-GB" dirty="0" err="1"/>
              <a:t>botox</a:t>
            </a:r>
            <a:r>
              <a:rPr lang="en-GB" dirty="0"/>
              <a:t>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CD5ED-94B0-9D34-B79A-EAD8DDE47A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290803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will: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US" dirty="0"/>
              <a:t>Discuss reasons why it is important to order and manage stock effectively.</a:t>
            </a:r>
          </a:p>
          <a:p>
            <a:r>
              <a:rPr lang="en-US" dirty="0"/>
              <a:t>Explain some potential impacts of not storing materials and chemicals properly.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000" b="1" dirty="0"/>
              <a:t>Skills: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CS3.2 </a:t>
            </a:r>
            <a:r>
              <a:rPr lang="en-GB" sz="1000" dirty="0"/>
              <a:t>health and safety requirements (for example, if storing and handling hazardous substances)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CS5.1</a:t>
            </a:r>
            <a:r>
              <a:rPr lang="en-GB" sz="1000" dirty="0"/>
              <a:t> Solve a problem within a science context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CS6.1</a:t>
            </a:r>
            <a:r>
              <a:rPr lang="en-GB" sz="1000" dirty="0"/>
              <a:t> Provide results and recommendations (written and verbal) to customers/clients</a:t>
            </a:r>
          </a:p>
          <a:p>
            <a:pPr>
              <a:spcBef>
                <a:spcPts val="600"/>
              </a:spcBef>
            </a:pPr>
            <a:r>
              <a:rPr lang="en-US" sz="1000" b="1" dirty="0"/>
              <a:t>General competencies: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English: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GEC2</a:t>
            </a:r>
            <a:r>
              <a:rPr lang="en-GB" sz="1000" dirty="0"/>
              <a:t> Present information and ideas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GEC4</a:t>
            </a:r>
            <a:r>
              <a:rPr lang="en-GB" sz="1000" dirty="0"/>
              <a:t> Summarise information/ideas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GEC6</a:t>
            </a:r>
            <a:r>
              <a:rPr lang="en-GB" sz="1000" dirty="0"/>
              <a:t> Take part in/lead discussions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Maths: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GMC2</a:t>
            </a:r>
            <a:r>
              <a:rPr lang="en-GB" sz="1000" dirty="0"/>
              <a:t> Estimating, calculating and error spotting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GMC8</a:t>
            </a:r>
            <a:r>
              <a:rPr lang="en-GB" sz="1000" dirty="0"/>
              <a:t> Communicating using mathematics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GMC10</a:t>
            </a:r>
            <a:r>
              <a:rPr lang="en-GB" sz="1000" dirty="0"/>
              <a:t> Optimising work processes</a:t>
            </a:r>
          </a:p>
          <a:p>
            <a:pPr>
              <a:spcBef>
                <a:spcPts val="600"/>
              </a:spcBef>
            </a:pPr>
            <a:r>
              <a:rPr lang="en-GB" sz="1000" dirty="0"/>
              <a:t>Digital: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GDC3 </a:t>
            </a:r>
            <a:r>
              <a:rPr lang="en-GB" sz="1000" dirty="0"/>
              <a:t>Communicate and collaborate</a:t>
            </a:r>
          </a:p>
          <a:p>
            <a:pPr>
              <a:spcBef>
                <a:spcPts val="600"/>
              </a:spcBef>
            </a:pPr>
            <a:r>
              <a:rPr lang="en-GB" sz="1000" b="1" dirty="0"/>
              <a:t>GDC4</a:t>
            </a:r>
            <a:r>
              <a:rPr lang="en-GB" sz="1000" dirty="0"/>
              <a:t> Process and analyse numerical data</a:t>
            </a:r>
            <a:endParaRPr lang="en-US" sz="1000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2994206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/>
              <a:t>Introduction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Introduction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1052B5E6-81C6-DB4F-2E46-1B33ECCDB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53051" cy="435133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dk1"/>
                </a:solidFill>
              </a:rPr>
              <a:t>Why is it important to order and manage stock effectively?</a:t>
            </a:r>
          </a:p>
          <a:p>
            <a:r>
              <a:rPr lang="en-US" sz="2400" dirty="0">
                <a:solidFill>
                  <a:schemeClr val="dk1"/>
                </a:solidFill>
              </a:rPr>
              <a:t>List as many reasons as you can.</a:t>
            </a:r>
          </a:p>
        </p:txBody>
      </p:sp>
      <p:pic>
        <p:nvPicPr>
          <p:cNvPr id="3" name="Google Shape;148;p3" descr="Shelves of a pharmacy with boxes and containers">
            <a:extLst>
              <a:ext uri="{FF2B5EF4-FFF2-40B4-BE49-F238E27FC236}">
                <a16:creationId xmlns:a16="http://schemas.microsoft.com/office/drawing/2014/main" id="{A17630C6-374B-9354-8AA1-37960C4F14B9}"/>
              </a:ext>
            </a:extLst>
          </p:cNvPr>
          <p:cNvPicPr preferRelativeResize="0"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16745" y="1825624"/>
            <a:ext cx="6446521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850331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96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chemeClr val="accent2"/>
          </a:solidFill>
        </p:spPr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Managing stock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Managing stock is important to:</a:t>
            </a:r>
          </a:p>
          <a:p>
            <a:r>
              <a:rPr lang="en-US" dirty="0"/>
              <a:t>ensure a sufficient supply of required consumables and materials </a:t>
            </a:r>
          </a:p>
          <a:p>
            <a:r>
              <a:rPr lang="en-US" dirty="0"/>
              <a:t>ensure that materials are used before their expiry date </a:t>
            </a:r>
          </a:p>
          <a:p>
            <a:r>
              <a:rPr lang="en-US" dirty="0"/>
              <a:t>reduce the costs of holding excess stock </a:t>
            </a:r>
          </a:p>
          <a:p>
            <a:r>
              <a:rPr lang="en-US" dirty="0" err="1"/>
              <a:t>minimise</a:t>
            </a:r>
            <a:r>
              <a:rPr lang="en-US" dirty="0"/>
              <a:t> wastage</a:t>
            </a:r>
          </a:p>
          <a:p>
            <a:r>
              <a:rPr lang="en-US" dirty="0"/>
              <a:t>improve efficiency </a:t>
            </a:r>
          </a:p>
          <a:p>
            <a:r>
              <a:rPr lang="en-US" dirty="0"/>
              <a:t>improve productivity </a:t>
            </a:r>
          </a:p>
          <a:p>
            <a:r>
              <a:rPr lang="en-US" dirty="0"/>
              <a:t>ensure safety of stock, for example to check bottles for damage or broken seals, or to prevent a product degrading over time.</a:t>
            </a:r>
          </a:p>
          <a:p>
            <a:endParaRPr lang="pt-BR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879206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1653581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chemeClr val="accent2"/>
          </a:solidFill>
        </p:spPr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Managing stock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548CDA19-F931-D81B-3776-BCDE95F83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rmAutofit/>
          </a:bodyPr>
          <a:lstStyle/>
          <a:p>
            <a:r>
              <a:rPr lang="en-US" dirty="0"/>
              <a:t>Complete the </a:t>
            </a:r>
            <a:r>
              <a:rPr lang="en-US" dirty="0" err="1"/>
              <a:t>maths</a:t>
            </a:r>
            <a:r>
              <a:rPr lang="en-US" dirty="0"/>
              <a:t> activity on Worksheet 1, where you are asked to perform a series of calculations to identify some of the challenges around managing chemical stock levels.</a:t>
            </a:r>
          </a:p>
          <a:p>
            <a:r>
              <a:rPr lang="en-US" dirty="0"/>
              <a:t>Mark your answers using Worksheet 2.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BCA88CC-AFCF-BF0B-3055-A3943E794BE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Resources needed</a:t>
            </a:r>
          </a:p>
          <a:p>
            <a:r>
              <a:rPr lang="en-US" dirty="0"/>
              <a:t>L5 Activity 1 Worksheet 1</a:t>
            </a:r>
          </a:p>
          <a:p>
            <a:r>
              <a:rPr lang="en-US" dirty="0"/>
              <a:t>L5 Activity 1 Worksheet 2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3538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Chemical storage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27257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You will now complete a short investigation into the effects of light and time on a particular chemical, hydrogen peroxide.</a:t>
            </a:r>
          </a:p>
          <a:p>
            <a:r>
              <a:rPr lang="en-US" dirty="0"/>
              <a:t>Hydrogen peroxide decomposes naturally according to the reaction:</a:t>
            </a:r>
          </a:p>
          <a:p>
            <a:pPr marL="182563" indent="0">
              <a:buNone/>
            </a:pPr>
            <a:r>
              <a:rPr lang="en-US" dirty="0"/>
              <a:t>2H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+ 2H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r>
              <a:rPr lang="en-US" dirty="0"/>
              <a:t>The presence of a catalyst (catalase) speeds up this decomposition reaction.</a:t>
            </a:r>
          </a:p>
          <a:p>
            <a:r>
              <a:rPr lang="en-US" dirty="0"/>
              <a:t>Follow the instructions on the worksheet to complete the investigation. 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Resources needed</a:t>
            </a:r>
            <a:endParaRPr lang="en-GB" dirty="0"/>
          </a:p>
          <a:p>
            <a:r>
              <a:rPr lang="en-GB" dirty="0"/>
              <a:t>L5 Activity 2 Worksheet</a:t>
            </a:r>
          </a:p>
          <a:p>
            <a:r>
              <a:rPr lang="en-GB" dirty="0"/>
              <a:t>Practical equipment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4782954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7244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Chemical storage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08183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What factors may cause chemicals to degrade?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57A40F-4EEF-7827-B56B-8AF2FAFA450E}"/>
              </a:ext>
            </a:extLst>
          </p:cNvPr>
          <p:cNvSpPr txBox="1"/>
          <p:nvPr/>
        </p:nvSpPr>
        <p:spPr>
          <a:xfrm>
            <a:off x="948089" y="2903930"/>
            <a:ext cx="4971950" cy="3097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ight</a:t>
            </a:r>
          </a:p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</a:p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emperature</a:t>
            </a:r>
          </a:p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xposure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to oxygen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xposure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to water</a:t>
            </a:r>
          </a:p>
          <a:p>
            <a:pPr marL="228600" marR="0" lvl="0" indent="-228600" algn="l" defTabSz="914400" rtl="0" eaLnBrk="1" fontAlgn="auto" latinLnBrk="0" hangingPunct="1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xposure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to other substances </a:t>
            </a:r>
          </a:p>
        </p:txBody>
      </p:sp>
      <p:pic>
        <p:nvPicPr>
          <p:cNvPr id="2050" name="Picture 2" descr="Bottles and other containers of chemicals">
            <a:extLst>
              <a:ext uri="{FF2B5EF4-FFF2-40B4-BE49-F238E27FC236}">
                <a16:creationId xmlns:a16="http://schemas.microsoft.com/office/drawing/2014/main" id="{E3A14064-4DE0-6D74-7BDA-B0A34AA3E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45682" y="2100519"/>
            <a:ext cx="5356407" cy="357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358482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Chemical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1851A-9556-8532-153C-E458E877B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87000" cy="4351338"/>
          </a:xfrm>
          <a:solidFill>
            <a:srgbClr val="E2EEBE"/>
          </a:solidFill>
        </p:spPr>
        <p:txBody>
          <a:bodyPr>
            <a:normAutofit fontScale="92500" lnSpcReduction="20000"/>
          </a:bodyPr>
          <a:lstStyle/>
          <a:p>
            <a:r>
              <a:rPr lang="en-US" dirty="0"/>
              <a:t>Incorrect chemical storage can cause:</a:t>
            </a:r>
          </a:p>
          <a:p>
            <a:r>
              <a:rPr lang="en-US" dirty="0"/>
              <a:t>a health and safety risk to employees – for example:</a:t>
            </a:r>
          </a:p>
          <a:p>
            <a:pPr lvl="1"/>
            <a:r>
              <a:rPr lang="en-US" dirty="0"/>
              <a:t>toxic gases may be released through chemical degradation </a:t>
            </a:r>
          </a:p>
          <a:p>
            <a:pPr lvl="1"/>
            <a:r>
              <a:rPr lang="en-US" dirty="0"/>
              <a:t>risk of spillage</a:t>
            </a:r>
          </a:p>
          <a:p>
            <a:pPr lvl="1"/>
            <a:r>
              <a:rPr lang="en-US" dirty="0"/>
              <a:t>risk of injury from being stored at inappropriate heights</a:t>
            </a:r>
          </a:p>
          <a:p>
            <a:r>
              <a:rPr lang="en-US" dirty="0"/>
              <a:t>financial loss</a:t>
            </a:r>
          </a:p>
          <a:p>
            <a:r>
              <a:rPr lang="en-US" dirty="0"/>
              <a:t>difficulties in locating stock which has been stored for extended periods of time</a:t>
            </a:r>
          </a:p>
          <a:p>
            <a:r>
              <a:rPr lang="en-GB" dirty="0"/>
              <a:t>unintended reaction with reagents may not lead to the intended product/harmful gases could be released</a:t>
            </a:r>
          </a:p>
          <a:p>
            <a:r>
              <a:rPr lang="en-GB" dirty="0"/>
              <a:t>rates of reactions may be slower than normal or not economically viable. 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2261152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97B5CF-1EA8-B11A-35AE-320609125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Activity 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616B-5571-96B8-FC1A-B5E8EBE8A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Arial"/>
                <a:cs typeface="Arial"/>
                <a:sym typeface="Arial"/>
              </a:rPr>
              <a:t>Storing products, materials and equipment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4D6D8-737E-D085-CDEA-6063ABB4D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28960" cy="3980815"/>
          </a:xfrm>
          <a:solidFill>
            <a:srgbClr val="E2EEBE"/>
          </a:solidFill>
        </p:spPr>
        <p:txBody>
          <a:bodyPr>
            <a:normAutofit fontScale="25000" lnSpcReduction="2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7400" dirty="0"/>
              <a:t>Incorrect storage of products, materials and equipment can cause: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7400" dirty="0"/>
              <a:t>cross-contamination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7400" dirty="0"/>
              <a:t>breakdown of limited stability products 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7400" dirty="0"/>
              <a:t>products exceeding their expiry date (resulting in a financial loss as products have to be disposed of)</a:t>
            </a:r>
          </a:p>
          <a:p>
            <a:pPr>
              <a:buSzPct val="100000"/>
            </a:pPr>
            <a:r>
              <a:rPr lang="en-US" sz="7400" dirty="0"/>
              <a:t>loss of samples or degradation of reagents not stored at the correct temperature (</a:t>
            </a:r>
            <a:r>
              <a:rPr lang="en-GB" sz="7400" dirty="0">
                <a:solidFill>
                  <a:srgbClr val="3F3F3F"/>
                </a:solidFill>
                <a:effectLst/>
              </a:rPr>
              <a:t>−20°C, </a:t>
            </a:r>
            <a:br>
              <a:rPr lang="en-GB" sz="7400" dirty="0">
                <a:solidFill>
                  <a:srgbClr val="3F3F3F"/>
                </a:solidFill>
                <a:effectLst/>
              </a:rPr>
            </a:br>
            <a:r>
              <a:rPr lang="en-GB" sz="7400" dirty="0">
                <a:solidFill>
                  <a:srgbClr val="3F3F3F"/>
                </a:solidFill>
                <a:effectLst/>
              </a:rPr>
              <a:t>−4°C, 4°C </a:t>
            </a:r>
            <a:r>
              <a:rPr lang="en-US" sz="7400" dirty="0"/>
              <a:t>or room temperature) 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7400" dirty="0"/>
              <a:t>a health and safety risk to employees (for example, from spread of infection or injury caused by lifting)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7400" dirty="0"/>
              <a:t>difficulties in locating stock which has been stored for extended periods of time.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4CA7B-6C05-D464-5182-864B076B3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10312"/>
            <a:ext cx="4210050" cy="365125"/>
          </a:xfrm>
        </p:spPr>
        <p:txBody>
          <a:bodyPr/>
          <a:lstStyle/>
          <a:p>
            <a:r>
              <a:rPr lang="en-US" dirty="0"/>
              <a:t>Lesson 5: Ordering and storing stock correctly</a:t>
            </a:r>
          </a:p>
        </p:txBody>
      </p:sp>
    </p:spTree>
    <p:extLst>
      <p:ext uri="{BB962C8B-B14F-4D97-AF65-F5344CB8AC3E}">
        <p14:creationId xmlns:p14="http://schemas.microsoft.com/office/powerpoint/2010/main" val="4169464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cdffdc306f3439ad6324f00535c3ac53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6e98b73cff4ebd998fae74a5787f2da4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19A2D7B-D764-4234-A2B3-6DE8CE74E152}"/>
</file>

<file path=customXml/itemProps2.xml><?xml version="1.0" encoding="utf-8"?>
<ds:datastoreItem xmlns:ds="http://schemas.openxmlformats.org/officeDocument/2006/customXml" ds:itemID="{3D09F51C-AA17-4AD1-8035-82079AA6B2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030BCF-CAF8-4D9F-856F-645B9379B1DD}">
  <ds:schemaRefs>
    <ds:schemaRef ds:uri="http://schemas.microsoft.com/office/2006/metadata/properties"/>
    <ds:schemaRef ds:uri="http://schemas.microsoft.com/office/infopath/2007/PartnerControls"/>
    <ds:schemaRef ds:uri="35bd0bae-f88e-4010-86b3-4f837abcc0be"/>
    <ds:schemaRef ds:uri="793c77ee-4b4c-4c71-81d8-13ade05a272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972</Words>
  <Application>Microsoft Office PowerPoint</Application>
  <PresentationFormat>Widescreen</PresentationFormat>
  <Paragraphs>139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docs-Calibri</vt:lpstr>
      <vt:lpstr>Wingdings</vt:lpstr>
      <vt:lpstr>Office Theme</vt:lpstr>
      <vt:lpstr>Science</vt:lpstr>
      <vt:lpstr>In this lesson, we will:</vt:lpstr>
      <vt:lpstr>Introduction</vt:lpstr>
      <vt:lpstr>Managing stock</vt:lpstr>
      <vt:lpstr>Managing stock</vt:lpstr>
      <vt:lpstr>Chemical storage</vt:lpstr>
      <vt:lpstr>Chemical storage</vt:lpstr>
      <vt:lpstr>Chemical storage</vt:lpstr>
      <vt:lpstr>Storing products, materials and equipment</vt:lpstr>
      <vt:lpstr>Study question</vt:lpstr>
      <vt:lpstr>In this lesson, we have:</vt:lpstr>
      <vt:lpstr>Consolidation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</dc:title>
  <dc:creator/>
  <cp:lastModifiedBy/>
  <cp:revision>5</cp:revision>
  <dcterms:created xsi:type="dcterms:W3CDTF">2024-04-22T15:48:21Z</dcterms:created>
  <dcterms:modified xsi:type="dcterms:W3CDTF">2026-02-05T16:35:25Z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  <property fmtid="{D5CDD505-2E9C-101B-9397-08002B2CF9AE}" pid="3" name="MediaServiceImageTags">
    <vt:lpwstr/>
  </property>
</Properties>
</file>