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67" r:id="rId5"/>
    <p:sldId id="258" r:id="rId6"/>
    <p:sldId id="268" r:id="rId7"/>
    <p:sldId id="269" r:id="rId8"/>
    <p:sldId id="270" r:id="rId9"/>
    <p:sldId id="271" r:id="rId10"/>
    <p:sldId id="272" r:id="rId11"/>
    <p:sldId id="273" r:id="rId12"/>
    <p:sldId id="317" r:id="rId13"/>
    <p:sldId id="345" r:id="rId14"/>
    <p:sldId id="346" r:id="rId15"/>
    <p:sldId id="349" r:id="rId16"/>
    <p:sldId id="318" r:id="rId17"/>
    <p:sldId id="348" r:id="rId18"/>
    <p:sldId id="320" r:id="rId19"/>
    <p:sldId id="333" r:id="rId20"/>
    <p:sldId id="33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AEC"/>
    <a:srgbClr val="8E53EF"/>
    <a:srgbClr val="88A2FF"/>
    <a:srgbClr val="FF7575"/>
    <a:srgbClr val="466318"/>
    <a:srgbClr val="E2EEBE"/>
    <a:srgbClr val="C0CEFF"/>
    <a:srgbClr val="10283A"/>
    <a:srgbClr val="F199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4D29D-6317-0B7F-C955-31DD669AD001}" v="9" dt="2024-06-11T11:13:23.227"/>
    <p1510:client id="{7CB7315E-372C-FE15-E246-715FBD83D596}" v="1" dt="2024-06-11T11:18:30.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63" autoAdjust="0"/>
    <p:restoredTop sz="92119" autoAdjust="0"/>
  </p:normalViewPr>
  <p:slideViewPr>
    <p:cSldViewPr snapToGrid="0">
      <p:cViewPr varScale="1">
        <p:scale>
          <a:sx n="64" d="100"/>
          <a:sy n="64" d="100"/>
        </p:scale>
        <p:origin x="424" y="48"/>
      </p:cViewPr>
      <p:guideLst/>
    </p:cSldViewPr>
  </p:slideViewPr>
  <p:notesTextViewPr>
    <p:cViewPr>
      <p:scale>
        <a:sx n="1" d="1"/>
        <a:sy n="1" d="1"/>
      </p:scale>
      <p:origin x="0" y="0"/>
    </p:cViewPr>
  </p:notesTextViewPr>
  <p:notesViewPr>
    <p:cSldViewPr snapToGrid="0">
      <p:cViewPr varScale="1">
        <p:scale>
          <a:sx n="98" d="100"/>
          <a:sy n="98" d="100"/>
        </p:scale>
        <p:origin x="1059" y="7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05/02/2026</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08B7D-84DA-49B4-815F-E8EB22447C8B}"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718B6-B4F5-461F-A37F-3825AB67BA92}" type="slidenum">
              <a:rPr lang="en-US" smtClean="0"/>
              <a:t>‹#›</a:t>
            </a:fld>
            <a:endParaRPr lang="en-US"/>
          </a:p>
        </p:txBody>
      </p:sp>
    </p:spTree>
    <p:extLst>
      <p:ext uri="{BB962C8B-B14F-4D97-AF65-F5344CB8AC3E}">
        <p14:creationId xmlns:p14="http://schemas.microsoft.com/office/powerpoint/2010/main" val="302175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abxchange.org/library"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npl.co.uk/measurement-at-hom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GB" sz="1800" kern="1200" dirty="0">
                <a:solidFill>
                  <a:srgbClr val="000000"/>
                </a:solidFill>
                <a:effectLst/>
                <a:latin typeface="Calibri" panose="020F0502020204030204" pitchFamily="34" charset="0"/>
                <a:ea typeface="+mn-ea"/>
                <a:cs typeface="+mn-cs"/>
              </a:rPr>
              <a:t>Image © </a:t>
            </a:r>
            <a:r>
              <a:rPr lang="en-GB" sz="1800" b="0" i="0" kern="1200" dirty="0">
                <a:solidFill>
                  <a:srgbClr val="000000"/>
                </a:solidFill>
                <a:effectLst/>
                <a:highlight>
                  <a:srgbClr val="FFFFFF"/>
                </a:highlight>
                <a:latin typeface="docs-Calibri"/>
                <a:ea typeface="+mn-ea"/>
                <a:cs typeface="+mn-cs"/>
              </a:rPr>
              <a:t>Shutterstock/</a:t>
            </a:r>
            <a:r>
              <a:rPr lang="en-GB" sz="1800" b="0" i="0" kern="1200" dirty="0" err="1">
                <a:solidFill>
                  <a:srgbClr val="000000"/>
                </a:solidFill>
                <a:effectLst/>
                <a:highlight>
                  <a:srgbClr val="FFFFFF"/>
                </a:highlight>
                <a:latin typeface="docs-Calibri"/>
                <a:ea typeface="+mn-ea"/>
                <a:cs typeface="+mn-cs"/>
              </a:rPr>
              <a:t>Gorodenkoff</a:t>
            </a:r>
            <a:endParaRPr lang="en-GB" dirty="0">
              <a:effectLst/>
            </a:endParaRPr>
          </a:p>
        </p:txBody>
      </p:sp>
      <p:sp>
        <p:nvSpPr>
          <p:cNvPr id="4" name="Slide Number Placeholder 3"/>
          <p:cNvSpPr>
            <a:spLocks noGrp="1"/>
          </p:cNvSpPr>
          <p:nvPr>
            <p:ph type="sldNum" sz="quarter" idx="5"/>
          </p:nvPr>
        </p:nvSpPr>
        <p:spPr/>
        <p:txBody>
          <a:bodyPr/>
          <a:lstStyle/>
          <a:p>
            <a:fld id="{299718B6-B4F5-461F-A37F-3825AB67BA92}" type="slidenum">
              <a:rPr lang="en-US" smtClean="0"/>
              <a:t>1</a:t>
            </a:fld>
            <a:endParaRPr lang="en-US"/>
          </a:p>
        </p:txBody>
      </p:sp>
    </p:spTree>
    <p:extLst>
      <p:ext uri="{BB962C8B-B14F-4D97-AF65-F5344CB8AC3E}">
        <p14:creationId xmlns:p14="http://schemas.microsoft.com/office/powerpoint/2010/main" val="244046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www.labxchange.org/library</a:t>
            </a:r>
            <a:r>
              <a:rPr lang="en-US" dirty="0"/>
              <a:t> </a:t>
            </a:r>
          </a:p>
          <a:p>
            <a:r>
              <a:rPr lang="en-US" dirty="0">
                <a:hlinkClick r:id="rId4"/>
              </a:rPr>
              <a:t>www.npl.co.uk/measurement-at-home</a:t>
            </a:r>
            <a:r>
              <a:rPr lang="en-US" dirty="0"/>
              <a:t> (with permission)</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17</a:t>
            </a:fld>
            <a:endParaRPr lang="en-US"/>
          </a:p>
        </p:txBody>
      </p:sp>
    </p:spTree>
    <p:extLst>
      <p:ext uri="{BB962C8B-B14F-4D97-AF65-F5344CB8AC3E}">
        <p14:creationId xmlns:p14="http://schemas.microsoft.com/office/powerpoint/2010/main" val="93612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Unsplash</a:t>
            </a:r>
            <a:r>
              <a:rPr lang="en-GB" dirty="0"/>
              <a:t>/Pedro Ramos</a:t>
            </a:r>
          </a:p>
          <a:p>
            <a:endParaRPr lang="en-GB" dirty="0"/>
          </a:p>
        </p:txBody>
      </p:sp>
      <p:sp>
        <p:nvSpPr>
          <p:cNvPr id="4" name="Slide Number Placeholder 3"/>
          <p:cNvSpPr>
            <a:spLocks noGrp="1"/>
          </p:cNvSpPr>
          <p:nvPr>
            <p:ph type="sldNum" sz="quarter" idx="5"/>
          </p:nvPr>
        </p:nvSpPr>
        <p:spPr/>
        <p:txBody>
          <a:bodyPr/>
          <a:lstStyle/>
          <a:p>
            <a:fld id="{299718B6-B4F5-461F-A37F-3825AB67BA92}" type="slidenum">
              <a:rPr lang="en-US" smtClean="0"/>
              <a:t>3</a:t>
            </a:fld>
            <a:endParaRPr lang="en-US"/>
          </a:p>
        </p:txBody>
      </p:sp>
    </p:spTree>
    <p:extLst>
      <p:ext uri="{BB962C8B-B14F-4D97-AF65-F5344CB8AC3E}">
        <p14:creationId xmlns:p14="http://schemas.microsoft.com/office/powerpoint/2010/main" val="169339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dirty="0" err="1"/>
              <a:t>Unsplash</a:t>
            </a:r>
            <a:r>
              <a:rPr lang="en-GB" dirty="0"/>
              <a:t>/Pedro Ramos</a:t>
            </a:r>
          </a:p>
          <a:p>
            <a:endParaRPr lang="en-GB" dirty="0"/>
          </a:p>
        </p:txBody>
      </p:sp>
      <p:sp>
        <p:nvSpPr>
          <p:cNvPr id="4" name="Slide Number Placeholder 3"/>
          <p:cNvSpPr>
            <a:spLocks noGrp="1"/>
          </p:cNvSpPr>
          <p:nvPr>
            <p:ph type="sldNum" sz="quarter" idx="5"/>
          </p:nvPr>
        </p:nvSpPr>
        <p:spPr/>
        <p:txBody>
          <a:bodyPr/>
          <a:lstStyle/>
          <a:p>
            <a:fld id="{299718B6-B4F5-461F-A37F-3825AB67BA92}" type="slidenum">
              <a:rPr lang="en-US" smtClean="0"/>
              <a:t>4</a:t>
            </a:fld>
            <a:endParaRPr lang="en-US"/>
          </a:p>
        </p:txBody>
      </p:sp>
    </p:spTree>
    <p:extLst>
      <p:ext uri="{BB962C8B-B14F-4D97-AF65-F5344CB8AC3E}">
        <p14:creationId xmlns:p14="http://schemas.microsoft.com/office/powerpoint/2010/main" val="390791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Shutterstock/Roman </a:t>
            </a:r>
            <a:r>
              <a:rPr lang="en-GB" dirty="0" err="1"/>
              <a:t>Zaiets</a:t>
            </a:r>
            <a:endParaRPr lang="en-US" dirty="0"/>
          </a:p>
        </p:txBody>
      </p:sp>
      <p:sp>
        <p:nvSpPr>
          <p:cNvPr id="4" name="Slide Number Placeholder 3"/>
          <p:cNvSpPr>
            <a:spLocks noGrp="1"/>
          </p:cNvSpPr>
          <p:nvPr>
            <p:ph type="sldNum" sz="quarter" idx="5"/>
          </p:nvPr>
        </p:nvSpPr>
        <p:spPr/>
        <p:txBody>
          <a:bodyPr/>
          <a:lstStyle/>
          <a:p>
            <a:fld id="{299718B6-B4F5-461F-A37F-3825AB67BA92}" type="slidenum">
              <a:rPr lang="en-US" smtClean="0"/>
              <a:t>6</a:t>
            </a:fld>
            <a:endParaRPr lang="en-US"/>
          </a:p>
        </p:txBody>
      </p:sp>
    </p:spTree>
    <p:extLst>
      <p:ext uri="{BB962C8B-B14F-4D97-AF65-F5344CB8AC3E}">
        <p14:creationId xmlns:p14="http://schemas.microsoft.com/office/powerpoint/2010/main" val="388402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a:t>
            </a:r>
            <a:r>
              <a:rPr lang="en-GB" dirty="0" err="1"/>
              <a:t>LightField</a:t>
            </a:r>
            <a:r>
              <a:rPr lang="en-GB" dirty="0"/>
              <a:t> Studios</a:t>
            </a:r>
          </a:p>
        </p:txBody>
      </p:sp>
      <p:sp>
        <p:nvSpPr>
          <p:cNvPr id="4" name="Slide Number Placeholder 3"/>
          <p:cNvSpPr>
            <a:spLocks noGrp="1"/>
          </p:cNvSpPr>
          <p:nvPr>
            <p:ph type="sldNum" sz="quarter" idx="5"/>
          </p:nvPr>
        </p:nvSpPr>
        <p:spPr/>
        <p:txBody>
          <a:bodyPr/>
          <a:lstStyle/>
          <a:p>
            <a:fld id="{299718B6-B4F5-461F-A37F-3825AB67BA92}" type="slidenum">
              <a:rPr lang="en-US" smtClean="0"/>
              <a:t>7</a:t>
            </a:fld>
            <a:endParaRPr lang="en-US"/>
          </a:p>
        </p:txBody>
      </p:sp>
    </p:spTree>
    <p:extLst>
      <p:ext uri="{BB962C8B-B14F-4D97-AF65-F5344CB8AC3E}">
        <p14:creationId xmlns:p14="http://schemas.microsoft.com/office/powerpoint/2010/main" val="374758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Shutterstock/</a:t>
            </a:r>
            <a:r>
              <a:rPr lang="en-GB" dirty="0" err="1"/>
              <a:t>stciel</a:t>
            </a:r>
            <a:endParaRPr lang="en-GB" dirty="0"/>
          </a:p>
        </p:txBody>
      </p:sp>
      <p:sp>
        <p:nvSpPr>
          <p:cNvPr id="4" name="Slide Number Placeholder 3"/>
          <p:cNvSpPr>
            <a:spLocks noGrp="1"/>
          </p:cNvSpPr>
          <p:nvPr>
            <p:ph type="sldNum" sz="quarter" idx="5"/>
          </p:nvPr>
        </p:nvSpPr>
        <p:spPr/>
        <p:txBody>
          <a:bodyPr/>
          <a:lstStyle/>
          <a:p>
            <a:fld id="{299718B6-B4F5-461F-A37F-3825AB67BA92}" type="slidenum">
              <a:rPr lang="en-US" smtClean="0"/>
              <a:t>8</a:t>
            </a:fld>
            <a:endParaRPr lang="en-US"/>
          </a:p>
        </p:txBody>
      </p:sp>
    </p:spTree>
    <p:extLst>
      <p:ext uri="{BB962C8B-B14F-4D97-AF65-F5344CB8AC3E}">
        <p14:creationId xmlns:p14="http://schemas.microsoft.com/office/powerpoint/2010/main" val="6403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Shutterstock/Markus </a:t>
            </a:r>
            <a:r>
              <a:rPr lang="en-US" dirty="0" err="1"/>
              <a:t>Thoenen</a:t>
            </a:r>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9</a:t>
            </a:fld>
            <a:endParaRPr lang="en-US"/>
          </a:p>
        </p:txBody>
      </p:sp>
    </p:spTree>
    <p:extLst>
      <p:ext uri="{BB962C8B-B14F-4D97-AF65-F5344CB8AC3E}">
        <p14:creationId xmlns:p14="http://schemas.microsoft.com/office/powerpoint/2010/main" val="640502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Shutterstock/petroleum man</a:t>
            </a:r>
          </a:p>
        </p:txBody>
      </p:sp>
      <p:sp>
        <p:nvSpPr>
          <p:cNvPr id="4" name="Slide Number Placeholder 3"/>
          <p:cNvSpPr>
            <a:spLocks noGrp="1"/>
          </p:cNvSpPr>
          <p:nvPr>
            <p:ph type="sldNum" sz="quarter" idx="5"/>
          </p:nvPr>
        </p:nvSpPr>
        <p:spPr/>
        <p:txBody>
          <a:bodyPr/>
          <a:lstStyle/>
          <a:p>
            <a:fld id="{6A0D470C-3F6B-4593-9EA3-2AB115CDA1AC}" type="slidenum">
              <a:rPr lang="en-US" smtClean="0"/>
              <a:t>10</a:t>
            </a:fld>
            <a:endParaRPr lang="en-US"/>
          </a:p>
        </p:txBody>
      </p:sp>
    </p:spTree>
    <p:extLst>
      <p:ext uri="{BB962C8B-B14F-4D97-AF65-F5344CB8AC3E}">
        <p14:creationId xmlns:p14="http://schemas.microsoft.com/office/powerpoint/2010/main" val="169390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 Shutterstock/</a:t>
            </a:r>
            <a:r>
              <a:rPr lang="en-US" dirty="0" err="1"/>
              <a:t>BalanceFormCreative</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12</a:t>
            </a:fld>
            <a:endParaRPr lang="en-US"/>
          </a:p>
        </p:txBody>
      </p:sp>
    </p:spTree>
    <p:extLst>
      <p:ext uri="{BB962C8B-B14F-4D97-AF65-F5344CB8AC3E}">
        <p14:creationId xmlns:p14="http://schemas.microsoft.com/office/powerpoint/2010/main" val="2132551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A86A86-8C4C-2F0D-AA7E-BA712A294DC3}"/>
              </a:ext>
            </a:extLst>
          </p:cNvPr>
          <p:cNvPicPr>
            <a:picLocks noChangeAspect="1"/>
          </p:cNvPicPr>
          <p:nvPr userDrawn="1"/>
        </p:nvPicPr>
        <p:blipFill>
          <a:blip r:embed="rId2"/>
          <a:stretch>
            <a:fillRect/>
          </a:stretch>
        </p:blipFill>
        <p:spPr>
          <a:xfrm>
            <a:off x="0" y="0"/>
            <a:ext cx="12192000" cy="4514850"/>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99" y="2153984"/>
            <a:ext cx="12271899" cy="5281519"/>
          </a:xfrm>
          <a:prstGeom prst="rect">
            <a:avLst/>
          </a:prstGeom>
        </p:spPr>
      </p:pic>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90282" y="1750362"/>
            <a:ext cx="1811434" cy="1800000"/>
          </a:xfrm>
          <a:prstGeom prst="rect">
            <a:avLst/>
          </a:prstGeom>
        </p:spPr>
      </p:pic>
      <p:pic>
        <p:nvPicPr>
          <p:cNvPr id="17" name="Picture 16">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677277" y="2216495"/>
            <a:ext cx="757547" cy="953324"/>
          </a:xfrm>
          <a:prstGeom prst="rect">
            <a:avLst/>
          </a:prstGeom>
        </p:spPr>
      </p:pic>
      <p:sp>
        <p:nvSpPr>
          <p:cNvPr id="2" name="Title 1">
            <a:extLst>
              <a:ext uri="{FF2B5EF4-FFF2-40B4-BE49-F238E27FC236}">
                <a16:creationId xmlns:a16="http://schemas.microsoft.com/office/drawing/2014/main" id="{1A6B36D0-2D56-0FDB-5940-69EB91D5852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2EF9B7F-2B1A-52D2-9C85-16A12FF20742}"/>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Text Placeholder 5">
            <a:extLst>
              <a:ext uri="{FF2B5EF4-FFF2-40B4-BE49-F238E27FC236}">
                <a16:creationId xmlns:a16="http://schemas.microsoft.com/office/drawing/2014/main" id="{ED3B1122-7287-39FB-52A7-F594DB038E65}"/>
              </a:ext>
            </a:extLst>
          </p:cNvPr>
          <p:cNvSpPr>
            <a:spLocks noGrp="1"/>
          </p:cNvSpPr>
          <p:nvPr>
            <p:ph type="body" sz="quarter" idx="10"/>
          </p:nvPr>
        </p:nvSpPr>
        <p:spPr>
          <a:xfrm>
            <a:off x="6096000" y="2792702"/>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7" name="Text Placeholder 9">
            <a:extLst>
              <a:ext uri="{FF2B5EF4-FFF2-40B4-BE49-F238E27FC236}">
                <a16:creationId xmlns:a16="http://schemas.microsoft.com/office/drawing/2014/main" id="{96A30E20-A7B7-5E55-322D-0D73FBBE212D}"/>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4ABF62B2-FA08-FA76-C798-4B6D72056B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3163" y="2275934"/>
            <a:ext cx="2049637" cy="860482"/>
          </a:xfrm>
          <a:prstGeom prst="rect">
            <a:avLst/>
          </a:prstGeom>
        </p:spPr>
      </p:pic>
      <p:sp>
        <p:nvSpPr>
          <p:cNvPr id="8" name="Footer Placeholder 4">
            <a:extLst>
              <a:ext uri="{FF2B5EF4-FFF2-40B4-BE49-F238E27FC236}">
                <a16:creationId xmlns:a16="http://schemas.microsoft.com/office/drawing/2014/main" id="{40FF1A9B-8179-0EB9-0CEC-6BEA633C8DED}"/>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1.1, January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07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10" name="Footer Placeholder 4">
            <a:extLst>
              <a:ext uri="{FF2B5EF4-FFF2-40B4-BE49-F238E27FC236}">
                <a16:creationId xmlns:a16="http://schemas.microsoft.com/office/drawing/2014/main" id="{680D8585-8D84-C8F8-9425-8254D69C6CB1}"/>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B324D636-9234-EC65-7AB6-1594566187D1}"/>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853F26DE-7736-AF90-98F8-48430B574DE2}"/>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Footer Placeholder 4">
            <a:extLst>
              <a:ext uri="{FF2B5EF4-FFF2-40B4-BE49-F238E27FC236}">
                <a16:creationId xmlns:a16="http://schemas.microsoft.com/office/drawing/2014/main" id="{5ACF97F2-1D9B-5363-541B-52FC268E65C9}"/>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7B853759-9165-2638-2376-2BD5E57582C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5204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286B998-0103-C1DB-8E36-C20883F41150}"/>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EBB64C23-83AF-58AF-1D04-EC58CEEB9640}"/>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9" name="Group 8">
            <a:extLst>
              <a:ext uri="{FF2B5EF4-FFF2-40B4-BE49-F238E27FC236}">
                <a16:creationId xmlns:a16="http://schemas.microsoft.com/office/drawing/2014/main" id="{0C6710AA-35B3-4611-B38B-2AE5EA4F2C3D}"/>
              </a:ext>
            </a:extLst>
          </p:cNvPr>
          <p:cNvGrpSpPr/>
          <p:nvPr userDrawn="1"/>
        </p:nvGrpSpPr>
        <p:grpSpPr>
          <a:xfrm>
            <a:off x="7053943" y="457724"/>
            <a:ext cx="4607815" cy="981687"/>
            <a:chOff x="5473511" y="457724"/>
            <a:chExt cx="6024961" cy="1283607"/>
          </a:xfrm>
        </p:grpSpPr>
        <p:pic>
          <p:nvPicPr>
            <p:cNvPr id="10" name="Picture 9" descr="A picture containing screenshot, graphics, pattern, circle&#10;&#10;Description automatically generated">
              <a:extLst>
                <a:ext uri="{FF2B5EF4-FFF2-40B4-BE49-F238E27FC236}">
                  <a16:creationId xmlns:a16="http://schemas.microsoft.com/office/drawing/2014/main" id="{6723EEDC-DC11-DDA5-E851-4106E43828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0224" y="501650"/>
              <a:ext cx="2848248" cy="1195756"/>
            </a:xfrm>
            <a:prstGeom prst="rect">
              <a:avLst/>
            </a:prstGeom>
          </p:spPr>
        </p:pic>
        <p:pic>
          <p:nvPicPr>
            <p:cNvPr id="11" name="Picture 10" descr="A picture containing dance&#10;&#10;Description automatically generated">
              <a:extLst>
                <a:ext uri="{FF2B5EF4-FFF2-40B4-BE49-F238E27FC236}">
                  <a16:creationId xmlns:a16="http://schemas.microsoft.com/office/drawing/2014/main" id="{E2D6BA1E-FF7B-4A87-7719-83511F31E92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473511" y="457724"/>
              <a:ext cx="2766975" cy="1283607"/>
            </a:xfrm>
            <a:prstGeom prst="rect">
              <a:avLst/>
            </a:prstGeom>
          </p:spPr>
        </p:pic>
      </p:grpSp>
      <p:sp>
        <p:nvSpPr>
          <p:cNvPr id="3" name="Footer Placeholder 4">
            <a:extLst>
              <a:ext uri="{FF2B5EF4-FFF2-40B4-BE49-F238E27FC236}">
                <a16:creationId xmlns:a16="http://schemas.microsoft.com/office/drawing/2014/main" id="{6D729B74-5CF6-B6A0-93B2-38724F8100D1}"/>
              </a:ext>
            </a:extLst>
          </p:cNvPr>
          <p:cNvSpPr txBox="1">
            <a:spLocks/>
          </p:cNvSpPr>
          <p:nvPr userDrawn="1"/>
        </p:nvSpPr>
        <p:spPr>
          <a:xfrm>
            <a:off x="4038600" y="6353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1.1, January 2026</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47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Footer Placeholder 4">
            <a:extLst>
              <a:ext uri="{FF2B5EF4-FFF2-40B4-BE49-F238E27FC236}">
                <a16:creationId xmlns:a16="http://schemas.microsoft.com/office/drawing/2014/main" id="{70483921-055F-BD75-A735-D7E6EDA444A3}"/>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29461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B2D098CB-A6BC-455C-7378-6F7DC04B2A34}"/>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0244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23C44967-7E96-096B-DDEC-A8251341A83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24218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91107976-3CC7-2B60-2C38-4DD691AEC7AA}"/>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4062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FF4CE65D-1F3E-DDCA-DFC3-AD627D0C9554}"/>
              </a:ext>
            </a:extLst>
          </p:cNvPr>
          <p:cNvSpPr>
            <a:spLocks noGrp="1"/>
          </p:cNvSpPr>
          <p:nvPr>
            <p:ph type="media" sz="quarter" idx="12"/>
          </p:nvPr>
        </p:nvSpPr>
        <p:spPr>
          <a:xfrm>
            <a:off x="1345277" y="1825625"/>
            <a:ext cx="2863468" cy="2014538"/>
          </a:xfrm>
        </p:spPr>
        <p:txBody>
          <a:bodyPr/>
          <a:lstStyle/>
          <a:p>
            <a:endParaRPr lang="en-GB"/>
          </a:p>
        </p:txBody>
      </p:sp>
      <p:sp>
        <p:nvSpPr>
          <p:cNvPr id="4" name="Media Placeholder 9">
            <a:extLst>
              <a:ext uri="{FF2B5EF4-FFF2-40B4-BE49-F238E27FC236}">
                <a16:creationId xmlns:a16="http://schemas.microsoft.com/office/drawing/2014/main" id="{E1343224-FEC4-DC11-C663-18376AA79055}"/>
              </a:ext>
            </a:extLst>
          </p:cNvPr>
          <p:cNvSpPr>
            <a:spLocks noGrp="1"/>
          </p:cNvSpPr>
          <p:nvPr>
            <p:ph type="media" sz="quarter" idx="16"/>
          </p:nvPr>
        </p:nvSpPr>
        <p:spPr>
          <a:xfrm>
            <a:off x="4913252" y="1825625"/>
            <a:ext cx="2868020" cy="2014538"/>
          </a:xfrm>
        </p:spPr>
        <p:txBody>
          <a:bodyPr/>
          <a:lstStyle/>
          <a:p>
            <a:endParaRPr lang="en-GB" dirty="0"/>
          </a:p>
        </p:txBody>
      </p:sp>
      <p:sp>
        <p:nvSpPr>
          <p:cNvPr id="9" name="Media Placeholder 9">
            <a:extLst>
              <a:ext uri="{FF2B5EF4-FFF2-40B4-BE49-F238E27FC236}">
                <a16:creationId xmlns:a16="http://schemas.microsoft.com/office/drawing/2014/main" id="{5906E010-8129-32F5-C16B-952078949CB7}"/>
              </a:ext>
            </a:extLst>
          </p:cNvPr>
          <p:cNvSpPr>
            <a:spLocks noGrp="1"/>
          </p:cNvSpPr>
          <p:nvPr>
            <p:ph type="media" sz="quarter" idx="17"/>
          </p:nvPr>
        </p:nvSpPr>
        <p:spPr>
          <a:xfrm>
            <a:off x="8485779" y="1825625"/>
            <a:ext cx="2868020" cy="2014538"/>
          </a:xfrm>
        </p:spPr>
        <p:txBody>
          <a:bodyPr/>
          <a:lstStyle/>
          <a:p>
            <a:endParaRPr lang="en-GB"/>
          </a:p>
        </p:txBody>
      </p:sp>
      <p:sp>
        <p:nvSpPr>
          <p:cNvPr id="11" name="Media Placeholder 9">
            <a:extLst>
              <a:ext uri="{FF2B5EF4-FFF2-40B4-BE49-F238E27FC236}">
                <a16:creationId xmlns:a16="http://schemas.microsoft.com/office/drawing/2014/main" id="{67E0326F-2B5D-F940-6B07-2040CD364126}"/>
              </a:ext>
            </a:extLst>
          </p:cNvPr>
          <p:cNvSpPr>
            <a:spLocks noGrp="1"/>
          </p:cNvSpPr>
          <p:nvPr>
            <p:ph type="media" sz="quarter" idx="18"/>
          </p:nvPr>
        </p:nvSpPr>
        <p:spPr>
          <a:xfrm>
            <a:off x="3128522" y="4046026"/>
            <a:ext cx="2869506" cy="2014538"/>
          </a:xfrm>
        </p:spPr>
        <p:txBody>
          <a:bodyPr/>
          <a:lstStyle/>
          <a:p>
            <a:endParaRPr lang="en-GB" dirty="0"/>
          </a:p>
        </p:txBody>
      </p:sp>
      <p:sp>
        <p:nvSpPr>
          <p:cNvPr id="15" name="Media Placeholder 9">
            <a:extLst>
              <a:ext uri="{FF2B5EF4-FFF2-40B4-BE49-F238E27FC236}">
                <a16:creationId xmlns:a16="http://schemas.microsoft.com/office/drawing/2014/main" id="{77B97025-398A-2411-8139-584808243C23}"/>
              </a:ext>
            </a:extLst>
          </p:cNvPr>
          <p:cNvSpPr>
            <a:spLocks noGrp="1"/>
          </p:cNvSpPr>
          <p:nvPr>
            <p:ph type="media" sz="quarter" idx="19"/>
          </p:nvPr>
        </p:nvSpPr>
        <p:spPr>
          <a:xfrm>
            <a:off x="6701049" y="4046026"/>
            <a:ext cx="2869506" cy="2014538"/>
          </a:xfrm>
        </p:spPr>
        <p:txBody>
          <a:bodyPr/>
          <a:lstStyle/>
          <a:p>
            <a:endParaRPr lang="en-GB"/>
          </a:p>
        </p:txBody>
      </p:sp>
      <p:sp>
        <p:nvSpPr>
          <p:cNvPr id="16" name="Oval 15">
            <a:extLst>
              <a:ext uri="{FF2B5EF4-FFF2-40B4-BE49-F238E27FC236}">
                <a16:creationId xmlns:a16="http://schemas.microsoft.com/office/drawing/2014/main" id="{9E71D4DB-7805-4FB7-6863-4E593E8FDD1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783CDFB-2601-E6DF-815A-D5F9320CFD14}"/>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A6276721-4429-0704-C4CE-7A43F571760F}"/>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0727038A-6470-D99B-4555-F91D93131CC0}"/>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6EB21FDD-D444-068F-F9BE-3B5603BFD79E}"/>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
        <p:nvSpPr>
          <p:cNvPr id="5" name="Footer Placeholder 4">
            <a:extLst>
              <a:ext uri="{FF2B5EF4-FFF2-40B4-BE49-F238E27FC236}">
                <a16:creationId xmlns:a16="http://schemas.microsoft.com/office/drawing/2014/main" id="{66374680-174D-B293-B8FE-BFDB679C2B1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1312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
        <p:nvSpPr>
          <p:cNvPr id="5" name="Footer Placeholder 4">
            <a:extLst>
              <a:ext uri="{FF2B5EF4-FFF2-40B4-BE49-F238E27FC236}">
                <a16:creationId xmlns:a16="http://schemas.microsoft.com/office/drawing/2014/main" id="{B62F8703-C892-D115-32C6-08CC58D1FB60}"/>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40584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ABA19E9F-84A6-CAD7-408D-033B95E207AA}"/>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2026</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1.1, January 2026</a:t>
            </a:r>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labxchange.org/library"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www.npl.co.uk/measurement-at-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894012"/>
            <a:ext cx="5622925" cy="534988"/>
          </a:xfrm>
        </p:spPr>
        <p:txBody>
          <a:bodyPr/>
          <a:lstStyle/>
          <a:p>
            <a:r>
              <a:rPr lang="en-GB" dirty="0"/>
              <a:t>Route: Health and Science</a:t>
            </a:r>
          </a:p>
        </p:txBody>
      </p:sp>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dirty="0"/>
              <a:t>Science</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a:bodyPr>
          <a:lstStyle/>
          <a:p>
            <a:r>
              <a:rPr lang="en-US" dirty="0"/>
              <a:t>Topic: Good scientific and clinical practice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6100"/>
            <a:ext cx="9144000" cy="457200"/>
          </a:xfrm>
        </p:spPr>
        <p:txBody>
          <a:bodyPr/>
          <a:lstStyle/>
          <a:p>
            <a:r>
              <a:rPr lang="en-GB" dirty="0"/>
              <a:t>Lesson 3: Use of equipment</a:t>
            </a:r>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solidFill>
            <a:srgbClr val="F1995D"/>
          </a:solidFill>
        </p:spPr>
        <p:txBody>
          <a:bodyPr/>
          <a:lstStyle/>
          <a:p>
            <a:r>
              <a:rPr lang="en-GB" dirty="0"/>
              <a:t>Activity 2</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Calibrating equipment</a:t>
            </a:r>
          </a:p>
        </p:txBody>
      </p:sp>
      <p:sp>
        <p:nvSpPr>
          <p:cNvPr id="3" name="Content Placeholder 2">
            <a:extLst>
              <a:ext uri="{FF2B5EF4-FFF2-40B4-BE49-F238E27FC236}">
                <a16:creationId xmlns:a16="http://schemas.microsoft.com/office/drawing/2014/main" id="{2F9DF665-FCE2-CA08-2538-BC4819C91C70}"/>
              </a:ext>
            </a:extLst>
          </p:cNvPr>
          <p:cNvSpPr>
            <a:spLocks noGrp="1"/>
          </p:cNvSpPr>
          <p:nvPr>
            <p:ph idx="1"/>
          </p:nvPr>
        </p:nvSpPr>
        <p:spPr>
          <a:xfrm>
            <a:off x="838199" y="1690687"/>
            <a:ext cx="6651172" cy="4665663"/>
          </a:xfrm>
        </p:spPr>
        <p:txBody>
          <a:bodyPr>
            <a:normAutofit lnSpcReduction="10000"/>
          </a:bodyPr>
          <a:lstStyle/>
          <a:p>
            <a:r>
              <a:rPr lang="en-US" dirty="0"/>
              <a:t>As well as ensuring an instrument provides an accurate reading, calibration extends the life of a piece of equipment.</a:t>
            </a:r>
          </a:p>
          <a:p>
            <a:r>
              <a:rPr lang="en-US" dirty="0"/>
              <a:t>The calibration lifecycle of a piece of equipment varies by instrument. It is also determined by manufacturers’ recommendations, usage and environment of the instrument. </a:t>
            </a:r>
          </a:p>
          <a:p>
            <a:r>
              <a:rPr lang="en-US" dirty="0"/>
              <a:t>It is a legal requirement to calibrate some instruments, for example, gas detectors. This is to ensure safety standards are met.</a:t>
            </a:r>
          </a:p>
        </p:txBody>
      </p:sp>
      <p:pic>
        <p:nvPicPr>
          <p:cNvPr id="7" name="Picture Placeholder 7" descr="A person using a personal H2S gas detector to check for gas leaks. ">
            <a:extLst>
              <a:ext uri="{FF2B5EF4-FFF2-40B4-BE49-F238E27FC236}">
                <a16:creationId xmlns:a16="http://schemas.microsoft.com/office/drawing/2014/main" id="{0FEC629F-9658-589D-E240-423DC77DA6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25"/>
          <a:stretch/>
        </p:blipFill>
        <p:spPr>
          <a:xfrm>
            <a:off x="7739743" y="1825625"/>
            <a:ext cx="3614057" cy="4351338"/>
          </a:xfrm>
          <a:prstGeom prst="rect">
            <a:avLst/>
          </a:prstGeom>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50"/>
            <a:ext cx="4210050" cy="365125"/>
          </a:xfrm>
        </p:spPr>
        <p:txBody>
          <a:bodyPr/>
          <a:lstStyle/>
          <a:p>
            <a:r>
              <a:rPr lang="en-GB" dirty="0"/>
              <a:t>Lesson 3: Use of equipment</a:t>
            </a:r>
          </a:p>
        </p:txBody>
      </p:sp>
    </p:spTree>
    <p:extLst>
      <p:ext uri="{BB962C8B-B14F-4D97-AF65-F5344CB8AC3E}">
        <p14:creationId xmlns:p14="http://schemas.microsoft.com/office/powerpoint/2010/main" val="322260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9853ACB-5E84-9341-D2AB-E8FAD45A4D71}"/>
              </a:ext>
            </a:extLst>
          </p:cNvPr>
          <p:cNvSpPr>
            <a:spLocks noGrp="1"/>
          </p:cNvSpPr>
          <p:nvPr>
            <p:ph type="body" sz="quarter" idx="14"/>
          </p:nvPr>
        </p:nvSpPr>
        <p:spPr/>
        <p:txBody>
          <a:bodyPr/>
          <a:lstStyle/>
          <a:p>
            <a:r>
              <a:rPr lang="en-GB"/>
              <a:t>Activity 3</a:t>
            </a:r>
            <a:endParaRPr lang="en-GB" dirty="0"/>
          </a:p>
        </p:txBody>
      </p:sp>
      <p:sp>
        <p:nvSpPr>
          <p:cNvPr id="7" name="Title 6">
            <a:extLst>
              <a:ext uri="{FF2B5EF4-FFF2-40B4-BE49-F238E27FC236}">
                <a16:creationId xmlns:a16="http://schemas.microsoft.com/office/drawing/2014/main" id="{78CA26CD-D3C0-AEED-BC78-1FAF3635BF53}"/>
              </a:ext>
            </a:extLst>
          </p:cNvPr>
          <p:cNvSpPr>
            <a:spLocks noGrp="1"/>
          </p:cNvSpPr>
          <p:nvPr>
            <p:ph type="title"/>
          </p:nvPr>
        </p:nvSpPr>
        <p:spPr/>
        <p:txBody>
          <a:bodyPr>
            <a:normAutofit/>
          </a:bodyPr>
          <a:lstStyle/>
          <a:p>
            <a:r>
              <a:rPr lang="en-US"/>
              <a:t>Identifying</a:t>
            </a:r>
            <a:r>
              <a:rPr lang="en-US" sz="3800"/>
              <a:t> mistakes</a:t>
            </a:r>
            <a:endParaRPr lang="en-GB" sz="3800" dirty="0"/>
          </a:p>
        </p:txBody>
      </p:sp>
      <p:sp>
        <p:nvSpPr>
          <p:cNvPr id="8" name="Content Placeholder 7">
            <a:extLst>
              <a:ext uri="{FF2B5EF4-FFF2-40B4-BE49-F238E27FC236}">
                <a16:creationId xmlns:a16="http://schemas.microsoft.com/office/drawing/2014/main" id="{6AAB3D9A-C1A7-44E8-18C1-093E572976BE}"/>
              </a:ext>
            </a:extLst>
          </p:cNvPr>
          <p:cNvSpPr>
            <a:spLocks noGrp="1"/>
          </p:cNvSpPr>
          <p:nvPr>
            <p:ph idx="1"/>
          </p:nvPr>
        </p:nvSpPr>
        <p:spPr>
          <a:xfrm>
            <a:off x="838200" y="1825625"/>
            <a:ext cx="4136135" cy="4351338"/>
          </a:xfrm>
        </p:spPr>
        <p:txBody>
          <a:bodyPr>
            <a:normAutofit/>
          </a:bodyPr>
          <a:lstStyle/>
          <a:p>
            <a:r>
              <a:rPr lang="en-US" dirty="0"/>
              <a:t>For each scenario (1–4), read how a student made a measurement.</a:t>
            </a:r>
          </a:p>
          <a:p>
            <a:r>
              <a:rPr lang="en-US" dirty="0"/>
              <a:t>Decide where they went wrong.</a:t>
            </a:r>
          </a:p>
          <a:p>
            <a:r>
              <a:rPr lang="en-US" dirty="0"/>
              <a:t>Repeat the procedure correctly using the equipment supplied.</a:t>
            </a:r>
          </a:p>
          <a:p>
            <a:endParaRPr lang="en-US" dirty="0"/>
          </a:p>
        </p:txBody>
      </p:sp>
      <p:sp>
        <p:nvSpPr>
          <p:cNvPr id="15" name="Content Placeholder 8">
            <a:extLst>
              <a:ext uri="{FF2B5EF4-FFF2-40B4-BE49-F238E27FC236}">
                <a16:creationId xmlns:a16="http://schemas.microsoft.com/office/drawing/2014/main" id="{D436BD12-79AC-D3E2-CA38-ED40DA3D6580}"/>
              </a:ext>
            </a:extLst>
          </p:cNvPr>
          <p:cNvSpPr txBox="1">
            <a:spLocks/>
          </p:cNvSpPr>
          <p:nvPr/>
        </p:nvSpPr>
        <p:spPr>
          <a:xfrm>
            <a:off x="5538629" y="1825625"/>
            <a:ext cx="3174076" cy="4351338"/>
          </a:xfrm>
          <a:custGeom>
            <a:avLst/>
            <a:gdLst>
              <a:gd name="csX0" fmla="*/ 0 w 3174076"/>
              <a:gd name="csY0" fmla="*/ 0 h 4351338"/>
              <a:gd name="csX1" fmla="*/ 539593 w 3174076"/>
              <a:gd name="csY1" fmla="*/ 0 h 4351338"/>
              <a:gd name="csX2" fmla="*/ 1079186 w 3174076"/>
              <a:gd name="csY2" fmla="*/ 0 h 4351338"/>
              <a:gd name="csX3" fmla="*/ 1650520 w 3174076"/>
              <a:gd name="csY3" fmla="*/ 0 h 4351338"/>
              <a:gd name="csX4" fmla="*/ 2253594 w 3174076"/>
              <a:gd name="csY4" fmla="*/ 0 h 4351338"/>
              <a:gd name="csX5" fmla="*/ 3174076 w 3174076"/>
              <a:gd name="csY5" fmla="*/ 0 h 4351338"/>
              <a:gd name="csX6" fmla="*/ 3174076 w 3174076"/>
              <a:gd name="csY6" fmla="*/ 708646 h 4351338"/>
              <a:gd name="csX7" fmla="*/ 3174076 w 3174076"/>
              <a:gd name="csY7" fmla="*/ 1199726 h 4351338"/>
              <a:gd name="csX8" fmla="*/ 3174076 w 3174076"/>
              <a:gd name="csY8" fmla="*/ 1734319 h 4351338"/>
              <a:gd name="csX9" fmla="*/ 3174076 w 3174076"/>
              <a:gd name="csY9" fmla="*/ 2312425 h 4351338"/>
              <a:gd name="csX10" fmla="*/ 3174076 w 3174076"/>
              <a:gd name="csY10" fmla="*/ 2890532 h 4351338"/>
              <a:gd name="csX11" fmla="*/ 3174076 w 3174076"/>
              <a:gd name="csY11" fmla="*/ 3425125 h 4351338"/>
              <a:gd name="csX12" fmla="*/ 3174076 w 3174076"/>
              <a:gd name="csY12" fmla="*/ 4351338 h 4351338"/>
              <a:gd name="csX13" fmla="*/ 2475779 w 3174076"/>
              <a:gd name="csY13" fmla="*/ 4351338 h 4351338"/>
              <a:gd name="csX14" fmla="*/ 1809223 w 3174076"/>
              <a:gd name="csY14" fmla="*/ 4351338 h 4351338"/>
              <a:gd name="csX15" fmla="*/ 1206149 w 3174076"/>
              <a:gd name="csY15" fmla="*/ 4351338 h 4351338"/>
              <a:gd name="csX16" fmla="*/ 0 w 3174076"/>
              <a:gd name="csY16" fmla="*/ 4351338 h 4351338"/>
              <a:gd name="csX17" fmla="*/ 0 w 3174076"/>
              <a:gd name="csY17" fmla="*/ 3642692 h 4351338"/>
              <a:gd name="csX18" fmla="*/ 0 w 3174076"/>
              <a:gd name="csY18" fmla="*/ 3151612 h 4351338"/>
              <a:gd name="csX19" fmla="*/ 0 w 3174076"/>
              <a:gd name="csY19" fmla="*/ 2486479 h 4351338"/>
              <a:gd name="csX20" fmla="*/ 0 w 3174076"/>
              <a:gd name="csY20" fmla="*/ 1995399 h 4351338"/>
              <a:gd name="csX21" fmla="*/ 0 w 3174076"/>
              <a:gd name="csY21" fmla="*/ 1286753 h 4351338"/>
              <a:gd name="csX22" fmla="*/ 0 w 3174076"/>
              <a:gd name="csY22" fmla="*/ 665133 h 4351338"/>
              <a:gd name="csX23" fmla="*/ 0 w 3174076"/>
              <a:gd name="csY23" fmla="*/ 0 h 435133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prstGeom prst="rect">
                    <a:avLst/>
                  </a:prstGeom>
                  <ask:type>
                    <ask:lineSketchFreehand/>
                  </ask:type>
                </ask:lineSketchStyleProps>
              </a:ext>
            </a:extLst>
          </a:ln>
        </p:spPr>
        <p:txBody>
          <a:bodyPr vert="horz" lIns="180000" tIns="180000" rIns="180000" bIns="180000" rtlCol="0">
            <a:normAutofit fontScale="92500" lnSpcReduction="10000"/>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Resources needed</a:t>
            </a:r>
          </a:p>
          <a:p>
            <a:r>
              <a:rPr lang="en-US" dirty="0"/>
              <a:t>Cards cut from L3 Activity 3 Worksheet</a:t>
            </a:r>
          </a:p>
          <a:p>
            <a:r>
              <a:rPr lang="en-US" dirty="0"/>
              <a:t>Balance</a:t>
            </a:r>
          </a:p>
          <a:p>
            <a:r>
              <a:rPr lang="en-US" dirty="0"/>
              <a:t>4 x 50cm</a:t>
            </a:r>
            <a:r>
              <a:rPr lang="en-GB" sz="2400" baseline="30000" dirty="0">
                <a:solidFill>
                  <a:srgbClr val="0D0D0D"/>
                </a:solidFill>
                <a:effectLst/>
                <a:latin typeface="+mn-lt"/>
                <a:ea typeface="Arial" panose="020B0604020202020204" pitchFamily="34" charset="0"/>
              </a:rPr>
              <a:t>3</a:t>
            </a:r>
            <a:r>
              <a:rPr lang="en-US" dirty="0"/>
              <a:t> beakers</a:t>
            </a:r>
          </a:p>
          <a:p>
            <a:r>
              <a:rPr lang="en-US" dirty="0"/>
              <a:t>Salt</a:t>
            </a:r>
          </a:p>
          <a:p>
            <a:r>
              <a:rPr lang="en-US" dirty="0"/>
              <a:t>Measuring cylinder</a:t>
            </a:r>
          </a:p>
          <a:p>
            <a:r>
              <a:rPr lang="en-US" dirty="0"/>
              <a:t>Water</a:t>
            </a:r>
          </a:p>
          <a:p>
            <a:r>
              <a:rPr lang="en-US" dirty="0"/>
              <a:t>Thermometer</a:t>
            </a:r>
          </a:p>
        </p:txBody>
      </p:sp>
      <p:sp>
        <p:nvSpPr>
          <p:cNvPr id="9" name="Content Placeholder 8">
            <a:extLst>
              <a:ext uri="{FF2B5EF4-FFF2-40B4-BE49-F238E27FC236}">
                <a16:creationId xmlns:a16="http://schemas.microsoft.com/office/drawing/2014/main" id="{1AE9DF39-1A11-6DF1-E39A-A394230A756C}"/>
              </a:ext>
            </a:extLst>
          </p:cNvPr>
          <p:cNvSpPr>
            <a:spLocks noGrp="1"/>
          </p:cNvSpPr>
          <p:nvPr>
            <p:ph idx="10"/>
          </p:nvPr>
        </p:nvSpPr>
        <p:spPr>
          <a:xfrm>
            <a:off x="8671142" y="1825625"/>
            <a:ext cx="2682657" cy="4351338"/>
          </a:xfrm>
        </p:spPr>
        <p:txBody>
          <a:bodyPr>
            <a:normAutofit/>
          </a:bodyPr>
          <a:lstStyle/>
          <a:p>
            <a:pPr marL="0" indent="0">
              <a:buNone/>
            </a:pPr>
            <a:r>
              <a:rPr lang="en-US" b="1" dirty="0"/>
              <a:t> </a:t>
            </a:r>
          </a:p>
          <a:p>
            <a:r>
              <a:rPr lang="en-US" dirty="0"/>
              <a:t>Bunsen burner</a:t>
            </a:r>
          </a:p>
          <a:p>
            <a:r>
              <a:rPr lang="en-US" dirty="0"/>
              <a:t>Gauze</a:t>
            </a:r>
          </a:p>
          <a:p>
            <a:r>
              <a:rPr lang="en-US" dirty="0"/>
              <a:t>Tripod</a:t>
            </a:r>
          </a:p>
          <a:p>
            <a:r>
              <a:rPr lang="en-US" dirty="0"/>
              <a:t>Mat</a:t>
            </a:r>
          </a:p>
          <a:p>
            <a:r>
              <a:rPr lang="en-US" dirty="0"/>
              <a:t>Safety glasses</a:t>
            </a:r>
          </a:p>
          <a:p>
            <a:r>
              <a:rPr lang="en-US" dirty="0"/>
              <a:t>Pipette/syringe </a:t>
            </a:r>
          </a:p>
        </p:txBody>
      </p:sp>
      <p:sp>
        <p:nvSpPr>
          <p:cNvPr id="10" name="Text Placeholder 9">
            <a:extLst>
              <a:ext uri="{FF2B5EF4-FFF2-40B4-BE49-F238E27FC236}">
                <a16:creationId xmlns:a16="http://schemas.microsoft.com/office/drawing/2014/main" id="{B21644B0-9356-070F-7593-EECC9DC22A3C}"/>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a:t>Lesson 3: Use of equipment</a:t>
            </a:r>
            <a:endParaRPr lang="en-US" dirty="0"/>
          </a:p>
        </p:txBody>
      </p:sp>
    </p:spTree>
    <p:extLst>
      <p:ext uri="{BB962C8B-B14F-4D97-AF65-F5344CB8AC3E}">
        <p14:creationId xmlns:p14="http://schemas.microsoft.com/office/powerpoint/2010/main" val="30236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E213CA-6BFF-332B-A90D-A8B6A7023F2D}"/>
              </a:ext>
              <a:ext uri="{C183D7F6-B498-43B3-948B-1728B52AA6E4}">
                <adec:decorative xmlns:adec="http://schemas.microsoft.com/office/drawing/2017/decorative" val="1"/>
              </a:ext>
            </a:extLst>
          </p:cNvPr>
          <p:cNvSpPr>
            <a:spLocks noGrp="1"/>
          </p:cNvSpPr>
          <p:nvPr>
            <p:ph type="body" sz="quarter" idx="14"/>
          </p:nvPr>
        </p:nvSpPr>
        <p:spPr/>
        <p:txBody>
          <a:bodyPr/>
          <a:lstStyle/>
          <a:p>
            <a:r>
              <a:rPr lang="en-US" dirty="0"/>
              <a:t>Activity 3</a:t>
            </a:r>
          </a:p>
        </p:txBody>
      </p:sp>
      <p:sp>
        <p:nvSpPr>
          <p:cNvPr id="7" name="Title 4">
            <a:extLst>
              <a:ext uri="{FF2B5EF4-FFF2-40B4-BE49-F238E27FC236}">
                <a16:creationId xmlns:a16="http://schemas.microsoft.com/office/drawing/2014/main" id="{D34BD1B8-5EBD-90ED-2FB2-A9D478638B00}"/>
              </a:ext>
            </a:extLst>
          </p:cNvPr>
          <p:cNvSpPr>
            <a:spLocks noGrp="1"/>
          </p:cNvSpPr>
          <p:nvPr>
            <p:ph type="title"/>
          </p:nvPr>
        </p:nvSpPr>
        <p:spPr/>
        <p:txBody>
          <a:bodyPr>
            <a:normAutofit/>
          </a:bodyPr>
          <a:lstStyle/>
          <a:p>
            <a:r>
              <a:rPr lang="en-GB" dirty="0"/>
              <a:t>Identifying mistakes – correct procedures</a:t>
            </a:r>
            <a:endParaRPr lang="en-GB" sz="7200" dirty="0"/>
          </a:p>
        </p:txBody>
      </p:sp>
      <p:sp>
        <p:nvSpPr>
          <p:cNvPr id="3" name="Content Placeholder 2">
            <a:extLst>
              <a:ext uri="{FF2B5EF4-FFF2-40B4-BE49-F238E27FC236}">
                <a16:creationId xmlns:a16="http://schemas.microsoft.com/office/drawing/2014/main" id="{7BCDC65C-DFF9-92F3-18F7-14F1452B4BE3}"/>
              </a:ext>
            </a:extLst>
          </p:cNvPr>
          <p:cNvSpPr>
            <a:spLocks noGrp="1"/>
          </p:cNvSpPr>
          <p:nvPr>
            <p:ph idx="1"/>
          </p:nvPr>
        </p:nvSpPr>
        <p:spPr>
          <a:xfrm>
            <a:off x="838198" y="1690686"/>
            <a:ext cx="6651172" cy="4443414"/>
          </a:xfrm>
        </p:spPr>
        <p:txBody>
          <a:bodyPr>
            <a:normAutofit fontScale="92500" lnSpcReduction="20000"/>
          </a:bodyPr>
          <a:lstStyle/>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1 </a:t>
            </a:r>
            <a:r>
              <a:rPr lang="en-GB" sz="1800" dirty="0">
                <a:solidFill>
                  <a:srgbClr val="0D0D0D"/>
                </a:solidFill>
                <a:effectLst/>
                <a:latin typeface="Arial" panose="020B0604020202020204" pitchFamily="34" charset="0"/>
                <a:ea typeface="Arial" panose="020B0604020202020204" pitchFamily="34" charset="0"/>
              </a:rPr>
              <a:t>– Place the empty beaker on the balance, press tare, then remeasure the mass of the beaker with the salt added.</a:t>
            </a:r>
          </a:p>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2 </a:t>
            </a:r>
            <a:r>
              <a:rPr lang="en-GB" sz="1800" dirty="0">
                <a:solidFill>
                  <a:srgbClr val="0D0D0D"/>
                </a:solidFill>
                <a:effectLst/>
                <a:latin typeface="Arial" panose="020B0604020202020204" pitchFamily="34" charset="0"/>
                <a:ea typeface="Arial" panose="020B0604020202020204" pitchFamily="34" charset="0"/>
              </a:rPr>
              <a:t>– Place the measuring cylinder on a table whilst filling the cylinder and reading the volume. To determine the correct volume of liquid, line up the eye to the level of where the liquid sits on the scale before taking the reading. (This avoids parallax error.)</a:t>
            </a:r>
          </a:p>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3 </a:t>
            </a:r>
            <a:r>
              <a:rPr lang="en-GB" sz="1800" dirty="0">
                <a:solidFill>
                  <a:srgbClr val="0D0D0D"/>
                </a:solidFill>
                <a:effectLst/>
                <a:latin typeface="Arial" panose="020B0604020202020204" pitchFamily="34" charset="0"/>
                <a:ea typeface="Arial" panose="020B0604020202020204" pitchFamily="34" charset="0"/>
              </a:rPr>
              <a:t>– The thermometer should be held in the liquid away from the beaker sides when measuring the temperature. The liquid should be stirred before a measurement is taken.</a:t>
            </a:r>
          </a:p>
          <a:p>
            <a:pPr marL="342900" lvl="0" indent="-342900">
              <a:lnSpc>
                <a:spcPct val="115000"/>
              </a:lnSpc>
              <a:spcBef>
                <a:spcPts val="400"/>
              </a:spcBef>
              <a:spcAft>
                <a:spcPts val="400"/>
              </a:spcAft>
              <a:buFont typeface="Symbol" pitchFamily="2" charset="2"/>
              <a:buChar char=""/>
            </a:pPr>
            <a:r>
              <a:rPr lang="en-GB" sz="1800" b="1" dirty="0">
                <a:solidFill>
                  <a:srgbClr val="0D0D0D"/>
                </a:solidFill>
                <a:effectLst/>
                <a:latin typeface="Arial" panose="020B0604020202020204" pitchFamily="34" charset="0"/>
                <a:ea typeface="Arial" panose="020B0604020202020204" pitchFamily="34" charset="0"/>
              </a:rPr>
              <a:t>Scenario 4 </a:t>
            </a:r>
            <a:r>
              <a:rPr lang="en-GB" sz="1800" dirty="0">
                <a:solidFill>
                  <a:srgbClr val="0D0D0D"/>
                </a:solidFill>
                <a:effectLst/>
                <a:latin typeface="Arial" panose="020B0604020202020204" pitchFamily="34" charset="0"/>
                <a:ea typeface="Arial" panose="020B0604020202020204" pitchFamily="34" charset="0"/>
              </a:rPr>
              <a:t>– Use a pipette/syringe to accurately measure out the volume of liquid and transfer to the beaker. Beakers are not suitable for accurate volume measurements due to their larger graduations.</a:t>
            </a:r>
            <a:endParaRPr lang="en-GB" dirty="0">
              <a:effectLst/>
            </a:endParaRPr>
          </a:p>
        </p:txBody>
      </p:sp>
      <p:pic>
        <p:nvPicPr>
          <p:cNvPr id="4" name="Picture Placeholder 7" descr="Two scientists filling measuring cylinders during an experiment in a laboratory">
            <a:extLst>
              <a:ext uri="{FF2B5EF4-FFF2-40B4-BE49-F238E27FC236}">
                <a16:creationId xmlns:a16="http://schemas.microsoft.com/office/drawing/2014/main" id="{BA9EB6E1-D0FF-1705-70A1-8944689B266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739743" y="1825625"/>
            <a:ext cx="3614057" cy="4351338"/>
          </a:xfrm>
          <a:prstGeom prst="rect">
            <a:avLst/>
          </a:prstGeom>
        </p:spPr>
      </p:pic>
      <p:sp>
        <p:nvSpPr>
          <p:cNvPr id="5" name="Text Placeholder 4">
            <a:extLst>
              <a:ext uri="{FF2B5EF4-FFF2-40B4-BE49-F238E27FC236}">
                <a16:creationId xmlns:a16="http://schemas.microsoft.com/office/drawing/2014/main" id="{230442AC-E2B3-B03B-982C-0D6BCAD8B45C}"/>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Lesson 3: Use of equipment</a:t>
            </a:r>
          </a:p>
        </p:txBody>
      </p:sp>
    </p:spTree>
    <p:extLst>
      <p:ext uri="{BB962C8B-B14F-4D97-AF65-F5344CB8AC3E}">
        <p14:creationId xmlns:p14="http://schemas.microsoft.com/office/powerpoint/2010/main" val="3164562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F1995D"/>
          </a:solidFill>
        </p:spPr>
        <p:txBody>
          <a:bodyPr/>
          <a:lstStyle/>
          <a:p>
            <a:r>
              <a:rPr lang="en-GB"/>
              <a:t>Activity 4</a:t>
            </a:r>
            <a:endParaRPr lang="en-GB" dirty="0"/>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Escalating concerns</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515600" cy="4530724"/>
          </a:xfrm>
        </p:spPr>
        <p:txBody>
          <a:bodyPr>
            <a:normAutofit fontScale="85000" lnSpcReduction="10000"/>
          </a:bodyPr>
          <a:lstStyle/>
          <a:p>
            <a:pPr marL="0" indent="0">
              <a:buNone/>
            </a:pPr>
            <a:r>
              <a:rPr lang="en-US" i="1" dirty="0"/>
              <a:t>When on placement, a trainee nurse had concerns that a fridge, which was being used to store drugs, was not registering the correct temperature. The fridge temperature display showed fluctuations, even when the door had been closed for a period of time.</a:t>
            </a:r>
          </a:p>
          <a:p>
            <a:endParaRPr lang="en-US" dirty="0"/>
          </a:p>
          <a:p>
            <a:pPr marL="0" indent="0">
              <a:buNone/>
            </a:pPr>
            <a:r>
              <a:rPr lang="en-US" dirty="0"/>
              <a:t>Discuss with a partner which of the following steps the student should take:</a:t>
            </a:r>
          </a:p>
          <a:p>
            <a:pPr marL="457200" indent="-457200">
              <a:buFont typeface="+mj-lt"/>
              <a:buAutoNum type="arabicPeriod"/>
            </a:pPr>
            <a:r>
              <a:rPr lang="en-US" dirty="0"/>
              <a:t>Switch the appliance off at the wall, wait for five minutes, and switch on again. Check the fridge display resets correctly.</a:t>
            </a:r>
          </a:p>
          <a:p>
            <a:pPr marL="457200" indent="-457200">
              <a:buFont typeface="+mj-lt"/>
              <a:buAutoNum type="arabicPeriod"/>
            </a:pPr>
            <a:r>
              <a:rPr lang="en-US" dirty="0"/>
              <a:t>Remove all the drugs from the fridge and store in an alternative fridge.</a:t>
            </a:r>
          </a:p>
          <a:p>
            <a:pPr marL="457200" indent="-457200">
              <a:buFont typeface="+mj-lt"/>
              <a:buAutoNum type="arabicPeriod"/>
            </a:pPr>
            <a:r>
              <a:rPr lang="en-US" dirty="0"/>
              <a:t>Place a note on the equipment stating that it is faulty and cannot be used and complete a report form.</a:t>
            </a:r>
          </a:p>
          <a:p>
            <a:pPr marL="457200" indent="-457200">
              <a:buFont typeface="+mj-lt"/>
              <a:buAutoNum type="arabicPeriod"/>
            </a:pPr>
            <a:r>
              <a:rPr lang="en-US" dirty="0"/>
              <a:t>Tell a more senior member of staff about the issue.</a:t>
            </a:r>
          </a:p>
          <a:p>
            <a:endParaRPr lang="en-US" dirty="0"/>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a:t>Lesson 3: Use of equipment</a:t>
            </a:r>
            <a:endParaRPr lang="en-GB" dirty="0"/>
          </a:p>
        </p:txBody>
      </p:sp>
    </p:spTree>
    <p:extLst>
      <p:ext uri="{BB962C8B-B14F-4D97-AF65-F5344CB8AC3E}">
        <p14:creationId xmlns:p14="http://schemas.microsoft.com/office/powerpoint/2010/main" val="3566794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xfrm>
            <a:off x="9973929" y="162686"/>
            <a:ext cx="2078545" cy="365125"/>
          </a:xfrm>
          <a:solidFill>
            <a:srgbClr val="F1995D"/>
          </a:solidFill>
        </p:spPr>
        <p:txBody>
          <a:bodyPr/>
          <a:lstStyle/>
          <a:p>
            <a:r>
              <a:rPr lang="en-GB" dirty="0"/>
              <a:t>Activity 4</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Escalating concerns</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428514" cy="4351338"/>
          </a:xfrm>
        </p:spPr>
        <p:txBody>
          <a:bodyPr>
            <a:normAutofit/>
          </a:bodyPr>
          <a:lstStyle/>
          <a:p>
            <a:r>
              <a:rPr lang="en-US" dirty="0"/>
              <a:t>If a piece of equipment is unsuitable for intended use, due to a fault or not being correctly calibrated, you should:</a:t>
            </a:r>
          </a:p>
          <a:p>
            <a:pPr lvl="1"/>
            <a:r>
              <a:rPr lang="en-US" dirty="0"/>
              <a:t>not use the piece of equipment</a:t>
            </a:r>
          </a:p>
          <a:p>
            <a:pPr lvl="1"/>
            <a:r>
              <a:rPr lang="en-US" dirty="0"/>
              <a:t>label the piece of equipment as unfit for use</a:t>
            </a:r>
          </a:p>
          <a:p>
            <a:pPr lvl="1"/>
            <a:r>
              <a:rPr lang="en-US" dirty="0"/>
              <a:t>tell your supervisor/line manager</a:t>
            </a:r>
          </a:p>
          <a:p>
            <a:pPr lvl="1"/>
            <a:r>
              <a:rPr lang="en-US" dirty="0"/>
              <a:t>fill in any </a:t>
            </a:r>
            <a:r>
              <a:rPr lang="en-US" dirty="0" err="1"/>
              <a:t>organisational</a:t>
            </a:r>
            <a:r>
              <a:rPr lang="en-US" dirty="0"/>
              <a:t> documentation if required.</a:t>
            </a: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dirty="0"/>
              <a:t>Lesson 3: Use of equipment</a:t>
            </a:r>
          </a:p>
        </p:txBody>
      </p:sp>
    </p:spTree>
    <p:extLst>
      <p:ext uri="{BB962C8B-B14F-4D97-AF65-F5344CB8AC3E}">
        <p14:creationId xmlns:p14="http://schemas.microsoft.com/office/powerpoint/2010/main" val="675968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62686"/>
            <a:ext cx="2078545" cy="365125"/>
          </a:xfrm>
          <a:solidFill>
            <a:srgbClr val="88A2FF"/>
          </a:solidFill>
        </p:spPr>
        <p:txBody>
          <a:bodyPr/>
          <a:lstStyle/>
          <a:p>
            <a:r>
              <a:rPr lang="en-GB" dirty="0"/>
              <a:t>Plenary</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Plenary</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515600" cy="4351338"/>
          </a:xfrm>
        </p:spPr>
        <p:txBody>
          <a:bodyPr>
            <a:normAutofit/>
          </a:bodyPr>
          <a:lstStyle/>
          <a:p>
            <a:r>
              <a:rPr lang="en-US" dirty="0"/>
              <a:t>Write down three reasons why it is important to calibrate equipment.</a:t>
            </a:r>
          </a:p>
        </p:txBody>
      </p:sp>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dirty="0"/>
              <a:t>Lesson 3: Use of equipment</a:t>
            </a:r>
          </a:p>
        </p:txBody>
      </p:sp>
    </p:spTree>
    <p:extLst>
      <p:ext uri="{BB962C8B-B14F-4D97-AF65-F5344CB8AC3E}">
        <p14:creationId xmlns:p14="http://schemas.microsoft.com/office/powerpoint/2010/main" val="364718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A02242-3626-B507-F855-EE42D06B0C30}"/>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dirty="0"/>
              <a:t>Plenary</a:t>
            </a:r>
          </a:p>
        </p:txBody>
      </p:sp>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have:</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a:bodyPr>
          <a:lstStyle/>
          <a:p>
            <a:r>
              <a:rPr lang="en-US" dirty="0"/>
              <a:t>Explained why it is important to calibrate and test equipment so it is fit for use.</a:t>
            </a:r>
          </a:p>
          <a:p>
            <a:r>
              <a:rPr lang="en-US" dirty="0"/>
              <a:t>Described the potential impacts of not maintaining, cleaning and servicing equipment.</a:t>
            </a:r>
          </a:p>
          <a:p>
            <a:r>
              <a:rPr lang="en-US" dirty="0"/>
              <a:t>Outlined how to escalate concerns over faulty or unsuitable equipment.</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7438769" y="1297459"/>
            <a:ext cx="4374290" cy="4879503"/>
          </a:xfrm>
        </p:spPr>
        <p:txBody>
          <a:bodyPr>
            <a:normAutofit fontScale="92500" lnSpcReduction="10000"/>
          </a:bodyPr>
          <a:lstStyle/>
          <a:p>
            <a:r>
              <a:rPr lang="en-US" b="1" dirty="0"/>
              <a:t>Skills:</a:t>
            </a:r>
          </a:p>
          <a:p>
            <a:r>
              <a:rPr lang="en-US" b="1" dirty="0"/>
              <a:t>CS3.2</a:t>
            </a:r>
            <a:r>
              <a:rPr lang="en-US" dirty="0"/>
              <a:t>: Working with others</a:t>
            </a:r>
          </a:p>
          <a:p>
            <a:r>
              <a:rPr lang="en-US" b="1" dirty="0"/>
              <a:t>CS6</a:t>
            </a:r>
            <a:r>
              <a:rPr lang="en-US" dirty="0"/>
              <a:t>: Communication</a:t>
            </a:r>
          </a:p>
          <a:p>
            <a:r>
              <a:rPr lang="en-US" b="1" dirty="0"/>
              <a:t>CS7.1</a:t>
            </a:r>
            <a:r>
              <a:rPr lang="en-US" dirty="0"/>
              <a:t> Evaluate the project’s processes and outcomes</a:t>
            </a:r>
          </a:p>
          <a:p>
            <a:r>
              <a:rPr lang="en-US" b="1" dirty="0"/>
              <a:t>General competencies:</a:t>
            </a:r>
          </a:p>
          <a:p>
            <a:r>
              <a:rPr lang="en-US" dirty="0"/>
              <a:t>English:</a:t>
            </a:r>
          </a:p>
          <a:p>
            <a:r>
              <a:rPr lang="en-US" b="1" dirty="0"/>
              <a:t>GEC5 </a:t>
            </a:r>
            <a:r>
              <a:rPr lang="en-US" dirty="0" err="1"/>
              <a:t>Synthesise</a:t>
            </a:r>
            <a:r>
              <a:rPr lang="en-US" dirty="0"/>
              <a:t> information</a:t>
            </a:r>
          </a:p>
          <a:p>
            <a:r>
              <a:rPr lang="en-US" b="1" dirty="0"/>
              <a:t>GEC6</a:t>
            </a:r>
            <a:r>
              <a:rPr lang="en-US" dirty="0"/>
              <a:t> Take part in/lead discussions</a:t>
            </a:r>
          </a:p>
          <a:p>
            <a:r>
              <a:rPr lang="en-US" dirty="0" err="1"/>
              <a:t>Maths</a:t>
            </a:r>
            <a:r>
              <a:rPr lang="en-US" dirty="0"/>
              <a:t>:</a:t>
            </a:r>
          </a:p>
          <a:p>
            <a:r>
              <a:rPr lang="en-US" b="1" dirty="0"/>
              <a:t>GMC1</a:t>
            </a:r>
            <a:r>
              <a:rPr lang="en-US" dirty="0"/>
              <a:t> Measuring with precision</a:t>
            </a:r>
          </a:p>
          <a:p>
            <a:r>
              <a:rPr lang="en-US" b="1" dirty="0"/>
              <a:t>GMC2</a:t>
            </a:r>
            <a:r>
              <a:rPr lang="en-US" dirty="0"/>
              <a:t> Estimating, calculating and error spotting</a:t>
            </a:r>
          </a:p>
        </p:txBody>
      </p:sp>
      <p:sp>
        <p:nvSpPr>
          <p:cNvPr id="15" name="Text Placeholder 14">
            <a:extLst>
              <a:ext uri="{FF2B5EF4-FFF2-40B4-BE49-F238E27FC236}">
                <a16:creationId xmlns:a16="http://schemas.microsoft.com/office/drawing/2014/main" id="{3B0FA94E-7B0F-E8B2-17F4-EC94C02C2DE3}"/>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Lesson 3: Use of equipment</a:t>
            </a:r>
          </a:p>
        </p:txBody>
      </p:sp>
    </p:spTree>
    <p:extLst>
      <p:ext uri="{BB962C8B-B14F-4D97-AF65-F5344CB8AC3E}">
        <p14:creationId xmlns:p14="http://schemas.microsoft.com/office/powerpoint/2010/main" val="321302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A0C0CF-9A0F-6ADA-5B78-59AC5CEC069C}"/>
              </a:ext>
            </a:extLst>
          </p:cNvPr>
          <p:cNvSpPr>
            <a:spLocks noGrp="1"/>
          </p:cNvSpPr>
          <p:nvPr>
            <p:ph type="body" sz="quarter" idx="14"/>
          </p:nvPr>
        </p:nvSpPr>
        <p:spPr>
          <a:xfrm>
            <a:off x="9973929" y="162686"/>
            <a:ext cx="2078545" cy="365125"/>
          </a:xfrm>
        </p:spPr>
        <p:txBody>
          <a:bodyPr/>
          <a:lstStyle/>
          <a:p>
            <a:r>
              <a:rPr lang="en-GB" dirty="0"/>
              <a:t>Consolidation</a:t>
            </a:r>
            <a:endParaRPr lang="en-US" dirty="0"/>
          </a:p>
        </p:txBody>
      </p:sp>
      <p:sp>
        <p:nvSpPr>
          <p:cNvPr id="2" name="Title 1">
            <a:extLst>
              <a:ext uri="{FF2B5EF4-FFF2-40B4-BE49-F238E27FC236}">
                <a16:creationId xmlns:a16="http://schemas.microsoft.com/office/drawing/2014/main" id="{99E76F5A-D1FC-D62B-C64E-509D0DF3418B}"/>
              </a:ext>
            </a:extLst>
          </p:cNvPr>
          <p:cNvSpPr>
            <a:spLocks noGrp="1"/>
          </p:cNvSpPr>
          <p:nvPr>
            <p:ph type="title"/>
          </p:nvPr>
        </p:nvSpPr>
        <p:spPr>
          <a:xfrm>
            <a:off x="838200" y="365125"/>
            <a:ext cx="10515600" cy="1325563"/>
          </a:xfrm>
        </p:spPr>
        <p:txBody>
          <a:bodyPr/>
          <a:lstStyle/>
          <a:p>
            <a:r>
              <a:rPr lang="en-GB" dirty="0"/>
              <a:t>Consolidation</a:t>
            </a:r>
            <a:endParaRPr lang="en-US" dirty="0"/>
          </a:p>
        </p:txBody>
      </p:sp>
      <p:sp>
        <p:nvSpPr>
          <p:cNvPr id="3" name="Content Placeholder 2">
            <a:extLst>
              <a:ext uri="{FF2B5EF4-FFF2-40B4-BE49-F238E27FC236}">
                <a16:creationId xmlns:a16="http://schemas.microsoft.com/office/drawing/2014/main" id="{C6FF2E9A-BC48-D5CE-135F-B15842DCCD6B}"/>
              </a:ext>
            </a:extLst>
          </p:cNvPr>
          <p:cNvSpPr>
            <a:spLocks noGrp="1"/>
          </p:cNvSpPr>
          <p:nvPr>
            <p:ph idx="1"/>
          </p:nvPr>
        </p:nvSpPr>
        <p:spPr>
          <a:xfrm>
            <a:off x="838199" y="1825625"/>
            <a:ext cx="10515599" cy="4351338"/>
          </a:xfrm>
        </p:spPr>
        <p:txBody>
          <a:bodyPr>
            <a:normAutofit/>
          </a:bodyPr>
          <a:lstStyle/>
          <a:p>
            <a:pPr lvl="0"/>
            <a:r>
              <a:rPr lang="en-US" dirty="0"/>
              <a:t>Make a video of either correct, or subtly incorrect, procedures to show to the rest of the group in a later session. </a:t>
            </a:r>
          </a:p>
          <a:p>
            <a:pPr lvl="0"/>
            <a:r>
              <a:rPr lang="en-US" dirty="0"/>
              <a:t>Look at online animations to help develop practical skills you lack confidence in, for example, how to make a solution. Suitable examples can be found here: </a:t>
            </a:r>
            <a:r>
              <a:rPr lang="en-US" dirty="0">
                <a:hlinkClick r:id="rId3"/>
              </a:rPr>
              <a:t>www.labxchange.org/library</a:t>
            </a:r>
            <a:r>
              <a:rPr lang="en-US" dirty="0"/>
              <a:t> </a:t>
            </a:r>
          </a:p>
          <a:p>
            <a:pPr lvl="0"/>
            <a:r>
              <a:rPr lang="en-US" dirty="0"/>
              <a:t>Join in with a measurement challenge courtesy of the National Physical Laboratory (NPL), using your measurement skills: </a:t>
            </a:r>
            <a:r>
              <a:rPr lang="en-US" dirty="0">
                <a:hlinkClick r:id="rId4"/>
              </a:rPr>
              <a:t>www.npl.co.uk/measurement-at-home</a:t>
            </a:r>
            <a:r>
              <a:rPr lang="en-US" dirty="0"/>
              <a:t> </a:t>
            </a:r>
          </a:p>
        </p:txBody>
      </p:sp>
      <p:sp>
        <p:nvSpPr>
          <p:cNvPr id="5" name="Text Placeholder 4">
            <a:extLst>
              <a:ext uri="{FF2B5EF4-FFF2-40B4-BE49-F238E27FC236}">
                <a16:creationId xmlns:a16="http://schemas.microsoft.com/office/drawing/2014/main" id="{C4E7C778-0C5D-1C44-B5B5-465E0261D96B}"/>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GB" dirty="0"/>
              <a:t>Lesson 3: Use of equipment</a:t>
            </a:r>
          </a:p>
        </p:txBody>
      </p:sp>
    </p:spTree>
    <p:extLst>
      <p:ext uri="{BB962C8B-B14F-4D97-AF65-F5344CB8AC3E}">
        <p14:creationId xmlns:p14="http://schemas.microsoft.com/office/powerpoint/2010/main" val="34257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will:</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825625"/>
            <a:ext cx="6400800" cy="4351338"/>
          </a:xfrm>
        </p:spPr>
        <p:txBody>
          <a:bodyPr>
            <a:normAutofit/>
          </a:bodyPr>
          <a:lstStyle/>
          <a:p>
            <a:r>
              <a:rPr lang="en-US" dirty="0"/>
              <a:t>Explain why it is important to calibrate and test equipment so it is fit for use.</a:t>
            </a:r>
          </a:p>
          <a:p>
            <a:r>
              <a:rPr lang="en-US" dirty="0"/>
              <a:t>Describe the potential impacts of not maintaining, cleaning and servicing equipment.</a:t>
            </a:r>
          </a:p>
          <a:p>
            <a:r>
              <a:rPr lang="en-US" dirty="0"/>
              <a:t>Outline how to escalate concerns over faulty or unsuitable equipment.</a:t>
            </a:r>
          </a:p>
        </p:txBody>
      </p:sp>
      <p:sp>
        <p:nvSpPr>
          <p:cNvPr id="7" name="Text Placeholder 5">
            <a:extLst>
              <a:ext uri="{FF2B5EF4-FFF2-40B4-BE49-F238E27FC236}">
                <a16:creationId xmlns:a16="http://schemas.microsoft.com/office/drawing/2014/main" id="{094144D1-FB42-3988-A45E-0EEC4C58B0A7}"/>
              </a:ext>
            </a:extLst>
          </p:cNvPr>
          <p:cNvSpPr>
            <a:spLocks noGrp="1"/>
          </p:cNvSpPr>
          <p:nvPr>
            <p:ph type="body" sz="quarter" idx="10"/>
          </p:nvPr>
        </p:nvSpPr>
        <p:spPr>
          <a:xfrm>
            <a:off x="7530353" y="1825625"/>
            <a:ext cx="3823447" cy="4351338"/>
          </a:xfrm>
        </p:spPr>
        <p:txBody>
          <a:bodyPr>
            <a:normAutofit fontScale="85000" lnSpcReduction="20000"/>
          </a:bodyPr>
          <a:lstStyle/>
          <a:p>
            <a:r>
              <a:rPr lang="en-US" b="1" dirty="0"/>
              <a:t>Skills:</a:t>
            </a:r>
          </a:p>
          <a:p>
            <a:r>
              <a:rPr lang="en-US" b="1" dirty="0"/>
              <a:t>CS3.2</a:t>
            </a:r>
            <a:r>
              <a:rPr lang="en-US" dirty="0"/>
              <a:t>: Working with others</a:t>
            </a:r>
          </a:p>
          <a:p>
            <a:r>
              <a:rPr lang="en-US" b="1" dirty="0"/>
              <a:t>CS6</a:t>
            </a:r>
            <a:r>
              <a:rPr lang="en-US" dirty="0"/>
              <a:t>: Communication</a:t>
            </a:r>
          </a:p>
          <a:p>
            <a:r>
              <a:rPr lang="en-US" b="1" dirty="0"/>
              <a:t>CS7.1</a:t>
            </a:r>
            <a:r>
              <a:rPr lang="en-US" dirty="0"/>
              <a:t> Evaluate the project’s processes and outcomes</a:t>
            </a:r>
          </a:p>
          <a:p>
            <a:r>
              <a:rPr lang="en-US" b="1" dirty="0"/>
              <a:t>General competencies:</a:t>
            </a:r>
          </a:p>
          <a:p>
            <a:r>
              <a:rPr lang="en-US" dirty="0"/>
              <a:t>English:</a:t>
            </a:r>
          </a:p>
          <a:p>
            <a:r>
              <a:rPr lang="en-US" b="1" dirty="0"/>
              <a:t>GEC5 </a:t>
            </a:r>
            <a:r>
              <a:rPr lang="en-US" dirty="0" err="1"/>
              <a:t>Synthesise</a:t>
            </a:r>
            <a:r>
              <a:rPr lang="en-US" dirty="0"/>
              <a:t> information</a:t>
            </a:r>
          </a:p>
          <a:p>
            <a:r>
              <a:rPr lang="en-US" b="1" dirty="0"/>
              <a:t>GEC6</a:t>
            </a:r>
            <a:r>
              <a:rPr lang="en-US" dirty="0"/>
              <a:t> Take part in/lead discussions</a:t>
            </a:r>
          </a:p>
          <a:p>
            <a:r>
              <a:rPr lang="en-US" dirty="0" err="1"/>
              <a:t>Maths</a:t>
            </a:r>
            <a:r>
              <a:rPr lang="en-US" dirty="0"/>
              <a:t>:</a:t>
            </a:r>
          </a:p>
          <a:p>
            <a:r>
              <a:rPr lang="en-US" b="1" dirty="0"/>
              <a:t>GMC1</a:t>
            </a:r>
            <a:r>
              <a:rPr lang="en-US" dirty="0"/>
              <a:t> Measuring with precision</a:t>
            </a:r>
          </a:p>
          <a:p>
            <a:r>
              <a:rPr lang="en-US" b="1" dirty="0"/>
              <a:t>GMC2</a:t>
            </a:r>
            <a:r>
              <a:rPr lang="en-US" dirty="0"/>
              <a:t> Estimating, calculating and error spotting</a:t>
            </a:r>
          </a:p>
        </p:txBody>
      </p:sp>
      <p:sp>
        <p:nvSpPr>
          <p:cNvPr id="15" name="Text Placeholder 14">
            <a:extLst>
              <a:ext uri="{FF2B5EF4-FFF2-40B4-BE49-F238E27FC236}">
                <a16:creationId xmlns:a16="http://schemas.microsoft.com/office/drawing/2014/main" id="{3B0FA94E-7B0F-E8B2-17F4-EC94C02C2DE3}"/>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Lesson 3: Use of equipment</a:t>
            </a:r>
          </a:p>
        </p:txBody>
      </p:sp>
    </p:spTree>
    <p:extLst>
      <p:ext uri="{BB962C8B-B14F-4D97-AF65-F5344CB8AC3E}">
        <p14:creationId xmlns:p14="http://schemas.microsoft.com/office/powerpoint/2010/main" val="29942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14642E9-70E8-49F7-FCD2-347DB40B08F3}"/>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dirty="0"/>
              <a:t>Introduction</a:t>
            </a:r>
          </a:p>
        </p:txBody>
      </p:sp>
      <p:sp>
        <p:nvSpPr>
          <p:cNvPr id="7" name="Title 6">
            <a:extLst>
              <a:ext uri="{FF2B5EF4-FFF2-40B4-BE49-F238E27FC236}">
                <a16:creationId xmlns:a16="http://schemas.microsoft.com/office/drawing/2014/main" id="{6113B348-2B5E-EAB7-DC62-D70591BBAC04}"/>
              </a:ext>
            </a:extLst>
          </p:cNvPr>
          <p:cNvSpPr>
            <a:spLocks noGrp="1"/>
          </p:cNvSpPr>
          <p:nvPr>
            <p:ph type="title"/>
          </p:nvPr>
        </p:nvSpPr>
        <p:spPr/>
        <p:txBody>
          <a:bodyPr/>
          <a:lstStyle/>
          <a:p>
            <a:r>
              <a:rPr lang="en-GB" dirty="0"/>
              <a:t>Look at the image</a:t>
            </a:r>
          </a:p>
        </p:txBody>
      </p:sp>
      <p:sp>
        <p:nvSpPr>
          <p:cNvPr id="8" name="Content Placeholder 7">
            <a:extLst>
              <a:ext uri="{FF2B5EF4-FFF2-40B4-BE49-F238E27FC236}">
                <a16:creationId xmlns:a16="http://schemas.microsoft.com/office/drawing/2014/main" id="{23A18D2D-41D2-D86F-ED3B-97366F0DBC50}"/>
              </a:ext>
            </a:extLst>
          </p:cNvPr>
          <p:cNvSpPr>
            <a:spLocks noGrp="1"/>
          </p:cNvSpPr>
          <p:nvPr>
            <p:ph idx="1"/>
          </p:nvPr>
        </p:nvSpPr>
        <p:spPr>
          <a:xfrm>
            <a:off x="838199" y="1825625"/>
            <a:ext cx="3267457" cy="4351338"/>
          </a:xfrm>
        </p:spPr>
        <p:txBody>
          <a:bodyPr/>
          <a:lstStyle/>
          <a:p>
            <a:r>
              <a:rPr lang="en-US" dirty="0"/>
              <a:t>What different things do scientists measure in the world around us?</a:t>
            </a:r>
          </a:p>
        </p:txBody>
      </p:sp>
      <p:pic>
        <p:nvPicPr>
          <p:cNvPr id="13" name="Picture Placeholder 12" descr="Street scene in central London business district with traffic and pedestrians">
            <a:extLst>
              <a:ext uri="{FF2B5EF4-FFF2-40B4-BE49-F238E27FC236}">
                <a16:creationId xmlns:a16="http://schemas.microsoft.com/office/drawing/2014/main" id="{086FFB0E-FF83-07F7-C89D-8190C850671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4443413" y="1825625"/>
            <a:ext cx="6910387" cy="4351338"/>
          </a:xfrm>
        </p:spPr>
      </p:pic>
      <p:sp>
        <p:nvSpPr>
          <p:cNvPr id="9" name="Text Placeholder 8">
            <a:extLst>
              <a:ext uri="{FF2B5EF4-FFF2-40B4-BE49-F238E27FC236}">
                <a16:creationId xmlns:a16="http://schemas.microsoft.com/office/drawing/2014/main" id="{E88484B0-9955-39A1-2636-9F9B08325702}"/>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Lesson 3: Use of equipment</a:t>
            </a:r>
          </a:p>
        </p:txBody>
      </p:sp>
    </p:spTree>
    <p:extLst>
      <p:ext uri="{BB962C8B-B14F-4D97-AF65-F5344CB8AC3E}">
        <p14:creationId xmlns:p14="http://schemas.microsoft.com/office/powerpoint/2010/main" val="267659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14642E9-70E8-49F7-FCD2-347DB40B08F3}"/>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dirty="0"/>
              <a:t>Introduction</a:t>
            </a:r>
          </a:p>
        </p:txBody>
      </p:sp>
      <p:sp>
        <p:nvSpPr>
          <p:cNvPr id="7" name="Title 6">
            <a:extLst>
              <a:ext uri="{FF2B5EF4-FFF2-40B4-BE49-F238E27FC236}">
                <a16:creationId xmlns:a16="http://schemas.microsoft.com/office/drawing/2014/main" id="{6113B348-2B5E-EAB7-DC62-D70591BBAC04}"/>
              </a:ext>
            </a:extLst>
          </p:cNvPr>
          <p:cNvSpPr>
            <a:spLocks noGrp="1"/>
          </p:cNvSpPr>
          <p:nvPr>
            <p:ph type="title"/>
          </p:nvPr>
        </p:nvSpPr>
        <p:spPr/>
        <p:txBody>
          <a:bodyPr/>
          <a:lstStyle/>
          <a:p>
            <a:r>
              <a:rPr lang="en-GB" dirty="0"/>
              <a:t>Look at the image</a:t>
            </a:r>
          </a:p>
        </p:txBody>
      </p:sp>
      <p:sp>
        <p:nvSpPr>
          <p:cNvPr id="8" name="Content Placeholder 7">
            <a:extLst>
              <a:ext uri="{FF2B5EF4-FFF2-40B4-BE49-F238E27FC236}">
                <a16:creationId xmlns:a16="http://schemas.microsoft.com/office/drawing/2014/main" id="{23A18D2D-41D2-D86F-ED3B-97366F0DBC50}"/>
              </a:ext>
            </a:extLst>
          </p:cNvPr>
          <p:cNvSpPr>
            <a:spLocks noGrp="1"/>
          </p:cNvSpPr>
          <p:nvPr>
            <p:ph idx="1"/>
          </p:nvPr>
        </p:nvSpPr>
        <p:spPr>
          <a:xfrm>
            <a:off x="838199" y="1825625"/>
            <a:ext cx="3267457" cy="4351338"/>
          </a:xfrm>
        </p:spPr>
        <p:txBody>
          <a:bodyPr/>
          <a:lstStyle/>
          <a:p>
            <a:r>
              <a:rPr lang="en-US" dirty="0"/>
              <a:t>Which measurements did you think of?</a:t>
            </a:r>
          </a:p>
          <a:p>
            <a:r>
              <a:rPr lang="en-US" dirty="0"/>
              <a:t>What else did you come up with?</a:t>
            </a:r>
          </a:p>
          <a:p>
            <a:r>
              <a:rPr lang="en-US" dirty="0"/>
              <a:t>What measurements are critically important?</a:t>
            </a:r>
          </a:p>
        </p:txBody>
      </p:sp>
      <p:pic>
        <p:nvPicPr>
          <p:cNvPr id="13" name="Picture Placeholder 12" descr="Street scene in central London business district with traffic and pedestrians">
            <a:extLst>
              <a:ext uri="{FF2B5EF4-FFF2-40B4-BE49-F238E27FC236}">
                <a16:creationId xmlns:a16="http://schemas.microsoft.com/office/drawing/2014/main" id="{086FFB0E-FF83-07F7-C89D-8190C850671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4443413" y="1825625"/>
            <a:ext cx="6910387" cy="4351338"/>
          </a:xfrm>
        </p:spPr>
      </p:pic>
      <p:sp>
        <p:nvSpPr>
          <p:cNvPr id="2" name="Google Shape;162;p4">
            <a:extLst>
              <a:ext uri="{FF2B5EF4-FFF2-40B4-BE49-F238E27FC236}">
                <a16:creationId xmlns:a16="http://schemas.microsoft.com/office/drawing/2014/main" id="{614EEEDC-4A54-F69A-B08E-C20D8437961E}"/>
              </a:ext>
            </a:extLst>
          </p:cNvPr>
          <p:cNvSpPr txBox="1"/>
          <p:nvPr/>
        </p:nvSpPr>
        <p:spPr>
          <a:xfrm>
            <a:off x="6489290" y="1951180"/>
            <a:ext cx="1524000"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Temperature &amp; humidity</a:t>
            </a:r>
            <a:endParaRPr sz="1800" dirty="0">
              <a:solidFill>
                <a:schemeClr val="dk1"/>
              </a:solidFill>
              <a:latin typeface="Calibri"/>
              <a:ea typeface="Calibri"/>
              <a:cs typeface="Calibri"/>
              <a:sym typeface="Calibri"/>
            </a:endParaRPr>
          </a:p>
        </p:txBody>
      </p:sp>
      <p:sp>
        <p:nvSpPr>
          <p:cNvPr id="4" name="Google Shape;164;p4">
            <a:extLst>
              <a:ext uri="{FF2B5EF4-FFF2-40B4-BE49-F238E27FC236}">
                <a16:creationId xmlns:a16="http://schemas.microsoft.com/office/drawing/2014/main" id="{78015AC1-DA9A-311D-C0D5-7850F5A95062}"/>
              </a:ext>
            </a:extLst>
          </p:cNvPr>
          <p:cNvSpPr txBox="1"/>
          <p:nvPr/>
        </p:nvSpPr>
        <p:spPr>
          <a:xfrm>
            <a:off x="5510186" y="2779281"/>
            <a:ext cx="1524000"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Number of office workers</a:t>
            </a:r>
            <a:endParaRPr sz="1800" dirty="0">
              <a:solidFill>
                <a:schemeClr val="dk1"/>
              </a:solidFill>
              <a:latin typeface="Calibri"/>
              <a:ea typeface="Calibri"/>
              <a:cs typeface="Calibri"/>
              <a:sym typeface="Calibri"/>
            </a:endParaRPr>
          </a:p>
        </p:txBody>
      </p:sp>
      <p:sp>
        <p:nvSpPr>
          <p:cNvPr id="11" name="Google Shape;167;p4">
            <a:extLst>
              <a:ext uri="{FF2B5EF4-FFF2-40B4-BE49-F238E27FC236}">
                <a16:creationId xmlns:a16="http://schemas.microsoft.com/office/drawing/2014/main" id="{D528B41C-642D-6E1E-4149-0595F34764F5}"/>
              </a:ext>
            </a:extLst>
          </p:cNvPr>
          <p:cNvSpPr txBox="1"/>
          <p:nvPr/>
        </p:nvSpPr>
        <p:spPr>
          <a:xfrm>
            <a:off x="4818992" y="3700353"/>
            <a:ext cx="1019853"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Height of pole</a:t>
            </a:r>
            <a:endParaRPr sz="1800" dirty="0">
              <a:solidFill>
                <a:schemeClr val="dk1"/>
              </a:solidFill>
              <a:latin typeface="Calibri"/>
              <a:ea typeface="Calibri"/>
              <a:cs typeface="Calibri"/>
              <a:sym typeface="Calibri"/>
            </a:endParaRPr>
          </a:p>
        </p:txBody>
      </p:sp>
      <p:sp>
        <p:nvSpPr>
          <p:cNvPr id="19" name="Google Shape;175;p4">
            <a:extLst>
              <a:ext uri="{FF2B5EF4-FFF2-40B4-BE49-F238E27FC236}">
                <a16:creationId xmlns:a16="http://schemas.microsoft.com/office/drawing/2014/main" id="{7FA1FB9D-99DD-FAD2-DA02-15323D018498}"/>
              </a:ext>
            </a:extLst>
          </p:cNvPr>
          <p:cNvSpPr txBox="1"/>
          <p:nvPr/>
        </p:nvSpPr>
        <p:spPr>
          <a:xfrm>
            <a:off x="4581882" y="4637895"/>
            <a:ext cx="1626414"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Blood pressure</a:t>
            </a:r>
            <a:endParaRPr sz="1800" dirty="0">
              <a:solidFill>
                <a:schemeClr val="dk1"/>
              </a:solidFill>
              <a:latin typeface="Calibri"/>
              <a:ea typeface="Calibri"/>
              <a:cs typeface="Calibri"/>
              <a:sym typeface="Calibri"/>
            </a:endParaRPr>
          </a:p>
        </p:txBody>
      </p:sp>
      <p:sp>
        <p:nvSpPr>
          <p:cNvPr id="18" name="Google Shape;173;p4">
            <a:extLst>
              <a:ext uri="{FF2B5EF4-FFF2-40B4-BE49-F238E27FC236}">
                <a16:creationId xmlns:a16="http://schemas.microsoft.com/office/drawing/2014/main" id="{EAD63980-8B4E-72F6-6C98-58B7B7DC5695}"/>
              </a:ext>
            </a:extLst>
          </p:cNvPr>
          <p:cNvSpPr txBox="1"/>
          <p:nvPr/>
        </p:nvSpPr>
        <p:spPr>
          <a:xfrm>
            <a:off x="4581882" y="5095449"/>
            <a:ext cx="1322111"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Steps taken</a:t>
            </a:r>
            <a:endParaRPr sz="1800">
              <a:solidFill>
                <a:schemeClr val="dk1"/>
              </a:solidFill>
              <a:latin typeface="Calibri"/>
              <a:ea typeface="Calibri"/>
              <a:cs typeface="Calibri"/>
              <a:sym typeface="Calibri"/>
            </a:endParaRPr>
          </a:p>
        </p:txBody>
      </p:sp>
      <p:sp>
        <p:nvSpPr>
          <p:cNvPr id="17" name="Google Shape;172;p4">
            <a:extLst>
              <a:ext uri="{FF2B5EF4-FFF2-40B4-BE49-F238E27FC236}">
                <a16:creationId xmlns:a16="http://schemas.microsoft.com/office/drawing/2014/main" id="{2022B653-0BBB-54E4-C9D8-6EDA7AE6C7DE}"/>
              </a:ext>
            </a:extLst>
          </p:cNvPr>
          <p:cNvSpPr txBox="1"/>
          <p:nvPr/>
        </p:nvSpPr>
        <p:spPr>
          <a:xfrm>
            <a:off x="4619931" y="5554474"/>
            <a:ext cx="1218914"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Heart rate</a:t>
            </a:r>
            <a:endParaRPr sz="1800">
              <a:solidFill>
                <a:schemeClr val="dk1"/>
              </a:solidFill>
              <a:latin typeface="Calibri"/>
              <a:ea typeface="Calibri"/>
              <a:cs typeface="Calibri"/>
              <a:sym typeface="Calibri"/>
            </a:endParaRPr>
          </a:p>
        </p:txBody>
      </p:sp>
      <p:sp>
        <p:nvSpPr>
          <p:cNvPr id="6" name="Google Shape;166;p4">
            <a:extLst>
              <a:ext uri="{FF2B5EF4-FFF2-40B4-BE49-F238E27FC236}">
                <a16:creationId xmlns:a16="http://schemas.microsoft.com/office/drawing/2014/main" id="{381555D3-3D73-D9F1-F3DC-39190ECE181F}"/>
              </a:ext>
            </a:extLst>
          </p:cNvPr>
          <p:cNvSpPr txBox="1"/>
          <p:nvPr/>
        </p:nvSpPr>
        <p:spPr>
          <a:xfrm>
            <a:off x="6993437" y="4059317"/>
            <a:ext cx="1019853" cy="923330"/>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Building material strength</a:t>
            </a:r>
            <a:endParaRPr sz="1800">
              <a:solidFill>
                <a:schemeClr val="dk1"/>
              </a:solidFill>
              <a:latin typeface="Calibri"/>
              <a:ea typeface="Calibri"/>
              <a:cs typeface="Calibri"/>
              <a:sym typeface="Calibri"/>
            </a:endParaRPr>
          </a:p>
        </p:txBody>
      </p:sp>
      <p:sp>
        <p:nvSpPr>
          <p:cNvPr id="3" name="Google Shape;163;p4">
            <a:extLst>
              <a:ext uri="{FF2B5EF4-FFF2-40B4-BE49-F238E27FC236}">
                <a16:creationId xmlns:a16="http://schemas.microsoft.com/office/drawing/2014/main" id="{4B38D066-5CB5-D2DB-75D3-3FD1130FEADF}"/>
              </a:ext>
            </a:extLst>
          </p:cNvPr>
          <p:cNvSpPr txBox="1"/>
          <p:nvPr/>
        </p:nvSpPr>
        <p:spPr>
          <a:xfrm>
            <a:off x="6694289" y="5375682"/>
            <a:ext cx="1524000"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Number of cars per hour</a:t>
            </a:r>
            <a:endParaRPr sz="1800">
              <a:solidFill>
                <a:schemeClr val="dk1"/>
              </a:solidFill>
              <a:latin typeface="Calibri"/>
              <a:ea typeface="Calibri"/>
              <a:cs typeface="Calibri"/>
              <a:sym typeface="Calibri"/>
            </a:endParaRPr>
          </a:p>
        </p:txBody>
      </p:sp>
      <p:sp>
        <p:nvSpPr>
          <p:cNvPr id="15" name="Google Shape;170;p4">
            <a:extLst>
              <a:ext uri="{FF2B5EF4-FFF2-40B4-BE49-F238E27FC236}">
                <a16:creationId xmlns:a16="http://schemas.microsoft.com/office/drawing/2014/main" id="{1C720EC9-3D24-9E0A-0269-93CFA83D4C6F}"/>
              </a:ext>
            </a:extLst>
          </p:cNvPr>
          <p:cNvSpPr txBox="1"/>
          <p:nvPr/>
        </p:nvSpPr>
        <p:spPr>
          <a:xfrm>
            <a:off x="8704282" y="5184552"/>
            <a:ext cx="1019853"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Mass of bus</a:t>
            </a:r>
            <a:endParaRPr sz="1800" dirty="0">
              <a:solidFill>
                <a:schemeClr val="dk1"/>
              </a:solidFill>
              <a:latin typeface="Calibri"/>
              <a:ea typeface="Calibri"/>
              <a:cs typeface="Calibri"/>
              <a:sym typeface="Calibri"/>
            </a:endParaRPr>
          </a:p>
        </p:txBody>
      </p:sp>
      <p:sp>
        <p:nvSpPr>
          <p:cNvPr id="14" name="Google Shape;169;p4">
            <a:extLst>
              <a:ext uri="{FF2B5EF4-FFF2-40B4-BE49-F238E27FC236}">
                <a16:creationId xmlns:a16="http://schemas.microsoft.com/office/drawing/2014/main" id="{27F05D1E-A263-55C5-0ED9-797F32D1CD17}"/>
              </a:ext>
            </a:extLst>
          </p:cNvPr>
          <p:cNvSpPr txBox="1"/>
          <p:nvPr/>
        </p:nvSpPr>
        <p:spPr>
          <a:xfrm>
            <a:off x="10166559" y="5507718"/>
            <a:ext cx="1019853"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chemeClr val="dk1"/>
                </a:solidFill>
                <a:latin typeface="Calibri"/>
                <a:ea typeface="Calibri"/>
                <a:cs typeface="Calibri"/>
                <a:sym typeface="Calibri"/>
              </a:rPr>
              <a:t>Speed</a:t>
            </a:r>
            <a:endParaRPr sz="1800" dirty="0">
              <a:solidFill>
                <a:schemeClr val="dk1"/>
              </a:solidFill>
              <a:latin typeface="Calibri"/>
              <a:ea typeface="Calibri"/>
              <a:cs typeface="Calibri"/>
              <a:sym typeface="Calibri"/>
            </a:endParaRPr>
          </a:p>
        </p:txBody>
      </p:sp>
      <p:sp>
        <p:nvSpPr>
          <p:cNvPr id="16" name="Google Shape;171;p4">
            <a:extLst>
              <a:ext uri="{FF2B5EF4-FFF2-40B4-BE49-F238E27FC236}">
                <a16:creationId xmlns:a16="http://schemas.microsoft.com/office/drawing/2014/main" id="{34AC32FB-6EFD-F65C-4CF5-123528B08C4D}"/>
              </a:ext>
            </a:extLst>
          </p:cNvPr>
          <p:cNvSpPr txBox="1"/>
          <p:nvPr/>
        </p:nvSpPr>
        <p:spPr>
          <a:xfrm>
            <a:off x="9801793" y="4059317"/>
            <a:ext cx="1218914"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Mobile speed data</a:t>
            </a:r>
            <a:endParaRPr sz="1800">
              <a:solidFill>
                <a:schemeClr val="dk1"/>
              </a:solidFill>
              <a:latin typeface="Calibri"/>
              <a:ea typeface="Calibri"/>
              <a:cs typeface="Calibri"/>
              <a:sym typeface="Calibri"/>
            </a:endParaRPr>
          </a:p>
        </p:txBody>
      </p:sp>
      <p:sp>
        <p:nvSpPr>
          <p:cNvPr id="12" name="Google Shape;168;p4">
            <a:extLst>
              <a:ext uri="{FF2B5EF4-FFF2-40B4-BE49-F238E27FC236}">
                <a16:creationId xmlns:a16="http://schemas.microsoft.com/office/drawing/2014/main" id="{BAEBDB06-B120-4096-AB38-29F0F2D14E7A}"/>
              </a:ext>
            </a:extLst>
          </p:cNvPr>
          <p:cNvSpPr txBox="1"/>
          <p:nvPr/>
        </p:nvSpPr>
        <p:spPr>
          <a:xfrm>
            <a:off x="9724489" y="3008554"/>
            <a:ext cx="1019853" cy="646331"/>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Light intensity</a:t>
            </a:r>
            <a:endParaRPr sz="1800">
              <a:solidFill>
                <a:schemeClr val="dk1"/>
              </a:solidFill>
              <a:latin typeface="Calibri"/>
              <a:ea typeface="Calibri"/>
              <a:cs typeface="Calibri"/>
              <a:sym typeface="Calibri"/>
            </a:endParaRPr>
          </a:p>
        </p:txBody>
      </p:sp>
      <p:sp>
        <p:nvSpPr>
          <p:cNvPr id="5" name="Google Shape;165;p4">
            <a:extLst>
              <a:ext uri="{FF2B5EF4-FFF2-40B4-BE49-F238E27FC236}">
                <a16:creationId xmlns:a16="http://schemas.microsoft.com/office/drawing/2014/main" id="{2733B4B3-A71E-224B-2A4F-076A7E96870F}"/>
              </a:ext>
            </a:extLst>
          </p:cNvPr>
          <p:cNvSpPr txBox="1"/>
          <p:nvPr/>
        </p:nvSpPr>
        <p:spPr>
          <a:xfrm>
            <a:off x="8956086" y="2114315"/>
            <a:ext cx="1639333" cy="369332"/>
          </a:xfrm>
          <a:prstGeom prst="rect">
            <a:avLst/>
          </a:prstGeom>
          <a:solidFill>
            <a:srgbClr val="F6FAE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 transparency</a:t>
            </a:r>
            <a:endParaRPr sz="1800">
              <a:solidFill>
                <a:schemeClr val="dk1"/>
              </a:solidFill>
              <a:latin typeface="Calibri"/>
              <a:ea typeface="Calibri"/>
              <a:cs typeface="Calibri"/>
              <a:sym typeface="Calibri"/>
            </a:endParaRPr>
          </a:p>
        </p:txBody>
      </p:sp>
      <p:sp>
        <p:nvSpPr>
          <p:cNvPr id="9" name="Text Placeholder 8">
            <a:extLst>
              <a:ext uri="{FF2B5EF4-FFF2-40B4-BE49-F238E27FC236}">
                <a16:creationId xmlns:a16="http://schemas.microsoft.com/office/drawing/2014/main" id="{E88484B0-9955-39A1-2636-9F9B08325702}"/>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Lesson 3: Use of equipment</a:t>
            </a:r>
          </a:p>
        </p:txBody>
      </p:sp>
    </p:spTree>
    <p:extLst>
      <p:ext uri="{BB962C8B-B14F-4D97-AF65-F5344CB8AC3E}">
        <p14:creationId xmlns:p14="http://schemas.microsoft.com/office/powerpoint/2010/main" val="44364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9853ACB-5E84-9341-D2AB-E8FAD45A4D71}"/>
              </a:ext>
            </a:extLst>
          </p:cNvPr>
          <p:cNvSpPr>
            <a:spLocks noGrp="1"/>
          </p:cNvSpPr>
          <p:nvPr>
            <p:ph type="body" sz="quarter" idx="14"/>
          </p:nvPr>
        </p:nvSpPr>
        <p:spPr/>
        <p:txBody>
          <a:bodyPr/>
          <a:lstStyle/>
          <a:p>
            <a:r>
              <a:rPr lang="en-GB" dirty="0"/>
              <a:t>Activity 1</a:t>
            </a:r>
          </a:p>
        </p:txBody>
      </p:sp>
      <p:sp>
        <p:nvSpPr>
          <p:cNvPr id="7" name="Title 6">
            <a:extLst>
              <a:ext uri="{FF2B5EF4-FFF2-40B4-BE49-F238E27FC236}">
                <a16:creationId xmlns:a16="http://schemas.microsoft.com/office/drawing/2014/main" id="{78CA26CD-D3C0-AEED-BC78-1FAF3635BF53}"/>
              </a:ext>
            </a:extLst>
          </p:cNvPr>
          <p:cNvSpPr>
            <a:spLocks noGrp="1"/>
          </p:cNvSpPr>
          <p:nvPr>
            <p:ph type="title"/>
          </p:nvPr>
        </p:nvSpPr>
        <p:spPr/>
        <p:txBody>
          <a:bodyPr>
            <a:normAutofit/>
          </a:bodyPr>
          <a:lstStyle/>
          <a:p>
            <a:r>
              <a:rPr lang="en-US" sz="3800" dirty="0"/>
              <a:t>Why is it important to test equipment regularly?</a:t>
            </a:r>
            <a:endParaRPr lang="en-GB" sz="3800" dirty="0"/>
          </a:p>
        </p:txBody>
      </p:sp>
      <p:sp>
        <p:nvSpPr>
          <p:cNvPr id="8" name="Content Placeholder 7">
            <a:extLst>
              <a:ext uri="{FF2B5EF4-FFF2-40B4-BE49-F238E27FC236}">
                <a16:creationId xmlns:a16="http://schemas.microsoft.com/office/drawing/2014/main" id="{6AAB3D9A-C1A7-44E8-18C1-093E572976BE}"/>
              </a:ext>
            </a:extLst>
          </p:cNvPr>
          <p:cNvSpPr>
            <a:spLocks noGrp="1"/>
          </p:cNvSpPr>
          <p:nvPr>
            <p:ph idx="1"/>
          </p:nvPr>
        </p:nvSpPr>
        <p:spPr/>
        <p:txBody>
          <a:bodyPr>
            <a:normAutofit fontScale="92500" lnSpcReduction="10000"/>
          </a:bodyPr>
          <a:lstStyle/>
          <a:p>
            <a:r>
              <a:rPr lang="en-US" dirty="0"/>
              <a:t>You will be given some pieces of equipment to take a range of measurements. Your teacher will tell you which measurements to take. </a:t>
            </a:r>
          </a:p>
          <a:p>
            <a:r>
              <a:rPr lang="en-US" dirty="0"/>
              <a:t>Once all groups have collected their data, compare your readings.</a:t>
            </a:r>
          </a:p>
          <a:p>
            <a:pPr lvl="1"/>
            <a:r>
              <a:rPr lang="en-US" dirty="0"/>
              <a:t>Which group(s) had the correct readings? How do you know?</a:t>
            </a:r>
          </a:p>
          <a:p>
            <a:pPr lvl="1"/>
            <a:r>
              <a:rPr lang="en-US" dirty="0"/>
              <a:t>Which piece(s) of equipment is/are faulty? How do you know?</a:t>
            </a:r>
          </a:p>
          <a:p>
            <a:pPr lvl="1"/>
            <a:r>
              <a:rPr lang="en-US" dirty="0"/>
              <a:t>Why is it important to regularly test equipment to check it is not faulty?</a:t>
            </a:r>
          </a:p>
          <a:p>
            <a:pPr marL="0" indent="0">
              <a:buNone/>
            </a:pPr>
            <a:endParaRPr lang="en-US" dirty="0"/>
          </a:p>
        </p:txBody>
      </p:sp>
      <p:sp>
        <p:nvSpPr>
          <p:cNvPr id="9" name="Content Placeholder 8">
            <a:extLst>
              <a:ext uri="{FF2B5EF4-FFF2-40B4-BE49-F238E27FC236}">
                <a16:creationId xmlns:a16="http://schemas.microsoft.com/office/drawing/2014/main" id="{1AE9DF39-1A11-6DF1-E39A-A394230A756C}"/>
              </a:ext>
            </a:extLst>
          </p:cNvPr>
          <p:cNvSpPr>
            <a:spLocks noGrp="1"/>
          </p:cNvSpPr>
          <p:nvPr>
            <p:ph idx="10"/>
          </p:nvPr>
        </p:nvSpPr>
        <p:spPr/>
        <p:txBody>
          <a:bodyPr/>
          <a:lstStyle/>
          <a:p>
            <a:pPr marL="0" indent="0">
              <a:buNone/>
            </a:pPr>
            <a:r>
              <a:rPr lang="en-US" b="1" dirty="0"/>
              <a:t>Resources needed</a:t>
            </a:r>
          </a:p>
          <a:p>
            <a:r>
              <a:rPr lang="en-US" dirty="0"/>
              <a:t>A range of equipment</a:t>
            </a:r>
          </a:p>
        </p:txBody>
      </p:sp>
      <p:sp>
        <p:nvSpPr>
          <p:cNvPr id="10" name="Text Placeholder 9">
            <a:extLst>
              <a:ext uri="{FF2B5EF4-FFF2-40B4-BE49-F238E27FC236}">
                <a16:creationId xmlns:a16="http://schemas.microsoft.com/office/drawing/2014/main" id="{B21644B0-9356-070F-7593-EECC9DC22A3C}"/>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Lesson 3: Use of equipment</a:t>
            </a:r>
          </a:p>
        </p:txBody>
      </p:sp>
    </p:spTree>
    <p:extLst>
      <p:ext uri="{BB962C8B-B14F-4D97-AF65-F5344CB8AC3E}">
        <p14:creationId xmlns:p14="http://schemas.microsoft.com/office/powerpoint/2010/main" val="119138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9853ACB-5E84-9341-D2AB-E8FAD45A4D71}"/>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dirty="0"/>
              <a:t>Activity 1</a:t>
            </a:r>
          </a:p>
        </p:txBody>
      </p:sp>
      <p:sp>
        <p:nvSpPr>
          <p:cNvPr id="7" name="Title 6">
            <a:extLst>
              <a:ext uri="{FF2B5EF4-FFF2-40B4-BE49-F238E27FC236}">
                <a16:creationId xmlns:a16="http://schemas.microsoft.com/office/drawing/2014/main" id="{78CA26CD-D3C0-AEED-BC78-1FAF3635BF53}"/>
              </a:ext>
            </a:extLst>
          </p:cNvPr>
          <p:cNvSpPr>
            <a:spLocks noGrp="1"/>
          </p:cNvSpPr>
          <p:nvPr>
            <p:ph type="title"/>
          </p:nvPr>
        </p:nvSpPr>
        <p:spPr/>
        <p:txBody>
          <a:bodyPr>
            <a:normAutofit/>
          </a:bodyPr>
          <a:lstStyle/>
          <a:p>
            <a:r>
              <a:rPr lang="en-US" sz="3800" dirty="0"/>
              <a:t>Why is it important to test equipment regularly?</a:t>
            </a:r>
            <a:endParaRPr lang="en-GB" sz="3800" dirty="0"/>
          </a:p>
        </p:txBody>
      </p:sp>
      <p:sp>
        <p:nvSpPr>
          <p:cNvPr id="8" name="Content Placeholder 7">
            <a:extLst>
              <a:ext uri="{FF2B5EF4-FFF2-40B4-BE49-F238E27FC236}">
                <a16:creationId xmlns:a16="http://schemas.microsoft.com/office/drawing/2014/main" id="{6AAB3D9A-C1A7-44E8-18C1-093E572976BE}"/>
              </a:ext>
            </a:extLst>
          </p:cNvPr>
          <p:cNvSpPr>
            <a:spLocks noGrp="1"/>
          </p:cNvSpPr>
          <p:nvPr>
            <p:ph idx="1"/>
          </p:nvPr>
        </p:nvSpPr>
        <p:spPr>
          <a:xfrm>
            <a:off x="838201" y="1825625"/>
            <a:ext cx="4639056" cy="4351338"/>
          </a:xfrm>
        </p:spPr>
        <p:txBody>
          <a:bodyPr>
            <a:normAutofit/>
          </a:bodyPr>
          <a:lstStyle/>
          <a:p>
            <a:pPr marL="0" indent="0">
              <a:buNone/>
            </a:pPr>
            <a:r>
              <a:rPr lang="en-US" dirty="0"/>
              <a:t>Testing equipment regularly:</a:t>
            </a:r>
          </a:p>
          <a:p>
            <a:r>
              <a:rPr lang="en-US" dirty="0"/>
              <a:t>ensures the accuracy of measurements</a:t>
            </a:r>
          </a:p>
          <a:p>
            <a:r>
              <a:rPr lang="en-US" dirty="0"/>
              <a:t>prolongs the life of equipment</a:t>
            </a:r>
          </a:p>
          <a:p>
            <a:r>
              <a:rPr lang="en-US" dirty="0"/>
              <a:t>is often required to meet legal requirements.</a:t>
            </a:r>
          </a:p>
        </p:txBody>
      </p:sp>
      <p:pic>
        <p:nvPicPr>
          <p:cNvPr id="5" name="Content Placeholder 4" descr="A person operating electronic ophthalmic equipment in a laboratory.">
            <a:extLst>
              <a:ext uri="{FF2B5EF4-FFF2-40B4-BE49-F238E27FC236}">
                <a16:creationId xmlns:a16="http://schemas.microsoft.com/office/drawing/2014/main" id="{DEAA6E56-9257-53F4-9C8D-CBDE8A95AEAE}"/>
              </a:ext>
            </a:extLst>
          </p:cNvPr>
          <p:cNvPicPr>
            <a:picLocks noGrp="1" noChangeAspect="1"/>
          </p:cNvPicPr>
          <p:nvPr>
            <p:ph idx="10"/>
          </p:nvPr>
        </p:nvPicPr>
        <p:blipFill>
          <a:blip r:embed="rId3" cstate="screen">
            <a:extLst>
              <a:ext uri="{28A0092B-C50C-407E-A947-70E740481C1C}">
                <a14:useLocalDpi xmlns:a14="http://schemas.microsoft.com/office/drawing/2010/main"/>
              </a:ext>
            </a:extLst>
          </a:blip>
          <a:stretch>
            <a:fillRect/>
          </a:stretch>
        </p:blipFill>
        <p:spPr>
          <a:xfrm>
            <a:off x="5760720" y="1893127"/>
            <a:ext cx="5593080" cy="4018495"/>
          </a:xfrm>
          <a:ln>
            <a:noFill/>
          </a:ln>
        </p:spPr>
      </p:pic>
      <p:sp>
        <p:nvSpPr>
          <p:cNvPr id="10" name="Text Placeholder 9">
            <a:extLst>
              <a:ext uri="{FF2B5EF4-FFF2-40B4-BE49-F238E27FC236}">
                <a16:creationId xmlns:a16="http://schemas.microsoft.com/office/drawing/2014/main" id="{B21644B0-9356-070F-7593-EECC9DC22A3C}"/>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Lesson 3: Use of equipment</a:t>
            </a:r>
          </a:p>
        </p:txBody>
      </p:sp>
    </p:spTree>
    <p:extLst>
      <p:ext uri="{BB962C8B-B14F-4D97-AF65-F5344CB8AC3E}">
        <p14:creationId xmlns:p14="http://schemas.microsoft.com/office/powerpoint/2010/main" val="49487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9853ACB-5E84-9341-D2AB-E8FAD45A4D71}"/>
              </a:ext>
            </a:extLst>
          </p:cNvPr>
          <p:cNvSpPr>
            <a:spLocks noGrp="1"/>
          </p:cNvSpPr>
          <p:nvPr>
            <p:ph type="body" sz="quarter" idx="14"/>
          </p:nvPr>
        </p:nvSpPr>
        <p:spPr>
          <a:xfrm>
            <a:off x="9973929" y="162686"/>
            <a:ext cx="2078545" cy="365125"/>
          </a:xfrm>
        </p:spPr>
        <p:txBody>
          <a:bodyPr/>
          <a:lstStyle/>
          <a:p>
            <a:r>
              <a:rPr lang="en-GB" dirty="0"/>
              <a:t>Activity 2</a:t>
            </a:r>
          </a:p>
        </p:txBody>
      </p:sp>
      <p:sp>
        <p:nvSpPr>
          <p:cNvPr id="7" name="Title 6">
            <a:extLst>
              <a:ext uri="{FF2B5EF4-FFF2-40B4-BE49-F238E27FC236}">
                <a16:creationId xmlns:a16="http://schemas.microsoft.com/office/drawing/2014/main" id="{78CA26CD-D3C0-AEED-BC78-1FAF3635BF53}"/>
              </a:ext>
            </a:extLst>
          </p:cNvPr>
          <p:cNvSpPr>
            <a:spLocks noGrp="1"/>
          </p:cNvSpPr>
          <p:nvPr>
            <p:ph type="title"/>
          </p:nvPr>
        </p:nvSpPr>
        <p:spPr>
          <a:xfrm>
            <a:off x="838200" y="365125"/>
            <a:ext cx="10515600" cy="1325563"/>
          </a:xfrm>
        </p:spPr>
        <p:txBody>
          <a:bodyPr>
            <a:normAutofit/>
          </a:bodyPr>
          <a:lstStyle/>
          <a:p>
            <a:r>
              <a:rPr lang="en-US" dirty="0"/>
              <a:t>Calibrating equipment</a:t>
            </a:r>
            <a:endParaRPr lang="en-GB" dirty="0"/>
          </a:p>
        </p:txBody>
      </p:sp>
      <p:sp>
        <p:nvSpPr>
          <p:cNvPr id="8" name="Content Placeholder 7">
            <a:extLst>
              <a:ext uri="{FF2B5EF4-FFF2-40B4-BE49-F238E27FC236}">
                <a16:creationId xmlns:a16="http://schemas.microsoft.com/office/drawing/2014/main" id="{6AAB3D9A-C1A7-44E8-18C1-093E572976BE}"/>
              </a:ext>
            </a:extLst>
          </p:cNvPr>
          <p:cNvSpPr>
            <a:spLocks noGrp="1"/>
          </p:cNvSpPr>
          <p:nvPr>
            <p:ph idx="1"/>
          </p:nvPr>
        </p:nvSpPr>
        <p:spPr>
          <a:xfrm>
            <a:off x="838201" y="1825625"/>
            <a:ext cx="4639056" cy="4351338"/>
          </a:xfrm>
        </p:spPr>
        <p:txBody>
          <a:bodyPr>
            <a:normAutofit/>
          </a:bodyPr>
          <a:lstStyle/>
          <a:p>
            <a:pPr marL="0" indent="0">
              <a:buNone/>
            </a:pPr>
            <a:r>
              <a:rPr lang="en-US" b="1" dirty="0"/>
              <a:t>Calibrating weighing scales</a:t>
            </a:r>
          </a:p>
          <a:p>
            <a:r>
              <a:rPr lang="en-US" dirty="0"/>
              <a:t>Why might laboratory scales need calibrating in a scientific workplace? </a:t>
            </a:r>
          </a:p>
          <a:p>
            <a:r>
              <a:rPr lang="en-US" dirty="0"/>
              <a:t>Is it sufficient just to set the zero reading?</a:t>
            </a:r>
          </a:p>
          <a:p>
            <a:r>
              <a:rPr lang="en-US" dirty="0"/>
              <a:t>Is a single calibration mass enough to calibrate laboratory scales?</a:t>
            </a:r>
          </a:p>
        </p:txBody>
      </p:sp>
      <p:pic>
        <p:nvPicPr>
          <p:cNvPr id="5" name="Content Placeholder 4" descr="A chemist weighing a quantity of reagent from a container on laboratory scales.">
            <a:extLst>
              <a:ext uri="{FF2B5EF4-FFF2-40B4-BE49-F238E27FC236}">
                <a16:creationId xmlns:a16="http://schemas.microsoft.com/office/drawing/2014/main" id="{DEAA6E56-9257-53F4-9C8D-CBDE8A95AEAE}"/>
              </a:ext>
            </a:extLst>
          </p:cNvPr>
          <p:cNvPicPr>
            <a:picLocks noGrp="1" noChangeAspect="1"/>
          </p:cNvPicPr>
          <p:nvPr>
            <p:ph idx="10"/>
          </p:nvPr>
        </p:nvPicPr>
        <p:blipFill>
          <a:blip r:embed="rId3" cstate="screen">
            <a:extLst>
              <a:ext uri="{28A0092B-C50C-407E-A947-70E740481C1C}">
                <a14:useLocalDpi xmlns:a14="http://schemas.microsoft.com/office/drawing/2010/main"/>
              </a:ext>
            </a:extLst>
          </a:blip>
          <a:srcRect/>
          <a:stretch/>
        </p:blipFill>
        <p:spPr>
          <a:xfrm>
            <a:off x="5760720" y="1963501"/>
            <a:ext cx="5593080" cy="4018959"/>
          </a:xfrm>
          <a:ln>
            <a:noFill/>
          </a:ln>
        </p:spPr>
      </p:pic>
      <p:sp>
        <p:nvSpPr>
          <p:cNvPr id="10" name="Text Placeholder 9">
            <a:extLst>
              <a:ext uri="{FF2B5EF4-FFF2-40B4-BE49-F238E27FC236}">
                <a16:creationId xmlns:a16="http://schemas.microsoft.com/office/drawing/2014/main" id="{B21644B0-9356-070F-7593-EECC9DC22A3C}"/>
              </a:ext>
              <a:ext uri="{C183D7F6-B498-43B3-948B-1728B52AA6E4}">
                <adec:decorative xmlns:adec="http://schemas.microsoft.com/office/drawing/2017/decorative" val="1"/>
              </a:ext>
            </a:extLst>
          </p:cNvPr>
          <p:cNvSpPr>
            <a:spLocks noGrp="1"/>
          </p:cNvSpPr>
          <p:nvPr>
            <p:ph type="body" sz="quarter" idx="11"/>
          </p:nvPr>
        </p:nvSpPr>
        <p:spPr>
          <a:xfrm>
            <a:off x="838200" y="6356349"/>
            <a:ext cx="4210050" cy="365125"/>
          </a:xfrm>
        </p:spPr>
        <p:txBody>
          <a:bodyPr/>
          <a:lstStyle/>
          <a:p>
            <a:r>
              <a:rPr lang="en-US" dirty="0"/>
              <a:t>Lesson 3: Use of equipment</a:t>
            </a:r>
          </a:p>
        </p:txBody>
      </p:sp>
    </p:spTree>
    <p:extLst>
      <p:ext uri="{BB962C8B-B14F-4D97-AF65-F5344CB8AC3E}">
        <p14:creationId xmlns:p14="http://schemas.microsoft.com/office/powerpoint/2010/main" val="161990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9853ACB-5E84-9341-D2AB-E8FAD45A4D71}"/>
              </a:ext>
              <a:ext uri="{C183D7F6-B498-43B3-948B-1728B52AA6E4}">
                <adec:decorative xmlns:adec="http://schemas.microsoft.com/office/drawing/2017/decorative" val="1"/>
              </a:ext>
            </a:extLst>
          </p:cNvPr>
          <p:cNvSpPr>
            <a:spLocks noGrp="1"/>
          </p:cNvSpPr>
          <p:nvPr>
            <p:ph type="body" sz="quarter" idx="14"/>
          </p:nvPr>
        </p:nvSpPr>
        <p:spPr/>
        <p:txBody>
          <a:bodyPr/>
          <a:lstStyle/>
          <a:p>
            <a:r>
              <a:rPr lang="en-GB" dirty="0"/>
              <a:t>Activity 2</a:t>
            </a:r>
          </a:p>
        </p:txBody>
      </p:sp>
      <p:sp>
        <p:nvSpPr>
          <p:cNvPr id="7" name="Title 6">
            <a:extLst>
              <a:ext uri="{FF2B5EF4-FFF2-40B4-BE49-F238E27FC236}">
                <a16:creationId xmlns:a16="http://schemas.microsoft.com/office/drawing/2014/main" id="{78CA26CD-D3C0-AEED-BC78-1FAF3635BF53}"/>
              </a:ext>
            </a:extLst>
          </p:cNvPr>
          <p:cNvSpPr>
            <a:spLocks noGrp="1"/>
          </p:cNvSpPr>
          <p:nvPr>
            <p:ph type="title"/>
          </p:nvPr>
        </p:nvSpPr>
        <p:spPr/>
        <p:txBody>
          <a:bodyPr>
            <a:normAutofit/>
          </a:bodyPr>
          <a:lstStyle/>
          <a:p>
            <a:r>
              <a:rPr lang="en-US" sz="3800" dirty="0"/>
              <a:t>Why is it important to test equipment regularly?</a:t>
            </a:r>
            <a:endParaRPr lang="en-GB" sz="3800" dirty="0"/>
          </a:p>
        </p:txBody>
      </p:sp>
      <p:sp>
        <p:nvSpPr>
          <p:cNvPr id="8" name="Content Placeholder 7">
            <a:extLst>
              <a:ext uri="{FF2B5EF4-FFF2-40B4-BE49-F238E27FC236}">
                <a16:creationId xmlns:a16="http://schemas.microsoft.com/office/drawing/2014/main" id="{6AAB3D9A-C1A7-44E8-18C1-093E572976BE}"/>
              </a:ext>
            </a:extLst>
          </p:cNvPr>
          <p:cNvSpPr>
            <a:spLocks noGrp="1"/>
          </p:cNvSpPr>
          <p:nvPr>
            <p:ph idx="1"/>
          </p:nvPr>
        </p:nvSpPr>
        <p:spPr/>
        <p:txBody>
          <a:bodyPr>
            <a:normAutofit/>
          </a:bodyPr>
          <a:lstStyle/>
          <a:p>
            <a:r>
              <a:rPr lang="en-US" dirty="0"/>
              <a:t>Follow the steps provided on your worksheet to calibrate a micropipette.</a:t>
            </a:r>
          </a:p>
        </p:txBody>
      </p:sp>
      <p:pic>
        <p:nvPicPr>
          <p:cNvPr id="3" name="Picture 2" descr="A drop of liquid dripping from a pipette">
            <a:extLst>
              <a:ext uri="{FF2B5EF4-FFF2-40B4-BE49-F238E27FC236}">
                <a16:creationId xmlns:a16="http://schemas.microsoft.com/office/drawing/2014/main" id="{89D1481E-97A3-DC1A-622B-90098E2C5A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1787" y="2927349"/>
            <a:ext cx="3838077" cy="3469642"/>
          </a:xfrm>
          <a:prstGeom prst="rect">
            <a:avLst/>
          </a:prstGeom>
        </p:spPr>
      </p:pic>
      <p:sp>
        <p:nvSpPr>
          <p:cNvPr id="9" name="Content Placeholder 8">
            <a:extLst>
              <a:ext uri="{FF2B5EF4-FFF2-40B4-BE49-F238E27FC236}">
                <a16:creationId xmlns:a16="http://schemas.microsoft.com/office/drawing/2014/main" id="{1AE9DF39-1A11-6DF1-E39A-A394230A756C}"/>
              </a:ext>
            </a:extLst>
          </p:cNvPr>
          <p:cNvSpPr>
            <a:spLocks noGrp="1"/>
          </p:cNvSpPr>
          <p:nvPr>
            <p:ph idx="10"/>
          </p:nvPr>
        </p:nvSpPr>
        <p:spPr/>
        <p:txBody>
          <a:bodyPr>
            <a:normAutofit fontScale="70000" lnSpcReduction="20000"/>
          </a:bodyPr>
          <a:lstStyle/>
          <a:p>
            <a:pPr marL="0" indent="0">
              <a:buNone/>
            </a:pPr>
            <a:r>
              <a:rPr lang="en-US" b="1" dirty="0"/>
              <a:t>Resources needed</a:t>
            </a:r>
          </a:p>
          <a:p>
            <a:r>
              <a:rPr lang="en-US" dirty="0"/>
              <a:t>L3 Activity 2 Worksheet</a:t>
            </a:r>
          </a:p>
          <a:p>
            <a:r>
              <a:rPr lang="en-US" dirty="0"/>
              <a:t>P1000 micropipette</a:t>
            </a:r>
          </a:p>
          <a:p>
            <a:r>
              <a:rPr lang="en-US" dirty="0"/>
              <a:t>Pipette tips </a:t>
            </a:r>
          </a:p>
          <a:p>
            <a:r>
              <a:rPr lang="en-US" dirty="0"/>
              <a:t>Distilled water </a:t>
            </a:r>
          </a:p>
          <a:p>
            <a:r>
              <a:rPr lang="en-US" dirty="0"/>
              <a:t>A beaker</a:t>
            </a:r>
          </a:p>
          <a:p>
            <a:r>
              <a:rPr lang="en-US" dirty="0"/>
              <a:t>Digital thermometer or temperature probe</a:t>
            </a:r>
          </a:p>
          <a:p>
            <a:r>
              <a:rPr lang="en-US" dirty="0"/>
              <a:t>Digital balance, resolution ±0.0001g</a:t>
            </a:r>
          </a:p>
          <a:p>
            <a:r>
              <a:rPr lang="en-US" dirty="0"/>
              <a:t>Balance draught shield</a:t>
            </a:r>
          </a:p>
          <a:p>
            <a:r>
              <a:rPr lang="en-US" dirty="0"/>
              <a:t>Weighing boats</a:t>
            </a:r>
          </a:p>
        </p:txBody>
      </p:sp>
      <p:sp>
        <p:nvSpPr>
          <p:cNvPr id="10" name="Text Placeholder 9">
            <a:extLst>
              <a:ext uri="{FF2B5EF4-FFF2-40B4-BE49-F238E27FC236}">
                <a16:creationId xmlns:a16="http://schemas.microsoft.com/office/drawing/2014/main" id="{B21644B0-9356-070F-7593-EECC9DC22A3C}"/>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Lesson 3: Use of equipment</a:t>
            </a:r>
          </a:p>
        </p:txBody>
      </p:sp>
    </p:spTree>
    <p:extLst>
      <p:ext uri="{BB962C8B-B14F-4D97-AF65-F5344CB8AC3E}">
        <p14:creationId xmlns:p14="http://schemas.microsoft.com/office/powerpoint/2010/main" val="407525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61AB3ED-1853-6C25-C5DE-EC7CBFD81F18}"/>
              </a:ext>
              <a:ext uri="{C183D7F6-B498-43B3-948B-1728B52AA6E4}">
                <adec:decorative xmlns:adec="http://schemas.microsoft.com/office/drawing/2017/decorative" val="1"/>
              </a:ext>
            </a:extLst>
          </p:cNvPr>
          <p:cNvSpPr>
            <a:spLocks noGrp="1"/>
          </p:cNvSpPr>
          <p:nvPr>
            <p:ph type="body" sz="quarter" idx="14"/>
          </p:nvPr>
        </p:nvSpPr>
        <p:spPr>
          <a:solidFill>
            <a:srgbClr val="F1995D"/>
          </a:solidFill>
        </p:spPr>
        <p:txBody>
          <a:bodyPr/>
          <a:lstStyle/>
          <a:p>
            <a:r>
              <a:rPr lang="en-GB" dirty="0"/>
              <a:t>Activity 2</a:t>
            </a:r>
          </a:p>
        </p:txBody>
      </p:sp>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p:txBody>
          <a:bodyPr/>
          <a:lstStyle/>
          <a:p>
            <a:r>
              <a:rPr lang="en-GB" dirty="0"/>
              <a:t>Calibrating equipment</a:t>
            </a:r>
          </a:p>
        </p:txBody>
      </p:sp>
      <p:sp>
        <p:nvSpPr>
          <p:cNvPr id="3" name="Content Placeholder 2">
            <a:extLst>
              <a:ext uri="{FF2B5EF4-FFF2-40B4-BE49-F238E27FC236}">
                <a16:creationId xmlns:a16="http://schemas.microsoft.com/office/drawing/2014/main" id="{2F9DF665-FCE2-CA08-2538-BC4819C91C70}"/>
              </a:ext>
            </a:extLst>
          </p:cNvPr>
          <p:cNvSpPr>
            <a:spLocks noGrp="1"/>
          </p:cNvSpPr>
          <p:nvPr>
            <p:ph idx="1"/>
          </p:nvPr>
        </p:nvSpPr>
        <p:spPr>
          <a:xfrm>
            <a:off x="838198" y="1825625"/>
            <a:ext cx="6667501" cy="4667250"/>
          </a:xfrm>
          <a:solidFill>
            <a:schemeClr val="bg1"/>
          </a:solidFill>
        </p:spPr>
        <p:txBody>
          <a:bodyPr>
            <a:normAutofit fontScale="92500" lnSpcReduction="10000"/>
          </a:bodyPr>
          <a:lstStyle/>
          <a:p>
            <a:r>
              <a:rPr lang="en-US" dirty="0"/>
              <a:t>Calibration ensures that a scientific process or piece of equipment will produce accurate results every time.</a:t>
            </a:r>
          </a:p>
          <a:p>
            <a:r>
              <a:rPr lang="en-US" dirty="0"/>
              <a:t>Over time, instruments can 'drift' due to normal wear and tear, resulting in inaccurate results. Therefore, it is important that pieces of equipment are properly calibrated before use.</a:t>
            </a:r>
          </a:p>
          <a:p>
            <a:r>
              <a:rPr lang="en-US" dirty="0"/>
              <a:t>Calibration involves comparing measurement </a:t>
            </a:r>
            <a:br>
              <a:rPr lang="en-US" dirty="0"/>
            </a:br>
            <a:r>
              <a:rPr lang="en-US" dirty="0"/>
              <a:t>values obtained by a piece of equipment under test with those of known accuracy. (If found to be incorrect, the piece of equipment is then adjusted.)</a:t>
            </a:r>
          </a:p>
        </p:txBody>
      </p:sp>
      <p:pic>
        <p:nvPicPr>
          <p:cNvPr id="8" name="Picture Placeholder 7" descr="A person wearing gloves holding a weight to calibrate a precision balance">
            <a:extLst>
              <a:ext uri="{FF2B5EF4-FFF2-40B4-BE49-F238E27FC236}">
                <a16:creationId xmlns:a16="http://schemas.microsoft.com/office/drawing/2014/main" id="{A1B1535C-674E-B292-A941-96F82FF1478F}"/>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a:xfrm>
            <a:off x="7739743" y="1825625"/>
            <a:ext cx="3614057" cy="4351338"/>
          </a:xfrm>
        </p:spPr>
      </p:pic>
      <p:sp>
        <p:nvSpPr>
          <p:cNvPr id="4" name="Text Placeholder 12">
            <a:extLst>
              <a:ext uri="{FF2B5EF4-FFF2-40B4-BE49-F238E27FC236}">
                <a16:creationId xmlns:a16="http://schemas.microsoft.com/office/drawing/2014/main" id="{0A80B4B7-F830-45FF-0CCC-471DC998835A}"/>
              </a:ext>
              <a:ext uri="{C183D7F6-B498-43B3-948B-1728B52AA6E4}">
                <adec:decorative xmlns:adec="http://schemas.microsoft.com/office/drawing/2017/decorative" val="1"/>
              </a:ext>
            </a:extLst>
          </p:cNvPr>
          <p:cNvSpPr>
            <a:spLocks noGrp="1"/>
          </p:cNvSpPr>
          <p:nvPr>
            <p:ph type="body" sz="quarter" idx="11"/>
          </p:nvPr>
        </p:nvSpPr>
        <p:spPr/>
        <p:txBody>
          <a:bodyPr/>
          <a:lstStyle/>
          <a:p>
            <a:r>
              <a:rPr lang="en-GB" dirty="0"/>
              <a:t>Lesson 3: Use of equipment</a:t>
            </a:r>
          </a:p>
        </p:txBody>
      </p:sp>
    </p:spTree>
    <p:extLst>
      <p:ext uri="{BB962C8B-B14F-4D97-AF65-F5344CB8AC3E}">
        <p14:creationId xmlns:p14="http://schemas.microsoft.com/office/powerpoint/2010/main" val="2534503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cdffdc306f3439ad6324f00535c3ac53">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6e98b73cff4ebd998fae74a5787f2da4"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F5538D-EE01-4943-A509-27CA83BB1607}">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customXml/itemProps2.xml><?xml version="1.0" encoding="utf-8"?>
<ds:datastoreItem xmlns:ds="http://schemas.openxmlformats.org/officeDocument/2006/customXml" ds:itemID="{0F281768-1728-4C99-ADC8-7105689CA792}">
  <ds:schemaRefs>
    <ds:schemaRef ds:uri="http://schemas.microsoft.com/sharepoint/v3/contenttype/forms"/>
  </ds:schemaRefs>
</ds:datastoreItem>
</file>

<file path=customXml/itemProps3.xml><?xml version="1.0" encoding="utf-8"?>
<ds:datastoreItem xmlns:ds="http://schemas.openxmlformats.org/officeDocument/2006/customXml" ds:itemID="{B1A15D62-F6FB-43BE-952B-6A5C98C08032}"/>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Widescreen</PresentationFormat>
  <Paragraphs>188</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docs-Calibri</vt:lpstr>
      <vt:lpstr>Symbol</vt:lpstr>
      <vt:lpstr>Office Theme</vt:lpstr>
      <vt:lpstr>Science</vt:lpstr>
      <vt:lpstr>In this lesson, we will:</vt:lpstr>
      <vt:lpstr>Look at the image</vt:lpstr>
      <vt:lpstr>Look at the image</vt:lpstr>
      <vt:lpstr>Why is it important to test equipment regularly?</vt:lpstr>
      <vt:lpstr>Why is it important to test equipment regularly?</vt:lpstr>
      <vt:lpstr>Calibrating equipment</vt:lpstr>
      <vt:lpstr>Why is it important to test equipment regularly?</vt:lpstr>
      <vt:lpstr>Calibrating equipment</vt:lpstr>
      <vt:lpstr>Calibrating equipment</vt:lpstr>
      <vt:lpstr>Identifying mistakes</vt:lpstr>
      <vt:lpstr>Identifying mistakes – correct procedures</vt:lpstr>
      <vt:lpstr>Escalating concerns</vt:lpstr>
      <vt:lpstr>Escalating concerns</vt:lpstr>
      <vt:lpstr>Plenary</vt:lpstr>
      <vt:lpstr>In this lesson, we have:</vt:lpstr>
      <vt:lpstr>Consolidation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dc:title>
  <dc:creator/>
  <cp:lastModifiedBy/>
  <cp:revision>5</cp:revision>
  <dcterms:created xsi:type="dcterms:W3CDTF">2024-04-22T15:45:26Z</dcterms:created>
  <dcterms:modified xsi:type="dcterms:W3CDTF">2026-02-05T16:30:45Z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