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7" r:id="rId5"/>
    <p:sldId id="258" r:id="rId6"/>
    <p:sldId id="269" r:id="rId7"/>
    <p:sldId id="270" r:id="rId8"/>
    <p:sldId id="317" r:id="rId9"/>
    <p:sldId id="318" r:id="rId10"/>
    <p:sldId id="273" r:id="rId11"/>
    <p:sldId id="325" r:id="rId12"/>
    <p:sldId id="326" r:id="rId13"/>
    <p:sldId id="299" r:id="rId14"/>
    <p:sldId id="321" r:id="rId15"/>
    <p:sldId id="323" r:id="rId16"/>
    <p:sldId id="3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53EF"/>
    <a:srgbClr val="88A2FF"/>
    <a:srgbClr val="FF7575"/>
    <a:srgbClr val="466318"/>
    <a:srgbClr val="E2EEBE"/>
    <a:srgbClr val="F6FAEC"/>
    <a:srgbClr val="C0CEFF"/>
    <a:srgbClr val="10283A"/>
    <a:srgbClr val="F199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8AACC5-74BD-EDCC-BA14-C5598A124080}" v="3" dt="2024-06-11T11:11:24.205"/>
    <p1510:client id="{AB1CB71B-6969-5FF1-CEE6-5F045848F083}" v="6" dt="2024-06-11T11:10:27.318"/>
    <p1510:client id="{F49CB803-8EBF-7909-E61C-F121A267BD0F}" v="1" dt="2024-06-11T11:15:35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50" autoAdjust="0"/>
    <p:restoredTop sz="92772" autoAdjust="0"/>
  </p:normalViewPr>
  <p:slideViewPr>
    <p:cSldViewPr snapToGrid="0">
      <p:cViewPr varScale="1">
        <p:scale>
          <a:sx n="69" d="100"/>
          <a:sy n="69" d="100"/>
        </p:scale>
        <p:origin x="3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1059" y="7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1D0A8-53FF-630C-A836-51A3FCF67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E7DE2-9C0D-6BF3-1161-3FCE11A4D7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0100-C4EB-4E88-91FA-DBDEB754A07B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8F44F-3644-328A-AC9D-5615F79C6C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FE00-70B8-9624-0D12-55AEF16C7C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E69C-86F9-4AFD-A89E-85F0E027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7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08B7D-84DA-49B4-815F-E8EB22447C8B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718B6-B4F5-461F-A37F-3825AB67B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mea01.safelinks.protection.outlook.com/?url=https%3A%2F%2Fscience.cleapss.org.uk%2FResource-Info%2FGL320-Filling-and-using-a-burette.aspx&amp;data=05%7C02%7C%7C90f98a4706dc4c5b8b3708dc3ec0078a%7C84df9e7fe9f640afb435aaaaaaaaaaaa%7C1%7C0%7C638454241690088558%7CUnknown%7CTWFpbGZsb3d8eyJWIjoiMC4wLjAwMDAiLCJQIjoiV2luMzIiLCJBTiI6Ik1haWwiLCJXVCI6Mn0%3D%7C0%7C%7C%7C&amp;sdata=6Uoef6G%2BUvp0sWRb70kcS%2F%2BrOTdIqVL1VpPiwVtR%2Br8%3D&amp;reserved=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Image © </a:t>
            </a:r>
            <a:r>
              <a:rPr lang="en-GB" sz="1800" b="0" i="0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docs-Calibri"/>
                <a:ea typeface="+mn-ea"/>
                <a:cs typeface="+mn-cs"/>
              </a:rPr>
              <a:t>Shutterstock/</a:t>
            </a:r>
            <a:r>
              <a:rPr lang="en-GB" sz="1800" b="0" i="0" kern="1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docs-Calibri"/>
                <a:ea typeface="+mn-ea"/>
                <a:cs typeface="+mn-cs"/>
              </a:rPr>
              <a:t>Gorodenkoff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6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Websites linked in this slide: </a:t>
            </a:r>
          </a:p>
          <a:p>
            <a:r>
              <a:rPr lang="en-GB" sz="1800" u="none" strike="noStrike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 tooltip="Protected by Outlook: https://science.cleapss.org.uk/Resource-Info/GL320-Filling-and-using-a-burette.aspx. Click or tap to follow the link."/>
              </a:rPr>
              <a:t>https://science.cleapss.org.uk/Resource-Info/GL320-Filling-and-using-a-burette.aspx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9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© Shutterstock/</a:t>
            </a:r>
            <a:r>
              <a:rPr lang="en-GB" dirty="0" err="1"/>
              <a:t>ggw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Scenario 1: A SOP that outlines procedures to keep catering staff safe when working in a kitchen</a:t>
            </a:r>
          </a:p>
          <a:p>
            <a:r>
              <a:rPr lang="en-GB" dirty="0"/>
              <a:t>Image © Shutterstock/Kris </a:t>
            </a:r>
            <a:r>
              <a:rPr lang="en-GB" dirty="0" err="1"/>
              <a:t>Vandereycken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Scenario 2: 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SOP that outlines storage, handling and disposal of waste chemicals and solvents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© Shutterstock/</a:t>
            </a:r>
            <a:r>
              <a:rPr lang="en-GB" dirty="0" err="1"/>
              <a:t>RogerMechan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Scenario 3: 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SOP that outlines the correct procedure to use a COVID-19 lateral flow test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© Shutterstock/</a:t>
            </a:r>
            <a:r>
              <a:rPr lang="en-GB" dirty="0" err="1"/>
              <a:t>chrisdorney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2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51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© Shutterstock/</a:t>
            </a:r>
            <a:r>
              <a:rPr lang="en-GB" dirty="0" err="1"/>
              <a:t>enuengneng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5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21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1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female scientist using a micro pipette for analysis">
            <a:extLst>
              <a:ext uri="{FF2B5EF4-FFF2-40B4-BE49-F238E27FC236}">
                <a16:creationId xmlns:a16="http://schemas.microsoft.com/office/drawing/2014/main" id="{3FD5530B-9355-A203-F3F4-D2F5FF6C1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14850"/>
          </a:xfrm>
          <a:prstGeom prst="rect">
            <a:avLst/>
          </a:prstGeom>
        </p:spPr>
      </p:pic>
      <p:pic>
        <p:nvPicPr>
          <p:cNvPr id="6" name="Picture 5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CF0436F5-4759-CE02-9A1C-07D300414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153984"/>
            <a:ext cx="12192000" cy="5247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A01DBF-6845-8111-1CE3-3D349B5929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282" y="1765484"/>
            <a:ext cx="1811434" cy="18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B300C-2BB8-401C-5DD0-A1E1AA7DCF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7226" y="2184019"/>
            <a:ext cx="757547" cy="953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6B36D0-2D56-0FDB-5940-69EB91D58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663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F9B7F-2B1A-52D2-9C85-16A12FF20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3B1122-7287-39FB-52A7-F594DB038E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795492"/>
            <a:ext cx="5623668" cy="534189"/>
          </a:xfrm>
        </p:spPr>
        <p:txBody>
          <a:bodyPr>
            <a:noAutofit/>
          </a:bodyPr>
          <a:lstStyle>
            <a:lvl1pPr marL="0" indent="0" algn="r">
              <a:buNone/>
              <a:defRPr sz="2000" b="1" i="0" u="none">
                <a:solidFill>
                  <a:srgbClr val="46631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6A30E20-A7B7-5E55-322D-0D73FBBE2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5863"/>
            <a:ext cx="9144000" cy="45800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4ABF62B2-FA08-FA76-C798-4B6D72056B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85" y="2350133"/>
            <a:ext cx="2049637" cy="860482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FF1A9B-8179-0EB9-0CEC-6BEA633C8DE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34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1.1, January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07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F0C2EF-6E16-9B82-6B63-442BD0C24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61979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9635E-39ED-F784-26B0-6A6520D6A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10283A"/>
                </a:solidFill>
              </a:defRPr>
            </a:lvl2pPr>
            <a:lvl3pPr marL="914400" indent="0">
              <a:buNone/>
              <a:defRPr sz="2000">
                <a:solidFill>
                  <a:srgbClr val="10283A"/>
                </a:solidFill>
              </a:defRPr>
            </a:lvl3pPr>
            <a:lvl4pPr marL="1371600" indent="0">
              <a:buNone/>
              <a:defRPr sz="2000">
                <a:solidFill>
                  <a:srgbClr val="10283A"/>
                </a:solidFill>
              </a:defRPr>
            </a:lvl4pPr>
            <a:lvl5pPr marL="1828800" indent="0">
              <a:buNone/>
              <a:defRPr sz="2000">
                <a:solidFill>
                  <a:srgbClr val="10283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4E3177-C0BC-55FC-4E39-B45CD331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FF0000"/>
                </a:solidFill>
              </a:defRPr>
            </a:lvl2pPr>
            <a:lvl3pPr marL="914400" indent="0">
              <a:buNone/>
              <a:defRPr sz="2000">
                <a:solidFill>
                  <a:srgbClr val="FF0000"/>
                </a:solidFill>
              </a:defRPr>
            </a:lvl3pPr>
            <a:lvl4pPr marL="1371600" indent="0">
              <a:buNone/>
              <a:defRPr sz="2000">
                <a:solidFill>
                  <a:srgbClr val="FF0000"/>
                </a:solidFill>
              </a:defRPr>
            </a:lvl4pPr>
            <a:lvl5pPr marL="1828800" indent="0"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E4C997-4AE7-5413-8EBD-5D3A204E83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8E42E70-E1D6-307E-10B0-2F5B24698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A55B7B4-75E6-5F52-64DA-47B0E4D13FFF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1.1, January 2026</a:t>
            </a:r>
          </a:p>
        </p:txBody>
      </p:sp>
    </p:spTree>
    <p:extLst>
      <p:ext uri="{BB962C8B-B14F-4D97-AF65-F5344CB8AC3E}">
        <p14:creationId xmlns:p14="http://schemas.microsoft.com/office/powerpoint/2010/main" val="131458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1CF4477-6D3D-2D7E-2E3D-CAC0483B27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1872343"/>
            <a:ext cx="3932238" cy="3988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E2D6-6541-EB56-B25E-8362BF1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01A65-36E9-75E7-2C99-A3E543024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4514"/>
            <a:ext cx="5762398" cy="4576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B12EA37-2B28-33A5-1D17-A7374800F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B62C6E0-46EF-437B-CFEB-4B65E34ADC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ED825E-F051-2D65-B8FA-DF589B931478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1.1, January 2026</a:t>
            </a:r>
          </a:p>
        </p:txBody>
      </p:sp>
    </p:spTree>
    <p:extLst>
      <p:ext uri="{BB962C8B-B14F-4D97-AF65-F5344CB8AC3E}">
        <p14:creationId xmlns:p14="http://schemas.microsoft.com/office/powerpoint/2010/main" val="1346948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w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15544B-F175-9EAE-3425-9D9811AB2A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978025"/>
            <a:ext cx="5196840" cy="4351338"/>
          </a:xfrm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1330FB-8399-C74E-BF60-F600FDC5CC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46" y="1978025"/>
            <a:ext cx="5196840" cy="4351338"/>
          </a:xfrm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148E20-5D43-7AC1-2CBA-646804B0C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E05CFA6-FB5A-1E49-1F0A-E11C421F4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1DA9DE-D541-17EF-5055-9770319F7A93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1.1, January 2026</a:t>
            </a:r>
          </a:p>
        </p:txBody>
      </p:sp>
    </p:spTree>
    <p:extLst>
      <p:ext uri="{BB962C8B-B14F-4D97-AF65-F5344CB8AC3E}">
        <p14:creationId xmlns:p14="http://schemas.microsoft.com/office/powerpoint/2010/main" val="3437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360CA8-9563-DFF9-85DA-504D236329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539593 w 3174076"/>
              <a:gd name="connsiteY1" fmla="*/ 0 h 4351338"/>
              <a:gd name="connsiteX2" fmla="*/ 1079186 w 3174076"/>
              <a:gd name="connsiteY2" fmla="*/ 0 h 4351338"/>
              <a:gd name="connsiteX3" fmla="*/ 1650520 w 3174076"/>
              <a:gd name="connsiteY3" fmla="*/ 0 h 4351338"/>
              <a:gd name="connsiteX4" fmla="*/ 2253594 w 3174076"/>
              <a:gd name="connsiteY4" fmla="*/ 0 h 4351338"/>
              <a:gd name="connsiteX5" fmla="*/ 3174076 w 3174076"/>
              <a:gd name="connsiteY5" fmla="*/ 0 h 4351338"/>
              <a:gd name="connsiteX6" fmla="*/ 3174076 w 3174076"/>
              <a:gd name="connsiteY6" fmla="*/ 708646 h 4351338"/>
              <a:gd name="connsiteX7" fmla="*/ 3174076 w 3174076"/>
              <a:gd name="connsiteY7" fmla="*/ 1199726 h 4351338"/>
              <a:gd name="connsiteX8" fmla="*/ 3174076 w 3174076"/>
              <a:gd name="connsiteY8" fmla="*/ 1734319 h 4351338"/>
              <a:gd name="connsiteX9" fmla="*/ 3174076 w 3174076"/>
              <a:gd name="connsiteY9" fmla="*/ 2312425 h 4351338"/>
              <a:gd name="connsiteX10" fmla="*/ 3174076 w 3174076"/>
              <a:gd name="connsiteY10" fmla="*/ 2890532 h 4351338"/>
              <a:gd name="connsiteX11" fmla="*/ 3174076 w 3174076"/>
              <a:gd name="connsiteY11" fmla="*/ 3425125 h 4351338"/>
              <a:gd name="connsiteX12" fmla="*/ 3174076 w 3174076"/>
              <a:gd name="connsiteY12" fmla="*/ 4351338 h 4351338"/>
              <a:gd name="connsiteX13" fmla="*/ 2475779 w 3174076"/>
              <a:gd name="connsiteY13" fmla="*/ 4351338 h 4351338"/>
              <a:gd name="connsiteX14" fmla="*/ 1809223 w 3174076"/>
              <a:gd name="connsiteY14" fmla="*/ 4351338 h 4351338"/>
              <a:gd name="connsiteX15" fmla="*/ 1206149 w 3174076"/>
              <a:gd name="connsiteY15" fmla="*/ 4351338 h 4351338"/>
              <a:gd name="connsiteX16" fmla="*/ 0 w 3174076"/>
              <a:gd name="connsiteY16" fmla="*/ 4351338 h 4351338"/>
              <a:gd name="connsiteX17" fmla="*/ 0 w 3174076"/>
              <a:gd name="connsiteY17" fmla="*/ 3642692 h 4351338"/>
              <a:gd name="connsiteX18" fmla="*/ 0 w 3174076"/>
              <a:gd name="connsiteY18" fmla="*/ 3151612 h 4351338"/>
              <a:gd name="connsiteX19" fmla="*/ 0 w 3174076"/>
              <a:gd name="connsiteY19" fmla="*/ 2486479 h 4351338"/>
              <a:gd name="connsiteX20" fmla="*/ 0 w 3174076"/>
              <a:gd name="connsiteY20" fmla="*/ 1995399 h 4351338"/>
              <a:gd name="connsiteX21" fmla="*/ 0 w 3174076"/>
              <a:gd name="connsiteY21" fmla="*/ 1286753 h 4351338"/>
              <a:gd name="connsiteX22" fmla="*/ 0 w 3174076"/>
              <a:gd name="connsiteY22" fmla="*/ 665133 h 4351338"/>
              <a:gd name="connsiteX23" fmla="*/ 0 w 3174076"/>
              <a:gd name="connsiteY2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268416" y="-23827"/>
                  <a:pt x="352197" y="24648"/>
                  <a:pt x="539593" y="0"/>
                </a:cubicBezTo>
                <a:cubicBezTo>
                  <a:pt x="726989" y="-24648"/>
                  <a:pt x="971240" y="-20080"/>
                  <a:pt x="1079186" y="0"/>
                </a:cubicBezTo>
                <a:cubicBezTo>
                  <a:pt x="1187132" y="20080"/>
                  <a:pt x="1440798" y="-18762"/>
                  <a:pt x="1650520" y="0"/>
                </a:cubicBezTo>
                <a:cubicBezTo>
                  <a:pt x="1860242" y="18762"/>
                  <a:pt x="2083458" y="-8389"/>
                  <a:pt x="2253594" y="0"/>
                </a:cubicBezTo>
                <a:cubicBezTo>
                  <a:pt x="2423730" y="8389"/>
                  <a:pt x="2941083" y="-37671"/>
                  <a:pt x="3174076" y="0"/>
                </a:cubicBezTo>
                <a:cubicBezTo>
                  <a:pt x="3171503" y="328352"/>
                  <a:pt x="3162404" y="507417"/>
                  <a:pt x="3174076" y="708646"/>
                </a:cubicBezTo>
                <a:cubicBezTo>
                  <a:pt x="3185748" y="909875"/>
                  <a:pt x="3188485" y="1079887"/>
                  <a:pt x="3174076" y="1199726"/>
                </a:cubicBezTo>
                <a:cubicBezTo>
                  <a:pt x="3159667" y="1319565"/>
                  <a:pt x="3151895" y="1579508"/>
                  <a:pt x="3174076" y="1734319"/>
                </a:cubicBezTo>
                <a:cubicBezTo>
                  <a:pt x="3196257" y="1889130"/>
                  <a:pt x="3195829" y="2045705"/>
                  <a:pt x="3174076" y="2312425"/>
                </a:cubicBezTo>
                <a:cubicBezTo>
                  <a:pt x="3152323" y="2579145"/>
                  <a:pt x="3169865" y="2685824"/>
                  <a:pt x="3174076" y="2890532"/>
                </a:cubicBezTo>
                <a:cubicBezTo>
                  <a:pt x="3178287" y="3095240"/>
                  <a:pt x="3171104" y="3213803"/>
                  <a:pt x="3174076" y="3425125"/>
                </a:cubicBezTo>
                <a:cubicBezTo>
                  <a:pt x="3177048" y="3636447"/>
                  <a:pt x="3154403" y="4108609"/>
                  <a:pt x="3174076" y="4351338"/>
                </a:cubicBezTo>
                <a:cubicBezTo>
                  <a:pt x="3031832" y="4321705"/>
                  <a:pt x="2622579" y="4372546"/>
                  <a:pt x="2475779" y="4351338"/>
                </a:cubicBezTo>
                <a:cubicBezTo>
                  <a:pt x="2328979" y="4330130"/>
                  <a:pt x="2072231" y="4349691"/>
                  <a:pt x="1809223" y="4351338"/>
                </a:cubicBezTo>
                <a:cubicBezTo>
                  <a:pt x="1546215" y="4352985"/>
                  <a:pt x="1343102" y="4378518"/>
                  <a:pt x="1206149" y="4351338"/>
                </a:cubicBezTo>
                <a:cubicBezTo>
                  <a:pt x="1069196" y="4324158"/>
                  <a:pt x="376438" y="4330080"/>
                  <a:pt x="0" y="4351338"/>
                </a:cubicBezTo>
                <a:cubicBezTo>
                  <a:pt x="32564" y="4157387"/>
                  <a:pt x="11478" y="3815685"/>
                  <a:pt x="0" y="3642692"/>
                </a:cubicBezTo>
                <a:cubicBezTo>
                  <a:pt x="-11478" y="3469699"/>
                  <a:pt x="-17769" y="3356878"/>
                  <a:pt x="0" y="3151612"/>
                </a:cubicBezTo>
                <a:cubicBezTo>
                  <a:pt x="17769" y="2946346"/>
                  <a:pt x="12578" y="2797666"/>
                  <a:pt x="0" y="2486479"/>
                </a:cubicBezTo>
                <a:cubicBezTo>
                  <a:pt x="-12578" y="2175292"/>
                  <a:pt x="-9907" y="2104087"/>
                  <a:pt x="0" y="1995399"/>
                </a:cubicBezTo>
                <a:cubicBezTo>
                  <a:pt x="9907" y="1886711"/>
                  <a:pt x="11327" y="1512831"/>
                  <a:pt x="0" y="1286753"/>
                </a:cubicBezTo>
                <a:cubicBezTo>
                  <a:pt x="-11327" y="1060675"/>
                  <a:pt x="5859" y="832266"/>
                  <a:pt x="0" y="665133"/>
                </a:cubicBezTo>
                <a:cubicBezTo>
                  <a:pt x="-5859" y="498000"/>
                  <a:pt x="75" y="259686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238831" y="14723"/>
                  <a:pt x="480051" y="-10538"/>
                  <a:pt x="698297" y="0"/>
                </a:cubicBezTo>
                <a:cubicBezTo>
                  <a:pt x="916543" y="10538"/>
                  <a:pt x="1154726" y="13383"/>
                  <a:pt x="1301371" y="0"/>
                </a:cubicBezTo>
                <a:cubicBezTo>
                  <a:pt x="1448016" y="-13383"/>
                  <a:pt x="1807132" y="-30"/>
                  <a:pt x="1999668" y="0"/>
                </a:cubicBezTo>
                <a:cubicBezTo>
                  <a:pt x="2192204" y="30"/>
                  <a:pt x="2655866" y="13746"/>
                  <a:pt x="3174076" y="0"/>
                </a:cubicBezTo>
                <a:cubicBezTo>
                  <a:pt x="3154416" y="328479"/>
                  <a:pt x="3156727" y="507405"/>
                  <a:pt x="3174076" y="665133"/>
                </a:cubicBezTo>
                <a:cubicBezTo>
                  <a:pt x="3191425" y="822861"/>
                  <a:pt x="3193977" y="1042506"/>
                  <a:pt x="3174076" y="1199726"/>
                </a:cubicBezTo>
                <a:cubicBezTo>
                  <a:pt x="3154175" y="1356946"/>
                  <a:pt x="3183847" y="1517591"/>
                  <a:pt x="3174076" y="1821346"/>
                </a:cubicBezTo>
                <a:cubicBezTo>
                  <a:pt x="3164305" y="2125101"/>
                  <a:pt x="3194528" y="2073601"/>
                  <a:pt x="3174076" y="2312425"/>
                </a:cubicBezTo>
                <a:cubicBezTo>
                  <a:pt x="3153624" y="2551249"/>
                  <a:pt x="3185805" y="2772558"/>
                  <a:pt x="3174076" y="2934045"/>
                </a:cubicBezTo>
                <a:cubicBezTo>
                  <a:pt x="3162347" y="3095532"/>
                  <a:pt x="3155247" y="3369274"/>
                  <a:pt x="3174076" y="3599178"/>
                </a:cubicBezTo>
                <a:cubicBezTo>
                  <a:pt x="3192905" y="3829082"/>
                  <a:pt x="3154199" y="4122520"/>
                  <a:pt x="3174076" y="4351338"/>
                </a:cubicBezTo>
                <a:cubicBezTo>
                  <a:pt x="2875561" y="4332635"/>
                  <a:pt x="2778934" y="4334576"/>
                  <a:pt x="2571002" y="4351338"/>
                </a:cubicBezTo>
                <a:cubicBezTo>
                  <a:pt x="2363070" y="4368100"/>
                  <a:pt x="2267472" y="4359571"/>
                  <a:pt x="2031409" y="4351338"/>
                </a:cubicBezTo>
                <a:cubicBezTo>
                  <a:pt x="1795346" y="4343105"/>
                  <a:pt x="1673628" y="4348935"/>
                  <a:pt x="1396593" y="4351338"/>
                </a:cubicBezTo>
                <a:cubicBezTo>
                  <a:pt x="1119558" y="4353741"/>
                  <a:pt x="1036303" y="4351322"/>
                  <a:pt x="793519" y="4351338"/>
                </a:cubicBezTo>
                <a:cubicBezTo>
                  <a:pt x="550735" y="4351354"/>
                  <a:pt x="330547" y="4384738"/>
                  <a:pt x="0" y="4351338"/>
                </a:cubicBezTo>
                <a:cubicBezTo>
                  <a:pt x="12507" y="4129693"/>
                  <a:pt x="4998" y="4047075"/>
                  <a:pt x="0" y="3860258"/>
                </a:cubicBezTo>
                <a:cubicBezTo>
                  <a:pt x="-4998" y="3673441"/>
                  <a:pt x="3114" y="3407381"/>
                  <a:pt x="0" y="3151612"/>
                </a:cubicBezTo>
                <a:cubicBezTo>
                  <a:pt x="-3114" y="2895843"/>
                  <a:pt x="16768" y="2799560"/>
                  <a:pt x="0" y="2617019"/>
                </a:cubicBezTo>
                <a:cubicBezTo>
                  <a:pt x="-16768" y="2434478"/>
                  <a:pt x="-28652" y="2250010"/>
                  <a:pt x="0" y="1908373"/>
                </a:cubicBezTo>
                <a:cubicBezTo>
                  <a:pt x="28652" y="1566736"/>
                  <a:pt x="-2930" y="1442324"/>
                  <a:pt x="0" y="1199726"/>
                </a:cubicBezTo>
                <a:cubicBezTo>
                  <a:pt x="2930" y="957128"/>
                  <a:pt x="8576" y="401800"/>
                  <a:pt x="0" y="0"/>
                </a:cubicBezTo>
                <a:close/>
              </a:path>
            </a:pathLst>
          </a:custGeom>
          <a:solidFill>
            <a:srgbClr val="E2EEBE"/>
          </a:solidFill>
          <a:ln w="19050" cap="sq">
            <a:solidFill>
              <a:srgbClr val="466318"/>
            </a:solidFill>
            <a:extLst>
              <a:ext uri="{C807C97D-BFC1-408E-A445-0C87EB9F89A2}">
                <ask:lineSketchStyleProps xmlns:ask="http://schemas.microsoft.com/office/drawing/2018/sketchyshapes" sd="809461488">
                  <ask:type>
                    <ask:lineSketchFreehand/>
                  </ask:type>
                </ask:lineSketchStyleProps>
              </a:ext>
            </a:extLst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EB070F2-6F26-BF10-67CE-69E180ABB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F13B2F-E75D-A0E3-4CBA-ECA797356F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6416F7-4B46-EA2A-A7D4-41FB71CF05A2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1.1, January 2026</a:t>
            </a:r>
          </a:p>
        </p:txBody>
      </p:sp>
    </p:spTree>
    <p:extLst>
      <p:ext uri="{BB962C8B-B14F-4D97-AF65-F5344CB8AC3E}">
        <p14:creationId xmlns:p14="http://schemas.microsoft.com/office/powerpoint/2010/main" val="2681580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BB2B898-75E4-BA92-0EDE-F8F75E140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E7AC56-F91E-AB21-3B66-B1BB7E29DDA4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1.1, January 2026</a:t>
            </a:r>
          </a:p>
        </p:txBody>
      </p:sp>
    </p:spTree>
    <p:extLst>
      <p:ext uri="{BB962C8B-B14F-4D97-AF65-F5344CB8AC3E}">
        <p14:creationId xmlns:p14="http://schemas.microsoft.com/office/powerpoint/2010/main" val="152047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ctivity_text+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076956" cy="2801239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EB070F2-6F26-BF10-67CE-69E180ABB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F13B2F-E75D-A0E3-4CBA-ECA797356F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84FE2F-4DB0-03B8-5111-22B6A34305A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57522" y="1825625"/>
            <a:ext cx="3076956" cy="2801239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8676D3-B71F-4F24-E610-FB3D1497848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276843" y="1825625"/>
            <a:ext cx="3076956" cy="2801239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F55AB4-9190-A7C5-8465-A4F3216D0D4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8200" y="4910328"/>
            <a:ext cx="3076956" cy="1252092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0B3462D-2B0E-EEF7-E5FF-CB37AAFD379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57521" y="4910328"/>
            <a:ext cx="3076956" cy="1252092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8BE4F-1EC9-AAC8-F31C-77DDFE9D6B6D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1.1, January 2026</a:t>
            </a:r>
          </a:p>
        </p:txBody>
      </p:sp>
    </p:spTree>
    <p:extLst>
      <p:ext uri="{BB962C8B-B14F-4D97-AF65-F5344CB8AC3E}">
        <p14:creationId xmlns:p14="http://schemas.microsoft.com/office/powerpoint/2010/main" val="3775086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0E12BB-9714-8016-5459-5843FDB8A2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86B998-0103-C1DB-8E36-C20883F41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663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BB64C23-83AF-58AF-1D04-EC58CEEB9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6710AA-35B3-4611-B38B-2AE5EA4F2C3D}"/>
              </a:ext>
            </a:extLst>
          </p:cNvPr>
          <p:cNvGrpSpPr/>
          <p:nvPr userDrawn="1"/>
        </p:nvGrpSpPr>
        <p:grpSpPr>
          <a:xfrm>
            <a:off x="7053943" y="457724"/>
            <a:ext cx="4607815" cy="981687"/>
            <a:chOff x="5473511" y="457724"/>
            <a:chExt cx="6024961" cy="1283607"/>
          </a:xfrm>
        </p:grpSpPr>
        <p:pic>
          <p:nvPicPr>
            <p:cNvPr id="10" name="Picture 9" descr="A picture containing screenshot, graphics, pattern, circle&#10;&#10;Description automatically generated">
              <a:extLst>
                <a:ext uri="{FF2B5EF4-FFF2-40B4-BE49-F238E27FC236}">
                  <a16:creationId xmlns:a16="http://schemas.microsoft.com/office/drawing/2014/main" id="{6723EEDC-DC11-DDA5-E851-4106E43828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0224" y="501650"/>
              <a:ext cx="2848248" cy="1195756"/>
            </a:xfrm>
            <a:prstGeom prst="rect">
              <a:avLst/>
            </a:prstGeom>
          </p:spPr>
        </p:pic>
        <p:pic>
          <p:nvPicPr>
            <p:cNvPr id="11" name="Picture 10" descr="A picture containing dance&#10;&#10;Description automatically generated">
              <a:extLst>
                <a:ext uri="{FF2B5EF4-FFF2-40B4-BE49-F238E27FC236}">
                  <a16:creationId xmlns:a16="http://schemas.microsoft.com/office/drawing/2014/main" id="{E2D6BA1E-FF7B-4A87-7719-83511F31E9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3511" y="457724"/>
              <a:ext cx="2766975" cy="1283607"/>
            </a:xfrm>
            <a:prstGeom prst="rect">
              <a:avLst/>
            </a:prstGeom>
          </p:spPr>
        </p:pic>
      </p:grp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D729B74-5CF6-B6A0-93B2-38724F8100D1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34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1.1, January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7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DD11EB-73B6-9FA1-9358-3BB8241E0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  <a:solidFill>
            <a:schemeClr val="bg1"/>
          </a:solidFill>
          <a:ln w="28575">
            <a:solidFill>
              <a:srgbClr val="88A2FF"/>
            </a:solidFill>
          </a:ln>
        </p:spPr>
        <p:txBody>
          <a:bodyPr lIns="180000" tIns="144000" rIns="180000" bIns="14400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5391365-8BD4-3948-009B-461052500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483921-055F-BD75-A735-D7E6EDA444A3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1.1, January 2026</a:t>
            </a:r>
          </a:p>
        </p:txBody>
      </p:sp>
    </p:spTree>
    <p:extLst>
      <p:ext uri="{BB962C8B-B14F-4D97-AF65-F5344CB8AC3E}">
        <p14:creationId xmlns:p14="http://schemas.microsoft.com/office/powerpoint/2010/main" val="294610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2EEBE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27FA953-FAA1-35E6-D6EB-E529BDA03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3DC1F15-8CCC-8B5A-2D17-972746646019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1.1, January 2026</a:t>
            </a:r>
          </a:p>
        </p:txBody>
      </p:sp>
    </p:spTree>
    <p:extLst>
      <p:ext uri="{BB962C8B-B14F-4D97-AF65-F5344CB8AC3E}">
        <p14:creationId xmlns:p14="http://schemas.microsoft.com/office/powerpoint/2010/main" val="1024470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  <a:solidFill>
            <a:srgbClr val="E2EEBE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77770-603A-956D-71F8-59FAB1C35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083" y="1825625"/>
            <a:ext cx="4364717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581552-1077-6B8E-2257-50FA83522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0454C9-92CF-BD89-05BD-70787085C6FD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1.1, January 2026</a:t>
            </a:r>
          </a:p>
        </p:txBody>
      </p:sp>
    </p:spTree>
    <p:extLst>
      <p:ext uri="{BB962C8B-B14F-4D97-AF65-F5344CB8AC3E}">
        <p14:creationId xmlns:p14="http://schemas.microsoft.com/office/powerpoint/2010/main" val="2421874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56402D-9FD0-4E90-15E7-18D5BE698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95CEFE-2254-582E-AA71-BEC4140C9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C0696B4-5C32-0820-F043-7EA7A11F8329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1.1, January 2026</a:t>
            </a:r>
          </a:p>
        </p:txBody>
      </p:sp>
    </p:spTree>
    <p:extLst>
      <p:ext uri="{BB962C8B-B14F-4D97-AF65-F5344CB8AC3E}">
        <p14:creationId xmlns:p14="http://schemas.microsoft.com/office/powerpoint/2010/main" val="406210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26D4B314-F49E-12B5-620F-16A35F5C2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85" y="-232757"/>
            <a:ext cx="10869835" cy="107981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Media Placeholder 9">
            <a:extLst>
              <a:ext uri="{FF2B5EF4-FFF2-40B4-BE49-F238E27FC236}">
                <a16:creationId xmlns:a16="http://schemas.microsoft.com/office/drawing/2014/main" id="{FF4CE65D-1F3E-DDCA-DFC3-AD627D0C9554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345277" y="1825625"/>
            <a:ext cx="2863468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Media Placeholder 9">
            <a:extLst>
              <a:ext uri="{FF2B5EF4-FFF2-40B4-BE49-F238E27FC236}">
                <a16:creationId xmlns:a16="http://schemas.microsoft.com/office/drawing/2014/main" id="{E1343224-FEC4-DC11-C663-18376AA79055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4913252" y="1825625"/>
            <a:ext cx="2868020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Media Placeholder 9">
            <a:extLst>
              <a:ext uri="{FF2B5EF4-FFF2-40B4-BE49-F238E27FC236}">
                <a16:creationId xmlns:a16="http://schemas.microsoft.com/office/drawing/2014/main" id="{5906E010-8129-32F5-C16B-952078949CB7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485779" y="1825625"/>
            <a:ext cx="2868020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Media Placeholder 9">
            <a:extLst>
              <a:ext uri="{FF2B5EF4-FFF2-40B4-BE49-F238E27FC236}">
                <a16:creationId xmlns:a16="http://schemas.microsoft.com/office/drawing/2014/main" id="{67E0326F-2B5D-F940-6B07-2040CD364126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3128522" y="4046026"/>
            <a:ext cx="2869506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Media Placeholder 9">
            <a:extLst>
              <a:ext uri="{FF2B5EF4-FFF2-40B4-BE49-F238E27FC236}">
                <a16:creationId xmlns:a16="http://schemas.microsoft.com/office/drawing/2014/main" id="{77B97025-398A-2411-8139-584808243C23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6701049" y="4046026"/>
            <a:ext cx="2869506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71D4DB-7805-4FB7-6863-4E593E8FDD1A}"/>
              </a:ext>
            </a:extLst>
          </p:cNvPr>
          <p:cNvSpPr/>
          <p:nvPr userDrawn="1"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83CDFB-2601-E6DF-815A-D5F9320CFD14}"/>
              </a:ext>
            </a:extLst>
          </p:cNvPr>
          <p:cNvSpPr/>
          <p:nvPr userDrawn="1"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276721-4429-0704-C4CE-7A43F571760F}"/>
              </a:ext>
            </a:extLst>
          </p:cNvPr>
          <p:cNvSpPr/>
          <p:nvPr userDrawn="1"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27038A-6470-D99B-4555-F91D93131CC0}"/>
              </a:ext>
            </a:extLst>
          </p:cNvPr>
          <p:cNvSpPr/>
          <p:nvPr userDrawn="1"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B21FDD-D444-068F-F9BE-3B5603BFD79E}"/>
              </a:ext>
            </a:extLst>
          </p:cNvPr>
          <p:cNvSpPr/>
          <p:nvPr userDrawn="1"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6CB8A9-529F-B6FA-6E2D-2F3B1AC9BA09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1.1, January 2026</a:t>
            </a:r>
          </a:p>
        </p:txBody>
      </p:sp>
    </p:spTree>
    <p:extLst>
      <p:ext uri="{BB962C8B-B14F-4D97-AF65-F5344CB8AC3E}">
        <p14:creationId xmlns:p14="http://schemas.microsoft.com/office/powerpoint/2010/main" val="131225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ity_video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26D4B314-F49E-12B5-620F-16A35F5C2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85" y="-232757"/>
            <a:ext cx="10869835" cy="107981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Media Placeholder 9">
            <a:extLst>
              <a:ext uri="{FF2B5EF4-FFF2-40B4-BE49-F238E27FC236}">
                <a16:creationId xmlns:a16="http://schemas.microsoft.com/office/drawing/2014/main" id="{092FE5E2-F98A-01C3-3E69-D46BAE20DA3D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838200" y="1825625"/>
            <a:ext cx="10515600" cy="371414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0E205A-90C6-9B1A-EE2A-91B43E15A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744095"/>
            <a:ext cx="10515599" cy="43286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A15959-1540-8437-CCBD-BFF2CAB0BEE0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1.1, January 2026</a:t>
            </a:r>
          </a:p>
        </p:txBody>
      </p:sp>
    </p:spTree>
    <p:extLst>
      <p:ext uri="{BB962C8B-B14F-4D97-AF65-F5344CB8AC3E}">
        <p14:creationId xmlns:p14="http://schemas.microsoft.com/office/powerpoint/2010/main" val="40584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8E80ED-875C-C9DC-352C-5F92FA6F5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61979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6F986DF-3D2A-678C-B7BA-42B8340E3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F936F32-0F00-143C-23D0-72E9A6BD4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622C926-4B8E-B169-4557-61AD43EF7DDF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1.1, January 2026</a:t>
            </a:r>
          </a:p>
        </p:txBody>
      </p:sp>
    </p:spTree>
    <p:extLst>
      <p:ext uri="{BB962C8B-B14F-4D97-AF65-F5344CB8AC3E}">
        <p14:creationId xmlns:p14="http://schemas.microsoft.com/office/powerpoint/2010/main" val="304757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2BFA8-2D39-244F-4F2A-031D91E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84677-D669-F58E-69CC-70B9AE12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2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0" r:id="rId2"/>
    <p:sldLayoutId id="2147483650" r:id="rId3"/>
    <p:sldLayoutId id="2147483661" r:id="rId4"/>
    <p:sldLayoutId id="2147483670" r:id="rId5"/>
    <p:sldLayoutId id="2147483665" r:id="rId6"/>
    <p:sldLayoutId id="2147483662" r:id="rId7"/>
    <p:sldLayoutId id="2147483671" r:id="rId8"/>
    <p:sldLayoutId id="2147483652" r:id="rId9"/>
    <p:sldLayoutId id="2147483664" r:id="rId10"/>
    <p:sldLayoutId id="2147483657" r:id="rId11"/>
    <p:sldLayoutId id="2147483667" r:id="rId12"/>
    <p:sldLayoutId id="2147483668" r:id="rId13"/>
    <p:sldLayoutId id="2147483669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Clr>
          <a:srgbClr val="466318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cleapss.org.uk/Resource-Info/GL320-Filling-and-using-a-burette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67F5A-5A0F-C526-6E2A-AC6C470A9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894012"/>
            <a:ext cx="5622925" cy="534988"/>
          </a:xfrm>
        </p:spPr>
        <p:txBody>
          <a:bodyPr/>
          <a:lstStyle/>
          <a:p>
            <a:r>
              <a:rPr lang="en-GB" dirty="0"/>
              <a:t>Route: Health and Science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CE04C9-F46F-4224-A880-738B1633B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>
            <a:normAutofit/>
          </a:bodyPr>
          <a:lstStyle/>
          <a:p>
            <a:r>
              <a:rPr lang="en-GB" dirty="0"/>
              <a:t>Science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F5EADF3-A590-4AFE-1185-A6960C9D1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788"/>
            <a:ext cx="9144000" cy="582612"/>
          </a:xfrm>
        </p:spPr>
        <p:txBody>
          <a:bodyPr>
            <a:normAutofit/>
          </a:bodyPr>
          <a:lstStyle/>
          <a:p>
            <a:r>
              <a:rPr lang="en-US" dirty="0"/>
              <a:t>Topic: Good scientific and clinical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51806-CAEB-6B9E-B21F-427816822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6100"/>
            <a:ext cx="9144000" cy="457200"/>
          </a:xfrm>
        </p:spPr>
        <p:txBody>
          <a:bodyPr/>
          <a:lstStyle/>
          <a:p>
            <a:r>
              <a:rPr lang="en-GB" dirty="0"/>
              <a:t>Lesson 2: Using a SOP</a:t>
            </a:r>
          </a:p>
        </p:txBody>
      </p:sp>
    </p:spTree>
    <p:extLst>
      <p:ext uri="{BB962C8B-B14F-4D97-AF65-F5344CB8AC3E}">
        <p14:creationId xmlns:p14="http://schemas.microsoft.com/office/powerpoint/2010/main" val="192407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8A2FF"/>
          </a:solidFill>
        </p:spPr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Spot the SOP errors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>
            <a:normAutofit/>
          </a:bodyPr>
          <a:lstStyle/>
          <a:p>
            <a:r>
              <a:rPr lang="en-US" dirty="0"/>
              <a:t>The worksheet is a SOP on making agar plates.</a:t>
            </a:r>
          </a:p>
          <a:p>
            <a:r>
              <a:rPr lang="en-US" dirty="0"/>
              <a:t>How many errors can you spot?</a:t>
            </a:r>
          </a:p>
        </p:txBody>
      </p:sp>
      <p:pic>
        <p:nvPicPr>
          <p:cNvPr id="12290" name="Picture 2" descr="Laboratory worker holding a culture plate with bacteria or viruses growing on agar">
            <a:extLst>
              <a:ext uri="{FF2B5EF4-FFF2-40B4-BE49-F238E27FC236}">
                <a16:creationId xmlns:a16="http://schemas.microsoft.com/office/drawing/2014/main" id="{61C8E472-206F-35C3-EACB-22D602B75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1108" y="3429000"/>
            <a:ext cx="3984557" cy="265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3412"/>
              <a:gd name="connsiteY0" fmla="*/ 0 h 4351338"/>
              <a:gd name="connsiteX1" fmla="*/ 3173412 w 3173412"/>
              <a:gd name="connsiteY1" fmla="*/ 0 h 4351338"/>
              <a:gd name="connsiteX2" fmla="*/ 3173412 w 3173412"/>
              <a:gd name="connsiteY2" fmla="*/ 4351338 h 4351338"/>
              <a:gd name="connsiteX3" fmla="*/ 0 w 3173412"/>
              <a:gd name="connsiteY3" fmla="*/ 4351338 h 4351338"/>
              <a:gd name="connsiteX4" fmla="*/ 0 w 3173412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412" h="4351338" fill="none" extrusionOk="0">
                <a:moveTo>
                  <a:pt x="0" y="0"/>
                </a:moveTo>
                <a:cubicBezTo>
                  <a:pt x="816512" y="-33775"/>
                  <a:pt x="2737541" y="138873"/>
                  <a:pt x="3173412" y="0"/>
                </a:cubicBezTo>
                <a:cubicBezTo>
                  <a:pt x="3099641" y="585222"/>
                  <a:pt x="3017529" y="3710241"/>
                  <a:pt x="3173412" y="4351338"/>
                </a:cubicBezTo>
                <a:cubicBezTo>
                  <a:pt x="1768252" y="4214008"/>
                  <a:pt x="521130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3412" h="4351338" stroke="0" extrusionOk="0">
                <a:moveTo>
                  <a:pt x="0" y="0"/>
                </a:moveTo>
                <a:cubicBezTo>
                  <a:pt x="1175655" y="-101487"/>
                  <a:pt x="1737843" y="-162162"/>
                  <a:pt x="3173412" y="0"/>
                </a:cubicBezTo>
                <a:cubicBezTo>
                  <a:pt x="3234125" y="1739382"/>
                  <a:pt x="3112340" y="3375976"/>
                  <a:pt x="3173412" y="4351338"/>
                </a:cubicBezTo>
                <a:cubicBezTo>
                  <a:pt x="1782543" y="4401403"/>
                  <a:pt x="560800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Resources needed</a:t>
            </a:r>
          </a:p>
          <a:p>
            <a:r>
              <a:rPr lang="en-GB" dirty="0"/>
              <a:t>L2 Plenary Worksheet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 dirty="0"/>
              <a:t>Lesson 2: Using a SOP</a:t>
            </a:r>
          </a:p>
        </p:txBody>
      </p:sp>
    </p:spTree>
    <p:extLst>
      <p:ext uri="{BB962C8B-B14F-4D97-AF65-F5344CB8AC3E}">
        <p14:creationId xmlns:p14="http://schemas.microsoft.com/office/powerpoint/2010/main" val="52717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8A2FF"/>
          </a:solidFill>
        </p:spPr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Spot the SOP errors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61448" cy="4351338"/>
          </a:xfrm>
        </p:spPr>
        <p:txBody>
          <a:bodyPr>
            <a:normAutofit/>
          </a:bodyPr>
          <a:lstStyle/>
          <a:p>
            <a:r>
              <a:rPr lang="en-US" dirty="0"/>
              <a:t>The SOP has not been reviewed or </a:t>
            </a:r>
            <a:r>
              <a:rPr lang="en-US" dirty="0" err="1"/>
              <a:t>authorised</a:t>
            </a:r>
            <a:r>
              <a:rPr lang="en-US" dirty="0"/>
              <a:t>.</a:t>
            </a:r>
          </a:p>
          <a:p>
            <a:r>
              <a:rPr lang="en-US" dirty="0"/>
              <a:t>The users have not dated when they read the policy.</a:t>
            </a:r>
          </a:p>
          <a:p>
            <a:r>
              <a:rPr lang="en-US" dirty="0"/>
              <a:t>The scope and the purpose have been muddled up and placed in the wrong boxes.</a:t>
            </a:r>
          </a:p>
          <a:p>
            <a:r>
              <a:rPr lang="en-US" dirty="0"/>
              <a:t>The temperature is missing at step 2 in the procedure.</a:t>
            </a:r>
          </a:p>
          <a:p>
            <a:r>
              <a:rPr lang="en-US" dirty="0"/>
              <a:t>The final step in the procedure is missing where students should disinfect the area they worked in with ethanol.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 dirty="0"/>
              <a:t>Lesson 2: Using a SOP</a:t>
            </a:r>
          </a:p>
        </p:txBody>
      </p:sp>
    </p:spTree>
    <p:extLst>
      <p:ext uri="{BB962C8B-B14F-4D97-AF65-F5344CB8AC3E}">
        <p14:creationId xmlns:p14="http://schemas.microsoft.com/office/powerpoint/2010/main" val="364718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1C08CF-C1AA-F2B2-C6EA-497E414CE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lesson, we have: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Followed a standard operating procedure (SOP). </a:t>
            </a:r>
          </a:p>
          <a:p>
            <a:r>
              <a:rPr lang="en-US" dirty="0"/>
              <a:t>Performed a search to locate a specific SOP for a given activity. </a:t>
            </a:r>
          </a:p>
          <a:p>
            <a:r>
              <a:rPr lang="en-US" dirty="0"/>
              <a:t>Identified missing statutory requirements on a SOP.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0336A8-8E9F-6750-02CB-278E8B016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Skills: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CS3.2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Meet their responsibilities when working in a wider team by ensuring that the project is compliant with relevant SOPs specific to the lab in which they </a:t>
            </a:r>
            <a:r>
              <a: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 working</a:t>
            </a:r>
            <a:endParaRPr lang="en-GB" sz="1800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CS2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Researching</a:t>
            </a:r>
            <a:endParaRPr lang="en-GB" sz="1800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b="1" dirty="0"/>
              <a:t>General competencies: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English: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GEC5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Synthesise information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GEC6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Take part in/lead discussions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Maths: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GMC1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Measuring with precision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GMC6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Understanding data and risk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Digital:</a:t>
            </a:r>
          </a:p>
          <a:p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GDC1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Use digital technology and media effectively</a:t>
            </a:r>
            <a:endParaRPr lang="en-US" sz="1800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A94E-7B0F-E8B2-17F4-EC94C02C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Lesson 2: Using a SOP</a:t>
            </a:r>
          </a:p>
        </p:txBody>
      </p:sp>
    </p:spTree>
    <p:extLst>
      <p:ext uri="{BB962C8B-B14F-4D97-AF65-F5344CB8AC3E}">
        <p14:creationId xmlns:p14="http://schemas.microsoft.com/office/powerpoint/2010/main" val="348221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AD408-4292-BB50-8B12-769631FAAE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E53EF"/>
          </a:solidFill>
        </p:spPr>
        <p:txBody>
          <a:bodyPr/>
          <a:lstStyle/>
          <a:p>
            <a:r>
              <a:rPr lang="en-GB" dirty="0"/>
              <a:t>Consolidation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9A575-8EAA-A773-7BEC-26D9C45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Compare SOPs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EF057-F9B9-9D03-9AF9-F02787814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>
            <a:normAutofit/>
          </a:bodyPr>
          <a:lstStyle/>
          <a:p>
            <a:r>
              <a:rPr lang="en-GB" dirty="0"/>
              <a:t>Search for two SOPs online for the same piece of equipment.</a:t>
            </a:r>
          </a:p>
          <a:p>
            <a:r>
              <a:rPr lang="en-GB" dirty="0"/>
              <a:t>Compare them using the table on the worksheet. 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20F9036-7536-38EE-F2FE-9949C6C8664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Resources needed</a:t>
            </a:r>
            <a:endParaRPr lang="en-GB" dirty="0"/>
          </a:p>
          <a:p>
            <a:r>
              <a:rPr lang="en-GB" dirty="0"/>
              <a:t>L2 Consolidation Worksheet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F0B2D7-4E65-F29A-D274-691BF4C53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 dirty="0"/>
              <a:t>Lesson 2: Using a SOP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4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71921A-207F-0E70-E097-13DD6D1CC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lesson, we will: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>
            <a:normAutofit/>
          </a:bodyPr>
          <a:lstStyle/>
          <a:p>
            <a:r>
              <a:rPr lang="en-US" dirty="0"/>
              <a:t>Follow a standard operating procedure (SOP). </a:t>
            </a:r>
          </a:p>
          <a:p>
            <a:r>
              <a:rPr lang="en-US" dirty="0"/>
              <a:t>Perform a search to locate a specific SOP for a given activity. </a:t>
            </a:r>
          </a:p>
          <a:p>
            <a:r>
              <a:rPr lang="en-US" dirty="0"/>
              <a:t>Identify missing statutory requirements on a SOP.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94144D1-FB42-3988-A45E-0EEC4C58B0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Skills: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CS3.2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Meet their responsibilities when working in a wider team by ensuring that the project is compliant with relevant SOPs specific to the lab in which they are working</a:t>
            </a:r>
            <a:endParaRPr lang="en-GB" sz="1800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CS2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Researching</a:t>
            </a:r>
            <a:endParaRPr lang="en-GB" sz="1800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b="1" dirty="0"/>
              <a:t>General competencies: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English: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GEC5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Synthesise information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GEC6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Take part in/lead discussions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Maths: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GMC1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Measuring with precision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GMC6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Understanding data and risk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Digital:</a:t>
            </a:r>
          </a:p>
          <a:p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GDC1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Use digital technology and media effectively</a:t>
            </a:r>
            <a:endParaRPr lang="en-US" sz="1800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A94E-7B0F-E8B2-17F4-EC94C02C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Lesson 2: Using a SOP</a:t>
            </a:r>
          </a:p>
        </p:txBody>
      </p:sp>
    </p:spTree>
    <p:extLst>
      <p:ext uri="{BB962C8B-B14F-4D97-AF65-F5344CB8AC3E}">
        <p14:creationId xmlns:p14="http://schemas.microsoft.com/office/powerpoint/2010/main" val="299420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3CAF93-C4E1-7BD4-488C-E5320CF5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21305B-8FA3-7D78-4E2C-5D898DCC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main principles of good practice in scientific and clinical settings?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648457-83CF-8CBC-2CF5-23A9293B6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Store materials and chemicals appropriately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Calibrate and maintain equipment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Maintain work areas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Effectively manage stock levels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standard operating procedures (SOPs)</a:t>
            </a:r>
          </a:p>
        </p:txBody>
      </p:sp>
      <p:sp>
        <p:nvSpPr>
          <p:cNvPr id="12" name="Google Shape;159;p4">
            <a:extLst>
              <a:ext uri="{FF2B5EF4-FFF2-40B4-BE49-F238E27FC236}">
                <a16:creationId xmlns:a16="http://schemas.microsoft.com/office/drawing/2014/main" id="{36FCBC9A-B792-57EB-5256-65F2034D8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7709" y="2425735"/>
            <a:ext cx="3151118" cy="3151118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2EEB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906866-9BED-269B-1FBB-00E291DE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1339" y="3080211"/>
            <a:ext cx="1463857" cy="18421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EF56CE-D0CF-732F-02DB-D5C4532E1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Lesson 2: Using a SOP</a:t>
            </a:r>
          </a:p>
        </p:txBody>
      </p:sp>
    </p:spTree>
    <p:extLst>
      <p:ext uri="{BB962C8B-B14F-4D97-AF65-F5344CB8AC3E}">
        <p14:creationId xmlns:p14="http://schemas.microsoft.com/office/powerpoint/2010/main" val="396033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Following a SOP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>
            <a:normAutofit/>
          </a:bodyPr>
          <a:lstStyle/>
          <a:p>
            <a:r>
              <a:rPr lang="en-US" dirty="0"/>
              <a:t>Follow a SOP on the worksheet to manufacture Drug X. </a:t>
            </a:r>
          </a:p>
          <a:p>
            <a:r>
              <a:rPr lang="en-US" dirty="0"/>
              <a:t>Once complete, test the pH of your solution. It should be in the range 4.5–4.6.</a:t>
            </a:r>
          </a:p>
          <a:p>
            <a:r>
              <a:rPr lang="en-US" dirty="0"/>
              <a:t>If the pH matches the expected pH, you have followed the SOP correctly. Answer the questions on the next slide.</a:t>
            </a:r>
          </a:p>
          <a:p>
            <a:r>
              <a:rPr lang="en-US" dirty="0"/>
              <a:t>If it doesn’t match, follow the instructions on the CLEAPSS guide using water in your burette.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3412"/>
              <a:gd name="connsiteY0" fmla="*/ 0 h 4351338"/>
              <a:gd name="connsiteX1" fmla="*/ 3173412 w 3173412"/>
              <a:gd name="connsiteY1" fmla="*/ 0 h 4351338"/>
              <a:gd name="connsiteX2" fmla="*/ 3173412 w 3173412"/>
              <a:gd name="connsiteY2" fmla="*/ 4351338 h 4351338"/>
              <a:gd name="connsiteX3" fmla="*/ 0 w 3173412"/>
              <a:gd name="connsiteY3" fmla="*/ 4351338 h 4351338"/>
              <a:gd name="connsiteX4" fmla="*/ 0 w 3173412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412" h="4351338" fill="none" extrusionOk="0">
                <a:moveTo>
                  <a:pt x="0" y="0"/>
                </a:moveTo>
                <a:cubicBezTo>
                  <a:pt x="816512" y="-33775"/>
                  <a:pt x="2737541" y="138873"/>
                  <a:pt x="3173412" y="0"/>
                </a:cubicBezTo>
                <a:cubicBezTo>
                  <a:pt x="3099641" y="585222"/>
                  <a:pt x="3017529" y="3710241"/>
                  <a:pt x="3173412" y="4351338"/>
                </a:cubicBezTo>
                <a:cubicBezTo>
                  <a:pt x="1768252" y="4214008"/>
                  <a:pt x="521130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3412" h="4351338" stroke="0" extrusionOk="0">
                <a:moveTo>
                  <a:pt x="0" y="0"/>
                </a:moveTo>
                <a:cubicBezTo>
                  <a:pt x="1175655" y="-101487"/>
                  <a:pt x="1737843" y="-162162"/>
                  <a:pt x="3173412" y="0"/>
                </a:cubicBezTo>
                <a:cubicBezTo>
                  <a:pt x="3234125" y="1739382"/>
                  <a:pt x="3112340" y="3375976"/>
                  <a:pt x="3173412" y="4351338"/>
                </a:cubicBezTo>
                <a:cubicBezTo>
                  <a:pt x="1782543" y="4401403"/>
                  <a:pt x="560800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GB" b="1" dirty="0"/>
              <a:t>Resources needed</a:t>
            </a:r>
          </a:p>
          <a:p>
            <a:r>
              <a:rPr lang="en-GB" dirty="0"/>
              <a:t>L2 Activity 1 Worksheet</a:t>
            </a:r>
          </a:p>
          <a:p>
            <a:r>
              <a:rPr lang="en-GB" dirty="0"/>
              <a:t>CLEAPSS guide to filling and using a burette: </a:t>
            </a:r>
            <a:r>
              <a:rPr lang="en-CA" dirty="0">
                <a:hlinkClick r:id="rId3"/>
              </a:rPr>
              <a:t>https://science.cleapss.org.uk/Resource-Info/GL320-Filling-and-using-a-burette.aspx</a:t>
            </a:r>
            <a:endParaRPr lang="en-GB" dirty="0"/>
          </a:p>
          <a:p>
            <a:r>
              <a:rPr lang="en-GB" dirty="0"/>
              <a:t>Equipment to make Drug X</a:t>
            </a:r>
          </a:p>
          <a:p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 dirty="0"/>
              <a:t>Lesson 2: Using a SOP</a:t>
            </a:r>
          </a:p>
        </p:txBody>
      </p:sp>
    </p:spTree>
    <p:extLst>
      <p:ext uri="{BB962C8B-B14F-4D97-AF65-F5344CB8AC3E}">
        <p14:creationId xmlns:p14="http://schemas.microsoft.com/office/powerpoint/2010/main" val="7838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F1995D"/>
          </a:solidFill>
        </p:spPr>
        <p:txBody>
          <a:bodyPr/>
          <a:lstStyle/>
          <a:p>
            <a:r>
              <a:rPr lang="en-GB"/>
              <a:t>Activity 1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Following a SOP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0272" cy="434316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Were any steps of the procedure unclear?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do you think the beaker was for?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Did you have any difficulties reading the scale?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could happen if a drug with the </a:t>
            </a:r>
            <a:r>
              <a:rPr lang="en-US" dirty="0">
                <a:solidFill>
                  <a:srgbClr val="000000"/>
                </a:solidFill>
                <a:ea typeface="Arial" panose="020B0604020202020204" pitchFamily="34" charset="0"/>
              </a:rPr>
              <a:t>wrong pH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was used on a patient?</a:t>
            </a:r>
            <a:endParaRPr lang="en-US" dirty="0">
              <a:solidFill>
                <a:srgbClr val="000000"/>
              </a:solidFill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procedures are in place to prevent this kind of error happening in an industry placement or a workplace?</a:t>
            </a:r>
            <a:endParaRPr lang="en-US" sz="3200" dirty="0"/>
          </a:p>
        </p:txBody>
      </p:sp>
      <p:pic>
        <p:nvPicPr>
          <p:cNvPr id="11266" name="Picture 2" descr="A burette being used for titrations to measure chemical concentrations">
            <a:extLst>
              <a:ext uri="{FF2B5EF4-FFF2-40B4-BE49-F238E27FC236}">
                <a16:creationId xmlns:a16="http://schemas.microsoft.com/office/drawing/2014/main" id="{E2CF5230-AD81-8CB3-6E00-393C43E72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83934" y="1825625"/>
            <a:ext cx="2763951" cy="414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0"/>
            <a:ext cx="4210050" cy="365125"/>
          </a:xfrm>
        </p:spPr>
        <p:txBody>
          <a:bodyPr/>
          <a:lstStyle/>
          <a:p>
            <a:r>
              <a:rPr lang="en-GB"/>
              <a:t>Lesson 2: Using a SOP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50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F1995D"/>
          </a:solidFill>
        </p:spPr>
        <p:txBody>
          <a:bodyPr/>
          <a:lstStyle/>
          <a:p>
            <a:r>
              <a:rPr lang="en-GB"/>
              <a:t>Activity 2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Finding and comparing SOPs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The following slides contain some scenarios that require SOPs.</a:t>
            </a:r>
          </a:p>
          <a:p>
            <a:r>
              <a:rPr lang="en-US" dirty="0"/>
              <a:t>Decide what key points should be in the SOP.</a:t>
            </a:r>
          </a:p>
          <a:p>
            <a:r>
              <a:rPr lang="en-US" dirty="0"/>
              <a:t>Look up a relevant SOP for the scenario.</a:t>
            </a:r>
          </a:p>
          <a:p>
            <a:pPr lvl="1"/>
            <a:r>
              <a:rPr lang="en-US" dirty="0"/>
              <a:t>How many of the key points listed in the SOP had you suggested?</a:t>
            </a:r>
          </a:p>
          <a:p>
            <a:pPr lvl="1"/>
            <a:r>
              <a:rPr lang="en-US" dirty="0"/>
              <a:t>Identify which points in the SOP are critical (i.e., could have disastrous outcomes if done wrongly). Did you include these?</a:t>
            </a:r>
          </a:p>
          <a:p>
            <a:r>
              <a:rPr lang="en-US" dirty="0"/>
              <a:t>Then compare some of the SOPs you’ve looked at. What features of the SOPs are the same? How are they different? 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/>
              <a:t>Lesson 2: Using a SOP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79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365085-8A4B-FA1F-84F4-B47CFF20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2153FF-9AB7-9865-7185-0C6F1E7C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and comparing SOPs</a:t>
            </a:r>
          </a:p>
        </p:txBody>
      </p:sp>
      <p:pic>
        <p:nvPicPr>
          <p:cNvPr id="17" name="Content Placeholder 16" descr="A school kitchen with empty stainless steel trolleys">
            <a:extLst>
              <a:ext uri="{FF2B5EF4-FFF2-40B4-BE49-F238E27FC236}">
                <a16:creationId xmlns:a16="http://schemas.microsoft.com/office/drawing/2014/main" id="{6B392F12-4AFF-BC20-61E5-35C429487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825624"/>
            <a:ext cx="3076575" cy="2801239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57D11D2-2D1B-0BDD-AC90-6EC02B0FD10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8200" y="4690872"/>
            <a:ext cx="3076956" cy="1444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Scenario 1: You are asked to prepare a meal in a school kitchen for students.</a:t>
            </a:r>
          </a:p>
        </p:txBody>
      </p:sp>
      <p:pic>
        <p:nvPicPr>
          <p:cNvPr id="19" name="Content Placeholder 18" descr="The door of a chemical store, locked with a code entry pad. A sign reads 'warning chemical store'. Another sign reads no unauthorised persons allowed beyond this point.">
            <a:extLst>
              <a:ext uri="{FF2B5EF4-FFF2-40B4-BE49-F238E27FC236}">
                <a16:creationId xmlns:a16="http://schemas.microsoft.com/office/drawing/2014/main" id="{B48DADF7-874A-A6C9-8836-0ACE6A0E70A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7713" y="1825624"/>
            <a:ext cx="3076575" cy="2801239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9A5F00B-0645-CD9B-6418-B54DFDC1512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57521" y="4690872"/>
            <a:ext cx="3076956" cy="1444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 2: You have been asked to move the contents of an old hazardous chemical store into a new one.</a:t>
            </a:r>
          </a:p>
        </p:txBody>
      </p:sp>
      <p:pic>
        <p:nvPicPr>
          <p:cNvPr id="21" name="Content Placeholder 20" descr="A COVID self-test kit and test and trace guidelines leaflet.">
            <a:extLst>
              <a:ext uri="{FF2B5EF4-FFF2-40B4-BE49-F238E27FC236}">
                <a16:creationId xmlns:a16="http://schemas.microsoft.com/office/drawing/2014/main" id="{A73EABB2-8E50-C417-A01B-0D66D3C12E86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7225" y="1825624"/>
            <a:ext cx="3076575" cy="2801239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A47BC3D-AFDC-5FA2-26D1-B375B0285B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76841" y="4690872"/>
            <a:ext cx="3076575" cy="1444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Scenario 3: A new strain of COVID has emerged. You need to explain to how to use a test.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4446E6-5BF4-E726-34F4-DFF328464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Lesson 2: Using a SOP</a:t>
            </a:r>
          </a:p>
        </p:txBody>
      </p:sp>
    </p:spTree>
    <p:extLst>
      <p:ext uri="{BB962C8B-B14F-4D97-AF65-F5344CB8AC3E}">
        <p14:creationId xmlns:p14="http://schemas.microsoft.com/office/powerpoint/2010/main" val="123861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Finding and comparing SOPs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E1E5EB-BE18-80CC-865F-0E3B3AED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72344" cy="435133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dirty="0">
                <a:sym typeface="Arial"/>
              </a:rPr>
              <a:t>Within organisations, SOPs are often contained on an intranet/online training manual and can be located through index searches. </a:t>
            </a:r>
            <a:endParaRPr lang="en-GB" dirty="0"/>
          </a:p>
          <a:p>
            <a:pPr lvl="0"/>
            <a:endParaRPr lang="en-GB" dirty="0">
              <a:sym typeface="Arial"/>
            </a:endParaRPr>
          </a:p>
          <a:p>
            <a:pPr marL="0" lvl="0" indent="0">
              <a:buNone/>
            </a:pPr>
            <a:r>
              <a:rPr lang="en-GB" dirty="0">
                <a:sym typeface="Arial"/>
              </a:rPr>
              <a:t>This ensures that:</a:t>
            </a:r>
            <a:endParaRPr lang="en-GB" dirty="0"/>
          </a:p>
          <a:p>
            <a:pPr lvl="0"/>
            <a:r>
              <a:rPr lang="en-GB" dirty="0">
                <a:sym typeface="Arial"/>
              </a:rPr>
              <a:t>all staff can easily locate the relevant SOP </a:t>
            </a:r>
          </a:p>
          <a:p>
            <a:pPr lvl="0"/>
            <a:r>
              <a:rPr lang="en-GB" dirty="0">
                <a:sym typeface="Arial"/>
              </a:rPr>
              <a:t>everyone uses the most up-to-date version of the SOP</a:t>
            </a:r>
            <a:endParaRPr lang="en-GB" dirty="0"/>
          </a:p>
          <a:p>
            <a:pPr lvl="0"/>
            <a:r>
              <a:rPr lang="en-GB" dirty="0">
                <a:sym typeface="Arial"/>
              </a:rPr>
              <a:t>a digital record is kept of who has used a particular SOP and when they have used it</a:t>
            </a:r>
            <a:endParaRPr lang="en-GB" dirty="0"/>
          </a:p>
          <a:p>
            <a:pPr lvl="0"/>
            <a:r>
              <a:rPr lang="en-GB" dirty="0">
                <a:sym typeface="Arial"/>
              </a:rPr>
              <a:t>staff induction and ongoing training is kept up-to-date and refresher training carried out where relevant. </a:t>
            </a:r>
            <a:r>
              <a:rPr lang="en-GB" dirty="0"/>
              <a:t>	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 dirty="0"/>
              <a:t>Lesson 2: Using a SOP</a:t>
            </a:r>
          </a:p>
        </p:txBody>
      </p:sp>
    </p:spTree>
    <p:extLst>
      <p:ext uri="{BB962C8B-B14F-4D97-AF65-F5344CB8AC3E}">
        <p14:creationId xmlns:p14="http://schemas.microsoft.com/office/powerpoint/2010/main" val="7141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70153B-8AF4-AE67-0CE7-AB6ADD67F5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88A2FF"/>
          </a:solidFill>
        </p:spPr>
        <p:txBody>
          <a:bodyPr/>
          <a:lstStyle/>
          <a:p>
            <a:r>
              <a:rPr lang="en-US"/>
              <a:t>Plenary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2D428-A93B-7E82-1E15-67600E48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Successful SOPs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A7581-6205-2BF5-6A93-14F212251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05950" cy="435133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Good SOPs should:</a:t>
            </a:r>
          </a:p>
          <a:p>
            <a:r>
              <a:rPr lang="en-US" dirty="0"/>
              <a:t>be updated regularly (and the most up-to-date version used)</a:t>
            </a:r>
          </a:p>
          <a:p>
            <a:r>
              <a:rPr lang="en-US" dirty="0"/>
              <a:t>be reviewed, </a:t>
            </a:r>
            <a:r>
              <a:rPr lang="en-US" dirty="0" err="1"/>
              <a:t>authorised</a:t>
            </a:r>
            <a:r>
              <a:rPr lang="en-US" dirty="0"/>
              <a:t>, signed and dated</a:t>
            </a:r>
          </a:p>
          <a:p>
            <a:r>
              <a:rPr lang="en-US" dirty="0"/>
              <a:t>clearly outline the scope (what the SOP covers) and purpose of the SOP</a:t>
            </a:r>
          </a:p>
          <a:p>
            <a:r>
              <a:rPr lang="en-US" dirty="0"/>
              <a:t>clearly detail any required procedure.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B1850-CEE1-54BE-88A9-19E53A602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Lesson 2: Using a SOP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79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cdffdc306f3439ad6324f00535c3ac53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6e98b73cff4ebd998fae74a5787f2da4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D205B1-ADCB-48FB-BCDE-E24AABF897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ECB2A0-4B9C-4C77-AAEF-BA004AD720E9}"/>
</file>

<file path=customXml/itemProps3.xml><?xml version="1.0" encoding="utf-8"?>
<ds:datastoreItem xmlns:ds="http://schemas.openxmlformats.org/officeDocument/2006/customXml" ds:itemID="{F9D0C3B1-A5DE-4C71-9112-2C2FB8B12B6D}">
  <ds:schemaRefs>
    <ds:schemaRef ds:uri="http://schemas.microsoft.com/office/2006/metadata/properties"/>
    <ds:schemaRef ds:uri="http://schemas.microsoft.com/office/infopath/2007/PartnerControls"/>
    <ds:schemaRef ds:uri="35bd0bae-f88e-4010-86b3-4f837abcc0be"/>
    <ds:schemaRef ds:uri="793c77ee-4b4c-4c71-81d8-13ade05a27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1053</Words>
  <Application>Microsoft Office PowerPoint</Application>
  <PresentationFormat>Widescreen</PresentationFormat>
  <Paragraphs>143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docs-Calibri</vt:lpstr>
      <vt:lpstr>Office Theme</vt:lpstr>
      <vt:lpstr>Science</vt:lpstr>
      <vt:lpstr>In this lesson, we will:</vt:lpstr>
      <vt:lpstr>What are some main principles of good practice in scientific and clinical settings?</vt:lpstr>
      <vt:lpstr>Following a SOP</vt:lpstr>
      <vt:lpstr>Following a SOP</vt:lpstr>
      <vt:lpstr>Finding and comparing SOPs</vt:lpstr>
      <vt:lpstr>Finding and comparing SOPs</vt:lpstr>
      <vt:lpstr>Finding and comparing SOPs</vt:lpstr>
      <vt:lpstr>Successful SOPs</vt:lpstr>
      <vt:lpstr>Spot the SOP errors</vt:lpstr>
      <vt:lpstr>Spot the SOP errors</vt:lpstr>
      <vt:lpstr>In this lesson, we have:</vt:lpstr>
      <vt:lpstr>Compare SOPs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</dc:title>
  <dc:creator/>
  <cp:lastModifiedBy/>
  <cp:revision>8</cp:revision>
  <dcterms:created xsi:type="dcterms:W3CDTF">2024-04-22T15:42:30Z</dcterms:created>
  <dcterms:modified xsi:type="dcterms:W3CDTF">2026-02-05T16:28:16Z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  <property fmtid="{D5CDD505-2E9C-101B-9397-08002B2CF9AE}" pid="3" name="MediaServiceImageTags">
    <vt:lpwstr/>
  </property>
</Properties>
</file>