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1F_A853DB94.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4"/>
  </p:sldMasterIdLst>
  <p:notesMasterIdLst>
    <p:notesMasterId r:id="rId36"/>
  </p:notesMasterIdLst>
  <p:handoutMasterIdLst>
    <p:handoutMasterId r:id="rId37"/>
  </p:handoutMasterIdLst>
  <p:sldIdLst>
    <p:sldId id="267" r:id="rId5"/>
    <p:sldId id="325" r:id="rId6"/>
    <p:sldId id="270" r:id="rId7"/>
    <p:sldId id="328" r:id="rId8"/>
    <p:sldId id="329" r:id="rId9"/>
    <p:sldId id="303" r:id="rId10"/>
    <p:sldId id="304" r:id="rId11"/>
    <p:sldId id="305" r:id="rId12"/>
    <p:sldId id="306" r:id="rId13"/>
    <p:sldId id="307" r:id="rId14"/>
    <p:sldId id="281" r:id="rId15"/>
    <p:sldId id="286" r:id="rId16"/>
    <p:sldId id="287" r:id="rId17"/>
    <p:sldId id="338" r:id="rId18"/>
    <p:sldId id="339" r:id="rId19"/>
    <p:sldId id="290" r:id="rId20"/>
    <p:sldId id="332" r:id="rId21"/>
    <p:sldId id="334" r:id="rId22"/>
    <p:sldId id="309" r:id="rId23"/>
    <p:sldId id="310" r:id="rId24"/>
    <p:sldId id="340" r:id="rId25"/>
    <p:sldId id="341" r:id="rId26"/>
    <p:sldId id="313" r:id="rId27"/>
    <p:sldId id="342" r:id="rId28"/>
    <p:sldId id="343" r:id="rId29"/>
    <p:sldId id="326" r:id="rId30"/>
    <p:sldId id="327" r:id="rId31"/>
    <p:sldId id="321" r:id="rId32"/>
    <p:sldId id="322" r:id="rId33"/>
    <p:sldId id="324" r:id="rId34"/>
    <p:sldId id="32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756B6A"/>
    <a:srgbClr val="8E53EF"/>
    <a:srgbClr val="88A2FF"/>
    <a:srgbClr val="C0CEFF"/>
    <a:srgbClr val="FEDA00"/>
    <a:srgbClr val="FF7575"/>
    <a:srgbClr val="466318"/>
    <a:srgbClr val="E2EEBE"/>
    <a:srgbClr val="F6F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93269" autoAdjust="0"/>
  </p:normalViewPr>
  <p:slideViewPr>
    <p:cSldViewPr snapToGrid="0">
      <p:cViewPr varScale="1">
        <p:scale>
          <a:sx n="69" d="100"/>
          <a:sy n="69" d="100"/>
        </p:scale>
        <p:origin x="428"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1F_A853DB94.xml><?xml version="1.0" encoding="utf-8"?>
<p188:cmLst xmlns:a="http://schemas.openxmlformats.org/drawingml/2006/main" xmlns:r="http://schemas.openxmlformats.org/officeDocument/2006/relationships" xmlns:p188="http://schemas.microsoft.com/office/powerpoint/2018/8/main">
  <p188:cm id="{9C2341FC-CC6E-4CF9-985C-6FCC4F759EA4}" authorId="{00000000-0000-0000-0000-000000000000}" created="2025-11-25T11:14:02.136">
    <pc:sldMkLst xmlns:pc="http://schemas.microsoft.com/office/powerpoint/2013/main/command">
      <pc:docMk/>
      <pc:sldMk cId="2824067988" sldId="287"/>
    </pc:sldMkLst>
    <p188:txBody>
      <a:bodyPr/>
      <a:lstStyle/>
      <a:p>
        <a:r>
          <a:rPr lang="en-GB"/>
          <a:t>See cell H25 in the annual review spreadsheet. I’m still not sure this works (with the weights now covered up). Teachers could accidentally move the grey squares and see the weights underneath, which would be confusing, so it’s not very practical. And, to me, the pictures still don’t make clear the calibration issue.
It could be best to keep the scale on the left as it is (with 5g weight showing), but then clearly have the one on the right showing an incorrect weight - e.g. the scale says 0.06, but there’s a 5g weight on there. This would make the left image correct and the right-hand image incorrect, as if the left scale has been set to zero before the weight goes on, but the right scale hasn’t.
Is itt possible to adapt the scale image to read 0.06? (Looks like this is what was done to get 0.05).
Note: this issue also applies to the health version of this topic - L1, slide 12.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05/02/2026</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08B7D-84DA-49B4-815F-E8EB22447C8B}"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718B6-B4F5-461F-A37F-3825AB67BA92}" type="slidenum">
              <a:rPr lang="en-US" smtClean="0"/>
              <a:t>‹#›</a:t>
            </a:fld>
            <a:endParaRPr lang="en-US"/>
          </a:p>
        </p:txBody>
      </p:sp>
    </p:spTree>
    <p:extLst>
      <p:ext uri="{BB962C8B-B14F-4D97-AF65-F5344CB8AC3E}">
        <p14:creationId xmlns:p14="http://schemas.microsoft.com/office/powerpoint/2010/main" val="302175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lboro.ac.uk/pluginfile.php/1128655/mod_folder/content/0/SOP039%20Storage%2C%20Handling%20and%20Disposal%20of%20waste%20Chemicals%20.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hutterstock.com/g/Kittisakm150photo"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rkhospitals.nhs.uk/seecmsfile/?id=374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stonline.org.uk/about/code-of-practic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heffieldccg.nhs.uk/Downloads/About%20US/FOI/Publications%20Scheme/Moving%20and%20Handling%20Procedure.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taffnet.manchester.ac.uk/media/eps/chemistry-intranet/physics/SOP_Fume-Cupboard_V1.doc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a:t>
            </a:r>
            <a:r>
              <a:rPr lang="en-GB" b="0" i="0" dirty="0">
                <a:solidFill>
                  <a:srgbClr val="000000"/>
                </a:solidFill>
                <a:effectLst/>
                <a:highlight>
                  <a:srgbClr val="FFFFFF"/>
                </a:highlight>
                <a:latin typeface="docs-Calibri"/>
              </a:rPr>
              <a:t>Shutterstock/</a:t>
            </a:r>
            <a:r>
              <a:rPr lang="en-GB" b="0" i="0" dirty="0" err="1">
                <a:solidFill>
                  <a:srgbClr val="000000"/>
                </a:solidFill>
                <a:effectLst/>
                <a:highlight>
                  <a:srgbClr val="FFFFFF"/>
                </a:highlight>
                <a:latin typeface="docs-Calibri"/>
              </a:rPr>
              <a:t>Gorodenkoff</a:t>
            </a:r>
            <a:endParaRPr lang="en-GB" dirty="0"/>
          </a:p>
        </p:txBody>
      </p:sp>
      <p:sp>
        <p:nvSpPr>
          <p:cNvPr id="4" name="Slide Number Placeholder 3"/>
          <p:cNvSpPr>
            <a:spLocks noGrp="1"/>
          </p:cNvSpPr>
          <p:nvPr>
            <p:ph type="sldNum" sz="quarter" idx="5"/>
          </p:nvPr>
        </p:nvSpPr>
        <p:spPr/>
        <p:txBody>
          <a:bodyPr/>
          <a:lstStyle/>
          <a:p>
            <a:fld id="{299718B6-B4F5-461F-A37F-3825AB67BA92}" type="slidenum">
              <a:rPr lang="en-US" smtClean="0"/>
              <a:t>1</a:t>
            </a:fld>
            <a:endParaRPr lang="en-US"/>
          </a:p>
        </p:txBody>
      </p:sp>
    </p:spTree>
    <p:extLst>
      <p:ext uri="{BB962C8B-B14F-4D97-AF65-F5344CB8AC3E}">
        <p14:creationId xmlns:p14="http://schemas.microsoft.com/office/powerpoint/2010/main" val="202103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Shutterstock/Alisa24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Shutterstock/Tyler Olson</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12</a:t>
            </a:fld>
            <a:endParaRPr lang="en-US"/>
          </a:p>
        </p:txBody>
      </p:sp>
    </p:spTree>
    <p:extLst>
      <p:ext uri="{BB962C8B-B14F-4D97-AF65-F5344CB8AC3E}">
        <p14:creationId xmlns:p14="http://schemas.microsoft.com/office/powerpoint/2010/main" val="2380101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p>
        </p:txBody>
      </p:sp>
      <p:sp>
        <p:nvSpPr>
          <p:cNvPr id="4" name="Slide Number Placeholder 3"/>
          <p:cNvSpPr>
            <a:spLocks noGrp="1"/>
          </p:cNvSpPr>
          <p:nvPr>
            <p:ph type="sldNum" sz="quarter" idx="5"/>
          </p:nvPr>
        </p:nvSpPr>
        <p:spPr/>
        <p:txBody>
          <a:bodyPr/>
          <a:lstStyle/>
          <a:p>
            <a:fld id="{6A0D470C-3F6B-4593-9EA3-2AB115CDA1AC}" type="slidenum">
              <a:rPr lang="en-US" smtClean="0"/>
              <a:t>13</a:t>
            </a:fld>
            <a:endParaRPr lang="en-US"/>
          </a:p>
        </p:txBody>
      </p:sp>
    </p:spTree>
    <p:extLst>
      <p:ext uri="{BB962C8B-B14F-4D97-AF65-F5344CB8AC3E}">
        <p14:creationId xmlns:p14="http://schemas.microsoft.com/office/powerpoint/2010/main" val="27687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a:t>
            </a:r>
            <a:r>
              <a:rPr lang="en-US" err="1"/>
              <a:t>Anastasiia</a:t>
            </a:r>
            <a:r>
              <a:rPr lang="en-US"/>
              <a:t> </a:t>
            </a:r>
            <a:r>
              <a:rPr lang="en-US" err="1"/>
              <a:t>Lieonova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Shutterstock/hedgehog94</a:t>
            </a:r>
          </a:p>
        </p:txBody>
      </p:sp>
      <p:sp>
        <p:nvSpPr>
          <p:cNvPr id="4" name="Slide Number Placeholder 3"/>
          <p:cNvSpPr>
            <a:spLocks noGrp="1"/>
          </p:cNvSpPr>
          <p:nvPr>
            <p:ph type="sldNum" sz="quarter" idx="5"/>
          </p:nvPr>
        </p:nvSpPr>
        <p:spPr/>
        <p:txBody>
          <a:bodyPr/>
          <a:lstStyle/>
          <a:p>
            <a:fld id="{6A0D470C-3F6B-4593-9EA3-2AB115CDA1AC}" type="slidenum">
              <a:rPr lang="en-US" smtClean="0"/>
              <a:t>14</a:t>
            </a:fld>
            <a:endParaRPr lang="en-US"/>
          </a:p>
        </p:txBody>
      </p:sp>
    </p:spTree>
    <p:extLst>
      <p:ext uri="{BB962C8B-B14F-4D97-AF65-F5344CB8AC3E}">
        <p14:creationId xmlns:p14="http://schemas.microsoft.com/office/powerpoint/2010/main" val="4240920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err="1"/>
              <a:t>Unsplash</a:t>
            </a:r>
            <a:r>
              <a:rPr lang="en-US"/>
              <a:t>/Adrian </a:t>
            </a:r>
            <a:r>
              <a:rPr lang="en-US" err="1"/>
              <a:t>Sulyok</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a:t>
            </a:r>
            <a:r>
              <a:rPr lang="en-US" err="1"/>
              <a:t>Shutter.B</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15</a:t>
            </a:fld>
            <a:endParaRPr lang="en-US"/>
          </a:p>
        </p:txBody>
      </p:sp>
    </p:spTree>
    <p:extLst>
      <p:ext uri="{BB962C8B-B14F-4D97-AF65-F5344CB8AC3E}">
        <p14:creationId xmlns:p14="http://schemas.microsoft.com/office/powerpoint/2010/main" val="2097622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Image © </a:t>
            </a:r>
            <a:r>
              <a:rPr lang="en-US" sz="1800" dirty="0"/>
              <a:t>Shutterstock/Kiselev Andrey </a:t>
            </a:r>
            <a:r>
              <a:rPr lang="en-US" sz="1800" dirty="0" err="1"/>
              <a:t>Valerevich</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tilialucida</a:t>
            </a:r>
            <a:r>
              <a:rPr lang="en-US" dirty="0"/>
              <a:t> </a:t>
            </a:r>
          </a:p>
        </p:txBody>
      </p:sp>
      <p:sp>
        <p:nvSpPr>
          <p:cNvPr id="4" name="Slide Number Placeholder 3"/>
          <p:cNvSpPr>
            <a:spLocks noGrp="1"/>
          </p:cNvSpPr>
          <p:nvPr>
            <p:ph type="sldNum" sz="quarter" idx="5"/>
          </p:nvPr>
        </p:nvSpPr>
        <p:spPr/>
        <p:txBody>
          <a:bodyPr/>
          <a:lstStyle/>
          <a:p>
            <a:fld id="{6A0D470C-3F6B-4593-9EA3-2AB115CDA1AC}" type="slidenum">
              <a:rPr lang="en-US" smtClean="0"/>
              <a:t>16</a:t>
            </a:fld>
            <a:endParaRPr lang="en-US"/>
          </a:p>
        </p:txBody>
      </p:sp>
    </p:spTree>
    <p:extLst>
      <p:ext uri="{BB962C8B-B14F-4D97-AF65-F5344CB8AC3E}">
        <p14:creationId xmlns:p14="http://schemas.microsoft.com/office/powerpoint/2010/main" val="2594247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latin typeface="Adobe Clean DC"/>
              </a:rPr>
              <a:t>Case study 1</a:t>
            </a:r>
            <a:r>
              <a:rPr lang="en-GB" sz="1800" strike="noStrike" dirty="0">
                <a:solidFill>
                  <a:srgbClr val="FF0000"/>
                </a:solidFill>
                <a:latin typeface="Adobe Clean DC"/>
              </a:rPr>
              <a:t> </a:t>
            </a:r>
            <a:r>
              <a:rPr lang="en-GB" sz="1800" i="0" strike="noStrike" baseline="0" dirty="0">
                <a:solidFill>
                  <a:srgbClr val="FF0000"/>
                </a:solidFill>
                <a:latin typeface="Adobe Clean DC"/>
              </a:rPr>
              <a:t>(</a:t>
            </a:r>
            <a:r>
              <a:rPr lang="en-GB" sz="1800" i="0" dirty="0">
                <a:solidFill>
                  <a:srgbClr val="0D0D0D"/>
                </a:solidFill>
                <a:effectLst/>
                <a:latin typeface="Arial" panose="020B0604020202020204" pitchFamily="34" charset="0"/>
                <a:ea typeface="Arial" panose="020B0604020202020204" pitchFamily="34" charset="0"/>
              </a:rPr>
              <a:t>Insight into a microbiology lab</a:t>
            </a:r>
            <a:r>
              <a:rPr lang="en-GB" sz="1800" i="0" dirty="0">
                <a:effectLst/>
              </a:rPr>
              <a:t>): </a:t>
            </a:r>
            <a:r>
              <a:rPr lang="en-GB" sz="1800" dirty="0">
                <a:solidFill>
                  <a:srgbClr val="000000"/>
                </a:solidFill>
                <a:latin typeface="Adobe Clean DC"/>
              </a:rPr>
              <a:t>www.youtube.com/watch?v=LnOcAgEsySw&amp;t=102s (with permission) </a:t>
            </a:r>
            <a:r>
              <a:rPr lang="en-GB" sz="2800" b="0" i="0" dirty="0">
                <a:solidFill>
                  <a:srgbClr val="000000"/>
                </a:solidFill>
                <a:effectLst/>
                <a:highlight>
                  <a:srgbClr val="FFFFFF"/>
                </a:highlight>
                <a:latin typeface="docs-Calibri"/>
              </a:rPr>
              <a:t>Clinical Illustration, Royal Wolverhampton NHS Trust</a:t>
            </a:r>
            <a:endParaRPr lang="en-GB" sz="1800" dirty="0">
              <a:solidFill>
                <a:srgbClr val="000000"/>
              </a:solidFill>
              <a:latin typeface="Adobe Clean DC"/>
            </a:endParaRPr>
          </a:p>
          <a:p>
            <a:endParaRPr lang="en-GB" sz="1800" dirty="0">
              <a:solidFill>
                <a:srgbClr val="000000"/>
              </a:solidFill>
              <a:latin typeface="Adobe Clean DC"/>
            </a:endParaRPr>
          </a:p>
          <a:p>
            <a:r>
              <a:rPr lang="en-GB" sz="1800" dirty="0">
                <a:solidFill>
                  <a:srgbClr val="000000"/>
                </a:solidFill>
                <a:latin typeface="Adobe Clean DC"/>
              </a:rPr>
              <a:t>Case study 2</a:t>
            </a:r>
            <a:r>
              <a:rPr lang="en-GB" sz="1800" dirty="0">
                <a:solidFill>
                  <a:srgbClr val="000000"/>
                </a:solidFill>
                <a:latin typeface="Adobe Clean DC"/>
                <a:sym typeface="Wingdings" pitchFamily="2" charset="2"/>
              </a:rPr>
              <a:t> (Healthcare Laboratory Technician): https://www.technicians.org.uk/stories/toluwani-alade/</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18</a:t>
            </a:fld>
            <a:endParaRPr lang="en-US"/>
          </a:p>
        </p:txBody>
      </p:sp>
    </p:spTree>
    <p:extLst>
      <p:ext uri="{BB962C8B-B14F-4D97-AF65-F5344CB8AC3E}">
        <p14:creationId xmlns:p14="http://schemas.microsoft.com/office/powerpoint/2010/main" val="317849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a:t>
            </a:r>
            <a:r>
              <a:rPr lang="en-US"/>
              <a:t>Shutterstock/stock pictures</a:t>
            </a:r>
          </a:p>
        </p:txBody>
      </p:sp>
      <p:sp>
        <p:nvSpPr>
          <p:cNvPr id="4" name="Slide Number Placeholder 3"/>
          <p:cNvSpPr>
            <a:spLocks noGrp="1"/>
          </p:cNvSpPr>
          <p:nvPr>
            <p:ph type="sldNum" sz="quarter" idx="5"/>
          </p:nvPr>
        </p:nvSpPr>
        <p:spPr/>
        <p:txBody>
          <a:bodyPr/>
          <a:lstStyle/>
          <a:p>
            <a:fld id="{6A0D470C-3F6B-4593-9EA3-2AB115CDA1AC}" type="slidenum">
              <a:rPr lang="en-US" smtClean="0"/>
              <a:t>20</a:t>
            </a:fld>
            <a:endParaRPr lang="en-US"/>
          </a:p>
        </p:txBody>
      </p:sp>
    </p:spTree>
    <p:extLst>
      <p:ext uri="{BB962C8B-B14F-4D97-AF65-F5344CB8AC3E}">
        <p14:creationId xmlns:p14="http://schemas.microsoft.com/office/powerpoint/2010/main" val="393921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Shutterstock/Sergei </a:t>
            </a:r>
            <a:r>
              <a:rPr lang="en-US" err="1"/>
              <a:t>Anishchenko</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21</a:t>
            </a:fld>
            <a:endParaRPr lang="en-US"/>
          </a:p>
        </p:txBody>
      </p:sp>
    </p:spTree>
    <p:extLst>
      <p:ext uri="{BB962C8B-B14F-4D97-AF65-F5344CB8AC3E}">
        <p14:creationId xmlns:p14="http://schemas.microsoft.com/office/powerpoint/2010/main" val="3996795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a:t>
            </a:r>
            <a:r>
              <a:rPr lang="en-US" err="1"/>
              <a:t>Ekahardiwito</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22</a:t>
            </a:fld>
            <a:endParaRPr lang="en-US"/>
          </a:p>
        </p:txBody>
      </p:sp>
    </p:spTree>
    <p:extLst>
      <p:ext uri="{BB962C8B-B14F-4D97-AF65-F5344CB8AC3E}">
        <p14:creationId xmlns:p14="http://schemas.microsoft.com/office/powerpoint/2010/main" val="4029672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Image © </a:t>
            </a:r>
            <a:r>
              <a:rPr lang="en-US" sz="1800"/>
              <a:t>Shutterstock/Ihor </a:t>
            </a:r>
            <a:r>
              <a:rPr lang="en-US" sz="1800" err="1"/>
              <a:t>Matsiievskyi</a:t>
            </a:r>
            <a:endParaRPr lang="en-US" sz="1800"/>
          </a:p>
        </p:txBody>
      </p:sp>
      <p:sp>
        <p:nvSpPr>
          <p:cNvPr id="4" name="Slide Number Placeholder 3"/>
          <p:cNvSpPr>
            <a:spLocks noGrp="1"/>
          </p:cNvSpPr>
          <p:nvPr>
            <p:ph type="sldNum" sz="quarter" idx="5"/>
          </p:nvPr>
        </p:nvSpPr>
        <p:spPr/>
        <p:txBody>
          <a:bodyPr/>
          <a:lstStyle/>
          <a:p>
            <a:fld id="{6A0D470C-3F6B-4593-9EA3-2AB115CDA1AC}" type="slidenum">
              <a:rPr lang="en-US" smtClean="0"/>
              <a:t>23</a:t>
            </a:fld>
            <a:endParaRPr lang="en-US"/>
          </a:p>
        </p:txBody>
      </p:sp>
    </p:spTree>
    <p:extLst>
      <p:ext uri="{BB962C8B-B14F-4D97-AF65-F5344CB8AC3E}">
        <p14:creationId xmlns:p14="http://schemas.microsoft.com/office/powerpoint/2010/main" val="12955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u="none" dirty="0">
                <a:solidFill>
                  <a:srgbClr val="0563C1"/>
                </a:solidFill>
                <a:effectLst/>
                <a:latin typeface="Calibri" panose="020F0502020204030204" pitchFamily="34" charset="0"/>
              </a:rPr>
              <a:t>Websites linked in this slide:</a:t>
            </a:r>
            <a:r>
              <a:rPr lang="en-GB" sz="1800" i="0" u="sng" dirty="0">
                <a:solidFill>
                  <a:srgbClr val="0563C1"/>
                </a:solidFill>
                <a:effectLst/>
                <a:latin typeface="Calibri" panose="020F0502020204030204" pitchFamily="34" charset="0"/>
              </a:rPr>
              <a:t> </a:t>
            </a:r>
            <a:r>
              <a:rPr lang="en-GB" sz="2800" dirty="0">
                <a:solidFill>
                  <a:srgbClr val="3F3F3F"/>
                </a:solidFill>
                <a:effectLst/>
                <a:latin typeface="Helvetica" pitchFamily="2" charset="0"/>
              </a:rPr>
              <a:t>https://learn.lboro.ac.uk/pluginfile.php/1128655/mod_folder/content/0/SOP057%20Use%20and%20Maintenance%20of%20Pipettes%20.pdf? (with permission)</a:t>
            </a:r>
          </a:p>
          <a:p>
            <a:endParaRPr lang="en-GB" sz="1800" i="0" u="none"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Image © Shutterstock/</a:t>
            </a:r>
            <a:r>
              <a:rPr lang="en-GB" sz="1800" dirty="0" err="1"/>
              <a:t>Gorodenkoff</a:t>
            </a:r>
            <a:endParaRPr lang="en-GB" sz="1800" i="0" u="none" dirty="0">
              <a:solidFill>
                <a:srgbClr val="0563C1"/>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A0D470C-3F6B-4593-9EA3-2AB115CDA1AC}" type="slidenum">
              <a:rPr lang="en-US" smtClean="0"/>
              <a:t>4</a:t>
            </a:fld>
            <a:endParaRPr lang="en-US"/>
          </a:p>
        </p:txBody>
      </p:sp>
    </p:spTree>
    <p:extLst>
      <p:ext uri="{BB962C8B-B14F-4D97-AF65-F5344CB8AC3E}">
        <p14:creationId xmlns:p14="http://schemas.microsoft.com/office/powerpoint/2010/main" val="1484009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a:t>
            </a:r>
            <a:r>
              <a:rPr lang="en-US" err="1"/>
              <a:t>Okrasiuk</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24</a:t>
            </a:fld>
            <a:endParaRPr lang="en-US"/>
          </a:p>
        </p:txBody>
      </p:sp>
    </p:spTree>
    <p:extLst>
      <p:ext uri="{BB962C8B-B14F-4D97-AF65-F5344CB8AC3E}">
        <p14:creationId xmlns:p14="http://schemas.microsoft.com/office/powerpoint/2010/main" val="2009291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Image © </a:t>
            </a:r>
            <a:r>
              <a:rPr lang="en-US" sz="1800"/>
              <a:t>Shutterstock/</a:t>
            </a:r>
            <a:r>
              <a:rPr lang="en-US" sz="1800" err="1"/>
              <a:t>Makitalo</a:t>
            </a:r>
            <a:endParaRPr lang="en-US" sz="1800"/>
          </a:p>
        </p:txBody>
      </p:sp>
      <p:sp>
        <p:nvSpPr>
          <p:cNvPr id="4" name="Slide Number Placeholder 3"/>
          <p:cNvSpPr>
            <a:spLocks noGrp="1"/>
          </p:cNvSpPr>
          <p:nvPr>
            <p:ph type="sldNum" sz="quarter" idx="5"/>
          </p:nvPr>
        </p:nvSpPr>
        <p:spPr/>
        <p:txBody>
          <a:bodyPr/>
          <a:lstStyle/>
          <a:p>
            <a:fld id="{6A0D470C-3F6B-4593-9EA3-2AB115CDA1AC}" type="slidenum">
              <a:rPr lang="en-US" smtClean="0"/>
              <a:t>25</a:t>
            </a:fld>
            <a:endParaRPr lang="en-US"/>
          </a:p>
        </p:txBody>
      </p:sp>
    </p:spTree>
    <p:extLst>
      <p:ext uri="{BB962C8B-B14F-4D97-AF65-F5344CB8AC3E}">
        <p14:creationId xmlns:p14="http://schemas.microsoft.com/office/powerpoint/2010/main" val="403396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GB" dirty="0">
                <a:sym typeface="Arial"/>
              </a:rPr>
              <a:t>https://en.wikipedia.org/wiki/Sheri_Sangji_case</a:t>
            </a:r>
            <a:endParaRPr lang="en-GB" sz="1200" b="0" i="0" u="none" strike="noStrike" cap="non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299718B6-B4F5-461F-A37F-3825AB67BA92}" type="slidenum">
              <a:rPr lang="en-US" smtClean="0"/>
              <a:t>26</a:t>
            </a:fld>
            <a:endParaRPr lang="en-US"/>
          </a:p>
        </p:txBody>
      </p:sp>
    </p:spTree>
    <p:extLst>
      <p:ext uri="{BB962C8B-B14F-4D97-AF65-F5344CB8AC3E}">
        <p14:creationId xmlns:p14="http://schemas.microsoft.com/office/powerpoint/2010/main" val="187996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GB" sz="1200" b="0" i="0" u="sng" strike="noStrike" cap="none">
                <a:solidFill>
                  <a:schemeClr val="hlink"/>
                </a:solidFill>
                <a:latin typeface="Arial"/>
                <a:ea typeface="Arial"/>
                <a:cs typeface="Arial"/>
                <a:sym typeface="Arial"/>
              </a:rPr>
              <a:t>https://archive.cdc.gov/#/details?url=https://www.cdc.gov/media/releases/2014/p0711-lab-safety.html</a:t>
            </a:r>
            <a:endParaRPr lang="en-US" dirty="0"/>
          </a:p>
        </p:txBody>
      </p:sp>
      <p:sp>
        <p:nvSpPr>
          <p:cNvPr id="4" name="Slide Number Placeholder 3"/>
          <p:cNvSpPr>
            <a:spLocks noGrp="1"/>
          </p:cNvSpPr>
          <p:nvPr>
            <p:ph type="sldNum" sz="quarter" idx="5"/>
          </p:nvPr>
        </p:nvSpPr>
        <p:spPr/>
        <p:txBody>
          <a:bodyPr/>
          <a:lstStyle/>
          <a:p>
            <a:fld id="{299718B6-B4F5-461F-A37F-3825AB67BA92}" type="slidenum">
              <a:rPr lang="en-US" smtClean="0"/>
              <a:t>27</a:t>
            </a:fld>
            <a:endParaRPr lang="en-US"/>
          </a:p>
        </p:txBody>
      </p:sp>
    </p:spTree>
    <p:extLst>
      <p:ext uri="{BB962C8B-B14F-4D97-AF65-F5344CB8AC3E}">
        <p14:creationId xmlns:p14="http://schemas.microsoft.com/office/powerpoint/2010/main" val="15593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470C-3F6B-4593-9EA3-2AB115CDA1AC}" type="slidenum">
              <a:rPr lang="en-US" smtClean="0"/>
              <a:t>5</a:t>
            </a:fld>
            <a:endParaRPr lang="en-US"/>
          </a:p>
        </p:txBody>
      </p:sp>
    </p:spTree>
    <p:extLst>
      <p:ext uri="{BB962C8B-B14F-4D97-AF65-F5344CB8AC3E}">
        <p14:creationId xmlns:p14="http://schemas.microsoft.com/office/powerpoint/2010/main" val="322975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1 = </a:t>
            </a:r>
            <a:r>
              <a:rPr lang="en-GB" dirty="0">
                <a:hlinkClick r:id="rId3"/>
              </a:rPr>
              <a:t>www.learn.lboro.ac.uk/pluginfile.php/1128655/mod_folder/content/0/SOP039 Storage%2C Handling and Disposal of waste Chemicals .pdf</a:t>
            </a:r>
            <a:r>
              <a:rPr lang="en-GB" dirty="0"/>
              <a:t> (SOP on handling and disposal of waste chemicals) (with permission)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 Shutterstock/</a:t>
            </a:r>
            <a:r>
              <a:rPr lang="en-GB" sz="1200" b="0" i="0" u="sng" strike="noStrike" kern="1200" dirty="0">
                <a:solidFill>
                  <a:schemeClr val="tx1"/>
                </a:solidFill>
                <a:effectLst/>
                <a:latin typeface="+mn-lt"/>
                <a:ea typeface="+mn-ea"/>
                <a:cs typeface="+mn-cs"/>
                <a:hlinkClick r:id="rId4" tooltip="chemical industry"/>
              </a:rPr>
              <a:t>chemical industry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Picture 2 = </a:t>
            </a:r>
            <a:r>
              <a:rPr lang="en-GB" sz="1200" dirty="0"/>
              <a:t>www.cifor-icraf.org/resources-documents/Method-for-analyzing-soil-pH-in-water.pdf (SOP for a soil pH test) (with permission)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 Shutterstock/New Africa </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6</a:t>
            </a:fld>
            <a:endParaRPr lang="en-US"/>
          </a:p>
        </p:txBody>
      </p:sp>
    </p:spTree>
    <p:extLst>
      <p:ext uri="{BB962C8B-B14F-4D97-AF65-F5344CB8AC3E}">
        <p14:creationId xmlns:p14="http://schemas.microsoft.com/office/powerpoint/2010/main" val="154722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3 = </a:t>
            </a:r>
            <a:r>
              <a:rPr lang="en-GB" b="0" i="0" dirty="0">
                <a:solidFill>
                  <a:srgbClr val="0563C1"/>
                </a:solidFill>
                <a:effectLst/>
                <a:highlight>
                  <a:srgbClr val="FF9900"/>
                </a:highlight>
                <a:latin typeface="Arial" panose="020B0604020202020204" pitchFamily="34" charset="0"/>
              </a:rPr>
              <a:t>https://www.nhsfife.org/about-us/policies-and-procedures/general-policies/electrical-safety/ </a:t>
            </a:r>
            <a:r>
              <a:rPr lang="en-GB" dirty="0"/>
              <a:t>(SOP on electrical safety and PAT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 Shutterstock/Richard z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kern="1200" dirty="0">
              <a:solidFill>
                <a:srgbClr val="FFFFFF"/>
              </a:solidFill>
              <a:latin typeface="Plus Jakarta Sans" panose="020B0604030504040204"/>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Picture 4 = </a:t>
            </a:r>
            <a:r>
              <a:rPr lang="en-GB" b="0" i="0" u="none" dirty="0">
                <a:solidFill>
                  <a:srgbClr val="1155CC"/>
                </a:solidFill>
                <a:effectLst/>
                <a:latin typeface="Arial" panose="020B0604020202020204" pitchFamily="34" charset="0"/>
              </a:rPr>
              <a:t>https://www.plymouthhospitals.nhs.uk/download/trwirssop4316-control-of-radioactive-substancespdf.pdf?ver=29381&amp;amp%</a:t>
            </a:r>
            <a:r>
              <a:rPr lang="en-GB" sz="2800" kern="1200" dirty="0">
                <a:solidFill>
                  <a:srgbClr val="FFFFFF"/>
                </a:solidFill>
                <a:latin typeface="Plus Jakarta Sans" panose="020B0604030504040204"/>
                <a:ea typeface="Open Sans Light" panose="020B0306030504020204" pitchFamily="34" charset="0"/>
                <a:cs typeface="Open Sans Light" panose="020B0306030504020204" pitchFamily="34" charset="0"/>
              </a:rPr>
              <a:t>3Bdoc</a:t>
            </a:r>
            <a:r>
              <a:rPr lang="en-GB" b="0" i="0" u="none" dirty="0">
                <a:solidFill>
                  <a:srgbClr val="1155CC"/>
                </a:solidFill>
                <a:effectLst/>
                <a:latin typeface="Arial" panose="020B0604020202020204" pitchFamily="34" charset="0"/>
              </a:rPr>
              <a:t>=docm93jijm4n18891</a:t>
            </a:r>
            <a:r>
              <a:rPr lang="en-GB" u="none" dirty="0"/>
              <a:t> </a:t>
            </a:r>
            <a:r>
              <a:rPr lang="en-GB" dirty="0"/>
              <a:t>(SOP on handling of radioactive sampling)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 Shutterstock/</a:t>
            </a:r>
            <a:r>
              <a:rPr lang="en-GB" sz="1200" dirty="0" err="1"/>
              <a:t>Motortion</a:t>
            </a:r>
            <a:r>
              <a:rPr lang="en-GB" sz="1200" dirty="0"/>
              <a:t> Films</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7</a:t>
            </a:fld>
            <a:endParaRPr lang="en-US"/>
          </a:p>
        </p:txBody>
      </p:sp>
    </p:spTree>
    <p:extLst>
      <p:ext uri="{BB962C8B-B14F-4D97-AF65-F5344CB8AC3E}">
        <p14:creationId xmlns:p14="http://schemas.microsoft.com/office/powerpoint/2010/main" val="227558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Picture 5 = </a:t>
            </a:r>
            <a:r>
              <a:rPr lang="en-GB" sz="2800" u="none" dirty="0">
                <a:solidFill>
                  <a:schemeClr val="tx1"/>
                </a:solidFill>
                <a:hlinkClick r:id="rId3">
                  <a:extLst>
                    <a:ext uri="{A12FA001-AC4F-418D-AE19-62706E023703}">
                      <ahyp:hlinkClr xmlns:ahyp="http://schemas.microsoft.com/office/drawing/2018/hyperlinkcolor" val="tx"/>
                    </a:ext>
                  </a:extLst>
                </a:hlinkClick>
              </a:rPr>
              <a:t>https://istonline.org.uk/about/code-of-practice/</a:t>
            </a:r>
            <a:r>
              <a:rPr lang="en-GB" sz="2800" u="none" dirty="0">
                <a:solidFill>
                  <a:schemeClr val="tx1"/>
                </a:solidFill>
              </a:rPr>
              <a:t>   </a:t>
            </a:r>
            <a:endParaRPr lang="en-GB" sz="4000" u="none" dirty="0">
              <a:solidFill>
                <a:schemeClr val="tx1"/>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none" dirty="0">
                <a:solidFill>
                  <a:schemeClr val="tx1"/>
                </a:solidFill>
              </a:rPr>
              <a:t>(Code of professional conduct) (with permission)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none" dirty="0">
                <a:solidFill>
                  <a:schemeClr val="tx1"/>
                </a:solidFill>
              </a:rPr>
              <a:t>Image © Shutterstock/</a:t>
            </a:r>
            <a:r>
              <a:rPr lang="en-GB" sz="2800" u="none" dirty="0" err="1">
                <a:solidFill>
                  <a:schemeClr val="tx1"/>
                </a:solidFill>
              </a:rPr>
              <a:t>Chokniti</a:t>
            </a:r>
            <a:r>
              <a:rPr lang="en-GB" sz="2800" u="none" dirty="0">
                <a:solidFill>
                  <a:schemeClr val="tx1"/>
                </a:solidFill>
              </a:rPr>
              <a:t>-Studio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u="none" dirty="0">
              <a:solidFill>
                <a:schemeClr val="tx1"/>
              </a:solidFill>
              <a:hlinkClick r:id="rId4">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none" dirty="0">
                <a:solidFill>
                  <a:schemeClr val="tx1"/>
                </a:solidFill>
              </a:rPr>
              <a:t>Picture 6 = </a:t>
            </a:r>
            <a:r>
              <a:rPr lang="en-GB" sz="4000" b="0" i="0" u="none" dirty="0">
                <a:solidFill>
                  <a:schemeClr val="tx1"/>
                </a:solidFill>
                <a:effectLst/>
                <a:latin typeface="Arial" panose="020B0604020202020204" pitchFamily="34" charset="0"/>
              </a:rPr>
              <a:t>https://www.plymouthhospitals.nhs.uk/download/trwmahsop6052-02-inanimate-load-handlingpdf.pdf?ver=29463&amp;doc=docm93jijm4n18958.pdf</a:t>
            </a:r>
            <a:r>
              <a:rPr lang="en-GB" sz="2800" u="none" dirty="0">
                <a:solidFill>
                  <a:schemeClr val="tx1"/>
                </a:solidFill>
              </a:rPr>
              <a:t> </a:t>
            </a:r>
            <a:r>
              <a:rPr lang="en-GB" sz="2800" dirty="0"/>
              <a:t>(SOP on moving and handling)</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 Shutterstock/Fox </a:t>
            </a:r>
            <a:r>
              <a:rPr lang="en-GB" sz="4000" b="0" i="0" u="sng" kern="1200" dirty="0">
                <a:solidFill>
                  <a:srgbClr val="1155CC"/>
                </a:solidFill>
                <a:effectLst/>
                <a:latin typeface="Arial" panose="020B0604020202020204" pitchFamily="34" charset="0"/>
                <a:ea typeface="+mn-ea"/>
                <a:cs typeface="+mn-cs"/>
              </a:rPr>
              <a:t>Reel</a:t>
            </a:r>
            <a:endParaRPr lang="en-US" sz="4000" b="0" i="0" u="sng" kern="1200" dirty="0">
              <a:solidFill>
                <a:srgbClr val="1155CC"/>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6A0D470C-3F6B-4593-9EA3-2AB115CDA1AC}" type="slidenum">
              <a:rPr lang="en-US" smtClean="0"/>
              <a:t>8</a:t>
            </a:fld>
            <a:endParaRPr lang="en-US"/>
          </a:p>
        </p:txBody>
      </p:sp>
    </p:spTree>
    <p:extLst>
      <p:ext uri="{BB962C8B-B14F-4D97-AF65-F5344CB8AC3E}">
        <p14:creationId xmlns:p14="http://schemas.microsoft.com/office/powerpoint/2010/main" val="164062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7 = </a:t>
            </a:r>
            <a:r>
              <a:rPr lang="en-GB" b="0" i="0" u="sng" dirty="0">
                <a:solidFill>
                  <a:srgbClr val="0563C1"/>
                </a:solidFill>
                <a:effectLst/>
                <a:latin typeface="Arial" panose="020B0604020202020204" pitchFamily="34" charset="0"/>
              </a:rPr>
              <a:t>https://royalpapworth.nhs.uk/application/files/7817/4920/2461/SOP130_TB_Waste_Management_and_Tissue_Disposal_v1.pdf</a:t>
            </a:r>
            <a:r>
              <a:rPr lang="en-GB" dirty="0"/>
              <a:t> (SOP on tissue sample disposal)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 Shutterstock/Victor Moussa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Picture 8 = www.england.nhs.uk/mids-east/wp-content/uploads/sites/7/2018/04/spillage-of-cytotoxic-and-anti-cancer-drugs.pdf (SOP on spillage of anti-cancer drugs)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 Shutterstock/Volha Barysevich</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9</a:t>
            </a:fld>
            <a:endParaRPr lang="en-US"/>
          </a:p>
        </p:txBody>
      </p:sp>
    </p:spTree>
    <p:extLst>
      <p:ext uri="{BB962C8B-B14F-4D97-AF65-F5344CB8AC3E}">
        <p14:creationId xmlns:p14="http://schemas.microsoft.com/office/powerpoint/2010/main" val="16947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Picture 9 = </a:t>
            </a:r>
            <a:r>
              <a:rPr lang="en-GB">
                <a:hlinkClick r:id="rId3"/>
              </a:rPr>
              <a:t>https://www.staffnet.manchester.ac.uk/media/eps/chemistry-intranet/physics/SOP_Fume-Cupboard_V1.docx</a:t>
            </a:r>
            <a:r>
              <a:rPr lang="en-GB"/>
              <a:t> (SOP on use and maintenance of a fume cupboard)</a:t>
            </a: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Shutterstock/Sije18 </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10</a:t>
            </a:fld>
            <a:endParaRPr lang="en-US"/>
          </a:p>
        </p:txBody>
      </p:sp>
    </p:spTree>
    <p:extLst>
      <p:ext uri="{BB962C8B-B14F-4D97-AF65-F5344CB8AC3E}">
        <p14:creationId xmlns:p14="http://schemas.microsoft.com/office/powerpoint/2010/main" val="187038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TaraPatta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Shutterstock/vichie81</a:t>
            </a:r>
          </a:p>
        </p:txBody>
      </p:sp>
      <p:sp>
        <p:nvSpPr>
          <p:cNvPr id="4" name="Slide Number Placeholder 3"/>
          <p:cNvSpPr>
            <a:spLocks noGrp="1"/>
          </p:cNvSpPr>
          <p:nvPr>
            <p:ph type="sldNum" sz="quarter" idx="5"/>
          </p:nvPr>
        </p:nvSpPr>
        <p:spPr/>
        <p:txBody>
          <a:bodyPr/>
          <a:lstStyle/>
          <a:p>
            <a:fld id="{6A0D470C-3F6B-4593-9EA3-2AB115CDA1AC}" type="slidenum">
              <a:rPr lang="en-US" smtClean="0"/>
              <a:t>11</a:t>
            </a:fld>
            <a:endParaRPr lang="en-US"/>
          </a:p>
        </p:txBody>
      </p:sp>
    </p:spTree>
    <p:extLst>
      <p:ext uri="{BB962C8B-B14F-4D97-AF65-F5344CB8AC3E}">
        <p14:creationId xmlns:p14="http://schemas.microsoft.com/office/powerpoint/2010/main" val="751708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female scientist using a micro pipette for analysis">
            <a:extLst>
              <a:ext uri="{FF2B5EF4-FFF2-40B4-BE49-F238E27FC236}">
                <a16:creationId xmlns:a16="http://schemas.microsoft.com/office/drawing/2014/main" id="{0BA226D1-648C-CD41-5ED1-D645BD1B1E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30"/>
          <a:stretch/>
        </p:blipFill>
        <p:spPr>
          <a:xfrm>
            <a:off x="-1" y="0"/>
            <a:ext cx="12192000" cy="4517359"/>
          </a:xfrm>
          <a:prstGeom prst="rect">
            <a:avLst/>
          </a:prstGeom>
        </p:spPr>
      </p:pic>
      <p:pic>
        <p:nvPicPr>
          <p:cNvPr id="6" name="Picture 5" descr="A picture containing screenshot, design&#10;&#10;Description automatically generated">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 y="2153984"/>
            <a:ext cx="12192001" cy="5247132"/>
          </a:xfrm>
          <a:prstGeom prst="rect">
            <a:avLst/>
          </a:prstGeom>
        </p:spPr>
      </p:pic>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90283" y="1730646"/>
            <a:ext cx="1811434" cy="1800000"/>
          </a:xfrm>
          <a:prstGeom prst="rect">
            <a:avLst/>
          </a:prstGeom>
        </p:spPr>
      </p:pic>
      <p:pic>
        <p:nvPicPr>
          <p:cNvPr id="17" name="Picture 16">
            <a:extLst>
              <a:ext uri="{FF2B5EF4-FFF2-40B4-BE49-F238E27FC236}">
                <a16:creationId xmlns:a16="http://schemas.microsoft.com/office/drawing/2014/main" id="{CBFB300C-2BB8-401C-5DD0-A1E1AA7DCF3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5717224" y="2153984"/>
            <a:ext cx="757547" cy="953324"/>
          </a:xfrm>
          <a:prstGeom prst="rect">
            <a:avLst/>
          </a:prstGeom>
        </p:spPr>
      </p:pic>
      <p:sp>
        <p:nvSpPr>
          <p:cNvPr id="2" name="Title 1">
            <a:extLst>
              <a:ext uri="{FF2B5EF4-FFF2-40B4-BE49-F238E27FC236}">
                <a16:creationId xmlns:a16="http://schemas.microsoft.com/office/drawing/2014/main" id="{1A6B36D0-2D56-0FDB-5940-69EB91D5852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2EF9B7F-2B1A-52D2-9C85-16A12FF20742}"/>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 Placeholder 5">
            <a:extLst>
              <a:ext uri="{FF2B5EF4-FFF2-40B4-BE49-F238E27FC236}">
                <a16:creationId xmlns:a16="http://schemas.microsoft.com/office/drawing/2014/main" id="{ED3B1122-7287-39FB-52A7-F594DB038E65}"/>
              </a:ext>
            </a:extLst>
          </p:cNvPr>
          <p:cNvSpPr>
            <a:spLocks noGrp="1"/>
          </p:cNvSpPr>
          <p:nvPr>
            <p:ph type="body" sz="quarter" idx="10"/>
          </p:nvPr>
        </p:nvSpPr>
        <p:spPr>
          <a:xfrm>
            <a:off x="6167021" y="2816249"/>
            <a:ext cx="5623668" cy="534189"/>
          </a:xfrm>
        </p:spPr>
        <p:txBody>
          <a:bodyPr>
            <a:noAutofit/>
          </a:bodyPr>
          <a:lstStyle>
            <a:lvl1pPr marL="0" indent="0" algn="r">
              <a:buNone/>
              <a:defRPr sz="2000" b="1" i="0" u="none">
                <a:solidFill>
                  <a:srgbClr val="466318"/>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7" name="Text Placeholder 9">
            <a:extLst>
              <a:ext uri="{FF2B5EF4-FFF2-40B4-BE49-F238E27FC236}">
                <a16:creationId xmlns:a16="http://schemas.microsoft.com/office/drawing/2014/main" id="{96A30E20-A7B7-5E55-322D-0D73FBBE212D}"/>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a:t>Click to edit Master text styles</a:t>
            </a:r>
          </a:p>
        </p:txBody>
      </p:sp>
      <p:pic>
        <p:nvPicPr>
          <p:cNvPr id="13" name="Picture 12" descr="A picture containing screenshot, graphics, pattern, circle&#10;&#10;Description automatically generated">
            <a:extLst>
              <a:ext uri="{FF2B5EF4-FFF2-40B4-BE49-F238E27FC236}">
                <a16:creationId xmlns:a16="http://schemas.microsoft.com/office/drawing/2014/main" id="{4ABF62B2-FA08-FA76-C798-4B6D72056B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76530" y="2278984"/>
            <a:ext cx="2049637" cy="860482"/>
          </a:xfrm>
          <a:prstGeom prst="rect">
            <a:avLst/>
          </a:prstGeom>
        </p:spPr>
      </p:pic>
      <p:sp>
        <p:nvSpPr>
          <p:cNvPr id="8" name="Footer Placeholder 4">
            <a:extLst>
              <a:ext uri="{FF2B5EF4-FFF2-40B4-BE49-F238E27FC236}">
                <a16:creationId xmlns:a16="http://schemas.microsoft.com/office/drawing/2014/main" id="{2DD093CD-48B3-E363-5429-4DFE46BBAC32}"/>
              </a:ext>
            </a:extLst>
          </p:cNvPr>
          <p:cNvSpPr txBox="1">
            <a:spLocks/>
          </p:cNvSpPr>
          <p:nvPr userDrawn="1"/>
        </p:nvSpPr>
        <p:spPr>
          <a:xfrm>
            <a:off x="4038600" y="6353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1.1, January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507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0C2EF-6E16-9B82-6B63-442BD0C248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7" name="Footer Placeholder 4">
            <a:extLst>
              <a:ext uri="{FF2B5EF4-FFF2-40B4-BE49-F238E27FC236}">
                <a16:creationId xmlns:a16="http://schemas.microsoft.com/office/drawing/2014/main" id="{3805B97B-D60E-6EDC-E157-3B75816C1D3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314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6" name="Footer Placeholder 4">
            <a:extLst>
              <a:ext uri="{FF2B5EF4-FFF2-40B4-BE49-F238E27FC236}">
                <a16:creationId xmlns:a16="http://schemas.microsoft.com/office/drawing/2014/main" id="{8E9D9A20-4D45-5555-674C-336984D3A7E2}"/>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34694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2EEBE"/>
            </a:solidFill>
          </a:ln>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2EEBE"/>
            </a:solidFill>
          </a:ln>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4" name="Footer Placeholder 4">
            <a:extLst>
              <a:ext uri="{FF2B5EF4-FFF2-40B4-BE49-F238E27FC236}">
                <a16:creationId xmlns:a16="http://schemas.microsoft.com/office/drawing/2014/main" id="{8FCF4C27-B93F-11E1-92FC-C6718D44338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3437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4" name="Footer Placeholder 4">
            <a:extLst>
              <a:ext uri="{FF2B5EF4-FFF2-40B4-BE49-F238E27FC236}">
                <a16:creationId xmlns:a16="http://schemas.microsoft.com/office/drawing/2014/main" id="{666B558B-B5F2-6D2B-79F8-67C2B670A263}"/>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26815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6" name="Footer Placeholder 4">
            <a:extLst>
              <a:ext uri="{FF2B5EF4-FFF2-40B4-BE49-F238E27FC236}">
                <a16:creationId xmlns:a16="http://schemas.microsoft.com/office/drawing/2014/main" id="{52B1A519-446F-6266-6475-AAEB2CA22D27}"/>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52047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2863621"/>
            <a:ext cx="5921829" cy="3313342"/>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2863621"/>
            <a:ext cx="4364717" cy="3313342"/>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49152C13-1DCA-F119-3398-0F74F8EBF020}"/>
              </a:ext>
            </a:extLst>
          </p:cNvPr>
          <p:cNvSpPr>
            <a:spLocks noGrp="1"/>
          </p:cNvSpPr>
          <p:nvPr>
            <p:ph type="body" sz="quarter" idx="16"/>
          </p:nvPr>
        </p:nvSpPr>
        <p:spPr>
          <a:xfrm>
            <a:off x="838199" y="1826305"/>
            <a:ext cx="10515600" cy="90238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1BA8BF9-29CC-9CF2-0AC8-1C5C55FF090E}"/>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74016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286B998-0103-C1DB-8E36-C20883F41150}"/>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EBB64C23-83AF-58AF-1D04-EC58CEEB9640}"/>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9" name="Group 8">
            <a:extLst>
              <a:ext uri="{FF2B5EF4-FFF2-40B4-BE49-F238E27FC236}">
                <a16:creationId xmlns:a16="http://schemas.microsoft.com/office/drawing/2014/main" id="{0C6710AA-35B3-4611-B38B-2AE5EA4F2C3D}"/>
              </a:ext>
            </a:extLst>
          </p:cNvPr>
          <p:cNvGrpSpPr/>
          <p:nvPr userDrawn="1"/>
        </p:nvGrpSpPr>
        <p:grpSpPr>
          <a:xfrm>
            <a:off x="7053943" y="457724"/>
            <a:ext cx="4607815" cy="981687"/>
            <a:chOff x="5473511" y="457724"/>
            <a:chExt cx="6024961" cy="1283607"/>
          </a:xfrm>
        </p:grpSpPr>
        <p:pic>
          <p:nvPicPr>
            <p:cNvPr id="10" name="Picture 9" descr="A picture containing screenshot, graphics, pattern, circle&#10;&#10;Description automatically generated">
              <a:extLst>
                <a:ext uri="{FF2B5EF4-FFF2-40B4-BE49-F238E27FC236}">
                  <a16:creationId xmlns:a16="http://schemas.microsoft.com/office/drawing/2014/main" id="{6723EEDC-DC11-DDA5-E851-4106E43828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0224" y="501650"/>
              <a:ext cx="2848248" cy="1195756"/>
            </a:xfrm>
            <a:prstGeom prst="rect">
              <a:avLst/>
            </a:prstGeom>
          </p:spPr>
        </p:pic>
        <p:pic>
          <p:nvPicPr>
            <p:cNvPr id="11" name="Picture 10" descr="A picture containing dance&#10;&#10;Description automatically generated">
              <a:extLst>
                <a:ext uri="{FF2B5EF4-FFF2-40B4-BE49-F238E27FC236}">
                  <a16:creationId xmlns:a16="http://schemas.microsoft.com/office/drawing/2014/main" id="{E2D6BA1E-FF7B-4A87-7719-83511F31E92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473511" y="457724"/>
              <a:ext cx="2766975" cy="1283607"/>
            </a:xfrm>
            <a:prstGeom prst="rect">
              <a:avLst/>
            </a:prstGeom>
          </p:spPr>
        </p:pic>
      </p:grpSp>
      <p:sp>
        <p:nvSpPr>
          <p:cNvPr id="3" name="Footer Placeholder 4">
            <a:extLst>
              <a:ext uri="{FF2B5EF4-FFF2-40B4-BE49-F238E27FC236}">
                <a16:creationId xmlns:a16="http://schemas.microsoft.com/office/drawing/2014/main" id="{FC24B13A-7E1C-907F-B98D-F6C7A1A56173}"/>
              </a:ext>
            </a:extLst>
          </p:cNvPr>
          <p:cNvSpPr txBox="1">
            <a:spLocks/>
          </p:cNvSpPr>
          <p:nvPr userDrawn="1"/>
        </p:nvSpPr>
        <p:spPr>
          <a:xfrm>
            <a:off x="4038600" y="6353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1.1, January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47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4" name="Footer Placeholder 4">
            <a:extLst>
              <a:ext uri="{FF2B5EF4-FFF2-40B4-BE49-F238E27FC236}">
                <a16:creationId xmlns:a16="http://schemas.microsoft.com/office/drawing/2014/main" id="{D38DD542-BADB-4F46-8DDD-3D28A3BEC99F}"/>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29461031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4" name="Footer Placeholder 4">
            <a:extLst>
              <a:ext uri="{FF2B5EF4-FFF2-40B4-BE49-F238E27FC236}">
                <a16:creationId xmlns:a16="http://schemas.microsoft.com/office/drawing/2014/main" id="{1721B8BC-DE5E-7F83-A342-2B400BDC99BA}"/>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024470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4" name="Footer Placeholder 4">
            <a:extLst>
              <a:ext uri="{FF2B5EF4-FFF2-40B4-BE49-F238E27FC236}">
                <a16:creationId xmlns:a16="http://schemas.microsoft.com/office/drawing/2014/main" id="{7D17A72B-39CE-53D0-1D20-D8B790BD2CF0}"/>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24218740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4" name="Footer Placeholder 4">
            <a:extLst>
              <a:ext uri="{FF2B5EF4-FFF2-40B4-BE49-F238E27FC236}">
                <a16:creationId xmlns:a16="http://schemas.microsoft.com/office/drawing/2014/main" id="{E9FD9010-F790-9808-4152-85FA4B057823}"/>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40621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3" name="Media Placeholder 9">
            <a:extLst>
              <a:ext uri="{FF2B5EF4-FFF2-40B4-BE49-F238E27FC236}">
                <a16:creationId xmlns:a16="http://schemas.microsoft.com/office/drawing/2014/main" id="{FF4CE65D-1F3E-DDCA-DFC3-AD627D0C9554}"/>
              </a:ext>
            </a:extLst>
          </p:cNvPr>
          <p:cNvSpPr>
            <a:spLocks noGrp="1"/>
          </p:cNvSpPr>
          <p:nvPr>
            <p:ph type="media" sz="quarter" idx="12"/>
          </p:nvPr>
        </p:nvSpPr>
        <p:spPr>
          <a:xfrm>
            <a:off x="1345277" y="1825625"/>
            <a:ext cx="2863468" cy="2014538"/>
          </a:xfrm>
        </p:spPr>
        <p:txBody>
          <a:bodyPr/>
          <a:lstStyle/>
          <a:p>
            <a:endParaRPr lang="en-GB"/>
          </a:p>
        </p:txBody>
      </p:sp>
      <p:sp>
        <p:nvSpPr>
          <p:cNvPr id="4" name="Media Placeholder 9">
            <a:extLst>
              <a:ext uri="{FF2B5EF4-FFF2-40B4-BE49-F238E27FC236}">
                <a16:creationId xmlns:a16="http://schemas.microsoft.com/office/drawing/2014/main" id="{E1343224-FEC4-DC11-C663-18376AA79055}"/>
              </a:ext>
            </a:extLst>
          </p:cNvPr>
          <p:cNvSpPr>
            <a:spLocks noGrp="1"/>
          </p:cNvSpPr>
          <p:nvPr>
            <p:ph type="media" sz="quarter" idx="16"/>
          </p:nvPr>
        </p:nvSpPr>
        <p:spPr>
          <a:xfrm>
            <a:off x="4913252" y="1825625"/>
            <a:ext cx="2868020" cy="2014538"/>
          </a:xfrm>
        </p:spPr>
        <p:txBody>
          <a:bodyPr/>
          <a:lstStyle/>
          <a:p>
            <a:endParaRPr lang="en-GB"/>
          </a:p>
        </p:txBody>
      </p:sp>
      <p:sp>
        <p:nvSpPr>
          <p:cNvPr id="9" name="Media Placeholder 9">
            <a:extLst>
              <a:ext uri="{FF2B5EF4-FFF2-40B4-BE49-F238E27FC236}">
                <a16:creationId xmlns:a16="http://schemas.microsoft.com/office/drawing/2014/main" id="{5906E010-8129-32F5-C16B-952078949CB7}"/>
              </a:ext>
            </a:extLst>
          </p:cNvPr>
          <p:cNvSpPr>
            <a:spLocks noGrp="1"/>
          </p:cNvSpPr>
          <p:nvPr>
            <p:ph type="media" sz="quarter" idx="17"/>
          </p:nvPr>
        </p:nvSpPr>
        <p:spPr>
          <a:xfrm>
            <a:off x="8485779" y="1825625"/>
            <a:ext cx="2868020" cy="2014538"/>
          </a:xfrm>
        </p:spPr>
        <p:txBody>
          <a:bodyPr/>
          <a:lstStyle/>
          <a:p>
            <a:endParaRPr lang="en-GB"/>
          </a:p>
        </p:txBody>
      </p:sp>
      <p:sp>
        <p:nvSpPr>
          <p:cNvPr id="11" name="Media Placeholder 9">
            <a:extLst>
              <a:ext uri="{FF2B5EF4-FFF2-40B4-BE49-F238E27FC236}">
                <a16:creationId xmlns:a16="http://schemas.microsoft.com/office/drawing/2014/main" id="{67E0326F-2B5D-F940-6B07-2040CD364126}"/>
              </a:ext>
            </a:extLst>
          </p:cNvPr>
          <p:cNvSpPr>
            <a:spLocks noGrp="1"/>
          </p:cNvSpPr>
          <p:nvPr>
            <p:ph type="media" sz="quarter" idx="18"/>
          </p:nvPr>
        </p:nvSpPr>
        <p:spPr>
          <a:xfrm>
            <a:off x="3128522" y="4046026"/>
            <a:ext cx="2869506" cy="2014538"/>
          </a:xfrm>
        </p:spPr>
        <p:txBody>
          <a:bodyPr/>
          <a:lstStyle/>
          <a:p>
            <a:endParaRPr lang="en-GB"/>
          </a:p>
        </p:txBody>
      </p:sp>
      <p:sp>
        <p:nvSpPr>
          <p:cNvPr id="15" name="Media Placeholder 9">
            <a:extLst>
              <a:ext uri="{FF2B5EF4-FFF2-40B4-BE49-F238E27FC236}">
                <a16:creationId xmlns:a16="http://schemas.microsoft.com/office/drawing/2014/main" id="{77B97025-398A-2411-8139-584808243C23}"/>
              </a:ext>
            </a:extLst>
          </p:cNvPr>
          <p:cNvSpPr>
            <a:spLocks noGrp="1"/>
          </p:cNvSpPr>
          <p:nvPr>
            <p:ph type="media" sz="quarter" idx="19"/>
          </p:nvPr>
        </p:nvSpPr>
        <p:spPr>
          <a:xfrm>
            <a:off x="6701049" y="4046026"/>
            <a:ext cx="2869506" cy="2014538"/>
          </a:xfrm>
        </p:spPr>
        <p:txBody>
          <a:bodyPr/>
          <a:lstStyle/>
          <a:p>
            <a:endParaRPr lang="en-GB"/>
          </a:p>
        </p:txBody>
      </p:sp>
      <p:sp>
        <p:nvSpPr>
          <p:cNvPr id="16" name="Oval 15">
            <a:extLst>
              <a:ext uri="{FF2B5EF4-FFF2-40B4-BE49-F238E27FC236}">
                <a16:creationId xmlns:a16="http://schemas.microsoft.com/office/drawing/2014/main" id="{9E71D4DB-7805-4FB7-6863-4E593E8FDD1A}"/>
              </a:ext>
            </a:extLst>
          </p:cNvPr>
          <p:cNvSpPr/>
          <p:nvPr userDrawn="1"/>
        </p:nvSpPr>
        <p:spPr>
          <a:xfrm>
            <a:off x="838200"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783CDFB-2601-E6DF-815A-D5F9320CFD14}"/>
              </a:ext>
            </a:extLst>
          </p:cNvPr>
          <p:cNvSpPr/>
          <p:nvPr userDrawn="1"/>
        </p:nvSpPr>
        <p:spPr>
          <a:xfrm>
            <a:off x="4406175"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A6276721-4429-0704-C4CE-7A43F571760F}"/>
              </a:ext>
            </a:extLst>
          </p:cNvPr>
          <p:cNvSpPr/>
          <p:nvPr userDrawn="1"/>
        </p:nvSpPr>
        <p:spPr>
          <a:xfrm>
            <a:off x="7983254"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0727038A-6470-D99B-4555-F91D93131CC0}"/>
              </a:ext>
            </a:extLst>
          </p:cNvPr>
          <p:cNvSpPr/>
          <p:nvPr userDrawn="1"/>
        </p:nvSpPr>
        <p:spPr>
          <a:xfrm>
            <a:off x="2621445"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6EB21FDD-D444-068F-F9BE-3B5603BFD79E}"/>
              </a:ext>
            </a:extLst>
          </p:cNvPr>
          <p:cNvSpPr/>
          <p:nvPr userDrawn="1"/>
        </p:nvSpPr>
        <p:spPr>
          <a:xfrm>
            <a:off x="6193974"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5</a:t>
            </a:r>
          </a:p>
        </p:txBody>
      </p:sp>
      <p:sp>
        <p:nvSpPr>
          <p:cNvPr id="8" name="Footer Placeholder 4">
            <a:extLst>
              <a:ext uri="{FF2B5EF4-FFF2-40B4-BE49-F238E27FC236}">
                <a16:creationId xmlns:a16="http://schemas.microsoft.com/office/drawing/2014/main" id="{6C905DFB-5082-75F8-FD72-31BE4EE8D8E0}"/>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3122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3" name="Media Placeholder 9">
            <a:extLst>
              <a:ext uri="{FF2B5EF4-FFF2-40B4-BE49-F238E27FC236}">
                <a16:creationId xmlns:a16="http://schemas.microsoft.com/office/drawing/2014/main" id="{092FE5E2-F98A-01C3-3E69-D46BAE20DA3D}"/>
              </a:ext>
            </a:extLst>
          </p:cNvPr>
          <p:cNvSpPr>
            <a:spLocks noGrp="1"/>
          </p:cNvSpPr>
          <p:nvPr>
            <p:ph type="media" sz="quarter" idx="12"/>
          </p:nvPr>
        </p:nvSpPr>
        <p:spPr>
          <a:xfrm>
            <a:off x="838200" y="1825625"/>
            <a:ext cx="10515600" cy="3714142"/>
          </a:xfrm>
        </p:spPr>
        <p:txBody>
          <a:bodyPr/>
          <a:lstStyle/>
          <a:p>
            <a:endParaRPr lang="en-GB"/>
          </a:p>
        </p:txBody>
      </p:sp>
      <p:sp>
        <p:nvSpPr>
          <p:cNvPr id="4" name="Content Placeholder 2">
            <a:extLst>
              <a:ext uri="{FF2B5EF4-FFF2-40B4-BE49-F238E27FC236}">
                <a16:creationId xmlns:a16="http://schemas.microsoft.com/office/drawing/2014/main" id="{670E205A-90C6-9B1A-EE2A-91B43E15ABE6}"/>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a:t>Click to edit Master text styles</a:t>
            </a:r>
          </a:p>
        </p:txBody>
      </p:sp>
      <p:sp>
        <p:nvSpPr>
          <p:cNvPr id="8" name="Footer Placeholder 4">
            <a:extLst>
              <a:ext uri="{FF2B5EF4-FFF2-40B4-BE49-F238E27FC236}">
                <a16:creationId xmlns:a16="http://schemas.microsoft.com/office/drawing/2014/main" id="{4FEC479C-1607-0052-0B73-A7E322CD99BD}"/>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40584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8E80ED-875C-C9DC-352C-5F92FA6F5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7" name="Footer Placeholder 4">
            <a:extLst>
              <a:ext uri="{FF2B5EF4-FFF2-40B4-BE49-F238E27FC236}">
                <a16:creationId xmlns:a16="http://schemas.microsoft.com/office/drawing/2014/main" id="{9BE07947-04DD-97D3-657D-62A7C5CE7CF1}"/>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304757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 id="2147483672" r:id="rId15"/>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affnet.manchester.ac.uk/media/eps/chemistry-intranet/physics/SOP_Fume-Cupboard_V1.docx"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microsoft.com/office/2018/10/relationships/comments" Target="../comments/modernComment_11F_A853DB94.xm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ideo" Target="https://www.youtube.com/embed/LnOcAgEsySw?start=102&amp;feature=oembed" TargetMode="External"/><Relationship Id="rId5" Type="http://schemas.openxmlformats.org/officeDocument/2006/relationships/hyperlink" Target="https://www.technicians.org.uk/stories/toluwani-alade/" TargetMode="Externa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learn.lboro.ac.uk/pluginfile.php/1128655/mod_folder/content/0/SOP057%20Use%20and%20Maintenance%20of%20Pipettes%20.pdf?forcedownload=1"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hyperlink" Target="http://www.cifor-icraf.org/resources-documents/Method-for-analyzing-soil-pH-in-water.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hsfife.org/about-us/policies-and-procedures/general-policies/electrical-safety/"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hyperlink" Target="https://www.plymouthhospitals.nhs.uk/download/trwirssop4316-control-of-radioactive-substancespdf.pdf?ver=29381&amp;amp%3Bdoc=docm93jijm4n18891"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istonline.org.uk/about/code-of-practice/&#16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hyperlink" Target="https://www.plymouthhospitals.nhs.uk/download/trwmahsop6052-02-inanimate-load-handlingpdf.pdf?ver=29463&amp;doc=docm93jijm4n18958.pdf"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https://royalpapworth.nhs.uk/application/files/7817/4920/2461/SOP130_TB_Waste_Management_and_Tissue_Disposal_v1.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hyperlink" Target="http://www.england.nhs.uk/mids-east/wp-content/uploads/sites/7/2018/04/spillage-of-cytotoxic-and-anti-cancer-drugs.pdf"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894012"/>
            <a:ext cx="5622925" cy="534988"/>
          </a:xfrm>
        </p:spPr>
        <p:txBody>
          <a:bodyPr/>
          <a:lstStyle/>
          <a:p>
            <a:r>
              <a:rPr lang="en-GB" dirty="0"/>
              <a:t>Route: Health and Science</a:t>
            </a:r>
          </a:p>
        </p:txBody>
      </p:sp>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a:t>Science</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788"/>
            <a:ext cx="9144000" cy="582612"/>
          </a:xfrm>
        </p:spPr>
        <p:txBody>
          <a:bodyPr>
            <a:normAutofit/>
          </a:bodyPr>
          <a:lstStyle/>
          <a:p>
            <a:r>
              <a:rPr lang="en-US"/>
              <a:t>Topic: Good scientific and clinical practice</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6100"/>
            <a:ext cx="9144000" cy="457200"/>
          </a:xfrm>
        </p:spPr>
        <p:txBody>
          <a:bodyPr/>
          <a:lstStyle/>
          <a:p>
            <a:r>
              <a:rPr lang="en-GB"/>
              <a:t>Lesson 1: What is a standard operating procedure (SOP)?</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p:spPr>
        <p:txBody>
          <a:bodyPr/>
          <a:lstStyle/>
          <a:p>
            <a:r>
              <a:rPr lang="en-GB"/>
              <a:t>Activity 1</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Purposes of SOPs</a:t>
            </a:r>
          </a:p>
        </p:txBody>
      </p:sp>
      <p:sp>
        <p:nvSpPr>
          <p:cNvPr id="10" name="Content Placeholder 9">
            <a:extLst>
              <a:ext uri="{FF2B5EF4-FFF2-40B4-BE49-F238E27FC236}">
                <a16:creationId xmlns:a16="http://schemas.microsoft.com/office/drawing/2014/main" id="{B51FCA89-CA74-52F2-F7B0-BBDA17DC0684}"/>
              </a:ext>
            </a:extLst>
          </p:cNvPr>
          <p:cNvSpPr>
            <a:spLocks noGrp="1"/>
          </p:cNvSpPr>
          <p:nvPr>
            <p:ph idx="1"/>
          </p:nvPr>
        </p:nvSpPr>
        <p:spPr>
          <a:xfrm>
            <a:off x="838201" y="1825625"/>
            <a:ext cx="5187461" cy="4351338"/>
          </a:xfrm>
        </p:spPr>
        <p:txBody>
          <a:bodyPr>
            <a:normAutofit fontScale="92500" lnSpcReduction="10000"/>
          </a:bodyPr>
          <a:lstStyle/>
          <a:p>
            <a:pPr marL="0" lvl="0" indent="0">
              <a:buNone/>
            </a:pPr>
            <a:r>
              <a:rPr lang="en-GB" dirty="0">
                <a:sym typeface="Calibri"/>
              </a:rPr>
              <a:t>Look at image 9.</a:t>
            </a:r>
            <a:endParaRPr lang="en-US" dirty="0">
              <a:sym typeface="Calibri"/>
            </a:endParaRPr>
          </a:p>
          <a:p>
            <a:r>
              <a:rPr lang="en-US" dirty="0">
                <a:sym typeface="Calibri"/>
              </a:rPr>
              <a:t>You are working with chemicals that give off chlorine gas in a fume cupboard. What do you need to check?</a:t>
            </a:r>
            <a:endParaRPr lang="en-GB" dirty="0">
              <a:sym typeface="Calibri"/>
            </a:endParaRPr>
          </a:p>
          <a:p>
            <a:r>
              <a:rPr lang="en-GB" dirty="0">
                <a:sym typeface="Calibri"/>
              </a:rPr>
              <a:t>Find an example of a SOP for a fume cupboard online, from your industry placement or from your provider. Compare the SOP with what you have learned about SOPs so far.</a:t>
            </a:r>
            <a:endParaRPr lang="en-US" dirty="0">
              <a:sym typeface="Calibri"/>
            </a:endParaRPr>
          </a:p>
          <a:p>
            <a:endParaRPr lang="en-GB" dirty="0"/>
          </a:p>
        </p:txBody>
      </p:sp>
      <p:sp>
        <p:nvSpPr>
          <p:cNvPr id="12" name="Oval 11">
            <a:extLst>
              <a:ext uri="{FF2B5EF4-FFF2-40B4-BE49-F238E27FC236}">
                <a16:creationId xmlns:a16="http://schemas.microsoft.com/office/drawing/2014/main" id="{C0393774-07F1-1D6B-9698-C1EA8B2DCFF9}"/>
              </a:ext>
            </a:extLst>
          </p:cNvPr>
          <p:cNvSpPr/>
          <p:nvPr/>
        </p:nvSpPr>
        <p:spPr>
          <a:xfrm>
            <a:off x="6096000" y="1842413"/>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9</a:t>
            </a:r>
          </a:p>
        </p:txBody>
      </p:sp>
      <p:pic>
        <p:nvPicPr>
          <p:cNvPr id="7" name="Google Shape;235;g2506c1a383e_1_13" descr="A fume hood in a laboratory">
            <a:hlinkClick r:id="rId3"/>
            <a:extLst>
              <a:ext uri="{FF2B5EF4-FFF2-40B4-BE49-F238E27FC236}">
                <a16:creationId xmlns:a16="http://schemas.microsoft.com/office/drawing/2014/main" id="{FEF31208-D837-0FDF-B828-84ADF97AE7DC}"/>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7047156" y="1842413"/>
            <a:ext cx="4535854" cy="3023902"/>
          </a:xfrm>
          <a:prstGeom prst="rect">
            <a:avLst/>
          </a:prstGeom>
          <a:noFill/>
          <a:ln>
            <a:noFill/>
          </a:ln>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225742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a:t>Activity 2</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17" name="TextBox 16">
            <a:extLst>
              <a:ext uri="{FF2B5EF4-FFF2-40B4-BE49-F238E27FC236}">
                <a16:creationId xmlns:a16="http://schemas.microsoft.com/office/drawing/2014/main" id="{4C8BCE07-4ED9-AF64-2AFA-4F5962943B77}"/>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a:latin typeface="Arial" panose="020B0604020202020204" pitchFamily="34" charset="0"/>
                <a:cs typeface="Arial" panose="020B0604020202020204" pitchFamily="34" charset="0"/>
              </a:rPr>
              <a:t>What principle is being shown?</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 uri="{C183D7F6-B498-43B3-948B-1728B52AA6E4}">
                <adec:decorative xmlns:adec="http://schemas.microsoft.com/office/drawing/2017/decorative" val="1"/>
              </a:ext>
            </a:extLst>
          </p:cNvPr>
          <p:cNvSpPr/>
          <p:nvPr/>
        </p:nvSpPr>
        <p:spPr>
          <a:xfrm>
            <a:off x="5778366" y="1869966"/>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oorly organized warehouse with a lot of messy stock and boxes">
            <a:extLst>
              <a:ext uri="{FF2B5EF4-FFF2-40B4-BE49-F238E27FC236}">
                <a16:creationId xmlns:a16="http://schemas.microsoft.com/office/drawing/2014/main" id="{AC784B5C-6706-3E2D-87F9-3C0E1C3978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22155" y="2580979"/>
            <a:ext cx="4902227" cy="327033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10;p3" descr="A cross symbol in red, indicating 'wrong'">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pic>
        <p:nvPicPr>
          <p:cNvPr id="1028" name="Picture 4" descr="Warehouse supervisor standing with digital tablet checking well-organised stock in a large warehouse distribution centre.">
            <a:extLst>
              <a:ext uri="{FF2B5EF4-FFF2-40B4-BE49-F238E27FC236}">
                <a16:creationId xmlns:a16="http://schemas.microsoft.com/office/drawing/2014/main" id="{FD381070-ECF2-2C95-D6C0-16CC25EBAD8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9;p3" descr="Checkmark symbol in green, indicating 'correct'">
            <a:extLst>
              <a:ext uri="{FF2B5EF4-FFF2-40B4-BE49-F238E27FC236}">
                <a16:creationId xmlns:a16="http://schemas.microsoft.com/office/drawing/2014/main" id="{1D1148D4-CF56-16F4-569A-649596BE7E58}"/>
              </a:ext>
            </a:extLst>
          </p:cNvPr>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23080"/>
            <a:ext cx="4706218" cy="461665"/>
          </a:xfrm>
          <a:prstGeom prst="rect">
            <a:avLst/>
          </a:prstGeom>
          <a:noFill/>
        </p:spPr>
        <p:txBody>
          <a:bodyPr wrap="square" rtlCol="0">
            <a:spAutoFit/>
          </a:bodyPr>
          <a:lstStyle/>
          <a:p>
            <a:r>
              <a:rPr lang="en-GB" sz="2400" b="1">
                <a:solidFill>
                  <a:schemeClr val="accent6">
                    <a:lumMod val="75000"/>
                  </a:schemeClr>
                </a:solidFill>
                <a:latin typeface="Arial" panose="020B0604020202020204" pitchFamily="34" charset="0"/>
                <a:cs typeface="Arial" panose="020B0604020202020204" pitchFamily="34" charset="0"/>
              </a:rPr>
              <a:t>Store materials appropriately</a:t>
            </a:r>
            <a:endParaRPr lang="en-US" sz="2400" b="1">
              <a:solidFill>
                <a:schemeClr val="accent6">
                  <a:lumMod val="75000"/>
                </a:schemeClr>
              </a:solidFill>
              <a:latin typeface="Arial" panose="020B0604020202020204" pitchFamily="34" charset="0"/>
              <a:cs typeface="Arial" panose="020B0604020202020204" pitchFamily="34" charset="0"/>
            </a:endParaRP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1917761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a:t>Activity 2</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18" name="TextBox 17">
            <a:extLst>
              <a:ext uri="{FF2B5EF4-FFF2-40B4-BE49-F238E27FC236}">
                <a16:creationId xmlns:a16="http://schemas.microsoft.com/office/drawing/2014/main" id="{FF5E91A9-01F9-9987-A028-AAFCA7C8CE5D}"/>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a:latin typeface="Arial" panose="020B0604020202020204" pitchFamily="34" charset="0"/>
                <a:cs typeface="Arial" panose="020B0604020202020204" pitchFamily="34" charset="0"/>
              </a:rPr>
              <a:t>What principle is being shown?</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 uri="{C183D7F6-B498-43B3-948B-1728B52AA6E4}">
                <adec:decorative xmlns:adec="http://schemas.microsoft.com/office/drawing/2017/decorative" val="1"/>
              </a:ext>
            </a:extLst>
          </p:cNvPr>
          <p:cNvSpPr/>
          <p:nvPr/>
        </p:nvSpPr>
        <p:spPr>
          <a:xfrm>
            <a:off x="5778366" y="1867839"/>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ontainers of chemicals and tablets in wooden cupboard, some broken and some very old.&#10;">
            <a:extLst>
              <a:ext uri="{FF2B5EF4-FFF2-40B4-BE49-F238E27FC236}">
                <a16:creationId xmlns:a16="http://schemas.microsoft.com/office/drawing/2014/main" id="{E1110138-749E-75FB-E84F-5B24FF8359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0226" y="2570562"/>
            <a:ext cx="4898259" cy="3278567"/>
          </a:xfrm>
          <a:prstGeom prst="rect">
            <a:avLst/>
          </a:prstGeom>
        </p:spPr>
      </p:pic>
      <p:sp>
        <p:nvSpPr>
          <p:cNvPr id="7" name="Google Shape;110;p3" descr="A cross symbol in red, indicating 'wrong'">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pic>
        <p:nvPicPr>
          <p:cNvPr id="13" name="Google Shape;120;p4" descr="Medicines displayed neatly on shelves at a pharmacy.">
            <a:extLst>
              <a:ext uri="{FF2B5EF4-FFF2-40B4-BE49-F238E27FC236}">
                <a16:creationId xmlns:a16="http://schemas.microsoft.com/office/drawing/2014/main" id="{3C8D263B-4E2D-DFA7-32DC-C8BBE32E5EB9}"/>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6567620" y="2567360"/>
            <a:ext cx="4896904" cy="3268151"/>
          </a:xfrm>
          <a:prstGeom prst="rect">
            <a:avLst/>
          </a:prstGeom>
          <a:noFill/>
          <a:ln>
            <a:noFill/>
          </a:ln>
        </p:spPr>
      </p:pic>
      <p:sp>
        <p:nvSpPr>
          <p:cNvPr id="6" name="Google Shape;109;p3" descr="Checkmark symbol in green, indicating 'correct'">
            <a:extLst>
              <a:ext uri="{FF2B5EF4-FFF2-40B4-BE49-F238E27FC236}">
                <a16:creationId xmlns:a16="http://schemas.microsoft.com/office/drawing/2014/main" id="{1D1148D4-CF56-16F4-569A-649596BE7E58}"/>
              </a:ext>
            </a:extLst>
          </p:cNvPr>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53858"/>
            <a:ext cx="5225153" cy="430887"/>
          </a:xfrm>
          <a:prstGeom prst="rect">
            <a:avLst/>
          </a:prstGeom>
          <a:noFill/>
        </p:spPr>
        <p:txBody>
          <a:bodyPr wrap="square" rtlCol="0">
            <a:spAutoFit/>
          </a:bodyPr>
          <a:lstStyle/>
          <a:p>
            <a:r>
              <a:rPr lang="en-GB" sz="2200" b="1">
                <a:solidFill>
                  <a:schemeClr val="accent6">
                    <a:lumMod val="75000"/>
                  </a:schemeClr>
                </a:solidFill>
                <a:latin typeface="Arial" panose="020B0604020202020204" pitchFamily="34" charset="0"/>
                <a:cs typeface="Arial" panose="020B0604020202020204" pitchFamily="34" charset="0"/>
              </a:rPr>
              <a:t>Store drugs/chemicals appropriately</a:t>
            </a:r>
            <a:endParaRPr lang="en-US" sz="2200" b="1">
              <a:solidFill>
                <a:schemeClr val="accent6">
                  <a:lumMod val="75000"/>
                </a:schemeClr>
              </a:solidFill>
              <a:latin typeface="Arial" panose="020B0604020202020204" pitchFamily="34" charset="0"/>
              <a:cs typeface="Arial" panose="020B0604020202020204" pitchFamily="34" charset="0"/>
            </a:endParaRP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2167763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a:t>Activity 2</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16" name="TextBox 15">
            <a:extLst>
              <a:ext uri="{FF2B5EF4-FFF2-40B4-BE49-F238E27FC236}">
                <a16:creationId xmlns:a16="http://schemas.microsoft.com/office/drawing/2014/main" id="{1A16ACAF-0E98-6DB6-5F93-1294329CD991}"/>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a:latin typeface="Arial" panose="020B0604020202020204" pitchFamily="34" charset="0"/>
                <a:cs typeface="Arial" panose="020B0604020202020204" pitchFamily="34" charset="0"/>
              </a:rPr>
              <a:t>What principle is being shown?</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 uri="{C183D7F6-B498-43B3-948B-1728B52AA6E4}">
                <adec:decorative xmlns:adec="http://schemas.microsoft.com/office/drawing/2017/decorative" val="1"/>
              </a:ext>
            </a:extLst>
          </p:cNvPr>
          <p:cNvSpPr/>
          <p:nvPr/>
        </p:nvSpPr>
        <p:spPr>
          <a:xfrm>
            <a:off x="5778366" y="1869966"/>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Small digital weighing scales showing zero point zero five with a cube on them.">
            <a:extLst>
              <a:ext uri="{FF2B5EF4-FFF2-40B4-BE49-F238E27FC236}">
                <a16:creationId xmlns:a16="http://schemas.microsoft.com/office/drawing/2014/main" id="{968F6E89-1A3E-66B3-EA2A-5A18A0E985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766731" y="2580979"/>
            <a:ext cx="2813074" cy="327033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10;p3" descr="A cross symbol in red, indicating 'wrong'">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pic>
        <p:nvPicPr>
          <p:cNvPr id="10" name="Picture 4" descr="Small digital weighing scales showing zero point zero zero with a cube on them.">
            <a:extLst>
              <a:ext uri="{FF2B5EF4-FFF2-40B4-BE49-F238E27FC236}">
                <a16:creationId xmlns:a16="http://schemas.microsoft.com/office/drawing/2014/main" id="{F914982E-0D89-B34A-4E7D-2A7D3BF47A6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38276" t="-1" r="-38343"/>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9;p3" descr="Checkmark symbol in green, indicating 'correct'">
            <a:extLst>
              <a:ext uri="{FF2B5EF4-FFF2-40B4-BE49-F238E27FC236}">
                <a16:creationId xmlns:a16="http://schemas.microsoft.com/office/drawing/2014/main" id="{1D1148D4-CF56-16F4-569A-649596BE7E58}"/>
              </a:ext>
            </a:extLst>
          </p:cNvPr>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23080"/>
            <a:ext cx="5135198" cy="461665"/>
          </a:xfrm>
          <a:prstGeom prst="rect">
            <a:avLst/>
          </a:prstGeom>
          <a:noFill/>
        </p:spPr>
        <p:txBody>
          <a:bodyPr wrap="square" rtlCol="0">
            <a:spAutoFit/>
          </a:bodyPr>
          <a:lstStyle/>
          <a:p>
            <a:r>
              <a:rPr lang="en-GB" sz="2400" b="1">
                <a:solidFill>
                  <a:schemeClr val="accent6">
                    <a:lumMod val="75000"/>
                  </a:schemeClr>
                </a:solidFill>
                <a:latin typeface="Arial" panose="020B0604020202020204" pitchFamily="34" charset="0"/>
                <a:cs typeface="Arial" panose="020B0604020202020204" pitchFamily="34" charset="0"/>
              </a:rPr>
              <a:t>Calibrate and maintain equipment</a:t>
            </a:r>
            <a:endParaRPr lang="en-US" sz="2400" b="1">
              <a:solidFill>
                <a:schemeClr val="accent6">
                  <a:lumMod val="75000"/>
                </a:schemeClr>
              </a:solidFill>
              <a:latin typeface="Arial" panose="020B0604020202020204" pitchFamily="34" charset="0"/>
              <a:cs typeface="Arial" panose="020B0604020202020204" pitchFamily="34" charset="0"/>
            </a:endParaRP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
        <p:nvSpPr>
          <p:cNvPr id="2" name="Rectangle 1">
            <a:extLst>
              <a:ext uri="{FF2B5EF4-FFF2-40B4-BE49-F238E27FC236}">
                <a16:creationId xmlns:a16="http://schemas.microsoft.com/office/drawing/2014/main" id="{A39D12C1-B527-1C2F-25F5-B9E80E78CDE0}"/>
              </a:ext>
              <a:ext uri="{C183D7F6-B498-43B3-948B-1728B52AA6E4}">
                <adec:decorative xmlns:adec="http://schemas.microsoft.com/office/drawing/2017/decorative" val="1"/>
              </a:ext>
            </a:extLst>
          </p:cNvPr>
          <p:cNvSpPr/>
          <p:nvPr/>
        </p:nvSpPr>
        <p:spPr>
          <a:xfrm>
            <a:off x="2699740" y="2798290"/>
            <a:ext cx="947056" cy="8782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C7B286A-494D-1166-07B4-290A7C0A7938}"/>
              </a:ext>
              <a:ext uri="{C183D7F6-B498-43B3-948B-1728B52AA6E4}">
                <adec:decorative xmlns:adec="http://schemas.microsoft.com/office/drawing/2017/decorative" val="1"/>
              </a:ext>
            </a:extLst>
          </p:cNvPr>
          <p:cNvSpPr/>
          <p:nvPr/>
        </p:nvSpPr>
        <p:spPr>
          <a:xfrm>
            <a:off x="8545204" y="2808514"/>
            <a:ext cx="947056" cy="8782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4067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a:t>Activity 2</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18" name="TextBox 17">
            <a:extLst>
              <a:ext uri="{FF2B5EF4-FFF2-40B4-BE49-F238E27FC236}">
                <a16:creationId xmlns:a16="http://schemas.microsoft.com/office/drawing/2014/main" id="{6E822B3F-2E07-1759-EC0B-E1EF47A1FDC0}"/>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a:latin typeface="Arial" panose="020B0604020202020204" pitchFamily="34" charset="0"/>
                <a:cs typeface="Arial" panose="020B0604020202020204" pitchFamily="34" charset="0"/>
              </a:rPr>
              <a:t>What principle is being shown?</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 uri="{C183D7F6-B498-43B3-948B-1728B52AA6E4}">
                <adec:decorative xmlns:adec="http://schemas.microsoft.com/office/drawing/2017/decorative" val="1"/>
              </a:ext>
            </a:extLst>
          </p:cNvPr>
          <p:cNvSpPr/>
          <p:nvPr/>
        </p:nvSpPr>
        <p:spPr>
          <a:xfrm>
            <a:off x="5778366" y="1869965"/>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Medical practitioner holding syringe with blood sample spilt on work surface">
            <a:extLst>
              <a:ext uri="{FF2B5EF4-FFF2-40B4-BE49-F238E27FC236}">
                <a16:creationId xmlns:a16="http://schemas.microsoft.com/office/drawing/2014/main" id="{F85510B0-07BC-DB66-725A-11183BAFA28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30615" y="2580979"/>
            <a:ext cx="4885307" cy="327033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10;p3" descr="A cross symbol in red, indicating 'wrong'">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pic>
        <p:nvPicPr>
          <p:cNvPr id="16" name="Picture 4" descr="Medical practitioner wearing face mask cleaning surface of work area">
            <a:extLst>
              <a:ext uri="{FF2B5EF4-FFF2-40B4-BE49-F238E27FC236}">
                <a16:creationId xmlns:a16="http://schemas.microsoft.com/office/drawing/2014/main" id="{FB5299CB-CF42-D4C6-441D-6FF2B2F4614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9;p3" descr="Checkmark symbol in green, indicating 'correct'">
            <a:extLst>
              <a:ext uri="{FF2B5EF4-FFF2-40B4-BE49-F238E27FC236}">
                <a16:creationId xmlns:a16="http://schemas.microsoft.com/office/drawing/2014/main" id="{1D1148D4-CF56-16F4-569A-649596BE7E58}"/>
              </a:ext>
            </a:extLst>
          </p:cNvPr>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23079"/>
            <a:ext cx="5135198" cy="461665"/>
          </a:xfrm>
          <a:prstGeom prst="rect">
            <a:avLst/>
          </a:prstGeom>
          <a:noFill/>
        </p:spPr>
        <p:txBody>
          <a:bodyPr wrap="square" rtlCol="0">
            <a:spAutoFit/>
          </a:bodyPr>
          <a:lstStyle/>
          <a:p>
            <a:r>
              <a:rPr lang="en-GB" sz="2400" b="1">
                <a:solidFill>
                  <a:schemeClr val="accent6">
                    <a:lumMod val="75000"/>
                  </a:schemeClr>
                </a:solidFill>
                <a:latin typeface="Arial" panose="020B0604020202020204" pitchFamily="34" charset="0"/>
                <a:cs typeface="Arial" panose="020B0604020202020204" pitchFamily="34" charset="0"/>
              </a:rPr>
              <a:t>Maintain work areas</a:t>
            </a:r>
            <a:endParaRPr lang="en-US" sz="2400" b="1">
              <a:solidFill>
                <a:schemeClr val="accent6">
                  <a:lumMod val="75000"/>
                </a:schemeClr>
              </a:solidFill>
              <a:latin typeface="Arial" panose="020B0604020202020204" pitchFamily="34" charset="0"/>
              <a:cs typeface="Arial" panose="020B0604020202020204" pitchFamily="34" charset="0"/>
            </a:endParaRP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1916268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a:t>Activity 2</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16" name="TextBox 15">
            <a:extLst>
              <a:ext uri="{FF2B5EF4-FFF2-40B4-BE49-F238E27FC236}">
                <a16:creationId xmlns:a16="http://schemas.microsoft.com/office/drawing/2014/main" id="{2D91F168-6EA3-E4B7-D499-AAE1759CD05C}"/>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a:latin typeface="Arial" panose="020B0604020202020204" pitchFamily="34" charset="0"/>
                <a:cs typeface="Arial" panose="020B0604020202020204" pitchFamily="34" charset="0"/>
              </a:rPr>
              <a:t>What principle is being shown?</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 uri="{C183D7F6-B498-43B3-948B-1728B52AA6E4}">
                <adec:decorative xmlns:adec="http://schemas.microsoft.com/office/drawing/2017/decorative" val="1"/>
              </a:ext>
            </a:extLst>
          </p:cNvPr>
          <p:cNvSpPr/>
          <p:nvPr/>
        </p:nvSpPr>
        <p:spPr>
          <a:xfrm>
            <a:off x="5778366" y="1874461"/>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Large warehouse with tall, mostly empty storage racks and a few workers walking through wide aisles, suggesting underutilised shelving space.">
            <a:extLst>
              <a:ext uri="{FF2B5EF4-FFF2-40B4-BE49-F238E27FC236}">
                <a16:creationId xmlns:a16="http://schemas.microsoft.com/office/drawing/2014/main" id="{ED4518AA-4B2F-1C2B-68A4-2A74D4DF0E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2155" y="2582231"/>
            <a:ext cx="4902227" cy="3267825"/>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10;p3" descr="A cross symbol in red, indicating 'wrong'">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pic>
        <p:nvPicPr>
          <p:cNvPr id="19" name="Picture 4" descr="Worker wearing safety helmet doing physical inventory count in a warehouse. ">
            <a:extLst>
              <a:ext uri="{FF2B5EF4-FFF2-40B4-BE49-F238E27FC236}">
                <a16:creationId xmlns:a16="http://schemas.microsoft.com/office/drawing/2014/main" id="{68FB888F-B0EE-FA67-ACDF-851247D9BA4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9;p3" descr="Checkmark symbol in green, indicating 'correct'">
            <a:extLst>
              <a:ext uri="{FF2B5EF4-FFF2-40B4-BE49-F238E27FC236}">
                <a16:creationId xmlns:a16="http://schemas.microsoft.com/office/drawing/2014/main" id="{1D1148D4-CF56-16F4-569A-649596BE7E58}"/>
              </a:ext>
            </a:extLst>
          </p:cNvPr>
          <p:cNvSpPr/>
          <p:nvPr/>
        </p:nvSpPr>
        <p:spPr>
          <a:xfrm>
            <a:off x="6832060"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33724"/>
            <a:ext cx="5135198" cy="461665"/>
          </a:xfrm>
          <a:prstGeom prst="rect">
            <a:avLst/>
          </a:prstGeom>
          <a:noFill/>
        </p:spPr>
        <p:txBody>
          <a:bodyPr wrap="square" rtlCol="0">
            <a:spAutoFit/>
          </a:bodyPr>
          <a:lstStyle/>
          <a:p>
            <a:r>
              <a:rPr lang="en-GB" sz="2400" b="1">
                <a:solidFill>
                  <a:schemeClr val="accent6">
                    <a:lumMod val="75000"/>
                  </a:schemeClr>
                </a:solidFill>
                <a:latin typeface="Arial" panose="020B0604020202020204" pitchFamily="34" charset="0"/>
                <a:cs typeface="Arial" panose="020B0604020202020204" pitchFamily="34" charset="0"/>
              </a:rPr>
              <a:t>Effectively manage stock levels</a:t>
            </a:r>
            <a:endParaRPr lang="en-US" sz="2400" b="1">
              <a:solidFill>
                <a:schemeClr val="accent6">
                  <a:lumMod val="75000"/>
                </a:schemeClr>
              </a:solidFill>
              <a:latin typeface="Arial" panose="020B0604020202020204" pitchFamily="34" charset="0"/>
              <a:cs typeface="Arial" panose="020B0604020202020204" pitchFamily="34" charset="0"/>
            </a:endParaRP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742786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a:t>Activity 2</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18" name="TextBox 17">
            <a:extLst>
              <a:ext uri="{FF2B5EF4-FFF2-40B4-BE49-F238E27FC236}">
                <a16:creationId xmlns:a16="http://schemas.microsoft.com/office/drawing/2014/main" id="{36981B36-1255-D1CA-F9EF-8A3548A31CAD}"/>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a:latin typeface="Arial" panose="020B0604020202020204" pitchFamily="34" charset="0"/>
                <a:cs typeface="Arial" panose="020B0604020202020204" pitchFamily="34" charset="0"/>
              </a:rPr>
              <a:t>What principle is being shown?</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 uri="{C183D7F6-B498-43B3-948B-1728B52AA6E4}">
                <adec:decorative xmlns:adec="http://schemas.microsoft.com/office/drawing/2017/decorative" val="1"/>
              </a:ext>
            </a:extLst>
          </p:cNvPr>
          <p:cNvSpPr/>
          <p:nvPr/>
        </p:nvSpPr>
        <p:spPr>
          <a:xfrm>
            <a:off x="5778366" y="1873782"/>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Funny image of crazy scientist working in a laboratory. He is covered is smoke after an explosion.">
            <a:extLst>
              <a:ext uri="{FF2B5EF4-FFF2-40B4-BE49-F238E27FC236}">
                <a16:creationId xmlns:a16="http://schemas.microsoft.com/office/drawing/2014/main" id="{F91C0AC0-DE19-6BF4-6847-1456A50E8A2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22155" y="2582231"/>
            <a:ext cx="4902227" cy="3267825"/>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10;p3" descr="A cross symbol in red, indicating 'wrong'">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pic>
        <p:nvPicPr>
          <p:cNvPr id="16" name="Picture 4" descr="Scientist in laboratory wearing protective goggles and gloves. She is injecting a substance into a container.">
            <a:extLst>
              <a:ext uri="{FF2B5EF4-FFF2-40B4-BE49-F238E27FC236}">
                <a16:creationId xmlns:a16="http://schemas.microsoft.com/office/drawing/2014/main" id="{AA77790C-54B6-3D73-96CC-6A3E018D176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9;p3" descr="Checkmark symbol in green, indicating 'correct'">
            <a:extLst>
              <a:ext uri="{FF2B5EF4-FFF2-40B4-BE49-F238E27FC236}">
                <a16:creationId xmlns:a16="http://schemas.microsoft.com/office/drawing/2014/main" id="{1D1148D4-CF56-16F4-569A-649596BE7E58}"/>
              </a:ext>
            </a:extLst>
          </p:cNvPr>
          <p:cNvSpPr/>
          <p:nvPr/>
        </p:nvSpPr>
        <p:spPr>
          <a:xfrm>
            <a:off x="6832059"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0A4FDB7A-5486-8F0D-0840-8ECEB31E8C2C}"/>
              </a:ext>
            </a:extLst>
          </p:cNvPr>
          <p:cNvSpPr txBox="1"/>
          <p:nvPr/>
        </p:nvSpPr>
        <p:spPr>
          <a:xfrm>
            <a:off x="6567620" y="1953857"/>
            <a:ext cx="5688091" cy="400110"/>
          </a:xfrm>
          <a:prstGeom prst="rect">
            <a:avLst/>
          </a:prstGeom>
          <a:noFill/>
        </p:spPr>
        <p:txBody>
          <a:bodyPr wrap="square" rtlCol="0">
            <a:spAutoFit/>
          </a:bodyPr>
          <a:lstStyle/>
          <a:p>
            <a:r>
              <a:rPr lang="en-GB" sz="2000" b="1">
                <a:solidFill>
                  <a:schemeClr val="accent6">
                    <a:lumMod val="75000"/>
                  </a:schemeClr>
                </a:solidFill>
                <a:latin typeface="Arial" panose="020B0604020202020204" pitchFamily="34" charset="0"/>
                <a:cs typeface="Arial" panose="020B0604020202020204" pitchFamily="34" charset="0"/>
              </a:rPr>
              <a:t>Use standard operating procedures (SOPs)</a:t>
            </a:r>
            <a:endParaRPr lang="en-US" sz="2000" b="1">
              <a:solidFill>
                <a:schemeClr val="accent6">
                  <a:lumMod val="75000"/>
                </a:schemeClr>
              </a:solidFill>
              <a:latin typeface="Arial" panose="020B0604020202020204" pitchFamily="34" charset="0"/>
              <a:cs typeface="Arial" panose="020B0604020202020204" pitchFamily="34" charset="0"/>
            </a:endParaRP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103841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6A4E101E-08CF-5C5E-B6B8-25E31A7FB6B2}"/>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chemeClr val="accent2"/>
          </a:solidFill>
        </p:spPr>
        <p:txBody>
          <a:bodyPr/>
          <a:lstStyle/>
          <a:p>
            <a:r>
              <a:rPr lang="en-GB"/>
              <a:t>Activity 2</a:t>
            </a:r>
          </a:p>
        </p:txBody>
      </p:sp>
      <p:sp>
        <p:nvSpPr>
          <p:cNvPr id="2" name="Title 1">
            <a:extLst>
              <a:ext uri="{FF2B5EF4-FFF2-40B4-BE49-F238E27FC236}">
                <a16:creationId xmlns:a16="http://schemas.microsoft.com/office/drawing/2014/main" id="{9727DB0B-F6E8-FA3C-0355-BAE29D8DF695}"/>
              </a:ext>
            </a:extLst>
          </p:cNvPr>
          <p:cNvSpPr>
            <a:spLocks noGrp="1"/>
          </p:cNvSpPr>
          <p:nvPr>
            <p:ph type="title"/>
          </p:nvPr>
        </p:nvSpPr>
        <p:spPr>
          <a:xfrm>
            <a:off x="838200" y="365125"/>
            <a:ext cx="10515600" cy="1325563"/>
          </a:xfrm>
        </p:spPr>
        <p:txBody>
          <a:bodyPr/>
          <a:lstStyle/>
          <a:p>
            <a:r>
              <a:rPr lang="en-GB"/>
              <a:t>Five key principles of good practice</a:t>
            </a:r>
          </a:p>
        </p:txBody>
      </p:sp>
      <p:sp>
        <p:nvSpPr>
          <p:cNvPr id="6" name="Content Placeholder 4">
            <a:extLst>
              <a:ext uri="{FF2B5EF4-FFF2-40B4-BE49-F238E27FC236}">
                <a16:creationId xmlns:a16="http://schemas.microsoft.com/office/drawing/2014/main" id="{C1AC29D6-33C6-E7A5-473C-545F483A3919}"/>
              </a:ext>
            </a:extLst>
          </p:cNvPr>
          <p:cNvSpPr txBox="1">
            <a:spLocks/>
          </p:cNvSpPr>
          <p:nvPr/>
        </p:nvSpPr>
        <p:spPr>
          <a:xfrm>
            <a:off x="838200" y="1825625"/>
            <a:ext cx="10515600" cy="4351338"/>
          </a:xfrm>
          <a:prstGeom prst="rect">
            <a:avLst/>
          </a:prstGeom>
          <a:solidFill>
            <a:srgbClr val="E2EEBE"/>
          </a:solidFill>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Store materials and chemicals appropriately.</a:t>
            </a:r>
          </a:p>
          <a:p>
            <a:r>
              <a:rPr lang="en-US" dirty="0"/>
              <a:t>Calibrate and maintain equipment.</a:t>
            </a:r>
          </a:p>
          <a:p>
            <a:r>
              <a:rPr lang="en-US" dirty="0"/>
              <a:t>Maintain work areas.</a:t>
            </a:r>
          </a:p>
          <a:p>
            <a:r>
              <a:rPr lang="en-US" dirty="0"/>
              <a:t>Effectively manage stock levels.</a:t>
            </a:r>
          </a:p>
          <a:p>
            <a:r>
              <a:rPr lang="en-US" dirty="0"/>
              <a:t>Use standard operating procedures (SOPs).</a:t>
            </a:r>
            <a:endParaRPr lang="pt-BR" dirty="0"/>
          </a:p>
        </p:txBody>
      </p:sp>
      <p:sp>
        <p:nvSpPr>
          <p:cNvPr id="4" name="Oval 3">
            <a:extLst>
              <a:ext uri="{FF2B5EF4-FFF2-40B4-BE49-F238E27FC236}">
                <a16:creationId xmlns:a16="http://schemas.microsoft.com/office/drawing/2014/main" id="{0168194C-76F8-3F38-2288-F03289FF5459}"/>
              </a:ext>
              <a:ext uri="{C183D7F6-B498-43B3-948B-1728B52AA6E4}">
                <adec:decorative xmlns:adec="http://schemas.microsoft.com/office/drawing/2017/decorative" val="1"/>
              </a:ext>
            </a:extLst>
          </p:cNvPr>
          <p:cNvSpPr/>
          <p:nvPr/>
        </p:nvSpPr>
        <p:spPr>
          <a:xfrm>
            <a:off x="7647709" y="2425735"/>
            <a:ext cx="3151118" cy="3151118"/>
          </a:xfrm>
          <a:prstGeom prst="ellipse">
            <a:avLst/>
          </a:prstGeom>
          <a:solidFill>
            <a:schemeClr val="bg1"/>
          </a:solidFill>
          <a:ln w="38100">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9F31FE5-D1CE-FF27-BB62-A7402269048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491339" y="3080211"/>
            <a:ext cx="1463857" cy="1842166"/>
          </a:xfrm>
          <a:prstGeom prst="rect">
            <a:avLst/>
          </a:prstGeom>
        </p:spPr>
      </p:pic>
      <p:sp>
        <p:nvSpPr>
          <p:cNvPr id="11" name="Text Placeholder 12">
            <a:extLst>
              <a:ext uri="{FF2B5EF4-FFF2-40B4-BE49-F238E27FC236}">
                <a16:creationId xmlns:a16="http://schemas.microsoft.com/office/drawing/2014/main" id="{20E540AA-BE8D-8F6E-A7CA-DB9E144EE877}"/>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419888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p:spPr>
        <p:txBody>
          <a:bodyPr/>
          <a:lstStyle/>
          <a:p>
            <a:r>
              <a:rPr lang="en-GB"/>
              <a:t>Activity 2</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18" name="Content Placeholder 17">
            <a:extLst>
              <a:ext uri="{FF2B5EF4-FFF2-40B4-BE49-F238E27FC236}">
                <a16:creationId xmlns:a16="http://schemas.microsoft.com/office/drawing/2014/main" id="{D5BFB085-30B8-38E1-3D29-ECDB9A2DF873}"/>
              </a:ext>
            </a:extLst>
          </p:cNvPr>
          <p:cNvSpPr>
            <a:spLocks noGrp="1"/>
          </p:cNvSpPr>
          <p:nvPr>
            <p:ph idx="1"/>
          </p:nvPr>
        </p:nvSpPr>
        <p:spPr>
          <a:xfrm>
            <a:off x="838200" y="1825625"/>
            <a:ext cx="7083829" cy="4351338"/>
          </a:xfrm>
        </p:spPr>
        <p:txBody>
          <a:bodyPr/>
          <a:lstStyle/>
          <a:p>
            <a:pPr marL="0" indent="0">
              <a:buNone/>
            </a:pPr>
            <a:r>
              <a:rPr lang="en-US"/>
              <a:t>Watch these case studies and identify the principles of good practice shown in each one.</a:t>
            </a:r>
          </a:p>
          <a:p>
            <a:endParaRPr lang="en-GB"/>
          </a:p>
        </p:txBody>
      </p:sp>
      <p:pic>
        <p:nvPicPr>
          <p:cNvPr id="11" name="Online Media 10">
            <a:hlinkClick r:id="" action="ppaction://media"/>
            <a:extLst>
              <a:ext uri="{FF2B5EF4-FFF2-40B4-BE49-F238E27FC236}">
                <a16:creationId xmlns:a16="http://schemas.microsoft.com/office/drawing/2014/main" id="{5455186C-0798-B0F0-FECF-8B12C5512958}"/>
              </a:ext>
              <a:ext uri="{C183D7F6-B498-43B3-948B-1728B52AA6E4}">
                <adec:decorative xmlns:adec="http://schemas.microsoft.com/office/drawing/2017/decorative" val="1"/>
              </a:ext>
            </a:extLst>
          </p:cNvPr>
          <p:cNvPicPr>
            <a:picLocks noRot="1" noChangeAspect="1"/>
          </p:cNvPicPr>
          <p:nvPr>
            <a:videoFile r:link="rId1"/>
          </p:nvPr>
        </p:nvPicPr>
        <p:blipFill>
          <a:blip r:embed="rId4"/>
          <a:stretch>
            <a:fillRect/>
          </a:stretch>
        </p:blipFill>
        <p:spPr>
          <a:xfrm>
            <a:off x="945017" y="3012075"/>
            <a:ext cx="4826203" cy="2726804"/>
          </a:xfrm>
          <a:prstGeom prst="rect">
            <a:avLst/>
          </a:prstGeom>
        </p:spPr>
      </p:pic>
      <p:sp>
        <p:nvSpPr>
          <p:cNvPr id="6" name="Content Placeholder 10">
            <a:extLst>
              <a:ext uri="{FF2B5EF4-FFF2-40B4-BE49-F238E27FC236}">
                <a16:creationId xmlns:a16="http://schemas.microsoft.com/office/drawing/2014/main" id="{A26811E9-FE6B-FE41-C0D0-6C5EA0B64BA6}"/>
              </a:ext>
            </a:extLst>
          </p:cNvPr>
          <p:cNvSpPr txBox="1">
            <a:spLocks/>
          </p:cNvSpPr>
          <p:nvPr/>
        </p:nvSpPr>
        <p:spPr>
          <a:xfrm>
            <a:off x="945016" y="5827163"/>
            <a:ext cx="4826203" cy="440903"/>
          </a:xfrm>
          <a:prstGeom prst="rect">
            <a:avLst/>
          </a:prstGeom>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i="1"/>
              <a:t>Case study 1: </a:t>
            </a:r>
            <a:r>
              <a:rPr lang="en-GB" sz="1600" i="1">
                <a:solidFill>
                  <a:srgbClr val="0D0D0D"/>
                </a:solidFill>
                <a:effectLst/>
                <a:latin typeface="Arial" panose="020B0604020202020204" pitchFamily="34" charset="0"/>
                <a:ea typeface="Arial" panose="020B0604020202020204" pitchFamily="34" charset="0"/>
              </a:rPr>
              <a:t>Insight into a microbiology lab</a:t>
            </a:r>
            <a:r>
              <a:rPr lang="en-GB" sz="1600" i="1">
                <a:effectLst/>
              </a:rPr>
              <a:t> </a:t>
            </a:r>
            <a:endParaRPr lang="en-GB" sz="1600" i="1"/>
          </a:p>
        </p:txBody>
      </p:sp>
      <p:sp>
        <p:nvSpPr>
          <p:cNvPr id="13" name="Content Placeholder 12">
            <a:extLst>
              <a:ext uri="{FF2B5EF4-FFF2-40B4-BE49-F238E27FC236}">
                <a16:creationId xmlns:a16="http://schemas.microsoft.com/office/drawing/2014/main" id="{8B6D7F2E-1003-0389-71F2-724849920FA5}"/>
              </a:ext>
            </a:extLst>
          </p:cNvPr>
          <p:cNvSpPr>
            <a:spLocks noGrp="1"/>
          </p:cNvSpPr>
          <p:nvPr>
            <p:ph idx="10"/>
          </p:nvPr>
        </p:nvSpPr>
        <p:spPr>
          <a:xfrm>
            <a:off x="8179724" y="1825625"/>
            <a:ext cx="3174076" cy="4351338"/>
          </a:xfrm>
        </p:spPr>
        <p:txBody>
          <a:bodyPr/>
          <a:lstStyle/>
          <a:p>
            <a:pPr marL="0" indent="0">
              <a:buNone/>
            </a:pPr>
            <a:r>
              <a:rPr lang="en-US" dirty="0"/>
              <a:t>Click on the link to see case study 2: Healthcare lab technician real-life story</a:t>
            </a:r>
          </a:p>
          <a:p>
            <a:pPr marL="0" indent="0">
              <a:buNone/>
            </a:pPr>
            <a:r>
              <a:rPr lang="en-US" dirty="0">
                <a:hlinkClick r:id="rId5"/>
              </a:rPr>
              <a:t>https://www.technicians.org.uk/stories/toluwani-alade/</a:t>
            </a:r>
            <a:r>
              <a:rPr lang="en-US" dirty="0"/>
              <a:t> </a:t>
            </a: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14889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What could go wrong?</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199914" cy="4351338"/>
          </a:xfrm>
        </p:spPr>
        <p:txBody>
          <a:bodyPr>
            <a:normAutofit/>
          </a:bodyPr>
          <a:lstStyle/>
          <a:p>
            <a:r>
              <a:rPr lang="en-US" dirty="0"/>
              <a:t>The following slides show a number of different scenarios where good practice has not been followed. </a:t>
            </a:r>
          </a:p>
          <a:p>
            <a:r>
              <a:rPr lang="en-US" dirty="0"/>
              <a:t>For each scenario consider:</a:t>
            </a:r>
          </a:p>
          <a:p>
            <a:pPr lvl="1"/>
            <a:r>
              <a:rPr lang="en-US" dirty="0"/>
              <a:t>What is wrong?</a:t>
            </a:r>
          </a:p>
          <a:p>
            <a:pPr lvl="1"/>
            <a:r>
              <a:rPr lang="en-US" dirty="0"/>
              <a:t>What impact could this have?</a:t>
            </a:r>
          </a:p>
          <a:p>
            <a:pPr lvl="1"/>
            <a:r>
              <a:rPr lang="en-US" dirty="0"/>
              <a:t>Why might this have happened?</a:t>
            </a:r>
          </a:p>
          <a:p>
            <a:pPr lvl="1"/>
            <a:r>
              <a:rPr lang="en-US" dirty="0"/>
              <a:t>What should be done to mitigate the risk of this happening again?</a:t>
            </a: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631199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9180"/>
            <a:ext cx="2078545" cy="365125"/>
          </a:xfrm>
          <a:solidFill>
            <a:srgbClr val="88A2FF"/>
          </a:solidFill>
        </p:spPr>
        <p:txBody>
          <a:bodyPr/>
          <a:lstStyle/>
          <a:p>
            <a:r>
              <a:rPr lang="en-GB"/>
              <a:t>Introduction</a:t>
            </a:r>
          </a:p>
        </p:txBody>
      </p:sp>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a:t>In this lesson, we will:</a:t>
            </a:r>
            <a:endParaRPr lang="en-GB"/>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vert="horz" lIns="91440" tIns="45720" rIns="91440" bIns="45720" rtlCol="0" anchor="t">
            <a:normAutofit/>
          </a:bodyPr>
          <a:lstStyle/>
          <a:p>
            <a:r>
              <a:rPr lang="en-US" dirty="0"/>
              <a:t>Describe what a standard operating procedure (SOP) is and why their use is essential.</a:t>
            </a:r>
          </a:p>
          <a:p>
            <a:r>
              <a:rPr lang="en-US" dirty="0"/>
              <a:t>State the key principles of good practice in scientific and clinical settings.</a:t>
            </a:r>
          </a:p>
          <a:p>
            <a:r>
              <a:rPr lang="en-US" dirty="0">
                <a:latin typeface="Arial"/>
                <a:cs typeface="Arial"/>
              </a:rPr>
              <a:t>Discuss potential consequences of not following good practice in scientific and clinical settings.</a:t>
            </a:r>
          </a:p>
        </p:txBody>
      </p:sp>
      <p:sp>
        <p:nvSpPr>
          <p:cNvPr id="7" name="Text Placeholder 5">
            <a:extLst>
              <a:ext uri="{FF2B5EF4-FFF2-40B4-BE49-F238E27FC236}">
                <a16:creationId xmlns:a16="http://schemas.microsoft.com/office/drawing/2014/main" id="{0C2554E9-1112-354C-6C76-04A8A00C94C5}"/>
              </a:ext>
            </a:extLst>
          </p:cNvPr>
          <p:cNvSpPr>
            <a:spLocks noGrp="1"/>
          </p:cNvSpPr>
          <p:nvPr>
            <p:ph type="body" sz="quarter" idx="10"/>
          </p:nvPr>
        </p:nvSpPr>
        <p:spPr>
          <a:xfrm>
            <a:off x="7530353" y="1825625"/>
            <a:ext cx="3823447" cy="3961858"/>
          </a:xfrm>
        </p:spPr>
        <p:txBody>
          <a:bodyPr>
            <a:normAutofit fontScale="92500" lnSpcReduction="10000"/>
          </a:bodyPr>
          <a:lstStyle/>
          <a:p>
            <a:r>
              <a:rPr lang="en-US" b="1" dirty="0"/>
              <a:t>Skills:</a:t>
            </a:r>
          </a:p>
          <a:p>
            <a:pPr>
              <a:lnSpc>
                <a:spcPct val="115000"/>
              </a:lnSpc>
              <a:spcBef>
                <a:spcPts val="400"/>
              </a:spcBef>
              <a:spcAft>
                <a:spcPts val="400"/>
              </a:spcAft>
            </a:pPr>
            <a:r>
              <a:rPr lang="en-GB" sz="1800" b="1" dirty="0">
                <a:solidFill>
                  <a:srgbClr val="000000"/>
                </a:solidFill>
                <a:effectLst/>
                <a:latin typeface="Arial" panose="020B0604020202020204" pitchFamily="34" charset="0"/>
                <a:ea typeface="Arial" panose="020B0604020202020204" pitchFamily="34" charset="0"/>
              </a:rPr>
              <a:t>CS3.2 </a:t>
            </a:r>
            <a:r>
              <a:rPr lang="en-GB" sz="1800" dirty="0">
                <a:solidFill>
                  <a:srgbClr val="000000"/>
                </a:solidFill>
                <a:effectLst/>
                <a:latin typeface="Arial" panose="020B0604020202020204" pitchFamily="34" charset="0"/>
                <a:ea typeface="Arial" panose="020B0604020202020204" pitchFamily="34" charset="0"/>
              </a:rPr>
              <a:t>Meet their responsibilities when working in a wider team by ensuring that the project is compliant with relevant SOPs specific to the lab in which they are working</a:t>
            </a:r>
            <a:endParaRPr lang="en-US" dirty="0"/>
          </a:p>
          <a:p>
            <a:r>
              <a:rPr lang="en-US" b="1" dirty="0"/>
              <a:t>General competencies: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English:</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GEC4</a:t>
            </a:r>
            <a:r>
              <a:rPr lang="en-GB" sz="1800" dirty="0">
                <a:solidFill>
                  <a:srgbClr val="0D0D0D"/>
                </a:solidFill>
                <a:effectLst/>
                <a:latin typeface="Arial" panose="020B0604020202020204" pitchFamily="34" charset="0"/>
                <a:ea typeface="Arial" panose="020B0604020202020204" pitchFamily="34" charset="0"/>
              </a:rPr>
              <a:t> Summarise information/ideas</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GEC6</a:t>
            </a:r>
            <a:r>
              <a:rPr lang="en-GB" sz="1800" dirty="0">
                <a:solidFill>
                  <a:srgbClr val="0D0D0D"/>
                </a:solidFill>
                <a:effectLst/>
                <a:latin typeface="Arial" panose="020B0604020202020204" pitchFamily="34" charset="0"/>
                <a:ea typeface="Arial" panose="020B0604020202020204" pitchFamily="34" charset="0"/>
              </a:rPr>
              <a:t> Take part in/lead discussions</a:t>
            </a:r>
          </a:p>
        </p:txBody>
      </p:sp>
      <p:sp>
        <p:nvSpPr>
          <p:cNvPr id="15" name="Text Placeholder 14">
            <a:extLst>
              <a:ext uri="{FF2B5EF4-FFF2-40B4-BE49-F238E27FC236}">
                <a16:creationId xmlns:a16="http://schemas.microsoft.com/office/drawing/2014/main" id="{3B0FA94E-7B0F-E8B2-17F4-EC94C02C2DE3}"/>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a:t>Lesson 1: What is a standard operating procedure (SOP)?</a:t>
            </a:r>
          </a:p>
        </p:txBody>
      </p:sp>
    </p:spTree>
    <p:extLst>
      <p:ext uri="{BB962C8B-B14F-4D97-AF65-F5344CB8AC3E}">
        <p14:creationId xmlns:p14="http://schemas.microsoft.com/office/powerpoint/2010/main" val="3850427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Scenario 1</a:t>
            </a:r>
          </a:p>
        </p:txBody>
      </p:sp>
      <p:sp>
        <p:nvSpPr>
          <p:cNvPr id="17" name="Text Placeholder 16">
            <a:extLst>
              <a:ext uri="{FF2B5EF4-FFF2-40B4-BE49-F238E27FC236}">
                <a16:creationId xmlns:a16="http://schemas.microsoft.com/office/drawing/2014/main" id="{7F0ABCAE-33B3-C8D5-2690-462DD9AE5730}"/>
              </a:ext>
            </a:extLst>
          </p:cNvPr>
          <p:cNvSpPr>
            <a:spLocks noGrp="1"/>
          </p:cNvSpPr>
          <p:nvPr>
            <p:ph type="body" sz="quarter" idx="16"/>
          </p:nvPr>
        </p:nvSpPr>
        <p:spPr/>
        <p:txBody>
          <a:bodyPr/>
          <a:lstStyle/>
          <a:p>
            <a:r>
              <a:rPr lang="en-US"/>
              <a:t>You have lost the keys to the radioactive sources store.</a:t>
            </a:r>
          </a:p>
        </p:txBody>
      </p:sp>
      <p:sp>
        <p:nvSpPr>
          <p:cNvPr id="3" name="Content Placeholder 5">
            <a:extLst>
              <a:ext uri="{FF2B5EF4-FFF2-40B4-BE49-F238E27FC236}">
                <a16:creationId xmlns:a16="http://schemas.microsoft.com/office/drawing/2014/main" id="{5AE23BEE-878B-BB77-DC09-9BEBEC73DF0A}"/>
              </a:ext>
            </a:extLst>
          </p:cNvPr>
          <p:cNvSpPr>
            <a:spLocks noGrp="1"/>
          </p:cNvSpPr>
          <p:nvPr>
            <p:ph idx="1"/>
          </p:nvPr>
        </p:nvSpPr>
        <p:spPr>
          <a:xfrm>
            <a:off x="838199" y="2863621"/>
            <a:ext cx="5921829" cy="3313342"/>
          </a:xfrm>
        </p:spPr>
        <p:txBody>
          <a:bodyPr>
            <a:normAutofit fontScale="85000" lnSpcReduction="20000"/>
          </a:bodyPr>
          <a:lstStyle/>
          <a:p>
            <a:pPr marL="0" indent="0">
              <a:buNone/>
            </a:pPr>
            <a:r>
              <a:rPr lang="en-US"/>
              <a:t>What could go wrong?</a:t>
            </a:r>
          </a:p>
          <a:p>
            <a:r>
              <a:rPr lang="en-US"/>
              <a:t>How could the situation be rectified or prevented from happening?</a:t>
            </a:r>
          </a:p>
          <a:p>
            <a:endParaRPr lang="en-US"/>
          </a:p>
          <a:p>
            <a:pPr marL="0" indent="0">
              <a:buNone/>
            </a:pPr>
            <a:r>
              <a:rPr lang="en-US"/>
              <a:t>Other questions to consider:</a:t>
            </a:r>
          </a:p>
          <a:p>
            <a:r>
              <a:rPr lang="en-US"/>
              <a:t>What should you do?</a:t>
            </a:r>
          </a:p>
          <a:p>
            <a:r>
              <a:rPr lang="en-US"/>
              <a:t>What are the worst consequences of not reporting it straight away?</a:t>
            </a:r>
          </a:p>
        </p:txBody>
      </p:sp>
      <p:pic>
        <p:nvPicPr>
          <p:cNvPr id="19" name="Picture Placeholder 18" descr="A safe with a mechanical key. A sign has the words caution radioactive material.">
            <a:extLst>
              <a:ext uri="{FF2B5EF4-FFF2-40B4-BE49-F238E27FC236}">
                <a16:creationId xmlns:a16="http://schemas.microsoft.com/office/drawing/2014/main" id="{B7549D95-C3E2-23AD-57A9-D3AEA0B5E8B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35390" t="-8" r="-37650"/>
          <a:stretch/>
        </p:blipFill>
        <p:spPr>
          <a:xfrm>
            <a:off x="6989083" y="2863621"/>
            <a:ext cx="4364717" cy="3313342"/>
          </a:xfrm>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2658267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sp>
        <p:nvSpPr>
          <p:cNvPr id="13" name="Title 12">
            <a:extLst>
              <a:ext uri="{FF2B5EF4-FFF2-40B4-BE49-F238E27FC236}">
                <a16:creationId xmlns:a16="http://schemas.microsoft.com/office/drawing/2014/main" id="{816FDEF8-D45C-419B-A19E-353B620BD8A8}"/>
              </a:ext>
            </a:extLst>
          </p:cNvPr>
          <p:cNvSpPr>
            <a:spLocks noGrp="1"/>
          </p:cNvSpPr>
          <p:nvPr>
            <p:ph type="title"/>
          </p:nvPr>
        </p:nvSpPr>
        <p:spPr>
          <a:xfrm>
            <a:off x="838200" y="365125"/>
            <a:ext cx="10515600" cy="1325563"/>
          </a:xfrm>
        </p:spPr>
        <p:txBody>
          <a:bodyPr/>
          <a:lstStyle/>
          <a:p>
            <a:r>
              <a:rPr lang="en-GB"/>
              <a:t>Scenario 2</a:t>
            </a:r>
          </a:p>
        </p:txBody>
      </p:sp>
      <p:sp>
        <p:nvSpPr>
          <p:cNvPr id="11" name="Text Placeholder 10">
            <a:extLst>
              <a:ext uri="{FF2B5EF4-FFF2-40B4-BE49-F238E27FC236}">
                <a16:creationId xmlns:a16="http://schemas.microsoft.com/office/drawing/2014/main" id="{DB56A489-6DF3-2895-6731-242990AF4B80}"/>
              </a:ext>
            </a:extLst>
          </p:cNvPr>
          <p:cNvSpPr>
            <a:spLocks noGrp="1"/>
          </p:cNvSpPr>
          <p:nvPr>
            <p:ph type="body" sz="quarter" idx="16"/>
          </p:nvPr>
        </p:nvSpPr>
        <p:spPr>
          <a:xfrm>
            <a:off x="838199" y="1826305"/>
            <a:ext cx="10515600" cy="902380"/>
          </a:xfrm>
        </p:spPr>
        <p:txBody>
          <a:bodyPr>
            <a:normAutofit/>
          </a:bodyPr>
          <a:lstStyle/>
          <a:p>
            <a:r>
              <a:rPr lang="en-GB"/>
              <a:t>The staff fridge is full, so you put your packed lunch into the medicine refrigerator for a short time.</a:t>
            </a:r>
          </a:p>
        </p:txBody>
      </p:sp>
      <p:sp>
        <p:nvSpPr>
          <p:cNvPr id="10" name="Content Placeholder 5">
            <a:extLst>
              <a:ext uri="{FF2B5EF4-FFF2-40B4-BE49-F238E27FC236}">
                <a16:creationId xmlns:a16="http://schemas.microsoft.com/office/drawing/2014/main" id="{4F72D14D-C9F9-B3DA-B194-1DD6C48CA16D}"/>
              </a:ext>
            </a:extLst>
          </p:cNvPr>
          <p:cNvSpPr>
            <a:spLocks noGrp="1"/>
          </p:cNvSpPr>
          <p:nvPr>
            <p:ph idx="1"/>
          </p:nvPr>
        </p:nvSpPr>
        <p:spPr>
          <a:xfrm>
            <a:off x="838199" y="2863621"/>
            <a:ext cx="5921829" cy="3313342"/>
          </a:xfrm>
          <a:solidFill>
            <a:srgbClr val="E2EEBE"/>
          </a:solidFill>
        </p:spPr>
        <p:txBody>
          <a:bodyPr>
            <a:normAutofit fontScale="92500" lnSpcReduction="10000"/>
          </a:bodyPr>
          <a:lstStyle/>
          <a:p>
            <a:r>
              <a:rPr lang="en-US" dirty="0"/>
              <a:t>What could go wrong?</a:t>
            </a:r>
          </a:p>
          <a:p>
            <a:r>
              <a:rPr lang="en-US" dirty="0"/>
              <a:t>How could the situation be rectified or prevented from happening?</a:t>
            </a:r>
          </a:p>
          <a:p>
            <a:endParaRPr lang="en-US" dirty="0"/>
          </a:p>
          <a:p>
            <a:pPr marL="0" indent="0">
              <a:buNone/>
            </a:pPr>
            <a:r>
              <a:rPr lang="en-US" dirty="0"/>
              <a:t>Other questions to consider:</a:t>
            </a:r>
          </a:p>
          <a:p>
            <a:r>
              <a:rPr lang="en-US" dirty="0"/>
              <a:t>Is this acceptable?</a:t>
            </a:r>
          </a:p>
          <a:p>
            <a:r>
              <a:rPr lang="en-US" dirty="0"/>
              <a:t>What might the consequences be?</a:t>
            </a:r>
          </a:p>
        </p:txBody>
      </p:sp>
      <p:pic>
        <p:nvPicPr>
          <p:cNvPr id="15" name="Picture Placeholder 14" descr="A scientist looking into a refrigerator full of medicines">
            <a:extLst>
              <a:ext uri="{FF2B5EF4-FFF2-40B4-BE49-F238E27FC236}">
                <a16:creationId xmlns:a16="http://schemas.microsoft.com/office/drawing/2014/main" id="{16FA3739-0357-B5BC-AB27-953E2EA15C88}"/>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6989083" y="2863621"/>
            <a:ext cx="4364717" cy="3313342"/>
          </a:xfrm>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3209153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sp>
        <p:nvSpPr>
          <p:cNvPr id="16" name="Title 15">
            <a:extLst>
              <a:ext uri="{FF2B5EF4-FFF2-40B4-BE49-F238E27FC236}">
                <a16:creationId xmlns:a16="http://schemas.microsoft.com/office/drawing/2014/main" id="{6357E369-F1FA-6C02-130E-27306DC4C719}"/>
              </a:ext>
            </a:extLst>
          </p:cNvPr>
          <p:cNvSpPr>
            <a:spLocks noGrp="1"/>
          </p:cNvSpPr>
          <p:nvPr>
            <p:ph type="title"/>
          </p:nvPr>
        </p:nvSpPr>
        <p:spPr/>
        <p:txBody>
          <a:bodyPr/>
          <a:lstStyle/>
          <a:p>
            <a:r>
              <a:rPr lang="en-GB"/>
              <a:t>Scenario 3</a:t>
            </a:r>
          </a:p>
        </p:txBody>
      </p:sp>
      <p:sp>
        <p:nvSpPr>
          <p:cNvPr id="7" name="Text Placeholder 6">
            <a:extLst>
              <a:ext uri="{FF2B5EF4-FFF2-40B4-BE49-F238E27FC236}">
                <a16:creationId xmlns:a16="http://schemas.microsoft.com/office/drawing/2014/main" id="{51BD1E1F-8AEF-1EDE-8AAC-8DFBC639445C}"/>
              </a:ext>
            </a:extLst>
          </p:cNvPr>
          <p:cNvSpPr>
            <a:spLocks noGrp="1"/>
          </p:cNvSpPr>
          <p:nvPr>
            <p:ph type="body" sz="quarter" idx="16"/>
          </p:nvPr>
        </p:nvSpPr>
        <p:spPr>
          <a:xfrm>
            <a:off x="838199" y="1826305"/>
            <a:ext cx="10515600" cy="902380"/>
          </a:xfrm>
        </p:spPr>
        <p:txBody>
          <a:bodyPr>
            <a:normAutofit/>
          </a:bodyPr>
          <a:lstStyle/>
          <a:p>
            <a:r>
              <a:rPr lang="en-US"/>
              <a:t>You notice that the biological sample refrigerator has been turned off. It still feels cold inside, so it probably hasn’t been switched off for long.</a:t>
            </a:r>
            <a:endParaRPr lang="en-GB"/>
          </a:p>
        </p:txBody>
      </p:sp>
      <p:sp>
        <p:nvSpPr>
          <p:cNvPr id="10" name="Content Placeholder 5">
            <a:extLst>
              <a:ext uri="{FF2B5EF4-FFF2-40B4-BE49-F238E27FC236}">
                <a16:creationId xmlns:a16="http://schemas.microsoft.com/office/drawing/2014/main" id="{5E827896-46CB-4023-68EC-B38765FE966B}"/>
              </a:ext>
            </a:extLst>
          </p:cNvPr>
          <p:cNvSpPr>
            <a:spLocks noGrp="1"/>
          </p:cNvSpPr>
          <p:nvPr>
            <p:ph idx="1"/>
          </p:nvPr>
        </p:nvSpPr>
        <p:spPr>
          <a:xfrm>
            <a:off x="838199" y="2863621"/>
            <a:ext cx="5921829" cy="3313342"/>
          </a:xfrm>
          <a:solidFill>
            <a:srgbClr val="E2EEBE"/>
          </a:solidFill>
        </p:spPr>
        <p:txBody>
          <a:bodyPr>
            <a:normAutofit fontScale="85000" lnSpcReduction="20000"/>
          </a:bodyPr>
          <a:lstStyle/>
          <a:p>
            <a:r>
              <a:rPr lang="en-US"/>
              <a:t>What could go wrong?</a:t>
            </a:r>
          </a:p>
          <a:p>
            <a:r>
              <a:rPr lang="en-US"/>
              <a:t>How could the situation be rectified or prevented from happening?</a:t>
            </a:r>
          </a:p>
          <a:p>
            <a:endParaRPr lang="en-US"/>
          </a:p>
          <a:p>
            <a:pPr marL="0" indent="0">
              <a:buNone/>
            </a:pPr>
            <a:r>
              <a:rPr lang="en-US"/>
              <a:t>Other questions to consider:</a:t>
            </a:r>
          </a:p>
          <a:p>
            <a:r>
              <a:rPr lang="en-US"/>
              <a:t>Should you just turn it on again?</a:t>
            </a:r>
          </a:p>
          <a:p>
            <a:r>
              <a:rPr lang="en-US"/>
              <a:t>What are the possible consequences if you do not report it immediately?</a:t>
            </a:r>
          </a:p>
        </p:txBody>
      </p:sp>
      <p:pic>
        <p:nvPicPr>
          <p:cNvPr id="19" name="Picture Placeholder 18" descr="Two electric sockets with an appliance plugged in and one socket unused.">
            <a:extLst>
              <a:ext uri="{FF2B5EF4-FFF2-40B4-BE49-F238E27FC236}">
                <a16:creationId xmlns:a16="http://schemas.microsoft.com/office/drawing/2014/main" id="{8FD33DE4-E3FC-AD14-698F-77A663C58A27}"/>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989083" y="2863621"/>
            <a:ext cx="4364717" cy="3313342"/>
          </a:xfrm>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39631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sp>
        <p:nvSpPr>
          <p:cNvPr id="12" name="Title 11">
            <a:extLst>
              <a:ext uri="{FF2B5EF4-FFF2-40B4-BE49-F238E27FC236}">
                <a16:creationId xmlns:a16="http://schemas.microsoft.com/office/drawing/2014/main" id="{EA92BE3A-3AAF-6D7C-33FA-21F822336EB8}"/>
              </a:ext>
            </a:extLst>
          </p:cNvPr>
          <p:cNvSpPr>
            <a:spLocks noGrp="1"/>
          </p:cNvSpPr>
          <p:nvPr>
            <p:ph type="title"/>
          </p:nvPr>
        </p:nvSpPr>
        <p:spPr>
          <a:xfrm>
            <a:off x="838200" y="365125"/>
            <a:ext cx="10515600" cy="1325563"/>
          </a:xfrm>
        </p:spPr>
        <p:txBody>
          <a:bodyPr/>
          <a:lstStyle/>
          <a:p>
            <a:r>
              <a:rPr lang="en-GB"/>
              <a:t>Scenario 4</a:t>
            </a:r>
          </a:p>
        </p:txBody>
      </p:sp>
      <p:sp>
        <p:nvSpPr>
          <p:cNvPr id="3" name="Text Placeholder 2">
            <a:extLst>
              <a:ext uri="{FF2B5EF4-FFF2-40B4-BE49-F238E27FC236}">
                <a16:creationId xmlns:a16="http://schemas.microsoft.com/office/drawing/2014/main" id="{11FC5CD6-F25D-8B3A-5998-8CCC406C2B88}"/>
              </a:ext>
            </a:extLst>
          </p:cNvPr>
          <p:cNvSpPr>
            <a:spLocks noGrp="1"/>
          </p:cNvSpPr>
          <p:nvPr>
            <p:ph type="body" sz="quarter" idx="16"/>
          </p:nvPr>
        </p:nvSpPr>
        <p:spPr>
          <a:xfrm>
            <a:off x="838199" y="1826305"/>
            <a:ext cx="10515600" cy="902380"/>
          </a:xfrm>
        </p:spPr>
        <p:txBody>
          <a:bodyPr/>
          <a:lstStyle/>
          <a:p>
            <a:r>
              <a:rPr lang="en-US" dirty="0"/>
              <a:t>You have made several batches of chemicals when you notice that the balance you are using has a zero error.</a:t>
            </a:r>
            <a:endParaRPr lang="en-GB" dirty="0"/>
          </a:p>
        </p:txBody>
      </p:sp>
      <p:sp>
        <p:nvSpPr>
          <p:cNvPr id="11" name="Content Placeholder 5">
            <a:extLst>
              <a:ext uri="{FF2B5EF4-FFF2-40B4-BE49-F238E27FC236}">
                <a16:creationId xmlns:a16="http://schemas.microsoft.com/office/drawing/2014/main" id="{9D1E3CF9-38F7-3EC2-A57C-8CAE9F722C6F}"/>
              </a:ext>
            </a:extLst>
          </p:cNvPr>
          <p:cNvSpPr>
            <a:spLocks noGrp="1"/>
          </p:cNvSpPr>
          <p:nvPr>
            <p:ph idx="1"/>
          </p:nvPr>
        </p:nvSpPr>
        <p:spPr>
          <a:xfrm>
            <a:off x="838199" y="2863621"/>
            <a:ext cx="5921829" cy="3313342"/>
          </a:xfrm>
          <a:solidFill>
            <a:srgbClr val="E2EEBE"/>
          </a:solidFill>
        </p:spPr>
        <p:txBody>
          <a:bodyPr>
            <a:normAutofit/>
          </a:bodyPr>
          <a:lstStyle/>
          <a:p>
            <a:pPr marL="0" indent="0">
              <a:buNone/>
            </a:pPr>
            <a:r>
              <a:rPr lang="en-US"/>
              <a:t>What could go wrong?</a:t>
            </a:r>
          </a:p>
          <a:p>
            <a:r>
              <a:rPr lang="en-US"/>
              <a:t>How could the situation be rectified or prevented from happening?</a:t>
            </a:r>
          </a:p>
          <a:p>
            <a:endParaRPr lang="en-US"/>
          </a:p>
          <a:p>
            <a:pPr marL="0" indent="0">
              <a:buNone/>
            </a:pPr>
            <a:r>
              <a:rPr lang="en-US"/>
              <a:t>Other questions to consider:</a:t>
            </a:r>
          </a:p>
          <a:p>
            <a:r>
              <a:rPr lang="en-US"/>
              <a:t>What should you do?</a:t>
            </a:r>
          </a:p>
          <a:p>
            <a:endParaRPr lang="en-US"/>
          </a:p>
        </p:txBody>
      </p:sp>
      <p:pic>
        <p:nvPicPr>
          <p:cNvPr id="20" name="Picture Placeholder 19" descr="A small glass vial containing blue powder on a digital weighing scales and other different-coloured powders on the table.">
            <a:extLst>
              <a:ext uri="{FF2B5EF4-FFF2-40B4-BE49-F238E27FC236}">
                <a16:creationId xmlns:a16="http://schemas.microsoft.com/office/drawing/2014/main" id="{68116E34-762D-340A-7BA9-7301D2A4A88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2193226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sp>
        <p:nvSpPr>
          <p:cNvPr id="10" name="Title 9">
            <a:extLst>
              <a:ext uri="{FF2B5EF4-FFF2-40B4-BE49-F238E27FC236}">
                <a16:creationId xmlns:a16="http://schemas.microsoft.com/office/drawing/2014/main" id="{E2884400-827C-5782-0A09-F450B1C15834}"/>
              </a:ext>
            </a:extLst>
          </p:cNvPr>
          <p:cNvSpPr>
            <a:spLocks noGrp="1"/>
          </p:cNvSpPr>
          <p:nvPr>
            <p:ph type="title"/>
          </p:nvPr>
        </p:nvSpPr>
        <p:spPr>
          <a:xfrm>
            <a:off x="838200" y="365125"/>
            <a:ext cx="10515600" cy="1325563"/>
          </a:xfrm>
        </p:spPr>
        <p:txBody>
          <a:bodyPr/>
          <a:lstStyle/>
          <a:p>
            <a:r>
              <a:rPr lang="en-GB" dirty="0"/>
              <a:t>Scenario 5</a:t>
            </a:r>
          </a:p>
        </p:txBody>
      </p:sp>
      <p:sp>
        <p:nvSpPr>
          <p:cNvPr id="7" name="Text Placeholder 6">
            <a:extLst>
              <a:ext uri="{FF2B5EF4-FFF2-40B4-BE49-F238E27FC236}">
                <a16:creationId xmlns:a16="http://schemas.microsoft.com/office/drawing/2014/main" id="{F32CC969-0A3A-51DB-FAF2-F9CE020FFA23}"/>
              </a:ext>
            </a:extLst>
          </p:cNvPr>
          <p:cNvSpPr>
            <a:spLocks noGrp="1"/>
          </p:cNvSpPr>
          <p:nvPr>
            <p:ph type="body" sz="quarter" idx="16"/>
          </p:nvPr>
        </p:nvSpPr>
        <p:spPr>
          <a:xfrm>
            <a:off x="838199" y="1441937"/>
            <a:ext cx="10515600" cy="902380"/>
          </a:xfrm>
        </p:spPr>
        <p:txBody>
          <a:bodyPr>
            <a:noAutofit/>
          </a:bodyPr>
          <a:lstStyle/>
          <a:p>
            <a:r>
              <a:rPr lang="en-GB" dirty="0"/>
              <a:t>A senior colleague has told you how to use the autoclave to sterilise a microbiology plate. They tell you that you do not need to use the SOP as they have done it loads of times.</a:t>
            </a:r>
          </a:p>
        </p:txBody>
      </p:sp>
      <p:sp>
        <p:nvSpPr>
          <p:cNvPr id="3" name="Content Placeholder 5">
            <a:extLst>
              <a:ext uri="{FF2B5EF4-FFF2-40B4-BE49-F238E27FC236}">
                <a16:creationId xmlns:a16="http://schemas.microsoft.com/office/drawing/2014/main" id="{471CE0FA-73C3-8DC1-7165-382CC51DEE60}"/>
              </a:ext>
            </a:extLst>
          </p:cNvPr>
          <p:cNvSpPr>
            <a:spLocks noGrp="1"/>
          </p:cNvSpPr>
          <p:nvPr>
            <p:ph idx="1"/>
          </p:nvPr>
        </p:nvSpPr>
        <p:spPr>
          <a:xfrm>
            <a:off x="838199" y="2863621"/>
            <a:ext cx="5921829" cy="3313342"/>
          </a:xfrm>
          <a:solidFill>
            <a:srgbClr val="E2EEBE"/>
          </a:solidFill>
        </p:spPr>
        <p:txBody>
          <a:bodyPr>
            <a:normAutofit/>
          </a:bodyPr>
          <a:lstStyle/>
          <a:p>
            <a:r>
              <a:rPr lang="en-US"/>
              <a:t>What could go wrong?</a:t>
            </a:r>
          </a:p>
          <a:p>
            <a:r>
              <a:rPr lang="en-US"/>
              <a:t>How could the situation be rectified or prevented from happening?</a:t>
            </a:r>
          </a:p>
          <a:p>
            <a:endParaRPr lang="en-US"/>
          </a:p>
          <a:p>
            <a:pPr marL="0" indent="0">
              <a:buNone/>
            </a:pPr>
            <a:r>
              <a:rPr lang="en-US"/>
              <a:t>Other questions to consider:</a:t>
            </a:r>
          </a:p>
          <a:p>
            <a:r>
              <a:rPr lang="en-US"/>
              <a:t>What should you do? </a:t>
            </a:r>
          </a:p>
        </p:txBody>
      </p:sp>
      <p:pic>
        <p:nvPicPr>
          <p:cNvPr id="19" name="Picture Placeholder 18" descr="An autoclave sterilize ">
            <a:extLst>
              <a:ext uri="{FF2B5EF4-FFF2-40B4-BE49-F238E27FC236}">
                <a16:creationId xmlns:a16="http://schemas.microsoft.com/office/drawing/2014/main" id="{A70BD1B5-CFC9-1D2D-2240-6FD9526CD56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2913102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sp>
        <p:nvSpPr>
          <p:cNvPr id="12" name="Title 11">
            <a:extLst>
              <a:ext uri="{FF2B5EF4-FFF2-40B4-BE49-F238E27FC236}">
                <a16:creationId xmlns:a16="http://schemas.microsoft.com/office/drawing/2014/main" id="{58F67762-28A3-D371-F2C4-7023D07765A5}"/>
              </a:ext>
            </a:extLst>
          </p:cNvPr>
          <p:cNvSpPr>
            <a:spLocks noGrp="1"/>
          </p:cNvSpPr>
          <p:nvPr>
            <p:ph type="title"/>
          </p:nvPr>
        </p:nvSpPr>
        <p:spPr>
          <a:xfrm>
            <a:off x="838200" y="365125"/>
            <a:ext cx="10515600" cy="1325563"/>
          </a:xfrm>
        </p:spPr>
        <p:txBody>
          <a:bodyPr/>
          <a:lstStyle/>
          <a:p>
            <a:r>
              <a:rPr lang="en-GB" dirty="0"/>
              <a:t>Scenario 6</a:t>
            </a:r>
          </a:p>
        </p:txBody>
      </p:sp>
      <p:sp>
        <p:nvSpPr>
          <p:cNvPr id="8" name="Text Placeholder 7">
            <a:extLst>
              <a:ext uri="{FF2B5EF4-FFF2-40B4-BE49-F238E27FC236}">
                <a16:creationId xmlns:a16="http://schemas.microsoft.com/office/drawing/2014/main" id="{F4309310-F905-5629-0E8F-BBD1DD07DA2A}"/>
              </a:ext>
            </a:extLst>
          </p:cNvPr>
          <p:cNvSpPr>
            <a:spLocks noGrp="1"/>
          </p:cNvSpPr>
          <p:nvPr>
            <p:ph type="body" sz="quarter" idx="16"/>
          </p:nvPr>
        </p:nvSpPr>
        <p:spPr>
          <a:xfrm>
            <a:off x="838199" y="1441937"/>
            <a:ext cx="10515600" cy="902380"/>
          </a:xfrm>
        </p:spPr>
        <p:txBody>
          <a:bodyPr>
            <a:noAutofit/>
          </a:bodyPr>
          <a:lstStyle/>
          <a:p>
            <a:r>
              <a:rPr lang="en-GB" dirty="0"/>
              <a:t>There is a drinking glass on its side on the laboratory workbench and a spilled liquid that looks like water around it. There is a SOP on how to deal with chemical spills.</a:t>
            </a:r>
          </a:p>
        </p:txBody>
      </p:sp>
      <p:sp>
        <p:nvSpPr>
          <p:cNvPr id="10" name="Content Placeholder 5">
            <a:extLst>
              <a:ext uri="{FF2B5EF4-FFF2-40B4-BE49-F238E27FC236}">
                <a16:creationId xmlns:a16="http://schemas.microsoft.com/office/drawing/2014/main" id="{77F2B60F-60FE-7C2E-4A27-B94F804482E1}"/>
              </a:ext>
            </a:extLst>
          </p:cNvPr>
          <p:cNvSpPr>
            <a:spLocks noGrp="1"/>
          </p:cNvSpPr>
          <p:nvPr>
            <p:ph idx="1"/>
          </p:nvPr>
        </p:nvSpPr>
        <p:spPr>
          <a:xfrm>
            <a:off x="838199" y="2863621"/>
            <a:ext cx="5921829" cy="3313342"/>
          </a:xfrm>
          <a:solidFill>
            <a:srgbClr val="E2EEBE"/>
          </a:solidFill>
        </p:spPr>
        <p:txBody>
          <a:bodyPr>
            <a:normAutofit fontScale="92500" lnSpcReduction="10000"/>
          </a:bodyPr>
          <a:lstStyle/>
          <a:p>
            <a:r>
              <a:rPr lang="en-US"/>
              <a:t>What could go wrong?</a:t>
            </a:r>
          </a:p>
          <a:p>
            <a:r>
              <a:rPr lang="en-US"/>
              <a:t>How could the situation be rectified or prevented from happening?</a:t>
            </a:r>
          </a:p>
          <a:p>
            <a:endParaRPr lang="en-US"/>
          </a:p>
          <a:p>
            <a:pPr marL="0" indent="0">
              <a:buNone/>
            </a:pPr>
            <a:r>
              <a:rPr lang="en-US"/>
              <a:t>Other questions to consider:</a:t>
            </a:r>
          </a:p>
          <a:p>
            <a:r>
              <a:rPr lang="en-US"/>
              <a:t>Should you assume it is water?</a:t>
            </a:r>
          </a:p>
          <a:p>
            <a:r>
              <a:rPr lang="en-US"/>
              <a:t>What should you do?</a:t>
            </a:r>
          </a:p>
        </p:txBody>
      </p:sp>
      <p:pic>
        <p:nvPicPr>
          <p:cNvPr id="20" name="Picture Placeholder 19" descr="A drinking glass on its side with spilled clear liquid around it">
            <a:extLst>
              <a:ext uri="{FF2B5EF4-FFF2-40B4-BE49-F238E27FC236}">
                <a16:creationId xmlns:a16="http://schemas.microsoft.com/office/drawing/2014/main" id="{C8F6E17F-BB35-2846-780F-467AEE34DB20}"/>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6989082" y="2863621"/>
            <a:ext cx="4364717" cy="3313342"/>
          </a:xfrm>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968636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solidFill>
            <a:srgbClr val="F1995D"/>
          </a:solidFill>
        </p:spPr>
        <p:txBody>
          <a:bodyPr/>
          <a:lstStyle/>
          <a:p>
            <a:r>
              <a:rPr lang="en-GB"/>
              <a:t>Activity 3</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997590"/>
            <a:ext cx="10515600" cy="1325563"/>
          </a:xfrm>
        </p:spPr>
        <p:txBody>
          <a:bodyPr>
            <a:normAutofit/>
          </a:bodyPr>
          <a:lstStyle/>
          <a:p>
            <a:r>
              <a:rPr lang="en-GB" dirty="0"/>
              <a:t>Consequences of not following SOPs: </a:t>
            </a:r>
            <a:r>
              <a:rPr lang="en-GB" dirty="0">
                <a:solidFill>
                  <a:schemeClr val="accent1"/>
                </a:solidFill>
              </a:rPr>
              <a:t>Chemical Handling</a:t>
            </a:r>
            <a:endParaRPr lang="en-GB" dirty="0">
              <a:solidFill>
                <a:schemeClr val="tx1"/>
              </a:solidFill>
            </a:endParaRPr>
          </a:p>
        </p:txBody>
      </p:sp>
      <p:sp>
        <p:nvSpPr>
          <p:cNvPr id="3" name="Google Shape;301;p24">
            <a:extLst>
              <a:ext uri="{FF2B5EF4-FFF2-40B4-BE49-F238E27FC236}">
                <a16:creationId xmlns:a16="http://schemas.microsoft.com/office/drawing/2014/main" id="{82F3AC53-BCE2-CC91-670F-D105D53778A1}"/>
              </a:ext>
            </a:extLst>
          </p:cNvPr>
          <p:cNvSpPr txBox="1"/>
          <p:nvPr/>
        </p:nvSpPr>
        <p:spPr>
          <a:xfrm>
            <a:off x="838200" y="2558927"/>
            <a:ext cx="107064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dirty="0">
                <a:solidFill>
                  <a:srgbClr val="000000"/>
                </a:solidFill>
                <a:latin typeface="Arial" panose="020B0604020202020204" pitchFamily="34" charset="0"/>
                <a:ea typeface="Calibri"/>
                <a:cs typeface="Arial" panose="020B0604020202020204" pitchFamily="34" charset="0"/>
                <a:sym typeface="Calibri"/>
              </a:rPr>
              <a:t>Failure to follow SOPs for chemical handling resulted in a laboratory accident at the University of California, Los Angeles (UCLA) in 2008. A research assistant was working with a highly reactive compound called tert-Butyllithium without using proper safety precautions. The compound reacted violently with air, causing an explosion and subsequent fire that resulted in the death of the assistant, and injuries to other researchers.</a:t>
            </a: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559565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solidFill>
            <a:srgbClr val="F1995D"/>
          </a:solidFill>
        </p:spPr>
        <p:txBody>
          <a:bodyPr/>
          <a:lstStyle/>
          <a:p>
            <a:r>
              <a:rPr lang="en-GB"/>
              <a:t>Activity 3</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997590"/>
            <a:ext cx="10515600" cy="1325563"/>
          </a:xfrm>
        </p:spPr>
        <p:txBody>
          <a:bodyPr>
            <a:normAutofit/>
          </a:bodyPr>
          <a:lstStyle/>
          <a:p>
            <a:r>
              <a:rPr lang="en-GB"/>
              <a:t>Consequences of not following SOPs: </a:t>
            </a:r>
            <a:r>
              <a:rPr lang="en-GB">
                <a:solidFill>
                  <a:schemeClr val="accent1"/>
                </a:solidFill>
              </a:rPr>
              <a:t>Hazardous Biological materials</a:t>
            </a:r>
            <a:endParaRPr lang="en-GB">
              <a:solidFill>
                <a:schemeClr val="tx1"/>
              </a:solidFill>
            </a:endParaRPr>
          </a:p>
        </p:txBody>
      </p:sp>
      <p:sp>
        <p:nvSpPr>
          <p:cNvPr id="7" name="Google Shape;308;p25">
            <a:extLst>
              <a:ext uri="{FF2B5EF4-FFF2-40B4-BE49-F238E27FC236}">
                <a16:creationId xmlns:a16="http://schemas.microsoft.com/office/drawing/2014/main" id="{9C478B0B-E619-5ED7-60A4-D0B39C78B70B}"/>
              </a:ext>
            </a:extLst>
          </p:cNvPr>
          <p:cNvSpPr txBox="1"/>
          <p:nvPr/>
        </p:nvSpPr>
        <p:spPr>
          <a:xfrm>
            <a:off x="838200" y="2485635"/>
            <a:ext cx="107064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Arial" panose="020B0604020202020204" pitchFamily="34" charset="0"/>
                <a:ea typeface="Calibri"/>
                <a:cs typeface="Arial" panose="020B0604020202020204" pitchFamily="34" charset="0"/>
                <a:sym typeface="Calibri"/>
              </a:rPr>
              <a:t>In 2014, a laboratory accident occurred at the </a:t>
            </a:r>
            <a:r>
              <a:rPr lang="en-GB" sz="2500" b="0" i="0" u="none" strike="noStrike" cap="none" err="1">
                <a:solidFill>
                  <a:srgbClr val="000000"/>
                </a:solidFill>
                <a:latin typeface="Arial" panose="020B0604020202020204" pitchFamily="34" charset="0"/>
                <a:ea typeface="Calibri"/>
                <a:cs typeface="Arial" panose="020B0604020202020204" pitchFamily="34" charset="0"/>
                <a:sym typeface="Calibri"/>
              </a:rPr>
              <a:t>Centers</a:t>
            </a:r>
            <a:r>
              <a:rPr lang="en-GB" sz="2500" b="0" i="0" u="none" strike="noStrike" cap="none">
                <a:solidFill>
                  <a:srgbClr val="000000"/>
                </a:solidFill>
                <a:latin typeface="Arial" panose="020B0604020202020204" pitchFamily="34" charset="0"/>
                <a:ea typeface="Calibri"/>
                <a:cs typeface="Arial" panose="020B0604020202020204" pitchFamily="34" charset="0"/>
                <a:sym typeface="Calibri"/>
              </a:rPr>
              <a:t> for Disease Control and Prevention (CDC) in the United States. A mishandling of potentially live anthrax samples due to failure to follow proper SOPs resulted in the potential exposure of over 80 CDC employees to the bacterium. Although no one was seriously ill, the incident emphasized the critical importance of adhering to SOPs when working with hazardous biological materials.</a:t>
            </a:r>
            <a:endParaRPr sz="25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39938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37CF41-FA67-00D9-CEAA-3970552E114D}"/>
              </a:ext>
            </a:extLst>
          </p:cNvPr>
          <p:cNvSpPr>
            <a:spLocks noGrp="1"/>
          </p:cNvSpPr>
          <p:nvPr>
            <p:ph type="body" sz="quarter" idx="14"/>
          </p:nvPr>
        </p:nvSpPr>
        <p:spPr>
          <a:solidFill>
            <a:srgbClr val="88A2FF"/>
          </a:solidFill>
        </p:spPr>
        <p:txBody>
          <a:bodyPr/>
          <a:lstStyle/>
          <a:p>
            <a:r>
              <a:rPr lang="en-GB"/>
              <a:t>Plenary</a:t>
            </a:r>
          </a:p>
        </p:txBody>
      </p:sp>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a:t>Multiple-choice question</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fontScale="92500"/>
          </a:bodyPr>
          <a:lstStyle/>
          <a:p>
            <a:pPr marL="514350" indent="-514350">
              <a:buFont typeface="+mj-lt"/>
              <a:buAutoNum type="arabicPeriod"/>
            </a:pPr>
            <a:r>
              <a:rPr lang="en-GB" sz="2400" dirty="0">
                <a:solidFill>
                  <a:srgbClr val="444746"/>
                </a:solidFill>
              </a:rPr>
              <a:t>Which of the following describes the primary purpose of using standard </a:t>
            </a:r>
            <a:r>
              <a:rPr lang="en-GB" dirty="0">
                <a:solidFill>
                  <a:srgbClr val="444746"/>
                </a:solidFill>
              </a:rPr>
              <a:t>o</a:t>
            </a:r>
            <a:r>
              <a:rPr lang="en-GB" sz="2400" dirty="0">
                <a:solidFill>
                  <a:srgbClr val="444746"/>
                </a:solidFill>
              </a:rPr>
              <a:t>perating </a:t>
            </a:r>
            <a:r>
              <a:rPr lang="en-GB" dirty="0">
                <a:solidFill>
                  <a:srgbClr val="444746"/>
                </a:solidFill>
              </a:rPr>
              <a:t>p</a:t>
            </a:r>
            <a:r>
              <a:rPr lang="en-GB" sz="2400" dirty="0">
                <a:solidFill>
                  <a:srgbClr val="444746"/>
                </a:solidFill>
              </a:rPr>
              <a:t>rocedures (SOPs) for manual handling?</a:t>
            </a:r>
            <a:endParaRPr lang="en-GB" dirty="0">
              <a:solidFill>
                <a:srgbClr val="444746"/>
              </a:solidFill>
              <a:latin typeface="Arial"/>
              <a:ea typeface="Arial"/>
              <a:cs typeface="Arial"/>
              <a:sym typeface="Arial"/>
            </a:endParaRPr>
          </a:p>
          <a:p>
            <a:pPr marL="457200" indent="-457200">
              <a:lnSpc>
                <a:spcPct val="97916"/>
              </a:lnSpc>
              <a:spcBef>
                <a:spcPts val="800"/>
              </a:spcBef>
              <a:buClr>
                <a:schemeClr val="dk1"/>
              </a:buClr>
              <a:buSzPct val="100000"/>
              <a:buFont typeface="+mj-lt"/>
              <a:buAutoNum type="alphaUcPeriod"/>
            </a:pPr>
            <a:r>
              <a:rPr lang="en-GB" sz="2400" dirty="0"/>
              <a:t>To enhance communication within the organisation</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ensure compliance with regulatory requirements</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improve productivity and efficiency</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minimise the risk of injuries and accidents</a:t>
            </a:r>
          </a:p>
          <a:p>
            <a:pPr marL="0" lvl="0" indent="0" algn="r" rtl="0">
              <a:lnSpc>
                <a:spcPct val="97916"/>
              </a:lnSpc>
              <a:spcBef>
                <a:spcPts val="800"/>
              </a:spcBef>
              <a:spcAft>
                <a:spcPts val="0"/>
              </a:spcAft>
              <a:buClr>
                <a:schemeClr val="dk1"/>
              </a:buClr>
              <a:buSzPct val="100000"/>
              <a:buNone/>
            </a:pPr>
            <a:r>
              <a:rPr lang="en-GB" sz="2400" dirty="0"/>
              <a:t>(1 mark)</a:t>
            </a:r>
          </a:p>
        </p:txBody>
      </p:sp>
      <p:sp>
        <p:nvSpPr>
          <p:cNvPr id="10" name="Text Placeholder 9">
            <a:extLst>
              <a:ext uri="{FF2B5EF4-FFF2-40B4-BE49-F238E27FC236}">
                <a16:creationId xmlns:a16="http://schemas.microsoft.com/office/drawing/2014/main" id="{4A1EFDF9-A04E-C52E-5791-F3A1C34CE7D6}"/>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a:t>Lesson 1: What is a standard operating procedure (SOP)?</a:t>
            </a:r>
          </a:p>
        </p:txBody>
      </p:sp>
    </p:spTree>
    <p:extLst>
      <p:ext uri="{BB962C8B-B14F-4D97-AF65-F5344CB8AC3E}">
        <p14:creationId xmlns:p14="http://schemas.microsoft.com/office/powerpoint/2010/main" val="2246974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61CB907-E961-9343-3138-4BE9A178D4E0}"/>
              </a:ext>
              <a:ext uri="{C183D7F6-B498-43B3-948B-1728B52AA6E4}">
                <adec:decorative xmlns:adec="http://schemas.microsoft.com/office/drawing/2017/decorative" val="1"/>
              </a:ext>
            </a:extLst>
          </p:cNvPr>
          <p:cNvSpPr>
            <a:spLocks noGrp="1"/>
          </p:cNvSpPr>
          <p:nvPr>
            <p:ph type="body" sz="quarter" idx="14"/>
          </p:nvPr>
        </p:nvSpPr>
        <p:spPr>
          <a:solidFill>
            <a:srgbClr val="88A2FF"/>
          </a:solidFill>
        </p:spPr>
        <p:txBody>
          <a:bodyPr/>
          <a:lstStyle/>
          <a:p>
            <a:r>
              <a:rPr lang="en-GB"/>
              <a:t>Plenary</a:t>
            </a:r>
          </a:p>
        </p:txBody>
      </p:sp>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a:t>Multiple-choice question</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fontScale="92500"/>
          </a:bodyPr>
          <a:lstStyle/>
          <a:p>
            <a:pPr marL="514350" indent="-514350">
              <a:buFont typeface="+mj-lt"/>
              <a:buAutoNum type="arabicPeriod"/>
            </a:pPr>
            <a:r>
              <a:rPr lang="en-GB" sz="2400">
                <a:solidFill>
                  <a:srgbClr val="444746"/>
                </a:solidFill>
              </a:rPr>
              <a:t>Which of the following describes the primary purpose of using standard </a:t>
            </a:r>
            <a:r>
              <a:rPr lang="en-GB">
                <a:solidFill>
                  <a:srgbClr val="444746"/>
                </a:solidFill>
              </a:rPr>
              <a:t>o</a:t>
            </a:r>
            <a:r>
              <a:rPr lang="en-GB" sz="2400">
                <a:solidFill>
                  <a:srgbClr val="444746"/>
                </a:solidFill>
              </a:rPr>
              <a:t>perating </a:t>
            </a:r>
            <a:r>
              <a:rPr lang="en-GB">
                <a:solidFill>
                  <a:srgbClr val="444746"/>
                </a:solidFill>
              </a:rPr>
              <a:t>p</a:t>
            </a:r>
            <a:r>
              <a:rPr lang="en-GB" sz="2400">
                <a:solidFill>
                  <a:srgbClr val="444746"/>
                </a:solidFill>
              </a:rPr>
              <a:t>rocedures (SOPs) for manual handling?</a:t>
            </a:r>
            <a:endParaRPr lang="en-GB">
              <a:solidFill>
                <a:srgbClr val="444746"/>
              </a:solidFill>
              <a:latin typeface="Arial"/>
              <a:ea typeface="Arial"/>
              <a:cs typeface="Arial"/>
              <a:sym typeface="Arial"/>
            </a:endParaRPr>
          </a:p>
          <a:p>
            <a:pPr marL="457200" indent="-457200">
              <a:lnSpc>
                <a:spcPct val="97916"/>
              </a:lnSpc>
              <a:spcBef>
                <a:spcPts val="800"/>
              </a:spcBef>
              <a:buClr>
                <a:schemeClr val="dk1"/>
              </a:buClr>
              <a:buSzPct val="100000"/>
              <a:buFont typeface="+mj-lt"/>
              <a:buAutoNum type="alphaUcPeriod"/>
            </a:pPr>
            <a:r>
              <a:rPr lang="en-GB" sz="2400" dirty="0"/>
              <a:t>To enhance communication within the organisation</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ensure compliance with regulatory requirements</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improve productivity and efficiency</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minimise the risk of injuries and accidents</a:t>
            </a:r>
          </a:p>
          <a:p>
            <a:pPr marL="0" lvl="0" indent="0" algn="r" rtl="0">
              <a:lnSpc>
                <a:spcPct val="97916"/>
              </a:lnSpc>
              <a:spcBef>
                <a:spcPts val="800"/>
              </a:spcBef>
              <a:spcAft>
                <a:spcPts val="0"/>
              </a:spcAft>
              <a:buClr>
                <a:schemeClr val="dk1"/>
              </a:buClr>
              <a:buSzPct val="100000"/>
              <a:buNone/>
            </a:pPr>
            <a:r>
              <a:rPr lang="en-GB" sz="2400" dirty="0"/>
              <a:t>(1 mark)</a:t>
            </a:r>
          </a:p>
        </p:txBody>
      </p:sp>
      <p:sp>
        <p:nvSpPr>
          <p:cNvPr id="3" name="Text Placeholder 11">
            <a:extLst>
              <a:ext uri="{FF2B5EF4-FFF2-40B4-BE49-F238E27FC236}">
                <a16:creationId xmlns:a16="http://schemas.microsoft.com/office/drawing/2014/main" id="{B4FF603D-74C0-4D4B-982D-50635A27BC7B}"/>
              </a:ext>
            </a:extLst>
          </p:cNvPr>
          <p:cNvSpPr txBox="1">
            <a:spLocks/>
          </p:cNvSpPr>
          <p:nvPr/>
        </p:nvSpPr>
        <p:spPr>
          <a:xfrm>
            <a:off x="8175008" y="2055812"/>
            <a:ext cx="2689727" cy="620511"/>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a:solidFill>
                  <a:schemeClr val="tx1"/>
                </a:solidFill>
              </a:rPr>
              <a:t>Answers</a:t>
            </a:r>
          </a:p>
        </p:txBody>
      </p:sp>
      <p:sp>
        <p:nvSpPr>
          <p:cNvPr id="2" name="Text Placeholder 5">
            <a:extLst>
              <a:ext uri="{FF2B5EF4-FFF2-40B4-BE49-F238E27FC236}">
                <a16:creationId xmlns:a16="http://schemas.microsoft.com/office/drawing/2014/main" id="{A27ABB59-8442-CC57-5062-372FAAC7F6D5}"/>
              </a:ext>
            </a:extLst>
          </p:cNvPr>
          <p:cNvSpPr txBox="1">
            <a:spLocks/>
          </p:cNvSpPr>
          <p:nvPr/>
        </p:nvSpPr>
        <p:spPr>
          <a:xfrm>
            <a:off x="8175008" y="2892829"/>
            <a:ext cx="3507474" cy="3284134"/>
          </a:xfrm>
          <a:prstGeom prst="rect">
            <a:avLst/>
          </a:prstGeom>
        </p:spPr>
        <p:txBody>
          <a:bodyPr lIns="91440" tIns="45720" rIns="91440" bIns="45720" anchor="t">
            <a:normAutofit/>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916"/>
              </a:lnSpc>
              <a:spcBef>
                <a:spcPts val="0"/>
              </a:spcBef>
              <a:buSzPts val="1800"/>
              <a:buFont typeface="Arial" panose="020B0604020202020204" pitchFamily="34" charset="0"/>
              <a:buNone/>
            </a:pPr>
            <a:r>
              <a:rPr lang="en-GB" sz="2000">
                <a:solidFill>
                  <a:schemeClr val="tx1"/>
                </a:solidFill>
                <a:latin typeface="Arial"/>
                <a:cs typeface="Arial"/>
              </a:rPr>
              <a:t>AO1</a:t>
            </a:r>
            <a:endParaRPr lang="en-GB" sz="2000">
              <a:solidFill>
                <a:schemeClr val="tx1"/>
              </a:solidFill>
            </a:endParaRPr>
          </a:p>
          <a:p>
            <a:pPr marL="0" lvl="0" indent="0" algn="l" rtl="0">
              <a:lnSpc>
                <a:spcPct val="97916"/>
              </a:lnSpc>
              <a:spcBef>
                <a:spcPts val="800"/>
              </a:spcBef>
              <a:spcAft>
                <a:spcPts val="0"/>
              </a:spcAft>
              <a:buClr>
                <a:schemeClr val="dk1"/>
              </a:buClr>
              <a:buSzPct val="100000"/>
              <a:buNone/>
            </a:pPr>
            <a:r>
              <a:rPr lang="en-GB" sz="2000" dirty="0">
                <a:solidFill>
                  <a:schemeClr val="tx1"/>
                </a:solidFill>
              </a:rPr>
              <a:t>D </a:t>
            </a:r>
            <a:r>
              <a:rPr lang="en-GB" sz="2000" dirty="0"/>
              <a:t>To minimise the risk of injuries and accidents</a:t>
            </a:r>
          </a:p>
          <a:p>
            <a:endParaRPr lang="en-GB" dirty="0"/>
          </a:p>
        </p:txBody>
      </p:sp>
      <p:sp>
        <p:nvSpPr>
          <p:cNvPr id="10" name="Text Placeholder 9">
            <a:extLst>
              <a:ext uri="{FF2B5EF4-FFF2-40B4-BE49-F238E27FC236}">
                <a16:creationId xmlns:a16="http://schemas.microsoft.com/office/drawing/2014/main" id="{4A1EFDF9-A04E-C52E-5791-F3A1C34CE7D6}"/>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a:t>Lesson 1: What is a standard operating procedure (SOP)?</a:t>
            </a:r>
          </a:p>
        </p:txBody>
      </p:sp>
    </p:spTree>
    <p:extLst>
      <p:ext uri="{BB962C8B-B14F-4D97-AF65-F5344CB8AC3E}">
        <p14:creationId xmlns:p14="http://schemas.microsoft.com/office/powerpoint/2010/main" val="176765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rgbClr val="88A2FF"/>
          </a:solidFill>
        </p:spPr>
        <p:txBody>
          <a:bodyPr/>
          <a:lstStyle/>
          <a:p>
            <a:r>
              <a:rPr lang="en-GB"/>
              <a:t>Introduction</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Introduction</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083829" cy="4351338"/>
          </a:xfrm>
        </p:spPr>
        <p:txBody>
          <a:bodyPr>
            <a:normAutofit/>
          </a:bodyPr>
          <a:lstStyle/>
          <a:p>
            <a:r>
              <a:rPr lang="en-US" dirty="0"/>
              <a:t>Work in pairs. </a:t>
            </a:r>
          </a:p>
          <a:p>
            <a:r>
              <a:rPr lang="en-US" dirty="0"/>
              <a:t>Verbally tell your partner how to use a pipette to fill a beaker to exactly 30cm</a:t>
            </a:r>
            <a:r>
              <a:rPr lang="en-GB" baseline="30000" dirty="0">
                <a:solidFill>
                  <a:srgbClr val="0D0D0D"/>
                </a:solidFill>
                <a:ea typeface="Arial" panose="020B0604020202020204" pitchFamily="34" charset="0"/>
              </a:rPr>
              <a:t>3</a:t>
            </a:r>
            <a:r>
              <a:rPr lang="en-US" dirty="0"/>
              <a:t>. They must follow your instructions exactly.</a:t>
            </a:r>
          </a:p>
          <a:p>
            <a:r>
              <a:rPr lang="en-US" dirty="0"/>
              <a:t>Then swap roles.</a:t>
            </a:r>
          </a:p>
          <a:p>
            <a:r>
              <a:rPr lang="en-US" dirty="0"/>
              <a:t>Use the measuring cylinder to accurately measure the volume of water in your beakers. Did you both manage to use the pipette to measure out exactly 30cm</a:t>
            </a:r>
            <a:r>
              <a:rPr lang="en-GB" baseline="30000" dirty="0">
                <a:solidFill>
                  <a:srgbClr val="0D0D0D"/>
                </a:solidFill>
                <a:ea typeface="Arial" panose="020B0604020202020204" pitchFamily="34" charset="0"/>
              </a:rPr>
              <a:t>3</a:t>
            </a:r>
            <a:r>
              <a:rPr lang="en-US" dirty="0"/>
              <a:t>?</a:t>
            </a:r>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3412"/>
              <a:gd name="connsiteY0" fmla="*/ 0 h 4351338"/>
              <a:gd name="connsiteX1" fmla="*/ 3173412 w 3173412"/>
              <a:gd name="connsiteY1" fmla="*/ 0 h 4351338"/>
              <a:gd name="connsiteX2" fmla="*/ 3173412 w 3173412"/>
              <a:gd name="connsiteY2" fmla="*/ 4351338 h 4351338"/>
              <a:gd name="connsiteX3" fmla="*/ 0 w 3173412"/>
              <a:gd name="connsiteY3" fmla="*/ 4351338 h 4351338"/>
              <a:gd name="connsiteX4" fmla="*/ 0 w 317341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412" h="4351338" fill="none" extrusionOk="0">
                <a:moveTo>
                  <a:pt x="0" y="0"/>
                </a:moveTo>
                <a:cubicBezTo>
                  <a:pt x="816512" y="-33775"/>
                  <a:pt x="2737541" y="138873"/>
                  <a:pt x="3173412" y="0"/>
                </a:cubicBezTo>
                <a:cubicBezTo>
                  <a:pt x="3099641" y="585222"/>
                  <a:pt x="3017529" y="3710241"/>
                  <a:pt x="3173412" y="4351338"/>
                </a:cubicBezTo>
                <a:cubicBezTo>
                  <a:pt x="1768252" y="4214008"/>
                  <a:pt x="521130" y="4213482"/>
                  <a:pt x="0" y="4351338"/>
                </a:cubicBezTo>
                <a:cubicBezTo>
                  <a:pt x="152408" y="2268068"/>
                  <a:pt x="73868" y="1803478"/>
                  <a:pt x="0" y="0"/>
                </a:cubicBezTo>
                <a:close/>
              </a:path>
              <a:path w="3173412" h="4351338" stroke="0" extrusionOk="0">
                <a:moveTo>
                  <a:pt x="0" y="0"/>
                </a:moveTo>
                <a:cubicBezTo>
                  <a:pt x="1175655" y="-101487"/>
                  <a:pt x="1737843" y="-162162"/>
                  <a:pt x="3173412" y="0"/>
                </a:cubicBezTo>
                <a:cubicBezTo>
                  <a:pt x="3234125" y="1739382"/>
                  <a:pt x="3112340" y="3375976"/>
                  <a:pt x="3173412" y="4351338"/>
                </a:cubicBezTo>
                <a:cubicBezTo>
                  <a:pt x="1782543" y="4401403"/>
                  <a:pt x="560800"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GB" b="1"/>
              <a:t>Resources needed</a:t>
            </a:r>
          </a:p>
          <a:p>
            <a:pPr lvl="0"/>
            <a:r>
              <a:rPr lang="en-GB"/>
              <a:t>10cm</a:t>
            </a:r>
            <a:r>
              <a:rPr lang="en-GB" baseline="30000">
                <a:solidFill>
                  <a:srgbClr val="0D0D0D"/>
                </a:solidFill>
                <a:ea typeface="Arial" panose="020B0604020202020204" pitchFamily="34" charset="0"/>
              </a:rPr>
              <a:t>3</a:t>
            </a:r>
            <a:r>
              <a:rPr lang="en-GB"/>
              <a:t> pipette</a:t>
            </a:r>
          </a:p>
          <a:p>
            <a:pPr lvl="0"/>
            <a:r>
              <a:rPr lang="en-GB"/>
              <a:t>50cm</a:t>
            </a:r>
            <a:r>
              <a:rPr lang="en-GB" baseline="30000">
                <a:solidFill>
                  <a:srgbClr val="0D0D0D"/>
                </a:solidFill>
                <a:ea typeface="Arial" panose="020B0604020202020204" pitchFamily="34" charset="0"/>
              </a:rPr>
              <a:t>3</a:t>
            </a:r>
            <a:r>
              <a:rPr lang="en-GB"/>
              <a:t> beaker</a:t>
            </a:r>
          </a:p>
          <a:p>
            <a:r>
              <a:rPr lang="en-GB"/>
              <a:t>50cm</a:t>
            </a:r>
            <a:r>
              <a:rPr lang="en-GB" baseline="30000">
                <a:solidFill>
                  <a:srgbClr val="0D0D0D"/>
                </a:solidFill>
                <a:ea typeface="Arial" panose="020B0604020202020204" pitchFamily="34" charset="0"/>
              </a:rPr>
              <a:t>3</a:t>
            </a:r>
            <a:r>
              <a:rPr lang="en-GB"/>
              <a:t> measuring cylinder</a:t>
            </a:r>
          </a:p>
          <a:p>
            <a:pPr lvl="0"/>
            <a:r>
              <a:rPr lang="en-GB"/>
              <a:t>Water</a:t>
            </a: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7838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9BF519A1-76B1-B953-CE46-C204F78E3D33}"/>
              </a:ext>
              <a:ext uri="{C183D7F6-B498-43B3-948B-1728B52AA6E4}">
                <adec:decorative xmlns:adec="http://schemas.microsoft.com/office/drawing/2017/decorative" val="1"/>
              </a:ext>
            </a:extLst>
          </p:cNvPr>
          <p:cNvSpPr txBox="1">
            <a:spLocks/>
          </p:cNvSpPr>
          <p:nvPr/>
        </p:nvSpPr>
        <p:spPr>
          <a:xfrm>
            <a:off x="9980025" y="164274"/>
            <a:ext cx="2078545" cy="365125"/>
          </a:xfrm>
          <a:prstGeom prst="flowChartAlternateProcess">
            <a:avLst/>
          </a:prstGeom>
          <a:solidFill>
            <a:srgbClr val="88A2FF"/>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466318"/>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466318"/>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466318"/>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466318"/>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466318"/>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Plenary</a:t>
            </a:r>
          </a:p>
        </p:txBody>
      </p:sp>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a:t>In this lesson, we have:</a:t>
            </a:r>
            <a:endParaRPr lang="en-GB"/>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vert="horz" lIns="91440" tIns="45720" rIns="91440" bIns="45720" rtlCol="0" anchor="t">
            <a:normAutofit/>
          </a:bodyPr>
          <a:lstStyle/>
          <a:p>
            <a:r>
              <a:rPr lang="en-US" dirty="0"/>
              <a:t>Described what a standard operating procedure (SOP) is and why their use is essential.</a:t>
            </a:r>
          </a:p>
          <a:p>
            <a:r>
              <a:rPr lang="en-US" dirty="0"/>
              <a:t>Stated the key principles of good practice in scientific and clinical settings.</a:t>
            </a:r>
          </a:p>
          <a:p>
            <a:r>
              <a:rPr lang="en-US" dirty="0">
                <a:latin typeface="Arial"/>
                <a:cs typeface="Arial"/>
              </a:rPr>
              <a:t>Discussed potential consequences of not following good practice in scientific and clinical settings.</a:t>
            </a:r>
          </a:p>
        </p:txBody>
      </p:sp>
      <p:sp>
        <p:nvSpPr>
          <p:cNvPr id="7" name="Text Placeholder 5">
            <a:extLst>
              <a:ext uri="{FF2B5EF4-FFF2-40B4-BE49-F238E27FC236}">
                <a16:creationId xmlns:a16="http://schemas.microsoft.com/office/drawing/2014/main" id="{772014DF-7194-77A3-B788-6B9F073B34AF}"/>
              </a:ext>
            </a:extLst>
          </p:cNvPr>
          <p:cNvSpPr txBox="1">
            <a:spLocks/>
          </p:cNvSpPr>
          <p:nvPr/>
        </p:nvSpPr>
        <p:spPr>
          <a:xfrm>
            <a:off x="7530353" y="1690688"/>
            <a:ext cx="3823447" cy="3961858"/>
          </a:xfrm>
          <a:prstGeom prst="rect">
            <a:avLst/>
          </a:prstGeom>
          <a:solidFill>
            <a:schemeClr val="bg1"/>
          </a:solidFill>
          <a:ln w="28575">
            <a:solidFill>
              <a:srgbClr val="88A2FF"/>
            </a:solidFill>
          </a:ln>
        </p:spPr>
        <p:txBody>
          <a:bodyPr vert="horz" lIns="180000" tIns="144000" rIns="180000" bIns="144000" rtlCol="0">
            <a:normAutofit fontScale="92500" lnSpcReduction="10000"/>
          </a:bodyPr>
          <a:lstStyle>
            <a:lvl1pPr marL="0" indent="0" algn="l" defTabSz="914400" rtl="0" eaLnBrk="1" latinLnBrk="0" hangingPunct="1">
              <a:lnSpc>
                <a:spcPct val="108000"/>
              </a:lnSpc>
              <a:spcBef>
                <a:spcPts val="10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Skills:</a:t>
            </a:r>
          </a:p>
          <a:p>
            <a:pPr>
              <a:lnSpc>
                <a:spcPct val="115000"/>
              </a:lnSpc>
              <a:spcBef>
                <a:spcPts val="400"/>
              </a:spcBef>
              <a:spcAft>
                <a:spcPts val="400"/>
              </a:spcAft>
            </a:pPr>
            <a:r>
              <a:rPr lang="en-GB" b="1">
                <a:solidFill>
                  <a:srgbClr val="000000"/>
                </a:solidFill>
                <a:ea typeface="Arial" panose="020B0604020202020204" pitchFamily="34" charset="0"/>
              </a:rPr>
              <a:t>CS3.2 </a:t>
            </a:r>
            <a:r>
              <a:rPr lang="en-GB">
                <a:solidFill>
                  <a:srgbClr val="000000"/>
                </a:solidFill>
                <a:ea typeface="Arial" panose="020B0604020202020204" pitchFamily="34" charset="0"/>
              </a:rPr>
              <a:t>Meet their responsibilities when working in a wider team by ensuring that the project is compliant with relevant SOPs specific to the lab in which they are working.</a:t>
            </a:r>
            <a:endParaRPr lang="en-US"/>
          </a:p>
          <a:p>
            <a:r>
              <a:rPr lang="en-US" b="1"/>
              <a:t>General competencies:</a:t>
            </a:r>
          </a:p>
          <a:p>
            <a:pPr>
              <a:lnSpc>
                <a:spcPct val="115000"/>
              </a:lnSpc>
              <a:spcBef>
                <a:spcPts val="600"/>
              </a:spcBef>
              <a:spcAft>
                <a:spcPts val="600"/>
              </a:spcAft>
            </a:pPr>
            <a:r>
              <a:rPr lang="en-GB">
                <a:solidFill>
                  <a:srgbClr val="0D0D0D"/>
                </a:solidFill>
                <a:ea typeface="Arial" panose="020B0604020202020204" pitchFamily="34" charset="0"/>
              </a:rPr>
              <a:t>English:</a:t>
            </a:r>
          </a:p>
          <a:p>
            <a:pPr>
              <a:lnSpc>
                <a:spcPct val="115000"/>
              </a:lnSpc>
              <a:spcBef>
                <a:spcPts val="600"/>
              </a:spcBef>
              <a:spcAft>
                <a:spcPts val="600"/>
              </a:spcAft>
            </a:pPr>
            <a:r>
              <a:rPr lang="en-GB" b="1">
                <a:solidFill>
                  <a:srgbClr val="0D0D0D"/>
                </a:solidFill>
                <a:ea typeface="Arial" panose="020B0604020202020204" pitchFamily="34" charset="0"/>
              </a:rPr>
              <a:t>GEC4</a:t>
            </a:r>
            <a:r>
              <a:rPr lang="en-GB">
                <a:solidFill>
                  <a:srgbClr val="0D0D0D"/>
                </a:solidFill>
                <a:ea typeface="Arial" panose="020B0604020202020204" pitchFamily="34" charset="0"/>
              </a:rPr>
              <a:t> Summarise information/ideas</a:t>
            </a:r>
          </a:p>
          <a:p>
            <a:pPr>
              <a:lnSpc>
                <a:spcPct val="115000"/>
              </a:lnSpc>
              <a:spcBef>
                <a:spcPts val="600"/>
              </a:spcBef>
              <a:spcAft>
                <a:spcPts val="600"/>
              </a:spcAft>
            </a:pPr>
            <a:r>
              <a:rPr lang="en-GB" b="1">
                <a:solidFill>
                  <a:srgbClr val="0D0D0D"/>
                </a:solidFill>
                <a:ea typeface="Arial" panose="020B0604020202020204" pitchFamily="34" charset="0"/>
              </a:rPr>
              <a:t>GEC6</a:t>
            </a:r>
            <a:r>
              <a:rPr lang="en-GB">
                <a:solidFill>
                  <a:srgbClr val="0D0D0D"/>
                </a:solidFill>
                <a:ea typeface="Arial" panose="020B0604020202020204" pitchFamily="34" charset="0"/>
              </a:rPr>
              <a:t> Take part in/lead discussions</a:t>
            </a:r>
          </a:p>
        </p:txBody>
      </p:sp>
      <p:sp>
        <p:nvSpPr>
          <p:cNvPr id="15" name="Text Placeholder 14">
            <a:extLst>
              <a:ext uri="{FF2B5EF4-FFF2-40B4-BE49-F238E27FC236}">
                <a16:creationId xmlns:a16="http://schemas.microsoft.com/office/drawing/2014/main" id="{3B0FA94E-7B0F-E8B2-17F4-EC94C02C2DE3}"/>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a:t>Lesson 1: What is a standard operating procedure (SOP)?</a:t>
            </a:r>
          </a:p>
        </p:txBody>
      </p:sp>
    </p:spTree>
    <p:extLst>
      <p:ext uri="{BB962C8B-B14F-4D97-AF65-F5344CB8AC3E}">
        <p14:creationId xmlns:p14="http://schemas.microsoft.com/office/powerpoint/2010/main" val="2402296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EE1D26-3641-EF23-1EF1-3FEDB8FC30C5}"/>
              </a:ext>
            </a:extLst>
          </p:cNvPr>
          <p:cNvSpPr>
            <a:spLocks noGrp="1"/>
          </p:cNvSpPr>
          <p:nvPr>
            <p:ph type="body" sz="quarter" idx="14"/>
          </p:nvPr>
        </p:nvSpPr>
        <p:spPr/>
        <p:txBody>
          <a:bodyPr/>
          <a:lstStyle/>
          <a:p>
            <a:r>
              <a:rPr lang="en-GB"/>
              <a:t>Consolidation</a:t>
            </a:r>
            <a:endParaRPr lang="en-US"/>
          </a:p>
        </p:txBody>
      </p:sp>
      <p:sp>
        <p:nvSpPr>
          <p:cNvPr id="2" name="Title 1">
            <a:extLst>
              <a:ext uri="{FF2B5EF4-FFF2-40B4-BE49-F238E27FC236}">
                <a16:creationId xmlns:a16="http://schemas.microsoft.com/office/drawing/2014/main" id="{E973021E-95AD-84CC-1C95-0030FDAF079E}"/>
              </a:ext>
            </a:extLst>
          </p:cNvPr>
          <p:cNvSpPr>
            <a:spLocks noGrp="1"/>
          </p:cNvSpPr>
          <p:nvPr>
            <p:ph type="title"/>
          </p:nvPr>
        </p:nvSpPr>
        <p:spPr/>
        <p:txBody>
          <a:bodyPr/>
          <a:lstStyle/>
          <a:p>
            <a:r>
              <a:rPr lang="en-GB" dirty="0"/>
              <a:t>Consolidation</a:t>
            </a:r>
            <a:endParaRPr lang="en-US" dirty="0"/>
          </a:p>
        </p:txBody>
      </p:sp>
      <p:sp>
        <p:nvSpPr>
          <p:cNvPr id="3" name="Content Placeholder 2">
            <a:extLst>
              <a:ext uri="{FF2B5EF4-FFF2-40B4-BE49-F238E27FC236}">
                <a16:creationId xmlns:a16="http://schemas.microsoft.com/office/drawing/2014/main" id="{7A9D8CE9-94EA-A68C-612E-DD7745F0DFD4}"/>
              </a:ext>
            </a:extLst>
          </p:cNvPr>
          <p:cNvSpPr>
            <a:spLocks noGrp="1"/>
          </p:cNvSpPr>
          <p:nvPr>
            <p:ph idx="1"/>
          </p:nvPr>
        </p:nvSpPr>
        <p:spPr>
          <a:xfrm>
            <a:off x="838199" y="1825625"/>
            <a:ext cx="6448125" cy="4351338"/>
          </a:xfrm>
        </p:spPr>
        <p:txBody>
          <a:bodyPr/>
          <a:lstStyle/>
          <a:p>
            <a:r>
              <a:rPr lang="en-US" dirty="0"/>
              <a:t>Critique elements of an industry SOP. Which parts are useful? What could be improved?</a:t>
            </a:r>
          </a:p>
          <a:p>
            <a:r>
              <a:rPr lang="en-US" dirty="0"/>
              <a:t>Alternatively, write a SOP for using a piece of standard laboratory equipment which you are confident in using, such as a light microscope or a practical procedure. Use the template on the worksheet. </a:t>
            </a:r>
          </a:p>
          <a:p>
            <a:endParaRPr lang="en-US" dirty="0"/>
          </a:p>
        </p:txBody>
      </p:sp>
      <p:sp>
        <p:nvSpPr>
          <p:cNvPr id="6" name="Content Placeholder 2">
            <a:extLst>
              <a:ext uri="{FF2B5EF4-FFF2-40B4-BE49-F238E27FC236}">
                <a16:creationId xmlns:a16="http://schemas.microsoft.com/office/drawing/2014/main" id="{79E0F30A-8710-C379-FCFD-57F261948A32}"/>
              </a:ext>
              <a:ext uri="{C183D7F6-B498-43B3-948B-1728B52AA6E4}">
                <adec:decorative xmlns:adec="http://schemas.microsoft.com/office/drawing/2017/decorative" val="1"/>
              </a:ext>
            </a:extLst>
          </p:cNvPr>
          <p:cNvSpPr txBox="1">
            <a:spLocks/>
          </p:cNvSpPr>
          <p:nvPr/>
        </p:nvSpPr>
        <p:spPr>
          <a:xfrm>
            <a:off x="8179724" y="1825625"/>
            <a:ext cx="3174076" cy="4351338"/>
          </a:xfrm>
          <a:custGeom>
            <a:avLst/>
            <a:gdLst>
              <a:gd name="csX0" fmla="*/ 0 w 3174076"/>
              <a:gd name="csY0" fmla="*/ 0 h 4351338"/>
              <a:gd name="csX1" fmla="*/ 539593 w 3174076"/>
              <a:gd name="csY1" fmla="*/ 0 h 4351338"/>
              <a:gd name="csX2" fmla="*/ 1079186 w 3174076"/>
              <a:gd name="csY2" fmla="*/ 0 h 4351338"/>
              <a:gd name="csX3" fmla="*/ 1650520 w 3174076"/>
              <a:gd name="csY3" fmla="*/ 0 h 4351338"/>
              <a:gd name="csX4" fmla="*/ 2253594 w 3174076"/>
              <a:gd name="csY4" fmla="*/ 0 h 4351338"/>
              <a:gd name="csX5" fmla="*/ 3174076 w 3174076"/>
              <a:gd name="csY5" fmla="*/ 0 h 4351338"/>
              <a:gd name="csX6" fmla="*/ 3174076 w 3174076"/>
              <a:gd name="csY6" fmla="*/ 708646 h 4351338"/>
              <a:gd name="csX7" fmla="*/ 3174076 w 3174076"/>
              <a:gd name="csY7" fmla="*/ 1199726 h 4351338"/>
              <a:gd name="csX8" fmla="*/ 3174076 w 3174076"/>
              <a:gd name="csY8" fmla="*/ 1734319 h 4351338"/>
              <a:gd name="csX9" fmla="*/ 3174076 w 3174076"/>
              <a:gd name="csY9" fmla="*/ 2312425 h 4351338"/>
              <a:gd name="csX10" fmla="*/ 3174076 w 3174076"/>
              <a:gd name="csY10" fmla="*/ 2890532 h 4351338"/>
              <a:gd name="csX11" fmla="*/ 3174076 w 3174076"/>
              <a:gd name="csY11" fmla="*/ 3425125 h 4351338"/>
              <a:gd name="csX12" fmla="*/ 3174076 w 3174076"/>
              <a:gd name="csY12" fmla="*/ 4351338 h 4351338"/>
              <a:gd name="csX13" fmla="*/ 2475779 w 3174076"/>
              <a:gd name="csY13" fmla="*/ 4351338 h 4351338"/>
              <a:gd name="csX14" fmla="*/ 1809223 w 3174076"/>
              <a:gd name="csY14" fmla="*/ 4351338 h 4351338"/>
              <a:gd name="csX15" fmla="*/ 1206149 w 3174076"/>
              <a:gd name="csY15" fmla="*/ 4351338 h 4351338"/>
              <a:gd name="csX16" fmla="*/ 0 w 3174076"/>
              <a:gd name="csY16" fmla="*/ 4351338 h 4351338"/>
              <a:gd name="csX17" fmla="*/ 0 w 3174076"/>
              <a:gd name="csY17" fmla="*/ 3642692 h 4351338"/>
              <a:gd name="csX18" fmla="*/ 0 w 3174076"/>
              <a:gd name="csY18" fmla="*/ 3151612 h 4351338"/>
              <a:gd name="csX19" fmla="*/ 0 w 3174076"/>
              <a:gd name="csY19" fmla="*/ 2486479 h 4351338"/>
              <a:gd name="csX20" fmla="*/ 0 w 3174076"/>
              <a:gd name="csY20" fmla="*/ 1995399 h 4351338"/>
              <a:gd name="csX21" fmla="*/ 0 w 3174076"/>
              <a:gd name="csY21" fmla="*/ 1286753 h 4351338"/>
              <a:gd name="csX22" fmla="*/ 0 w 3174076"/>
              <a:gd name="csY22" fmla="*/ 665133 h 4351338"/>
              <a:gd name="csX23" fmla="*/ 0 w 3174076"/>
              <a:gd name="csY23" fmla="*/ 0 h 43513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prstGeom prst="rect">
                    <a:avLst/>
                  </a:prstGeom>
                  <ask:type>
                    <ask:lineSketchFreehand/>
                  </ask:type>
                </ask:lineSketchStyleProps>
              </a:ext>
            </a:extLst>
          </a:ln>
        </p:spPr>
        <p:txBody>
          <a:bodyPr lIns="180000" tIns="180000" rIns="180000" bIns="180000"/>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p>
        </p:txBody>
      </p:sp>
      <p:sp>
        <p:nvSpPr>
          <p:cNvPr id="7" name="Content Placeholder 6">
            <a:extLst>
              <a:ext uri="{FF2B5EF4-FFF2-40B4-BE49-F238E27FC236}">
                <a16:creationId xmlns:a16="http://schemas.microsoft.com/office/drawing/2014/main" id="{61C0F893-D805-F2A1-CCDE-A474CC634DD4}"/>
              </a:ext>
            </a:extLst>
          </p:cNvPr>
          <p:cNvSpPr txBox="1">
            <a:spLocks/>
          </p:cNvSpPr>
          <p:nvPr/>
        </p:nvSpPr>
        <p:spPr>
          <a:xfrm>
            <a:off x="8332124" y="1978025"/>
            <a:ext cx="3174076" cy="4351338"/>
          </a:xfrm>
          <a:custGeom>
            <a:avLst/>
            <a:gdLst>
              <a:gd name="csX0" fmla="*/ 0 w 3174076"/>
              <a:gd name="csY0" fmla="*/ 0 h 4351338"/>
              <a:gd name="csX1" fmla="*/ 3174076 w 3174076"/>
              <a:gd name="csY1" fmla="*/ 0 h 4351338"/>
              <a:gd name="csX2" fmla="*/ 3174076 w 3174076"/>
              <a:gd name="csY2" fmla="*/ 4351338 h 4351338"/>
              <a:gd name="csX3" fmla="*/ 0 w 3174076"/>
              <a:gd name="csY3" fmla="*/ 4351338 h 4351338"/>
              <a:gd name="csX4" fmla="*/ 0 w 3174076"/>
              <a:gd name="csY4" fmla="*/ 0 h 4351338"/>
            </a:gdLst>
            <a:ahLst/>
            <a:cxnLst>
              <a:cxn ang="0">
                <a:pos x="csX0" y="csY0"/>
              </a:cxn>
              <a:cxn ang="0">
                <a:pos x="csX1" y="csY1"/>
              </a:cxn>
              <a:cxn ang="0">
                <a:pos x="csX2" y="csY2"/>
              </a:cxn>
              <a:cxn ang="0">
                <a:pos x="csX3" y="csY3"/>
              </a:cxn>
              <a:cxn ang="0">
                <a:pos x="csX4" y="cs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a:normAutofit/>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t>Resource needed</a:t>
            </a:r>
            <a:endParaRPr lang="en-GB"/>
          </a:p>
          <a:p>
            <a:r>
              <a:rPr lang="en-GB"/>
              <a:t>Industry SOP</a:t>
            </a:r>
          </a:p>
          <a:p>
            <a:r>
              <a:rPr lang="en-GB"/>
              <a:t>Consolidation Worksheet</a:t>
            </a:r>
          </a:p>
          <a:p>
            <a:endParaRPr lang="en-GB"/>
          </a:p>
        </p:txBody>
      </p:sp>
      <p:sp>
        <p:nvSpPr>
          <p:cNvPr id="5" name="Text Placeholder 4">
            <a:extLst>
              <a:ext uri="{FF2B5EF4-FFF2-40B4-BE49-F238E27FC236}">
                <a16:creationId xmlns:a16="http://schemas.microsoft.com/office/drawing/2014/main" id="{6DA55A23-1BF8-7998-7D43-64D921215E7C}"/>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a:t>Lesson 1: What is a standard operating procedure (SOP)?</a:t>
            </a:r>
          </a:p>
        </p:txBody>
      </p:sp>
    </p:spTree>
    <p:extLst>
      <p:ext uri="{BB962C8B-B14F-4D97-AF65-F5344CB8AC3E}">
        <p14:creationId xmlns:p14="http://schemas.microsoft.com/office/powerpoint/2010/main" val="102673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rgbClr val="88A2FF"/>
          </a:solidFill>
        </p:spPr>
        <p:txBody>
          <a:bodyPr/>
          <a:lstStyle/>
          <a:p>
            <a:r>
              <a:rPr lang="en-GB"/>
              <a:t>Introduction</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Introduction</a:t>
            </a:r>
          </a:p>
        </p:txBody>
      </p:sp>
      <p:sp>
        <p:nvSpPr>
          <p:cNvPr id="6" name="Content Placeholder 5">
            <a:extLst>
              <a:ext uri="{FF2B5EF4-FFF2-40B4-BE49-F238E27FC236}">
                <a16:creationId xmlns:a16="http://schemas.microsoft.com/office/drawing/2014/main" id="{C440A472-F36D-F273-766F-BF76547D8270}"/>
              </a:ext>
            </a:extLst>
          </p:cNvPr>
          <p:cNvSpPr>
            <a:spLocks noGrp="1"/>
          </p:cNvSpPr>
          <p:nvPr>
            <p:ph idx="1"/>
          </p:nvPr>
        </p:nvSpPr>
        <p:spPr>
          <a:xfrm>
            <a:off x="838199" y="1825625"/>
            <a:ext cx="5921829" cy="4351338"/>
          </a:xfrm>
        </p:spPr>
        <p:txBody>
          <a:bodyPr>
            <a:normAutofit fontScale="77500" lnSpcReduction="20000"/>
          </a:bodyPr>
          <a:lstStyle/>
          <a:p>
            <a:pPr marL="0" lvl="0" indent="0">
              <a:buNone/>
            </a:pPr>
            <a:r>
              <a:rPr lang="en-GB" dirty="0">
                <a:sym typeface="Calibri"/>
              </a:rPr>
              <a:t>Look at the picture on the right.</a:t>
            </a:r>
          </a:p>
          <a:p>
            <a:pPr lvl="0"/>
            <a:r>
              <a:rPr lang="en-GB" dirty="0">
                <a:sym typeface="Calibri"/>
              </a:rPr>
              <a:t>What is happening here?</a:t>
            </a:r>
          </a:p>
          <a:p>
            <a:endParaRPr lang="en-US" dirty="0"/>
          </a:p>
          <a:p>
            <a:r>
              <a:rPr lang="en-US" dirty="0"/>
              <a:t>Read the SOP.</a:t>
            </a:r>
          </a:p>
          <a:p>
            <a:r>
              <a:rPr lang="en-US" dirty="0"/>
              <a:t>In groups, discuss your initial ideas about what a SOP is.</a:t>
            </a:r>
          </a:p>
          <a:p>
            <a:r>
              <a:rPr lang="en-US" dirty="0"/>
              <a:t>What is the purpose of this SOP?</a:t>
            </a:r>
          </a:p>
          <a:p>
            <a:r>
              <a:rPr lang="en-US" dirty="0"/>
              <a:t>Why do you think they are used in industry?</a:t>
            </a:r>
          </a:p>
          <a:p>
            <a:endParaRPr lang="en-US" dirty="0"/>
          </a:p>
          <a:p>
            <a:pPr marL="0" indent="0">
              <a:buNone/>
            </a:pPr>
            <a:r>
              <a:rPr lang="en-US" b="1" dirty="0"/>
              <a:t>Resources needed:</a:t>
            </a:r>
          </a:p>
          <a:p>
            <a:r>
              <a:rPr lang="en-GB" dirty="0">
                <a:hlinkClick r:id="rId3"/>
              </a:rPr>
              <a:t>www.lboro.ac.uk</a:t>
            </a:r>
            <a:endParaRPr lang="en-GB" dirty="0"/>
          </a:p>
          <a:p>
            <a:endParaRPr lang="en-GB" dirty="0"/>
          </a:p>
        </p:txBody>
      </p:sp>
      <p:pic>
        <p:nvPicPr>
          <p:cNvPr id="10" name="Picture Placeholder 9" descr="A female scientist using a micro pipette for analysis">
            <a:extLst>
              <a:ext uri="{FF2B5EF4-FFF2-40B4-BE49-F238E27FC236}">
                <a16:creationId xmlns:a16="http://schemas.microsoft.com/office/drawing/2014/main" id="{31F9EB86-6787-B1FF-113B-76DEDB99F0FF}"/>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6989083" y="1825625"/>
            <a:ext cx="4364717" cy="4351338"/>
          </a:xfrm>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19398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rgbClr val="88A2FF"/>
          </a:solidFill>
        </p:spPr>
        <p:txBody>
          <a:bodyPr/>
          <a:lstStyle/>
          <a:p>
            <a:r>
              <a:rPr lang="en-GB"/>
              <a:t>Introduction</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Introduction</a:t>
            </a:r>
          </a:p>
        </p:txBody>
      </p:sp>
      <p:sp>
        <p:nvSpPr>
          <p:cNvPr id="7" name="Content Placeholder 6">
            <a:extLst>
              <a:ext uri="{FF2B5EF4-FFF2-40B4-BE49-F238E27FC236}">
                <a16:creationId xmlns:a16="http://schemas.microsoft.com/office/drawing/2014/main" id="{015C6DC6-12D6-4916-7A5C-8995E258F827}"/>
              </a:ext>
            </a:extLst>
          </p:cNvPr>
          <p:cNvSpPr>
            <a:spLocks noGrp="1"/>
          </p:cNvSpPr>
          <p:nvPr>
            <p:ph idx="1"/>
          </p:nvPr>
        </p:nvSpPr>
        <p:spPr>
          <a:xfrm>
            <a:off x="838200" y="1825625"/>
            <a:ext cx="10375669" cy="4351338"/>
          </a:xfrm>
        </p:spPr>
        <p:txBody>
          <a:bodyPr>
            <a:normAutofit/>
          </a:bodyPr>
          <a:lstStyle/>
          <a:p>
            <a:pPr lvl="0"/>
            <a:r>
              <a:rPr lang="en-GB" dirty="0">
                <a:sym typeface="Calibri"/>
              </a:rPr>
              <a:t>A SOP is a set of sequential steps or instructions designed to standardise the approach to a process or action. </a:t>
            </a:r>
          </a:p>
          <a:p>
            <a:pPr lvl="0"/>
            <a:endParaRPr lang="en-GB" dirty="0">
              <a:sym typeface="Calibri"/>
            </a:endParaRPr>
          </a:p>
          <a:p>
            <a:pPr lvl="0"/>
            <a:r>
              <a:rPr lang="en-GB" dirty="0">
                <a:sym typeface="Calibri"/>
              </a:rPr>
              <a:t>It is important everyone follows SOPs to:</a:t>
            </a:r>
          </a:p>
          <a:p>
            <a:pPr lvl="1"/>
            <a:r>
              <a:rPr lang="en-GB" dirty="0">
                <a:sym typeface="Calibri"/>
              </a:rPr>
              <a:t>maintain health and safety</a:t>
            </a:r>
          </a:p>
          <a:p>
            <a:pPr lvl="1"/>
            <a:r>
              <a:rPr lang="en-GB" dirty="0">
                <a:sym typeface="Calibri"/>
              </a:rPr>
              <a:t>enable consistency of approach</a:t>
            </a:r>
          </a:p>
          <a:p>
            <a:pPr lvl="1"/>
            <a:r>
              <a:rPr lang="en-GB" dirty="0">
                <a:sym typeface="Calibri"/>
              </a:rPr>
              <a:t>meet any legal or organisational requirements</a:t>
            </a:r>
          </a:p>
          <a:p>
            <a:pPr lvl="1"/>
            <a:r>
              <a:rPr lang="en-GB" dirty="0">
                <a:sym typeface="Calibri"/>
              </a:rPr>
              <a:t>uphold professional standards</a:t>
            </a:r>
          </a:p>
          <a:p>
            <a:pPr lvl="1"/>
            <a:r>
              <a:rPr lang="en-GB" dirty="0">
                <a:sym typeface="Calibri"/>
              </a:rPr>
              <a:t>demonstrate compliance for audit purposes.</a:t>
            </a:r>
          </a:p>
          <a:p>
            <a:pPr lvl="0"/>
            <a:endParaRPr lang="en-GB" dirty="0">
              <a:sym typeface="Calibri"/>
            </a:endParaRPr>
          </a:p>
          <a:p>
            <a:pPr lvl="0"/>
            <a:endParaRPr lang="en-GB" dirty="0">
              <a:sym typeface="Calibri"/>
            </a:endParaRPr>
          </a:p>
          <a:p>
            <a:endParaRPr lang="en-GB" dirty="0"/>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375240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a:t>Activity 1</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Purposes of SOPs</a:t>
            </a:r>
          </a:p>
        </p:txBody>
      </p:sp>
      <p:sp>
        <p:nvSpPr>
          <p:cNvPr id="14" name="Content Placeholder 13">
            <a:extLst>
              <a:ext uri="{FF2B5EF4-FFF2-40B4-BE49-F238E27FC236}">
                <a16:creationId xmlns:a16="http://schemas.microsoft.com/office/drawing/2014/main" id="{15BDAE1F-927D-7598-A2B7-9BAC0BB327C6}"/>
              </a:ext>
            </a:extLst>
          </p:cNvPr>
          <p:cNvSpPr>
            <a:spLocks noGrp="1"/>
          </p:cNvSpPr>
          <p:nvPr>
            <p:ph idx="1"/>
          </p:nvPr>
        </p:nvSpPr>
        <p:spPr>
          <a:xfrm>
            <a:off x="838200" y="1618716"/>
            <a:ext cx="10515600" cy="1955112"/>
          </a:xfrm>
        </p:spPr>
        <p:txBody>
          <a:bodyPr>
            <a:normAutofit fontScale="92500" lnSpcReduction="20000"/>
          </a:bodyPr>
          <a:lstStyle/>
          <a:p>
            <a:pPr marL="0" lvl="0" indent="0">
              <a:buNone/>
            </a:pPr>
            <a:r>
              <a:rPr lang="en-US" dirty="0">
                <a:sym typeface="Calibri"/>
              </a:rPr>
              <a:t>Look at the images below.</a:t>
            </a:r>
          </a:p>
          <a:p>
            <a:pPr lvl="0"/>
            <a:r>
              <a:rPr lang="en-US" dirty="0">
                <a:sym typeface="Calibri"/>
              </a:rPr>
              <a:t>Identify what each image shows and why it needs a SOP.</a:t>
            </a:r>
          </a:p>
          <a:p>
            <a:r>
              <a:rPr lang="en-US" dirty="0">
                <a:sym typeface="Calibri"/>
              </a:rPr>
              <a:t>Look at image 2. Why might you need to measure the pH of soil?</a:t>
            </a:r>
          </a:p>
          <a:p>
            <a:r>
              <a:rPr lang="en-US" dirty="0">
                <a:sym typeface="Calibri"/>
              </a:rPr>
              <a:t>Click on the image to read the SOP. </a:t>
            </a:r>
          </a:p>
          <a:p>
            <a:endParaRPr lang="en-GB" dirty="0"/>
          </a:p>
        </p:txBody>
      </p:sp>
      <p:sp>
        <p:nvSpPr>
          <p:cNvPr id="24" name="Oval 23">
            <a:extLst>
              <a:ext uri="{FF2B5EF4-FFF2-40B4-BE49-F238E27FC236}">
                <a16:creationId xmlns:a16="http://schemas.microsoft.com/office/drawing/2014/main" id="{DD713C74-F8DB-9BAD-88FE-52E5C8934951}"/>
              </a:ext>
            </a:extLst>
          </p:cNvPr>
          <p:cNvSpPr/>
          <p:nvPr/>
        </p:nvSpPr>
        <p:spPr>
          <a:xfrm>
            <a:off x="693924"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1</a:t>
            </a:r>
          </a:p>
        </p:txBody>
      </p:sp>
      <p:pic>
        <p:nvPicPr>
          <p:cNvPr id="3" name="Picture 2" descr="A gloved hand holding a test tube. The test tube has a diamond shape with a red border and a flame symbol in the middle. The background is a lab.">
            <a:extLst>
              <a:ext uri="{FF2B5EF4-FFF2-40B4-BE49-F238E27FC236}">
                <a16:creationId xmlns:a16="http://schemas.microsoft.com/office/drawing/2014/main" id="{F5093E82-55E2-D2EA-4ABB-559895344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651" y="3829122"/>
            <a:ext cx="3407899" cy="2271932"/>
          </a:xfrm>
          <a:prstGeom prst="rect">
            <a:avLst/>
          </a:prstGeom>
        </p:spPr>
      </p:pic>
      <p:sp>
        <p:nvSpPr>
          <p:cNvPr id="25" name="Oval 24">
            <a:extLst>
              <a:ext uri="{FF2B5EF4-FFF2-40B4-BE49-F238E27FC236}">
                <a16:creationId xmlns:a16="http://schemas.microsoft.com/office/drawing/2014/main" id="{FF82277E-1E49-4924-BE2F-D1D51AD6EA64}"/>
              </a:ext>
            </a:extLst>
          </p:cNvPr>
          <p:cNvSpPr/>
          <p:nvPr/>
        </p:nvSpPr>
        <p:spPr>
          <a:xfrm>
            <a:off x="6126009"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2</a:t>
            </a:r>
          </a:p>
        </p:txBody>
      </p:sp>
      <p:pic>
        <p:nvPicPr>
          <p:cNvPr id="8" name="Picture 2" descr="A scientist measuring the acidity and pH of a brown substance with instruments at a table.">
            <a:hlinkClick r:id="rId4"/>
            <a:extLst>
              <a:ext uri="{FF2B5EF4-FFF2-40B4-BE49-F238E27FC236}">
                <a16:creationId xmlns:a16="http://schemas.microsoft.com/office/drawing/2014/main" id="{539BF3B3-74FF-C83F-2F20-3618EA6E30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6933397" y="3773011"/>
            <a:ext cx="3407899" cy="227193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328107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p:spPr>
        <p:txBody>
          <a:bodyPr/>
          <a:lstStyle/>
          <a:p>
            <a:r>
              <a:rPr lang="en-GB"/>
              <a:t>Activity 1</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Purposes of SOPs</a:t>
            </a:r>
          </a:p>
        </p:txBody>
      </p:sp>
      <p:sp>
        <p:nvSpPr>
          <p:cNvPr id="12" name="Content Placeholder 11">
            <a:extLst>
              <a:ext uri="{FF2B5EF4-FFF2-40B4-BE49-F238E27FC236}">
                <a16:creationId xmlns:a16="http://schemas.microsoft.com/office/drawing/2014/main" id="{5FAA2A8F-9E05-AF1F-F6C0-04BDE9F014C3}"/>
              </a:ext>
            </a:extLst>
          </p:cNvPr>
          <p:cNvSpPr>
            <a:spLocks noGrp="1"/>
          </p:cNvSpPr>
          <p:nvPr>
            <p:ph idx="1"/>
          </p:nvPr>
        </p:nvSpPr>
        <p:spPr>
          <a:xfrm>
            <a:off x="838200" y="1825625"/>
            <a:ext cx="10248663" cy="1722560"/>
          </a:xfrm>
        </p:spPr>
        <p:txBody>
          <a:bodyPr>
            <a:normAutofit lnSpcReduction="10000"/>
          </a:bodyPr>
          <a:lstStyle/>
          <a:p>
            <a:pPr marL="0" lvl="0" indent="0">
              <a:buNone/>
            </a:pPr>
            <a:r>
              <a:rPr lang="en-US" dirty="0">
                <a:sym typeface="Calibri"/>
              </a:rPr>
              <a:t>Look at the images below.</a:t>
            </a:r>
          </a:p>
          <a:p>
            <a:pPr lvl="0"/>
            <a:r>
              <a:rPr lang="en-US" dirty="0">
                <a:sym typeface="Calibri"/>
              </a:rPr>
              <a:t>Identify what each image shows and why it needs a SOP.</a:t>
            </a:r>
          </a:p>
          <a:p>
            <a:pPr lvl="0"/>
            <a:r>
              <a:rPr lang="en-US" dirty="0">
                <a:sym typeface="Calibri"/>
              </a:rPr>
              <a:t>Click on the image to read the SOP. </a:t>
            </a:r>
          </a:p>
          <a:p>
            <a:endParaRPr lang="en-GB" dirty="0"/>
          </a:p>
        </p:txBody>
      </p:sp>
      <p:sp>
        <p:nvSpPr>
          <p:cNvPr id="14" name="Oval 13">
            <a:extLst>
              <a:ext uri="{FF2B5EF4-FFF2-40B4-BE49-F238E27FC236}">
                <a16:creationId xmlns:a16="http://schemas.microsoft.com/office/drawing/2014/main" id="{816DE089-FB5D-E320-7F2D-0940CF798826}"/>
              </a:ext>
            </a:extLst>
          </p:cNvPr>
          <p:cNvSpPr/>
          <p:nvPr/>
        </p:nvSpPr>
        <p:spPr>
          <a:xfrm>
            <a:off x="693924" y="3771274"/>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3</a:t>
            </a:r>
          </a:p>
        </p:txBody>
      </p:sp>
      <p:pic>
        <p:nvPicPr>
          <p:cNvPr id="6" name="Google Shape;207;p14" descr="An electrician testing a piece of equipment using the plug and a small device which shows a number on the screen.">
            <a:hlinkClick r:id="rId3"/>
            <a:extLst>
              <a:ext uri="{FF2B5EF4-FFF2-40B4-BE49-F238E27FC236}">
                <a16:creationId xmlns:a16="http://schemas.microsoft.com/office/drawing/2014/main" id="{23129F78-B794-F7A1-490D-C525DC32C8B5}"/>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1501312" y="3780737"/>
            <a:ext cx="3393705" cy="2262470"/>
          </a:xfrm>
          <a:prstGeom prst="rect">
            <a:avLst/>
          </a:prstGeom>
          <a:noFill/>
          <a:ln>
            <a:noFill/>
          </a:ln>
        </p:spPr>
      </p:pic>
      <p:sp>
        <p:nvSpPr>
          <p:cNvPr id="15" name="Oval 14">
            <a:extLst>
              <a:ext uri="{FF2B5EF4-FFF2-40B4-BE49-F238E27FC236}">
                <a16:creationId xmlns:a16="http://schemas.microsoft.com/office/drawing/2014/main" id="{7F166A3B-3640-9828-9AE6-A5EB6AE38D96}"/>
              </a:ext>
            </a:extLst>
          </p:cNvPr>
          <p:cNvSpPr/>
          <p:nvPr/>
        </p:nvSpPr>
        <p:spPr>
          <a:xfrm>
            <a:off x="6126009" y="3771803"/>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4</a:t>
            </a:r>
          </a:p>
        </p:txBody>
      </p:sp>
      <p:pic>
        <p:nvPicPr>
          <p:cNvPr id="3" name="Picture 2" descr="A person in protective clothing and gloves working near test tubes marked with a radiation warning.">
            <a:hlinkClick r:id="rId5"/>
            <a:extLst>
              <a:ext uri="{FF2B5EF4-FFF2-40B4-BE49-F238E27FC236}">
                <a16:creationId xmlns:a16="http://schemas.microsoft.com/office/drawing/2014/main" id="{BD31081E-CDBA-7772-67D1-0A3B87EDF1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6985" y="3771274"/>
            <a:ext cx="3393705" cy="2252457"/>
          </a:xfrm>
          <a:prstGeom prst="rect">
            <a:avLst/>
          </a:prstGeom>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391072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p:spPr>
        <p:txBody>
          <a:bodyPr/>
          <a:lstStyle/>
          <a:p>
            <a:r>
              <a:rPr lang="en-GB"/>
              <a:t>Activity 1</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Purposes of SOPs</a:t>
            </a:r>
          </a:p>
        </p:txBody>
      </p:sp>
      <p:sp>
        <p:nvSpPr>
          <p:cNvPr id="15" name="Content Placeholder 14">
            <a:extLst>
              <a:ext uri="{FF2B5EF4-FFF2-40B4-BE49-F238E27FC236}">
                <a16:creationId xmlns:a16="http://schemas.microsoft.com/office/drawing/2014/main" id="{DD282F5B-4CB5-D9E1-5CAE-642BB98AFB60}"/>
              </a:ext>
            </a:extLst>
          </p:cNvPr>
          <p:cNvSpPr>
            <a:spLocks noGrp="1"/>
          </p:cNvSpPr>
          <p:nvPr>
            <p:ph idx="1"/>
          </p:nvPr>
        </p:nvSpPr>
        <p:spPr>
          <a:xfrm>
            <a:off x="838200" y="1686724"/>
            <a:ext cx="10251831" cy="2086619"/>
          </a:xfrm>
        </p:spPr>
        <p:txBody>
          <a:bodyPr>
            <a:normAutofit fontScale="85000" lnSpcReduction="20000"/>
          </a:bodyPr>
          <a:lstStyle/>
          <a:p>
            <a:pPr marL="0" lvl="0" indent="0">
              <a:buNone/>
            </a:pPr>
            <a:r>
              <a:rPr lang="en-US" dirty="0">
                <a:sym typeface="Calibri"/>
              </a:rPr>
              <a:t>Look at the images below.</a:t>
            </a:r>
          </a:p>
          <a:p>
            <a:r>
              <a:rPr lang="en-US" dirty="0"/>
              <a:t>What profession is the person in image 5 training to become? What are professional standards? </a:t>
            </a:r>
            <a:endParaRPr lang="en-US" dirty="0">
              <a:sym typeface="Calibri"/>
            </a:endParaRPr>
          </a:p>
          <a:p>
            <a:pPr lvl="0"/>
            <a:r>
              <a:rPr lang="en-US" dirty="0">
                <a:sym typeface="Calibri"/>
              </a:rPr>
              <a:t>What is the training called in image 6?</a:t>
            </a:r>
          </a:p>
          <a:p>
            <a:pPr lvl="0"/>
            <a:r>
              <a:rPr lang="en-US" dirty="0">
                <a:sym typeface="Calibri"/>
              </a:rPr>
              <a:t>Click on the image to read the SOP. </a:t>
            </a:r>
          </a:p>
          <a:p>
            <a:endParaRPr lang="en-GB" dirty="0"/>
          </a:p>
        </p:txBody>
      </p:sp>
      <p:sp>
        <p:nvSpPr>
          <p:cNvPr id="12" name="Oval 11">
            <a:extLst>
              <a:ext uri="{FF2B5EF4-FFF2-40B4-BE49-F238E27FC236}">
                <a16:creationId xmlns:a16="http://schemas.microsoft.com/office/drawing/2014/main" id="{E4C24B6E-40C0-5130-ABFD-966E4A09C704}"/>
              </a:ext>
            </a:extLst>
          </p:cNvPr>
          <p:cNvSpPr/>
          <p:nvPr/>
        </p:nvSpPr>
        <p:spPr>
          <a:xfrm>
            <a:off x="693924" y="3771273"/>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5</a:t>
            </a:r>
          </a:p>
        </p:txBody>
      </p:sp>
      <p:pic>
        <p:nvPicPr>
          <p:cNvPr id="7" name="Picture 6" descr="A person adjusts a rotary evaporator in a laboratory, with another individual observing; both are wearing protective clothing including hairnets, gloves and lab coats">
            <a:hlinkClick r:id="rId3"/>
            <a:extLst>
              <a:ext uri="{FF2B5EF4-FFF2-40B4-BE49-F238E27FC236}">
                <a16:creationId xmlns:a16="http://schemas.microsoft.com/office/drawing/2014/main" id="{3022EC3F-41BD-CDA5-7B83-B2147403C46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06525" y="3780737"/>
            <a:ext cx="3393705" cy="2262470"/>
          </a:xfrm>
          <a:prstGeom prst="rect">
            <a:avLst/>
          </a:prstGeom>
        </p:spPr>
      </p:pic>
      <p:sp>
        <p:nvSpPr>
          <p:cNvPr id="13" name="Oval 12">
            <a:extLst>
              <a:ext uri="{FF2B5EF4-FFF2-40B4-BE49-F238E27FC236}">
                <a16:creationId xmlns:a16="http://schemas.microsoft.com/office/drawing/2014/main" id="{8E74DBD8-EA8D-467D-E90B-CDCD0B9F42DE}"/>
              </a:ext>
            </a:extLst>
          </p:cNvPr>
          <p:cNvSpPr/>
          <p:nvPr/>
        </p:nvSpPr>
        <p:spPr>
          <a:xfrm>
            <a:off x="6118268" y="3780737"/>
            <a:ext cx="638656" cy="617069"/>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6</a:t>
            </a:r>
          </a:p>
        </p:txBody>
      </p:sp>
      <p:pic>
        <p:nvPicPr>
          <p:cNvPr id="3" name="Google Shape;217;p15" descr="Sign warning that a heavy object requires two persons to lift it. ">
            <a:hlinkClick r:id="rId5"/>
            <a:extLst>
              <a:ext uri="{FF2B5EF4-FFF2-40B4-BE49-F238E27FC236}">
                <a16:creationId xmlns:a16="http://schemas.microsoft.com/office/drawing/2014/main" id="{C2E946F4-4B74-0D6B-D450-2DB052637E96}"/>
              </a:ext>
            </a:extLst>
          </p:cNvPr>
          <p:cNvPicPr preferRelativeResize="0"/>
          <p:nvPr/>
        </p:nvPicPr>
        <p:blipFill>
          <a:blip r:embed="rId6" cstate="screen">
            <a:extLst>
              <a:ext uri="{28A0092B-C50C-407E-A947-70E740481C1C}">
                <a14:useLocalDpi xmlns:a14="http://schemas.microsoft.com/office/drawing/2010/main"/>
              </a:ext>
            </a:extLst>
          </a:blip>
          <a:srcRect/>
          <a:stretch/>
        </p:blipFill>
        <p:spPr>
          <a:xfrm>
            <a:off x="6987455" y="3780737"/>
            <a:ext cx="2262470" cy="2262470"/>
          </a:xfrm>
          <a:prstGeom prst="rect">
            <a:avLst/>
          </a:prstGeom>
          <a:noFill/>
          <a:ln>
            <a:noFill/>
          </a:ln>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416047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p:spPr>
        <p:txBody>
          <a:bodyPr/>
          <a:lstStyle/>
          <a:p>
            <a:r>
              <a:rPr lang="en-GB"/>
              <a:t>Activity 1</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Purposes of SOPs</a:t>
            </a:r>
          </a:p>
        </p:txBody>
      </p:sp>
      <p:sp>
        <p:nvSpPr>
          <p:cNvPr id="15" name="Content Placeholder 14">
            <a:extLst>
              <a:ext uri="{FF2B5EF4-FFF2-40B4-BE49-F238E27FC236}">
                <a16:creationId xmlns:a16="http://schemas.microsoft.com/office/drawing/2014/main" id="{3D660DFD-0079-AA7A-B721-4DBB56910FC9}"/>
              </a:ext>
            </a:extLst>
          </p:cNvPr>
          <p:cNvSpPr>
            <a:spLocks noGrp="1"/>
          </p:cNvSpPr>
          <p:nvPr>
            <p:ph idx="1"/>
          </p:nvPr>
        </p:nvSpPr>
        <p:spPr>
          <a:xfrm>
            <a:off x="838200" y="1825625"/>
            <a:ext cx="10256838" cy="1955112"/>
          </a:xfrm>
        </p:spPr>
        <p:txBody>
          <a:bodyPr>
            <a:normAutofit fontScale="85000" lnSpcReduction="10000"/>
          </a:bodyPr>
          <a:lstStyle/>
          <a:p>
            <a:pPr marL="0" lvl="0" indent="0">
              <a:buNone/>
            </a:pPr>
            <a:r>
              <a:rPr lang="en-US" dirty="0">
                <a:sym typeface="Calibri"/>
              </a:rPr>
              <a:t>Look at the images below.</a:t>
            </a:r>
          </a:p>
          <a:p>
            <a:pPr lvl="0"/>
            <a:r>
              <a:rPr lang="en-US" dirty="0">
                <a:sym typeface="Calibri"/>
              </a:rPr>
              <a:t>Describe what a biohazard is and why it needs a SOP for disposal.</a:t>
            </a:r>
          </a:p>
          <a:p>
            <a:pPr lvl="0"/>
            <a:r>
              <a:rPr lang="en-US" dirty="0">
                <a:sym typeface="Calibri"/>
              </a:rPr>
              <a:t>Explain why chemotherapy drugs need a SOP for what to do if a spillage occurs.</a:t>
            </a:r>
          </a:p>
          <a:p>
            <a:pPr lvl="0"/>
            <a:r>
              <a:rPr lang="en-US" dirty="0">
                <a:sym typeface="Calibri"/>
              </a:rPr>
              <a:t>Click on the image to read the SOP. </a:t>
            </a:r>
          </a:p>
          <a:p>
            <a:endParaRPr lang="en-GB" dirty="0"/>
          </a:p>
        </p:txBody>
      </p:sp>
      <p:sp>
        <p:nvSpPr>
          <p:cNvPr id="12" name="Oval 11">
            <a:extLst>
              <a:ext uri="{FF2B5EF4-FFF2-40B4-BE49-F238E27FC236}">
                <a16:creationId xmlns:a16="http://schemas.microsoft.com/office/drawing/2014/main" id="{0ED359DC-1650-FBEE-2D9C-A398FFD88092}"/>
              </a:ext>
            </a:extLst>
          </p:cNvPr>
          <p:cNvSpPr/>
          <p:nvPr/>
        </p:nvSpPr>
        <p:spPr>
          <a:xfrm>
            <a:off x="689664" y="3769319"/>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7</a:t>
            </a:r>
          </a:p>
        </p:txBody>
      </p:sp>
      <p:pic>
        <p:nvPicPr>
          <p:cNvPr id="8" name="Google Shape;223;g2506c1a383e_1_3" descr="Blood filled medical syringes on yellow biohazard bag and spilled biological waste">
            <a:hlinkClick r:id="rId3"/>
            <a:extLst>
              <a:ext uri="{FF2B5EF4-FFF2-40B4-BE49-F238E27FC236}">
                <a16:creationId xmlns:a16="http://schemas.microsoft.com/office/drawing/2014/main" id="{5C1B7033-4394-FAC5-9150-5E2F954DC795}"/>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1504815" y="3780737"/>
            <a:ext cx="3389348" cy="2251053"/>
          </a:xfrm>
          <a:prstGeom prst="rect">
            <a:avLst/>
          </a:prstGeom>
          <a:noFill/>
          <a:ln>
            <a:noFill/>
          </a:ln>
        </p:spPr>
      </p:pic>
      <p:sp>
        <p:nvSpPr>
          <p:cNvPr id="13" name="Oval 12">
            <a:extLst>
              <a:ext uri="{FF2B5EF4-FFF2-40B4-BE49-F238E27FC236}">
                <a16:creationId xmlns:a16="http://schemas.microsoft.com/office/drawing/2014/main" id="{AB61FADA-64E9-9476-3084-2041032C56E3}"/>
              </a:ext>
            </a:extLst>
          </p:cNvPr>
          <p:cNvSpPr/>
          <p:nvPr/>
        </p:nvSpPr>
        <p:spPr>
          <a:xfrm>
            <a:off x="6118268" y="3780737"/>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8</a:t>
            </a:r>
          </a:p>
        </p:txBody>
      </p:sp>
      <p:pic>
        <p:nvPicPr>
          <p:cNvPr id="10" name="Google Shape;224;g2506c1a383e_1_3" descr="Chemotherapy written on a white piece of paper. Syringe and vaccine with drugs.">
            <a:hlinkClick r:id="rId5"/>
            <a:extLst>
              <a:ext uri="{FF2B5EF4-FFF2-40B4-BE49-F238E27FC236}">
                <a16:creationId xmlns:a16="http://schemas.microsoft.com/office/drawing/2014/main" id="{770F90FE-3A7F-D560-3AAC-1336020AB0E5}"/>
              </a:ext>
            </a:extLst>
          </p:cNvPr>
          <p:cNvPicPr preferRelativeResize="0"/>
          <p:nvPr/>
        </p:nvPicPr>
        <p:blipFill>
          <a:blip r:embed="rId6" cstate="screen">
            <a:extLst>
              <a:ext uri="{28A0092B-C50C-407E-A947-70E740481C1C}">
                <a14:useLocalDpi xmlns:a14="http://schemas.microsoft.com/office/drawing/2010/main"/>
              </a:ext>
            </a:extLst>
          </a:blip>
          <a:srcRect/>
          <a:stretch/>
        </p:blipFill>
        <p:spPr>
          <a:xfrm>
            <a:off x="6987455" y="3804689"/>
            <a:ext cx="3296481" cy="2191730"/>
          </a:xfrm>
          <a:prstGeom prst="rect">
            <a:avLst/>
          </a:prstGeom>
          <a:noFill/>
          <a:ln>
            <a:noFill/>
          </a:ln>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3167886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cdffdc306f3439ad6324f00535c3ac53">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6e98b73cff4ebd998fae74a5787f2da4"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54327C-9AD4-4AB3-9D3A-70EDF7F40140}"/>
</file>

<file path=customXml/itemProps2.xml><?xml version="1.0" encoding="utf-8"?>
<ds:datastoreItem xmlns:ds="http://schemas.openxmlformats.org/officeDocument/2006/customXml" ds:itemID="{673DB241-E46E-4104-B42B-A6DF052FCFD8}">
  <ds:schemaRefs>
    <ds:schemaRef ds:uri="35bd0bae-f88e-4010-86b3-4f837abcc0be"/>
    <ds:schemaRef ds:uri="793c77ee-4b4c-4c71-81d8-13ade05a272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78E3AD0-5371-4E3D-8054-358D863D5B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2645</Words>
  <Application>Microsoft Office PowerPoint</Application>
  <PresentationFormat>Widescreen</PresentationFormat>
  <Paragraphs>334</Paragraphs>
  <Slides>31</Slides>
  <Notes>23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Adobe Clean DC</vt:lpstr>
      <vt:lpstr>Arial</vt:lpstr>
      <vt:lpstr>Arial Narrow</vt:lpstr>
      <vt:lpstr>Calibri</vt:lpstr>
      <vt:lpstr>docs-Calibri</vt:lpstr>
      <vt:lpstr>Helvetica</vt:lpstr>
      <vt:lpstr>Plus Jakarta Sans</vt:lpstr>
      <vt:lpstr>Office Theme</vt:lpstr>
      <vt:lpstr>Science</vt:lpstr>
      <vt:lpstr>In this lesson, we will:</vt:lpstr>
      <vt:lpstr>Introduction</vt:lpstr>
      <vt:lpstr>Introduction</vt:lpstr>
      <vt:lpstr>Introduction</vt:lpstr>
      <vt:lpstr>Purposes of SOPs</vt:lpstr>
      <vt:lpstr>Purposes of SOPs</vt:lpstr>
      <vt:lpstr>Purposes of SOPs</vt:lpstr>
      <vt:lpstr>Purposes of SOPs</vt:lpstr>
      <vt:lpstr>Purposes of SOPs</vt:lpstr>
      <vt:lpstr>Principles of good practice</vt:lpstr>
      <vt:lpstr>Principles of good practice</vt:lpstr>
      <vt:lpstr>Principles of good practice</vt:lpstr>
      <vt:lpstr>Principles of good practice</vt:lpstr>
      <vt:lpstr>Principles of good practice</vt:lpstr>
      <vt:lpstr>Principles of good practice</vt:lpstr>
      <vt:lpstr>Five key principles of good practice</vt:lpstr>
      <vt:lpstr>Principles of good practice</vt:lpstr>
      <vt:lpstr>What could go wrong?</vt:lpstr>
      <vt:lpstr>Scenario 1</vt:lpstr>
      <vt:lpstr>Scenario 2</vt:lpstr>
      <vt:lpstr>Scenario 3</vt:lpstr>
      <vt:lpstr>Scenario 4</vt:lpstr>
      <vt:lpstr>Scenario 5</vt:lpstr>
      <vt:lpstr>Scenario 6</vt:lpstr>
      <vt:lpstr>Consequences of not following SOPs: Chemical Handling</vt:lpstr>
      <vt:lpstr>Consequences of not following SOPs: Hazardous Biological materials</vt:lpstr>
      <vt:lpstr>Multiple-choice question</vt:lpstr>
      <vt:lpstr>Multiple-choice question</vt:lpstr>
      <vt:lpstr>In this lesson, we have:</vt:lpstr>
      <vt:lpstr>Consolidation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dc:title>
  <dc:creator/>
  <cp:lastModifiedBy/>
  <cp:revision>1</cp:revision>
  <dcterms:created xsi:type="dcterms:W3CDTF">2024-04-22T15:40:58Z</dcterms:created>
  <dcterms:modified xsi:type="dcterms:W3CDTF">2026-02-05T16:25:54Z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