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embedTrueTypeFonts="1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embeddedFontLst>
    <p:embeddedFont>
      <p:font typeface="Arial Narrow" panose="020B060602020203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h0j7I07Qy59oF0t5uJQAhTuZss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A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2"/>
    <p:restoredTop sz="94659"/>
  </p:normalViewPr>
  <p:slideViewPr>
    <p:cSldViewPr snapToGrid="0">
      <p:cViewPr varScale="1">
        <p:scale>
          <a:sx n="97" d="100"/>
          <a:sy n="97" d="100"/>
        </p:scale>
        <p:origin x="64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5" name="Google Shape;14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Image: © Shutterstock/VisualBricks</a:t>
            </a:r>
            <a:endParaRPr/>
          </a:p>
        </p:txBody>
      </p:sp>
      <p:sp>
        <p:nvSpPr>
          <p:cNvPr id="146" name="Google Shape;146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4" name="Google Shape;244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5" name="Google Shape;245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Image: © Pixabay/MemoryCatcher</a:t>
            </a:r>
            <a:endParaRPr/>
          </a:p>
        </p:txBody>
      </p:sp>
      <p:sp>
        <p:nvSpPr>
          <p:cNvPr id="154" name="Google Shape;15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3" name="Google Shape;16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1" name="Google Shape;17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Image: © Pixabay/WebTechExperts</a:t>
            </a:r>
            <a:endParaRPr/>
          </a:p>
        </p:txBody>
      </p:sp>
      <p:sp>
        <p:nvSpPr>
          <p:cNvPr id="172" name="Google Shape;172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1" name="Google Shape;18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2" name="Google Shape;182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0" name="Google Shape;190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Can you Pick for Britain? DEFRA video link (</a:t>
            </a:r>
            <a:r>
              <a:rPr lang="en-US" sz="1200" b="0" i="0" u="none" strike="noStrike" cap="none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with permission): </a:t>
            </a:r>
            <a:r>
              <a:rPr lang="en-GB" sz="1200" b="0" i="0" u="sng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https://www.youtube.com/watch?v=0RX_9qISj-c</a:t>
            </a:r>
            <a:endParaRPr lang="en-US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1" name="Google Shape;201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2" name="Google Shape;202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0" name="Google Shape;210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Iimage: © Pixabay/StockSnap</a:t>
            </a:r>
            <a:endParaRPr/>
          </a:p>
        </p:txBody>
      </p:sp>
      <p:sp>
        <p:nvSpPr>
          <p:cNvPr id="211" name="Google Shape;211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0" name="Google Shape;220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1" name="Google Shape;221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4;p12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3474"/>
          <a:stretch/>
        </p:blipFill>
        <p:spPr>
          <a:xfrm>
            <a:off x="0" y="-2603"/>
            <a:ext cx="12192000" cy="651494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12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04986"/>
            <a:ext cx="12192000" cy="62530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12"/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218461"/>
            <a:ext cx="12192000" cy="4639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12"/>
          <p:cNvPicPr preferRelativeResize="0"/>
          <p:nvPr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90282" y="1904694"/>
            <a:ext cx="1811433" cy="1799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12"/>
          <p:cNvPicPr preferRelativeResize="0"/>
          <p:nvPr/>
        </p:nvPicPr>
        <p:blipFill rotWithShape="1">
          <a:blip r:embed="rId6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84372" y="2215845"/>
            <a:ext cx="1169006" cy="1177694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12"/>
          <p:cNvSpPr txBox="1">
            <a:spLocks noGrp="1"/>
          </p:cNvSpPr>
          <p:nvPr>
            <p:ph type="ctrTitle"/>
          </p:nvPr>
        </p:nvSpPr>
        <p:spPr>
          <a:xfrm>
            <a:off x="703163" y="3829221"/>
            <a:ext cx="11016505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51414"/>
              </a:buClr>
              <a:buSzPts val="5200"/>
              <a:buFont typeface="Arial"/>
              <a:buNone/>
              <a:defRPr sz="5200" b="1">
                <a:solidFill>
                  <a:srgbClr val="85141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subTitle" idx="1"/>
          </p:nvPr>
        </p:nvSpPr>
        <p:spPr>
          <a:xfrm>
            <a:off x="703163" y="4897304"/>
            <a:ext cx="11016505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12"/>
          <p:cNvSpPr txBox="1"/>
          <p:nvPr/>
        </p:nvSpPr>
        <p:spPr>
          <a:xfrm>
            <a:off x="4038600" y="635046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May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12"/>
          <p:cNvSpPr txBox="1">
            <a:spLocks noGrp="1"/>
          </p:cNvSpPr>
          <p:nvPr>
            <p:ph type="body" idx="2"/>
          </p:nvPr>
        </p:nvSpPr>
        <p:spPr>
          <a:xfrm>
            <a:off x="7001714" y="3101456"/>
            <a:ext cx="471795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lvl="0" indent="-228600" algn="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 i="0" u="none">
                <a:solidFill>
                  <a:srgbClr val="851414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2"/>
          <p:cNvSpPr txBox="1">
            <a:spLocks noGrp="1"/>
          </p:cNvSpPr>
          <p:nvPr>
            <p:ph type="body" idx="3"/>
          </p:nvPr>
        </p:nvSpPr>
        <p:spPr>
          <a:xfrm>
            <a:off x="703163" y="5619978"/>
            <a:ext cx="11016505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262626"/>
                </a:solidFill>
              </a:defRPr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4" name="Google Shape;24;p12" descr="A picture containing screenshot, graphics, pattern, circle&#10;&#10;Description automatically generated"/>
          <p:cNvPicPr preferRelativeResize="0"/>
          <p:nvPr/>
        </p:nvPicPr>
        <p:blipFill rotWithShape="1">
          <a:blip r:embed="rId7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3163" y="2486257"/>
            <a:ext cx="2049637" cy="8604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answers">
  <p:cSld name="Activity_answers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21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56311" y="1610869"/>
            <a:ext cx="4635689" cy="5247131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1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21"/>
          <p:cNvSpPr txBox="1">
            <a:spLocks noGrp="1"/>
          </p:cNvSpPr>
          <p:nvPr>
            <p:ph type="body" idx="2"/>
          </p:nvPr>
        </p:nvSpPr>
        <p:spPr>
          <a:xfrm>
            <a:off x="8175008" y="2892829"/>
            <a:ext cx="3507474" cy="3284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May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21"/>
          <p:cNvSpPr txBox="1">
            <a:spLocks noGrp="1"/>
          </p:cNvSpPr>
          <p:nvPr>
            <p:ph type="body" idx="3"/>
          </p:nvPr>
        </p:nvSpPr>
        <p:spPr>
          <a:xfrm>
            <a:off x="8175008" y="2055812"/>
            <a:ext cx="2689727" cy="620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 b="1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21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21"/>
          <p:cNvSpPr/>
          <p:nvPr/>
        </p:nvSpPr>
        <p:spPr>
          <a:xfrm>
            <a:off x="9973929" y="162686"/>
            <a:ext cx="2078545" cy="365125"/>
          </a:xfrm>
          <a:prstGeom prst="roundRect">
            <a:avLst>
              <a:gd name="adj" fmla="val 16667"/>
            </a:avLst>
          </a:prstGeom>
          <a:solidFill>
            <a:srgbClr val="F1995C"/>
          </a:solidFill>
          <a:ln>
            <a:noFill/>
          </a:ln>
        </p:spPr>
        <p:txBody>
          <a:bodyPr spcFirstLastPara="1" wrap="square" lIns="90000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1"/>
          <p:cNvSpPr txBox="1">
            <a:spLocks noGrp="1"/>
          </p:cNvSpPr>
          <p:nvPr>
            <p:ph type="body" idx="5"/>
          </p:nvPr>
        </p:nvSpPr>
        <p:spPr>
          <a:xfrm>
            <a:off x="10556001" y="185738"/>
            <a:ext cx="353299" cy="306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image">
  <p:cSld name="Activity_text+image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2"/>
          <p:cNvSpPr txBox="1">
            <a:spLocks noGrp="1"/>
          </p:cNvSpPr>
          <p:nvPr>
            <p:ph type="title"/>
          </p:nvPr>
        </p:nvSpPr>
        <p:spPr>
          <a:xfrm>
            <a:off x="839788" y="359229"/>
            <a:ext cx="10514012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  <a:defRPr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2"/>
          <p:cNvSpPr txBox="1">
            <a:spLocks noGrp="1"/>
          </p:cNvSpPr>
          <p:nvPr>
            <p:ph type="body" idx="1"/>
          </p:nvPr>
        </p:nvSpPr>
        <p:spPr>
          <a:xfrm>
            <a:off x="839786" y="1825625"/>
            <a:ext cx="592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22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May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2"/>
          <p:cNvSpPr txBox="1">
            <a:spLocks noGrp="1"/>
          </p:cNvSpPr>
          <p:nvPr>
            <p:ph type="body" idx="2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22"/>
          <p:cNvSpPr>
            <a:spLocks noGrp="1"/>
          </p:cNvSpPr>
          <p:nvPr>
            <p:ph type="pic" idx="3"/>
          </p:nvPr>
        </p:nvSpPr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</p:sp>
      <p:sp>
        <p:nvSpPr>
          <p:cNvPr id="95" name="Google Shape;95;p22"/>
          <p:cNvSpPr/>
          <p:nvPr/>
        </p:nvSpPr>
        <p:spPr>
          <a:xfrm>
            <a:off x="9973929" y="162686"/>
            <a:ext cx="2078545" cy="365125"/>
          </a:xfrm>
          <a:prstGeom prst="roundRect">
            <a:avLst>
              <a:gd name="adj" fmla="val 16667"/>
            </a:avLst>
          </a:prstGeom>
          <a:solidFill>
            <a:srgbClr val="F1995C"/>
          </a:solidFill>
          <a:ln>
            <a:noFill/>
          </a:ln>
        </p:spPr>
        <p:txBody>
          <a:bodyPr spcFirstLastPara="1" wrap="square" lIns="90000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2"/>
          <p:cNvSpPr txBox="1">
            <a:spLocks noGrp="1"/>
          </p:cNvSpPr>
          <p:nvPr>
            <p:ph type="body" idx="4"/>
          </p:nvPr>
        </p:nvSpPr>
        <p:spPr>
          <a:xfrm>
            <a:off x="10556001" y="185738"/>
            <a:ext cx="353299" cy="306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half+half_box outline">
  <p:cSld name="Activity_half+half_box outline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May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3"/>
          <p:cNvSpPr txBox="1">
            <a:spLocks noGrp="1"/>
          </p:cNvSpPr>
          <p:nvPr>
            <p:ph type="body" idx="1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23"/>
          <p:cNvSpPr txBox="1">
            <a:spLocks noGrp="1"/>
          </p:cNvSpPr>
          <p:nvPr>
            <p:ph type="body" idx="2"/>
          </p:nvPr>
        </p:nvSpPr>
        <p:spPr>
          <a:xfrm>
            <a:off x="838200" y="1825625"/>
            <a:ext cx="5185755" cy="4351338"/>
          </a:xfrm>
          <a:prstGeom prst="rect">
            <a:avLst/>
          </a:prstGeom>
          <a:noFill/>
          <a:ln w="28575" cap="flat" cmpd="sng">
            <a:solidFill>
              <a:srgbClr val="EEDDD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23"/>
          <p:cNvSpPr txBox="1">
            <a:spLocks noGrp="1"/>
          </p:cNvSpPr>
          <p:nvPr>
            <p:ph type="body" idx="3"/>
          </p:nvPr>
        </p:nvSpPr>
        <p:spPr>
          <a:xfrm>
            <a:off x="6168047" y="1825625"/>
            <a:ext cx="5185755" cy="4351338"/>
          </a:xfrm>
          <a:prstGeom prst="rect">
            <a:avLst/>
          </a:prstGeom>
          <a:noFill/>
          <a:ln w="28575" cap="flat" cmpd="sng">
            <a:solidFill>
              <a:srgbClr val="EEDDD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23"/>
          <p:cNvSpPr/>
          <p:nvPr/>
        </p:nvSpPr>
        <p:spPr>
          <a:xfrm>
            <a:off x="9973929" y="162686"/>
            <a:ext cx="2078545" cy="365125"/>
          </a:xfrm>
          <a:prstGeom prst="roundRect">
            <a:avLst>
              <a:gd name="adj" fmla="val 16667"/>
            </a:avLst>
          </a:prstGeom>
          <a:solidFill>
            <a:srgbClr val="F1995C"/>
          </a:solidFill>
          <a:ln>
            <a:noFill/>
          </a:ln>
        </p:spPr>
        <p:txBody>
          <a:bodyPr spcFirstLastPara="1" wrap="square" lIns="90000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23"/>
          <p:cNvSpPr txBox="1">
            <a:spLocks noGrp="1"/>
          </p:cNvSpPr>
          <p:nvPr>
            <p:ph type="body" idx="4"/>
          </p:nvPr>
        </p:nvSpPr>
        <p:spPr>
          <a:xfrm>
            <a:off x="10556001" y="185738"/>
            <a:ext cx="353299" cy="306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resources box">
  <p:cSld name="Activity_text+resources box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083829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2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May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24"/>
          <p:cNvSpPr txBox="1">
            <a:spLocks noGrp="1"/>
          </p:cNvSpPr>
          <p:nvPr>
            <p:ph type="body" idx="2"/>
          </p:nvPr>
        </p:nvSpPr>
        <p:spPr>
          <a:xfrm>
            <a:off x="8179724" y="1825625"/>
            <a:ext cx="3174076" cy="4351338"/>
          </a:xfrm>
          <a:prstGeom prst="rect">
            <a:avLst/>
          </a:prstGeom>
          <a:solidFill>
            <a:srgbClr val="EEDDDD"/>
          </a:solidFill>
          <a:ln w="19050" cap="sq" cmpd="sng">
            <a:solidFill>
              <a:srgbClr val="85141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810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/>
            </a:lvl1pPr>
            <a:lvl2pPr marL="914400" lvl="1" indent="-355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Char char="•"/>
              <a:defRPr/>
            </a:lvl3pPr>
            <a:lvl4pPr marL="1828800" lvl="3" indent="-3302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Char char="•"/>
              <a:defRPr/>
            </a:lvl4pPr>
            <a:lvl5pPr marL="2286000" lvl="4" indent="-3302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2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24"/>
          <p:cNvSpPr/>
          <p:nvPr/>
        </p:nvSpPr>
        <p:spPr>
          <a:xfrm>
            <a:off x="9973929" y="162686"/>
            <a:ext cx="2078545" cy="365125"/>
          </a:xfrm>
          <a:prstGeom prst="roundRect">
            <a:avLst>
              <a:gd name="adj" fmla="val 16667"/>
            </a:avLst>
          </a:prstGeom>
          <a:solidFill>
            <a:srgbClr val="F1995C"/>
          </a:solidFill>
          <a:ln>
            <a:noFill/>
          </a:ln>
        </p:spPr>
        <p:txBody>
          <a:bodyPr spcFirstLastPara="1" wrap="square" lIns="90000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24"/>
          <p:cNvSpPr txBox="1">
            <a:spLocks noGrp="1"/>
          </p:cNvSpPr>
          <p:nvPr>
            <p:ph type="body" idx="4"/>
          </p:nvPr>
        </p:nvSpPr>
        <p:spPr>
          <a:xfrm>
            <a:off x="10556001" y="185738"/>
            <a:ext cx="353299" cy="306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video+caption">
  <p:cSld name="Activity_video+caption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5"/>
          <p:cNvSpPr>
            <a:spLocks noGrp="1"/>
          </p:cNvSpPr>
          <p:nvPr>
            <p:ph type="media" idx="2"/>
          </p:nvPr>
        </p:nvSpPr>
        <p:spPr>
          <a:xfrm>
            <a:off x="838200" y="1825625"/>
            <a:ext cx="10515600" cy="3714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51414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Google Shape;116;p25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May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25"/>
          <p:cNvSpPr txBox="1">
            <a:spLocks noGrp="1"/>
          </p:cNvSpPr>
          <p:nvPr>
            <p:ph type="body" idx="1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5"/>
          <p:cNvSpPr txBox="1">
            <a:spLocks noGrp="1"/>
          </p:cNvSpPr>
          <p:nvPr>
            <p:ph type="body" idx="3"/>
          </p:nvPr>
        </p:nvSpPr>
        <p:spPr>
          <a:xfrm>
            <a:off x="838199" y="5744095"/>
            <a:ext cx="10515599" cy="432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25"/>
          <p:cNvSpPr/>
          <p:nvPr/>
        </p:nvSpPr>
        <p:spPr>
          <a:xfrm>
            <a:off x="9973929" y="162686"/>
            <a:ext cx="2078545" cy="365125"/>
          </a:xfrm>
          <a:prstGeom prst="roundRect">
            <a:avLst>
              <a:gd name="adj" fmla="val 16667"/>
            </a:avLst>
          </a:prstGeom>
          <a:solidFill>
            <a:srgbClr val="F1995C"/>
          </a:solidFill>
          <a:ln>
            <a:noFill/>
          </a:ln>
        </p:spPr>
        <p:txBody>
          <a:bodyPr spcFirstLastPara="1" wrap="square" lIns="90000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5"/>
          <p:cNvSpPr txBox="1">
            <a:spLocks noGrp="1"/>
          </p:cNvSpPr>
          <p:nvPr>
            <p:ph type="body" idx="4"/>
          </p:nvPr>
        </p:nvSpPr>
        <p:spPr>
          <a:xfrm>
            <a:off x="10556001" y="185738"/>
            <a:ext cx="353299" cy="306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video">
  <p:cSld name="Activity_video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6"/>
          <p:cNvSpPr>
            <a:spLocks noGrp="1"/>
          </p:cNvSpPr>
          <p:nvPr>
            <p:ph type="media" idx="2"/>
          </p:nvPr>
        </p:nvSpPr>
        <p:spPr>
          <a:xfrm>
            <a:off x="1345277" y="1825625"/>
            <a:ext cx="2863468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51414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Google Shape;124;p26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May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26"/>
          <p:cNvSpPr txBox="1">
            <a:spLocks noGrp="1"/>
          </p:cNvSpPr>
          <p:nvPr>
            <p:ph type="body" idx="1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6" name="Google Shape;126;p26"/>
          <p:cNvSpPr>
            <a:spLocks noGrp="1"/>
          </p:cNvSpPr>
          <p:nvPr>
            <p:ph type="media" idx="3"/>
          </p:nvPr>
        </p:nvSpPr>
        <p:spPr>
          <a:xfrm>
            <a:off x="4913252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51414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7" name="Google Shape;127;p26"/>
          <p:cNvSpPr>
            <a:spLocks noGrp="1"/>
          </p:cNvSpPr>
          <p:nvPr>
            <p:ph type="media" idx="4"/>
          </p:nvPr>
        </p:nvSpPr>
        <p:spPr>
          <a:xfrm>
            <a:off x="8485779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51414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8" name="Google Shape;128;p26"/>
          <p:cNvSpPr>
            <a:spLocks noGrp="1"/>
          </p:cNvSpPr>
          <p:nvPr>
            <p:ph type="media" idx="5"/>
          </p:nvPr>
        </p:nvSpPr>
        <p:spPr>
          <a:xfrm>
            <a:off x="3128522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51414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9" name="Google Shape;129;p26"/>
          <p:cNvSpPr>
            <a:spLocks noGrp="1"/>
          </p:cNvSpPr>
          <p:nvPr>
            <p:ph type="media" idx="6"/>
          </p:nvPr>
        </p:nvSpPr>
        <p:spPr>
          <a:xfrm>
            <a:off x="6701049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51414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0" name="Google Shape;130;p26"/>
          <p:cNvSpPr/>
          <p:nvPr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85141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26"/>
          <p:cNvSpPr/>
          <p:nvPr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85141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6"/>
          <p:cNvSpPr/>
          <p:nvPr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85141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6"/>
          <p:cNvSpPr/>
          <p:nvPr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85141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6"/>
          <p:cNvSpPr/>
          <p:nvPr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85141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6"/>
          <p:cNvSpPr/>
          <p:nvPr/>
        </p:nvSpPr>
        <p:spPr>
          <a:xfrm>
            <a:off x="9973929" y="162686"/>
            <a:ext cx="2078545" cy="365125"/>
          </a:xfrm>
          <a:prstGeom prst="roundRect">
            <a:avLst>
              <a:gd name="adj" fmla="val 16667"/>
            </a:avLst>
          </a:prstGeom>
          <a:solidFill>
            <a:srgbClr val="F1995C"/>
          </a:solidFill>
          <a:ln>
            <a:noFill/>
          </a:ln>
        </p:spPr>
        <p:txBody>
          <a:bodyPr spcFirstLastPara="1" wrap="square" lIns="90000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6"/>
          <p:cNvSpPr txBox="1">
            <a:spLocks noGrp="1"/>
          </p:cNvSpPr>
          <p:nvPr>
            <p:ph type="body" idx="7"/>
          </p:nvPr>
        </p:nvSpPr>
        <p:spPr>
          <a:xfrm>
            <a:off x="10556001" y="185738"/>
            <a:ext cx="353299" cy="306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solidation">
  <p:cSld name="Consolidation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7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27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May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27"/>
          <p:cNvSpPr txBox="1">
            <a:spLocks noGrp="1"/>
          </p:cNvSpPr>
          <p:nvPr>
            <p:ph type="body" idx="2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2" name="Google Shape;142;p27"/>
          <p:cNvSpPr/>
          <p:nvPr/>
        </p:nvSpPr>
        <p:spPr>
          <a:xfrm>
            <a:off x="9973929" y="162686"/>
            <a:ext cx="2078545" cy="365125"/>
          </a:xfrm>
          <a:prstGeom prst="roundRect">
            <a:avLst>
              <a:gd name="adj" fmla="val 16667"/>
            </a:avLst>
          </a:prstGeom>
          <a:solidFill>
            <a:srgbClr val="8E53EF"/>
          </a:solidFill>
          <a:ln>
            <a:noFill/>
          </a:ln>
        </p:spPr>
        <p:txBody>
          <a:bodyPr spcFirstLastPara="1" wrap="square" lIns="90000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Consolidation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/Plenary_text_full width_box fill">
  <p:cSld name="Intro/Plenary_text_full width_box fill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EEDDDD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May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3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/Plenary_In this resource">
  <p:cSld name="Intro/Plenary_In this resourc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1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May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14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u="none"/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/Plenary_text_full width_plain">
  <p:cSld name="Intro/Plenary_text_full width_plai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May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15"/>
          <p:cNvSpPr txBox="1">
            <a:spLocks noGrp="1"/>
          </p:cNvSpPr>
          <p:nvPr>
            <p:ph type="body" idx="2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/Plenary_text_full width_box outline">
  <p:cSld name="Intro/Plenary_text_full width_box outline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28575" cap="flat" cmpd="sng">
            <a:solidFill>
              <a:srgbClr val="EEDDD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May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16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/Plenary_text+image_box fill">
  <p:cSld name="Intro/Plenary_text+image_box fi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EEDDDD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May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7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17"/>
          <p:cNvSpPr>
            <a:spLocks noGrp="1"/>
          </p:cNvSpPr>
          <p:nvPr>
            <p:ph type="pic" idx="3"/>
          </p:nvPr>
        </p:nvSpPr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</p:sp>
      <p:sp>
        <p:nvSpPr>
          <p:cNvPr id="56" name="Google Shape;56;p17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/Plenary_text+image_blank">
  <p:cSld name="Intro/Plenary_text+image_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8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May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8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18"/>
          <p:cNvSpPr>
            <a:spLocks noGrp="1"/>
          </p:cNvSpPr>
          <p:nvPr>
            <p:ph type="pic" idx="3"/>
          </p:nvPr>
        </p:nvSpPr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8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_full width_plain">
  <p:cSld name="Activity_text_full width_plain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May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2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19"/>
          <p:cNvSpPr/>
          <p:nvPr/>
        </p:nvSpPr>
        <p:spPr>
          <a:xfrm>
            <a:off x="9973929" y="162686"/>
            <a:ext cx="2078545" cy="365125"/>
          </a:xfrm>
          <a:prstGeom prst="roundRect">
            <a:avLst>
              <a:gd name="adj" fmla="val 16667"/>
            </a:avLst>
          </a:prstGeom>
          <a:solidFill>
            <a:srgbClr val="F1995C"/>
          </a:solidFill>
          <a:ln>
            <a:noFill/>
          </a:ln>
        </p:spPr>
        <p:txBody>
          <a:bodyPr spcFirstLastPara="1" wrap="square" lIns="90000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9"/>
          <p:cNvSpPr txBox="1">
            <a:spLocks noGrp="1"/>
          </p:cNvSpPr>
          <p:nvPr>
            <p:ph type="body" idx="3"/>
          </p:nvPr>
        </p:nvSpPr>
        <p:spPr>
          <a:xfrm>
            <a:off x="10556001" y="185738"/>
            <a:ext cx="353299" cy="306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questions">
  <p:cSld name="Activity_question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20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56311" y="1610869"/>
            <a:ext cx="4635689" cy="5247131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0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0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May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0"/>
          <p:cNvSpPr txBox="1">
            <a:spLocks noGrp="1"/>
          </p:cNvSpPr>
          <p:nvPr>
            <p:ph type="body" idx="2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/>
          <p:nvPr/>
        </p:nvSpPr>
        <p:spPr>
          <a:xfrm>
            <a:off x="9973929" y="162686"/>
            <a:ext cx="2078545" cy="365125"/>
          </a:xfrm>
          <a:prstGeom prst="roundRect">
            <a:avLst>
              <a:gd name="adj" fmla="val 16667"/>
            </a:avLst>
          </a:prstGeom>
          <a:solidFill>
            <a:srgbClr val="F1995C"/>
          </a:solidFill>
          <a:ln>
            <a:noFill/>
          </a:ln>
        </p:spPr>
        <p:txBody>
          <a:bodyPr spcFirstLastPara="1" wrap="square" lIns="90000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20"/>
          <p:cNvSpPr txBox="1">
            <a:spLocks noGrp="1"/>
          </p:cNvSpPr>
          <p:nvPr>
            <p:ph type="body" idx="3"/>
          </p:nvPr>
        </p:nvSpPr>
        <p:spPr>
          <a:xfrm>
            <a:off x="10556001" y="185738"/>
            <a:ext cx="353299" cy="306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 i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ftr" idx="11"/>
          </p:nvPr>
        </p:nvSpPr>
        <p:spPr>
          <a:xfrm>
            <a:off x="838200" y="6356350"/>
            <a:ext cx="4114800" cy="365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51414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0RX_9qISj-c?feature=oembed" TargetMode="Externa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"/>
          <p:cNvSpPr txBox="1">
            <a:spLocks noGrp="1"/>
          </p:cNvSpPr>
          <p:nvPr>
            <p:ph type="ctrTitle"/>
          </p:nvPr>
        </p:nvSpPr>
        <p:spPr>
          <a:xfrm>
            <a:off x="703163" y="3829221"/>
            <a:ext cx="11016505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51414"/>
              </a:buClr>
              <a:buSzPts val="5200"/>
              <a:buFont typeface="Arial"/>
              <a:buNone/>
            </a:pPr>
            <a:r>
              <a:rPr lang="en-US"/>
              <a:t>Agriculture</a:t>
            </a:r>
            <a:endParaRPr dirty="0"/>
          </a:p>
        </p:txBody>
      </p:sp>
      <p:sp>
        <p:nvSpPr>
          <p:cNvPr id="149" name="Google Shape;149;p1"/>
          <p:cNvSpPr txBox="1">
            <a:spLocks noGrp="1"/>
          </p:cNvSpPr>
          <p:nvPr>
            <p:ph type="subTitle" idx="1"/>
          </p:nvPr>
        </p:nvSpPr>
        <p:spPr>
          <a:xfrm>
            <a:off x="703163" y="4897304"/>
            <a:ext cx="11016505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dirty="0"/>
              <a:t>Topic: Business and finance</a:t>
            </a:r>
            <a:endParaRPr dirty="0"/>
          </a:p>
        </p:txBody>
      </p:sp>
      <p:sp>
        <p:nvSpPr>
          <p:cNvPr id="150" name="Google Shape;150;p1"/>
          <p:cNvSpPr txBox="1">
            <a:spLocks noGrp="1"/>
          </p:cNvSpPr>
          <p:nvPr>
            <p:ph type="body" idx="2"/>
          </p:nvPr>
        </p:nvSpPr>
        <p:spPr>
          <a:xfrm>
            <a:off x="7001714" y="3101456"/>
            <a:ext cx="471795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Route: Agriculture, Environmental </a:t>
            </a:r>
            <a:br>
              <a:rPr lang="en-US"/>
            </a:br>
            <a:r>
              <a:rPr lang="en-US"/>
              <a:t>and Animal Care</a:t>
            </a:r>
            <a:endParaRPr/>
          </a:p>
        </p:txBody>
      </p:sp>
      <p:sp>
        <p:nvSpPr>
          <p:cNvPr id="151" name="Google Shape;151;p1"/>
          <p:cNvSpPr txBox="1">
            <a:spLocks noGrp="1"/>
          </p:cNvSpPr>
          <p:nvPr>
            <p:ph type="body" idx="3"/>
          </p:nvPr>
        </p:nvSpPr>
        <p:spPr>
          <a:xfrm>
            <a:off x="703163" y="5619978"/>
            <a:ext cx="11016505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/>
              <a:t>Resource 6: Principles of project management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0"/>
          <p:cNvSpPr/>
          <p:nvPr/>
        </p:nvSpPr>
        <p:spPr>
          <a:xfrm>
            <a:off x="4981902" y="5370886"/>
            <a:ext cx="5785945" cy="692858"/>
          </a:xfrm>
          <a:prstGeom prst="rect">
            <a:avLst/>
          </a:prstGeom>
          <a:solidFill>
            <a:srgbClr val="432673">
              <a:alpha val="1019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1800"/>
            </a:pPr>
            <a:r>
              <a:rPr lang="en-GB" sz="1600" dirty="0">
                <a:solidFill>
                  <a:schemeClr val="dk1"/>
                </a:solidFill>
              </a:rPr>
              <a:t>Measure outcomes against objectives</a:t>
            </a:r>
            <a:endParaRPr lang="en-GB" sz="1600" dirty="0"/>
          </a:p>
          <a:p>
            <a:pPr lvl="0">
              <a:buSzPts val="1800"/>
            </a:pPr>
            <a:r>
              <a:rPr lang="en-GB" sz="1600" dirty="0">
                <a:solidFill>
                  <a:schemeClr val="dk1"/>
                </a:solidFill>
              </a:rPr>
              <a:t>Analyse impact and feedback</a:t>
            </a:r>
            <a:endParaRPr lang="en-GB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0"/>
          <p:cNvSpPr/>
          <p:nvPr/>
        </p:nvSpPr>
        <p:spPr>
          <a:xfrm>
            <a:off x="4981902" y="4622677"/>
            <a:ext cx="5785945" cy="692858"/>
          </a:xfrm>
          <a:prstGeom prst="rect">
            <a:avLst/>
          </a:prstGeom>
          <a:solidFill>
            <a:srgbClr val="88A2FF">
              <a:alpha val="1019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1800"/>
            </a:pPr>
            <a:r>
              <a:rPr lang="en-US" sz="1600" dirty="0">
                <a:solidFill>
                  <a:schemeClr val="dk1"/>
                </a:solidFill>
              </a:rPr>
              <a:t>Launch the campaign</a:t>
            </a:r>
            <a:endParaRPr lang="en-US" sz="1600" dirty="0"/>
          </a:p>
          <a:p>
            <a:pPr lvl="0">
              <a:buSzPts val="1800"/>
            </a:pPr>
            <a:r>
              <a:rPr lang="en-US" sz="1600" dirty="0">
                <a:solidFill>
                  <a:schemeClr val="dk1"/>
                </a:solidFill>
              </a:rPr>
              <a:t>Deliver activities and monitor progress</a:t>
            </a:r>
            <a:endParaRPr lang="en-US" sz="1600" dirty="0"/>
          </a:p>
        </p:txBody>
      </p:sp>
      <p:sp>
        <p:nvSpPr>
          <p:cNvPr id="250" name="Google Shape;250;p10"/>
          <p:cNvSpPr/>
          <p:nvPr/>
        </p:nvSpPr>
        <p:spPr>
          <a:xfrm>
            <a:off x="4981902" y="1977036"/>
            <a:ext cx="5785944" cy="1653704"/>
          </a:xfrm>
          <a:prstGeom prst="rect">
            <a:avLst/>
          </a:prstGeom>
          <a:solidFill>
            <a:srgbClr val="F1995C">
              <a:alpha val="1019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1800"/>
            </a:pPr>
            <a:r>
              <a:rPr lang="en-US" sz="1600" dirty="0">
                <a:solidFill>
                  <a:schemeClr val="dk1"/>
                </a:solidFill>
              </a:rPr>
              <a:t>Identify stakeholders and produce a communication plan</a:t>
            </a:r>
            <a:endParaRPr lang="en-US" sz="1600" dirty="0"/>
          </a:p>
          <a:p>
            <a:pPr lvl="0">
              <a:buSzPts val="1800"/>
            </a:pPr>
            <a:r>
              <a:rPr lang="en-US" sz="1600" dirty="0">
                <a:solidFill>
                  <a:schemeClr val="dk1"/>
                </a:solidFill>
              </a:rPr>
              <a:t>Set objectives and success measures</a:t>
            </a:r>
            <a:endParaRPr lang="en-US" sz="1600" dirty="0"/>
          </a:p>
          <a:p>
            <a:pPr lvl="0">
              <a:buSzPts val="1800"/>
            </a:pPr>
            <a:r>
              <a:rPr lang="en-US" sz="1600" dirty="0">
                <a:solidFill>
                  <a:schemeClr val="dk1"/>
                </a:solidFill>
              </a:rPr>
              <a:t>Allocate roles and responsibilities</a:t>
            </a:r>
            <a:endParaRPr lang="en-US" sz="1600" dirty="0"/>
          </a:p>
          <a:p>
            <a:pPr lvl="0">
              <a:buSzPts val="1800"/>
            </a:pPr>
            <a:r>
              <a:rPr lang="en-US" sz="1600" dirty="0">
                <a:solidFill>
                  <a:schemeClr val="dk1"/>
                </a:solidFill>
              </a:rPr>
              <a:t>Create a timescale</a:t>
            </a:r>
            <a:endParaRPr lang="en-US" sz="1600" dirty="0"/>
          </a:p>
          <a:p>
            <a:pPr lvl="0">
              <a:buSzPts val="1800"/>
            </a:pPr>
            <a:r>
              <a:rPr lang="en-US" sz="1600" dirty="0">
                <a:solidFill>
                  <a:schemeClr val="dk1"/>
                </a:solidFill>
              </a:rPr>
              <a:t>Allocate budget</a:t>
            </a:r>
            <a:endParaRPr lang="en-US" sz="1600" dirty="0"/>
          </a:p>
          <a:p>
            <a:pPr lvl="0">
              <a:buSzPts val="1800"/>
            </a:pPr>
            <a:r>
              <a:rPr lang="en-US" sz="1600" dirty="0">
                <a:solidFill>
                  <a:schemeClr val="dk1"/>
                </a:solidFill>
              </a:rPr>
              <a:t>Identify risks</a:t>
            </a:r>
            <a:endParaRPr lang="en-US" sz="1600" dirty="0"/>
          </a:p>
        </p:txBody>
      </p:sp>
      <p:sp>
        <p:nvSpPr>
          <p:cNvPr id="251" name="Google Shape;251;p10"/>
          <p:cNvSpPr/>
          <p:nvPr/>
        </p:nvSpPr>
        <p:spPr>
          <a:xfrm>
            <a:off x="4981902" y="1545383"/>
            <a:ext cx="5785945" cy="379582"/>
          </a:xfrm>
          <a:prstGeom prst="rect">
            <a:avLst/>
          </a:prstGeom>
          <a:solidFill>
            <a:srgbClr val="851414">
              <a:alpha val="1019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buSzPts val="1800"/>
            </a:pPr>
            <a:r>
              <a:rPr lang="en-US" sz="1600" dirty="0">
                <a:solidFill>
                  <a:schemeClr val="dk1"/>
                </a:solidFill>
              </a:rPr>
              <a:t>State the purpose and scope of the project</a:t>
            </a:r>
            <a:endParaRPr lang="en-US" sz="1600" dirty="0"/>
          </a:p>
        </p:txBody>
      </p:sp>
      <p:sp>
        <p:nvSpPr>
          <p:cNvPr id="252" name="Google Shape;25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US"/>
              <a:t>Stages of project management</a:t>
            </a:r>
            <a:endParaRPr/>
          </a:p>
        </p:txBody>
      </p:sp>
      <p:sp>
        <p:nvSpPr>
          <p:cNvPr id="253" name="Google Shape;253;p10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/>
              <a:t>Resource 6: Principles of project management</a:t>
            </a:r>
            <a:endParaRPr/>
          </a:p>
        </p:txBody>
      </p:sp>
      <p:sp>
        <p:nvSpPr>
          <p:cNvPr id="272" name="Google Shape;272;p10"/>
          <p:cNvSpPr/>
          <p:nvPr/>
        </p:nvSpPr>
        <p:spPr>
          <a:xfrm>
            <a:off x="4981902" y="3682811"/>
            <a:ext cx="5785945" cy="883859"/>
          </a:xfrm>
          <a:prstGeom prst="rect">
            <a:avLst/>
          </a:prstGeom>
          <a:solidFill>
            <a:srgbClr val="8E53EF">
              <a:alpha val="1019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1800"/>
            </a:pPr>
            <a:r>
              <a:rPr lang="en-US" sz="1600" dirty="0">
                <a:solidFill>
                  <a:schemeClr val="dk1"/>
                </a:solidFill>
              </a:rPr>
              <a:t>Develop materials and content</a:t>
            </a:r>
            <a:endParaRPr lang="en-US" sz="1600" dirty="0"/>
          </a:p>
          <a:p>
            <a:pPr lvl="0">
              <a:buSzPts val="1800"/>
            </a:pPr>
            <a:r>
              <a:rPr lang="en-US" sz="1600" dirty="0">
                <a:solidFill>
                  <a:schemeClr val="dk1"/>
                </a:solidFill>
              </a:rPr>
              <a:t>Secure partners and approvals</a:t>
            </a:r>
            <a:endParaRPr lang="en-US" sz="1600" dirty="0"/>
          </a:p>
          <a:p>
            <a:pPr lvl="0">
              <a:buSzPts val="1800"/>
            </a:pPr>
            <a:r>
              <a:rPr lang="en-US" sz="1600" dirty="0">
                <a:solidFill>
                  <a:schemeClr val="dk1"/>
                </a:solidFill>
              </a:rPr>
              <a:t>Train staff/volunteers</a:t>
            </a:r>
            <a:endParaRPr lang="en-US" sz="1600" dirty="0"/>
          </a:p>
        </p:txBody>
      </p:sp>
      <p:grpSp>
        <p:nvGrpSpPr>
          <p:cNvPr id="2" name="Google Shape;225;p9">
            <a:extLst>
              <a:ext uri="{FF2B5EF4-FFF2-40B4-BE49-F238E27FC236}">
                <a16:creationId xmlns:a16="http://schemas.microsoft.com/office/drawing/2014/main" id="{FB9A3008-9884-5E29-5DA2-ABCE80B54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44179" y="1539296"/>
            <a:ext cx="2878959" cy="4510168"/>
            <a:chOff x="0" y="2158"/>
            <a:chExt cx="2878959" cy="4510168"/>
          </a:xfrm>
        </p:grpSpPr>
        <p:sp>
          <p:nvSpPr>
            <p:cNvPr id="3" name="Google Shape;226;p9">
              <a:extLst>
                <a:ext uri="{FF2B5EF4-FFF2-40B4-BE49-F238E27FC236}">
                  <a16:creationId xmlns:a16="http://schemas.microsoft.com/office/drawing/2014/main" id="{352FF861-983E-A1E0-E0B0-BEF5A119BEBD}"/>
                </a:ext>
              </a:extLst>
            </p:cNvPr>
            <p:cNvSpPr/>
            <p:nvPr/>
          </p:nvSpPr>
          <p:spPr>
            <a:xfrm>
              <a:off x="0" y="3876375"/>
              <a:ext cx="2878959" cy="635951"/>
            </a:xfrm>
            <a:prstGeom prst="rect">
              <a:avLst/>
            </a:prstGeom>
            <a:solidFill>
              <a:srgbClr val="43267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" name="Google Shape;227;p9">
              <a:extLst>
                <a:ext uri="{FF2B5EF4-FFF2-40B4-BE49-F238E27FC236}">
                  <a16:creationId xmlns:a16="http://schemas.microsoft.com/office/drawing/2014/main" id="{5EB92C86-3ED7-4F66-7DAB-7E6C5ECFAAFA}"/>
                </a:ext>
              </a:extLst>
            </p:cNvPr>
            <p:cNvSpPr txBox="1"/>
            <p:nvPr/>
          </p:nvSpPr>
          <p:spPr>
            <a:xfrm>
              <a:off x="0" y="3876375"/>
              <a:ext cx="2878959" cy="63595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3575" tIns="163575" rIns="163575" bIns="163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Arial"/>
                <a:buNone/>
              </a:pPr>
              <a:r>
                <a:rPr lang="en-US" sz="23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5. Evaluation</a:t>
              </a:r>
              <a:endParaRPr/>
            </a:p>
          </p:txBody>
        </p:sp>
        <p:sp>
          <p:nvSpPr>
            <p:cNvPr id="5" name="Google Shape;228;p9">
              <a:extLst>
                <a:ext uri="{FF2B5EF4-FFF2-40B4-BE49-F238E27FC236}">
                  <a16:creationId xmlns:a16="http://schemas.microsoft.com/office/drawing/2014/main" id="{A9C0611E-9E4B-81DC-48D7-051E3B1DE28E}"/>
                </a:ext>
              </a:extLst>
            </p:cNvPr>
            <p:cNvSpPr/>
            <p:nvPr/>
          </p:nvSpPr>
          <p:spPr>
            <a:xfrm rot="10800000">
              <a:off x="0" y="2907821"/>
              <a:ext cx="2878959" cy="978093"/>
            </a:xfrm>
            <a:prstGeom prst="up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rgbClr val="88A2FF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" name="Google Shape;229;p9">
              <a:extLst>
                <a:ext uri="{FF2B5EF4-FFF2-40B4-BE49-F238E27FC236}">
                  <a16:creationId xmlns:a16="http://schemas.microsoft.com/office/drawing/2014/main" id="{7B77D68F-B5B4-AC0E-A862-AA5B9E06CEDB}"/>
                </a:ext>
              </a:extLst>
            </p:cNvPr>
            <p:cNvSpPr txBox="1"/>
            <p:nvPr/>
          </p:nvSpPr>
          <p:spPr>
            <a:xfrm>
              <a:off x="0" y="2907821"/>
              <a:ext cx="2878959" cy="6355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3575" tIns="163575" rIns="163575" bIns="163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Arial"/>
                <a:buNone/>
              </a:pPr>
              <a:r>
                <a:rPr lang="en-US" sz="23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4. Implementation</a:t>
              </a:r>
              <a:endParaRPr/>
            </a:p>
          </p:txBody>
        </p:sp>
        <p:sp>
          <p:nvSpPr>
            <p:cNvPr id="7" name="Google Shape;230;p9">
              <a:extLst>
                <a:ext uri="{FF2B5EF4-FFF2-40B4-BE49-F238E27FC236}">
                  <a16:creationId xmlns:a16="http://schemas.microsoft.com/office/drawing/2014/main" id="{63ADA065-9AB8-397E-114D-0EC113570D92}"/>
                </a:ext>
              </a:extLst>
            </p:cNvPr>
            <p:cNvSpPr/>
            <p:nvPr/>
          </p:nvSpPr>
          <p:spPr>
            <a:xfrm rot="10800000">
              <a:off x="0" y="1939266"/>
              <a:ext cx="2878959" cy="978093"/>
            </a:xfrm>
            <a:prstGeom prst="up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rgbClr val="8E53EF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231;p9">
              <a:extLst>
                <a:ext uri="{FF2B5EF4-FFF2-40B4-BE49-F238E27FC236}">
                  <a16:creationId xmlns:a16="http://schemas.microsoft.com/office/drawing/2014/main" id="{0125EAA5-BBB5-826A-D3AB-F85AEA9A2B10}"/>
                </a:ext>
              </a:extLst>
            </p:cNvPr>
            <p:cNvSpPr txBox="1"/>
            <p:nvPr/>
          </p:nvSpPr>
          <p:spPr>
            <a:xfrm>
              <a:off x="0" y="1939266"/>
              <a:ext cx="2878959" cy="6355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3575" tIns="163575" rIns="163575" bIns="163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Arial"/>
                <a:buNone/>
              </a:pPr>
              <a:r>
                <a:rPr lang="en-US" sz="23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3. Preparation</a:t>
              </a:r>
              <a:endParaRPr/>
            </a:p>
          </p:txBody>
        </p:sp>
        <p:sp>
          <p:nvSpPr>
            <p:cNvPr id="9" name="Google Shape;232;p9">
              <a:extLst>
                <a:ext uri="{FF2B5EF4-FFF2-40B4-BE49-F238E27FC236}">
                  <a16:creationId xmlns:a16="http://schemas.microsoft.com/office/drawing/2014/main" id="{86E313CC-474B-8B47-8F9E-1DBED9D589A5}"/>
                </a:ext>
              </a:extLst>
            </p:cNvPr>
            <p:cNvSpPr/>
            <p:nvPr/>
          </p:nvSpPr>
          <p:spPr>
            <a:xfrm rot="10800000">
              <a:off x="0" y="970712"/>
              <a:ext cx="2878959" cy="978093"/>
            </a:xfrm>
            <a:prstGeom prst="up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rgbClr val="F1995C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Google Shape;233;p9">
              <a:extLst>
                <a:ext uri="{FF2B5EF4-FFF2-40B4-BE49-F238E27FC236}">
                  <a16:creationId xmlns:a16="http://schemas.microsoft.com/office/drawing/2014/main" id="{9E0B11E8-1667-16C0-BE3B-0D14A8D9AC02}"/>
                </a:ext>
              </a:extLst>
            </p:cNvPr>
            <p:cNvSpPr txBox="1"/>
            <p:nvPr/>
          </p:nvSpPr>
          <p:spPr>
            <a:xfrm>
              <a:off x="0" y="970712"/>
              <a:ext cx="2878959" cy="6355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3575" tIns="163575" rIns="163575" bIns="163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Arial"/>
                <a:buNone/>
              </a:pPr>
              <a:r>
                <a:rPr lang="en-US" sz="2300" b="0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2. Planning</a:t>
              </a:r>
              <a:endParaRPr dirty="0"/>
            </a:p>
          </p:txBody>
        </p:sp>
        <p:sp>
          <p:nvSpPr>
            <p:cNvPr id="11" name="Google Shape;234;p9">
              <a:extLst>
                <a:ext uri="{FF2B5EF4-FFF2-40B4-BE49-F238E27FC236}">
                  <a16:creationId xmlns:a16="http://schemas.microsoft.com/office/drawing/2014/main" id="{6C5DB31B-3C8F-82EE-3286-4DB48A03F23B}"/>
                </a:ext>
              </a:extLst>
            </p:cNvPr>
            <p:cNvSpPr/>
            <p:nvPr/>
          </p:nvSpPr>
          <p:spPr>
            <a:xfrm rot="10800000">
              <a:off x="0" y="2158"/>
              <a:ext cx="2878959" cy="978093"/>
            </a:xfrm>
            <a:prstGeom prst="up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rgbClr val="85141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235;p9">
              <a:extLst>
                <a:ext uri="{FF2B5EF4-FFF2-40B4-BE49-F238E27FC236}">
                  <a16:creationId xmlns:a16="http://schemas.microsoft.com/office/drawing/2014/main" id="{37169BE5-5BEC-3145-7AE6-BCCDBD242BFC}"/>
                </a:ext>
              </a:extLst>
            </p:cNvPr>
            <p:cNvSpPr txBox="1"/>
            <p:nvPr/>
          </p:nvSpPr>
          <p:spPr>
            <a:xfrm>
              <a:off x="0" y="2158"/>
              <a:ext cx="2878959" cy="6355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3575" tIns="163575" rIns="163575" bIns="163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Arial"/>
                <a:buNone/>
              </a:pPr>
              <a:r>
                <a:rPr lang="en-US" sz="23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1. Research</a:t>
              </a:r>
              <a:endParaRPr/>
            </a:p>
          </p:txBody>
        </p:sp>
      </p:grpSp>
      <p:pic>
        <p:nvPicPr>
          <p:cNvPr id="13" name="Google Shape;236;p9" descr="Magnifying glass with solid fill">
            <a:extLst>
              <a:ext uri="{FF2B5EF4-FFF2-40B4-BE49-F238E27FC236}">
                <a16:creationId xmlns:a16="http://schemas.microsoft.com/office/drawing/2014/main" id="{21C4F526-9C18-68BB-1136-CBCFB1A1DBE7}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23139" y="1537138"/>
            <a:ext cx="622738" cy="6227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237;p9" descr="Clipboard with solid fill">
            <a:extLst>
              <a:ext uri="{FF2B5EF4-FFF2-40B4-BE49-F238E27FC236}">
                <a16:creationId xmlns:a16="http://schemas.microsoft.com/office/drawing/2014/main" id="{518E8353-ED1B-3D37-AC19-E61227F96078}"/>
              </a:ext>
            </a:extLst>
          </p:cNvPr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65699" y="3464618"/>
            <a:ext cx="659524" cy="659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238;p9" descr="Rocket with solid fill">
            <a:extLst>
              <a:ext uri="{FF2B5EF4-FFF2-40B4-BE49-F238E27FC236}">
                <a16:creationId xmlns:a16="http://schemas.microsoft.com/office/drawing/2014/main" id="{5D23E19B-7D19-1E1F-E557-5BBFAF39A05B}"/>
              </a:ext>
            </a:extLst>
          </p:cNvPr>
          <p:cNvPicPr preferRelativeResize="0"/>
          <p:nvPr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23138" y="4438286"/>
            <a:ext cx="782227" cy="7822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239;p9" descr="Clipboard Mixed with solid fill">
            <a:extLst>
              <a:ext uri="{FF2B5EF4-FFF2-40B4-BE49-F238E27FC236}">
                <a16:creationId xmlns:a16="http://schemas.microsoft.com/office/drawing/2014/main" id="{29E933FA-289C-FD61-3DEA-96831F8E36AC}"/>
              </a:ext>
            </a:extLst>
          </p:cNvPr>
          <p:cNvPicPr preferRelativeResize="0"/>
          <p:nvPr/>
        </p:nvPicPr>
        <p:blipFill rotWithShape="1">
          <a:blip r:embed="rId6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23138" y="5336421"/>
            <a:ext cx="753838" cy="7538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240;p9" descr="Daily calendar with solid fill">
            <a:extLst>
              <a:ext uri="{FF2B5EF4-FFF2-40B4-BE49-F238E27FC236}">
                <a16:creationId xmlns:a16="http://schemas.microsoft.com/office/drawing/2014/main" id="{3807182E-A9EA-BE87-979B-835DB3A523A9}"/>
              </a:ext>
            </a:extLst>
          </p:cNvPr>
          <p:cNvPicPr preferRelativeResize="0"/>
          <p:nvPr/>
        </p:nvPicPr>
        <p:blipFill rotWithShape="1">
          <a:blip r:embed="rId7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23138" y="2381312"/>
            <a:ext cx="817216" cy="817216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207;p7">
            <a:extLst>
              <a:ext uri="{FF2B5EF4-FFF2-40B4-BE49-F238E27FC236}">
                <a16:creationId xmlns:a16="http://schemas.microsoft.com/office/drawing/2014/main" id="{6D24FBA3-B0EF-01B8-51C1-69C2A897C2CB}"/>
              </a:ext>
            </a:extLst>
          </p:cNvPr>
          <p:cNvSpPr txBox="1">
            <a:spLocks/>
          </p:cNvSpPr>
          <p:nvPr/>
        </p:nvSpPr>
        <p:spPr>
          <a:xfrm>
            <a:off x="10448143" y="162687"/>
            <a:ext cx="1604331" cy="361970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51414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en-US"/>
              <a:t>Introduction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US"/>
              <a:t>The land-based sector faces challenges</a:t>
            </a:r>
            <a:endParaRPr/>
          </a:p>
        </p:txBody>
      </p:sp>
      <p:sp>
        <p:nvSpPr>
          <p:cNvPr id="157" name="Google Shape;15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571593" cy="4351338"/>
          </a:xfrm>
          <a:prstGeom prst="rect">
            <a:avLst/>
          </a:prstGeom>
          <a:solidFill>
            <a:srgbClr val="EEDDDD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fontScale="92500" lnSpcReduction="10000"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Environmental pressures – climate change, biodiversity loss, soil health decline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Public misunderstanding – misconceptions about farming and land use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Policy and regulation changes – reforms, environmental targets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Economic pressures – rising costs, market volatility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Skills shortages – workforce recruitment and retention</a:t>
            </a:r>
            <a:endParaRPr/>
          </a:p>
          <a:p>
            <a:pPr marL="228600" lvl="0" indent="-87629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/>
          </a:p>
        </p:txBody>
      </p:sp>
      <p:sp>
        <p:nvSpPr>
          <p:cNvPr id="158" name="Google Shape;158;p2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/>
              <a:t>Resource 6: Principles of project management</a:t>
            </a:r>
            <a:endParaRPr/>
          </a:p>
        </p:txBody>
      </p:sp>
      <p:pic>
        <p:nvPicPr>
          <p:cNvPr id="159" name="Google Shape;159;p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09793" y="1825624"/>
            <a:ext cx="3944007" cy="4351337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2"/>
          <p:cNvSpPr>
            <a:spLocks noGrp="1"/>
          </p:cNvSpPr>
          <p:nvPr>
            <p:ph type="body" idx="2"/>
          </p:nvPr>
        </p:nvSpPr>
        <p:spPr>
          <a:xfrm>
            <a:off x="10448143" y="162687"/>
            <a:ext cx="1604331" cy="361970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Introduction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US"/>
              <a:t>Campaigns exist to support them</a:t>
            </a:r>
            <a:endParaRPr/>
          </a:p>
        </p:txBody>
      </p:sp>
      <p:sp>
        <p:nvSpPr>
          <p:cNvPr id="166" name="Google Shape;166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EEDDDD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A campaign is a planned series of activities designed to achieve a specific goal within a set time frame.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They can be designed to:</a:t>
            </a:r>
            <a:endParaRPr/>
          </a:p>
          <a:p>
            <a:pPr marL="68580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raise awareness</a:t>
            </a:r>
            <a:endParaRPr/>
          </a:p>
          <a:p>
            <a:pPr marL="68580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influence behaviour</a:t>
            </a:r>
            <a:endParaRPr/>
          </a:p>
          <a:p>
            <a:pPr marL="68580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promote sustainable practices</a:t>
            </a:r>
            <a:endParaRPr/>
          </a:p>
          <a:p>
            <a:pPr marL="68580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secure funding or investment</a:t>
            </a:r>
            <a:endParaRPr/>
          </a:p>
          <a:p>
            <a:pPr marL="68580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influence policy</a:t>
            </a:r>
            <a:endParaRPr/>
          </a:p>
          <a:p>
            <a:pPr marL="68580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build public trust.</a:t>
            </a:r>
            <a:endParaRPr/>
          </a:p>
          <a:p>
            <a:pPr marL="228600" lvl="0" indent="-76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  <p:sp>
        <p:nvSpPr>
          <p:cNvPr id="167" name="Google Shape;167;p3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/>
              <a:t>Resource 6: Principles of project management</a:t>
            </a:r>
            <a:endParaRPr/>
          </a:p>
        </p:txBody>
      </p:sp>
      <p:sp>
        <p:nvSpPr>
          <p:cNvPr id="168" name="Google Shape;168;p3"/>
          <p:cNvSpPr>
            <a:spLocks noGrp="1"/>
          </p:cNvSpPr>
          <p:nvPr>
            <p:ph type="body" idx="2"/>
          </p:nvPr>
        </p:nvSpPr>
        <p:spPr>
          <a:xfrm>
            <a:off x="10448143" y="162687"/>
            <a:ext cx="1604331" cy="361970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Introduction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US"/>
              <a:t>Campaigns use coordinated actions</a:t>
            </a:r>
            <a:endParaRPr/>
          </a:p>
        </p:txBody>
      </p:sp>
      <p:sp>
        <p:nvSpPr>
          <p:cNvPr id="175" name="Google Shape;175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4735957" cy="4351338"/>
          </a:xfrm>
          <a:prstGeom prst="rect">
            <a:avLst/>
          </a:prstGeom>
          <a:solidFill>
            <a:srgbClr val="EEDDDD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fontScale="92500" lnSpcReduction="10000"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Social media and marketing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Events and demonstrations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Education programmes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Petitions or lobbying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Partnerships and community engagement</a:t>
            </a:r>
            <a:endParaRPr/>
          </a:p>
          <a:p>
            <a:pPr marL="228600" lvl="0" indent="-87629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US" b="1"/>
              <a:t>What challenges are there to organising a campaign?</a:t>
            </a:r>
            <a:endParaRPr/>
          </a:p>
        </p:txBody>
      </p:sp>
      <p:sp>
        <p:nvSpPr>
          <p:cNvPr id="176" name="Google Shape;176;p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/>
              <a:t>Resource 6: Principles of project management</a:t>
            </a:r>
            <a:endParaRPr/>
          </a:p>
        </p:txBody>
      </p:sp>
      <p:pic>
        <p:nvPicPr>
          <p:cNvPr id="177" name="Google Shape;177;p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62297" y="1825625"/>
            <a:ext cx="5470634" cy="4328494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4"/>
          <p:cNvSpPr>
            <a:spLocks noGrp="1"/>
          </p:cNvSpPr>
          <p:nvPr>
            <p:ph type="body" idx="2"/>
          </p:nvPr>
        </p:nvSpPr>
        <p:spPr>
          <a:xfrm>
            <a:off x="10448143" y="162687"/>
            <a:ext cx="1604331" cy="361970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Introduction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US"/>
              <a:t>Campaigns are run by different organisations</a:t>
            </a:r>
            <a:endParaRPr/>
          </a:p>
        </p:txBody>
      </p:sp>
      <p:sp>
        <p:nvSpPr>
          <p:cNvPr id="185" name="Google Shape;18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386848" cy="4351338"/>
          </a:xfrm>
          <a:prstGeom prst="rect">
            <a:avLst/>
          </a:prstGeom>
          <a:solidFill>
            <a:srgbClr val="EEDDDD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Industry organisations, e.g. National Farmers' Union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Environmental charities, e.g. The Woodland Trust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Government departments, e.g. Department for Environment, Food &amp; Rural Affairs (DEFRA)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Conservation organisations, e.g. RSPB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Private companies</a:t>
            </a:r>
            <a:endParaRPr/>
          </a:p>
        </p:txBody>
      </p:sp>
      <p:sp>
        <p:nvSpPr>
          <p:cNvPr id="186" name="Google Shape;186;p5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/>
              <a:t>Resource 6: Principles of project management</a:t>
            </a:r>
            <a:endParaRPr/>
          </a:p>
        </p:txBody>
      </p:sp>
      <p:sp>
        <p:nvSpPr>
          <p:cNvPr id="187" name="Google Shape;187;p5"/>
          <p:cNvSpPr>
            <a:spLocks noGrp="1"/>
          </p:cNvSpPr>
          <p:nvPr>
            <p:ph type="body" idx="2"/>
          </p:nvPr>
        </p:nvSpPr>
        <p:spPr>
          <a:xfrm>
            <a:off x="10448143" y="162687"/>
            <a:ext cx="1604331" cy="361970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Introduction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US"/>
              <a:t>Pick for Britain</a:t>
            </a:r>
            <a:endParaRPr/>
          </a:p>
        </p:txBody>
      </p:sp>
      <p:sp>
        <p:nvSpPr>
          <p:cNvPr id="194" name="Google Shape;194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452241" cy="4351338"/>
          </a:xfrm>
          <a:prstGeom prst="rect">
            <a:avLst/>
          </a:prstGeom>
          <a:solidFill>
            <a:srgbClr val="EEDDDD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fontScale="92500"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During the COVID-19 pandemic, travel restrictions reduced the number of seasonal overseas workers available to work on UK farms.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Pick for Britain was a national recruitment campaign to encourage people in the UK to work on farms harvesting fruit and vegetables.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It was run by the government department DEFRA.</a:t>
            </a:r>
            <a:endParaRPr dirty="0"/>
          </a:p>
        </p:txBody>
      </p:sp>
      <p:sp>
        <p:nvSpPr>
          <p:cNvPr id="195" name="Google Shape;195;p6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/>
              <a:t>Resource 6: Principles of project management</a:t>
            </a:r>
            <a:endParaRPr/>
          </a:p>
        </p:txBody>
      </p:sp>
      <p:sp>
        <p:nvSpPr>
          <p:cNvPr id="197" name="Google Shape;197;p6"/>
          <p:cNvSpPr txBox="1"/>
          <p:nvPr/>
        </p:nvSpPr>
        <p:spPr>
          <a:xfrm>
            <a:off x="6886570" y="4096735"/>
            <a:ext cx="4019664" cy="2031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campaign used videos like this to encourage people to sign up.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you think this is a good idea for the campaign? Why?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other ideas would you use?</a:t>
            </a:r>
            <a:endParaRPr sz="1800" dirty="0"/>
          </a:p>
        </p:txBody>
      </p:sp>
      <p:sp>
        <p:nvSpPr>
          <p:cNvPr id="198" name="Google Shape;198;p6"/>
          <p:cNvSpPr>
            <a:spLocks noGrp="1"/>
          </p:cNvSpPr>
          <p:nvPr>
            <p:ph type="body" idx="2"/>
          </p:nvPr>
        </p:nvSpPr>
        <p:spPr>
          <a:xfrm>
            <a:off x="10448143" y="162687"/>
            <a:ext cx="1604331" cy="361970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Introduction</a:t>
            </a:r>
            <a:endParaRPr/>
          </a:p>
        </p:txBody>
      </p:sp>
      <p:pic>
        <p:nvPicPr>
          <p:cNvPr id="2" name="Online Media 1" title="Can you Pick for Britain?">
            <a:hlinkClick r:id="" action="ppaction://media"/>
            <a:extLst>
              <a:ext uri="{FF2B5EF4-FFF2-40B4-BE49-F238E27FC236}">
                <a16:creationId xmlns:a16="http://schemas.microsoft.com/office/drawing/2014/main" id="{EB03441F-5ED1-DDD9-CCB3-462AF14DF67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625485" y="1285875"/>
            <a:ext cx="4624823" cy="2613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US"/>
              <a:t>Campaigns must be well planned</a:t>
            </a:r>
            <a:endParaRPr/>
          </a:p>
        </p:txBody>
      </p:sp>
      <p:sp>
        <p:nvSpPr>
          <p:cNvPr id="205" name="Google Shape;205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757338" cy="4351338"/>
          </a:xfrm>
          <a:prstGeom prst="rect">
            <a:avLst/>
          </a:prstGeom>
          <a:solidFill>
            <a:srgbClr val="EEDDDD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dirty="0"/>
              <a:t>Successful campaigns do not happen by accident. They require:</a:t>
            </a:r>
            <a:endParaRPr dirty="0"/>
          </a:p>
          <a:p>
            <a:pPr marL="68580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clear purpose</a:t>
            </a:r>
            <a:endParaRPr dirty="0"/>
          </a:p>
          <a:p>
            <a:pPr marL="68580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defined target audiences</a:t>
            </a:r>
            <a:endParaRPr dirty="0"/>
          </a:p>
          <a:p>
            <a:pPr marL="68580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realistic budgets and timelines</a:t>
            </a:r>
            <a:endParaRPr dirty="0"/>
          </a:p>
          <a:p>
            <a:pPr marL="68580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coordinated teamwork.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 dirty="0"/>
              <a:t>Poorly-planned campaigns can fail to achieve meaningful change as well as waste money and damage reputation.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 dirty="0"/>
              <a:t>This is where </a:t>
            </a:r>
            <a:r>
              <a:rPr lang="en-US" b="1" dirty="0"/>
              <a:t>project management</a:t>
            </a:r>
            <a:r>
              <a:rPr lang="en-US" dirty="0"/>
              <a:t> becomes essential.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 dirty="0"/>
          </a:p>
        </p:txBody>
      </p:sp>
      <p:sp>
        <p:nvSpPr>
          <p:cNvPr id="206" name="Google Shape;206;p7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/>
              <a:t>Resource 6: Principles of project management</a:t>
            </a:r>
            <a:endParaRPr/>
          </a:p>
        </p:txBody>
      </p:sp>
      <p:sp>
        <p:nvSpPr>
          <p:cNvPr id="207" name="Google Shape;207;p7"/>
          <p:cNvSpPr>
            <a:spLocks noGrp="1"/>
          </p:cNvSpPr>
          <p:nvPr>
            <p:ph type="body" idx="2"/>
          </p:nvPr>
        </p:nvSpPr>
        <p:spPr>
          <a:xfrm>
            <a:off x="10448143" y="162687"/>
            <a:ext cx="1604331" cy="361970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Introduction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US"/>
              <a:t>Project management</a:t>
            </a:r>
            <a:endParaRPr/>
          </a:p>
        </p:txBody>
      </p:sp>
      <p:sp>
        <p:nvSpPr>
          <p:cNvPr id="214" name="Google Shape;214;p8"/>
          <p:cNvSpPr txBox="1">
            <a:spLocks noGrp="1"/>
          </p:cNvSpPr>
          <p:nvPr>
            <p:ph type="body" idx="1"/>
          </p:nvPr>
        </p:nvSpPr>
        <p:spPr>
          <a:xfrm>
            <a:off x="838201" y="1825625"/>
            <a:ext cx="4482662" cy="4351338"/>
          </a:xfrm>
          <a:prstGeom prst="rect">
            <a:avLst/>
          </a:prstGeom>
          <a:solidFill>
            <a:srgbClr val="EEDDDD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Project management is the structured process of planning, organising and controlling resources to achieve a specific goal within a set timeframe.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In campaigns, it ensures that ideas are turned into effective, measurable action.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  <p:sp>
        <p:nvSpPr>
          <p:cNvPr id="215" name="Google Shape;215;p8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/>
              <a:t>Resource 6: Principles of project management</a:t>
            </a:r>
            <a:endParaRPr/>
          </a:p>
        </p:txBody>
      </p:sp>
      <p:pic>
        <p:nvPicPr>
          <p:cNvPr id="216" name="Google Shape;216;p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20863" y="1825625"/>
            <a:ext cx="6529557" cy="435133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207;p7">
            <a:extLst>
              <a:ext uri="{FF2B5EF4-FFF2-40B4-BE49-F238E27FC236}">
                <a16:creationId xmlns:a16="http://schemas.microsoft.com/office/drawing/2014/main" id="{8EE8632A-DBB6-EC40-C52A-C20BB62C3DDF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10448143" y="162687"/>
            <a:ext cx="1604331" cy="361970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Introduction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US"/>
              <a:t>Stages of project management</a:t>
            </a:r>
            <a:endParaRPr/>
          </a:p>
        </p:txBody>
      </p:sp>
      <p:sp>
        <p:nvSpPr>
          <p:cNvPr id="224" name="Google Shape;224;p9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/>
              <a:t>Resource 6: Principles of project management</a:t>
            </a:r>
            <a:endParaRPr/>
          </a:p>
        </p:txBody>
      </p:sp>
      <p:grpSp>
        <p:nvGrpSpPr>
          <p:cNvPr id="225" name="Google Shape;225;p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44179" y="1539296"/>
            <a:ext cx="2878959" cy="4510168"/>
            <a:chOff x="0" y="2158"/>
            <a:chExt cx="2878959" cy="4510168"/>
          </a:xfrm>
        </p:grpSpPr>
        <p:sp>
          <p:nvSpPr>
            <p:cNvPr id="226" name="Google Shape;226;p9"/>
            <p:cNvSpPr/>
            <p:nvPr/>
          </p:nvSpPr>
          <p:spPr>
            <a:xfrm>
              <a:off x="0" y="3876375"/>
              <a:ext cx="2878959" cy="635951"/>
            </a:xfrm>
            <a:prstGeom prst="rect">
              <a:avLst/>
            </a:prstGeom>
            <a:solidFill>
              <a:srgbClr val="43267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9"/>
            <p:cNvSpPr txBox="1"/>
            <p:nvPr/>
          </p:nvSpPr>
          <p:spPr>
            <a:xfrm>
              <a:off x="0" y="3876375"/>
              <a:ext cx="2878959" cy="63595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3575" tIns="163575" rIns="163575" bIns="163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Arial"/>
                <a:buNone/>
              </a:pPr>
              <a:r>
                <a:rPr lang="en-US" sz="23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5. Evaluation</a:t>
              </a:r>
              <a:endParaRPr/>
            </a:p>
          </p:txBody>
        </p:sp>
        <p:sp>
          <p:nvSpPr>
            <p:cNvPr id="228" name="Google Shape;228;p9"/>
            <p:cNvSpPr/>
            <p:nvPr/>
          </p:nvSpPr>
          <p:spPr>
            <a:xfrm rot="10800000">
              <a:off x="0" y="2907821"/>
              <a:ext cx="2878959" cy="978093"/>
            </a:xfrm>
            <a:prstGeom prst="up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rgbClr val="88A2FF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9"/>
            <p:cNvSpPr txBox="1"/>
            <p:nvPr/>
          </p:nvSpPr>
          <p:spPr>
            <a:xfrm>
              <a:off x="0" y="2907821"/>
              <a:ext cx="2878959" cy="6355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3575" tIns="163575" rIns="163575" bIns="163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Arial"/>
                <a:buNone/>
              </a:pPr>
              <a:r>
                <a:rPr lang="en-US" sz="23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4. Implementation</a:t>
              </a:r>
              <a:endParaRPr/>
            </a:p>
          </p:txBody>
        </p:sp>
        <p:sp>
          <p:nvSpPr>
            <p:cNvPr id="230" name="Google Shape;230;p9"/>
            <p:cNvSpPr/>
            <p:nvPr/>
          </p:nvSpPr>
          <p:spPr>
            <a:xfrm rot="10800000">
              <a:off x="0" y="1939266"/>
              <a:ext cx="2878959" cy="978093"/>
            </a:xfrm>
            <a:prstGeom prst="up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rgbClr val="8E53EF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9"/>
            <p:cNvSpPr txBox="1"/>
            <p:nvPr/>
          </p:nvSpPr>
          <p:spPr>
            <a:xfrm>
              <a:off x="0" y="1939266"/>
              <a:ext cx="2878959" cy="6355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3575" tIns="163575" rIns="163575" bIns="163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Arial"/>
                <a:buNone/>
              </a:pPr>
              <a:r>
                <a:rPr lang="en-US" sz="23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3. Preparation</a:t>
              </a:r>
              <a:endParaRPr/>
            </a:p>
          </p:txBody>
        </p:sp>
        <p:sp>
          <p:nvSpPr>
            <p:cNvPr id="232" name="Google Shape;232;p9"/>
            <p:cNvSpPr/>
            <p:nvPr/>
          </p:nvSpPr>
          <p:spPr>
            <a:xfrm rot="10800000">
              <a:off x="0" y="970712"/>
              <a:ext cx="2878959" cy="978093"/>
            </a:xfrm>
            <a:prstGeom prst="up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rgbClr val="F1995C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9"/>
            <p:cNvSpPr txBox="1"/>
            <p:nvPr/>
          </p:nvSpPr>
          <p:spPr>
            <a:xfrm>
              <a:off x="0" y="970712"/>
              <a:ext cx="2878959" cy="6355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3575" tIns="163575" rIns="163575" bIns="163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Arial"/>
                <a:buNone/>
              </a:pPr>
              <a:r>
                <a:rPr lang="en-US" sz="23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2. Planning</a:t>
              </a:r>
              <a:endParaRPr/>
            </a:p>
          </p:txBody>
        </p:sp>
        <p:sp>
          <p:nvSpPr>
            <p:cNvPr id="234" name="Google Shape;234;p9"/>
            <p:cNvSpPr/>
            <p:nvPr/>
          </p:nvSpPr>
          <p:spPr>
            <a:xfrm rot="10800000">
              <a:off x="0" y="2158"/>
              <a:ext cx="2878959" cy="978093"/>
            </a:xfrm>
            <a:prstGeom prst="up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rgbClr val="85141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9"/>
            <p:cNvSpPr txBox="1"/>
            <p:nvPr/>
          </p:nvSpPr>
          <p:spPr>
            <a:xfrm>
              <a:off x="0" y="2158"/>
              <a:ext cx="2878959" cy="6355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3575" tIns="163575" rIns="163575" bIns="163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Arial"/>
                <a:buNone/>
              </a:pPr>
              <a:r>
                <a:rPr lang="en-US" sz="23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1. Research</a:t>
              </a:r>
              <a:endParaRPr/>
            </a:p>
          </p:txBody>
        </p:sp>
      </p:grpSp>
      <p:pic>
        <p:nvPicPr>
          <p:cNvPr id="236" name="Google Shape;236;p9" descr="Magnifying glass with solid fill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23139" y="1537138"/>
            <a:ext cx="622738" cy="62273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7" name="Google Shape;237;p9" descr="Clipboard with solid fill"/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65699" y="3464618"/>
            <a:ext cx="659524" cy="659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9" descr="Rocket with solid fill"/>
          <p:cNvPicPr preferRelativeResize="0"/>
          <p:nvPr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23138" y="4438286"/>
            <a:ext cx="782227" cy="78222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9" descr="Clipboard Mixed with solid fill"/>
          <p:cNvPicPr preferRelativeResize="0"/>
          <p:nvPr/>
        </p:nvPicPr>
        <p:blipFill rotWithShape="1">
          <a:blip r:embed="rId6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23138" y="5336421"/>
            <a:ext cx="753838" cy="75383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9" descr="Daily calendar with solid fill"/>
          <p:cNvPicPr preferRelativeResize="0"/>
          <p:nvPr/>
        </p:nvPicPr>
        <p:blipFill rotWithShape="1">
          <a:blip r:embed="rId7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23138" y="2381312"/>
            <a:ext cx="817216" cy="81721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07;p7">
            <a:extLst>
              <a:ext uri="{FF2B5EF4-FFF2-40B4-BE49-F238E27FC236}">
                <a16:creationId xmlns:a16="http://schemas.microsoft.com/office/drawing/2014/main" id="{A7E882B9-FBAC-15CB-07F3-08814796A362}"/>
              </a:ext>
            </a:extLst>
          </p:cNvPr>
          <p:cNvSpPr txBox="1">
            <a:spLocks/>
          </p:cNvSpPr>
          <p:nvPr/>
        </p:nvSpPr>
        <p:spPr>
          <a:xfrm>
            <a:off x="10448143" y="162687"/>
            <a:ext cx="1604331" cy="361970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51414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51414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en-US"/>
              <a:t>Introduction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tsby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cdffdc306f3439ad6324f00535c3ac53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6e98b73cff4ebd998fae74a5787f2da4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CD28DE0-FF92-463F-A836-307E0D861AC1}"/>
</file>

<file path=customXml/itemProps2.xml><?xml version="1.0" encoding="utf-8"?>
<ds:datastoreItem xmlns:ds="http://schemas.openxmlformats.org/officeDocument/2006/customXml" ds:itemID="{6568B6F2-A040-4CCA-8835-2DABBA24AF58}"/>
</file>

<file path=customXml/itemProps3.xml><?xml version="1.0" encoding="utf-8"?>
<ds:datastoreItem xmlns:ds="http://schemas.openxmlformats.org/officeDocument/2006/customXml" ds:itemID="{FFE5C3F4-6391-441A-AB54-FE441351571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616</Words>
  <Application>Microsoft Office PowerPoint</Application>
  <PresentationFormat>Widescreen</PresentationFormat>
  <Paragraphs>109</Paragraphs>
  <Slides>10</Slides>
  <Notes>10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Arial Narrow</vt:lpstr>
      <vt:lpstr>Arial</vt:lpstr>
      <vt:lpstr>Gatsby</vt:lpstr>
      <vt:lpstr>Agriculture</vt:lpstr>
      <vt:lpstr>The land-based sector faces challenges</vt:lpstr>
      <vt:lpstr>Campaigns exist to support them</vt:lpstr>
      <vt:lpstr>Campaigns use coordinated actions</vt:lpstr>
      <vt:lpstr>Campaigns are run by different organisations</vt:lpstr>
      <vt:lpstr>Pick for Britain</vt:lpstr>
      <vt:lpstr>Campaigns must be well planned</vt:lpstr>
      <vt:lpstr>Project management</vt:lpstr>
      <vt:lpstr>Stages of project management</vt:lpstr>
      <vt:lpstr>Stages of project management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2026-05-13T15:53:52Z</dcterms:created>
  <dcterms:modified xsi:type="dcterms:W3CDTF">2026-05-13T16:19:46Z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