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authors.xml" ContentType="application/vnd.ms-powerpoi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67" r:id="rId2"/>
    <p:sldId id="284" r:id="rId3"/>
    <p:sldId id="259" r:id="rId4"/>
    <p:sldId id="272" r:id="rId5"/>
    <p:sldId id="277" r:id="rId6"/>
    <p:sldId id="278" r:id="rId7"/>
    <p:sldId id="279" r:id="rId8"/>
    <p:sldId id="280" r:id="rId9"/>
    <p:sldId id="281" r:id="rId10"/>
    <p:sldId id="286" r:id="rId11"/>
    <p:sldId id="282" r:id="rId12"/>
    <p:sldId id="283" r:id="rId13"/>
    <p:sldId id="287" r:id="rId14"/>
    <p:sldId id="288" r:id="rId15"/>
    <p:sldId id="289" r:id="rId16"/>
    <p:sldId id="290" r:id="rId17"/>
    <p:sldId id="285"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2FF"/>
    <a:srgbClr val="F1995C"/>
    <a:srgbClr val="FFF5C4"/>
    <a:srgbClr val="534C29"/>
    <a:srgbClr val="F7E3D4"/>
    <a:srgbClr val="A44A00"/>
    <a:srgbClr val="EEDDDD"/>
    <a:srgbClr val="851414"/>
    <a:srgbClr val="EBDDF4"/>
    <a:srgbClr val="432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7436" autoAdjust="0"/>
  </p:normalViewPr>
  <p:slideViewPr>
    <p:cSldViewPr snapToGrid="0">
      <p:cViewPr varScale="1">
        <p:scale>
          <a:sx n="65" d="100"/>
          <a:sy n="65" d="100"/>
        </p:scale>
        <p:origin x="65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8" d="100"/>
          <a:sy n="118" d="100"/>
        </p:scale>
        <p:origin x="280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08/05/2026</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EAD9E-BB4A-40B0-BE7B-1946AA427F01}" type="datetimeFigureOut">
              <a:rPr lang="en-GB" smtClean="0"/>
              <a:t>08/05/2026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1C7CD-4980-4292-A97E-9E6021FEE908}" type="slidenum">
              <a:rPr lang="en-GB" smtClean="0"/>
              <a:t>‹#›</a:t>
            </a:fld>
            <a:endParaRPr lang="en-GB"/>
          </a:p>
        </p:txBody>
      </p:sp>
    </p:spTree>
    <p:extLst>
      <p:ext uri="{BB962C8B-B14F-4D97-AF65-F5344CB8AC3E}">
        <p14:creationId xmlns:p14="http://schemas.microsoft.com/office/powerpoint/2010/main" val="3567794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imeo.com/118930458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imeo.com/118930786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mn-lt"/>
                <a:ea typeface="Calibri"/>
                <a:cs typeface="Calibri"/>
                <a:sym typeface="Calibri"/>
              </a:rPr>
              <a:t>Image © Shutterstock/</a:t>
            </a:r>
            <a:r>
              <a:rPr lang="en-GB" dirty="0"/>
              <a:t>wee </a:t>
            </a:r>
            <a:r>
              <a:rPr lang="en-GB" dirty="0" err="1"/>
              <a:t>dezign</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1</a:t>
            </a:fld>
            <a:endParaRPr lang="en-GB"/>
          </a:p>
        </p:txBody>
      </p:sp>
    </p:spTree>
    <p:extLst>
      <p:ext uri="{BB962C8B-B14F-4D97-AF65-F5344CB8AC3E}">
        <p14:creationId xmlns:p14="http://schemas.microsoft.com/office/powerpoint/2010/main" val="6690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Computational thinking skills Case study video - </a:t>
            </a:r>
            <a:r>
              <a:rPr lang="en-GB" sz="1200" b="0" i="0" kern="1200" dirty="0">
                <a:solidFill>
                  <a:schemeClr val="tx1"/>
                </a:solidFill>
                <a:effectLst/>
                <a:latin typeface="+mn-lt"/>
                <a:ea typeface="+mn-ea"/>
                <a:cs typeface="+mn-cs"/>
                <a:hlinkClick r:id="rId3"/>
              </a:rPr>
              <a:t>https://vimeo.com/1189304588</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12</a:t>
            </a:fld>
            <a:endParaRPr lang="en-GB"/>
          </a:p>
        </p:txBody>
      </p:sp>
    </p:spTree>
    <p:extLst>
      <p:ext uri="{BB962C8B-B14F-4D97-AF65-F5344CB8AC3E}">
        <p14:creationId xmlns:p14="http://schemas.microsoft.com/office/powerpoint/2010/main" val="3082139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latin typeface="+mn-lt"/>
                <a:ea typeface="Calibri"/>
                <a:cs typeface="Calibri"/>
                <a:sym typeface="Calibri"/>
              </a:rPr>
              <a:t>Image © Shutterstock/VRVIRUS</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14</a:t>
            </a:fld>
            <a:endParaRPr lang="en-GB"/>
          </a:p>
        </p:txBody>
      </p:sp>
    </p:spTree>
    <p:extLst>
      <p:ext uri="{BB962C8B-B14F-4D97-AF65-F5344CB8AC3E}">
        <p14:creationId xmlns:p14="http://schemas.microsoft.com/office/powerpoint/2010/main" val="238004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latin typeface="+mn-lt"/>
                <a:ea typeface="Calibri"/>
                <a:cs typeface="Calibri"/>
                <a:sym typeface="Calibri"/>
              </a:rPr>
              <a:t>Image © Shutterstock/Cherdchai101</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3</a:t>
            </a:fld>
            <a:endParaRPr lang="en-GB"/>
          </a:p>
        </p:txBody>
      </p:sp>
    </p:spTree>
    <p:extLst>
      <p:ext uri="{BB962C8B-B14F-4D97-AF65-F5344CB8AC3E}">
        <p14:creationId xmlns:p14="http://schemas.microsoft.com/office/powerpoint/2010/main" val="208230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latin typeface="+mn-lt"/>
                <a:ea typeface="Calibri"/>
                <a:cs typeface="Calibri"/>
                <a:sym typeface="Calibri"/>
              </a:rPr>
              <a:t>Image © Shutterstock/</a:t>
            </a:r>
            <a:r>
              <a:rPr lang="en-GB" sz="1200" b="0" i="0" u="none" strike="noStrike" cap="none" dirty="0" err="1">
                <a:solidFill>
                  <a:schemeClr val="dk1"/>
                </a:solidFill>
                <a:latin typeface="+mn-lt"/>
                <a:ea typeface="Calibri"/>
                <a:cs typeface="Calibri"/>
                <a:sym typeface="Calibri"/>
              </a:rPr>
              <a:t>aapsky</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4</a:t>
            </a:fld>
            <a:endParaRPr lang="en-GB"/>
          </a:p>
        </p:txBody>
      </p:sp>
    </p:spTree>
    <p:extLst>
      <p:ext uri="{BB962C8B-B14F-4D97-AF65-F5344CB8AC3E}">
        <p14:creationId xmlns:p14="http://schemas.microsoft.com/office/powerpoint/2010/main" val="146351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latin typeface="+mn-lt"/>
                <a:ea typeface="Calibri"/>
                <a:cs typeface="Calibri"/>
                <a:sym typeface="Calibri"/>
              </a:rPr>
              <a:t>Image © Shutterstock/</a:t>
            </a:r>
            <a:r>
              <a:rPr lang="en-GB" sz="1200" b="0" i="0" u="none" strike="noStrike" cap="none" dirty="0" err="1">
                <a:solidFill>
                  <a:schemeClr val="dk1"/>
                </a:solidFill>
                <a:latin typeface="+mn-lt"/>
                <a:ea typeface="Calibri"/>
                <a:cs typeface="Calibri"/>
                <a:sym typeface="Calibri"/>
              </a:rPr>
              <a:t>PaleStudio</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5</a:t>
            </a:fld>
            <a:endParaRPr lang="en-GB"/>
          </a:p>
        </p:txBody>
      </p:sp>
    </p:spTree>
    <p:extLst>
      <p:ext uri="{BB962C8B-B14F-4D97-AF65-F5344CB8AC3E}">
        <p14:creationId xmlns:p14="http://schemas.microsoft.com/office/powerpoint/2010/main" val="271208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latin typeface="+mn-lt"/>
                <a:ea typeface="Calibri"/>
                <a:cs typeface="Calibri"/>
                <a:sym typeface="Calibri"/>
              </a:rPr>
              <a:t>Image © Shutterstock/FR.HUNIAN</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6</a:t>
            </a:fld>
            <a:endParaRPr lang="en-GB"/>
          </a:p>
        </p:txBody>
      </p:sp>
    </p:spTree>
    <p:extLst>
      <p:ext uri="{BB962C8B-B14F-4D97-AF65-F5344CB8AC3E}">
        <p14:creationId xmlns:p14="http://schemas.microsoft.com/office/powerpoint/2010/main" val="343589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latin typeface="+mn-lt"/>
                <a:ea typeface="Calibri"/>
                <a:cs typeface="Calibri"/>
                <a:sym typeface="Calibri"/>
              </a:rPr>
              <a:t>Image © Shutterstock/Kirti Bhole</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7</a:t>
            </a:fld>
            <a:endParaRPr lang="en-GB"/>
          </a:p>
        </p:txBody>
      </p:sp>
    </p:spTree>
    <p:extLst>
      <p:ext uri="{BB962C8B-B14F-4D97-AF65-F5344CB8AC3E}">
        <p14:creationId xmlns:p14="http://schemas.microsoft.com/office/powerpoint/2010/main" val="4228000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latin typeface="+mn-lt"/>
                <a:ea typeface="Calibri"/>
                <a:cs typeface="Calibri"/>
                <a:sym typeface="Calibri"/>
              </a:rPr>
              <a:t>Image © Shutterstock/</a:t>
            </a:r>
            <a:r>
              <a:rPr lang="en-GB" sz="1200" b="0" i="0" u="none" strike="noStrike" cap="none" dirty="0" err="1">
                <a:solidFill>
                  <a:schemeClr val="dk1"/>
                </a:solidFill>
                <a:latin typeface="+mn-lt"/>
                <a:ea typeface="Calibri"/>
                <a:cs typeface="Calibri"/>
                <a:sym typeface="Calibri"/>
              </a:rPr>
              <a:t>Vladeep</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9</a:t>
            </a:fld>
            <a:endParaRPr lang="en-GB"/>
          </a:p>
        </p:txBody>
      </p:sp>
    </p:spTree>
    <p:extLst>
      <p:ext uri="{BB962C8B-B14F-4D97-AF65-F5344CB8AC3E}">
        <p14:creationId xmlns:p14="http://schemas.microsoft.com/office/powerpoint/2010/main" val="41403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EB587-47D7-3F0A-E48F-63B237191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E6D6F-F0AF-3DD4-CF7E-478E90397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2D1AA-2332-7D4C-8666-2143BF736A5F}"/>
              </a:ext>
            </a:extLst>
          </p:cNvPr>
          <p:cNvSpPr>
            <a:spLocks noGrp="1"/>
          </p:cNvSpPr>
          <p:nvPr>
            <p:ph type="body" idx="1"/>
          </p:nvPr>
        </p:nvSpPr>
        <p:spPr/>
        <p:txBody>
          <a:bodyPr/>
          <a:lstStyle/>
          <a:p>
            <a:r>
              <a:rPr lang="en-GB" sz="1200" b="0" i="0" u="none" strike="noStrike" cap="none" dirty="0">
                <a:solidFill>
                  <a:schemeClr val="dk1"/>
                </a:solidFill>
                <a:latin typeface="+mn-lt"/>
                <a:ea typeface="Calibri"/>
                <a:cs typeface="Calibri"/>
                <a:sym typeface="Calibri"/>
              </a:rPr>
              <a:t>Image © Shutterstock/AI Max</a:t>
            </a:r>
            <a:endParaRPr lang="en-GB" dirty="0"/>
          </a:p>
        </p:txBody>
      </p:sp>
      <p:sp>
        <p:nvSpPr>
          <p:cNvPr id="4" name="Slide Number Placeholder 3">
            <a:extLst>
              <a:ext uri="{FF2B5EF4-FFF2-40B4-BE49-F238E27FC236}">
                <a16:creationId xmlns:a16="http://schemas.microsoft.com/office/drawing/2014/main" id="{EACCF560-7C11-813B-489B-7F64336283D8}"/>
              </a:ext>
            </a:extLst>
          </p:cNvPr>
          <p:cNvSpPr>
            <a:spLocks noGrp="1"/>
          </p:cNvSpPr>
          <p:nvPr>
            <p:ph type="sldNum" sz="quarter" idx="5"/>
          </p:nvPr>
        </p:nvSpPr>
        <p:spPr/>
        <p:txBody>
          <a:bodyPr/>
          <a:lstStyle/>
          <a:p>
            <a:fld id="{3681C7CD-4980-4292-A97E-9E6021FEE908}" type="slidenum">
              <a:rPr lang="en-GB" smtClean="0"/>
              <a:t>10</a:t>
            </a:fld>
            <a:endParaRPr lang="en-GB"/>
          </a:p>
        </p:txBody>
      </p:sp>
    </p:spTree>
    <p:extLst>
      <p:ext uri="{BB962C8B-B14F-4D97-AF65-F5344CB8AC3E}">
        <p14:creationId xmlns:p14="http://schemas.microsoft.com/office/powerpoint/2010/main" val="259585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Computational thinking skills Animation - </a:t>
            </a:r>
            <a:r>
              <a:rPr lang="en-GB" sz="1200" b="0" i="0" kern="1200" dirty="0">
                <a:solidFill>
                  <a:schemeClr val="tx1"/>
                </a:solidFill>
                <a:effectLst/>
                <a:latin typeface="+mn-lt"/>
                <a:ea typeface="+mn-ea"/>
                <a:cs typeface="+mn-cs"/>
                <a:hlinkClick r:id="rId3"/>
              </a:rPr>
              <a:t>https://vimeo.com/1189307861</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11</a:t>
            </a:fld>
            <a:endParaRPr lang="en-GB"/>
          </a:p>
        </p:txBody>
      </p:sp>
    </p:spTree>
    <p:extLst>
      <p:ext uri="{BB962C8B-B14F-4D97-AF65-F5344CB8AC3E}">
        <p14:creationId xmlns:p14="http://schemas.microsoft.com/office/powerpoint/2010/main" val="1026808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229DBF-428B-544F-5D8B-F19C19BCA3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4407034"/>
          </a:xfrm>
          <a:prstGeom prst="rect">
            <a:avLst/>
          </a:prstGeom>
        </p:spPr>
      </p:pic>
      <p:pic>
        <p:nvPicPr>
          <p:cNvPr id="4" name="Picture 3">
            <a:extLst>
              <a:ext uri="{FF2B5EF4-FFF2-40B4-BE49-F238E27FC236}">
                <a16:creationId xmlns:a16="http://schemas.microsoft.com/office/drawing/2014/main" id="{A475F22E-DF6C-79EE-023B-C4A00C44520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2235601"/>
            <a:ext cx="12192000" cy="4622400"/>
          </a:xfrm>
          <a:prstGeom prst="rect">
            <a:avLst/>
          </a:prstGeom>
        </p:spPr>
      </p:pic>
      <p:pic>
        <p:nvPicPr>
          <p:cNvPr id="5" name="Picture 4">
            <a:extLst>
              <a:ext uri="{FF2B5EF4-FFF2-40B4-BE49-F238E27FC236}">
                <a16:creationId xmlns:a16="http://schemas.microsoft.com/office/drawing/2014/main" id="{4564FEBB-1BE6-891A-2EA1-D74E013654C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196001" y="1904693"/>
            <a:ext cx="1799998" cy="1799998"/>
          </a:xfrm>
          <a:prstGeom prst="rect">
            <a:avLst/>
          </a:prstGeom>
        </p:spPr>
      </p:pic>
      <p:sp>
        <p:nvSpPr>
          <p:cNvPr id="8" name="Title 1">
            <a:extLst>
              <a:ext uri="{FF2B5EF4-FFF2-40B4-BE49-F238E27FC236}">
                <a16:creationId xmlns:a16="http://schemas.microsoft.com/office/drawing/2014/main" id="{2AE04597-155A-6B3A-1944-370275A2C241}"/>
              </a:ext>
            </a:extLst>
          </p:cNvPr>
          <p:cNvSpPr>
            <a:spLocks noGrp="1"/>
          </p:cNvSpPr>
          <p:nvPr>
            <p:ph type="ctrTitle" hasCustomPrompt="1"/>
          </p:nvPr>
        </p:nvSpPr>
        <p:spPr>
          <a:xfrm>
            <a:off x="703163" y="3829221"/>
            <a:ext cx="11016505" cy="875845"/>
          </a:xfrm>
        </p:spPr>
        <p:txBody>
          <a:bodyPr anchor="b" anchorCtr="0">
            <a:noAutofit/>
          </a:bodyPr>
          <a:lstStyle>
            <a:lvl1pPr algn="ctr">
              <a:defRPr sz="5200" b="1">
                <a:solidFill>
                  <a:srgbClr val="534C29"/>
                </a:solidFill>
                <a:latin typeface="Arial" panose="020B0604020202020204" pitchFamily="34" charset="0"/>
                <a:cs typeface="Arial" panose="020B0604020202020204" pitchFamily="34" charset="0"/>
              </a:defRPr>
            </a:lvl1pPr>
          </a:lstStyle>
          <a:p>
            <a:r>
              <a:rPr lang="en-US" dirty="0"/>
              <a:t>Click to add title</a:t>
            </a:r>
            <a:endParaRPr lang="en-GB" dirty="0"/>
          </a:p>
        </p:txBody>
      </p:sp>
      <p:sp>
        <p:nvSpPr>
          <p:cNvPr id="10" name="Subtitle 2">
            <a:extLst>
              <a:ext uri="{FF2B5EF4-FFF2-40B4-BE49-F238E27FC236}">
                <a16:creationId xmlns:a16="http://schemas.microsoft.com/office/drawing/2014/main" id="{7DDE4753-3D21-8D68-A3C9-DBE0C643A3D7}"/>
              </a:ext>
            </a:extLst>
          </p:cNvPr>
          <p:cNvSpPr>
            <a:spLocks noGrp="1"/>
          </p:cNvSpPr>
          <p:nvPr>
            <p:ph type="subTitle" idx="1" hasCustomPrompt="1"/>
          </p:nvPr>
        </p:nvSpPr>
        <p:spPr>
          <a:xfrm>
            <a:off x="703163" y="4897304"/>
            <a:ext cx="11016505"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topic</a:t>
            </a:r>
            <a:endParaRPr lang="en-GB" dirty="0"/>
          </a:p>
        </p:txBody>
      </p:sp>
      <p:sp>
        <p:nvSpPr>
          <p:cNvPr id="11" name="Footer Placeholder 4">
            <a:extLst>
              <a:ext uri="{FF2B5EF4-FFF2-40B4-BE49-F238E27FC236}">
                <a16:creationId xmlns:a16="http://schemas.microsoft.com/office/drawing/2014/main" id="{E33622E4-CEE5-F34B-4F3F-C30CEBF6A7A0}"/>
              </a:ext>
            </a:extLst>
          </p:cNvPr>
          <p:cNvSpPr txBox="1">
            <a:spLocks/>
          </p:cNvSpPr>
          <p:nvPr userDrawn="1"/>
        </p:nvSpPr>
        <p:spPr>
          <a:xfrm>
            <a:off x="4038600" y="63504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14" name="Text Placeholder 5">
            <a:extLst>
              <a:ext uri="{FF2B5EF4-FFF2-40B4-BE49-F238E27FC236}">
                <a16:creationId xmlns:a16="http://schemas.microsoft.com/office/drawing/2014/main" id="{382D39ED-89CE-10BF-CA4F-114ADD68CA65}"/>
              </a:ext>
            </a:extLst>
          </p:cNvPr>
          <p:cNvSpPr>
            <a:spLocks noGrp="1"/>
          </p:cNvSpPr>
          <p:nvPr>
            <p:ph type="body" sz="quarter" idx="10" hasCustomPrompt="1"/>
          </p:nvPr>
        </p:nvSpPr>
        <p:spPr>
          <a:xfrm>
            <a:off x="7001714" y="3101456"/>
            <a:ext cx="4717953" cy="369332"/>
          </a:xfrm>
        </p:spPr>
        <p:txBody>
          <a:bodyPr>
            <a:spAutoFit/>
          </a:bodyPr>
          <a:lstStyle>
            <a:lvl1pPr marL="0" indent="0" algn="r">
              <a:buNone/>
              <a:defRPr sz="1800" b="1" i="0" u="none">
                <a:solidFill>
                  <a:srgbClr val="534C29"/>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Route</a:t>
            </a:r>
          </a:p>
        </p:txBody>
      </p:sp>
      <p:sp>
        <p:nvSpPr>
          <p:cNvPr id="15" name="Text Placeholder 9">
            <a:extLst>
              <a:ext uri="{FF2B5EF4-FFF2-40B4-BE49-F238E27FC236}">
                <a16:creationId xmlns:a16="http://schemas.microsoft.com/office/drawing/2014/main" id="{46EF1A25-418E-44D5-1531-10C67B17DD48}"/>
              </a:ext>
            </a:extLst>
          </p:cNvPr>
          <p:cNvSpPr>
            <a:spLocks noGrp="1"/>
          </p:cNvSpPr>
          <p:nvPr>
            <p:ph type="body" sz="quarter" idx="11" hasCustomPrompt="1"/>
          </p:nvPr>
        </p:nvSpPr>
        <p:spPr>
          <a:xfrm>
            <a:off x="703163" y="5619978"/>
            <a:ext cx="11016505"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add resource info</a:t>
            </a:r>
          </a:p>
        </p:txBody>
      </p:sp>
      <p:pic>
        <p:nvPicPr>
          <p:cNvPr id="12" name="Picture 11" descr="A picture containing screenshot, graphics, pattern, circle&#10;&#10;Description automatically generated">
            <a:extLst>
              <a:ext uri="{FF2B5EF4-FFF2-40B4-BE49-F238E27FC236}">
                <a16:creationId xmlns:a16="http://schemas.microsoft.com/office/drawing/2014/main" id="{0AB31EAA-B3FD-B9A5-574E-4FE687C7AD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3163" y="2486257"/>
            <a:ext cx="2049637" cy="860482"/>
          </a:xfrm>
          <a:prstGeom prst="rect">
            <a:avLst/>
          </a:prstGeom>
        </p:spPr>
      </p:pic>
    </p:spTree>
    <p:extLst>
      <p:ext uri="{BB962C8B-B14F-4D97-AF65-F5344CB8AC3E}">
        <p14:creationId xmlns:p14="http://schemas.microsoft.com/office/powerpoint/2010/main" val="340950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descr="A picture containing screenshot, design&#10;&#10;Description automatically generated">
            <a:extLst>
              <a:ext uri="{FF2B5EF4-FFF2-40B4-BE49-F238E27FC236}">
                <a16:creationId xmlns:a16="http://schemas.microsoft.com/office/drawing/2014/main" id="{BA134257-4BA1-1C8A-5E2F-9C590EE9AD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
          <a:stretch/>
        </p:blipFill>
        <p:spPr>
          <a:xfrm>
            <a:off x="7556311" y="1610867"/>
            <a:ext cx="4635689" cy="5247132"/>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hasCustomPrompt="1"/>
          </p:nvPr>
        </p:nvSpPr>
        <p:spPr>
          <a:xfrm>
            <a:off x="838200" y="365125"/>
            <a:ext cx="10515600" cy="1325563"/>
          </a:xfrm>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EAC885B-A4A4-DCB2-7EAC-A1F1A996CE7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11" name="Text Placeholder 5">
            <a:extLst>
              <a:ext uri="{FF2B5EF4-FFF2-40B4-BE49-F238E27FC236}">
                <a16:creationId xmlns:a16="http://schemas.microsoft.com/office/drawing/2014/main" id="{C688E37B-3A75-DC2A-18E6-0C9A78AF4980}"/>
              </a:ext>
            </a:extLst>
          </p:cNvPr>
          <p:cNvSpPr>
            <a:spLocks noGrp="1"/>
          </p:cNvSpPr>
          <p:nvPr>
            <p:ph type="body" sz="quarter" idx="14" hasCustomPrompt="1"/>
          </p:nvPr>
        </p:nvSpPr>
        <p:spPr>
          <a:xfrm>
            <a:off x="9973929" y="162686"/>
            <a:ext cx="2078545" cy="365125"/>
          </a:xfrm>
          <a:prstGeom prst="flowChartAlternateProcess">
            <a:avLst/>
          </a:prstGeom>
          <a:solidFill>
            <a:srgbClr val="F1995C"/>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sz="1400" b="1" i="0" dirty="0">
                <a:latin typeface="Arial Narrow" panose="020B0604020202020204" pitchFamily="34" charset="0"/>
                <a:cs typeface="Arial Narrow" panose="020B0604020202020204" pitchFamily="34" charset="0"/>
              </a:rPr>
              <a:t>Activity 1/2/3/4</a:t>
            </a:r>
            <a:endParaRPr lang="en-US" dirty="0"/>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E2D6-6541-EB56-B25E-8362BF154465}"/>
              </a:ext>
            </a:extLst>
          </p:cNvPr>
          <p:cNvSpPr>
            <a:spLocks noGrp="1"/>
          </p:cNvSpPr>
          <p:nvPr>
            <p:ph type="title" hasCustomPrompt="1"/>
          </p:nvPr>
        </p:nvSpPr>
        <p:spPr>
          <a:xfrm>
            <a:off x="839788" y="359229"/>
            <a:ext cx="10514012" cy="1324800"/>
          </a:xfrm>
        </p:spPr>
        <p:txBody>
          <a:bodyPr lIns="90000" anchor="ctr" anchorCtr="0">
            <a:normAutofit/>
          </a:bodyPr>
          <a:lstStyle>
            <a:lvl1pPr>
              <a:defRPr sz="4000"/>
            </a:lvl1pPr>
          </a:lstStyle>
          <a:p>
            <a:r>
              <a:rPr lang="en-US" dirty="0"/>
              <a:t>Click to add title</a:t>
            </a:r>
            <a:endParaRPr lang="en-GB" dirty="0"/>
          </a:p>
        </p:txBody>
      </p:sp>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6" y="1825625"/>
            <a:ext cx="5925600" cy="4351338"/>
          </a:xfrm>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4">
            <a:extLst>
              <a:ext uri="{FF2B5EF4-FFF2-40B4-BE49-F238E27FC236}">
                <a16:creationId xmlns:a16="http://schemas.microsoft.com/office/drawing/2014/main" id="{42425175-C340-950A-69CF-C6171BA23D5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Picture Placeholder 6">
            <a:extLst>
              <a:ext uri="{FF2B5EF4-FFF2-40B4-BE49-F238E27FC236}">
                <a16:creationId xmlns:a16="http://schemas.microsoft.com/office/drawing/2014/main" id="{CA4EBAB2-2311-6FE2-E181-A5CFDE273693}"/>
              </a:ext>
            </a:extLst>
          </p:cNvPr>
          <p:cNvSpPr>
            <a:spLocks noGrp="1"/>
          </p:cNvSpPr>
          <p:nvPr>
            <p:ph type="pic" sz="quarter" idx="15"/>
          </p:nvPr>
        </p:nvSpPr>
        <p:spPr>
          <a:xfrm>
            <a:off x="6989083" y="1825625"/>
            <a:ext cx="4364717" cy="4351338"/>
          </a:xfrm>
        </p:spPr>
        <p:txBody>
          <a:bodyPr/>
          <a:lstStyle/>
          <a:p>
            <a:endParaRPr lang="en-GB"/>
          </a:p>
        </p:txBody>
      </p:sp>
      <p:sp>
        <p:nvSpPr>
          <p:cNvPr id="4" name="Text Placeholder 5">
            <a:extLst>
              <a:ext uri="{FF2B5EF4-FFF2-40B4-BE49-F238E27FC236}">
                <a16:creationId xmlns:a16="http://schemas.microsoft.com/office/drawing/2014/main" id="{7E500551-D285-656B-C70E-28D67588B21B}"/>
              </a:ext>
            </a:extLst>
          </p:cNvPr>
          <p:cNvSpPr>
            <a:spLocks noGrp="1"/>
          </p:cNvSpPr>
          <p:nvPr>
            <p:ph type="body" sz="quarter" idx="14" hasCustomPrompt="1"/>
          </p:nvPr>
        </p:nvSpPr>
        <p:spPr>
          <a:xfrm>
            <a:off x="9973929" y="162686"/>
            <a:ext cx="2078545" cy="365125"/>
          </a:xfrm>
          <a:prstGeom prst="flowChartAlternateProcess">
            <a:avLst/>
          </a:prstGeom>
          <a:solidFill>
            <a:srgbClr val="F1995C"/>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sz="1400" b="1" i="0" dirty="0">
                <a:latin typeface="Arial Narrow" panose="020B0604020202020204" pitchFamily="34" charset="0"/>
                <a:cs typeface="Arial Narrow" panose="020B0604020202020204" pitchFamily="34" charset="0"/>
              </a:rPr>
              <a:t>Activity 1/2/3/4</a:t>
            </a:r>
            <a:endParaRPr lang="en-US" dirty="0"/>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half+half_box 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hasCustomPrompt="1"/>
          </p:nvPr>
        </p:nvSpPr>
        <p:spPr/>
        <p:txBody>
          <a:bodyPr/>
          <a:lstStyle/>
          <a:p>
            <a:r>
              <a:rPr lang="en-US" dirty="0"/>
              <a:t>Click to add title</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Content Placeholder 2">
            <a:extLst>
              <a:ext uri="{FF2B5EF4-FFF2-40B4-BE49-F238E27FC236}">
                <a16:creationId xmlns:a16="http://schemas.microsoft.com/office/drawing/2014/main" id="{0DD5482B-AD0D-3C27-8EAF-545874468D9B}"/>
              </a:ext>
            </a:extLst>
          </p:cNvPr>
          <p:cNvSpPr>
            <a:spLocks noGrp="1"/>
          </p:cNvSpPr>
          <p:nvPr>
            <p:ph idx="1"/>
          </p:nvPr>
        </p:nvSpPr>
        <p:spPr>
          <a:xfrm>
            <a:off x="838200" y="1825625"/>
            <a:ext cx="5185755" cy="4351338"/>
          </a:xfrm>
          <a:noFill/>
          <a:ln w="28575">
            <a:solidFill>
              <a:srgbClr val="FFF5C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a:extLst>
              <a:ext uri="{FF2B5EF4-FFF2-40B4-BE49-F238E27FC236}">
                <a16:creationId xmlns:a16="http://schemas.microsoft.com/office/drawing/2014/main" id="{9A6B4E72-9314-1FB6-C6F9-E376D38B8B14}"/>
              </a:ext>
            </a:extLst>
          </p:cNvPr>
          <p:cNvSpPr>
            <a:spLocks noGrp="1"/>
          </p:cNvSpPr>
          <p:nvPr>
            <p:ph idx="15"/>
          </p:nvPr>
        </p:nvSpPr>
        <p:spPr>
          <a:xfrm>
            <a:off x="6168047" y="1825625"/>
            <a:ext cx="5185755" cy="4351338"/>
          </a:xfrm>
          <a:noFill/>
          <a:ln w="28575">
            <a:solidFill>
              <a:srgbClr val="FFF5C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5">
            <a:extLst>
              <a:ext uri="{FF2B5EF4-FFF2-40B4-BE49-F238E27FC236}">
                <a16:creationId xmlns:a16="http://schemas.microsoft.com/office/drawing/2014/main" id="{696E6C59-88A6-6AAD-2EF9-640ABA1F3F07}"/>
              </a:ext>
            </a:extLst>
          </p:cNvPr>
          <p:cNvSpPr>
            <a:spLocks noGrp="1"/>
          </p:cNvSpPr>
          <p:nvPr>
            <p:ph type="body" sz="quarter" idx="14" hasCustomPrompt="1"/>
          </p:nvPr>
        </p:nvSpPr>
        <p:spPr>
          <a:xfrm>
            <a:off x="9973929" y="162686"/>
            <a:ext cx="2078545" cy="365125"/>
          </a:xfrm>
          <a:prstGeom prst="flowChartAlternateProcess">
            <a:avLst/>
          </a:prstGeom>
          <a:solidFill>
            <a:srgbClr val="F1995C"/>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sz="1400" b="1" i="0" dirty="0">
                <a:latin typeface="Arial Narrow" panose="020B0604020202020204" pitchFamily="34" charset="0"/>
                <a:cs typeface="Arial Narrow" panose="020B0604020202020204" pitchFamily="34" charset="0"/>
              </a:rPr>
              <a:t>Activity 1/2/3/4</a:t>
            </a:r>
            <a:endParaRPr lang="en-US" dirty="0"/>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resources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hasCustomPrompt="1"/>
          </p:nvPr>
        </p:nvSpPr>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hasCustomPrompt="1"/>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lvl1pPr>
              <a:buClr>
                <a:srgbClr val="534C29"/>
              </a:buClr>
              <a:buFont typeface="Arial" panose="020B0604020202020204" pitchFamily="34" charset="0"/>
              <a:buChar char="•"/>
              <a:defRPr/>
            </a:lvl1pPr>
            <a:lvl2pPr>
              <a:buClr>
                <a:srgbClr val="534C29"/>
              </a:buClr>
              <a:defRPr/>
            </a:lvl2pPr>
            <a:lvl3pPr>
              <a:buClr>
                <a:srgbClr val="534C29"/>
              </a:buClr>
              <a:defRPr/>
            </a:lvl3pPr>
            <a:lvl4pPr>
              <a:buClr>
                <a:srgbClr val="534C29"/>
              </a:buClr>
              <a:defRPr/>
            </a:lvl4pPr>
            <a:lvl5pPr>
              <a:buClr>
                <a:srgbClr val="534C29"/>
              </a:buClr>
              <a:defRPr/>
            </a:lvl5pPr>
          </a:lstStyle>
          <a:p>
            <a:pPr lvl="0"/>
            <a:r>
              <a:rPr lang="en-US" dirty="0"/>
              <a:t>Click to edit Resources needed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9" name="Text Placeholder 5">
            <a:extLst>
              <a:ext uri="{FF2B5EF4-FFF2-40B4-BE49-F238E27FC236}">
                <a16:creationId xmlns:a16="http://schemas.microsoft.com/office/drawing/2014/main" id="{2A0DF2A7-0629-D96D-E8DE-CF6382205B53}"/>
              </a:ext>
            </a:extLst>
          </p:cNvPr>
          <p:cNvSpPr>
            <a:spLocks noGrp="1"/>
          </p:cNvSpPr>
          <p:nvPr>
            <p:ph type="body" sz="quarter" idx="14" hasCustomPrompt="1"/>
          </p:nvPr>
        </p:nvSpPr>
        <p:spPr>
          <a:xfrm>
            <a:off x="9973929" y="162686"/>
            <a:ext cx="2078545" cy="365125"/>
          </a:xfrm>
          <a:prstGeom prst="flowChartAlternateProcess">
            <a:avLst/>
          </a:prstGeom>
          <a:solidFill>
            <a:srgbClr val="F1995C"/>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sz="1400" b="1" i="0" dirty="0">
                <a:latin typeface="Arial Narrow" panose="020B0604020202020204" pitchFamily="34" charset="0"/>
                <a:cs typeface="Arial Narrow" panose="020B0604020202020204" pitchFamily="34" charset="0"/>
              </a:rPr>
              <a:t>Activity 1/2/3/4</a:t>
            </a:r>
            <a:endParaRPr lang="en-US" dirty="0"/>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tivity_video+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hasCustomPrompt="1"/>
          </p:nvPr>
        </p:nvSpPr>
        <p:spPr/>
        <p:txBody>
          <a:bodyPr/>
          <a:lstStyle/>
          <a:p>
            <a:r>
              <a:rPr lang="en-US" dirty="0"/>
              <a:t>Click to add title</a:t>
            </a:r>
            <a:endParaRPr lang="en-GB" dirty="0"/>
          </a:p>
        </p:txBody>
      </p:sp>
      <p:sp>
        <p:nvSpPr>
          <p:cNvPr id="10" name="Media Placeholder 9">
            <a:extLst>
              <a:ext uri="{FF2B5EF4-FFF2-40B4-BE49-F238E27FC236}">
                <a16:creationId xmlns:a16="http://schemas.microsoft.com/office/drawing/2014/main" id="{0095BD2F-F391-2580-EF45-78A8400DE8A8}"/>
              </a:ext>
            </a:extLst>
          </p:cNvPr>
          <p:cNvSpPr>
            <a:spLocks noGrp="1"/>
          </p:cNvSpPr>
          <p:nvPr>
            <p:ph type="media" sz="quarter" idx="12"/>
          </p:nvPr>
        </p:nvSpPr>
        <p:spPr>
          <a:xfrm>
            <a:off x="838200" y="1825625"/>
            <a:ext cx="10515600" cy="3714142"/>
          </a:xfrm>
        </p:spPr>
        <p:txBody>
          <a:bodyPr/>
          <a:lstStyle/>
          <a:p>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Content Placeholder 2">
            <a:extLst>
              <a:ext uri="{FF2B5EF4-FFF2-40B4-BE49-F238E27FC236}">
                <a16:creationId xmlns:a16="http://schemas.microsoft.com/office/drawing/2014/main" id="{49AF71F1-E160-0253-6C35-1902EF17E141}"/>
              </a:ext>
            </a:extLst>
          </p:cNvPr>
          <p:cNvSpPr>
            <a:spLocks noGrp="1"/>
          </p:cNvSpPr>
          <p:nvPr>
            <p:ph idx="1" hasCustomPrompt="1"/>
          </p:nvPr>
        </p:nvSpPr>
        <p:spPr>
          <a:xfrm>
            <a:off x="838199" y="5744095"/>
            <a:ext cx="10515599" cy="432867"/>
          </a:xfrm>
        </p:spPr>
        <p:txBody>
          <a:bodyPr>
            <a:normAutofit/>
          </a:bodyPr>
          <a:lstStyle>
            <a:lvl1pPr marL="0" indent="0">
              <a:buNone/>
              <a:defRPr sz="1800"/>
            </a:lvl1pPr>
          </a:lstStyle>
          <a:p>
            <a:pPr lvl="0"/>
            <a:r>
              <a:rPr lang="en-US" dirty="0"/>
              <a:t>Click to add video caption</a:t>
            </a:r>
          </a:p>
        </p:txBody>
      </p:sp>
      <p:sp>
        <p:nvSpPr>
          <p:cNvPr id="6" name="Text Placeholder 5">
            <a:extLst>
              <a:ext uri="{FF2B5EF4-FFF2-40B4-BE49-F238E27FC236}">
                <a16:creationId xmlns:a16="http://schemas.microsoft.com/office/drawing/2014/main" id="{C0F22526-93EA-A54F-8955-72F18A8777F6}"/>
              </a:ext>
            </a:extLst>
          </p:cNvPr>
          <p:cNvSpPr>
            <a:spLocks noGrp="1"/>
          </p:cNvSpPr>
          <p:nvPr>
            <p:ph type="body" sz="quarter" idx="14" hasCustomPrompt="1"/>
          </p:nvPr>
        </p:nvSpPr>
        <p:spPr>
          <a:xfrm>
            <a:off x="9973929" y="162686"/>
            <a:ext cx="2078545" cy="365125"/>
          </a:xfrm>
          <a:prstGeom prst="flowChartAlternateProcess">
            <a:avLst/>
          </a:prstGeom>
          <a:solidFill>
            <a:srgbClr val="F1995C"/>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sz="1400" b="1" i="0" dirty="0">
                <a:latin typeface="Arial Narrow" panose="020B0604020202020204" pitchFamily="34" charset="0"/>
                <a:cs typeface="Arial Narrow" panose="020B0604020202020204" pitchFamily="34" charset="0"/>
              </a:rPr>
              <a:t>Activity 1/2/3/4</a:t>
            </a:r>
            <a:endParaRPr lang="en-US" dirty="0"/>
          </a:p>
        </p:txBody>
      </p:sp>
    </p:spTree>
    <p:extLst>
      <p:ext uri="{BB962C8B-B14F-4D97-AF65-F5344CB8AC3E}">
        <p14:creationId xmlns:p14="http://schemas.microsoft.com/office/powerpoint/2010/main" val="18164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hasCustomPrompt="1"/>
          </p:nvPr>
        </p:nvSpPr>
        <p:spPr/>
        <p:txBody>
          <a:bodyPr/>
          <a:lstStyle/>
          <a:p>
            <a:r>
              <a:rPr lang="en-US" dirty="0"/>
              <a:t>Click to add title</a:t>
            </a:r>
            <a:endParaRPr lang="en-GB" dirty="0"/>
          </a:p>
        </p:txBody>
      </p:sp>
      <p:sp>
        <p:nvSpPr>
          <p:cNvPr id="10" name="Media Placeholder 9">
            <a:extLst>
              <a:ext uri="{FF2B5EF4-FFF2-40B4-BE49-F238E27FC236}">
                <a16:creationId xmlns:a16="http://schemas.microsoft.com/office/drawing/2014/main" id="{0095BD2F-F391-2580-EF45-78A8400DE8A8}"/>
              </a:ext>
            </a:extLst>
          </p:cNvPr>
          <p:cNvSpPr>
            <a:spLocks noGrp="1"/>
          </p:cNvSpPr>
          <p:nvPr>
            <p:ph type="media" sz="quarter" idx="12"/>
          </p:nvPr>
        </p:nvSpPr>
        <p:spPr>
          <a:xfrm>
            <a:off x="1345277" y="1825625"/>
            <a:ext cx="2863468" cy="2014538"/>
          </a:xfrm>
        </p:spPr>
        <p:txBody>
          <a:bodyPr/>
          <a:lstStyle/>
          <a:p>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9" name="Media Placeholder 9">
            <a:extLst>
              <a:ext uri="{FF2B5EF4-FFF2-40B4-BE49-F238E27FC236}">
                <a16:creationId xmlns:a16="http://schemas.microsoft.com/office/drawing/2014/main" id="{7C2FE202-B601-6147-0FB5-4AB7192AC6B6}"/>
              </a:ext>
            </a:extLst>
          </p:cNvPr>
          <p:cNvSpPr>
            <a:spLocks noGrp="1"/>
          </p:cNvSpPr>
          <p:nvPr>
            <p:ph type="media" sz="quarter" idx="16"/>
          </p:nvPr>
        </p:nvSpPr>
        <p:spPr>
          <a:xfrm>
            <a:off x="4913252" y="1825625"/>
            <a:ext cx="2868020" cy="2014538"/>
          </a:xfrm>
        </p:spPr>
        <p:txBody>
          <a:bodyPr/>
          <a:lstStyle/>
          <a:p>
            <a:endParaRPr lang="en-GB" dirty="0"/>
          </a:p>
        </p:txBody>
      </p:sp>
      <p:sp>
        <p:nvSpPr>
          <p:cNvPr id="11" name="Media Placeholder 9">
            <a:extLst>
              <a:ext uri="{FF2B5EF4-FFF2-40B4-BE49-F238E27FC236}">
                <a16:creationId xmlns:a16="http://schemas.microsoft.com/office/drawing/2014/main" id="{F0776623-6A70-FD98-13E7-8CFD1D7A8CD8}"/>
              </a:ext>
            </a:extLst>
          </p:cNvPr>
          <p:cNvSpPr>
            <a:spLocks noGrp="1"/>
          </p:cNvSpPr>
          <p:nvPr>
            <p:ph type="media" sz="quarter" idx="17"/>
          </p:nvPr>
        </p:nvSpPr>
        <p:spPr>
          <a:xfrm>
            <a:off x="8485779" y="1825625"/>
            <a:ext cx="2868020" cy="2014538"/>
          </a:xfrm>
        </p:spPr>
        <p:txBody>
          <a:bodyPr/>
          <a:lstStyle/>
          <a:p>
            <a:endParaRPr lang="en-GB"/>
          </a:p>
        </p:txBody>
      </p:sp>
      <p:sp>
        <p:nvSpPr>
          <p:cNvPr id="15" name="Media Placeholder 9">
            <a:extLst>
              <a:ext uri="{FF2B5EF4-FFF2-40B4-BE49-F238E27FC236}">
                <a16:creationId xmlns:a16="http://schemas.microsoft.com/office/drawing/2014/main" id="{80610CF5-9B18-B334-BD20-03A5707860BB}"/>
              </a:ext>
            </a:extLst>
          </p:cNvPr>
          <p:cNvSpPr>
            <a:spLocks noGrp="1"/>
          </p:cNvSpPr>
          <p:nvPr>
            <p:ph type="media" sz="quarter" idx="18"/>
          </p:nvPr>
        </p:nvSpPr>
        <p:spPr>
          <a:xfrm>
            <a:off x="3128522" y="4046026"/>
            <a:ext cx="2869506" cy="2014538"/>
          </a:xfrm>
        </p:spPr>
        <p:txBody>
          <a:bodyPr/>
          <a:lstStyle/>
          <a:p>
            <a:endParaRPr lang="en-GB" dirty="0"/>
          </a:p>
        </p:txBody>
      </p:sp>
      <p:sp>
        <p:nvSpPr>
          <p:cNvPr id="16" name="Media Placeholder 9">
            <a:extLst>
              <a:ext uri="{FF2B5EF4-FFF2-40B4-BE49-F238E27FC236}">
                <a16:creationId xmlns:a16="http://schemas.microsoft.com/office/drawing/2014/main" id="{97A3AAEF-B4B9-1F0C-2696-3B9A63ECF378}"/>
              </a:ext>
            </a:extLst>
          </p:cNvPr>
          <p:cNvSpPr>
            <a:spLocks noGrp="1"/>
          </p:cNvSpPr>
          <p:nvPr>
            <p:ph type="media" sz="quarter" idx="19"/>
          </p:nvPr>
        </p:nvSpPr>
        <p:spPr>
          <a:xfrm>
            <a:off x="6701049" y="4046026"/>
            <a:ext cx="2869506" cy="2014538"/>
          </a:xfrm>
        </p:spPr>
        <p:txBody>
          <a:bodyPr/>
          <a:lstStyle/>
          <a:p>
            <a:endParaRPr lang="en-GB"/>
          </a:p>
        </p:txBody>
      </p:sp>
      <p:sp>
        <p:nvSpPr>
          <p:cNvPr id="17" name="Oval 16">
            <a:extLst>
              <a:ext uri="{FF2B5EF4-FFF2-40B4-BE49-F238E27FC236}">
                <a16:creationId xmlns:a16="http://schemas.microsoft.com/office/drawing/2014/main" id="{3B25DEF2-95E9-AF12-BA85-B95BD95DF635}"/>
              </a:ext>
            </a:extLst>
          </p:cNvPr>
          <p:cNvSpPr/>
          <p:nvPr userDrawn="1"/>
        </p:nvSpPr>
        <p:spPr>
          <a:xfrm>
            <a:off x="838200" y="1825625"/>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id="{E458A704-8E63-8F81-D087-D63DDA59B5B6}"/>
              </a:ext>
            </a:extLst>
          </p:cNvPr>
          <p:cNvSpPr/>
          <p:nvPr userDrawn="1"/>
        </p:nvSpPr>
        <p:spPr>
          <a:xfrm>
            <a:off x="4406175" y="1825625"/>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F33E243A-5AF3-2E4C-DF7E-DFCFF2A8F8EF}"/>
              </a:ext>
            </a:extLst>
          </p:cNvPr>
          <p:cNvSpPr/>
          <p:nvPr userDrawn="1"/>
        </p:nvSpPr>
        <p:spPr>
          <a:xfrm>
            <a:off x="7983254" y="1825625"/>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id="{B7C2A6B0-34D4-2DD9-9C4C-3A414954B402}"/>
              </a:ext>
            </a:extLst>
          </p:cNvPr>
          <p:cNvSpPr/>
          <p:nvPr userDrawn="1"/>
        </p:nvSpPr>
        <p:spPr>
          <a:xfrm>
            <a:off x="2621445" y="4046026"/>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1" name="Oval 20">
            <a:extLst>
              <a:ext uri="{FF2B5EF4-FFF2-40B4-BE49-F238E27FC236}">
                <a16:creationId xmlns:a16="http://schemas.microsoft.com/office/drawing/2014/main" id="{E5FF401B-B15A-7261-E346-3FFC29F079E8}"/>
              </a:ext>
            </a:extLst>
          </p:cNvPr>
          <p:cNvSpPr/>
          <p:nvPr userDrawn="1"/>
        </p:nvSpPr>
        <p:spPr>
          <a:xfrm>
            <a:off x="6193974" y="4046026"/>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
        <p:nvSpPr>
          <p:cNvPr id="6" name="Text Placeholder 5">
            <a:extLst>
              <a:ext uri="{FF2B5EF4-FFF2-40B4-BE49-F238E27FC236}">
                <a16:creationId xmlns:a16="http://schemas.microsoft.com/office/drawing/2014/main" id="{5C96D3EB-C064-812A-53FA-D4FC59E58892}"/>
              </a:ext>
            </a:extLst>
          </p:cNvPr>
          <p:cNvSpPr>
            <a:spLocks noGrp="1"/>
          </p:cNvSpPr>
          <p:nvPr>
            <p:ph type="body" sz="quarter" idx="14" hasCustomPrompt="1"/>
          </p:nvPr>
        </p:nvSpPr>
        <p:spPr>
          <a:xfrm>
            <a:off x="9973929" y="162686"/>
            <a:ext cx="2078545" cy="365125"/>
          </a:xfrm>
          <a:prstGeom prst="flowChartAlternateProcess">
            <a:avLst/>
          </a:prstGeom>
          <a:solidFill>
            <a:srgbClr val="F1995C"/>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sz="1400" b="1" i="0" dirty="0">
                <a:latin typeface="Arial Narrow" panose="020B0604020202020204" pitchFamily="34" charset="0"/>
                <a:cs typeface="Arial Narrow" panose="020B0604020202020204" pitchFamily="34" charset="0"/>
              </a:rPr>
              <a:t>Activity 1/2/3/4</a:t>
            </a:r>
            <a:endParaRPr lang="en-US" dirty="0"/>
          </a:p>
        </p:txBody>
      </p:sp>
    </p:spTree>
    <p:extLst>
      <p:ext uri="{BB962C8B-B14F-4D97-AF65-F5344CB8AC3E}">
        <p14:creationId xmlns:p14="http://schemas.microsoft.com/office/powerpoint/2010/main" val="1312256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hasCustomPrompt="1"/>
          </p:nvPr>
        </p:nvSpPr>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Rounded Rectangle 5">
            <a:extLst>
              <a:ext uri="{FF2B5EF4-FFF2-40B4-BE49-F238E27FC236}">
                <a16:creationId xmlns:a16="http://schemas.microsoft.com/office/drawing/2014/main" id="{48AC809D-7F66-4616-8AE9-3559164B2725}"/>
              </a:ext>
            </a:extLst>
          </p:cNvPr>
          <p:cNvSpPr/>
          <p:nvPr userDrawn="1"/>
        </p:nvSpPr>
        <p:spPr>
          <a:xfrm>
            <a:off x="9973929" y="162686"/>
            <a:ext cx="2078545" cy="365125"/>
          </a:xfrm>
          <a:prstGeom prst="roundRect">
            <a:avLst/>
          </a:prstGeom>
          <a:solidFill>
            <a:srgbClr val="8E53EF"/>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algn="l"/>
            <a:r>
              <a:rPr lang="en-US" sz="1400" b="1" i="0" dirty="0">
                <a:latin typeface="Arial Narrow" panose="020B0604020202020204" pitchFamily="34" charset="0"/>
                <a:cs typeface="Arial Narrow" panose="020B0604020202020204" pitchFamily="34" charset="0"/>
              </a:rPr>
              <a:t>Consolidation</a:t>
            </a:r>
          </a:p>
        </p:txBody>
      </p:sp>
    </p:spTree>
    <p:extLst>
      <p:ext uri="{BB962C8B-B14F-4D97-AF65-F5344CB8AC3E}">
        <p14:creationId xmlns:p14="http://schemas.microsoft.com/office/powerpoint/2010/main" val="15204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lenary_In this re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hasCustomPrompt="1"/>
          </p:nvPr>
        </p:nvSpPr>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hasCustomPrompt="1"/>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u="none"/>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Skills and General competencies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08655A02-99DC-61B1-2336-5D080E557AE8}"/>
              </a:ext>
            </a:extLst>
          </p:cNvPr>
          <p:cNvSpPr>
            <a:spLocks noGrp="1"/>
          </p:cNvSpPr>
          <p:nvPr>
            <p:ph type="body" sz="quarter" idx="14" hasCustomPrompt="1"/>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Introduction/Plenary</a:t>
            </a:r>
          </a:p>
        </p:txBody>
      </p:sp>
    </p:spTree>
    <p:extLst>
      <p:ext uri="{BB962C8B-B14F-4D97-AF65-F5344CB8AC3E}">
        <p14:creationId xmlns:p14="http://schemas.microsoft.com/office/powerpoint/2010/main" val="294610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Plenary_text_full width_plai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no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Title 4">
            <a:extLst>
              <a:ext uri="{FF2B5EF4-FFF2-40B4-BE49-F238E27FC236}">
                <a16:creationId xmlns:a16="http://schemas.microsoft.com/office/drawing/2014/main" id="{6A735EC5-DC07-D418-27AB-D7661B63936D}"/>
              </a:ext>
            </a:extLst>
          </p:cNvPr>
          <p:cNvSpPr>
            <a:spLocks noGrp="1"/>
          </p:cNvSpPr>
          <p:nvPr>
            <p:ph type="title" hasCustomPrompt="1"/>
          </p:nvPr>
        </p:nvSpPr>
        <p:spPr/>
        <p:txBody>
          <a:bodyPr/>
          <a:lstStyle/>
          <a:p>
            <a:r>
              <a:rPr lang="en-GB" dirty="0"/>
              <a:t>Click to add title</a:t>
            </a:r>
            <a:endParaRPr lang="en-US" dirty="0"/>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hasCustomPrompt="1"/>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Introduction/Plenary</a:t>
            </a:r>
          </a:p>
        </p:txBody>
      </p:sp>
    </p:spTree>
    <p:extLst>
      <p:ext uri="{BB962C8B-B14F-4D97-AF65-F5344CB8AC3E}">
        <p14:creationId xmlns:p14="http://schemas.microsoft.com/office/powerpoint/2010/main" val="350871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Plenary_text_full width_box 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hasCustomPrompt="1"/>
          </p:nvPr>
        </p:nvSpPr>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FFF5C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hasCustomPrompt="1"/>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Introduction/Plenary</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406210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Plenary_text_full width_box fi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hasCustomPrompt="1"/>
          </p:nvPr>
        </p:nvSpPr>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FFF5C4"/>
          </a:solidFill>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hasCustomPrompt="1"/>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Introduction/Plenary</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02447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Plenary_text+image_box fi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hasCustomPrompt="1"/>
          </p:nvPr>
        </p:nvSpPr>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FFF5C4"/>
          </a:solidFill>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hasCustomPrompt="1"/>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Introduction/Plenary</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42187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Plenary_text+imag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hasCustomPrompt="1"/>
          </p:nvPr>
        </p:nvSpPr>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noFill/>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hasCustomPrompt="1"/>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Introduction/Plenary</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63901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vity_text_full width_plai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735EC5-DC07-D418-27AB-D7661B63936D}"/>
              </a:ext>
            </a:extLst>
          </p:cNvPr>
          <p:cNvSpPr>
            <a:spLocks noGrp="1"/>
          </p:cNvSpPr>
          <p:nvPr>
            <p:ph type="title" hasCustomPrompt="1"/>
          </p:nvPr>
        </p:nvSpPr>
        <p:spPr/>
        <p:txBody>
          <a:bodyPr/>
          <a:lstStyle/>
          <a:p>
            <a:r>
              <a:rPr lang="en-GB" dirty="0"/>
              <a:t>Click to add title</a:t>
            </a:r>
            <a:endParaRPr lang="en-US" dirty="0"/>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no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2" name="Text Placeholder 5">
            <a:extLst>
              <a:ext uri="{FF2B5EF4-FFF2-40B4-BE49-F238E27FC236}">
                <a16:creationId xmlns:a16="http://schemas.microsoft.com/office/drawing/2014/main" id="{3E3A2DDC-893D-4175-1696-3EB4EE3B2824}"/>
              </a:ext>
            </a:extLst>
          </p:cNvPr>
          <p:cNvSpPr>
            <a:spLocks noGrp="1"/>
          </p:cNvSpPr>
          <p:nvPr>
            <p:ph type="body" sz="quarter" idx="14" hasCustomPrompt="1"/>
          </p:nvPr>
        </p:nvSpPr>
        <p:spPr>
          <a:xfrm>
            <a:off x="9973929" y="162686"/>
            <a:ext cx="2078545" cy="365125"/>
          </a:xfrm>
          <a:prstGeom prst="flowChartAlternateProcess">
            <a:avLst/>
          </a:prstGeom>
          <a:solidFill>
            <a:srgbClr val="F1995C"/>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sz="1400" b="1" i="0" dirty="0">
                <a:latin typeface="Arial Narrow" panose="020B0604020202020204" pitchFamily="34" charset="0"/>
                <a:cs typeface="Arial Narrow" panose="020B0604020202020204" pitchFamily="34" charset="0"/>
              </a:rPr>
              <a:t>Activity 1/2/3/4</a:t>
            </a:r>
            <a:endParaRPr lang="en-US" dirty="0"/>
          </a:p>
        </p:txBody>
      </p:sp>
    </p:spTree>
    <p:extLst>
      <p:ext uri="{BB962C8B-B14F-4D97-AF65-F5344CB8AC3E}">
        <p14:creationId xmlns:p14="http://schemas.microsoft.com/office/powerpoint/2010/main" val="70039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4" name="Picture 3" descr="A picture containing screenshot, design&#10;&#10;Description automatically generated">
            <a:extLst>
              <a:ext uri="{FF2B5EF4-FFF2-40B4-BE49-F238E27FC236}">
                <a16:creationId xmlns:a16="http://schemas.microsoft.com/office/drawing/2014/main" id="{C96ADD64-4418-B9F3-5313-9D1F895FFC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
          <a:stretch/>
        </p:blipFill>
        <p:spPr>
          <a:xfrm>
            <a:off x="7556311" y="1610867"/>
            <a:ext cx="4635689" cy="5247132"/>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hasCustomPrompt="1"/>
          </p:nvPr>
        </p:nvSpPr>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a:extLst>
              <a:ext uri="{FF2B5EF4-FFF2-40B4-BE49-F238E27FC236}">
                <a16:creationId xmlns:a16="http://schemas.microsoft.com/office/drawing/2014/main" id="{5A4879B2-B6EE-DE7B-2C83-25EEB102F0B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May 2026</a:t>
            </a:r>
            <a:endParaRPr lang="en-GB" dirty="0">
              <a:latin typeface="Arial" panose="020B0604020202020204" pitchFamily="34" charset="0"/>
              <a:cs typeface="Arial" panose="020B0604020202020204" pitchFamily="34" charset="0"/>
            </a:endParaRP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841A34A0-B3C7-9D8F-29D1-E90D2E46B937}"/>
              </a:ext>
            </a:extLst>
          </p:cNvPr>
          <p:cNvSpPr>
            <a:spLocks noGrp="1"/>
          </p:cNvSpPr>
          <p:nvPr>
            <p:ph type="body" sz="quarter" idx="14" hasCustomPrompt="1"/>
          </p:nvPr>
        </p:nvSpPr>
        <p:spPr>
          <a:xfrm>
            <a:off x="9973929" y="162686"/>
            <a:ext cx="2078545" cy="365125"/>
          </a:xfrm>
          <a:prstGeom prst="flowChartAlternateProcess">
            <a:avLst/>
          </a:prstGeom>
          <a:solidFill>
            <a:srgbClr val="F1995C"/>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sz="1400" b="1" i="0" dirty="0">
                <a:latin typeface="Arial Narrow" panose="020B0604020202020204" pitchFamily="34" charset="0"/>
                <a:cs typeface="Arial Narrow" panose="020B0604020202020204" pitchFamily="34" charset="0"/>
              </a:rPr>
              <a:t>Activity 1/2/3/4</a:t>
            </a:r>
            <a:endParaRPr lang="en-US" dirty="0"/>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5B8F53A4-0DF1-3C51-19B7-D75F9E1C727A}"/>
              </a:ext>
            </a:extLst>
          </p:cNvPr>
          <p:cNvSpPr>
            <a:spLocks noGrp="1"/>
          </p:cNvSpPr>
          <p:nvPr>
            <p:ph type="ftr" sz="quarter" idx="3"/>
          </p:nvPr>
        </p:nvSpPr>
        <p:spPr>
          <a:xfrm>
            <a:off x="838200" y="6356350"/>
            <a:ext cx="4114800" cy="365124"/>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72" r:id="rId3"/>
    <p:sldLayoutId id="2147483665" r:id="rId4"/>
    <p:sldLayoutId id="2147483661" r:id="rId5"/>
    <p:sldLayoutId id="2147483670" r:id="rId6"/>
    <p:sldLayoutId id="2147483674" r:id="rId7"/>
    <p:sldLayoutId id="2147483673" r:id="rId8"/>
    <p:sldLayoutId id="2147483652" r:id="rId9"/>
    <p:sldLayoutId id="2147483664" r:id="rId10"/>
    <p:sldLayoutId id="2147483657" r:id="rId11"/>
    <p:sldLayoutId id="2147483667" r:id="rId12"/>
    <p:sldLayoutId id="2147483668" r:id="rId13"/>
    <p:sldLayoutId id="2147483671" r:id="rId14"/>
    <p:sldLayoutId id="2147483662" r:id="rId15"/>
    <p:sldLayoutId id="2147483669" r:id="rId16"/>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ideo" Target="https://player.vimeo.com/video/1189307861?app_id=122963"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ideo" Target="https://player.vimeo.com/video/1189304588?app_id=122963"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p:txBody>
          <a:bodyPr>
            <a:noAutofit/>
          </a:bodyPr>
          <a:lstStyle/>
          <a:p>
            <a:r>
              <a:rPr lang="en-GB" dirty="0"/>
              <a:t>Route: Digital</a:t>
            </a:r>
          </a:p>
        </p:txBody>
      </p:sp>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p:txBody>
          <a:bodyPr>
            <a:noAutofit/>
          </a:bodyPr>
          <a:lstStyle/>
          <a:p>
            <a:r>
              <a:rPr lang="en-US" dirty="0"/>
              <a:t>Digital </a:t>
            </a:r>
            <a:r>
              <a:rPr lang="en-US"/>
              <a:t>software development</a:t>
            </a:r>
            <a:endParaRPr lang="en-GB" dirty="0"/>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p:txBody>
          <a:bodyPr>
            <a:normAutofit/>
          </a:bodyPr>
          <a:lstStyle/>
          <a:p>
            <a:r>
              <a:rPr lang="en-US" dirty="0"/>
              <a:t>Topic: Computational thinking skills</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p:txBody>
          <a:bodyPr/>
          <a:lstStyle/>
          <a:p>
            <a:r>
              <a:rPr lang="en-GB" dirty="0"/>
              <a:t>Resource 1: Core computational thinking skills</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7C460-3D09-E2F9-9BFE-C9140D637920}"/>
            </a:ext>
          </a:extLst>
        </p:cNvPr>
        <p:cNvGrpSpPr/>
        <p:nvPr/>
      </p:nvGrpSpPr>
      <p:grpSpPr>
        <a:xfrm>
          <a:off x="0" y="0"/>
          <a:ext cx="0" cy="0"/>
          <a:chOff x="0" y="0"/>
          <a:chExt cx="0" cy="0"/>
        </a:xfrm>
      </p:grpSpPr>
      <p:pic>
        <p:nvPicPr>
          <p:cNvPr id="4" name="Google Shape;224;gddcd5fb60474bb2_43">
            <a:extLst>
              <a:ext uri="{FF2B5EF4-FFF2-40B4-BE49-F238E27FC236}">
                <a16:creationId xmlns:a16="http://schemas.microsoft.com/office/drawing/2014/main" id="{28D1C2EA-ABFC-AD2A-C7C0-6729EB1FC681}"/>
              </a:ext>
              <a:ext uri="{C183D7F6-B498-43B3-948B-1728B52AA6E4}">
                <adec:decorative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rcRect/>
          <a:stretch>
            <a:fillRect/>
          </a:stretch>
        </p:blipFill>
        <p:spPr>
          <a:xfrm>
            <a:off x="5463115" y="1825625"/>
            <a:ext cx="5890685" cy="4351338"/>
          </a:xfrm>
          <a:prstGeom prst="rect">
            <a:avLst/>
          </a:prstGeom>
          <a:noFill/>
          <a:ln>
            <a:noFill/>
          </a:ln>
        </p:spPr>
      </p:pic>
      <p:sp>
        <p:nvSpPr>
          <p:cNvPr id="2" name="Title 1">
            <a:extLst>
              <a:ext uri="{FF2B5EF4-FFF2-40B4-BE49-F238E27FC236}">
                <a16:creationId xmlns:a16="http://schemas.microsoft.com/office/drawing/2014/main" id="{C3D8C646-9794-9473-8116-BC7257BE36BC}"/>
              </a:ext>
            </a:extLst>
          </p:cNvPr>
          <p:cNvSpPr>
            <a:spLocks noGrp="1"/>
          </p:cNvSpPr>
          <p:nvPr>
            <p:ph type="title"/>
          </p:nvPr>
        </p:nvSpPr>
        <p:spPr/>
        <p:txBody>
          <a:bodyPr/>
          <a:lstStyle/>
          <a:p>
            <a:r>
              <a:rPr lang="en-US" dirty="0"/>
              <a:t>Practice: Algorithm design</a:t>
            </a:r>
          </a:p>
        </p:txBody>
      </p:sp>
      <p:sp>
        <p:nvSpPr>
          <p:cNvPr id="3" name="Content Placeholder 2">
            <a:extLst>
              <a:ext uri="{FF2B5EF4-FFF2-40B4-BE49-F238E27FC236}">
                <a16:creationId xmlns:a16="http://schemas.microsoft.com/office/drawing/2014/main" id="{212C136F-A5E7-F847-6726-C976A0BB0F6E}"/>
              </a:ext>
            </a:extLst>
          </p:cNvPr>
          <p:cNvSpPr>
            <a:spLocks noGrp="1"/>
          </p:cNvSpPr>
          <p:nvPr>
            <p:ph idx="1"/>
          </p:nvPr>
        </p:nvSpPr>
        <p:spPr>
          <a:xfrm>
            <a:off x="838199" y="1825625"/>
            <a:ext cx="4210051" cy="4351338"/>
          </a:xfrm>
          <a:noFill/>
        </p:spPr>
        <p:txBody>
          <a:bodyPr>
            <a:normAutofit fontScale="85000" lnSpcReduction="20000"/>
          </a:bodyPr>
          <a:lstStyle/>
          <a:p>
            <a:pPr marL="0" indent="0">
              <a:buNone/>
            </a:pPr>
            <a:r>
              <a:rPr lang="en-US" dirty="0"/>
              <a:t>You are making a cake for your friend’s birthday.</a:t>
            </a:r>
          </a:p>
          <a:p>
            <a:pPr marL="0" indent="0">
              <a:buNone/>
            </a:pPr>
            <a:r>
              <a:rPr lang="en-US" dirty="0"/>
              <a:t>Write an algorithm for this task. You can use the internet to help you.</a:t>
            </a:r>
          </a:p>
          <a:p>
            <a:pPr marL="0" indent="0">
              <a:buNone/>
            </a:pPr>
            <a:endParaRPr lang="en-US" dirty="0"/>
          </a:p>
          <a:p>
            <a:pPr marL="0" indent="0">
              <a:buNone/>
            </a:pPr>
            <a:r>
              <a:rPr lang="en-US" dirty="0"/>
              <a:t>Think about:</a:t>
            </a:r>
          </a:p>
          <a:p>
            <a:r>
              <a:rPr lang="en-US" dirty="0"/>
              <a:t> What cake are you making?</a:t>
            </a:r>
          </a:p>
          <a:p>
            <a:r>
              <a:rPr lang="en-US" dirty="0"/>
              <a:t>What order do you need to add the ingredients?</a:t>
            </a:r>
          </a:p>
          <a:p>
            <a:r>
              <a:rPr lang="en-US" dirty="0"/>
              <a:t>How will you know when it is done?</a:t>
            </a:r>
          </a:p>
        </p:txBody>
      </p:sp>
      <p:sp>
        <p:nvSpPr>
          <p:cNvPr id="9" name="Text Placeholder 8">
            <a:extLst>
              <a:ext uri="{FF2B5EF4-FFF2-40B4-BE49-F238E27FC236}">
                <a16:creationId xmlns:a16="http://schemas.microsoft.com/office/drawing/2014/main" id="{455D8879-119C-EB33-4960-CB17D089EDD8}"/>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dirty="0"/>
              <a:t>Introduction</a:t>
            </a:r>
          </a:p>
        </p:txBody>
      </p:sp>
      <p:sp>
        <p:nvSpPr>
          <p:cNvPr id="16" name="Text Placeholder 15">
            <a:extLst>
              <a:ext uri="{FF2B5EF4-FFF2-40B4-BE49-F238E27FC236}">
                <a16:creationId xmlns:a16="http://schemas.microsoft.com/office/drawing/2014/main" id="{E134F921-852F-E453-36BE-6AC32CD599BB}"/>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Resource 1: Core computational thinking skills</a:t>
            </a:r>
          </a:p>
        </p:txBody>
      </p:sp>
    </p:spTree>
    <p:extLst>
      <p:ext uri="{BB962C8B-B14F-4D97-AF65-F5344CB8AC3E}">
        <p14:creationId xmlns:p14="http://schemas.microsoft.com/office/powerpoint/2010/main" val="407781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6A5F9B-CD42-4D8B-6222-6F93A5688FFE}"/>
              </a:ext>
            </a:extLst>
          </p:cNvPr>
          <p:cNvSpPr>
            <a:spLocks noGrp="1"/>
          </p:cNvSpPr>
          <p:nvPr>
            <p:ph type="title"/>
          </p:nvPr>
        </p:nvSpPr>
        <p:spPr/>
        <p:txBody>
          <a:bodyPr/>
          <a:lstStyle/>
          <a:p>
            <a:r>
              <a:rPr lang="en-US" dirty="0"/>
              <a:t>Computational thinking – summary </a:t>
            </a:r>
          </a:p>
        </p:txBody>
      </p:sp>
      <p:pic>
        <p:nvPicPr>
          <p:cNvPr id="2" name="Online Media 1" title="Computational thinking skills_Final">
            <a:hlinkClick r:id="" action="ppaction://media"/>
            <a:extLst>
              <a:ext uri="{FF2B5EF4-FFF2-40B4-BE49-F238E27FC236}">
                <a16:creationId xmlns:a16="http://schemas.microsoft.com/office/drawing/2014/main" id="{7AB86027-03F1-377C-5BC7-4E07698ABC62}"/>
              </a:ext>
            </a:extLst>
          </p:cNvPr>
          <p:cNvPicPr>
            <a:picLocks noGrp="1" noRot="1" noChangeAspect="1"/>
          </p:cNvPicPr>
          <p:nvPr>
            <p:ph type="media" sz="quarter" idx="12"/>
            <a:videoFile r:link="rId1"/>
          </p:nvPr>
        </p:nvPicPr>
        <p:blipFill>
          <a:blip r:embed="rId4"/>
          <a:stretch>
            <a:fillRect/>
          </a:stretch>
        </p:blipFill>
        <p:spPr>
          <a:xfrm>
            <a:off x="1871404" y="1384988"/>
            <a:ext cx="8449191" cy="4760034"/>
          </a:xfrm>
          <a:prstGeom prst="rect">
            <a:avLst/>
          </a:prstGeom>
        </p:spPr>
      </p:pic>
      <p:sp>
        <p:nvSpPr>
          <p:cNvPr id="6" name="Text Placeholder 5">
            <a:extLst>
              <a:ext uri="{FF2B5EF4-FFF2-40B4-BE49-F238E27FC236}">
                <a16:creationId xmlns:a16="http://schemas.microsoft.com/office/drawing/2014/main" id="{15C00833-26AC-C3A4-DB03-055C16AB03DD}"/>
              </a:ext>
            </a:extLst>
          </p:cNvPr>
          <p:cNvSpPr>
            <a:spLocks noGrp="1"/>
          </p:cNvSpPr>
          <p:nvPr>
            <p:ph type="body" sz="quarter" idx="15"/>
          </p:nvPr>
        </p:nvSpPr>
        <p:spPr/>
        <p:txBody>
          <a:bodyPr/>
          <a:lstStyle/>
          <a:p>
            <a:r>
              <a:rPr lang="en-US" dirty="0"/>
              <a:t>Resource 1: Core computational thinking skills</a:t>
            </a:r>
          </a:p>
        </p:txBody>
      </p:sp>
      <p:sp>
        <p:nvSpPr>
          <p:cNvPr id="12" name="Text Placeholder 4">
            <a:extLst>
              <a:ext uri="{FF2B5EF4-FFF2-40B4-BE49-F238E27FC236}">
                <a16:creationId xmlns:a16="http://schemas.microsoft.com/office/drawing/2014/main" id="{D851D72B-D6BC-F7B6-3C29-98123261322D}"/>
              </a:ext>
            </a:extLst>
          </p:cNvPr>
          <p:cNvSpPr>
            <a:spLocks noGrp="1"/>
          </p:cNvSpPr>
          <p:nvPr>
            <p:ph type="body" sz="quarter" idx="14"/>
          </p:nvPr>
        </p:nvSpPr>
        <p:spPr>
          <a:xfrm>
            <a:off x="9973929" y="162686"/>
            <a:ext cx="2078545" cy="365125"/>
          </a:xfrm>
          <a:solidFill>
            <a:srgbClr val="88A2FF"/>
          </a:solidFill>
        </p:spPr>
        <p:txBody>
          <a:bodyPr/>
          <a:lstStyle/>
          <a:p>
            <a:r>
              <a:rPr lang="en-US" dirty="0"/>
              <a:t>Introduction</a:t>
            </a:r>
          </a:p>
        </p:txBody>
      </p:sp>
    </p:spTree>
    <p:extLst>
      <p:ext uri="{BB962C8B-B14F-4D97-AF65-F5344CB8AC3E}">
        <p14:creationId xmlns:p14="http://schemas.microsoft.com/office/powerpoint/2010/main" val="245171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1FC1CF-FE6E-AAA0-903E-0FBB3B2431C3}"/>
              </a:ext>
            </a:extLst>
          </p:cNvPr>
          <p:cNvSpPr>
            <a:spLocks noGrp="1"/>
          </p:cNvSpPr>
          <p:nvPr>
            <p:ph type="body" sz="quarter" idx="14"/>
          </p:nvPr>
        </p:nvSpPr>
        <p:spPr/>
        <p:txBody>
          <a:bodyPr/>
          <a:lstStyle/>
          <a:p>
            <a:r>
              <a:rPr lang="en-US" dirty="0"/>
              <a:t>Activity 1</a:t>
            </a:r>
          </a:p>
        </p:txBody>
      </p:sp>
      <p:sp>
        <p:nvSpPr>
          <p:cNvPr id="2" name="Title 1">
            <a:extLst>
              <a:ext uri="{FF2B5EF4-FFF2-40B4-BE49-F238E27FC236}">
                <a16:creationId xmlns:a16="http://schemas.microsoft.com/office/drawing/2014/main" id="{CEC84242-A9AD-014B-2804-928A78C062CF}"/>
              </a:ext>
            </a:extLst>
          </p:cNvPr>
          <p:cNvSpPr>
            <a:spLocks noGrp="1"/>
          </p:cNvSpPr>
          <p:nvPr>
            <p:ph type="title"/>
          </p:nvPr>
        </p:nvSpPr>
        <p:spPr/>
        <p:txBody>
          <a:bodyPr>
            <a:normAutofit/>
          </a:bodyPr>
          <a:lstStyle/>
          <a:p>
            <a:r>
              <a:rPr lang="en-US" sz="3200" dirty="0"/>
              <a:t>Activity 1: The Four Skills of Computational Thinking</a:t>
            </a:r>
          </a:p>
        </p:txBody>
      </p:sp>
      <p:sp>
        <p:nvSpPr>
          <p:cNvPr id="3" name="Content Placeholder 2">
            <a:extLst>
              <a:ext uri="{FF2B5EF4-FFF2-40B4-BE49-F238E27FC236}">
                <a16:creationId xmlns:a16="http://schemas.microsoft.com/office/drawing/2014/main" id="{907434CA-62FB-7585-7E35-6D8C3345CD8F}"/>
              </a:ext>
            </a:extLst>
          </p:cNvPr>
          <p:cNvSpPr>
            <a:spLocks noGrp="1"/>
          </p:cNvSpPr>
          <p:nvPr>
            <p:ph idx="1"/>
          </p:nvPr>
        </p:nvSpPr>
        <p:spPr>
          <a:xfrm>
            <a:off x="749710" y="5416294"/>
            <a:ext cx="5346290" cy="1076581"/>
          </a:xfrm>
        </p:spPr>
        <p:txBody>
          <a:bodyPr>
            <a:normAutofit fontScale="85000" lnSpcReduction="20000"/>
          </a:bodyPr>
          <a:lstStyle/>
          <a:p>
            <a:r>
              <a:rPr lang="en-US" dirty="0"/>
              <a:t>Watch the video</a:t>
            </a:r>
          </a:p>
          <a:p>
            <a:r>
              <a:rPr lang="en-US" dirty="0"/>
              <a:t>Answer the questions on the worksheet.</a:t>
            </a:r>
          </a:p>
        </p:txBody>
      </p:sp>
      <p:sp>
        <p:nvSpPr>
          <p:cNvPr id="4" name="Content Placeholder 3">
            <a:extLst>
              <a:ext uri="{FF2B5EF4-FFF2-40B4-BE49-F238E27FC236}">
                <a16:creationId xmlns:a16="http://schemas.microsoft.com/office/drawing/2014/main" id="{C2A24BCF-6836-DB41-7150-0DC8FA37D4F1}"/>
              </a:ext>
            </a:extLst>
          </p:cNvPr>
          <p:cNvSpPr>
            <a:spLocks noGrp="1"/>
          </p:cNvSpPr>
          <p:nvPr>
            <p:ph idx="10"/>
          </p:nvPr>
        </p:nvSpPr>
        <p:spPr/>
        <p:txBody>
          <a:bodyPr/>
          <a:lstStyle/>
          <a:p>
            <a:pPr marL="0" indent="0">
              <a:buNone/>
            </a:pPr>
            <a:r>
              <a:rPr lang="en-US" b="1" dirty="0"/>
              <a:t>Resources needed:</a:t>
            </a:r>
          </a:p>
          <a:p>
            <a:r>
              <a:rPr lang="en-US" dirty="0"/>
              <a:t>R1 Activity 1 Worksheet</a:t>
            </a:r>
          </a:p>
        </p:txBody>
      </p:sp>
      <p:sp>
        <p:nvSpPr>
          <p:cNvPr id="5" name="Text Placeholder 4">
            <a:extLst>
              <a:ext uri="{FF2B5EF4-FFF2-40B4-BE49-F238E27FC236}">
                <a16:creationId xmlns:a16="http://schemas.microsoft.com/office/drawing/2014/main" id="{1A020E2B-0DAC-826E-DAC1-D881986EEF34}"/>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Resource 1: Core computational thinking skills</a:t>
            </a:r>
          </a:p>
        </p:txBody>
      </p:sp>
      <p:pic>
        <p:nvPicPr>
          <p:cNvPr id="7" name="Online Media 6" title="Computational thinking skills - Hippo digital case study">
            <a:hlinkClick r:id="" action="ppaction://media"/>
            <a:extLst>
              <a:ext uri="{FF2B5EF4-FFF2-40B4-BE49-F238E27FC236}">
                <a16:creationId xmlns:a16="http://schemas.microsoft.com/office/drawing/2014/main" id="{FD6ACF9A-E8A5-612E-9E30-07F1098470EB}"/>
              </a:ext>
            </a:extLst>
          </p:cNvPr>
          <p:cNvPicPr>
            <a:picLocks noRot="1" noChangeAspect="1"/>
          </p:cNvPicPr>
          <p:nvPr>
            <a:videoFile r:link="rId1"/>
          </p:nvPr>
        </p:nvPicPr>
        <p:blipFill>
          <a:blip r:embed="rId4"/>
          <a:stretch>
            <a:fillRect/>
          </a:stretch>
        </p:blipFill>
        <p:spPr>
          <a:xfrm>
            <a:off x="749710" y="1481849"/>
            <a:ext cx="6912385" cy="3894301"/>
          </a:xfrm>
          <a:prstGeom prst="rect">
            <a:avLst/>
          </a:prstGeom>
        </p:spPr>
      </p:pic>
    </p:spTree>
    <p:extLst>
      <p:ext uri="{BB962C8B-B14F-4D97-AF65-F5344CB8AC3E}">
        <p14:creationId xmlns:p14="http://schemas.microsoft.com/office/powerpoint/2010/main" val="23876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F842-421B-7A9D-5D6C-D875F7909CBD}"/>
              </a:ext>
            </a:extLst>
          </p:cNvPr>
          <p:cNvSpPr>
            <a:spLocks noGrp="1"/>
          </p:cNvSpPr>
          <p:nvPr>
            <p:ph type="title"/>
          </p:nvPr>
        </p:nvSpPr>
        <p:spPr/>
        <p:txBody>
          <a:bodyPr/>
          <a:lstStyle/>
          <a:p>
            <a:r>
              <a:rPr lang="en-US" dirty="0"/>
              <a:t>Activity 2: Computational thinking scenarios</a:t>
            </a:r>
          </a:p>
        </p:txBody>
      </p:sp>
      <p:sp>
        <p:nvSpPr>
          <p:cNvPr id="3" name="Content Placeholder 2">
            <a:extLst>
              <a:ext uri="{FF2B5EF4-FFF2-40B4-BE49-F238E27FC236}">
                <a16:creationId xmlns:a16="http://schemas.microsoft.com/office/drawing/2014/main" id="{4C8F8C68-CEF3-4B16-7768-0D7D666D378F}"/>
              </a:ext>
            </a:extLst>
          </p:cNvPr>
          <p:cNvSpPr>
            <a:spLocks noGrp="1"/>
          </p:cNvSpPr>
          <p:nvPr>
            <p:ph idx="1"/>
          </p:nvPr>
        </p:nvSpPr>
        <p:spPr/>
        <p:txBody>
          <a:bodyPr/>
          <a:lstStyle/>
          <a:p>
            <a:r>
              <a:rPr lang="en-US" dirty="0"/>
              <a:t>Apply the computational thinking skills to each of the scenarios on the worksheet.</a:t>
            </a:r>
          </a:p>
        </p:txBody>
      </p:sp>
      <p:sp>
        <p:nvSpPr>
          <p:cNvPr id="4" name="Content Placeholder 3">
            <a:extLst>
              <a:ext uri="{FF2B5EF4-FFF2-40B4-BE49-F238E27FC236}">
                <a16:creationId xmlns:a16="http://schemas.microsoft.com/office/drawing/2014/main" id="{55919485-2739-B9AB-6B4B-781738492F61}"/>
              </a:ext>
            </a:extLst>
          </p:cNvPr>
          <p:cNvSpPr>
            <a:spLocks noGrp="1"/>
          </p:cNvSpPr>
          <p:nvPr>
            <p:ph idx="10"/>
          </p:nvPr>
        </p:nvSpPr>
        <p:spPr/>
        <p:txBody>
          <a:bodyPr/>
          <a:lstStyle/>
          <a:p>
            <a:pPr marL="0" indent="0">
              <a:buNone/>
            </a:pPr>
            <a:r>
              <a:rPr lang="en-US" b="1" dirty="0"/>
              <a:t>Resources needed:</a:t>
            </a:r>
          </a:p>
          <a:p>
            <a:r>
              <a:rPr lang="en-US" dirty="0"/>
              <a:t>R1 Activity 2 Worksheet</a:t>
            </a:r>
          </a:p>
        </p:txBody>
      </p:sp>
      <p:sp>
        <p:nvSpPr>
          <p:cNvPr id="5" name="Text Placeholder 4">
            <a:extLst>
              <a:ext uri="{FF2B5EF4-FFF2-40B4-BE49-F238E27FC236}">
                <a16:creationId xmlns:a16="http://schemas.microsoft.com/office/drawing/2014/main" id="{7A9A1F88-588A-663B-5EF7-CF34F7D885DA}"/>
              </a:ext>
            </a:extLst>
          </p:cNvPr>
          <p:cNvSpPr>
            <a:spLocks noGrp="1"/>
          </p:cNvSpPr>
          <p:nvPr>
            <p:ph type="body" sz="quarter" idx="11"/>
          </p:nvPr>
        </p:nvSpPr>
        <p:spPr/>
        <p:txBody>
          <a:bodyPr/>
          <a:lstStyle/>
          <a:p>
            <a:r>
              <a:rPr lang="en-GB" dirty="0"/>
              <a:t>Resource 1: Core computational thinking skills</a:t>
            </a:r>
          </a:p>
        </p:txBody>
      </p:sp>
      <p:sp>
        <p:nvSpPr>
          <p:cNvPr id="6" name="Text Placeholder 5">
            <a:extLst>
              <a:ext uri="{FF2B5EF4-FFF2-40B4-BE49-F238E27FC236}">
                <a16:creationId xmlns:a16="http://schemas.microsoft.com/office/drawing/2014/main" id="{78A66AB0-7580-A237-1DA6-0F9431A63D48}"/>
              </a:ext>
            </a:extLst>
          </p:cNvPr>
          <p:cNvSpPr>
            <a:spLocks noGrp="1"/>
          </p:cNvSpPr>
          <p:nvPr>
            <p:ph type="body" sz="quarter" idx="14"/>
          </p:nvPr>
        </p:nvSpPr>
        <p:spPr>
          <a:solidFill>
            <a:srgbClr val="F1995C"/>
          </a:solidFill>
        </p:spPr>
        <p:txBody>
          <a:bodyPr/>
          <a:lstStyle/>
          <a:p>
            <a:r>
              <a:rPr lang="en-US" dirty="0"/>
              <a:t>Activity 2</a:t>
            </a:r>
          </a:p>
        </p:txBody>
      </p:sp>
    </p:spTree>
    <p:extLst>
      <p:ext uri="{BB962C8B-B14F-4D97-AF65-F5344CB8AC3E}">
        <p14:creationId xmlns:p14="http://schemas.microsoft.com/office/powerpoint/2010/main" val="167162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61;p7">
            <a:extLst>
              <a:ext uri="{FF2B5EF4-FFF2-40B4-BE49-F238E27FC236}">
                <a16:creationId xmlns:a16="http://schemas.microsoft.com/office/drawing/2014/main" id="{9C9371A7-B58C-9029-A9B6-13CA1AE98561}"/>
              </a:ext>
              <a:ext uri="{C183D7F6-B498-43B3-948B-1728B52AA6E4}">
                <adec:decorative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rcRect/>
          <a:stretch>
            <a:fillRect/>
          </a:stretch>
        </p:blipFill>
        <p:spPr>
          <a:xfrm>
            <a:off x="6989083" y="1825625"/>
            <a:ext cx="4364717" cy="4351338"/>
          </a:xfrm>
          <a:prstGeom prst="rect">
            <a:avLst/>
          </a:prstGeom>
          <a:noFill/>
          <a:ln>
            <a:noFill/>
          </a:ln>
        </p:spPr>
      </p:pic>
      <p:sp>
        <p:nvSpPr>
          <p:cNvPr id="7" name="Title 6">
            <a:extLst>
              <a:ext uri="{FF2B5EF4-FFF2-40B4-BE49-F238E27FC236}">
                <a16:creationId xmlns:a16="http://schemas.microsoft.com/office/drawing/2014/main" id="{EB80A906-D8BF-521A-7B25-B328F50723E2}"/>
              </a:ext>
            </a:extLst>
          </p:cNvPr>
          <p:cNvSpPr>
            <a:spLocks noGrp="1"/>
          </p:cNvSpPr>
          <p:nvPr>
            <p:ph type="title"/>
          </p:nvPr>
        </p:nvSpPr>
        <p:spPr/>
        <p:txBody>
          <a:bodyPr/>
          <a:lstStyle/>
          <a:p>
            <a:r>
              <a:rPr lang="en-US" dirty="0"/>
              <a:t>CT skills in industry</a:t>
            </a:r>
          </a:p>
        </p:txBody>
      </p:sp>
      <p:sp>
        <p:nvSpPr>
          <p:cNvPr id="8" name="Content Placeholder 7">
            <a:extLst>
              <a:ext uri="{FF2B5EF4-FFF2-40B4-BE49-F238E27FC236}">
                <a16:creationId xmlns:a16="http://schemas.microsoft.com/office/drawing/2014/main" id="{9D59F6A3-14AC-0F14-80F1-B6C7ADFFFD58}"/>
              </a:ext>
            </a:extLst>
          </p:cNvPr>
          <p:cNvSpPr>
            <a:spLocks noGrp="1"/>
          </p:cNvSpPr>
          <p:nvPr>
            <p:ph idx="1"/>
          </p:nvPr>
        </p:nvSpPr>
        <p:spPr/>
        <p:txBody>
          <a:bodyPr>
            <a:normAutofit fontScale="85000" lnSpcReduction="20000"/>
          </a:bodyPr>
          <a:lstStyle/>
          <a:p>
            <a:r>
              <a:rPr lang="en-US" b="1" dirty="0"/>
              <a:t>Decomposition</a:t>
            </a:r>
            <a:r>
              <a:rPr lang="en-US" dirty="0"/>
              <a:t> is the basis of agile project management, where large tasks are broken down into manageable tasks for team sprints.</a:t>
            </a:r>
          </a:p>
          <a:p>
            <a:r>
              <a:rPr lang="en-US" b="1" dirty="0"/>
              <a:t>Abstraction</a:t>
            </a:r>
            <a:r>
              <a:rPr lang="en-US" dirty="0"/>
              <a:t> links directly to the work of a systems architect who must design the overall system structure.</a:t>
            </a:r>
          </a:p>
          <a:p>
            <a:r>
              <a:rPr lang="en-US" b="1" dirty="0"/>
              <a:t>Pattern</a:t>
            </a:r>
            <a:r>
              <a:rPr lang="en-US" dirty="0"/>
              <a:t> recognition is essential for data analysts and software developers for identifying trends and ensuring code reusability.</a:t>
            </a:r>
          </a:p>
          <a:p>
            <a:r>
              <a:rPr lang="en-US" b="1" dirty="0"/>
              <a:t>Algorithm</a:t>
            </a:r>
            <a:r>
              <a:rPr lang="en-US" dirty="0"/>
              <a:t> design is crucial for all developers, as creating unambiguous instructions is necessary for reliable software and unit testing.</a:t>
            </a:r>
          </a:p>
        </p:txBody>
      </p:sp>
      <p:sp>
        <p:nvSpPr>
          <p:cNvPr id="9" name="Text Placeholder 8">
            <a:extLst>
              <a:ext uri="{FF2B5EF4-FFF2-40B4-BE49-F238E27FC236}">
                <a16:creationId xmlns:a16="http://schemas.microsoft.com/office/drawing/2014/main" id="{2D7505ED-C513-C060-815D-807605E1D7C6}"/>
              </a:ext>
            </a:extLst>
          </p:cNvPr>
          <p:cNvSpPr>
            <a:spLocks noGrp="1"/>
          </p:cNvSpPr>
          <p:nvPr>
            <p:ph type="body" sz="quarter" idx="11"/>
          </p:nvPr>
        </p:nvSpPr>
        <p:spPr/>
        <p:txBody>
          <a:bodyPr/>
          <a:lstStyle/>
          <a:p>
            <a:r>
              <a:rPr lang="en-GB" dirty="0"/>
              <a:t>Resource 1: Core computational thinking skills</a:t>
            </a:r>
          </a:p>
        </p:txBody>
      </p:sp>
      <p:sp>
        <p:nvSpPr>
          <p:cNvPr id="13" name="Text Placeholder 5">
            <a:extLst>
              <a:ext uri="{FF2B5EF4-FFF2-40B4-BE49-F238E27FC236}">
                <a16:creationId xmlns:a16="http://schemas.microsoft.com/office/drawing/2014/main" id="{11B6758E-36D5-3564-FAA9-C16C2C5DE076}"/>
              </a:ext>
            </a:extLst>
          </p:cNvPr>
          <p:cNvSpPr>
            <a:spLocks noGrp="1"/>
          </p:cNvSpPr>
          <p:nvPr>
            <p:ph type="body" sz="quarter" idx="14"/>
          </p:nvPr>
        </p:nvSpPr>
        <p:spPr>
          <a:xfrm>
            <a:off x="9973929" y="162686"/>
            <a:ext cx="2078545" cy="365125"/>
          </a:xfrm>
          <a:solidFill>
            <a:srgbClr val="F1995C"/>
          </a:solidFill>
        </p:spPr>
        <p:txBody>
          <a:bodyPr/>
          <a:lstStyle/>
          <a:p>
            <a:r>
              <a:rPr lang="en-US" dirty="0"/>
              <a:t>Activity 2</a:t>
            </a:r>
          </a:p>
        </p:txBody>
      </p:sp>
    </p:spTree>
    <p:extLst>
      <p:ext uri="{BB962C8B-B14F-4D97-AF65-F5344CB8AC3E}">
        <p14:creationId xmlns:p14="http://schemas.microsoft.com/office/powerpoint/2010/main" val="332185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88085D-00C7-5A2F-2ABE-F85C06591FDC}"/>
              </a:ext>
            </a:extLst>
          </p:cNvPr>
          <p:cNvSpPr>
            <a:spLocks noGrp="1"/>
          </p:cNvSpPr>
          <p:nvPr>
            <p:ph type="title"/>
          </p:nvPr>
        </p:nvSpPr>
        <p:spPr/>
        <p:txBody>
          <a:bodyPr/>
          <a:lstStyle/>
          <a:p>
            <a:r>
              <a:rPr lang="en-US" dirty="0"/>
              <a:t>Matching task</a:t>
            </a:r>
          </a:p>
        </p:txBody>
      </p:sp>
      <p:sp>
        <p:nvSpPr>
          <p:cNvPr id="8" name="Content Placeholder 7">
            <a:extLst>
              <a:ext uri="{FF2B5EF4-FFF2-40B4-BE49-F238E27FC236}">
                <a16:creationId xmlns:a16="http://schemas.microsoft.com/office/drawing/2014/main" id="{21FD1131-5D54-515C-4BCC-F1D5D96FB52E}"/>
              </a:ext>
            </a:extLst>
          </p:cNvPr>
          <p:cNvSpPr>
            <a:spLocks noGrp="1"/>
          </p:cNvSpPr>
          <p:nvPr>
            <p:ph sz="half" idx="1"/>
          </p:nvPr>
        </p:nvSpPr>
        <p:spPr/>
        <p:txBody>
          <a:bodyPr/>
          <a:lstStyle/>
          <a:p>
            <a:pPr marL="0" indent="0">
              <a:buNone/>
            </a:pPr>
            <a:r>
              <a:rPr lang="en-US" dirty="0"/>
              <a:t>Match the computational thinking skill to its description:</a:t>
            </a:r>
          </a:p>
        </p:txBody>
      </p:sp>
      <p:sp>
        <p:nvSpPr>
          <p:cNvPr id="9" name="Text Placeholder 8">
            <a:extLst>
              <a:ext uri="{FF2B5EF4-FFF2-40B4-BE49-F238E27FC236}">
                <a16:creationId xmlns:a16="http://schemas.microsoft.com/office/drawing/2014/main" id="{D6095883-CAC4-5300-E379-32C362B9898F}"/>
              </a:ext>
            </a:extLst>
          </p:cNvPr>
          <p:cNvSpPr>
            <a:spLocks noGrp="1"/>
          </p:cNvSpPr>
          <p:nvPr>
            <p:ph type="body" sz="quarter" idx="11"/>
          </p:nvPr>
        </p:nvSpPr>
        <p:spPr/>
        <p:txBody>
          <a:bodyPr/>
          <a:lstStyle/>
          <a:p>
            <a:r>
              <a:rPr lang="en-US" dirty="0"/>
              <a:t>Resource 1: Core computational thinking skills</a:t>
            </a:r>
          </a:p>
        </p:txBody>
      </p:sp>
      <p:graphicFrame>
        <p:nvGraphicFramePr>
          <p:cNvPr id="11" name="Google Shape;270;p8">
            <a:extLst>
              <a:ext uri="{FF2B5EF4-FFF2-40B4-BE49-F238E27FC236}">
                <a16:creationId xmlns:a16="http://schemas.microsoft.com/office/drawing/2014/main" id="{74CEBDA2-D0D9-9A9B-2854-525B26B9CD47}"/>
              </a:ext>
            </a:extLst>
          </p:cNvPr>
          <p:cNvGraphicFramePr/>
          <p:nvPr>
            <p:extLst>
              <p:ext uri="{D42A27DB-BD31-4B8C-83A1-F6EECF244321}">
                <p14:modId xmlns:p14="http://schemas.microsoft.com/office/powerpoint/2010/main" val="3062428000"/>
              </p:ext>
            </p:extLst>
          </p:nvPr>
        </p:nvGraphicFramePr>
        <p:xfrm>
          <a:off x="980289" y="3059537"/>
          <a:ext cx="5894644" cy="2858340"/>
        </p:xfrm>
        <a:graphic>
          <a:graphicData uri="http://schemas.openxmlformats.org/drawingml/2006/table">
            <a:tbl>
              <a:tblPr>
                <a:noFill/>
              </a:tblPr>
              <a:tblGrid>
                <a:gridCol w="2634431">
                  <a:extLst>
                    <a:ext uri="{9D8B030D-6E8A-4147-A177-3AD203B41FA5}">
                      <a16:colId xmlns:a16="http://schemas.microsoft.com/office/drawing/2014/main" val="20000"/>
                    </a:ext>
                  </a:extLst>
                </a:gridCol>
                <a:gridCol w="3260213">
                  <a:extLst>
                    <a:ext uri="{9D8B030D-6E8A-4147-A177-3AD203B41FA5}">
                      <a16:colId xmlns:a16="http://schemas.microsoft.com/office/drawing/2014/main" val="20001"/>
                    </a:ext>
                  </a:extLst>
                </a:gridCol>
              </a:tblGrid>
              <a:tr h="652350">
                <a:tc>
                  <a:txBody>
                    <a:bodyPr/>
                    <a:lstStyle/>
                    <a:p>
                      <a:pPr marL="271463" marR="0" lvl="0" indent="-271463" algn="l" rtl="0">
                        <a:lnSpc>
                          <a:spcPct val="100000"/>
                        </a:lnSpc>
                        <a:spcBef>
                          <a:spcPts val="0"/>
                        </a:spcBef>
                        <a:spcAft>
                          <a:spcPts val="0"/>
                        </a:spcAft>
                        <a:buClr>
                          <a:schemeClr val="dk1"/>
                        </a:buClr>
                        <a:buSzPts val="2000"/>
                        <a:buFont typeface="Arial"/>
                        <a:buAutoNum type="arabicPeriod"/>
                      </a:pPr>
                      <a:r>
                        <a:rPr lang="en-GB" sz="1800" b="1" u="none" strike="noStrike" cap="none" dirty="0">
                          <a:solidFill>
                            <a:schemeClr val="dk1"/>
                          </a:solidFill>
                          <a:latin typeface="Arial" panose="020B0604020202020204" pitchFamily="34" charset="0"/>
                          <a:cs typeface="Arial" panose="020B0604020202020204" pitchFamily="34" charset="0"/>
                        </a:rPr>
                        <a:t>Algorithm design</a:t>
                      </a:r>
                      <a:endParaRPr sz="1800" b="1" u="none" strike="noStrike" cap="none" dirty="0">
                        <a:solidFill>
                          <a:schemeClr val="dk1"/>
                        </a:solidFill>
                        <a:latin typeface="Arial" panose="020B0604020202020204" pitchFamily="34" charset="0"/>
                        <a:cs typeface="Arial" panose="020B0604020202020204" pitchFamily="34" charset="0"/>
                      </a:endParaRPr>
                    </a:p>
                  </a:txBody>
                  <a:tcPr marL="76200" marR="76200" marT="47625" marB="47625">
                    <a:lnR w="9525" cap="flat" cmpd="sng">
                      <a:solidFill>
                        <a:srgbClr val="C4C7C5"/>
                      </a:solidFill>
                      <a:prstDash val="solid"/>
                      <a:round/>
                      <a:headEnd type="none" w="sm" len="sm"/>
                      <a:tailEnd type="none" w="sm" len="sm"/>
                    </a:lnR>
                    <a:lnB w="9525" cap="flat" cmpd="sng">
                      <a:solidFill>
                        <a:srgbClr val="C4C7C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solidFill>
                            <a:schemeClr val="dk1"/>
                          </a:solidFill>
                          <a:latin typeface="Arial" panose="020B0604020202020204" pitchFamily="34" charset="0"/>
                          <a:cs typeface="Arial" panose="020B0604020202020204" pitchFamily="34" charset="0"/>
                        </a:rPr>
                        <a:t>A.</a:t>
                      </a:r>
                      <a:r>
                        <a:rPr lang="en-GB" sz="1800" b="0" i="0" u="none" strike="noStrike" cap="none">
                          <a:solidFill>
                            <a:srgbClr val="262626"/>
                          </a:solidFill>
                          <a:latin typeface="Arial" panose="020B0604020202020204" pitchFamily="34" charset="0"/>
                          <a:ea typeface="Arial"/>
                          <a:cs typeface="Arial" panose="020B0604020202020204" pitchFamily="34" charset="0"/>
                          <a:sym typeface="Arial"/>
                        </a:rPr>
                        <a:t> </a:t>
                      </a:r>
                      <a:r>
                        <a:rPr lang="en-GB" sz="1800" u="none" strike="noStrike" cap="none">
                          <a:solidFill>
                            <a:schemeClr val="dk1"/>
                          </a:solidFill>
                          <a:latin typeface="Arial" panose="020B0604020202020204" pitchFamily="34" charset="0"/>
                          <a:cs typeface="Arial" panose="020B0604020202020204" pitchFamily="34" charset="0"/>
                        </a:rPr>
                        <a:t>Finding similarities, trends or repeated features</a:t>
                      </a:r>
                      <a:endParaRPr sz="1800" u="none" strike="noStrike" cap="none">
                        <a:solidFill>
                          <a:schemeClr val="dk1"/>
                        </a:solidFill>
                        <a:latin typeface="Arial" panose="020B0604020202020204" pitchFamily="34" charset="0"/>
                        <a:cs typeface="Arial" panose="020B0604020202020204" pitchFamily="34" charset="0"/>
                      </a:endParaRPr>
                    </a:p>
                  </a:txBody>
                  <a:tcPr marL="76200" marR="76200" marT="47625" marB="47625">
                    <a:lnL w="9525" cap="flat" cmpd="sng">
                      <a:solidFill>
                        <a:srgbClr val="C4C7C5"/>
                      </a:solidFill>
                      <a:prstDash val="solid"/>
                      <a:round/>
                      <a:headEnd type="none" w="sm" len="sm"/>
                      <a:tailEnd type="none" w="sm" len="sm"/>
                    </a:lnL>
                    <a:lnB w="9525" cap="flat" cmpd="sng">
                      <a:solidFill>
                        <a:srgbClr val="C4C7C5"/>
                      </a:solidFill>
                      <a:prstDash val="solid"/>
                      <a:round/>
                      <a:headEnd type="none" w="sm" len="sm"/>
                      <a:tailEnd type="none" w="sm" len="sm"/>
                    </a:lnB>
                  </a:tcPr>
                </a:tc>
                <a:extLst>
                  <a:ext uri="{0D108BD9-81ED-4DB2-BD59-A6C34878D82A}">
                    <a16:rowId xmlns:a16="http://schemas.microsoft.com/office/drawing/2014/main" val="10000"/>
                  </a:ext>
                </a:extLst>
              </a:tr>
              <a:tr h="860064">
                <a:tc>
                  <a:txBody>
                    <a:bodyPr/>
                    <a:lstStyle/>
                    <a:p>
                      <a:pPr marL="0" marR="0" lvl="0" indent="0" algn="l" rtl="0">
                        <a:lnSpc>
                          <a:spcPct val="100000"/>
                        </a:lnSpc>
                        <a:spcBef>
                          <a:spcPts val="0"/>
                        </a:spcBef>
                        <a:spcAft>
                          <a:spcPts val="0"/>
                        </a:spcAft>
                        <a:buClr>
                          <a:srgbClr val="000000"/>
                        </a:buClr>
                        <a:buSzPts val="2000"/>
                        <a:buFont typeface="Arial"/>
                        <a:buNone/>
                      </a:pPr>
                      <a:r>
                        <a:rPr lang="en-GB" sz="1800" b="1" u="none" strike="noStrike" cap="none" dirty="0">
                          <a:solidFill>
                            <a:schemeClr val="dk1"/>
                          </a:solidFill>
                          <a:latin typeface="Arial" panose="020B0604020202020204" pitchFamily="34" charset="0"/>
                          <a:cs typeface="Arial" panose="020B0604020202020204" pitchFamily="34" charset="0"/>
                        </a:rPr>
                        <a:t>2. Decomposition</a:t>
                      </a:r>
                      <a:endParaRPr sz="1800" b="1" u="none" strike="noStrike" cap="none" dirty="0">
                        <a:solidFill>
                          <a:schemeClr val="dk1"/>
                        </a:solidFill>
                        <a:latin typeface="Arial" panose="020B0604020202020204" pitchFamily="34" charset="0"/>
                        <a:cs typeface="Arial" panose="020B0604020202020204" pitchFamily="34" charset="0"/>
                      </a:endParaRPr>
                    </a:p>
                  </a:txBody>
                  <a:tcPr marL="76200" marR="76200" marT="47625" marB="47625">
                    <a:lnR w="9525" cap="flat" cmpd="sng">
                      <a:solidFill>
                        <a:srgbClr val="C4C7C5"/>
                      </a:solidFill>
                      <a:prstDash val="solid"/>
                      <a:round/>
                      <a:headEnd type="none" w="sm" len="sm"/>
                      <a:tailEnd type="none" w="sm" len="sm"/>
                    </a:lnR>
                    <a:lnT w="9525" cap="flat" cmpd="sng">
                      <a:solidFill>
                        <a:srgbClr val="C4C7C5"/>
                      </a:solidFill>
                      <a:prstDash val="solid"/>
                      <a:round/>
                      <a:headEnd type="none" w="sm" len="sm"/>
                      <a:tailEnd type="none" w="sm" len="sm"/>
                    </a:lnT>
                    <a:lnB w="9525" cap="flat" cmpd="sng">
                      <a:solidFill>
                        <a:srgbClr val="C4C7C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800" u="none" strike="noStrike" cap="none" dirty="0">
                          <a:solidFill>
                            <a:schemeClr val="dk1"/>
                          </a:solidFill>
                          <a:latin typeface="Arial" panose="020B0604020202020204" pitchFamily="34" charset="0"/>
                          <a:cs typeface="Arial" panose="020B0604020202020204" pitchFamily="34" charset="0"/>
                        </a:rPr>
                        <a:t>B. Focusing on the most important parts and hiding the rest</a:t>
                      </a:r>
                      <a:endParaRPr sz="1800" u="none" strike="noStrike" cap="none" dirty="0">
                        <a:solidFill>
                          <a:schemeClr val="dk1"/>
                        </a:solidFill>
                        <a:latin typeface="Arial" panose="020B0604020202020204" pitchFamily="34" charset="0"/>
                        <a:cs typeface="Arial" panose="020B0604020202020204" pitchFamily="34" charset="0"/>
                      </a:endParaRPr>
                    </a:p>
                  </a:txBody>
                  <a:tcPr marL="76200" marR="76200" marT="47625" marB="47625">
                    <a:lnL w="9525" cap="flat" cmpd="sng">
                      <a:solidFill>
                        <a:srgbClr val="C4C7C5"/>
                      </a:solidFill>
                      <a:prstDash val="solid"/>
                      <a:round/>
                      <a:headEnd type="none" w="sm" len="sm"/>
                      <a:tailEnd type="none" w="sm" len="sm"/>
                    </a:lnL>
                    <a:lnT w="9525" cap="flat" cmpd="sng">
                      <a:solidFill>
                        <a:srgbClr val="C4C7C5"/>
                      </a:solidFill>
                      <a:prstDash val="solid"/>
                      <a:round/>
                      <a:headEnd type="none" w="sm" len="sm"/>
                      <a:tailEnd type="none" w="sm" len="sm"/>
                    </a:lnT>
                    <a:lnB w="9525" cap="flat" cmpd="sng">
                      <a:solidFill>
                        <a:srgbClr val="C4C7C5"/>
                      </a:solidFill>
                      <a:prstDash val="solid"/>
                      <a:round/>
                      <a:headEnd type="none" w="sm" len="sm"/>
                      <a:tailEnd type="none" w="sm" len="sm"/>
                    </a:lnB>
                  </a:tcPr>
                </a:tc>
                <a:extLst>
                  <a:ext uri="{0D108BD9-81ED-4DB2-BD59-A6C34878D82A}">
                    <a16:rowId xmlns:a16="http://schemas.microsoft.com/office/drawing/2014/main" val="10001"/>
                  </a:ext>
                </a:extLst>
              </a:tr>
              <a:tr h="600422">
                <a:tc>
                  <a:txBody>
                    <a:bodyPr/>
                    <a:lstStyle/>
                    <a:p>
                      <a:pPr marL="271463" marR="0" lvl="0" indent="-271463" algn="l" rtl="0">
                        <a:lnSpc>
                          <a:spcPct val="100000"/>
                        </a:lnSpc>
                        <a:spcBef>
                          <a:spcPts val="0"/>
                        </a:spcBef>
                        <a:spcAft>
                          <a:spcPts val="0"/>
                        </a:spcAft>
                        <a:buClr>
                          <a:srgbClr val="000000"/>
                        </a:buClr>
                        <a:buSzPts val="2000"/>
                        <a:buFont typeface="Arial"/>
                        <a:buNone/>
                      </a:pPr>
                      <a:r>
                        <a:rPr lang="en-GB" sz="1800" b="1" u="none" strike="noStrike" cap="none">
                          <a:solidFill>
                            <a:schemeClr val="dk1"/>
                          </a:solidFill>
                          <a:latin typeface="Arial" panose="020B0604020202020204" pitchFamily="34" charset="0"/>
                          <a:cs typeface="Arial" panose="020B0604020202020204" pitchFamily="34" charset="0"/>
                        </a:rPr>
                        <a:t>3. Pattern recognition</a:t>
                      </a:r>
                      <a:endParaRPr sz="1800" b="1" u="none" strike="noStrike" cap="none">
                        <a:solidFill>
                          <a:schemeClr val="dk1"/>
                        </a:solidFill>
                        <a:latin typeface="Arial" panose="020B0604020202020204" pitchFamily="34" charset="0"/>
                        <a:cs typeface="Arial" panose="020B0604020202020204" pitchFamily="34" charset="0"/>
                      </a:endParaRPr>
                    </a:p>
                  </a:txBody>
                  <a:tcPr marL="76200" marR="76200" marT="47625" marB="47625">
                    <a:lnR w="9525" cap="flat" cmpd="sng">
                      <a:solidFill>
                        <a:srgbClr val="C4C7C5"/>
                      </a:solidFill>
                      <a:prstDash val="solid"/>
                      <a:round/>
                      <a:headEnd type="none" w="sm" len="sm"/>
                      <a:tailEnd type="none" w="sm" len="sm"/>
                    </a:lnR>
                    <a:lnT w="9525" cap="flat" cmpd="sng">
                      <a:solidFill>
                        <a:srgbClr val="C4C7C5"/>
                      </a:solidFill>
                      <a:prstDash val="solid"/>
                      <a:round/>
                      <a:headEnd type="none" w="sm" len="sm"/>
                      <a:tailEnd type="none" w="sm" len="sm"/>
                    </a:lnT>
                    <a:lnB w="9525" cap="flat" cmpd="sng">
                      <a:solidFill>
                        <a:srgbClr val="C4C7C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800" u="none" strike="noStrike" cap="none" dirty="0">
                          <a:solidFill>
                            <a:schemeClr val="dk1"/>
                          </a:solidFill>
                          <a:latin typeface="Arial" panose="020B0604020202020204" pitchFamily="34" charset="0"/>
                          <a:cs typeface="Arial" panose="020B0604020202020204" pitchFamily="34" charset="0"/>
                        </a:rPr>
                        <a:t>C. Breaking a large problem into smaller, easier parts</a:t>
                      </a:r>
                      <a:endParaRPr sz="1800" u="none" strike="noStrike" cap="none" dirty="0">
                        <a:solidFill>
                          <a:schemeClr val="dk1"/>
                        </a:solidFill>
                        <a:latin typeface="Arial" panose="020B0604020202020204" pitchFamily="34" charset="0"/>
                        <a:cs typeface="Arial" panose="020B0604020202020204" pitchFamily="34" charset="0"/>
                      </a:endParaRPr>
                    </a:p>
                  </a:txBody>
                  <a:tcPr marL="76200" marR="76200" marT="47625" marB="47625">
                    <a:lnL w="9525" cap="flat" cmpd="sng">
                      <a:solidFill>
                        <a:srgbClr val="C4C7C5"/>
                      </a:solidFill>
                      <a:prstDash val="solid"/>
                      <a:round/>
                      <a:headEnd type="none" w="sm" len="sm"/>
                      <a:tailEnd type="none" w="sm" len="sm"/>
                    </a:lnL>
                    <a:lnT w="9525" cap="flat" cmpd="sng">
                      <a:solidFill>
                        <a:srgbClr val="C4C7C5"/>
                      </a:solidFill>
                      <a:prstDash val="solid"/>
                      <a:round/>
                      <a:headEnd type="none" w="sm" len="sm"/>
                      <a:tailEnd type="none" w="sm" len="sm"/>
                    </a:lnT>
                    <a:lnB w="9525" cap="flat" cmpd="sng">
                      <a:solidFill>
                        <a:srgbClr val="C4C7C5"/>
                      </a:solidFill>
                      <a:prstDash val="solid"/>
                      <a:round/>
                      <a:headEnd type="none" w="sm" len="sm"/>
                      <a:tailEnd type="none" w="sm" len="sm"/>
                    </a:lnB>
                  </a:tcPr>
                </a:tc>
                <a:extLst>
                  <a:ext uri="{0D108BD9-81ED-4DB2-BD59-A6C34878D82A}">
                    <a16:rowId xmlns:a16="http://schemas.microsoft.com/office/drawing/2014/main" val="10002"/>
                  </a:ext>
                </a:extLst>
              </a:tr>
              <a:tr h="600422">
                <a:tc>
                  <a:txBody>
                    <a:bodyPr/>
                    <a:lstStyle/>
                    <a:p>
                      <a:pPr marL="0" marR="0" lvl="0" indent="0" algn="l" rtl="0">
                        <a:lnSpc>
                          <a:spcPct val="100000"/>
                        </a:lnSpc>
                        <a:spcBef>
                          <a:spcPts val="0"/>
                        </a:spcBef>
                        <a:spcAft>
                          <a:spcPts val="0"/>
                        </a:spcAft>
                        <a:buClr>
                          <a:srgbClr val="000000"/>
                        </a:buClr>
                        <a:buSzPts val="2000"/>
                        <a:buFont typeface="Arial"/>
                        <a:buNone/>
                      </a:pPr>
                      <a:r>
                        <a:rPr lang="en-GB" sz="1800" b="1" u="none" strike="noStrike" cap="none">
                          <a:solidFill>
                            <a:schemeClr val="dk1"/>
                          </a:solidFill>
                          <a:latin typeface="Arial" panose="020B0604020202020204" pitchFamily="34" charset="0"/>
                          <a:cs typeface="Arial" panose="020B0604020202020204" pitchFamily="34" charset="0"/>
                        </a:rPr>
                        <a:t>4. Abstraction</a:t>
                      </a:r>
                      <a:endParaRPr sz="1800" b="1" u="none" strike="noStrike" cap="none">
                        <a:solidFill>
                          <a:schemeClr val="dk1"/>
                        </a:solidFill>
                        <a:latin typeface="Arial" panose="020B0604020202020204" pitchFamily="34" charset="0"/>
                        <a:cs typeface="Arial" panose="020B0604020202020204" pitchFamily="34" charset="0"/>
                      </a:endParaRPr>
                    </a:p>
                  </a:txBody>
                  <a:tcPr marL="76200" marR="76200" marT="47625" marB="47625">
                    <a:lnR w="9525" cap="flat" cmpd="sng">
                      <a:solidFill>
                        <a:srgbClr val="C4C7C5"/>
                      </a:solidFill>
                      <a:prstDash val="solid"/>
                      <a:round/>
                      <a:headEnd type="none" w="sm" len="sm"/>
                      <a:tailEnd type="none" w="sm" len="sm"/>
                    </a:lnR>
                    <a:lnT w="9525" cap="flat" cmpd="sng">
                      <a:solidFill>
                        <a:srgbClr val="C4C7C5"/>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dirty="0">
                          <a:solidFill>
                            <a:schemeClr val="dk1"/>
                          </a:solidFill>
                          <a:latin typeface="Arial" panose="020B0604020202020204" pitchFamily="34" charset="0"/>
                          <a:cs typeface="Arial" panose="020B0604020202020204" pitchFamily="34" charset="0"/>
                        </a:rPr>
                        <a:t>D. Creating a list of ordered, step-by-step instructions</a:t>
                      </a:r>
                      <a:endParaRPr sz="1800" u="none" strike="noStrike" cap="none" dirty="0">
                        <a:solidFill>
                          <a:schemeClr val="dk1"/>
                        </a:solidFill>
                        <a:latin typeface="Arial" panose="020B0604020202020204" pitchFamily="34" charset="0"/>
                        <a:cs typeface="Arial" panose="020B0604020202020204" pitchFamily="34" charset="0"/>
                      </a:endParaRPr>
                    </a:p>
                  </a:txBody>
                  <a:tcPr marL="76200" marR="76200" marT="47625" marB="47625">
                    <a:lnL w="9525" cap="flat" cmpd="sng">
                      <a:solidFill>
                        <a:srgbClr val="C4C7C5"/>
                      </a:solidFill>
                      <a:prstDash val="solid"/>
                      <a:round/>
                      <a:headEnd type="none" w="sm" len="sm"/>
                      <a:tailEnd type="none" w="sm" len="sm"/>
                    </a:lnL>
                    <a:lnT w="9525" cap="flat" cmpd="sng">
                      <a:solidFill>
                        <a:srgbClr val="C4C7C5"/>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sp>
        <p:nvSpPr>
          <p:cNvPr id="12" name="Text Placeholder 5">
            <a:extLst>
              <a:ext uri="{FF2B5EF4-FFF2-40B4-BE49-F238E27FC236}">
                <a16:creationId xmlns:a16="http://schemas.microsoft.com/office/drawing/2014/main" id="{647C34FE-AC09-DAE6-C0D3-FBCB17D2F061}"/>
              </a:ext>
            </a:extLst>
          </p:cNvPr>
          <p:cNvSpPr>
            <a:spLocks noGrp="1"/>
          </p:cNvSpPr>
          <p:nvPr>
            <p:ph type="body" sz="quarter" idx="14"/>
          </p:nvPr>
        </p:nvSpPr>
        <p:spPr>
          <a:xfrm>
            <a:off x="9973929" y="162686"/>
            <a:ext cx="2078545" cy="365125"/>
          </a:xfrm>
          <a:solidFill>
            <a:srgbClr val="88A2FF"/>
          </a:solidFill>
        </p:spPr>
        <p:txBody>
          <a:bodyPr/>
          <a:lstStyle/>
          <a:p>
            <a:r>
              <a:rPr lang="en-US" dirty="0"/>
              <a:t>Plenary</a:t>
            </a:r>
          </a:p>
        </p:txBody>
      </p:sp>
    </p:spTree>
    <p:extLst>
      <p:ext uri="{BB962C8B-B14F-4D97-AF65-F5344CB8AC3E}">
        <p14:creationId xmlns:p14="http://schemas.microsoft.com/office/powerpoint/2010/main" val="336188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FCEA24-154F-9135-BC57-9A7E65EB93E0}"/>
              </a:ext>
            </a:extLst>
          </p:cNvPr>
          <p:cNvSpPr>
            <a:spLocks noGrp="1"/>
          </p:cNvSpPr>
          <p:nvPr>
            <p:ph type="title"/>
          </p:nvPr>
        </p:nvSpPr>
        <p:spPr/>
        <p:txBody>
          <a:bodyPr/>
          <a:lstStyle/>
          <a:p>
            <a:r>
              <a:rPr lang="en-US" dirty="0"/>
              <a:t>Matching task</a:t>
            </a:r>
          </a:p>
        </p:txBody>
      </p:sp>
      <p:sp>
        <p:nvSpPr>
          <p:cNvPr id="7" name="Content Placeholder 6">
            <a:extLst>
              <a:ext uri="{FF2B5EF4-FFF2-40B4-BE49-F238E27FC236}">
                <a16:creationId xmlns:a16="http://schemas.microsoft.com/office/drawing/2014/main" id="{A3EB19C9-9C6E-E49E-301B-A8011F5EF544}"/>
              </a:ext>
            </a:extLst>
          </p:cNvPr>
          <p:cNvSpPr>
            <a:spLocks noGrp="1"/>
          </p:cNvSpPr>
          <p:nvPr>
            <p:ph sz="half" idx="1"/>
          </p:nvPr>
        </p:nvSpPr>
        <p:spPr/>
        <p:txBody>
          <a:bodyPr/>
          <a:lstStyle/>
          <a:p>
            <a:pPr marL="0" indent="0">
              <a:buNone/>
            </a:pPr>
            <a:r>
              <a:rPr lang="en-US" dirty="0"/>
              <a:t>Match the computational thinking skill to its description:</a:t>
            </a:r>
          </a:p>
        </p:txBody>
      </p:sp>
      <p:sp>
        <p:nvSpPr>
          <p:cNvPr id="8" name="Text Placeholder 7">
            <a:extLst>
              <a:ext uri="{FF2B5EF4-FFF2-40B4-BE49-F238E27FC236}">
                <a16:creationId xmlns:a16="http://schemas.microsoft.com/office/drawing/2014/main" id="{4E4E3749-46E9-53A7-3000-CBDBFBB28B32}"/>
              </a:ext>
            </a:extLst>
          </p:cNvPr>
          <p:cNvSpPr>
            <a:spLocks noGrp="1"/>
          </p:cNvSpPr>
          <p:nvPr>
            <p:ph type="body" sz="quarter" idx="10"/>
          </p:nvPr>
        </p:nvSpPr>
        <p:spPr/>
        <p:txBody>
          <a:bodyPr/>
          <a:lstStyle/>
          <a:p>
            <a:r>
              <a:rPr lang="en-US" b="1" dirty="0"/>
              <a:t>1 D</a:t>
            </a:r>
          </a:p>
          <a:p>
            <a:r>
              <a:rPr lang="en-US" b="1" dirty="0"/>
              <a:t>2 C</a:t>
            </a:r>
          </a:p>
          <a:p>
            <a:r>
              <a:rPr lang="en-US" b="1" dirty="0"/>
              <a:t>3 A</a:t>
            </a:r>
          </a:p>
          <a:p>
            <a:r>
              <a:rPr lang="en-US" b="1" dirty="0"/>
              <a:t>4 B</a:t>
            </a:r>
          </a:p>
        </p:txBody>
      </p:sp>
      <p:sp>
        <p:nvSpPr>
          <p:cNvPr id="9" name="Text Placeholder 8">
            <a:extLst>
              <a:ext uri="{FF2B5EF4-FFF2-40B4-BE49-F238E27FC236}">
                <a16:creationId xmlns:a16="http://schemas.microsoft.com/office/drawing/2014/main" id="{4ACEF27F-36FE-E05F-D868-3B08F2F614BC}"/>
              </a:ext>
            </a:extLst>
          </p:cNvPr>
          <p:cNvSpPr>
            <a:spLocks noGrp="1"/>
          </p:cNvSpPr>
          <p:nvPr>
            <p:ph type="body" sz="quarter" idx="11"/>
          </p:nvPr>
        </p:nvSpPr>
        <p:spPr/>
        <p:txBody>
          <a:bodyPr/>
          <a:lstStyle/>
          <a:p>
            <a:r>
              <a:rPr lang="en-US" dirty="0"/>
              <a:t>Answers</a:t>
            </a:r>
          </a:p>
        </p:txBody>
      </p:sp>
      <p:sp>
        <p:nvSpPr>
          <p:cNvPr id="11" name="Text Placeholder 10">
            <a:extLst>
              <a:ext uri="{FF2B5EF4-FFF2-40B4-BE49-F238E27FC236}">
                <a16:creationId xmlns:a16="http://schemas.microsoft.com/office/drawing/2014/main" id="{E6006069-7DB2-2D78-1694-B4160F4FD6C0}"/>
              </a:ext>
            </a:extLst>
          </p:cNvPr>
          <p:cNvSpPr>
            <a:spLocks noGrp="1"/>
          </p:cNvSpPr>
          <p:nvPr>
            <p:ph type="body" sz="quarter" idx="15"/>
          </p:nvPr>
        </p:nvSpPr>
        <p:spPr/>
        <p:txBody>
          <a:bodyPr/>
          <a:lstStyle/>
          <a:p>
            <a:r>
              <a:rPr lang="en-US" dirty="0"/>
              <a:t>Resource 1: Core computational thinking skills</a:t>
            </a:r>
          </a:p>
        </p:txBody>
      </p:sp>
      <p:sp>
        <p:nvSpPr>
          <p:cNvPr id="12" name="Text Placeholder 5">
            <a:extLst>
              <a:ext uri="{FF2B5EF4-FFF2-40B4-BE49-F238E27FC236}">
                <a16:creationId xmlns:a16="http://schemas.microsoft.com/office/drawing/2014/main" id="{23E3413E-91F9-6BEA-D592-29A34C362A65}"/>
              </a:ext>
            </a:extLst>
          </p:cNvPr>
          <p:cNvSpPr>
            <a:spLocks noGrp="1"/>
          </p:cNvSpPr>
          <p:nvPr>
            <p:ph type="body" sz="quarter" idx="14"/>
          </p:nvPr>
        </p:nvSpPr>
        <p:spPr>
          <a:xfrm>
            <a:off x="9973929" y="162686"/>
            <a:ext cx="2078545" cy="365125"/>
          </a:xfrm>
          <a:solidFill>
            <a:srgbClr val="88A2FF"/>
          </a:solidFill>
        </p:spPr>
        <p:txBody>
          <a:bodyPr/>
          <a:lstStyle/>
          <a:p>
            <a:r>
              <a:rPr lang="en-US" dirty="0"/>
              <a:t>Plenary</a:t>
            </a:r>
          </a:p>
        </p:txBody>
      </p:sp>
      <p:graphicFrame>
        <p:nvGraphicFramePr>
          <p:cNvPr id="13" name="Google Shape;270;p8">
            <a:extLst>
              <a:ext uri="{FF2B5EF4-FFF2-40B4-BE49-F238E27FC236}">
                <a16:creationId xmlns:a16="http://schemas.microsoft.com/office/drawing/2014/main" id="{2A3C72E1-70CE-04F1-3C3F-6C858BAA331B}"/>
              </a:ext>
            </a:extLst>
          </p:cNvPr>
          <p:cNvGraphicFramePr/>
          <p:nvPr>
            <p:extLst>
              <p:ext uri="{D42A27DB-BD31-4B8C-83A1-F6EECF244321}">
                <p14:modId xmlns:p14="http://schemas.microsoft.com/office/powerpoint/2010/main" val="2990015659"/>
              </p:ext>
            </p:extLst>
          </p:nvPr>
        </p:nvGraphicFramePr>
        <p:xfrm>
          <a:off x="980289" y="3059537"/>
          <a:ext cx="5894644" cy="2858340"/>
        </p:xfrm>
        <a:graphic>
          <a:graphicData uri="http://schemas.openxmlformats.org/drawingml/2006/table">
            <a:tbl>
              <a:tblPr>
                <a:noFill/>
              </a:tblPr>
              <a:tblGrid>
                <a:gridCol w="2634431">
                  <a:extLst>
                    <a:ext uri="{9D8B030D-6E8A-4147-A177-3AD203B41FA5}">
                      <a16:colId xmlns:a16="http://schemas.microsoft.com/office/drawing/2014/main" val="20000"/>
                    </a:ext>
                  </a:extLst>
                </a:gridCol>
                <a:gridCol w="3260213">
                  <a:extLst>
                    <a:ext uri="{9D8B030D-6E8A-4147-A177-3AD203B41FA5}">
                      <a16:colId xmlns:a16="http://schemas.microsoft.com/office/drawing/2014/main" val="20001"/>
                    </a:ext>
                  </a:extLst>
                </a:gridCol>
              </a:tblGrid>
              <a:tr h="652350">
                <a:tc>
                  <a:txBody>
                    <a:bodyPr/>
                    <a:lstStyle/>
                    <a:p>
                      <a:pPr marL="271463" marR="0" lvl="0" indent="-271463" algn="l" rtl="0">
                        <a:lnSpc>
                          <a:spcPct val="100000"/>
                        </a:lnSpc>
                        <a:spcBef>
                          <a:spcPts val="0"/>
                        </a:spcBef>
                        <a:spcAft>
                          <a:spcPts val="0"/>
                        </a:spcAft>
                        <a:buClr>
                          <a:schemeClr val="dk1"/>
                        </a:buClr>
                        <a:buSzPts val="2000"/>
                        <a:buFont typeface="Arial"/>
                        <a:buAutoNum type="arabicPeriod"/>
                      </a:pPr>
                      <a:r>
                        <a:rPr lang="en-GB" sz="1800" b="1" u="none" strike="noStrike" cap="none" dirty="0">
                          <a:solidFill>
                            <a:schemeClr val="dk1"/>
                          </a:solidFill>
                          <a:latin typeface="Arial" panose="020B0604020202020204" pitchFamily="34" charset="0"/>
                          <a:cs typeface="Arial" panose="020B0604020202020204" pitchFamily="34" charset="0"/>
                        </a:rPr>
                        <a:t>Algorithm design</a:t>
                      </a:r>
                      <a:endParaRPr sz="1800" b="1" u="none" strike="noStrike" cap="none" dirty="0">
                        <a:solidFill>
                          <a:schemeClr val="dk1"/>
                        </a:solidFill>
                        <a:latin typeface="Arial" panose="020B0604020202020204" pitchFamily="34" charset="0"/>
                        <a:cs typeface="Arial" panose="020B0604020202020204" pitchFamily="34" charset="0"/>
                      </a:endParaRPr>
                    </a:p>
                  </a:txBody>
                  <a:tcPr marL="76200" marR="76200" marT="47625" marB="47625">
                    <a:lnR w="9525" cap="flat" cmpd="sng">
                      <a:solidFill>
                        <a:srgbClr val="C4C7C5"/>
                      </a:solidFill>
                      <a:prstDash val="solid"/>
                      <a:round/>
                      <a:headEnd type="none" w="sm" len="sm"/>
                      <a:tailEnd type="none" w="sm" len="sm"/>
                    </a:lnR>
                    <a:lnB w="9525" cap="flat" cmpd="sng">
                      <a:solidFill>
                        <a:srgbClr val="C4C7C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solidFill>
                            <a:schemeClr val="dk1"/>
                          </a:solidFill>
                          <a:latin typeface="Arial" panose="020B0604020202020204" pitchFamily="34" charset="0"/>
                          <a:cs typeface="Arial" panose="020B0604020202020204" pitchFamily="34" charset="0"/>
                        </a:rPr>
                        <a:t>A.</a:t>
                      </a:r>
                      <a:r>
                        <a:rPr lang="en-GB" sz="1800" b="0" i="0" u="none" strike="noStrike" cap="none">
                          <a:solidFill>
                            <a:srgbClr val="262626"/>
                          </a:solidFill>
                          <a:latin typeface="Arial" panose="020B0604020202020204" pitchFamily="34" charset="0"/>
                          <a:ea typeface="Arial"/>
                          <a:cs typeface="Arial" panose="020B0604020202020204" pitchFamily="34" charset="0"/>
                          <a:sym typeface="Arial"/>
                        </a:rPr>
                        <a:t> </a:t>
                      </a:r>
                      <a:r>
                        <a:rPr lang="en-GB" sz="1800" u="none" strike="noStrike" cap="none">
                          <a:solidFill>
                            <a:schemeClr val="dk1"/>
                          </a:solidFill>
                          <a:latin typeface="Arial" panose="020B0604020202020204" pitchFamily="34" charset="0"/>
                          <a:cs typeface="Arial" panose="020B0604020202020204" pitchFamily="34" charset="0"/>
                        </a:rPr>
                        <a:t>Finding similarities, trends or repeated features</a:t>
                      </a:r>
                      <a:endParaRPr sz="1800" u="none" strike="noStrike" cap="none">
                        <a:solidFill>
                          <a:schemeClr val="dk1"/>
                        </a:solidFill>
                        <a:latin typeface="Arial" panose="020B0604020202020204" pitchFamily="34" charset="0"/>
                        <a:cs typeface="Arial" panose="020B0604020202020204" pitchFamily="34" charset="0"/>
                      </a:endParaRPr>
                    </a:p>
                  </a:txBody>
                  <a:tcPr marL="76200" marR="76200" marT="47625" marB="47625">
                    <a:lnL w="9525" cap="flat" cmpd="sng">
                      <a:solidFill>
                        <a:srgbClr val="C4C7C5"/>
                      </a:solidFill>
                      <a:prstDash val="solid"/>
                      <a:round/>
                      <a:headEnd type="none" w="sm" len="sm"/>
                      <a:tailEnd type="none" w="sm" len="sm"/>
                    </a:lnL>
                    <a:lnB w="9525" cap="flat" cmpd="sng">
                      <a:solidFill>
                        <a:srgbClr val="C4C7C5"/>
                      </a:solidFill>
                      <a:prstDash val="solid"/>
                      <a:round/>
                      <a:headEnd type="none" w="sm" len="sm"/>
                      <a:tailEnd type="none" w="sm" len="sm"/>
                    </a:lnB>
                  </a:tcPr>
                </a:tc>
                <a:extLst>
                  <a:ext uri="{0D108BD9-81ED-4DB2-BD59-A6C34878D82A}">
                    <a16:rowId xmlns:a16="http://schemas.microsoft.com/office/drawing/2014/main" val="10000"/>
                  </a:ext>
                </a:extLst>
              </a:tr>
              <a:tr h="860064">
                <a:tc>
                  <a:txBody>
                    <a:bodyPr/>
                    <a:lstStyle/>
                    <a:p>
                      <a:pPr marL="0" marR="0" lvl="0" indent="0" algn="l" rtl="0">
                        <a:lnSpc>
                          <a:spcPct val="100000"/>
                        </a:lnSpc>
                        <a:spcBef>
                          <a:spcPts val="0"/>
                        </a:spcBef>
                        <a:spcAft>
                          <a:spcPts val="0"/>
                        </a:spcAft>
                        <a:buClr>
                          <a:srgbClr val="000000"/>
                        </a:buClr>
                        <a:buSzPts val="2000"/>
                        <a:buFont typeface="Arial"/>
                        <a:buNone/>
                      </a:pPr>
                      <a:r>
                        <a:rPr lang="en-GB" sz="1800" b="1" u="none" strike="noStrike" cap="none" dirty="0">
                          <a:solidFill>
                            <a:schemeClr val="dk1"/>
                          </a:solidFill>
                          <a:latin typeface="Arial" panose="020B0604020202020204" pitchFamily="34" charset="0"/>
                          <a:cs typeface="Arial" panose="020B0604020202020204" pitchFamily="34" charset="0"/>
                        </a:rPr>
                        <a:t>2. Decomposition</a:t>
                      </a:r>
                      <a:endParaRPr sz="1800" b="1" u="none" strike="noStrike" cap="none" dirty="0">
                        <a:solidFill>
                          <a:schemeClr val="dk1"/>
                        </a:solidFill>
                        <a:latin typeface="Arial" panose="020B0604020202020204" pitchFamily="34" charset="0"/>
                        <a:cs typeface="Arial" panose="020B0604020202020204" pitchFamily="34" charset="0"/>
                      </a:endParaRPr>
                    </a:p>
                  </a:txBody>
                  <a:tcPr marL="76200" marR="76200" marT="47625" marB="47625">
                    <a:lnR w="9525" cap="flat" cmpd="sng">
                      <a:solidFill>
                        <a:srgbClr val="C4C7C5"/>
                      </a:solidFill>
                      <a:prstDash val="solid"/>
                      <a:round/>
                      <a:headEnd type="none" w="sm" len="sm"/>
                      <a:tailEnd type="none" w="sm" len="sm"/>
                    </a:lnR>
                    <a:lnT w="9525" cap="flat" cmpd="sng">
                      <a:solidFill>
                        <a:srgbClr val="C4C7C5"/>
                      </a:solidFill>
                      <a:prstDash val="solid"/>
                      <a:round/>
                      <a:headEnd type="none" w="sm" len="sm"/>
                      <a:tailEnd type="none" w="sm" len="sm"/>
                    </a:lnT>
                    <a:lnB w="9525" cap="flat" cmpd="sng">
                      <a:solidFill>
                        <a:srgbClr val="C4C7C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800" u="none" strike="noStrike" cap="none" dirty="0">
                          <a:solidFill>
                            <a:schemeClr val="dk1"/>
                          </a:solidFill>
                          <a:latin typeface="Arial" panose="020B0604020202020204" pitchFamily="34" charset="0"/>
                          <a:cs typeface="Arial" panose="020B0604020202020204" pitchFamily="34" charset="0"/>
                        </a:rPr>
                        <a:t>B. Focusing on the most important parts and hiding the rest</a:t>
                      </a:r>
                      <a:endParaRPr sz="1800" u="none" strike="noStrike" cap="none" dirty="0">
                        <a:solidFill>
                          <a:schemeClr val="dk1"/>
                        </a:solidFill>
                        <a:latin typeface="Arial" panose="020B0604020202020204" pitchFamily="34" charset="0"/>
                        <a:cs typeface="Arial" panose="020B0604020202020204" pitchFamily="34" charset="0"/>
                      </a:endParaRPr>
                    </a:p>
                  </a:txBody>
                  <a:tcPr marL="76200" marR="76200" marT="47625" marB="47625">
                    <a:lnL w="9525" cap="flat" cmpd="sng">
                      <a:solidFill>
                        <a:srgbClr val="C4C7C5"/>
                      </a:solidFill>
                      <a:prstDash val="solid"/>
                      <a:round/>
                      <a:headEnd type="none" w="sm" len="sm"/>
                      <a:tailEnd type="none" w="sm" len="sm"/>
                    </a:lnL>
                    <a:lnT w="9525" cap="flat" cmpd="sng">
                      <a:solidFill>
                        <a:srgbClr val="C4C7C5"/>
                      </a:solidFill>
                      <a:prstDash val="solid"/>
                      <a:round/>
                      <a:headEnd type="none" w="sm" len="sm"/>
                      <a:tailEnd type="none" w="sm" len="sm"/>
                    </a:lnT>
                    <a:lnB w="9525" cap="flat" cmpd="sng">
                      <a:solidFill>
                        <a:srgbClr val="C4C7C5"/>
                      </a:solidFill>
                      <a:prstDash val="solid"/>
                      <a:round/>
                      <a:headEnd type="none" w="sm" len="sm"/>
                      <a:tailEnd type="none" w="sm" len="sm"/>
                    </a:lnB>
                  </a:tcPr>
                </a:tc>
                <a:extLst>
                  <a:ext uri="{0D108BD9-81ED-4DB2-BD59-A6C34878D82A}">
                    <a16:rowId xmlns:a16="http://schemas.microsoft.com/office/drawing/2014/main" val="10001"/>
                  </a:ext>
                </a:extLst>
              </a:tr>
              <a:tr h="600422">
                <a:tc>
                  <a:txBody>
                    <a:bodyPr/>
                    <a:lstStyle/>
                    <a:p>
                      <a:pPr marL="271463" marR="0" lvl="0" indent="-271463" algn="l" rtl="0">
                        <a:lnSpc>
                          <a:spcPct val="100000"/>
                        </a:lnSpc>
                        <a:spcBef>
                          <a:spcPts val="0"/>
                        </a:spcBef>
                        <a:spcAft>
                          <a:spcPts val="0"/>
                        </a:spcAft>
                        <a:buClr>
                          <a:srgbClr val="000000"/>
                        </a:buClr>
                        <a:buSzPts val="2000"/>
                        <a:buFont typeface="Arial"/>
                        <a:buNone/>
                      </a:pPr>
                      <a:r>
                        <a:rPr lang="en-GB" sz="1800" b="1" u="none" strike="noStrike" cap="none">
                          <a:solidFill>
                            <a:schemeClr val="dk1"/>
                          </a:solidFill>
                          <a:latin typeface="Arial" panose="020B0604020202020204" pitchFamily="34" charset="0"/>
                          <a:cs typeface="Arial" panose="020B0604020202020204" pitchFamily="34" charset="0"/>
                        </a:rPr>
                        <a:t>3. Pattern recognition</a:t>
                      </a:r>
                      <a:endParaRPr sz="1800" b="1" u="none" strike="noStrike" cap="none">
                        <a:solidFill>
                          <a:schemeClr val="dk1"/>
                        </a:solidFill>
                        <a:latin typeface="Arial" panose="020B0604020202020204" pitchFamily="34" charset="0"/>
                        <a:cs typeface="Arial" panose="020B0604020202020204" pitchFamily="34" charset="0"/>
                      </a:endParaRPr>
                    </a:p>
                  </a:txBody>
                  <a:tcPr marL="76200" marR="76200" marT="47625" marB="47625">
                    <a:lnR w="9525" cap="flat" cmpd="sng">
                      <a:solidFill>
                        <a:srgbClr val="C4C7C5"/>
                      </a:solidFill>
                      <a:prstDash val="solid"/>
                      <a:round/>
                      <a:headEnd type="none" w="sm" len="sm"/>
                      <a:tailEnd type="none" w="sm" len="sm"/>
                    </a:lnR>
                    <a:lnT w="9525" cap="flat" cmpd="sng">
                      <a:solidFill>
                        <a:srgbClr val="C4C7C5"/>
                      </a:solidFill>
                      <a:prstDash val="solid"/>
                      <a:round/>
                      <a:headEnd type="none" w="sm" len="sm"/>
                      <a:tailEnd type="none" w="sm" len="sm"/>
                    </a:lnT>
                    <a:lnB w="9525" cap="flat" cmpd="sng">
                      <a:solidFill>
                        <a:srgbClr val="C4C7C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800" u="none" strike="noStrike" cap="none" dirty="0">
                          <a:solidFill>
                            <a:schemeClr val="dk1"/>
                          </a:solidFill>
                          <a:latin typeface="Arial" panose="020B0604020202020204" pitchFamily="34" charset="0"/>
                          <a:cs typeface="Arial" panose="020B0604020202020204" pitchFamily="34" charset="0"/>
                        </a:rPr>
                        <a:t>C. Breaking a large problem into smaller, easier parts</a:t>
                      </a:r>
                      <a:endParaRPr sz="1800" u="none" strike="noStrike" cap="none" dirty="0">
                        <a:solidFill>
                          <a:schemeClr val="dk1"/>
                        </a:solidFill>
                        <a:latin typeface="Arial" panose="020B0604020202020204" pitchFamily="34" charset="0"/>
                        <a:cs typeface="Arial" panose="020B0604020202020204" pitchFamily="34" charset="0"/>
                      </a:endParaRPr>
                    </a:p>
                  </a:txBody>
                  <a:tcPr marL="76200" marR="76200" marT="47625" marB="47625">
                    <a:lnL w="9525" cap="flat" cmpd="sng">
                      <a:solidFill>
                        <a:srgbClr val="C4C7C5"/>
                      </a:solidFill>
                      <a:prstDash val="solid"/>
                      <a:round/>
                      <a:headEnd type="none" w="sm" len="sm"/>
                      <a:tailEnd type="none" w="sm" len="sm"/>
                    </a:lnL>
                    <a:lnT w="9525" cap="flat" cmpd="sng">
                      <a:solidFill>
                        <a:srgbClr val="C4C7C5"/>
                      </a:solidFill>
                      <a:prstDash val="solid"/>
                      <a:round/>
                      <a:headEnd type="none" w="sm" len="sm"/>
                      <a:tailEnd type="none" w="sm" len="sm"/>
                    </a:lnT>
                    <a:lnB w="9525" cap="flat" cmpd="sng">
                      <a:solidFill>
                        <a:srgbClr val="C4C7C5"/>
                      </a:solidFill>
                      <a:prstDash val="solid"/>
                      <a:round/>
                      <a:headEnd type="none" w="sm" len="sm"/>
                      <a:tailEnd type="none" w="sm" len="sm"/>
                    </a:lnB>
                  </a:tcPr>
                </a:tc>
                <a:extLst>
                  <a:ext uri="{0D108BD9-81ED-4DB2-BD59-A6C34878D82A}">
                    <a16:rowId xmlns:a16="http://schemas.microsoft.com/office/drawing/2014/main" val="10002"/>
                  </a:ext>
                </a:extLst>
              </a:tr>
              <a:tr h="600422">
                <a:tc>
                  <a:txBody>
                    <a:bodyPr/>
                    <a:lstStyle/>
                    <a:p>
                      <a:pPr marL="0" marR="0" lvl="0" indent="0" algn="l" rtl="0">
                        <a:lnSpc>
                          <a:spcPct val="100000"/>
                        </a:lnSpc>
                        <a:spcBef>
                          <a:spcPts val="0"/>
                        </a:spcBef>
                        <a:spcAft>
                          <a:spcPts val="0"/>
                        </a:spcAft>
                        <a:buClr>
                          <a:srgbClr val="000000"/>
                        </a:buClr>
                        <a:buSzPts val="2000"/>
                        <a:buFont typeface="Arial"/>
                        <a:buNone/>
                      </a:pPr>
                      <a:r>
                        <a:rPr lang="en-GB" sz="1800" b="1" u="none" strike="noStrike" cap="none">
                          <a:solidFill>
                            <a:schemeClr val="dk1"/>
                          </a:solidFill>
                          <a:latin typeface="Arial" panose="020B0604020202020204" pitchFamily="34" charset="0"/>
                          <a:cs typeface="Arial" panose="020B0604020202020204" pitchFamily="34" charset="0"/>
                        </a:rPr>
                        <a:t>4. Abstraction</a:t>
                      </a:r>
                      <a:endParaRPr sz="1800" b="1" u="none" strike="noStrike" cap="none">
                        <a:solidFill>
                          <a:schemeClr val="dk1"/>
                        </a:solidFill>
                        <a:latin typeface="Arial" panose="020B0604020202020204" pitchFamily="34" charset="0"/>
                        <a:cs typeface="Arial" panose="020B0604020202020204" pitchFamily="34" charset="0"/>
                      </a:endParaRPr>
                    </a:p>
                  </a:txBody>
                  <a:tcPr marL="76200" marR="76200" marT="47625" marB="47625">
                    <a:lnR w="9525" cap="flat" cmpd="sng">
                      <a:solidFill>
                        <a:srgbClr val="C4C7C5"/>
                      </a:solidFill>
                      <a:prstDash val="solid"/>
                      <a:round/>
                      <a:headEnd type="none" w="sm" len="sm"/>
                      <a:tailEnd type="none" w="sm" len="sm"/>
                    </a:lnR>
                    <a:lnT w="9525" cap="flat" cmpd="sng">
                      <a:solidFill>
                        <a:srgbClr val="C4C7C5"/>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dirty="0">
                          <a:solidFill>
                            <a:schemeClr val="dk1"/>
                          </a:solidFill>
                          <a:latin typeface="Arial" panose="020B0604020202020204" pitchFamily="34" charset="0"/>
                          <a:cs typeface="Arial" panose="020B0604020202020204" pitchFamily="34" charset="0"/>
                        </a:rPr>
                        <a:t>D. Creating a list of ordered, step-by-step instructions</a:t>
                      </a:r>
                      <a:endParaRPr sz="1800" u="none" strike="noStrike" cap="none" dirty="0">
                        <a:solidFill>
                          <a:schemeClr val="dk1"/>
                        </a:solidFill>
                        <a:latin typeface="Arial" panose="020B0604020202020204" pitchFamily="34" charset="0"/>
                        <a:cs typeface="Arial" panose="020B0604020202020204" pitchFamily="34" charset="0"/>
                      </a:endParaRPr>
                    </a:p>
                  </a:txBody>
                  <a:tcPr marL="76200" marR="76200" marT="47625" marB="47625">
                    <a:lnL w="9525" cap="flat" cmpd="sng">
                      <a:solidFill>
                        <a:srgbClr val="C4C7C5"/>
                      </a:solidFill>
                      <a:prstDash val="solid"/>
                      <a:round/>
                      <a:headEnd type="none" w="sm" len="sm"/>
                      <a:tailEnd type="none" w="sm" len="sm"/>
                    </a:lnL>
                    <a:lnT w="9525" cap="flat" cmpd="sng">
                      <a:solidFill>
                        <a:srgbClr val="C4C7C5"/>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372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EA5CB11-4307-1294-5CFE-4FC0D8DF3EE5}"/>
              </a:ext>
            </a:extLst>
          </p:cNvPr>
          <p:cNvSpPr>
            <a:spLocks noGrp="1"/>
          </p:cNvSpPr>
          <p:nvPr>
            <p:ph type="body" sz="quarter" idx="14"/>
          </p:nvPr>
        </p:nvSpPr>
        <p:spPr/>
        <p:txBody>
          <a:bodyPr/>
          <a:lstStyle/>
          <a:p>
            <a:r>
              <a:rPr lang="en-US" dirty="0"/>
              <a:t>Plenary</a:t>
            </a:r>
          </a:p>
        </p:txBody>
      </p:sp>
      <p:sp>
        <p:nvSpPr>
          <p:cNvPr id="2" name="Title 1">
            <a:extLst>
              <a:ext uri="{FF2B5EF4-FFF2-40B4-BE49-F238E27FC236}">
                <a16:creationId xmlns:a16="http://schemas.microsoft.com/office/drawing/2014/main" id="{36D2B9D2-2825-B082-65E2-BE104C04D217}"/>
              </a:ext>
            </a:extLst>
          </p:cNvPr>
          <p:cNvSpPr>
            <a:spLocks noGrp="1"/>
          </p:cNvSpPr>
          <p:nvPr>
            <p:ph type="title"/>
          </p:nvPr>
        </p:nvSpPr>
        <p:spPr/>
        <p:txBody>
          <a:bodyPr/>
          <a:lstStyle/>
          <a:p>
            <a:r>
              <a:rPr lang="en-US" dirty="0"/>
              <a:t>In this resource, we have:</a:t>
            </a:r>
          </a:p>
        </p:txBody>
      </p:sp>
      <p:sp>
        <p:nvSpPr>
          <p:cNvPr id="5" name="Text Placeholder 4">
            <a:extLst>
              <a:ext uri="{FF2B5EF4-FFF2-40B4-BE49-F238E27FC236}">
                <a16:creationId xmlns:a16="http://schemas.microsoft.com/office/drawing/2014/main" id="{958E73B7-BED6-5EB6-3A8F-4D5AD2804FDA}"/>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Resource 1: Core computational thinking skills</a:t>
            </a:r>
          </a:p>
        </p:txBody>
      </p:sp>
      <p:sp>
        <p:nvSpPr>
          <p:cNvPr id="9" name="Content Placeholder 2">
            <a:extLst>
              <a:ext uri="{FF2B5EF4-FFF2-40B4-BE49-F238E27FC236}">
                <a16:creationId xmlns:a16="http://schemas.microsoft.com/office/drawing/2014/main" id="{02FA549A-AEEA-9893-2FA8-B333E7127BBC}"/>
              </a:ext>
            </a:extLst>
          </p:cNvPr>
          <p:cNvSpPr>
            <a:spLocks noGrp="1"/>
          </p:cNvSpPr>
          <p:nvPr>
            <p:ph idx="1"/>
          </p:nvPr>
        </p:nvSpPr>
        <p:spPr>
          <a:xfrm>
            <a:off x="838200" y="1825625"/>
            <a:ext cx="6400800" cy="4351338"/>
          </a:xfrm>
        </p:spPr>
        <p:txBody>
          <a:bodyPr>
            <a:normAutofit/>
          </a:bodyPr>
          <a:lstStyle/>
          <a:p>
            <a:r>
              <a:rPr lang="en-US" dirty="0"/>
              <a:t>given the components of computational thinking</a:t>
            </a:r>
          </a:p>
          <a:p>
            <a:r>
              <a:rPr lang="en-US" dirty="0"/>
              <a:t>identified essential information by using abstraction</a:t>
            </a:r>
          </a:p>
          <a:p>
            <a:r>
              <a:rPr lang="en-US" dirty="0"/>
              <a:t>explained how to break problems down using decomposition</a:t>
            </a:r>
          </a:p>
          <a:p>
            <a:r>
              <a:rPr lang="en-US" dirty="0"/>
              <a:t>identified pattern recognition</a:t>
            </a:r>
          </a:p>
          <a:p>
            <a:r>
              <a:rPr lang="en-US" dirty="0"/>
              <a:t>designed algorithms.</a:t>
            </a:r>
          </a:p>
        </p:txBody>
      </p:sp>
      <p:sp>
        <p:nvSpPr>
          <p:cNvPr id="10" name="Text Placeholder 3">
            <a:extLst>
              <a:ext uri="{FF2B5EF4-FFF2-40B4-BE49-F238E27FC236}">
                <a16:creationId xmlns:a16="http://schemas.microsoft.com/office/drawing/2014/main" id="{7A3E628B-4508-38F7-A9E9-14B30BCEF432}"/>
              </a:ext>
            </a:extLst>
          </p:cNvPr>
          <p:cNvSpPr>
            <a:spLocks noGrp="1"/>
          </p:cNvSpPr>
          <p:nvPr>
            <p:ph type="body" sz="quarter" idx="10"/>
          </p:nvPr>
        </p:nvSpPr>
        <p:spPr>
          <a:xfrm>
            <a:off x="7530353" y="1825625"/>
            <a:ext cx="3823447" cy="4351338"/>
          </a:xfrm>
        </p:spPr>
        <p:txBody>
          <a:bodyPr>
            <a:normAutofit fontScale="70000" lnSpcReduction="20000"/>
          </a:bodyPr>
          <a:lstStyle/>
          <a:p>
            <a:r>
              <a:rPr lang="en-US" b="1" dirty="0"/>
              <a:t>Skills:</a:t>
            </a:r>
          </a:p>
          <a:p>
            <a:pPr marL="342900" indent="-342900">
              <a:buFont typeface="+mj-lt"/>
              <a:buAutoNum type="arabicPeriod"/>
            </a:pPr>
            <a:r>
              <a:rPr lang="en-US" dirty="0"/>
              <a:t>Be able to reflectively evaluate</a:t>
            </a:r>
          </a:p>
          <a:p>
            <a:pPr marL="342900" indent="-342900">
              <a:buFont typeface="+mj-lt"/>
              <a:buAutoNum type="arabicPeriod"/>
            </a:pPr>
            <a:r>
              <a:rPr lang="en-US" dirty="0"/>
              <a:t>Communicate information clearly to a technical and non-technical audience</a:t>
            </a:r>
          </a:p>
          <a:p>
            <a:pPr marL="342900" indent="-342900">
              <a:buFont typeface="+mj-lt"/>
              <a:buAutoNum type="arabicPeriod" startAt="5"/>
            </a:pPr>
            <a:r>
              <a:rPr lang="en-US" dirty="0"/>
              <a:t>Apply a logical approach to solving problems</a:t>
            </a:r>
          </a:p>
          <a:p>
            <a:r>
              <a:rPr lang="en-US" b="1" dirty="0"/>
              <a:t>General competencies:</a:t>
            </a:r>
          </a:p>
          <a:p>
            <a:r>
              <a:rPr lang="en-US" dirty="0"/>
              <a:t>English: </a:t>
            </a:r>
          </a:p>
          <a:p>
            <a:r>
              <a:rPr lang="en-US" dirty="0"/>
              <a:t>E2 Present information and ideas</a:t>
            </a:r>
          </a:p>
          <a:p>
            <a:r>
              <a:rPr lang="en-US" dirty="0"/>
              <a:t>E4 </a:t>
            </a:r>
            <a:r>
              <a:rPr lang="en-US" dirty="0" err="1"/>
              <a:t>Summarise</a:t>
            </a:r>
            <a:r>
              <a:rPr lang="en-US" dirty="0"/>
              <a:t> information/ideas</a:t>
            </a:r>
          </a:p>
          <a:p>
            <a:r>
              <a:rPr lang="en-US" dirty="0"/>
              <a:t>E6 Take part in/leading discussions</a:t>
            </a:r>
          </a:p>
          <a:p>
            <a:r>
              <a:rPr lang="en-US" dirty="0"/>
              <a:t>Digital: </a:t>
            </a:r>
          </a:p>
          <a:p>
            <a:r>
              <a:rPr lang="en-US" dirty="0"/>
              <a:t>D1 Use digital technology and media effectively</a:t>
            </a:r>
          </a:p>
          <a:p>
            <a:r>
              <a:rPr lang="en-US" dirty="0"/>
              <a:t>D3 Communicate and collaborate</a:t>
            </a:r>
          </a:p>
        </p:txBody>
      </p:sp>
    </p:spTree>
    <p:extLst>
      <p:ext uri="{BB962C8B-B14F-4D97-AF65-F5344CB8AC3E}">
        <p14:creationId xmlns:p14="http://schemas.microsoft.com/office/powerpoint/2010/main" val="36157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C4D470B-BCBB-F609-A7BC-53BC006B8FD7}"/>
              </a:ext>
            </a:extLst>
          </p:cNvPr>
          <p:cNvSpPr>
            <a:spLocks noGrp="1"/>
          </p:cNvSpPr>
          <p:nvPr>
            <p:ph type="title"/>
          </p:nvPr>
        </p:nvSpPr>
        <p:spPr/>
        <p:txBody>
          <a:bodyPr/>
          <a:lstStyle/>
          <a:p>
            <a:r>
              <a:rPr lang="en-GB" dirty="0"/>
              <a:t>Applying computational thinking</a:t>
            </a:r>
          </a:p>
        </p:txBody>
      </p:sp>
      <p:sp>
        <p:nvSpPr>
          <p:cNvPr id="2" name="Content Placeholder 1">
            <a:extLst>
              <a:ext uri="{FF2B5EF4-FFF2-40B4-BE49-F238E27FC236}">
                <a16:creationId xmlns:a16="http://schemas.microsoft.com/office/drawing/2014/main" id="{28C25D94-9F77-B39D-E558-FE9AC170E3D8}"/>
              </a:ext>
            </a:extLst>
          </p:cNvPr>
          <p:cNvSpPr>
            <a:spLocks noGrp="1"/>
          </p:cNvSpPr>
          <p:nvPr>
            <p:ph idx="1"/>
          </p:nvPr>
        </p:nvSpPr>
        <p:spPr/>
        <p:txBody>
          <a:bodyPr>
            <a:normAutofit lnSpcReduction="10000"/>
          </a:bodyPr>
          <a:lstStyle/>
          <a:p>
            <a:pPr marL="0" indent="0">
              <a:buNone/>
            </a:pPr>
            <a:r>
              <a:rPr lang="en-US" dirty="0"/>
              <a:t>You are planning a surprise 17th birthday party for your friend Alex this Saturday. You have a budget of £500. There will be eight guests and the party will be held in a local school hall. Alex loves the </a:t>
            </a:r>
            <a:r>
              <a:rPr lang="en-US" dirty="0" err="1"/>
              <a:t>colour</a:t>
            </a:r>
            <a:r>
              <a:rPr lang="en-US" dirty="0"/>
              <a:t> blue and anything related to space travel. Alex hates loud music and chocolate cake. The school has three long tables and 20 blue chairs but the lights are broken. You have one other friend to help you with the setup but they can only arrive one hour before the party starts.</a:t>
            </a:r>
          </a:p>
          <a:p>
            <a:pPr marL="0" indent="0">
              <a:buNone/>
            </a:pPr>
            <a:r>
              <a:rPr lang="en-US" dirty="0"/>
              <a:t>Use the four CT skills (abstraction, decomposition, pattern recognition and algorithm design) to plan the steps you need to take to make Alex’s party a success!</a:t>
            </a:r>
          </a:p>
        </p:txBody>
      </p:sp>
      <p:sp>
        <p:nvSpPr>
          <p:cNvPr id="18" name="Text Placeholder 17">
            <a:extLst>
              <a:ext uri="{FF2B5EF4-FFF2-40B4-BE49-F238E27FC236}">
                <a16:creationId xmlns:a16="http://schemas.microsoft.com/office/drawing/2014/main" id="{46E06462-B4F2-51F1-E838-FE0769744AA1}"/>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Resource 1: Core computational thinking skills</a:t>
            </a:r>
          </a:p>
        </p:txBody>
      </p:sp>
    </p:spTree>
    <p:extLst>
      <p:ext uri="{BB962C8B-B14F-4D97-AF65-F5344CB8AC3E}">
        <p14:creationId xmlns:p14="http://schemas.microsoft.com/office/powerpoint/2010/main" val="20587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4BD2ED-1017-E37D-71BD-E22DE4298FC8}"/>
              </a:ext>
              <a:ext uri="{C183D7F6-B498-43B3-948B-1728B52AA6E4}">
                <adec:decorative xmlns:adec="http://schemas.microsoft.com/office/drawing/2017/decorative" val="0"/>
              </a:ext>
            </a:extLst>
          </p:cNvPr>
          <p:cNvSpPr>
            <a:spLocks noGrp="1"/>
          </p:cNvSpPr>
          <p:nvPr>
            <p:ph type="body" sz="quarter" idx="14"/>
          </p:nvPr>
        </p:nvSpPr>
        <p:spPr/>
        <p:txBody>
          <a:bodyPr/>
          <a:lstStyle/>
          <a:p>
            <a:r>
              <a:rPr lang="en-US" dirty="0"/>
              <a:t>Introduction</a:t>
            </a:r>
          </a:p>
        </p:txBody>
      </p:sp>
      <p:sp>
        <p:nvSpPr>
          <p:cNvPr id="2" name="Title 1">
            <a:extLst>
              <a:ext uri="{FF2B5EF4-FFF2-40B4-BE49-F238E27FC236}">
                <a16:creationId xmlns:a16="http://schemas.microsoft.com/office/drawing/2014/main" id="{05CB9152-50B8-A69F-3F6B-3E2FA718AA9C}"/>
              </a:ext>
            </a:extLst>
          </p:cNvPr>
          <p:cNvSpPr>
            <a:spLocks noGrp="1"/>
          </p:cNvSpPr>
          <p:nvPr>
            <p:ph type="title"/>
          </p:nvPr>
        </p:nvSpPr>
        <p:spPr/>
        <p:txBody>
          <a:bodyPr/>
          <a:lstStyle/>
          <a:p>
            <a:r>
              <a:rPr lang="en-US" dirty="0"/>
              <a:t>In this resource, we will:</a:t>
            </a:r>
          </a:p>
        </p:txBody>
      </p:sp>
      <p:sp>
        <p:nvSpPr>
          <p:cNvPr id="3" name="Content Placeholder 2">
            <a:extLst>
              <a:ext uri="{FF2B5EF4-FFF2-40B4-BE49-F238E27FC236}">
                <a16:creationId xmlns:a16="http://schemas.microsoft.com/office/drawing/2014/main" id="{1299CD3C-D8CD-F1A0-4928-2821334A57AB}"/>
              </a:ext>
            </a:extLst>
          </p:cNvPr>
          <p:cNvSpPr>
            <a:spLocks noGrp="1"/>
          </p:cNvSpPr>
          <p:nvPr>
            <p:ph idx="1"/>
          </p:nvPr>
        </p:nvSpPr>
        <p:spPr/>
        <p:txBody>
          <a:bodyPr>
            <a:normAutofit/>
          </a:bodyPr>
          <a:lstStyle/>
          <a:p>
            <a:r>
              <a:rPr lang="en-US" dirty="0"/>
              <a:t>give the components of computational thinking</a:t>
            </a:r>
          </a:p>
          <a:p>
            <a:r>
              <a:rPr lang="en-US" dirty="0"/>
              <a:t>identify essential information by using abstraction</a:t>
            </a:r>
          </a:p>
          <a:p>
            <a:r>
              <a:rPr lang="en-US" dirty="0"/>
              <a:t>explain how to break problems down using decomposition</a:t>
            </a:r>
          </a:p>
          <a:p>
            <a:r>
              <a:rPr lang="en-US" dirty="0"/>
              <a:t>identify pattern recognition</a:t>
            </a:r>
          </a:p>
          <a:p>
            <a:r>
              <a:rPr lang="en-US" dirty="0"/>
              <a:t>design algorithms.</a:t>
            </a:r>
          </a:p>
        </p:txBody>
      </p:sp>
      <p:sp>
        <p:nvSpPr>
          <p:cNvPr id="4" name="Text Placeholder 3">
            <a:extLst>
              <a:ext uri="{FF2B5EF4-FFF2-40B4-BE49-F238E27FC236}">
                <a16:creationId xmlns:a16="http://schemas.microsoft.com/office/drawing/2014/main" id="{5C47081D-97F7-67E5-C659-CCA7615CFA90}"/>
              </a:ext>
            </a:extLst>
          </p:cNvPr>
          <p:cNvSpPr>
            <a:spLocks noGrp="1"/>
          </p:cNvSpPr>
          <p:nvPr>
            <p:ph type="body" sz="quarter" idx="10"/>
          </p:nvPr>
        </p:nvSpPr>
        <p:spPr/>
        <p:txBody>
          <a:bodyPr>
            <a:normAutofit fontScale="70000" lnSpcReduction="20000"/>
          </a:bodyPr>
          <a:lstStyle/>
          <a:p>
            <a:r>
              <a:rPr lang="en-US" b="1" dirty="0"/>
              <a:t>Skills:</a:t>
            </a:r>
          </a:p>
          <a:p>
            <a:pPr marL="342900" indent="-342900">
              <a:buFont typeface="+mj-lt"/>
              <a:buAutoNum type="arabicPeriod"/>
            </a:pPr>
            <a:r>
              <a:rPr lang="en-US" dirty="0"/>
              <a:t>Be able to reflectively evaluate</a:t>
            </a:r>
          </a:p>
          <a:p>
            <a:pPr marL="342900" indent="-342900">
              <a:buFont typeface="+mj-lt"/>
              <a:buAutoNum type="arabicPeriod"/>
            </a:pPr>
            <a:r>
              <a:rPr lang="en-US" dirty="0"/>
              <a:t>Communicate information clearly to a technical and non-technical audience</a:t>
            </a:r>
          </a:p>
          <a:p>
            <a:pPr marL="342900" indent="-342900">
              <a:buFont typeface="+mj-lt"/>
              <a:buAutoNum type="arabicPeriod" startAt="5"/>
            </a:pPr>
            <a:r>
              <a:rPr lang="en-US" dirty="0"/>
              <a:t>Apply a logical approach to solving problems</a:t>
            </a:r>
          </a:p>
          <a:p>
            <a:r>
              <a:rPr lang="en-US" b="1" dirty="0"/>
              <a:t>General competencies:</a:t>
            </a:r>
          </a:p>
          <a:p>
            <a:r>
              <a:rPr lang="en-US" dirty="0"/>
              <a:t>English: </a:t>
            </a:r>
          </a:p>
          <a:p>
            <a:r>
              <a:rPr lang="en-US" dirty="0"/>
              <a:t>E2 Present information and ideas</a:t>
            </a:r>
          </a:p>
          <a:p>
            <a:r>
              <a:rPr lang="en-US" dirty="0"/>
              <a:t>E4 </a:t>
            </a:r>
            <a:r>
              <a:rPr lang="en-US" dirty="0" err="1"/>
              <a:t>Summarise</a:t>
            </a:r>
            <a:r>
              <a:rPr lang="en-US" dirty="0"/>
              <a:t> information/ideas</a:t>
            </a:r>
          </a:p>
          <a:p>
            <a:r>
              <a:rPr lang="en-US" dirty="0"/>
              <a:t>E6 Take part in/leading discussions</a:t>
            </a:r>
          </a:p>
          <a:p>
            <a:r>
              <a:rPr lang="en-US" dirty="0"/>
              <a:t>Digital: </a:t>
            </a:r>
          </a:p>
          <a:p>
            <a:r>
              <a:rPr lang="en-US" dirty="0"/>
              <a:t>D1 Use digital technology and media effectively</a:t>
            </a:r>
          </a:p>
          <a:p>
            <a:r>
              <a:rPr lang="en-US" dirty="0"/>
              <a:t>D3 Communicate and collaborate</a:t>
            </a:r>
          </a:p>
        </p:txBody>
      </p:sp>
      <p:sp>
        <p:nvSpPr>
          <p:cNvPr id="5" name="Text Placeholder 4">
            <a:extLst>
              <a:ext uri="{FF2B5EF4-FFF2-40B4-BE49-F238E27FC236}">
                <a16:creationId xmlns:a16="http://schemas.microsoft.com/office/drawing/2014/main" id="{A8AA92DF-2677-6935-B5C0-603551AD64F1}"/>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Resource 1: Core computational thinking skills</a:t>
            </a:r>
          </a:p>
        </p:txBody>
      </p:sp>
    </p:spTree>
    <p:extLst>
      <p:ext uri="{BB962C8B-B14F-4D97-AF65-F5344CB8AC3E}">
        <p14:creationId xmlns:p14="http://schemas.microsoft.com/office/powerpoint/2010/main" val="8545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p:txBody>
          <a:bodyPr/>
          <a:lstStyle/>
          <a:p>
            <a:r>
              <a:rPr lang="en-GB" dirty="0"/>
              <a:t>Decomposition</a:t>
            </a:r>
          </a:p>
        </p:txBody>
      </p:sp>
      <p:sp>
        <p:nvSpPr>
          <p:cNvPr id="2" name="Content Placeholder 1">
            <a:extLst>
              <a:ext uri="{FF2B5EF4-FFF2-40B4-BE49-F238E27FC236}">
                <a16:creationId xmlns:a16="http://schemas.microsoft.com/office/drawing/2014/main" id="{64182BBF-314F-1A41-5E08-A78879BB2660}"/>
              </a:ext>
            </a:extLst>
          </p:cNvPr>
          <p:cNvSpPr>
            <a:spLocks noGrp="1"/>
          </p:cNvSpPr>
          <p:nvPr>
            <p:ph idx="1"/>
          </p:nvPr>
        </p:nvSpPr>
        <p:spPr/>
        <p:txBody>
          <a:bodyPr>
            <a:normAutofit/>
          </a:bodyPr>
          <a:lstStyle/>
          <a:p>
            <a:pPr marL="0" indent="0">
              <a:buNone/>
            </a:pPr>
            <a:r>
              <a:rPr lang="en-US" b="1" dirty="0"/>
              <a:t>Decomposition is the process of breaking a problem down into smaller, more manageable tasks.</a:t>
            </a:r>
          </a:p>
          <a:p>
            <a:pPr marL="0" indent="0">
              <a:buNone/>
            </a:pPr>
            <a:r>
              <a:rPr lang="en-US" dirty="0"/>
              <a:t>Think about the last time you made yourself a to-do list. What was the big problem, and how did you break it down?</a:t>
            </a:r>
          </a:p>
        </p:txBody>
      </p:sp>
      <p:sp>
        <p:nvSpPr>
          <p:cNvPr id="9" name="Text Placeholder 8">
            <a:extLst>
              <a:ext uri="{FF2B5EF4-FFF2-40B4-BE49-F238E27FC236}">
                <a16:creationId xmlns:a16="http://schemas.microsoft.com/office/drawing/2014/main" id="{E249B6B6-EDF2-03CD-BEF9-0F567EA56E45}"/>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dirty="0"/>
              <a:t>Introduction</a:t>
            </a:r>
          </a:p>
        </p:txBody>
      </p:sp>
      <p:sp>
        <p:nvSpPr>
          <p:cNvPr id="13" name="Text Placeholder 12">
            <a:extLst>
              <a:ext uri="{FF2B5EF4-FFF2-40B4-BE49-F238E27FC236}">
                <a16:creationId xmlns:a16="http://schemas.microsoft.com/office/drawing/2014/main" id="{3B2F7691-CFBD-7BDB-0F5E-460712211FC9}"/>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Resource 1: Core computational thinking skills</a:t>
            </a:r>
          </a:p>
        </p:txBody>
      </p:sp>
      <p:pic>
        <p:nvPicPr>
          <p:cNvPr id="8" name="Google Shape;145;g3abc75a526a_0_0">
            <a:extLst>
              <a:ext uri="{FF2B5EF4-FFF2-40B4-BE49-F238E27FC236}">
                <a16:creationId xmlns:a16="http://schemas.microsoft.com/office/drawing/2014/main" id="{A950F1A3-0077-917E-88A9-D16A584008F6}"/>
              </a:ext>
              <a:ext uri="{C183D7F6-B498-43B3-948B-1728B52AA6E4}">
                <adec:decorative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rcRect/>
          <a:stretch>
            <a:fillRect/>
          </a:stretch>
        </p:blipFill>
        <p:spPr>
          <a:xfrm>
            <a:off x="6989083" y="1799481"/>
            <a:ext cx="4364717" cy="4377482"/>
          </a:xfrm>
          <a:prstGeom prst="rect">
            <a:avLst/>
          </a:prstGeom>
          <a:noFill/>
          <a:ln>
            <a:noFill/>
          </a:ln>
        </p:spPr>
      </p:pic>
    </p:spTree>
    <p:extLst>
      <p:ext uri="{BB962C8B-B14F-4D97-AF65-F5344CB8AC3E}">
        <p14:creationId xmlns:p14="http://schemas.microsoft.com/office/powerpoint/2010/main" val="338130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56;g3abc75a526a_0_9">
            <a:extLst>
              <a:ext uri="{FF2B5EF4-FFF2-40B4-BE49-F238E27FC236}">
                <a16:creationId xmlns:a16="http://schemas.microsoft.com/office/drawing/2014/main" id="{C67166C8-25A7-8792-A501-39000B4FC49B}"/>
              </a:ext>
              <a:ext uri="{C183D7F6-B498-43B3-948B-1728B52AA6E4}">
                <adec:decorative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rcRect/>
          <a:stretch>
            <a:fillRect/>
          </a:stretch>
        </p:blipFill>
        <p:spPr>
          <a:xfrm>
            <a:off x="5463116" y="1825625"/>
            <a:ext cx="5890684" cy="4351338"/>
          </a:xfrm>
          <a:prstGeom prst="rect">
            <a:avLst/>
          </a:prstGeom>
          <a:noFill/>
          <a:ln>
            <a:noFill/>
          </a:ln>
        </p:spPr>
      </p:pic>
      <p:sp>
        <p:nvSpPr>
          <p:cNvPr id="2" name="Title 1">
            <a:extLst>
              <a:ext uri="{FF2B5EF4-FFF2-40B4-BE49-F238E27FC236}">
                <a16:creationId xmlns:a16="http://schemas.microsoft.com/office/drawing/2014/main" id="{5F02E7D8-ED9A-9BA8-3C98-9C9426B5E245}"/>
              </a:ext>
            </a:extLst>
          </p:cNvPr>
          <p:cNvSpPr>
            <a:spLocks noGrp="1"/>
          </p:cNvSpPr>
          <p:nvPr>
            <p:ph type="title"/>
          </p:nvPr>
        </p:nvSpPr>
        <p:spPr/>
        <p:txBody>
          <a:bodyPr/>
          <a:lstStyle/>
          <a:p>
            <a:r>
              <a:rPr lang="en-US" dirty="0"/>
              <a:t>Practice: Decomposition</a:t>
            </a:r>
          </a:p>
        </p:txBody>
      </p:sp>
      <p:sp>
        <p:nvSpPr>
          <p:cNvPr id="3" name="Content Placeholder 2">
            <a:extLst>
              <a:ext uri="{FF2B5EF4-FFF2-40B4-BE49-F238E27FC236}">
                <a16:creationId xmlns:a16="http://schemas.microsoft.com/office/drawing/2014/main" id="{2784132E-A71F-FC49-FAD9-CA73539A8231}"/>
              </a:ext>
            </a:extLst>
          </p:cNvPr>
          <p:cNvSpPr>
            <a:spLocks noGrp="1"/>
          </p:cNvSpPr>
          <p:nvPr>
            <p:ph idx="1"/>
          </p:nvPr>
        </p:nvSpPr>
        <p:spPr>
          <a:xfrm>
            <a:off x="838199" y="1825625"/>
            <a:ext cx="4210051" cy="4351338"/>
          </a:xfrm>
          <a:noFill/>
        </p:spPr>
        <p:txBody>
          <a:bodyPr>
            <a:normAutofit lnSpcReduction="10000"/>
          </a:bodyPr>
          <a:lstStyle/>
          <a:p>
            <a:pPr marL="0" indent="0">
              <a:buNone/>
            </a:pPr>
            <a:r>
              <a:rPr lang="en-US" dirty="0"/>
              <a:t>You are planning a trip to a theme park.</a:t>
            </a:r>
          </a:p>
          <a:p>
            <a:pPr marL="0" indent="0">
              <a:buNone/>
            </a:pPr>
            <a:r>
              <a:rPr lang="en-US" dirty="0"/>
              <a:t>List all of the tasks you need to do to prepare. </a:t>
            </a:r>
          </a:p>
          <a:p>
            <a:endParaRPr lang="en-US" dirty="0"/>
          </a:p>
          <a:p>
            <a:pPr marL="0" indent="0">
              <a:buNone/>
            </a:pPr>
            <a:r>
              <a:rPr lang="en-US" dirty="0"/>
              <a:t>Think about:</a:t>
            </a:r>
          </a:p>
          <a:p>
            <a:r>
              <a:rPr lang="en-US" dirty="0"/>
              <a:t> When are you going?</a:t>
            </a:r>
          </a:p>
          <a:p>
            <a:r>
              <a:rPr lang="en-US" dirty="0"/>
              <a:t> Who are you going with?</a:t>
            </a:r>
          </a:p>
          <a:p>
            <a:r>
              <a:rPr lang="en-US" dirty="0"/>
              <a:t> How will you get there?</a:t>
            </a:r>
          </a:p>
        </p:txBody>
      </p:sp>
      <p:sp>
        <p:nvSpPr>
          <p:cNvPr id="9" name="Text Placeholder 8">
            <a:extLst>
              <a:ext uri="{FF2B5EF4-FFF2-40B4-BE49-F238E27FC236}">
                <a16:creationId xmlns:a16="http://schemas.microsoft.com/office/drawing/2014/main" id="{E249B6B6-EDF2-03CD-BEF9-0F567EA56E45}"/>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dirty="0"/>
              <a:t>Introduction</a:t>
            </a:r>
          </a:p>
        </p:txBody>
      </p:sp>
      <p:sp>
        <p:nvSpPr>
          <p:cNvPr id="16" name="Text Placeholder 15">
            <a:extLst>
              <a:ext uri="{FF2B5EF4-FFF2-40B4-BE49-F238E27FC236}">
                <a16:creationId xmlns:a16="http://schemas.microsoft.com/office/drawing/2014/main" id="{7BE8136D-0C89-D68D-F368-030DEA6F0B2E}"/>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Resource 1: Core computational thinking skills</a:t>
            </a:r>
          </a:p>
        </p:txBody>
      </p:sp>
    </p:spTree>
    <p:extLst>
      <p:ext uri="{BB962C8B-B14F-4D97-AF65-F5344CB8AC3E}">
        <p14:creationId xmlns:p14="http://schemas.microsoft.com/office/powerpoint/2010/main" val="131679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43D10F3-E433-2861-B93A-4FC9288EFF48}"/>
              </a:ext>
            </a:extLst>
          </p:cNvPr>
          <p:cNvSpPr>
            <a:spLocks noGrp="1"/>
          </p:cNvSpPr>
          <p:nvPr>
            <p:ph type="title"/>
          </p:nvPr>
        </p:nvSpPr>
        <p:spPr/>
        <p:txBody>
          <a:bodyPr/>
          <a:lstStyle/>
          <a:p>
            <a:r>
              <a:rPr lang="en-US" dirty="0"/>
              <a:t>Abstraction</a:t>
            </a:r>
          </a:p>
        </p:txBody>
      </p:sp>
      <p:sp>
        <p:nvSpPr>
          <p:cNvPr id="11" name="Content Placeholder 10">
            <a:extLst>
              <a:ext uri="{FF2B5EF4-FFF2-40B4-BE49-F238E27FC236}">
                <a16:creationId xmlns:a16="http://schemas.microsoft.com/office/drawing/2014/main" id="{29AC2C6E-0CAC-B6F9-0502-120971B469C3}"/>
              </a:ext>
            </a:extLst>
          </p:cNvPr>
          <p:cNvSpPr>
            <a:spLocks noGrp="1"/>
          </p:cNvSpPr>
          <p:nvPr>
            <p:ph idx="1"/>
          </p:nvPr>
        </p:nvSpPr>
        <p:spPr>
          <a:xfrm>
            <a:off x="838199" y="1825625"/>
            <a:ext cx="4953001" cy="4351338"/>
          </a:xfrm>
        </p:spPr>
        <p:txBody>
          <a:bodyPr>
            <a:normAutofit/>
          </a:bodyPr>
          <a:lstStyle/>
          <a:p>
            <a:pPr marL="0" indent="0">
              <a:buNone/>
            </a:pPr>
            <a:r>
              <a:rPr lang="en-US" b="1" dirty="0"/>
              <a:t>Abstraction is the process of identifying essential information while ignoring irrelevant details.</a:t>
            </a:r>
          </a:p>
          <a:p>
            <a:pPr marL="0" indent="0">
              <a:buNone/>
            </a:pPr>
            <a:r>
              <a:rPr lang="en-US" dirty="0"/>
              <a:t>Transport network maps showing bus routes, metro routes and train routes are an example of abstraction. Explain to your partner why this is.</a:t>
            </a:r>
          </a:p>
        </p:txBody>
      </p:sp>
      <p:sp>
        <p:nvSpPr>
          <p:cNvPr id="4" name="Text Placeholder 3">
            <a:extLst>
              <a:ext uri="{FF2B5EF4-FFF2-40B4-BE49-F238E27FC236}">
                <a16:creationId xmlns:a16="http://schemas.microsoft.com/office/drawing/2014/main" id="{6236D720-AD92-83AF-E96C-D8EACB2B9DE8}"/>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dirty="0"/>
              <a:t>Introduction</a:t>
            </a:r>
          </a:p>
        </p:txBody>
      </p:sp>
      <p:sp>
        <p:nvSpPr>
          <p:cNvPr id="9" name="Text Placeholder 8">
            <a:extLst>
              <a:ext uri="{FF2B5EF4-FFF2-40B4-BE49-F238E27FC236}">
                <a16:creationId xmlns:a16="http://schemas.microsoft.com/office/drawing/2014/main" id="{13A92920-408A-9E04-971E-ED55B0A35ECB}"/>
              </a:ext>
            </a:extLst>
          </p:cNvPr>
          <p:cNvSpPr>
            <a:spLocks noGrp="1"/>
          </p:cNvSpPr>
          <p:nvPr>
            <p:ph type="body" sz="quarter" idx="11"/>
          </p:nvPr>
        </p:nvSpPr>
        <p:spPr/>
        <p:txBody>
          <a:bodyPr/>
          <a:lstStyle/>
          <a:p>
            <a:r>
              <a:rPr lang="en-GB" dirty="0"/>
              <a:t>Resource 1: Core computational thinking skills</a:t>
            </a:r>
          </a:p>
        </p:txBody>
      </p:sp>
      <p:pic>
        <p:nvPicPr>
          <p:cNvPr id="13" name="Google Shape;168;p5">
            <a:extLst>
              <a:ext uri="{FF2B5EF4-FFF2-40B4-BE49-F238E27FC236}">
                <a16:creationId xmlns:a16="http://schemas.microsoft.com/office/drawing/2014/main" id="{AFA8E357-BE48-75B6-977D-691809BED06B}"/>
              </a:ext>
              <a:ext uri="{C183D7F6-B498-43B3-948B-1728B52AA6E4}">
                <adec:decorative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rcRect/>
          <a:stretch/>
        </p:blipFill>
        <p:spPr>
          <a:xfrm>
            <a:off x="5949365" y="3014133"/>
            <a:ext cx="5635427" cy="1652483"/>
          </a:xfrm>
          <a:prstGeom prst="rect">
            <a:avLst/>
          </a:prstGeom>
          <a:noFill/>
          <a:ln>
            <a:noFill/>
          </a:ln>
        </p:spPr>
      </p:pic>
    </p:spTree>
    <p:extLst>
      <p:ext uri="{BB962C8B-B14F-4D97-AF65-F5344CB8AC3E}">
        <p14:creationId xmlns:p14="http://schemas.microsoft.com/office/powerpoint/2010/main" val="235128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5B4ADC-3160-FB85-DB33-4E4C2338D7E5}"/>
              </a:ext>
            </a:extLst>
          </p:cNvPr>
          <p:cNvSpPr>
            <a:spLocks noGrp="1"/>
          </p:cNvSpPr>
          <p:nvPr>
            <p:ph type="title"/>
          </p:nvPr>
        </p:nvSpPr>
        <p:spPr/>
        <p:txBody>
          <a:bodyPr/>
          <a:lstStyle/>
          <a:p>
            <a:r>
              <a:rPr lang="en-US" dirty="0"/>
              <a:t>Practice: Abstraction</a:t>
            </a:r>
          </a:p>
        </p:txBody>
      </p:sp>
      <p:sp>
        <p:nvSpPr>
          <p:cNvPr id="8" name="Content Placeholder 7">
            <a:extLst>
              <a:ext uri="{FF2B5EF4-FFF2-40B4-BE49-F238E27FC236}">
                <a16:creationId xmlns:a16="http://schemas.microsoft.com/office/drawing/2014/main" id="{C1DAD928-8EA6-0652-4955-0602C41EB790}"/>
              </a:ext>
            </a:extLst>
          </p:cNvPr>
          <p:cNvSpPr>
            <a:spLocks noGrp="1"/>
          </p:cNvSpPr>
          <p:nvPr>
            <p:ph idx="1"/>
          </p:nvPr>
        </p:nvSpPr>
        <p:spPr>
          <a:xfrm>
            <a:off x="838200" y="1825625"/>
            <a:ext cx="4428068" cy="4351338"/>
          </a:xfrm>
          <a:noFill/>
        </p:spPr>
        <p:txBody>
          <a:bodyPr/>
          <a:lstStyle/>
          <a:p>
            <a:pPr marL="0" indent="0">
              <a:buNone/>
            </a:pPr>
            <a:r>
              <a:rPr lang="en-US" dirty="0"/>
              <a:t>You need to design a simple floor plan of your classroom,</a:t>
            </a:r>
          </a:p>
          <a:p>
            <a:pPr marL="0" indent="0">
              <a:buNone/>
            </a:pPr>
            <a:r>
              <a:rPr lang="en-US" dirty="0"/>
              <a:t>Your floor plan should include essential features such as doors, windows and desks, but ignore unnecessary detail.</a:t>
            </a:r>
          </a:p>
        </p:txBody>
      </p:sp>
      <p:sp>
        <p:nvSpPr>
          <p:cNvPr id="4" name="Text Placeholder 3">
            <a:extLst>
              <a:ext uri="{FF2B5EF4-FFF2-40B4-BE49-F238E27FC236}">
                <a16:creationId xmlns:a16="http://schemas.microsoft.com/office/drawing/2014/main" id="{6792B77E-7F0D-216B-2003-5DA1ACFA498D}"/>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dirty="0"/>
              <a:t>Introduction</a:t>
            </a:r>
          </a:p>
        </p:txBody>
      </p:sp>
      <p:sp>
        <p:nvSpPr>
          <p:cNvPr id="6" name="Text Placeholder 5">
            <a:extLst>
              <a:ext uri="{FF2B5EF4-FFF2-40B4-BE49-F238E27FC236}">
                <a16:creationId xmlns:a16="http://schemas.microsoft.com/office/drawing/2014/main" id="{CA93694B-E976-4BC6-2590-74E0827C4372}"/>
              </a:ext>
              <a:ext uri="{C183D7F6-B498-43B3-948B-1728B52AA6E4}">
                <adec:decorative xmlns:adec="http://schemas.microsoft.com/office/drawing/2017/decorative" val="0"/>
              </a:ext>
            </a:extLst>
          </p:cNvPr>
          <p:cNvSpPr>
            <a:spLocks noGrp="1"/>
          </p:cNvSpPr>
          <p:nvPr>
            <p:ph type="body" sz="quarter" idx="11"/>
          </p:nvPr>
        </p:nvSpPr>
        <p:spPr/>
        <p:txBody>
          <a:bodyPr/>
          <a:lstStyle/>
          <a:p>
            <a:r>
              <a:rPr lang="en-GB" dirty="0"/>
              <a:t>Resource 1: Core computational thinking skills</a:t>
            </a:r>
          </a:p>
        </p:txBody>
      </p:sp>
      <p:pic>
        <p:nvPicPr>
          <p:cNvPr id="10" name="Picture 2">
            <a:extLst>
              <a:ext uri="{FF2B5EF4-FFF2-40B4-BE49-F238E27FC236}">
                <a16:creationId xmlns:a16="http://schemas.microsoft.com/office/drawing/2014/main" id="{876F759C-453F-9616-A70A-581E887DD368}"/>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rot="5400000">
            <a:off x="6466408" y="692986"/>
            <a:ext cx="3935519" cy="633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9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89;g3abc75a526a_0_18">
            <a:extLst>
              <a:ext uri="{FF2B5EF4-FFF2-40B4-BE49-F238E27FC236}">
                <a16:creationId xmlns:a16="http://schemas.microsoft.com/office/drawing/2014/main" id="{5AFF9CF5-8838-00E8-2FCB-29137B794082}"/>
              </a:ext>
              <a:ext uri="{C183D7F6-B498-43B3-948B-1728B52AA6E4}">
                <adec:decorative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rcRect/>
          <a:stretch/>
        </p:blipFill>
        <p:spPr>
          <a:xfrm>
            <a:off x="6989083" y="1825625"/>
            <a:ext cx="4364716" cy="4364716"/>
          </a:xfrm>
          <a:prstGeom prst="rect">
            <a:avLst/>
          </a:prstGeom>
          <a:noFill/>
          <a:ln>
            <a:noFill/>
          </a:ln>
        </p:spPr>
      </p:pic>
      <p:sp>
        <p:nvSpPr>
          <p:cNvPr id="2" name="Title 1">
            <a:extLst>
              <a:ext uri="{FF2B5EF4-FFF2-40B4-BE49-F238E27FC236}">
                <a16:creationId xmlns:a16="http://schemas.microsoft.com/office/drawing/2014/main" id="{E8D3E70B-709E-6D9D-4F96-9E9CD7DDB465}"/>
              </a:ext>
            </a:extLst>
          </p:cNvPr>
          <p:cNvSpPr>
            <a:spLocks noGrp="1"/>
          </p:cNvSpPr>
          <p:nvPr>
            <p:ph type="title"/>
          </p:nvPr>
        </p:nvSpPr>
        <p:spPr/>
        <p:txBody>
          <a:bodyPr/>
          <a:lstStyle/>
          <a:p>
            <a:r>
              <a:rPr lang="en-GB" dirty="0"/>
              <a:t>Pattern recognition</a:t>
            </a:r>
            <a:endParaRPr lang="en-US" dirty="0"/>
          </a:p>
        </p:txBody>
      </p:sp>
      <p:sp>
        <p:nvSpPr>
          <p:cNvPr id="3" name="Content Placeholder 2">
            <a:extLst>
              <a:ext uri="{FF2B5EF4-FFF2-40B4-BE49-F238E27FC236}">
                <a16:creationId xmlns:a16="http://schemas.microsoft.com/office/drawing/2014/main" id="{084FAF08-6B13-17ED-241A-EEBC68EEF587}"/>
              </a:ext>
            </a:extLst>
          </p:cNvPr>
          <p:cNvSpPr>
            <a:spLocks noGrp="1"/>
          </p:cNvSpPr>
          <p:nvPr>
            <p:ph idx="1"/>
          </p:nvPr>
        </p:nvSpPr>
        <p:spPr/>
        <p:txBody>
          <a:bodyPr>
            <a:normAutofit/>
          </a:bodyPr>
          <a:lstStyle/>
          <a:p>
            <a:pPr marL="0" indent="0">
              <a:buNone/>
            </a:pPr>
            <a:r>
              <a:rPr lang="en-GB" b="1" dirty="0"/>
              <a:t>Pattern recognition involves identifying similarities and trends in problems.</a:t>
            </a:r>
          </a:p>
          <a:p>
            <a:pPr marL="0" indent="0">
              <a:buNone/>
            </a:pPr>
            <a:r>
              <a:rPr lang="en-GB" dirty="0"/>
              <a:t>Look at the pattern in the image. Describe it to the person sitting next to you.</a:t>
            </a:r>
          </a:p>
        </p:txBody>
      </p:sp>
      <p:sp>
        <p:nvSpPr>
          <p:cNvPr id="5" name="Text Placeholder 4">
            <a:extLst>
              <a:ext uri="{FF2B5EF4-FFF2-40B4-BE49-F238E27FC236}">
                <a16:creationId xmlns:a16="http://schemas.microsoft.com/office/drawing/2014/main" id="{B847AE03-06E0-1C89-A635-1FDDF662E799}"/>
              </a:ext>
            </a:extLst>
          </p:cNvPr>
          <p:cNvSpPr>
            <a:spLocks noGrp="1"/>
          </p:cNvSpPr>
          <p:nvPr>
            <p:ph type="body" sz="quarter" idx="14"/>
          </p:nvPr>
        </p:nvSpPr>
        <p:spPr>
          <a:solidFill>
            <a:srgbClr val="88A2FF"/>
          </a:solidFill>
        </p:spPr>
        <p:txBody>
          <a:bodyPr/>
          <a:lstStyle/>
          <a:p>
            <a:r>
              <a:rPr lang="en-US" dirty="0"/>
              <a:t>Introduction</a:t>
            </a:r>
          </a:p>
        </p:txBody>
      </p:sp>
      <p:sp>
        <p:nvSpPr>
          <p:cNvPr id="4" name="Text Placeholder 3">
            <a:extLst>
              <a:ext uri="{FF2B5EF4-FFF2-40B4-BE49-F238E27FC236}">
                <a16:creationId xmlns:a16="http://schemas.microsoft.com/office/drawing/2014/main" id="{EBE254D3-23BE-364F-AD6D-A221D9900DE3}"/>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Resource 1: Core computational thinking skills</a:t>
            </a:r>
          </a:p>
        </p:txBody>
      </p:sp>
    </p:spTree>
    <p:extLst>
      <p:ext uri="{BB962C8B-B14F-4D97-AF65-F5344CB8AC3E}">
        <p14:creationId xmlns:p14="http://schemas.microsoft.com/office/powerpoint/2010/main" val="69551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AF9D-6615-2ABE-3A0C-AA5A177F232E}"/>
              </a:ext>
            </a:extLst>
          </p:cNvPr>
          <p:cNvSpPr>
            <a:spLocks noGrp="1"/>
          </p:cNvSpPr>
          <p:nvPr>
            <p:ph type="title"/>
          </p:nvPr>
        </p:nvSpPr>
        <p:spPr/>
        <p:txBody>
          <a:bodyPr/>
          <a:lstStyle/>
          <a:p>
            <a:r>
              <a:rPr lang="en-GB" dirty="0"/>
              <a:t>Multiple choice questions</a:t>
            </a:r>
            <a:endParaRPr lang="en-US" dirty="0"/>
          </a:p>
        </p:txBody>
      </p:sp>
      <p:sp>
        <p:nvSpPr>
          <p:cNvPr id="5" name="Text Placeholder 4">
            <a:extLst>
              <a:ext uri="{FF2B5EF4-FFF2-40B4-BE49-F238E27FC236}">
                <a16:creationId xmlns:a16="http://schemas.microsoft.com/office/drawing/2014/main" id="{0025CC80-33C8-F245-5764-19024F2AB1B2}"/>
              </a:ext>
            </a:extLst>
          </p:cNvPr>
          <p:cNvSpPr>
            <a:spLocks noGrp="1"/>
          </p:cNvSpPr>
          <p:nvPr>
            <p:ph type="body" sz="quarter" idx="15"/>
          </p:nvPr>
        </p:nvSpPr>
        <p:spPr/>
        <p:txBody>
          <a:bodyPr/>
          <a:lstStyle/>
          <a:p>
            <a:r>
              <a:rPr lang="en-GB" dirty="0"/>
              <a:t>Resource 1: Core computational thinking skills</a:t>
            </a:r>
          </a:p>
        </p:txBody>
      </p:sp>
      <p:sp>
        <p:nvSpPr>
          <p:cNvPr id="15" name="Text Placeholder 4">
            <a:extLst>
              <a:ext uri="{FF2B5EF4-FFF2-40B4-BE49-F238E27FC236}">
                <a16:creationId xmlns:a16="http://schemas.microsoft.com/office/drawing/2014/main" id="{506E5975-F874-C9A6-62BD-ACC7842BBAAD}"/>
              </a:ext>
            </a:extLst>
          </p:cNvPr>
          <p:cNvSpPr>
            <a:spLocks noGrp="1"/>
          </p:cNvSpPr>
          <p:nvPr>
            <p:ph type="body" sz="quarter" idx="14"/>
          </p:nvPr>
        </p:nvSpPr>
        <p:spPr>
          <a:xfrm>
            <a:off x="9973929" y="162686"/>
            <a:ext cx="2078545" cy="365125"/>
          </a:xfrm>
          <a:solidFill>
            <a:srgbClr val="88A2FF"/>
          </a:solidFill>
        </p:spPr>
        <p:txBody>
          <a:bodyPr/>
          <a:lstStyle/>
          <a:p>
            <a:r>
              <a:rPr lang="en-US" dirty="0"/>
              <a:t>Introduction</a:t>
            </a:r>
          </a:p>
        </p:txBody>
      </p:sp>
      <p:sp>
        <p:nvSpPr>
          <p:cNvPr id="16" name="Google Shape;200;gddcd5fb60474bb2_9" descr="Red square">
            <a:extLst>
              <a:ext uri="{FF2B5EF4-FFF2-40B4-BE49-F238E27FC236}">
                <a16:creationId xmlns:a16="http://schemas.microsoft.com/office/drawing/2014/main" id="{AF7D1377-E554-5EAF-14F7-B774B2E7DF08}"/>
              </a:ext>
            </a:extLst>
          </p:cNvPr>
          <p:cNvSpPr/>
          <p:nvPr/>
        </p:nvSpPr>
        <p:spPr>
          <a:xfrm>
            <a:off x="1922611" y="1986473"/>
            <a:ext cx="1708800" cy="1643100"/>
          </a:xfrm>
          <a:prstGeom prst="rect">
            <a:avLst/>
          </a:prstGeom>
          <a:solidFill>
            <a:srgbClr val="CC000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201;gddcd5fb60474bb2_9" descr="Blue circle">
            <a:extLst>
              <a:ext uri="{FF2B5EF4-FFF2-40B4-BE49-F238E27FC236}">
                <a16:creationId xmlns:a16="http://schemas.microsoft.com/office/drawing/2014/main" id="{7F83DF51-7A7E-AA29-727C-AE6957EAB89B}"/>
              </a:ext>
            </a:extLst>
          </p:cNvPr>
          <p:cNvSpPr/>
          <p:nvPr/>
        </p:nvSpPr>
        <p:spPr>
          <a:xfrm>
            <a:off x="5435262" y="1912523"/>
            <a:ext cx="1824000" cy="1791000"/>
          </a:xfrm>
          <a:prstGeom prst="ellipse">
            <a:avLst/>
          </a:prstGeom>
          <a:solidFill>
            <a:srgbClr val="4A86E8"/>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202;gddcd5fb60474bb2_9" descr="Yellow square">
            <a:extLst>
              <a:ext uri="{FF2B5EF4-FFF2-40B4-BE49-F238E27FC236}">
                <a16:creationId xmlns:a16="http://schemas.microsoft.com/office/drawing/2014/main" id="{B7DC1EA3-1B2A-1F83-5781-D2A27A01EC93}"/>
              </a:ext>
            </a:extLst>
          </p:cNvPr>
          <p:cNvSpPr/>
          <p:nvPr/>
        </p:nvSpPr>
        <p:spPr>
          <a:xfrm>
            <a:off x="9065389" y="2011344"/>
            <a:ext cx="1708800" cy="1643100"/>
          </a:xfrm>
          <a:prstGeom prst="rect">
            <a:avLst/>
          </a:prstGeom>
          <a:solidFill>
            <a:schemeClr val="accent4"/>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19" name="Google Shape;203;gddcd5fb60474bb2_9" descr="Red circle">
            <a:extLst>
              <a:ext uri="{FF2B5EF4-FFF2-40B4-BE49-F238E27FC236}">
                <a16:creationId xmlns:a16="http://schemas.microsoft.com/office/drawing/2014/main" id="{5DE8B82D-BE93-1696-8DA1-B3180BCFFE45}"/>
              </a:ext>
            </a:extLst>
          </p:cNvPr>
          <p:cNvSpPr/>
          <p:nvPr/>
        </p:nvSpPr>
        <p:spPr>
          <a:xfrm>
            <a:off x="3651275" y="4157795"/>
            <a:ext cx="1824000" cy="1791000"/>
          </a:xfrm>
          <a:prstGeom prst="ellipse">
            <a:avLst/>
          </a:prstGeom>
          <a:solidFill>
            <a:srgbClr val="CC000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 name="TextBox 19">
            <a:extLst>
              <a:ext uri="{FF2B5EF4-FFF2-40B4-BE49-F238E27FC236}">
                <a16:creationId xmlns:a16="http://schemas.microsoft.com/office/drawing/2014/main" id="{71A7526D-C813-60DA-3B41-3DD32A870AAB}"/>
              </a:ext>
            </a:extLst>
          </p:cNvPr>
          <p:cNvSpPr txBox="1"/>
          <p:nvPr/>
        </p:nvSpPr>
        <p:spPr>
          <a:xfrm>
            <a:off x="7065789" y="4402666"/>
            <a:ext cx="2281411" cy="1200329"/>
          </a:xfrm>
          <a:prstGeom prst="rect">
            <a:avLst/>
          </a:prstGeom>
          <a:noFill/>
        </p:spPr>
        <p:txBody>
          <a:bodyPr wrap="square" rtlCol="0">
            <a:spAutoFit/>
          </a:bodyPr>
          <a:lstStyle/>
          <a:p>
            <a:r>
              <a:rPr lang="en-GB" sz="2400" dirty="0">
                <a:solidFill>
                  <a:srgbClr val="262626"/>
                </a:solidFill>
                <a:latin typeface="Arial"/>
                <a:ea typeface="Arial"/>
                <a:cs typeface="Arial"/>
                <a:sym typeface="Arial"/>
              </a:rPr>
              <a:t>What shape and colour will appear next?</a:t>
            </a:r>
            <a:endParaRPr lang="en-US" sz="2400" dirty="0"/>
          </a:p>
        </p:txBody>
      </p:sp>
    </p:spTree>
    <p:extLst>
      <p:ext uri="{BB962C8B-B14F-4D97-AF65-F5344CB8AC3E}">
        <p14:creationId xmlns:p14="http://schemas.microsoft.com/office/powerpoint/2010/main" val="224350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213;gddcd5fb60474bb2_25">
            <a:extLst>
              <a:ext uri="{FF2B5EF4-FFF2-40B4-BE49-F238E27FC236}">
                <a16:creationId xmlns:a16="http://schemas.microsoft.com/office/drawing/2014/main" id="{F9E09736-E914-275B-4DA3-F5BDB52E8F54}"/>
              </a:ext>
              <a:ext uri="{C183D7F6-B498-43B3-948B-1728B52AA6E4}">
                <adec:decorative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rcRect/>
          <a:stretch>
            <a:fillRect/>
          </a:stretch>
        </p:blipFill>
        <p:spPr>
          <a:xfrm>
            <a:off x="6989082" y="1825624"/>
            <a:ext cx="4364717" cy="4351337"/>
          </a:xfrm>
          <a:prstGeom prst="rect">
            <a:avLst/>
          </a:prstGeom>
          <a:noFill/>
          <a:ln>
            <a:noFill/>
          </a:ln>
        </p:spPr>
      </p:pic>
      <p:sp>
        <p:nvSpPr>
          <p:cNvPr id="7" name="Title 6">
            <a:extLst>
              <a:ext uri="{FF2B5EF4-FFF2-40B4-BE49-F238E27FC236}">
                <a16:creationId xmlns:a16="http://schemas.microsoft.com/office/drawing/2014/main" id="{8F463B15-597F-60E3-7693-BB15E731FD74}"/>
              </a:ext>
            </a:extLst>
          </p:cNvPr>
          <p:cNvSpPr>
            <a:spLocks noGrp="1"/>
          </p:cNvSpPr>
          <p:nvPr>
            <p:ph type="title"/>
          </p:nvPr>
        </p:nvSpPr>
        <p:spPr/>
        <p:txBody>
          <a:bodyPr/>
          <a:lstStyle/>
          <a:p>
            <a:r>
              <a:rPr lang="en-US" dirty="0"/>
              <a:t>Algorithm design</a:t>
            </a:r>
          </a:p>
        </p:txBody>
      </p:sp>
      <p:sp>
        <p:nvSpPr>
          <p:cNvPr id="8" name="Content Placeholder 7">
            <a:extLst>
              <a:ext uri="{FF2B5EF4-FFF2-40B4-BE49-F238E27FC236}">
                <a16:creationId xmlns:a16="http://schemas.microsoft.com/office/drawing/2014/main" id="{D2CA9D1E-71C5-C36E-DD14-805B54899849}"/>
              </a:ext>
            </a:extLst>
          </p:cNvPr>
          <p:cNvSpPr>
            <a:spLocks noGrp="1"/>
          </p:cNvSpPr>
          <p:nvPr>
            <p:ph idx="1"/>
          </p:nvPr>
        </p:nvSpPr>
        <p:spPr/>
        <p:txBody>
          <a:bodyPr>
            <a:normAutofit/>
          </a:bodyPr>
          <a:lstStyle/>
          <a:p>
            <a:pPr marL="0" indent="0">
              <a:buNone/>
            </a:pPr>
            <a:r>
              <a:rPr lang="en-US" b="1" dirty="0"/>
              <a:t>Algorithm design involves writing step-by-step instructions for completing a task.</a:t>
            </a:r>
          </a:p>
          <a:p>
            <a:pPr marL="0" indent="0">
              <a:buNone/>
            </a:pPr>
            <a:r>
              <a:rPr lang="en-US" dirty="0"/>
              <a:t>Think about a time when you have needed to follow step-by-step instructions to help you complete a task. What made them successful?</a:t>
            </a:r>
          </a:p>
        </p:txBody>
      </p:sp>
      <p:sp>
        <p:nvSpPr>
          <p:cNvPr id="6" name="Text Placeholder 5">
            <a:extLst>
              <a:ext uri="{FF2B5EF4-FFF2-40B4-BE49-F238E27FC236}">
                <a16:creationId xmlns:a16="http://schemas.microsoft.com/office/drawing/2014/main" id="{A8569EE7-1881-68B3-B085-5D0E22ACB5CB}"/>
              </a:ext>
            </a:extLst>
          </p:cNvPr>
          <p:cNvSpPr>
            <a:spLocks noGrp="1"/>
          </p:cNvSpPr>
          <p:nvPr>
            <p:ph type="body" sz="quarter" idx="14"/>
          </p:nvPr>
        </p:nvSpPr>
        <p:spPr/>
        <p:txBody>
          <a:bodyPr/>
          <a:lstStyle/>
          <a:p>
            <a:r>
              <a:rPr lang="en-US" dirty="0"/>
              <a:t>Introduction</a:t>
            </a:r>
          </a:p>
        </p:txBody>
      </p:sp>
      <p:sp>
        <p:nvSpPr>
          <p:cNvPr id="4" name="Text Placeholder 3">
            <a:extLst>
              <a:ext uri="{FF2B5EF4-FFF2-40B4-BE49-F238E27FC236}">
                <a16:creationId xmlns:a16="http://schemas.microsoft.com/office/drawing/2014/main" id="{C00C770B-E44D-49A8-91A5-D28170F9AB12}"/>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Resource 1: Core computational thinking skills</a:t>
            </a:r>
          </a:p>
        </p:txBody>
      </p:sp>
    </p:spTree>
    <p:extLst>
      <p:ext uri="{BB962C8B-B14F-4D97-AF65-F5344CB8AC3E}">
        <p14:creationId xmlns:p14="http://schemas.microsoft.com/office/powerpoint/2010/main" val="2805311168"/>
      </p:ext>
    </p:extLst>
  </p:cSld>
  <p:clrMapOvr>
    <a:masterClrMapping/>
  </p:clrMapOvr>
</p:sld>
</file>

<file path=ppt/theme/theme1.xml><?xml version="1.0" encoding="utf-8"?>
<a:theme xmlns:a="http://schemas.openxmlformats.org/drawingml/2006/main" name="Gatsb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cdffdc306f3439ad6324f00535c3ac53">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6e98b73cff4ebd998fae74a5787f2da4"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B84371-9C0F-40CA-B1C6-AE450C180847}"/>
</file>

<file path=customXml/itemProps2.xml><?xml version="1.0" encoding="utf-8"?>
<ds:datastoreItem xmlns:ds="http://schemas.openxmlformats.org/officeDocument/2006/customXml" ds:itemID="{E6F69C2F-5C5C-4D98-8B0C-F98982EB0450}"/>
</file>

<file path=customXml/itemProps3.xml><?xml version="1.0" encoding="utf-8"?>
<ds:datastoreItem xmlns:ds="http://schemas.openxmlformats.org/officeDocument/2006/customXml" ds:itemID="{C760FBD2-89B4-45BE-ABA7-0152892DCEDC}"/>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Widescreen</PresentationFormat>
  <Paragraphs>171</Paragraphs>
  <Slides>18</Slides>
  <Notes>11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Narrow</vt:lpstr>
      <vt:lpstr>Calibri</vt:lpstr>
      <vt:lpstr>Gatsby</vt:lpstr>
      <vt:lpstr>Digital software development</vt:lpstr>
      <vt:lpstr>In this resource, we will:</vt:lpstr>
      <vt:lpstr>Decomposition</vt:lpstr>
      <vt:lpstr>Practice: Decomposition</vt:lpstr>
      <vt:lpstr>Abstraction</vt:lpstr>
      <vt:lpstr>Practice: Abstraction</vt:lpstr>
      <vt:lpstr>Pattern recognition</vt:lpstr>
      <vt:lpstr>Multiple choice questions</vt:lpstr>
      <vt:lpstr>Algorithm design</vt:lpstr>
      <vt:lpstr>Practice: Algorithm design</vt:lpstr>
      <vt:lpstr>Computational thinking – summary </vt:lpstr>
      <vt:lpstr>Activity 1: The Four Skills of Computational Thinking</vt:lpstr>
      <vt:lpstr>Activity 2: Computational thinking scenarios</vt:lpstr>
      <vt:lpstr>CT skills in industry</vt:lpstr>
      <vt:lpstr>Matching task</vt:lpstr>
      <vt:lpstr>Matching task</vt:lpstr>
      <vt:lpstr>In this resource, we have:</vt:lpstr>
      <vt:lpstr>Applying computational thinking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2026-05-08T15:40:48Z</dcterms:created>
  <dcterms:modified xsi:type="dcterms:W3CDTF">2026-05-08T15:40:51Z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