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84" r:id="rId3"/>
    <p:sldId id="259" r:id="rId4"/>
    <p:sldId id="277" r:id="rId5"/>
    <p:sldId id="278" r:id="rId6"/>
    <p:sldId id="279" r:id="rId7"/>
    <p:sldId id="286" r:id="rId8"/>
    <p:sldId id="287" r:id="rId9"/>
    <p:sldId id="288" r:id="rId10"/>
    <p:sldId id="280" r:id="rId11"/>
    <p:sldId id="289" r:id="rId12"/>
    <p:sldId id="290" r:id="rId13"/>
    <p:sldId id="291" r:id="rId14"/>
    <p:sldId id="281" r:id="rId15"/>
    <p:sldId id="283" r:id="rId16"/>
    <p:sldId id="28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F1995C"/>
    <a:srgbClr val="FFF5C4"/>
    <a:srgbClr val="534C29"/>
    <a:srgbClr val="F7E3D4"/>
    <a:srgbClr val="A44A00"/>
    <a:srgbClr val="EEDDDD"/>
    <a:srgbClr val="851414"/>
    <a:srgbClr val="EBDDF4"/>
    <a:srgbClr val="43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87443" autoAdjust="0"/>
  </p:normalViewPr>
  <p:slideViewPr>
    <p:cSldViewPr snapToGrid="0">
      <p:cViewPr varScale="1">
        <p:scale>
          <a:sx n="65" d="100"/>
          <a:sy n="65" d="100"/>
        </p:scale>
        <p:origin x="61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2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AD9E-BB4A-40B0-BE7B-1946AA427F01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C7CD-4980-4292-A97E-9E6021FEE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9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Image © Shutterstock/</a:t>
            </a:r>
            <a:r>
              <a:rPr lang="en-GB" dirty="0"/>
              <a:t>wee </a:t>
            </a:r>
            <a:r>
              <a:rPr lang="en-GB" dirty="0" err="1"/>
              <a:t>dezign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1C7CD-4980-4292-A97E-9E6021FEE9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229DBF-428B-544F-5D8B-F19C19BCA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407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75F22E-DF6C-79EE-023B-C4A00C4452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35601"/>
            <a:ext cx="12192000" cy="46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4FEBB-1BE6-891A-2EA1-D74E013654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001" y="1904693"/>
            <a:ext cx="1799998" cy="17999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E04597-155A-6B3A-1944-370275A2C2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163" y="3829221"/>
            <a:ext cx="11016505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534C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DDE4753-3D21-8D68-A3C9-DBE0C643A3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3163" y="4897304"/>
            <a:ext cx="11016505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04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2D39ED-89CE-10BF-CA4F-114ADD68C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1714" y="3101456"/>
            <a:ext cx="4717953" cy="369332"/>
          </a:xfrm>
        </p:spPr>
        <p:txBody>
          <a:bodyPr>
            <a:spAutoFit/>
          </a:bodyPr>
          <a:lstStyle>
            <a:lvl1pPr marL="0" indent="0" algn="r">
              <a:buNone/>
              <a:defRPr sz="1800" b="1" i="0" u="none">
                <a:solidFill>
                  <a:srgbClr val="534C2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Route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6EF1A25-418E-44D5-1531-10C67B17DD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163" y="5619978"/>
            <a:ext cx="11016505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resource info</a:t>
            </a:r>
          </a:p>
        </p:txBody>
      </p:sp>
      <p:pic>
        <p:nvPicPr>
          <p:cNvPr id="12" name="Picture 11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0AB31EAA-B3FD-B9A5-574E-4FE687C7A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3" y="2486257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BA134257-4BA1-1C8A-5E2F-9C590EE9A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88E37B-3A75-DC2A-18E6-0C9A78AF49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59229"/>
            <a:ext cx="10514012" cy="1324800"/>
          </a:xfrm>
        </p:spPr>
        <p:txBody>
          <a:bodyPr lIns="90000"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6" y="1825625"/>
            <a:ext cx="5925600" cy="4351338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A4EBAB2-2311-6FE2-E181-A5CFDE273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E500551-D285-656B-C70E-28D67588B2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half+half_box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D5482B-AD0D-3C27-8EAF-54587446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5755" cy="4351338"/>
          </a:xfrm>
          <a:noFill/>
          <a:ln w="28575">
            <a:solidFill>
              <a:srgbClr val="FFF5C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6B4E72-9314-1FB6-C6F9-E376D38B8B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68047" y="1825625"/>
            <a:ext cx="5185755" cy="4351338"/>
          </a:xfrm>
          <a:noFill/>
          <a:ln w="28575">
            <a:solidFill>
              <a:srgbClr val="FFF5C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96E6C59-88A6-6AAD-2EF9-640ABA1F3F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resourc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FFF5C4"/>
          </a:solidFill>
          <a:ln w="19050" cap="sq">
            <a:solidFill>
              <a:srgbClr val="534C29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>
            <a:lvl1pPr>
              <a:buClr>
                <a:srgbClr val="534C29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534C29"/>
              </a:buClr>
              <a:defRPr/>
            </a:lvl2pPr>
            <a:lvl3pPr>
              <a:buClr>
                <a:srgbClr val="534C29"/>
              </a:buClr>
              <a:defRPr/>
            </a:lvl3pPr>
            <a:lvl4pPr>
              <a:buClr>
                <a:srgbClr val="534C29"/>
              </a:buClr>
              <a:defRPr/>
            </a:lvl4pPr>
            <a:lvl5pPr>
              <a:buClr>
                <a:srgbClr val="534C29"/>
              </a:buClr>
              <a:defRPr/>
            </a:lvl5pPr>
          </a:lstStyle>
          <a:p>
            <a:pPr lvl="0"/>
            <a:r>
              <a:rPr lang="en-US" dirty="0"/>
              <a:t>Click to edit Resources needed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A0DF2A7-0629-D96D-E8DE-CF6382205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71F1-E160-0253-6C35-1902EF17E1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video caption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F22526-93EA-A54F-8955-72F18A877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095BD2F-F391-2580-EF45-78A8400DE8A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7C2FE202-B601-6147-0FB5-4AB7192AC6B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F0776623-6A70-FD98-13E7-8CFD1D7A8CD8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80610CF5-9B18-B334-BD20-03A5707860B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97A3AAEF-B4B9-1F0C-2696-3B9A63ECF378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25DEF2-95E9-AF12-BA85-B95BD95DF635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8A704-8E63-8F81-D087-D63DDA59B5B6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3E243A-5AF3-2E4C-DF7E-DFCFF2A8F8E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C2A6B0-34D4-2DD9-9C4C-3A414954B402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FF401B-B15A-7261-E346-3FFC29F079E8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534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6D3EB-C064-812A-53FA-D4FC59E588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AC809D-7F66-4616-8AE9-3559164B2725}"/>
              </a:ext>
            </a:extLst>
          </p:cNvPr>
          <p:cNvSpPr/>
          <p:nvPr userDrawn="1"/>
        </p:nvSpPr>
        <p:spPr>
          <a:xfrm>
            <a:off x="9973929" y="162686"/>
            <a:ext cx="2078545" cy="365125"/>
          </a:xfrm>
          <a:prstGeom prst="roundRect">
            <a:avLst/>
          </a:prstGeom>
          <a:solidFill>
            <a:srgbClr val="8E5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0"/>
          <a:lstStyle/>
          <a:p>
            <a:pPr algn="l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lenary_In this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 u="none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Skills and General competencies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655A02-99DC-61B1-2336-5D080E557A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Introduction/Plenary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lenary_text_full width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735EC5-DC07-D418-27AB-D7661B63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Introduction/Plenary</a:t>
            </a:r>
          </a:p>
        </p:txBody>
      </p:sp>
    </p:spTree>
    <p:extLst>
      <p:ext uri="{BB962C8B-B14F-4D97-AF65-F5344CB8AC3E}">
        <p14:creationId xmlns:p14="http://schemas.microsoft.com/office/powerpoint/2010/main" val="350871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lenary_text_full width_box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FFF5C4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Introduction/Plenary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lenary_text_full width_bo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5C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Introduction/Plenary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lenary_text+image_bo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FFF5C4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Introduction/Plenary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lenary_text+im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noFill/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Introduction/Plenary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01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_full width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735EC5-DC07-D418-27AB-D7661B639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noFill/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E3A2DDC-893D-4175-1696-3EB4EE3B2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9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96ADD64-4418-B9F3-5313-9D1F895FF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7556311" y="1610867"/>
            <a:ext cx="4635689" cy="524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May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A34A0-B3C7-9D8F-29D1-E90D2E46B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Activity 1/2/3/4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8F53A4-0DF1-3C51-19B7-D75F9E1C7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2" r:id="rId3"/>
    <p:sldLayoutId id="2147483665" r:id="rId4"/>
    <p:sldLayoutId id="2147483661" r:id="rId5"/>
    <p:sldLayoutId id="2147483670" r:id="rId6"/>
    <p:sldLayoutId id="2147483674" r:id="rId7"/>
    <p:sldLayoutId id="2147483673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71" r:id="rId14"/>
    <p:sldLayoutId id="2147483662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534C29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534C2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dirty="0"/>
              <a:t>Route: Digital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Digital </a:t>
            </a:r>
            <a:r>
              <a:rPr lang="en-US"/>
              <a:t>software development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Topic: Computational thinking skills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8E6CA5-029E-2480-8513-10865A0091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7AF9D-6615-2ABE-3A0C-AA5A177F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scheme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6E36-8255-7573-4FE8-5A5416F614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Award one mark for any of the following up to a maximum of six:</a:t>
            </a:r>
          </a:p>
          <a:p>
            <a:r>
              <a:rPr lang="en-US" dirty="0"/>
              <a:t>Correct symbols used</a:t>
            </a:r>
          </a:p>
          <a:p>
            <a:r>
              <a:rPr lang="en-US" dirty="0"/>
              <a:t>Order Value entered</a:t>
            </a:r>
          </a:p>
          <a:p>
            <a:r>
              <a:rPr lang="en-US" dirty="0"/>
              <a:t>Correct Logic for Decision</a:t>
            </a:r>
          </a:p>
          <a:p>
            <a:r>
              <a:rPr lang="en-US" dirty="0"/>
              <a:t>Correct process for Output 1</a:t>
            </a:r>
          </a:p>
          <a:p>
            <a:r>
              <a:rPr lang="en-US" dirty="0"/>
              <a:t>Correct process for Output 2</a:t>
            </a:r>
          </a:p>
          <a:p>
            <a:r>
              <a:rPr lang="en-US" dirty="0"/>
              <a:t>Shipping Fee is printed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5CC80-33C8-F245-5764-19024F2AB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8F628-0D8C-7FEC-2098-56BBC3D60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Revise your flowchart symbols.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your flowchart with made-up data to check that the algorithm works as expected.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6340D-7E94-2EFD-F9DF-DCD5E3A39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</p:spTree>
    <p:extLst>
      <p:ext uri="{BB962C8B-B14F-4D97-AF65-F5344CB8AC3E}">
        <p14:creationId xmlns:p14="http://schemas.microsoft.com/office/powerpoint/2010/main" val="224350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64B6B-8C33-D7BF-5922-FEEB655E0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84742-DCF0-EF61-4626-8557AA52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5933" cy="4215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developer is designing a system that processes a complex sequence of user inputs and decisions. This algorithm needs to be shared with a senior manager (non-technical) and another programmer for testing. </a:t>
            </a:r>
          </a:p>
          <a:p>
            <a:pPr marL="0" indent="0">
              <a:buNone/>
            </a:pPr>
            <a:r>
              <a:rPr lang="en-US" dirty="0"/>
              <a:t>Evaluate the suitability of expressing this algorithm using a flowchart versus a written pseudocode for these two different target audiences.</a:t>
            </a:r>
          </a:p>
          <a:p>
            <a:pPr marL="0" indent="0">
              <a:buNone/>
            </a:pPr>
            <a:r>
              <a:rPr lang="en-US" dirty="0"/>
              <a:t>						[9 marks]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AC578D-DEFA-CE6B-478E-DB9497A82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8FA9487-55D9-A561-37C1-D944FAC8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9-mark question</a:t>
            </a:r>
          </a:p>
        </p:txBody>
      </p:sp>
      <p:sp>
        <p:nvSpPr>
          <p:cNvPr id="3" name="Google Shape;149;g3acb1262b6b_0_0">
            <a:extLst>
              <a:ext uri="{FF2B5EF4-FFF2-40B4-BE49-F238E27FC236}">
                <a16:creationId xmlns:a16="http://schemas.microsoft.com/office/drawing/2014/main" id="{1B0D9F0A-F434-112D-FAD9-F1A3F0923A41}"/>
              </a:ext>
            </a:extLst>
          </p:cNvPr>
          <p:cNvSpPr txBox="1">
            <a:spLocks/>
          </p:cNvSpPr>
          <p:nvPr/>
        </p:nvSpPr>
        <p:spPr>
          <a:xfrm>
            <a:off x="8403362" y="1893127"/>
            <a:ext cx="3141133" cy="1920714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GB" b="1" dirty="0"/>
              <a:t>Can you identify the most important information in this question?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CAA3FD-FF31-68CB-A8C9-2C3FA329F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C"/>
          </a:solidFill>
        </p:spPr>
        <p:txBody>
          <a:bodyPr/>
          <a:lstStyle/>
          <a:p>
            <a:r>
              <a:rPr lang="en-GB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118202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583E9-D5B0-A66E-16E8-B146D2D05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947CBE-CE36-5216-7182-2A84F5AF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analysis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F6CA9-8C59-C0B1-0162-13545F7B55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DE788-06BB-7B82-440B-E6B5D8F9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12" name="Google Shape;250;g3acb1262b6b_0_108">
            <a:extLst>
              <a:ext uri="{FF2B5EF4-FFF2-40B4-BE49-F238E27FC236}">
                <a16:creationId xmlns:a16="http://schemas.microsoft.com/office/drawing/2014/main" id="{1CFA9BCC-A003-BD82-076D-5AD764DD301A}"/>
              </a:ext>
            </a:extLst>
          </p:cNvPr>
          <p:cNvSpPr txBox="1">
            <a:spLocks/>
          </p:cNvSpPr>
          <p:nvPr/>
        </p:nvSpPr>
        <p:spPr>
          <a:xfrm>
            <a:off x="2645625" y="2007968"/>
            <a:ext cx="7713600" cy="3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A developer is designing a system that </a:t>
            </a:r>
            <a:r>
              <a:rPr lang="en-GB" sz="2000">
                <a:solidFill>
                  <a:schemeClr val="dk1"/>
                </a:solidFill>
                <a:highlight>
                  <a:srgbClr val="FFF5C4"/>
                </a:highlight>
              </a:rPr>
              <a:t>processes a complex sequence of user inputs and decisions</a:t>
            </a:r>
            <a:r>
              <a:rPr lang="en-GB" sz="2000">
                <a:solidFill>
                  <a:schemeClr val="dk1"/>
                </a:solidFill>
              </a:rPr>
              <a:t>. This algorithm needs to be shared with </a:t>
            </a:r>
            <a:r>
              <a:rPr lang="en-GB" sz="2000">
                <a:solidFill>
                  <a:schemeClr val="dk1"/>
                </a:solidFill>
                <a:highlight>
                  <a:srgbClr val="FFF5C4"/>
                </a:highlight>
              </a:rPr>
              <a:t>a senior manager (non-technical) and another programmer</a:t>
            </a:r>
            <a:r>
              <a:rPr lang="en-GB" sz="2000">
                <a:solidFill>
                  <a:schemeClr val="dk1"/>
                </a:solidFill>
              </a:rPr>
              <a:t> for testing.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200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FFF2CC"/>
                </a:highlight>
              </a:rPr>
              <a:t>Evaluate</a:t>
            </a:r>
            <a:r>
              <a:rPr lang="en-GB" sz="2000">
                <a:solidFill>
                  <a:schemeClr val="dk1"/>
                </a:solidFill>
              </a:rPr>
              <a:t> the suitability of expressing this algorithm using </a:t>
            </a:r>
            <a:r>
              <a:rPr lang="en-GB" sz="2000">
                <a:solidFill>
                  <a:schemeClr val="dk1"/>
                </a:solidFill>
                <a:highlight>
                  <a:srgbClr val="FFF5C4"/>
                </a:highlight>
              </a:rPr>
              <a:t>a flowchart versus a written pseudocode</a:t>
            </a:r>
            <a:r>
              <a:rPr lang="en-GB" sz="2000">
                <a:solidFill>
                  <a:schemeClr val="dk1"/>
                </a:solidFill>
              </a:rPr>
              <a:t> for these two different target audiences.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200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														[9 marks]</a:t>
            </a:r>
          </a:p>
          <a:p>
            <a:pPr indent="-76200">
              <a:spcBef>
                <a:spcPts val="0"/>
              </a:spcBef>
              <a:buSzPts val="24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</p:txBody>
      </p:sp>
      <p:sp>
        <p:nvSpPr>
          <p:cNvPr id="13" name="Google Shape;253;g3acb1262b6b_0_108">
            <a:extLst>
              <a:ext uri="{FF2B5EF4-FFF2-40B4-BE49-F238E27FC236}">
                <a16:creationId xmlns:a16="http://schemas.microsoft.com/office/drawing/2014/main" id="{FEBC5598-0D41-138C-F972-1710FCBED337}"/>
              </a:ext>
            </a:extLst>
          </p:cNvPr>
          <p:cNvSpPr txBox="1"/>
          <p:nvPr/>
        </p:nvSpPr>
        <p:spPr>
          <a:xfrm>
            <a:off x="9386025" y="2948831"/>
            <a:ext cx="1216800" cy="7389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audience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54;g3acb1262b6b_0_108">
            <a:extLst>
              <a:ext uri="{FF2B5EF4-FFF2-40B4-BE49-F238E27FC236}">
                <a16:creationId xmlns:a16="http://schemas.microsoft.com/office/drawing/2014/main" id="{2F6C64A2-EF02-42B2-40E4-C832D22A0EC6}"/>
              </a:ext>
            </a:extLst>
          </p:cNvPr>
          <p:cNvSpPr txBox="1"/>
          <p:nvPr/>
        </p:nvSpPr>
        <p:spPr>
          <a:xfrm>
            <a:off x="838200" y="2705043"/>
            <a:ext cx="1528800" cy="7389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command verb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55;g3acb1262b6b_0_108">
            <a:extLst>
              <a:ext uri="{FF2B5EF4-FFF2-40B4-BE49-F238E27FC236}">
                <a16:creationId xmlns:a16="http://schemas.microsoft.com/office/drawing/2014/main" id="{89161692-D5FF-B140-C498-F4B715E09561}"/>
              </a:ext>
            </a:extLst>
          </p:cNvPr>
          <p:cNvSpPr txBox="1"/>
          <p:nvPr/>
        </p:nvSpPr>
        <p:spPr>
          <a:xfrm>
            <a:off x="838200" y="4344818"/>
            <a:ext cx="1528800" cy="12930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answer should compare these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256;g3acb1262b6b_0_108">
            <a:extLst>
              <a:ext uri="{FF2B5EF4-FFF2-40B4-BE49-F238E27FC236}">
                <a16:creationId xmlns:a16="http://schemas.microsoft.com/office/drawing/2014/main" id="{13C780EA-115C-BD5B-F170-88FE6FF272FC}"/>
              </a:ext>
            </a:extLst>
          </p:cNvPr>
          <p:cNvCxnSpPr>
            <a:stCxn id="14" idx="2"/>
            <a:endCxn id="12" idx="1"/>
          </p:cNvCxnSpPr>
          <p:nvPr/>
        </p:nvCxnSpPr>
        <p:spPr>
          <a:xfrm>
            <a:off x="1602600" y="3443943"/>
            <a:ext cx="1043100" cy="42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57;g3acb1262b6b_0_108">
            <a:extLst>
              <a:ext uri="{FF2B5EF4-FFF2-40B4-BE49-F238E27FC236}">
                <a16:creationId xmlns:a16="http://schemas.microsoft.com/office/drawing/2014/main" id="{70362411-3BC5-18C0-AD0F-9BFFB456F796}"/>
              </a:ext>
            </a:extLst>
          </p:cNvPr>
          <p:cNvCxnSpPr/>
          <p:nvPr/>
        </p:nvCxnSpPr>
        <p:spPr>
          <a:xfrm rot="10800000">
            <a:off x="6964725" y="3139181"/>
            <a:ext cx="2421300" cy="17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58;g3acb1262b6b_0_108">
            <a:extLst>
              <a:ext uri="{FF2B5EF4-FFF2-40B4-BE49-F238E27FC236}">
                <a16:creationId xmlns:a16="http://schemas.microsoft.com/office/drawing/2014/main" id="{F2D801F1-476D-2DD5-C0B6-333EF576CA2B}"/>
              </a:ext>
            </a:extLst>
          </p:cNvPr>
          <p:cNvCxnSpPr>
            <a:stCxn id="15" idx="3"/>
          </p:cNvCxnSpPr>
          <p:nvPr/>
        </p:nvCxnSpPr>
        <p:spPr>
          <a:xfrm rot="10800000" flipH="1">
            <a:off x="2367000" y="4454918"/>
            <a:ext cx="3561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260;g3acb1262b6b_0_108">
            <a:extLst>
              <a:ext uri="{FF2B5EF4-FFF2-40B4-BE49-F238E27FC236}">
                <a16:creationId xmlns:a16="http://schemas.microsoft.com/office/drawing/2014/main" id="{1AA5D4E7-8CA3-FED3-31EE-2423AE83D617}"/>
              </a:ext>
            </a:extLst>
          </p:cNvPr>
          <p:cNvCxnSpPr/>
          <p:nvPr/>
        </p:nvCxnSpPr>
        <p:spPr>
          <a:xfrm flipH="1">
            <a:off x="9534450" y="1690868"/>
            <a:ext cx="716100" cy="3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259;g3acb1262b6b_0_108">
            <a:extLst>
              <a:ext uri="{FF2B5EF4-FFF2-40B4-BE49-F238E27FC236}">
                <a16:creationId xmlns:a16="http://schemas.microsoft.com/office/drawing/2014/main" id="{B352A575-CCD2-4949-66CD-BA6041753CCA}"/>
              </a:ext>
            </a:extLst>
          </p:cNvPr>
          <p:cNvSpPr txBox="1"/>
          <p:nvPr/>
        </p:nvSpPr>
        <p:spPr>
          <a:xfrm>
            <a:off x="10193775" y="1490218"/>
            <a:ext cx="1216800" cy="4617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99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A49D-24AE-82C2-B8A9-BE33B3C4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192B-1D21-09DF-5D3D-0AA37ADB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analysis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1D5028-9800-BB28-2658-040EFDF5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Evaluate</a:t>
            </a:r>
            <a:r>
              <a:rPr lang="en-US" dirty="0"/>
              <a:t> – Consider various aspects of a subject’s qualities in relation to its context, such as strengths and weaknesses, advantages and disadvantages, pros and cons. Come to a judgement supported by evidence which will often be in the form of a conclusion.</a:t>
            </a:r>
          </a:p>
          <a:p>
            <a:r>
              <a:rPr lang="en-US" b="1" dirty="0"/>
              <a:t>What is the question asking for? </a:t>
            </a:r>
            <a:r>
              <a:rPr lang="en-US" dirty="0"/>
              <a:t>An evaluative answer:</a:t>
            </a:r>
          </a:p>
          <a:p>
            <a:pPr lvl="1"/>
            <a:r>
              <a:rPr lang="en-US" dirty="0"/>
              <a:t>Evaluate the suitability of expressing this algorithm using a flowchart versus a written pseudocode for these two different target audiences.</a:t>
            </a:r>
          </a:p>
          <a:p>
            <a:r>
              <a:rPr lang="en-US" b="1" dirty="0"/>
              <a:t>CT skill </a:t>
            </a:r>
            <a:r>
              <a:rPr lang="en-US" dirty="0"/>
              <a:t>– Algorithm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CF7FE2-FD7C-FD56-447E-4D393DBC09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6B58F-A414-99EF-9952-7D4B983B7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18357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0F7A83-8D8F-8C6B-7128-8F556367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scheme 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C770B-E44D-49A8-91A5-D28170F9A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Notice the difference in language use between Levels 1–3.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 ten minutes to read, decode and respond to a 9-mark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Remember to include a brief conclusion to summarise your answer.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569EE7-1881-68B3-B085-5D0E22ACB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points: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86E96F-2F39-CFE1-7DF5-2F1CEEE11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2B6290-96D6-CFC6-D291-F18FF37E6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graphicFrame>
        <p:nvGraphicFramePr>
          <p:cNvPr id="11" name="Google Shape;279;g3acb1262b6b_0_132">
            <a:extLst>
              <a:ext uri="{FF2B5EF4-FFF2-40B4-BE49-F238E27FC236}">
                <a16:creationId xmlns:a16="http://schemas.microsoft.com/office/drawing/2014/main" id="{102133B7-3694-005B-6E5F-2DE2757C6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330713"/>
              </p:ext>
            </p:extLst>
          </p:nvPr>
        </p:nvGraphicFramePr>
        <p:xfrm>
          <a:off x="838200" y="1696993"/>
          <a:ext cx="6450850" cy="44799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Level</a:t>
                      </a:r>
                      <a:endParaRPr sz="1400" u="none" strike="noStrike" cap="none" dirty="0"/>
                    </a:p>
                  </a:txBody>
                  <a:tcPr marL="86725" marR="86725" marT="43375" marB="43375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</a:t>
                      </a:r>
                      <a:endParaRPr sz="1400" u="none" strike="noStrike" cap="none"/>
                    </a:p>
                  </a:txBody>
                  <a:tcPr marL="86725" marR="86725" marT="43375" marB="43375"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Descriptor</a:t>
                      </a:r>
                      <a:endParaRPr sz="1400" u="none" strike="noStrike" cap="none"/>
                    </a:p>
                  </a:txBody>
                  <a:tcPr marL="86725" marR="86725" marT="43375" marB="43375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rewardable material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Level 1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GB" sz="1200" u="none" strike="noStrike" cap="none"/>
                        <a:t>–</a:t>
                      </a: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a basic analysis of the situation by superficially breaking down the different aspects into component parts (AO3a)</a:t>
                      </a:r>
                      <a:endParaRPr sz="115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basic application of knowledge and understanding that is partially relevant to the context of the question (AO2)</a:t>
                      </a:r>
                      <a:endParaRPr sz="115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a basic evaluation which partially considers different factors/events and their relative importance, leading to a conclusion which is superficial or unsupported (AO3b)</a:t>
                      </a:r>
                      <a:endParaRPr sz="1150" u="none" strike="noStrike" cap="none" dirty="0"/>
                    </a:p>
                  </a:txBody>
                  <a:tcPr marL="86725" marR="86725" marT="43375" marB="43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Level 2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GB" sz="1200" u="none" strike="noStrike" cap="none"/>
                        <a:t>–</a:t>
                      </a: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a good analysis of the situation by breaking down the different aspects into component parts (AO3)</a:t>
                      </a:r>
                      <a:endParaRPr sz="115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good application of knowledge and understanding that is relevant to the context of the question (AO2)</a:t>
                      </a:r>
                      <a:endParaRPr sz="115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a good evaluation which considers different factors/events and their relevant importance, leading to a conclusion which is partially supported (AO3b)</a:t>
                      </a:r>
                      <a:endParaRPr sz="1150" u="none" strike="noStrike" cap="none"/>
                    </a:p>
                  </a:txBody>
                  <a:tcPr marL="86725" marR="86725" marT="43375" marB="43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0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Level 3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en-GB" sz="1200" u="none" strike="noStrike" cap="none"/>
                        <a:t>–</a:t>
                      </a:r>
                      <a:r>
                        <a:rPr lang="en-GB" sz="12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/>
                    </a:p>
                  </a:txBody>
                  <a:tcPr marL="86725" marR="86725" marT="43375" marB="4337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a thorough analysis of the situation by comprehensively breaking down the different aspects into their component parts (AO3a)</a:t>
                      </a:r>
                      <a:endParaRPr sz="115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comprehensive application of knowledge and understanding that is consistently relevant to the context of the question (AO2)</a:t>
                      </a:r>
                      <a:endParaRPr sz="115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GB" sz="115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Demonstrates a thorough evaluation which comprehensively considers different factors/events and their relative importance leading to a conclusion which is well supported (AO3b)</a:t>
                      </a:r>
                      <a:endParaRPr sz="1150" u="none" strike="noStrike" cap="none" dirty="0"/>
                    </a:p>
                  </a:txBody>
                  <a:tcPr marL="86725" marR="86725" marT="43375" marB="43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31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1FC1CF-FE6E-AAA0-903E-0FBB3B243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84242-A9AD-014B-2804-928A78C0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Exam-style question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434CA-62FB-7585-7E35-6D8C3345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each of the exam-style questions on the worksheet.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24BCF-6836-DB41-7150-0DC8FA37D4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Resources needed:</a:t>
            </a:r>
          </a:p>
          <a:p>
            <a:r>
              <a:rPr lang="en-US" dirty="0"/>
              <a:t>R3 Activity 2 Worksheet</a:t>
            </a:r>
          </a:p>
          <a:p>
            <a:r>
              <a:rPr lang="en-US" dirty="0"/>
              <a:t>R3 Activity 2 Worksheet answers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20E2B-0DAC-826E-DAC1-D881986EE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</p:spTree>
    <p:extLst>
      <p:ext uri="{BB962C8B-B14F-4D97-AF65-F5344CB8AC3E}">
        <p14:creationId xmlns:p14="http://schemas.microsoft.com/office/powerpoint/2010/main" val="238761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A5CB11-4307-1294-5CFE-4FC0D8DF3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US" dirty="0"/>
              <a:t>Plenary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2B9D2-2825-B082-65E2-BE104C04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resource, we have: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9C2F-91C9-B981-48C7-C9EA365D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the key characteristics of 3-mark, 6-mark and 9-mark questions</a:t>
            </a:r>
          </a:p>
          <a:p>
            <a:r>
              <a:rPr lang="en-US" dirty="0"/>
              <a:t>explained the requirements for successful answers.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B847C-B7C8-989A-0A9D-3C5BB311E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b="1" dirty="0"/>
              <a:t>1</a:t>
            </a:r>
            <a:r>
              <a:rPr lang="en-US" dirty="0"/>
              <a:t> Be able to reflectively evaluate</a:t>
            </a:r>
          </a:p>
          <a:p>
            <a:r>
              <a:rPr lang="en-US" b="1" dirty="0"/>
              <a:t>2</a:t>
            </a:r>
            <a:r>
              <a:rPr lang="en-US" dirty="0"/>
              <a:t> Communicate information clearly to a technical and non-technical audience</a:t>
            </a:r>
          </a:p>
          <a:p>
            <a:r>
              <a:rPr lang="en-US" b="1" dirty="0"/>
              <a:t>3</a:t>
            </a:r>
            <a:r>
              <a:rPr lang="en-US" dirty="0"/>
              <a:t> Work with others in a collaborative manner to allow for/encourage faster, better and more efficient achievement of goals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/>
              <a:t>English:</a:t>
            </a:r>
          </a:p>
          <a:p>
            <a:r>
              <a:rPr lang="en-US" b="1" dirty="0"/>
              <a:t>E2</a:t>
            </a:r>
            <a:r>
              <a:rPr lang="en-US" dirty="0"/>
              <a:t> Present information and ideas</a:t>
            </a:r>
          </a:p>
          <a:p>
            <a:r>
              <a:rPr lang="en-US" b="1" dirty="0"/>
              <a:t>E4</a:t>
            </a:r>
            <a:r>
              <a:rPr lang="en-US" dirty="0"/>
              <a:t> </a:t>
            </a:r>
            <a:r>
              <a:rPr lang="en-US" dirty="0" err="1"/>
              <a:t>Summarise</a:t>
            </a:r>
            <a:r>
              <a:rPr lang="en-US" dirty="0"/>
              <a:t> information/ideas</a:t>
            </a:r>
          </a:p>
          <a:p>
            <a:r>
              <a:rPr lang="en-US" b="1" dirty="0"/>
              <a:t>E5</a:t>
            </a:r>
            <a:r>
              <a:rPr lang="en-US" dirty="0"/>
              <a:t> </a:t>
            </a:r>
            <a:r>
              <a:rPr lang="en-US" dirty="0" err="1"/>
              <a:t>Synthesise</a:t>
            </a:r>
            <a:r>
              <a:rPr lang="en-US" dirty="0"/>
              <a:t> information</a:t>
            </a:r>
          </a:p>
          <a:p>
            <a:r>
              <a:rPr lang="en-US" b="1" dirty="0"/>
              <a:t>E6</a:t>
            </a:r>
            <a:r>
              <a:rPr lang="en-US" dirty="0"/>
              <a:t> Take part in/leading discussions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E73B7-BED6-5EB6-3A8F-4D5AD28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</p:spTree>
    <p:extLst>
      <p:ext uri="{BB962C8B-B14F-4D97-AF65-F5344CB8AC3E}">
        <p14:creationId xmlns:p14="http://schemas.microsoft.com/office/powerpoint/2010/main" val="36157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905BA-ACAE-2151-F3D1-2F20AA9A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worksheet provided to write your own exam-style questions.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Ensure your questions include:</a:t>
            </a:r>
          </a:p>
          <a:p>
            <a:r>
              <a:rPr lang="en-US" dirty="0"/>
              <a:t>a context</a:t>
            </a:r>
          </a:p>
          <a:p>
            <a:r>
              <a:rPr lang="en-US" dirty="0"/>
              <a:t>a specific command verb</a:t>
            </a:r>
          </a:p>
          <a:p>
            <a:r>
              <a:rPr lang="en-US" dirty="0"/>
              <a:t>a clear link to computational thinking or problem solving strategies.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51D83-D164-25B1-1D67-FB37544175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Resources   needed:</a:t>
            </a:r>
          </a:p>
          <a:p>
            <a:r>
              <a:rPr lang="en-US" dirty="0"/>
              <a:t>Plenary worksheet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E06462-B4F2-51F1-E838-FE0769744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11641-BAF4-C7F0-A6D8-FB49E39F6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US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20587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4BD2ED-1017-E37D-71BD-E22DE4298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B9152-50B8-A69F-3F6B-3E2FA718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resource, we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CD3C-D8CD-F1A0-4928-2821334A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key characteristics of 3-mark, 6-mark and 9-mark questions</a:t>
            </a:r>
          </a:p>
          <a:p>
            <a:r>
              <a:rPr lang="en-US" dirty="0"/>
              <a:t>explain the requirements for successful answers.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7081D-97F7-67E5-C659-CCA7615CF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b="1" dirty="0"/>
              <a:t>1</a:t>
            </a:r>
            <a:r>
              <a:rPr lang="en-US" dirty="0"/>
              <a:t> Be able to reflectively evaluate</a:t>
            </a:r>
          </a:p>
          <a:p>
            <a:r>
              <a:rPr lang="en-US" b="1" dirty="0"/>
              <a:t>2</a:t>
            </a:r>
            <a:r>
              <a:rPr lang="en-US" dirty="0"/>
              <a:t> Communicate information clearly to a technical and non-technical audience</a:t>
            </a:r>
          </a:p>
          <a:p>
            <a:r>
              <a:rPr lang="en-US" b="1" dirty="0"/>
              <a:t>3</a:t>
            </a:r>
            <a:r>
              <a:rPr lang="en-US" dirty="0"/>
              <a:t> Work with others in a collaborative manner to allow for/encourage faster, better and more efficient achievement of goals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/>
              <a:t>English:</a:t>
            </a:r>
          </a:p>
          <a:p>
            <a:r>
              <a:rPr lang="en-US" b="1" dirty="0"/>
              <a:t>E2</a:t>
            </a:r>
            <a:r>
              <a:rPr lang="en-US" dirty="0"/>
              <a:t> Present information and ideas</a:t>
            </a:r>
          </a:p>
          <a:p>
            <a:r>
              <a:rPr lang="en-US" b="1" dirty="0"/>
              <a:t>E4</a:t>
            </a:r>
            <a:r>
              <a:rPr lang="en-US" dirty="0"/>
              <a:t> </a:t>
            </a:r>
            <a:r>
              <a:rPr lang="en-US" dirty="0" err="1"/>
              <a:t>Summarise</a:t>
            </a:r>
            <a:r>
              <a:rPr lang="en-US" dirty="0"/>
              <a:t> information/ideas</a:t>
            </a:r>
          </a:p>
          <a:p>
            <a:r>
              <a:rPr lang="en-US" b="1" dirty="0"/>
              <a:t>E5</a:t>
            </a:r>
            <a:r>
              <a:rPr lang="en-US" dirty="0"/>
              <a:t> </a:t>
            </a:r>
            <a:r>
              <a:rPr lang="en-US" dirty="0" err="1"/>
              <a:t>Synthesise</a:t>
            </a:r>
            <a:r>
              <a:rPr lang="en-US" dirty="0"/>
              <a:t> information</a:t>
            </a:r>
          </a:p>
          <a:p>
            <a:r>
              <a:rPr lang="en-US" b="1" dirty="0"/>
              <a:t>E6</a:t>
            </a:r>
            <a:r>
              <a:rPr lang="en-US" dirty="0"/>
              <a:t> Take part in/leading discussions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A92DF-2677-6935-B5C0-603551AD6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</p:spTree>
    <p:extLst>
      <p:ext uri="{BB962C8B-B14F-4D97-AF65-F5344CB8AC3E}">
        <p14:creationId xmlns:p14="http://schemas.microsoft.com/office/powerpoint/2010/main" val="8545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6AB381D-6E53-C664-1449-F7C7EAA7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3-mark question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58B499C-6D6A-8F14-BBBB-17F38D32757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233745" cy="4215734"/>
          </a:xfrm>
          <a:prstGeom prst="rect">
            <a:avLst/>
          </a:prstGeom>
          <a:noFill/>
          <a:ln w="28575">
            <a:noFill/>
          </a:ln>
        </p:spPr>
        <p:txBody>
          <a:bodyPr vert="horz" lIns="180000" tIns="180000" rIns="180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software team is beginning work on a large client project to automate their warehouse inventory.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the purpose of decomposition when starting this complex digital project.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				[3 marks]</a:t>
            </a:r>
          </a:p>
        </p:txBody>
      </p:sp>
      <p:sp>
        <p:nvSpPr>
          <p:cNvPr id="8" name="Google Shape;149;g3acb1262b6b_0_0">
            <a:extLst>
              <a:ext uri="{FF2B5EF4-FFF2-40B4-BE49-F238E27FC236}">
                <a16:creationId xmlns:a16="http://schemas.microsoft.com/office/drawing/2014/main" id="{832B9AF2-1381-24B7-2191-C101EED19EAE}"/>
              </a:ext>
            </a:extLst>
          </p:cNvPr>
          <p:cNvSpPr txBox="1">
            <a:spLocks/>
          </p:cNvSpPr>
          <p:nvPr/>
        </p:nvSpPr>
        <p:spPr>
          <a:xfrm>
            <a:off x="8403362" y="1893127"/>
            <a:ext cx="3141133" cy="1920714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GB" b="1" dirty="0"/>
              <a:t>Can you identify the most important information in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33813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0BC20F-E39B-492B-5C92-7E70C7FE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analysis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A92920-408A-9E04-971E-ED55B0A35E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6D720-AD92-83AF-E96C-D8EACB2B9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12" name="Google Shape;158;g3acb1262b6b_0_8">
            <a:extLst>
              <a:ext uri="{FF2B5EF4-FFF2-40B4-BE49-F238E27FC236}">
                <a16:creationId xmlns:a16="http://schemas.microsoft.com/office/drawing/2014/main" id="{64C0293D-5973-4646-009E-8E29B851590D}"/>
              </a:ext>
            </a:extLst>
          </p:cNvPr>
          <p:cNvSpPr txBox="1">
            <a:spLocks/>
          </p:cNvSpPr>
          <p:nvPr/>
        </p:nvSpPr>
        <p:spPr>
          <a:xfrm>
            <a:off x="2344868" y="2232025"/>
            <a:ext cx="7713600" cy="3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software team is beginning work on </a:t>
            </a:r>
            <a:r>
              <a:rPr lang="en-GB">
                <a:solidFill>
                  <a:schemeClr val="dk1"/>
                </a:solidFill>
                <a:highlight>
                  <a:srgbClr val="FFF5C4"/>
                </a:highlight>
              </a:rPr>
              <a:t>a large client project</a:t>
            </a:r>
            <a:r>
              <a:rPr lang="en-GB">
                <a:solidFill>
                  <a:schemeClr val="dk1"/>
                </a:solidFill>
              </a:rPr>
              <a:t> to automate their warehouse inventory.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rgbClr val="FFF5C4"/>
                </a:highlight>
              </a:rPr>
              <a:t>Explain</a:t>
            </a:r>
            <a:r>
              <a:rPr lang="en-GB">
                <a:solidFill>
                  <a:schemeClr val="dk1"/>
                </a:solidFill>
              </a:rPr>
              <a:t> the </a:t>
            </a:r>
            <a:r>
              <a:rPr lang="en-GB">
                <a:solidFill>
                  <a:schemeClr val="dk1"/>
                </a:solidFill>
                <a:highlight>
                  <a:srgbClr val="FFF5C4"/>
                </a:highlight>
              </a:rPr>
              <a:t>purpose</a:t>
            </a:r>
            <a:r>
              <a:rPr lang="en-GB">
                <a:solidFill>
                  <a:schemeClr val="dk1"/>
                </a:solidFill>
              </a:rPr>
              <a:t> of </a:t>
            </a:r>
            <a:r>
              <a:rPr lang="en-GB">
                <a:solidFill>
                  <a:schemeClr val="dk1"/>
                </a:solidFill>
                <a:highlight>
                  <a:srgbClr val="FFF5C4"/>
                </a:highlight>
              </a:rPr>
              <a:t>decomposition</a:t>
            </a:r>
            <a:r>
              <a:rPr lang="en-GB">
                <a:solidFill>
                  <a:schemeClr val="dk1"/>
                </a:solidFill>
              </a:rPr>
              <a:t> when </a:t>
            </a:r>
            <a:r>
              <a:rPr lang="en-GB">
                <a:solidFill>
                  <a:schemeClr val="dk1"/>
                </a:solidFill>
                <a:highlight>
                  <a:srgbClr val="FFF5C4"/>
                </a:highlight>
              </a:rPr>
              <a:t>starting </a:t>
            </a:r>
            <a:r>
              <a:rPr lang="en-GB">
                <a:solidFill>
                  <a:schemeClr val="dk1"/>
                </a:solidFill>
              </a:rPr>
              <a:t>this complex digital project.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														[3 marks]</a:t>
            </a:r>
          </a:p>
          <a:p>
            <a:pPr indent="-76200">
              <a:spcBef>
                <a:spcPts val="0"/>
              </a:spcBef>
              <a:buSzPts val="2400"/>
              <a:buFont typeface="Arial"/>
              <a:buNone/>
            </a:pPr>
            <a:endParaRPr lang="en-GB" dirty="0"/>
          </a:p>
        </p:txBody>
      </p:sp>
      <p:sp>
        <p:nvSpPr>
          <p:cNvPr id="13" name="Google Shape;161;g3acb1262b6b_0_8">
            <a:extLst>
              <a:ext uri="{FF2B5EF4-FFF2-40B4-BE49-F238E27FC236}">
                <a16:creationId xmlns:a16="http://schemas.microsoft.com/office/drawing/2014/main" id="{61EFBB03-9456-3184-0C24-7945B48E6990}"/>
              </a:ext>
            </a:extLst>
          </p:cNvPr>
          <p:cNvSpPr txBox="1"/>
          <p:nvPr/>
        </p:nvSpPr>
        <p:spPr>
          <a:xfrm>
            <a:off x="9689018" y="1275075"/>
            <a:ext cx="984600" cy="4617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2;g3acb1262b6b_0_8">
            <a:extLst>
              <a:ext uri="{FF2B5EF4-FFF2-40B4-BE49-F238E27FC236}">
                <a16:creationId xmlns:a16="http://schemas.microsoft.com/office/drawing/2014/main" id="{05009836-3D3C-4182-864A-78CA1B8FD00B}"/>
              </a:ext>
            </a:extLst>
          </p:cNvPr>
          <p:cNvSpPr txBox="1"/>
          <p:nvPr/>
        </p:nvSpPr>
        <p:spPr>
          <a:xfrm>
            <a:off x="599368" y="2727850"/>
            <a:ext cx="1528800" cy="7389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command verb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63;g3acb1262b6b_0_8">
            <a:extLst>
              <a:ext uri="{FF2B5EF4-FFF2-40B4-BE49-F238E27FC236}">
                <a16:creationId xmlns:a16="http://schemas.microsoft.com/office/drawing/2014/main" id="{8688850B-D5BE-C82E-FB88-67907C40EB69}"/>
              </a:ext>
            </a:extLst>
          </p:cNvPr>
          <p:cNvSpPr txBox="1"/>
          <p:nvPr/>
        </p:nvSpPr>
        <p:spPr>
          <a:xfrm>
            <a:off x="816068" y="4707000"/>
            <a:ext cx="1528800" cy="10158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Avoid just defining the term.</a:t>
            </a:r>
            <a:endParaRPr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4;g3acb1262b6b_0_8">
            <a:extLst>
              <a:ext uri="{FF2B5EF4-FFF2-40B4-BE49-F238E27FC236}">
                <a16:creationId xmlns:a16="http://schemas.microsoft.com/office/drawing/2014/main" id="{C1D041C4-F751-59FE-5D93-E7B01DFA6AF3}"/>
              </a:ext>
            </a:extLst>
          </p:cNvPr>
          <p:cNvSpPr txBox="1"/>
          <p:nvPr/>
        </p:nvSpPr>
        <p:spPr>
          <a:xfrm>
            <a:off x="5705593" y="4908250"/>
            <a:ext cx="1528800" cy="4617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concept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65;g3acb1262b6b_0_8">
            <a:extLst>
              <a:ext uri="{FF2B5EF4-FFF2-40B4-BE49-F238E27FC236}">
                <a16:creationId xmlns:a16="http://schemas.microsoft.com/office/drawing/2014/main" id="{CDF71C9B-E846-901F-D236-E930934E976C}"/>
              </a:ext>
            </a:extLst>
          </p:cNvPr>
          <p:cNvSpPr txBox="1"/>
          <p:nvPr/>
        </p:nvSpPr>
        <p:spPr>
          <a:xfrm>
            <a:off x="10058468" y="3005050"/>
            <a:ext cx="1528800" cy="7389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project stage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66;g3acb1262b6b_0_8">
            <a:extLst>
              <a:ext uri="{FF2B5EF4-FFF2-40B4-BE49-F238E27FC236}">
                <a16:creationId xmlns:a16="http://schemas.microsoft.com/office/drawing/2014/main" id="{6B100D21-2A5D-BD35-DC01-D1EAE0D50CA3}"/>
              </a:ext>
            </a:extLst>
          </p:cNvPr>
          <p:cNvCxnSpPr>
            <a:stCxn id="13" idx="1"/>
          </p:cNvCxnSpPr>
          <p:nvPr/>
        </p:nvCxnSpPr>
        <p:spPr>
          <a:xfrm flipH="1">
            <a:off x="9140918" y="1505925"/>
            <a:ext cx="548100" cy="7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67;g3acb1262b6b_0_8">
            <a:extLst>
              <a:ext uri="{FF2B5EF4-FFF2-40B4-BE49-F238E27FC236}">
                <a16:creationId xmlns:a16="http://schemas.microsoft.com/office/drawing/2014/main" id="{9E6F59EF-E649-6A1E-5452-05F0CC61B942}"/>
              </a:ext>
            </a:extLst>
          </p:cNvPr>
          <p:cNvCxnSpPr>
            <a:stCxn id="14" idx="3"/>
          </p:cNvCxnSpPr>
          <p:nvPr/>
        </p:nvCxnSpPr>
        <p:spPr>
          <a:xfrm>
            <a:off x="2128168" y="3097300"/>
            <a:ext cx="278700" cy="43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168;g3acb1262b6b_0_8">
            <a:extLst>
              <a:ext uri="{FF2B5EF4-FFF2-40B4-BE49-F238E27FC236}">
                <a16:creationId xmlns:a16="http://schemas.microsoft.com/office/drawing/2014/main" id="{E68DB184-AD63-AE7B-1CA1-69CA52EF0870}"/>
              </a:ext>
            </a:extLst>
          </p:cNvPr>
          <p:cNvCxnSpPr>
            <a:stCxn id="15" idx="3"/>
          </p:cNvCxnSpPr>
          <p:nvPr/>
        </p:nvCxnSpPr>
        <p:spPr>
          <a:xfrm rot="10800000" flipH="1">
            <a:off x="2344868" y="3951600"/>
            <a:ext cx="1625400" cy="126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69;g3acb1262b6b_0_8">
            <a:extLst>
              <a:ext uri="{FF2B5EF4-FFF2-40B4-BE49-F238E27FC236}">
                <a16:creationId xmlns:a16="http://schemas.microsoft.com/office/drawing/2014/main" id="{D72B6354-3DFF-C00D-D375-297E96A72A0A}"/>
              </a:ext>
            </a:extLst>
          </p:cNvPr>
          <p:cNvCxnSpPr>
            <a:stCxn id="16" idx="0"/>
          </p:cNvCxnSpPr>
          <p:nvPr/>
        </p:nvCxnSpPr>
        <p:spPr>
          <a:xfrm rot="10800000" flipH="1">
            <a:off x="6469993" y="3951550"/>
            <a:ext cx="8400" cy="95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70;g3acb1262b6b_0_8">
            <a:extLst>
              <a:ext uri="{FF2B5EF4-FFF2-40B4-BE49-F238E27FC236}">
                <a16:creationId xmlns:a16="http://schemas.microsoft.com/office/drawing/2014/main" id="{92208EDE-7E66-0A60-65FA-8BBA9E2EDF9C}"/>
              </a:ext>
            </a:extLst>
          </p:cNvPr>
          <p:cNvCxnSpPr>
            <a:stCxn id="17" idx="1"/>
          </p:cNvCxnSpPr>
          <p:nvPr/>
        </p:nvCxnSpPr>
        <p:spPr>
          <a:xfrm flipH="1">
            <a:off x="9435068" y="3374500"/>
            <a:ext cx="62340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5128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5E7D-88F8-C528-0DB9-4957045F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analysis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220E93-C379-13EA-751E-63B489A6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Explain</a:t>
            </a:r>
            <a:r>
              <a:rPr lang="en-US" dirty="0"/>
              <a:t> – Requires identification of a point and linked justification of that point.</a:t>
            </a:r>
          </a:p>
          <a:p>
            <a:r>
              <a:rPr lang="en-US" b="1" dirty="0"/>
              <a:t>What is the question asking for? </a:t>
            </a:r>
            <a:r>
              <a:rPr lang="en-US" dirty="0"/>
              <a:t>An explanative answer (not just a definition)</a:t>
            </a:r>
          </a:p>
          <a:p>
            <a:pPr lvl="1"/>
            <a:r>
              <a:rPr lang="en-US" dirty="0"/>
              <a:t>Explain the purpose of decomposition when starting this complex digital project.</a:t>
            </a:r>
          </a:p>
          <a:p>
            <a:r>
              <a:rPr lang="en-US" b="1" dirty="0"/>
              <a:t>Context</a:t>
            </a:r>
            <a:r>
              <a:rPr lang="en-US" dirty="0"/>
              <a:t> – A large client project, when starting this complex project</a:t>
            </a:r>
          </a:p>
          <a:p>
            <a:r>
              <a:rPr lang="en-US" b="1" dirty="0"/>
              <a:t>CT Skill </a:t>
            </a:r>
            <a:r>
              <a:rPr lang="en-US" dirty="0"/>
              <a:t>– Decomposition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3694B-E976-4BC6-2590-74E0827C43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2B77E-7F0D-216B-2003-5DA1ACFA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364309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E70B-709E-6D9D-4F96-9E9CD7DD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scheme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FAF08-6B13-17ED-241A-EEBC68EEF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Award one mark for stating the basic purpose of decomposition.</a:t>
            </a:r>
          </a:p>
          <a:p>
            <a:r>
              <a:rPr lang="en-GB" dirty="0"/>
              <a:t>Award one mark for explaining the benefit in this context.</a:t>
            </a:r>
          </a:p>
          <a:p>
            <a:r>
              <a:rPr lang="en-GB" dirty="0"/>
              <a:t>Award one mark for further justification, up to a maximum of three.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54D3-23BE-364F-AD6D-A221D9900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Notice how the explanation needs to be expanded to get full marks.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 4 minutes to read, analyse and respond to a 3-mark question.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7AE03-06E0-1C89-A635-1FDDF662E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ABA408-27B2-4821-14C6-51F852185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557256-F1BD-E526-60DB-ADE5ED28E5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4E356-2565-639A-1310-7FC2FE2610F4}"/>
              </a:ext>
            </a:extLst>
          </p:cNvPr>
          <p:cNvSpPr txBox="1"/>
          <p:nvPr/>
        </p:nvSpPr>
        <p:spPr>
          <a:xfrm>
            <a:off x="4572000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1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A69DE-4C6A-AFE5-4576-170F5D1A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26B70-1EF5-E8C2-AB34-D4B27771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5933" cy="42157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An online store needs an algorithm to determine the shipping fee for a customer's order. The requirements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Enter the total Order Value. </a:t>
            </a:r>
          </a:p>
          <a:p>
            <a:pPr marL="0" indent="0">
              <a:buNone/>
            </a:pPr>
            <a:r>
              <a:rPr lang="en-US" dirty="0"/>
              <a:t>2. If the Order Value is less than £50, the shipping fee is £4.99. </a:t>
            </a:r>
          </a:p>
          <a:p>
            <a:pPr marL="0" indent="0">
              <a:buNone/>
            </a:pPr>
            <a:r>
              <a:rPr lang="en-US" dirty="0"/>
              <a:t>3. If the Order Value is £50 or more, shipping is free (set fee to £0.00). </a:t>
            </a:r>
          </a:p>
          <a:p>
            <a:pPr marL="0" indent="0">
              <a:buNone/>
            </a:pPr>
            <a:r>
              <a:rPr lang="en-US" dirty="0"/>
              <a:t>4. Output the final Shipping Fee.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Draw a flowchart that meets the rules of the algorithm.</a:t>
            </a:r>
          </a:p>
          <a:p>
            <a:pPr marL="0" indent="0">
              <a:buNone/>
            </a:pPr>
            <a:r>
              <a:rPr lang="en-US" dirty="0"/>
              <a:t>						[6 marks]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59E79B-AB66-269D-46F0-6AFF7AEA6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Resource 3: Exam-style question practice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196D9F4-BF35-DAA3-635E-6D775FD8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6-mark question</a:t>
            </a:r>
          </a:p>
        </p:txBody>
      </p:sp>
      <p:sp>
        <p:nvSpPr>
          <p:cNvPr id="3" name="Google Shape;149;g3acb1262b6b_0_0">
            <a:extLst>
              <a:ext uri="{FF2B5EF4-FFF2-40B4-BE49-F238E27FC236}">
                <a16:creationId xmlns:a16="http://schemas.microsoft.com/office/drawing/2014/main" id="{5A99DD5E-8E05-CB16-E11F-24B2DA625802}"/>
              </a:ext>
            </a:extLst>
          </p:cNvPr>
          <p:cNvSpPr txBox="1">
            <a:spLocks/>
          </p:cNvSpPr>
          <p:nvPr/>
        </p:nvSpPr>
        <p:spPr>
          <a:xfrm>
            <a:off x="8403362" y="1893127"/>
            <a:ext cx="3141133" cy="1920714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GB" b="1" dirty="0"/>
              <a:t>Can you identify the most important information in this question?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F38149-A2D7-4E9C-5DBF-056D68E7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F1995C"/>
          </a:solidFill>
        </p:spPr>
        <p:txBody>
          <a:bodyPr/>
          <a:lstStyle/>
          <a:p>
            <a:r>
              <a:rPr lang="en-GB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43290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B7AB0-C3DC-EC1F-2B7F-9B4FC2FE9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3403C17-7169-6555-7ABE-1D92BD49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analysis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DFB4D5-0B93-85EB-60D6-5AF6DA8ED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C1012-96FB-3784-E45B-25E46ADEA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2" name="Google Shape;205;g3acb1262b6b_0_60">
            <a:extLst>
              <a:ext uri="{FF2B5EF4-FFF2-40B4-BE49-F238E27FC236}">
                <a16:creationId xmlns:a16="http://schemas.microsoft.com/office/drawing/2014/main" id="{2CA91DAB-F443-C724-BCFF-520D96F67E4E}"/>
              </a:ext>
            </a:extLst>
          </p:cNvPr>
          <p:cNvSpPr txBox="1">
            <a:spLocks/>
          </p:cNvSpPr>
          <p:nvPr/>
        </p:nvSpPr>
        <p:spPr>
          <a:xfrm>
            <a:off x="2920600" y="2062692"/>
            <a:ext cx="7713600" cy="3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10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An online store needs </a:t>
            </a:r>
            <a:r>
              <a:rPr lang="en-GB" sz="1800" dirty="0">
                <a:solidFill>
                  <a:schemeClr val="dk1"/>
                </a:solidFill>
                <a:highlight>
                  <a:srgbClr val="FFF5C4"/>
                </a:highlight>
              </a:rPr>
              <a:t>an algorithm to determine the shipping fee for a customer's order.</a:t>
            </a:r>
            <a:r>
              <a:rPr lang="en-GB" sz="1800" dirty="0">
                <a:solidFill>
                  <a:schemeClr val="dk1"/>
                </a:solidFill>
              </a:rPr>
              <a:t> The requirements are: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chemeClr val="dk1"/>
                </a:solidFill>
              </a:rPr>
              <a:t>Enter the total Order Value. 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chemeClr val="dk1"/>
                </a:solidFill>
              </a:rPr>
              <a:t>If the Order Value is less than £50, the shipping fee is £4.99. 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chemeClr val="dk1"/>
                </a:solidFill>
              </a:rPr>
              <a:t>If the Order Value is £50 or more, shipping is free (set fee to £0.00). 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AutoNum type="arabicPeriod"/>
            </a:pPr>
            <a:r>
              <a:rPr lang="en-GB" sz="1800" dirty="0">
                <a:solidFill>
                  <a:schemeClr val="dk1"/>
                </a:solidFill>
              </a:rPr>
              <a:t>Output the final Shipping Fee.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highlight>
                  <a:srgbClr val="FFF5C4"/>
                </a:highlight>
              </a:rPr>
              <a:t>Draw</a:t>
            </a:r>
            <a:r>
              <a:rPr lang="en-GB" sz="1800" dirty="0">
                <a:solidFill>
                  <a:schemeClr val="dk1"/>
                </a:solidFill>
              </a:rPr>
              <a:t> a </a:t>
            </a:r>
            <a:r>
              <a:rPr lang="en-GB" sz="1800" dirty="0">
                <a:solidFill>
                  <a:schemeClr val="dk1"/>
                </a:solidFill>
                <a:highlight>
                  <a:srgbClr val="FFF5C4"/>
                </a:highlight>
              </a:rPr>
              <a:t>flowchart</a:t>
            </a:r>
            <a:r>
              <a:rPr lang="en-GB" sz="1800" dirty="0">
                <a:solidFill>
                  <a:schemeClr val="dk1"/>
                </a:solidFill>
              </a:rPr>
              <a:t> that meets the rules of the algorithm.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															[6 marks]</a:t>
            </a:r>
          </a:p>
          <a:p>
            <a:pPr indent="-76200">
              <a:spcBef>
                <a:spcPts val="0"/>
              </a:spcBef>
              <a:buSzPts val="2400"/>
              <a:buFont typeface="Arial"/>
              <a:buNone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3" name="Google Shape;208;g3acb1262b6b_0_60">
            <a:extLst>
              <a:ext uri="{FF2B5EF4-FFF2-40B4-BE49-F238E27FC236}">
                <a16:creationId xmlns:a16="http://schemas.microsoft.com/office/drawing/2014/main" id="{1438B869-B9BF-6B64-8F2A-A6C5AB74624C}"/>
              </a:ext>
            </a:extLst>
          </p:cNvPr>
          <p:cNvSpPr txBox="1"/>
          <p:nvPr/>
        </p:nvSpPr>
        <p:spPr>
          <a:xfrm>
            <a:off x="8391575" y="1034192"/>
            <a:ext cx="984600" cy="4617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9;g3acb1262b6b_0_60">
            <a:extLst>
              <a:ext uri="{FF2B5EF4-FFF2-40B4-BE49-F238E27FC236}">
                <a16:creationId xmlns:a16="http://schemas.microsoft.com/office/drawing/2014/main" id="{03FA6591-B4ED-29C8-3C94-DE576368DD73}"/>
              </a:ext>
            </a:extLst>
          </p:cNvPr>
          <p:cNvSpPr txBox="1"/>
          <p:nvPr/>
        </p:nvSpPr>
        <p:spPr>
          <a:xfrm>
            <a:off x="1035775" y="4834192"/>
            <a:ext cx="1528800" cy="7389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command verb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0;g3acb1262b6b_0_60">
            <a:extLst>
              <a:ext uri="{FF2B5EF4-FFF2-40B4-BE49-F238E27FC236}">
                <a16:creationId xmlns:a16="http://schemas.microsoft.com/office/drawing/2014/main" id="{2B311500-B6DF-18A4-E7EE-4812965AE03F}"/>
              </a:ext>
            </a:extLst>
          </p:cNvPr>
          <p:cNvSpPr txBox="1"/>
          <p:nvPr/>
        </p:nvSpPr>
        <p:spPr>
          <a:xfrm>
            <a:off x="1245250" y="2682067"/>
            <a:ext cx="1528800" cy="7389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requirements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1;g3acb1262b6b_0_60">
            <a:extLst>
              <a:ext uri="{FF2B5EF4-FFF2-40B4-BE49-F238E27FC236}">
                <a16:creationId xmlns:a16="http://schemas.microsoft.com/office/drawing/2014/main" id="{D08A033A-33D0-E150-EE8B-98BC6EF5AB01}"/>
              </a:ext>
            </a:extLst>
          </p:cNvPr>
          <p:cNvSpPr txBox="1"/>
          <p:nvPr/>
        </p:nvSpPr>
        <p:spPr>
          <a:xfrm>
            <a:off x="3921525" y="5454317"/>
            <a:ext cx="1528800" cy="461700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output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212;g3acb1262b6b_0_60">
            <a:extLst>
              <a:ext uri="{FF2B5EF4-FFF2-40B4-BE49-F238E27FC236}">
                <a16:creationId xmlns:a16="http://schemas.microsoft.com/office/drawing/2014/main" id="{B9AF3A8E-EC69-0FB1-2B05-148A19EB45C8}"/>
              </a:ext>
            </a:extLst>
          </p:cNvPr>
          <p:cNvCxnSpPr>
            <a:stCxn id="5" idx="3"/>
          </p:cNvCxnSpPr>
          <p:nvPr/>
        </p:nvCxnSpPr>
        <p:spPr>
          <a:xfrm rot="10800000" flipH="1">
            <a:off x="2564575" y="4850242"/>
            <a:ext cx="433500" cy="35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13;g3acb1262b6b_0_60">
            <a:extLst>
              <a:ext uri="{FF2B5EF4-FFF2-40B4-BE49-F238E27FC236}">
                <a16:creationId xmlns:a16="http://schemas.microsoft.com/office/drawing/2014/main" id="{CD743A16-D6C6-1450-B03D-2C9F229BC15C}"/>
              </a:ext>
            </a:extLst>
          </p:cNvPr>
          <p:cNvCxnSpPr>
            <a:stCxn id="3" idx="2"/>
          </p:cNvCxnSpPr>
          <p:nvPr/>
        </p:nvCxnSpPr>
        <p:spPr>
          <a:xfrm flipH="1">
            <a:off x="7998275" y="1495892"/>
            <a:ext cx="885600" cy="58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214;g3acb1262b6b_0_60">
            <a:extLst>
              <a:ext uri="{FF2B5EF4-FFF2-40B4-BE49-F238E27FC236}">
                <a16:creationId xmlns:a16="http://schemas.microsoft.com/office/drawing/2014/main" id="{6AAA5BE8-9246-29C8-5D18-BF4C0007B6AB}"/>
              </a:ext>
            </a:extLst>
          </p:cNvPr>
          <p:cNvCxnSpPr>
            <a:stCxn id="7" idx="0"/>
          </p:cNvCxnSpPr>
          <p:nvPr/>
        </p:nvCxnSpPr>
        <p:spPr>
          <a:xfrm rot="10800000">
            <a:off x="4298325" y="4943117"/>
            <a:ext cx="387600" cy="51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215;g3acb1262b6b_0_60">
            <a:extLst>
              <a:ext uri="{FF2B5EF4-FFF2-40B4-BE49-F238E27FC236}">
                <a16:creationId xmlns:a16="http://schemas.microsoft.com/office/drawing/2014/main" id="{85330162-39EB-3C08-8889-5D54E4CEA72A}"/>
              </a:ext>
            </a:extLst>
          </p:cNvPr>
          <p:cNvCxnSpPr>
            <a:stCxn id="6" idx="2"/>
            <a:endCxn id="2" idx="1"/>
          </p:cNvCxnSpPr>
          <p:nvPr/>
        </p:nvCxnSpPr>
        <p:spPr>
          <a:xfrm>
            <a:off x="2009650" y="3420967"/>
            <a:ext cx="911100" cy="4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1671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B5FCF-90BE-C624-3758-57BE52774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8330-C54A-8239-1441-F8278EAE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analysis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B06450-3750-D813-8521-EDEC8F20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Draw</a:t>
            </a:r>
            <a:r>
              <a:rPr lang="en-US" dirty="0"/>
              <a:t> – Produce a diagram (e.g. an algorithm, a process flow) using information from a given context or scenario.</a:t>
            </a:r>
          </a:p>
          <a:p>
            <a:r>
              <a:rPr lang="en-US" b="1" dirty="0"/>
              <a:t>What is the question asking for? </a:t>
            </a:r>
            <a:r>
              <a:rPr lang="en-US" dirty="0"/>
              <a:t>A diagram is required.</a:t>
            </a:r>
          </a:p>
          <a:p>
            <a:pPr lvl="1"/>
            <a:r>
              <a:rPr lang="en-US" dirty="0"/>
              <a:t>Draw a flowchart that meets the rules of the algorithm.</a:t>
            </a:r>
          </a:p>
          <a:p>
            <a:r>
              <a:rPr lang="en-US" b="1" dirty="0"/>
              <a:t>Context</a:t>
            </a:r>
            <a:r>
              <a:rPr lang="en-US" dirty="0"/>
              <a:t> – An algorithm to determine the shipping fee for a customer's order</a:t>
            </a:r>
          </a:p>
          <a:p>
            <a:r>
              <a:rPr lang="en-US" b="1" dirty="0"/>
              <a:t>CT Skill</a:t>
            </a:r>
            <a:r>
              <a:rPr lang="en-US" dirty="0"/>
              <a:t> – Algorithm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EB359A-6CF1-369D-C287-97CE47AA4E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Resource 3: Exam-style question practice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38427-0312-EA47-7D0C-E6035EA1C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448430566"/>
      </p:ext>
    </p:extLst>
  </p:cSld>
  <p:clrMapOvr>
    <a:masterClrMapping/>
  </p:clrMapOvr>
</p:sld>
</file>

<file path=ppt/theme/theme1.xml><?xml version="1.0" encoding="utf-8"?>
<a:theme xmlns:a="http://schemas.openxmlformats.org/drawingml/2006/main" name="Gatsb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cdffdc306f3439ad6324f00535c3ac53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6e98b73cff4ebd998fae74a5787f2da4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1C0B22-19E1-4308-905A-0D23AC53EA03}"/>
</file>

<file path=customXml/itemProps2.xml><?xml version="1.0" encoding="utf-8"?>
<ds:datastoreItem xmlns:ds="http://schemas.openxmlformats.org/officeDocument/2006/customXml" ds:itemID="{42EB6094-A213-497F-949F-CE298B5A3A65}"/>
</file>

<file path=customXml/itemProps3.xml><?xml version="1.0" encoding="utf-8"?>
<ds:datastoreItem xmlns:ds="http://schemas.openxmlformats.org/officeDocument/2006/customXml" ds:itemID="{1FAF92EF-B6AF-4735-95AE-907A9E5DB9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Widescreen</PresentationFormat>
  <Paragraphs>197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Gatsby</vt:lpstr>
      <vt:lpstr>Digital software development</vt:lpstr>
      <vt:lpstr>In this resource, we will:</vt:lpstr>
      <vt:lpstr>3-mark question</vt:lpstr>
      <vt:lpstr>Question analysis</vt:lpstr>
      <vt:lpstr>Question analysis summary</vt:lpstr>
      <vt:lpstr>Mark scheme guidelines</vt:lpstr>
      <vt:lpstr>6-mark question</vt:lpstr>
      <vt:lpstr>Question analysis</vt:lpstr>
      <vt:lpstr>Question analysis summary</vt:lpstr>
      <vt:lpstr>Mark scheme guidelines</vt:lpstr>
      <vt:lpstr>9-mark question</vt:lpstr>
      <vt:lpstr>Question analysis</vt:lpstr>
      <vt:lpstr>Question analysis summary</vt:lpstr>
      <vt:lpstr>Mark scheme guidelines</vt:lpstr>
      <vt:lpstr>Exam-style question practice</vt:lpstr>
      <vt:lpstr>In this resource, we have: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2026-05-08T15:44:08Z</dcterms:created>
  <dcterms:modified xsi:type="dcterms:W3CDTF">2026-05-08T15:44:11Z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