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7" r:id="rId2"/>
    <p:sldId id="284" r:id="rId3"/>
    <p:sldId id="259" r:id="rId4"/>
    <p:sldId id="272" r:id="rId5"/>
    <p:sldId id="286" r:id="rId6"/>
    <p:sldId id="287" r:id="rId7"/>
    <p:sldId id="277" r:id="rId8"/>
    <p:sldId id="278" r:id="rId9"/>
    <p:sldId id="292" r:id="rId10"/>
    <p:sldId id="279" r:id="rId11"/>
    <p:sldId id="280" r:id="rId12"/>
    <p:sldId id="281" r:id="rId13"/>
    <p:sldId id="288" r:id="rId14"/>
    <p:sldId id="289" r:id="rId15"/>
    <p:sldId id="290" r:id="rId16"/>
    <p:sldId id="291" r:id="rId17"/>
    <p:sldId id="285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FFF5C4"/>
    <a:srgbClr val="534C29"/>
    <a:srgbClr val="F1995C"/>
    <a:srgbClr val="F7E3D4"/>
    <a:srgbClr val="A44A00"/>
    <a:srgbClr val="EEDDDD"/>
    <a:srgbClr val="851414"/>
    <a:srgbClr val="EBDDF4"/>
    <a:srgbClr val="432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13" autoAdjust="0"/>
    <p:restoredTop sz="87443" autoAdjust="0"/>
  </p:normalViewPr>
  <p:slideViewPr>
    <p:cSldViewPr snapToGrid="0">
      <p:cViewPr varScale="1">
        <p:scale>
          <a:sx n="65" d="100"/>
          <a:sy n="65" d="100"/>
        </p:scale>
        <p:origin x="548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28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EAD9E-BB4A-40B0-BE7B-1946AA427F01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1C7CD-4980-4292-A97E-9E6021FEE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794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189305887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189302703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Image © Shutterstock/</a:t>
            </a:r>
            <a:r>
              <a:rPr lang="en-GB" dirty="0"/>
              <a:t>wee </a:t>
            </a:r>
            <a:r>
              <a:rPr lang="en-GB" dirty="0" err="1"/>
              <a:t>dezign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1C7CD-4980-4292-A97E-9E6021FEE90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01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Image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SeventyFour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1C7CD-4980-4292-A97E-9E6021FEE90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514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6211B-CDAB-FC0F-4FF7-EAB3FB3B7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428052-671B-CBDE-D736-3D306B814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FF23E5-1356-8658-2281-363CB0BD0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Image © Shutterstock/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Vixit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F18F7-19DC-5BE7-11FA-3B74D30D24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1C7CD-4980-4292-A97E-9E6021FEE90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53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Case study 1 – top-down approach video: 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https://vimeo.com/1189305887</a:t>
            </a:r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1C7CD-4980-4292-A97E-9E6021FEE9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891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Case study 2 – bottom-up approach video: 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https://vimeo.com/1189302703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1C7CD-4980-4292-A97E-9E6021FEE90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59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1229DBF-428B-544F-5D8B-F19C19BCA3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440703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75F22E-DF6C-79EE-023B-C4A00C44520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235601"/>
            <a:ext cx="12192000" cy="4622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64FEBB-1BE6-891A-2EA1-D74E013654C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6001" y="1904693"/>
            <a:ext cx="1799998" cy="179999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AE04597-155A-6B3A-1944-370275A2C24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163" y="3829221"/>
            <a:ext cx="11016505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534C2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DDE4753-3D21-8D68-A3C9-DBE0C643A3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3163" y="4897304"/>
            <a:ext cx="11016505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topic</a:t>
            </a:r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04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382D39ED-89CE-10BF-CA4F-114ADD68CA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01714" y="3101456"/>
            <a:ext cx="4717953" cy="369332"/>
          </a:xfrm>
        </p:spPr>
        <p:txBody>
          <a:bodyPr>
            <a:spAutoFit/>
          </a:bodyPr>
          <a:lstStyle>
            <a:lvl1pPr marL="0" indent="0" algn="r">
              <a:buNone/>
              <a:defRPr sz="1800" b="1" i="0" u="none">
                <a:solidFill>
                  <a:srgbClr val="534C2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add Route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46EF1A25-418E-44D5-1531-10C67B17DD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163" y="5619978"/>
            <a:ext cx="11016505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resource info</a:t>
            </a:r>
          </a:p>
        </p:txBody>
      </p:sp>
      <p:pic>
        <p:nvPicPr>
          <p:cNvPr id="12" name="Picture 11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0AB31EAA-B3FD-B9A5-574E-4FE687C7AD5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2486257"/>
            <a:ext cx="2049637" cy="86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BA134257-4BA1-1C8A-5E2F-9C590EE9AD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88E37B-3A75-DC2A-18E6-0C9A78AF49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59229"/>
            <a:ext cx="10514012" cy="1324800"/>
          </a:xfrm>
        </p:spPr>
        <p:txBody>
          <a:bodyPr lIns="90000" anchor="ctr" anchorCtr="0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6" y="1825625"/>
            <a:ext cx="5925600" cy="4351338"/>
          </a:xfrm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CA4EBAB2-2311-6FE2-E181-A5CFDE2736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7E500551-D285-656B-C70E-28D67588B2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half+half_box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D5482B-AD0D-3C27-8EAF-545874468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85755" cy="4351338"/>
          </a:xfrm>
          <a:noFill/>
          <a:ln w="28575">
            <a:solidFill>
              <a:srgbClr val="FFF5C4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A6B4E72-9314-1FB6-C6F9-E376D38B8B1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68047" y="1825625"/>
            <a:ext cx="5185755" cy="4351338"/>
          </a:xfrm>
          <a:noFill/>
          <a:ln w="28575">
            <a:solidFill>
              <a:srgbClr val="FFF5C4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96E6C59-88A6-6AAD-2EF9-640ABA1F3F0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resources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FFF5C4"/>
          </a:solidFill>
          <a:ln w="19050" cap="sq">
            <a:solidFill>
              <a:srgbClr val="534C29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>
            <a:lvl1pPr>
              <a:buClr>
                <a:srgbClr val="534C29"/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rgbClr val="534C29"/>
              </a:buClr>
              <a:defRPr/>
            </a:lvl2pPr>
            <a:lvl3pPr>
              <a:buClr>
                <a:srgbClr val="534C29"/>
              </a:buClr>
              <a:defRPr/>
            </a:lvl3pPr>
            <a:lvl4pPr>
              <a:buClr>
                <a:srgbClr val="534C29"/>
              </a:buClr>
              <a:defRPr/>
            </a:lvl4pPr>
            <a:lvl5pPr>
              <a:buClr>
                <a:srgbClr val="534C29"/>
              </a:buClr>
              <a:defRPr/>
            </a:lvl5pPr>
          </a:lstStyle>
          <a:p>
            <a:pPr lvl="0"/>
            <a:r>
              <a:rPr lang="en-US" dirty="0"/>
              <a:t>Click to edit Resources needed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A0DF2A7-0629-D96D-E8DE-CF6382205B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0" name="Media Placeholder 9">
            <a:extLst>
              <a:ext uri="{FF2B5EF4-FFF2-40B4-BE49-F238E27FC236}">
                <a16:creationId xmlns:a16="http://schemas.microsoft.com/office/drawing/2014/main" id="{0095BD2F-F391-2580-EF45-78A8400DE8A8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71F1-E160-0253-6C35-1902EF17E1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video caption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0F22526-93EA-A54F-8955-72F18A8777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48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0" name="Media Placeholder 9">
            <a:extLst>
              <a:ext uri="{FF2B5EF4-FFF2-40B4-BE49-F238E27FC236}">
                <a16:creationId xmlns:a16="http://schemas.microsoft.com/office/drawing/2014/main" id="{0095BD2F-F391-2580-EF45-78A8400DE8A8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7C2FE202-B601-6147-0FB5-4AB7192AC6B6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F0776623-6A70-FD98-13E7-8CFD1D7A8CD8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80610CF5-9B18-B334-BD20-03A5707860BB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6" name="Media Placeholder 9">
            <a:extLst>
              <a:ext uri="{FF2B5EF4-FFF2-40B4-BE49-F238E27FC236}">
                <a16:creationId xmlns:a16="http://schemas.microsoft.com/office/drawing/2014/main" id="{97A3AAEF-B4B9-1F0C-2696-3B9A63ECF378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25DEF2-95E9-AF12-BA85-B95BD95DF635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458A704-8E63-8F81-D087-D63DDA59B5B6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3E243A-5AF3-2E4C-DF7E-DFCFF2A8F8E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7C2A6B0-34D4-2DD9-9C4C-3A414954B402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FF401B-B15A-7261-E346-3FFC29F079E8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96D3EB-C064-812A-53FA-D4FC59E588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8AC809D-7F66-4616-8AE9-3559164B2725}"/>
              </a:ext>
            </a:extLst>
          </p:cNvPr>
          <p:cNvSpPr/>
          <p:nvPr userDrawn="1"/>
        </p:nvSpPr>
        <p:spPr>
          <a:xfrm>
            <a:off x="9973929" y="162686"/>
            <a:ext cx="2078545" cy="365125"/>
          </a:xfrm>
          <a:prstGeom prst="roundRect">
            <a:avLst/>
          </a:prstGeom>
          <a:solidFill>
            <a:srgbClr val="8E5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t" anchorCtr="0"/>
          <a:lstStyle/>
          <a:p>
            <a:pPr algn="l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Consolidation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lenary_In this re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 u="none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Skills and General competencies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08655A02-99DC-61B1-2336-5D080E557AE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Introduction/Plenary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lenary_text_full width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noFill/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735EC5-DC07-D418-27AB-D7661B6393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Introduction/Plenary</a:t>
            </a:r>
          </a:p>
        </p:txBody>
      </p:sp>
    </p:spTree>
    <p:extLst>
      <p:ext uri="{BB962C8B-B14F-4D97-AF65-F5344CB8AC3E}">
        <p14:creationId xmlns:p14="http://schemas.microsoft.com/office/powerpoint/2010/main" val="350871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lenary_text_full width_box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F5C4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Introduction/Plenary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lenary_text_full width_box f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5C4"/>
          </a:solidFill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Introduction/Plenary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lenary_text+image_box f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FFF5C4"/>
          </a:solidFill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Introduction/Plenary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lenary_text+imag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noFill/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Introduction/Plenary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901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_full width_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735EC5-DC07-D418-27AB-D7661B6393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noFill/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3E3A2DDC-893D-4175-1696-3EB4EE3B28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9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96ADD64-4418-B9F3-5313-9D1F895FFC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May 2026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41A34A0-B3C7-9D8F-29D1-E90D2E46B9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C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sz="1400" b="1" i="0" dirty="0">
                <a:latin typeface="Arial Narrow" panose="020B0604020202020204" pitchFamily="34" charset="0"/>
                <a:cs typeface="Arial Narrow" panose="020B0604020202020204" pitchFamily="34" charset="0"/>
              </a:rPr>
              <a:t>Activity 1/2/3/4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B8F53A4-0DF1-3C51-19B7-D75F9E1C7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41148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0" r:id="rId2"/>
    <p:sldLayoutId id="2147483672" r:id="rId3"/>
    <p:sldLayoutId id="2147483665" r:id="rId4"/>
    <p:sldLayoutId id="2147483661" r:id="rId5"/>
    <p:sldLayoutId id="2147483670" r:id="rId6"/>
    <p:sldLayoutId id="2147483674" r:id="rId7"/>
    <p:sldLayoutId id="2147483673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71" r:id="rId14"/>
    <p:sldLayoutId id="2147483662" r:id="rId15"/>
    <p:sldLayoutId id="214748366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534C29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player.vimeo.com/video/1189305887?app_id=122963" TargetMode="External"/><Relationship Id="rId6" Type="http://schemas.openxmlformats.org/officeDocument/2006/relationships/image" Target="../media/image9.jpeg"/><Relationship Id="rId5" Type="http://schemas.openxmlformats.org/officeDocument/2006/relationships/hyperlink" Target="https://vimeo.com/1189302703" TargetMode="External"/><Relationship Id="rId4" Type="http://schemas.openxmlformats.org/officeDocument/2006/relationships/hyperlink" Target="https://vimeo.com/1189305887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player.vimeo.com/video/1189302703?app_id=122963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s://vimeo.com/11893027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Route: Digital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Digital software development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Topic: Computational thinking skills</a:t>
            </a:r>
          </a:p>
          <a:p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3E70B-709E-6D9D-4F96-9E9CD7DD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noProof="0" dirty="0"/>
              <a:t>Activity 2: Applying problem solving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FAF08-6B13-17ED-241A-EEBC68EEF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/>
              <a:t>Read the problems given on the worksheet.</a:t>
            </a:r>
          </a:p>
          <a:p>
            <a:r>
              <a:rPr lang="en-GB" noProof="0" dirty="0"/>
              <a:t>Apply the problem solving techniques to design a solution.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BB5868-3C0F-EE3A-22DA-464C8B3E88A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noProof="0" dirty="0"/>
              <a:t>Resources needed:</a:t>
            </a:r>
          </a:p>
          <a:p>
            <a:r>
              <a:rPr lang="en-GB" noProof="0" dirty="0"/>
              <a:t>R2 Activity 2 Worksheet</a:t>
            </a:r>
          </a:p>
          <a:p>
            <a:r>
              <a:rPr lang="en-GB" noProof="0" dirty="0"/>
              <a:t>R2 Activity 2 Worksheet answers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254D3-23BE-364F-AD6D-A221D9900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47AE03-06E0-1C89-A635-1FDDF662E7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695517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AF9D-6615-2ABE-3A0C-AA5A177F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Multiple choice questions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98E6CA5-029E-2480-8513-10865A0091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noProof="0" dirty="0"/>
              <a:t>The top-down approach to problem-solving begins with which action?</a:t>
            </a:r>
          </a:p>
          <a:p>
            <a:pPr marL="457200" lvl="1" indent="0">
              <a:buNone/>
            </a:pPr>
            <a:r>
              <a:rPr lang="en-GB" noProof="0" dirty="0"/>
              <a:t>A. Writing and testing the smallest functional module</a:t>
            </a:r>
          </a:p>
          <a:p>
            <a:pPr marL="457200" lvl="1" indent="0">
              <a:buNone/>
            </a:pPr>
            <a:r>
              <a:rPr lang="en-GB" noProof="0" dirty="0"/>
              <a:t>B. Identifying code that can be reused from previous projects</a:t>
            </a:r>
          </a:p>
          <a:p>
            <a:pPr marL="457200" lvl="1" indent="0">
              <a:buNone/>
            </a:pPr>
            <a:r>
              <a:rPr lang="en-GB" noProof="0" dirty="0"/>
              <a:t>C. Designing the user interface before any code is written</a:t>
            </a:r>
          </a:p>
          <a:p>
            <a:pPr marL="457200" lvl="1" indent="0">
              <a:buNone/>
            </a:pPr>
            <a:r>
              <a:rPr lang="en-GB" noProof="0" dirty="0"/>
              <a:t>D. Starting with the main, complex problem and decomposing 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8F628-0D8C-7FEC-2098-56BBC3D609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49CAB351-2AF6-E4D1-CB21-05B176EAE05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noProof="0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2243506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CED0A79-31E2-B6AC-A0CE-5AF553028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D9F6F6-2A64-9553-946F-E5019882E9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noProof="0" dirty="0"/>
              <a:t>The top-down approach to problem-solving begins with which action?</a:t>
            </a:r>
          </a:p>
          <a:p>
            <a:pPr marL="457200" lvl="1" indent="0">
              <a:buNone/>
            </a:pPr>
            <a:r>
              <a:rPr lang="en-GB" noProof="0" dirty="0"/>
              <a:t>A. Writing and testing the smallest functional module</a:t>
            </a:r>
          </a:p>
          <a:p>
            <a:pPr marL="457200" lvl="1" indent="0">
              <a:buNone/>
            </a:pPr>
            <a:r>
              <a:rPr lang="en-GB" noProof="0" dirty="0"/>
              <a:t>B. Identifying code that can be reused from previous projects</a:t>
            </a:r>
          </a:p>
          <a:p>
            <a:pPr marL="457200" lvl="1" indent="0">
              <a:buNone/>
            </a:pPr>
            <a:r>
              <a:rPr lang="en-GB" noProof="0" dirty="0"/>
              <a:t>C. Designing the user interface before any code is written</a:t>
            </a:r>
          </a:p>
          <a:p>
            <a:pPr marL="457200" lvl="1" indent="0">
              <a:buNone/>
            </a:pPr>
            <a:r>
              <a:rPr lang="en-GB" noProof="0" dirty="0"/>
              <a:t>D. Starting with the main, complex problem and decomposing 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0C770B-E44D-49A8-91A5-D28170F9AB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noProof="0" dirty="0"/>
              <a:t>D. Starting with the main, complex problem and decomposing it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569EE7-1881-68B3-B085-5D0E22ACB5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Answers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209CB5-3904-8BBA-3B87-4A3BC8DBD0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2A21D2B6-358F-7EB0-2B1D-D1D6FCB6C1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noProof="0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2805311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53BBA-26D6-A378-EB92-62565D017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547B5-4CB6-750D-9A00-B4D839725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Multiple choice questions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219B4C-D96B-0DD3-9B40-D91133EDE0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GB" noProof="0" dirty="0">
                <a:solidFill>
                  <a:schemeClr val="dk1"/>
                </a:solidFill>
              </a:rPr>
              <a:t>What is the primary focus of the bottom-up approach</a:t>
            </a:r>
            <a:endParaRPr lang="en-GB" noProof="0" dirty="0"/>
          </a:p>
          <a:p>
            <a:pPr marL="457200" lvl="1" indent="0">
              <a:buNone/>
            </a:pPr>
            <a:r>
              <a:rPr lang="en-GB" noProof="0" dirty="0"/>
              <a:t>A. Decomposing the overall user flow into smaller steps</a:t>
            </a:r>
          </a:p>
          <a:p>
            <a:pPr marL="457200" lvl="1" indent="0">
              <a:buNone/>
            </a:pPr>
            <a:r>
              <a:rPr lang="en-GB" noProof="0" dirty="0"/>
              <a:t>B. Developing and thoroughly testing individual, essential modules first</a:t>
            </a:r>
          </a:p>
          <a:p>
            <a:pPr marL="457200" lvl="1" indent="0">
              <a:buNone/>
            </a:pPr>
            <a:r>
              <a:rPr lang="en-GB" noProof="0" dirty="0"/>
              <a:t>C. Ensuring the final system design is approved by stakeholders</a:t>
            </a:r>
          </a:p>
          <a:p>
            <a:pPr marL="457200" lvl="1" indent="0">
              <a:buNone/>
            </a:pPr>
            <a:r>
              <a:rPr lang="en-GB" noProof="0" dirty="0"/>
              <a:t>D. Managing complexity by removing irrelevant detail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0CCF1-0C27-0455-5FE9-64FFAF4889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EBCDF280-E202-4697-6312-259AA50C2A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noProof="0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2555210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8AB60-22D0-365F-B520-964C3BD84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045FD4C-3FFE-70AE-7A44-F6651BCC8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D9E194-403A-D2C1-C7E2-644D7E3362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noProof="0" dirty="0">
                <a:solidFill>
                  <a:schemeClr val="dk1"/>
                </a:solidFill>
              </a:rPr>
              <a:t>What is the primary focus of the bottom-up approach?</a:t>
            </a:r>
            <a:endParaRPr lang="en-GB" noProof="0" dirty="0"/>
          </a:p>
          <a:p>
            <a:pPr marL="457200" lvl="1" indent="0">
              <a:buNone/>
            </a:pPr>
            <a:r>
              <a:rPr lang="en-GB" noProof="0" dirty="0"/>
              <a:t>A. Decomposing the overall user flow into smaller steps</a:t>
            </a:r>
          </a:p>
          <a:p>
            <a:pPr marL="457200" lvl="1" indent="0">
              <a:buNone/>
            </a:pPr>
            <a:r>
              <a:rPr lang="en-GB" noProof="0" dirty="0"/>
              <a:t>B. Developing and thoroughly testing individual, essential modules first</a:t>
            </a:r>
          </a:p>
          <a:p>
            <a:pPr marL="457200" lvl="1" indent="0">
              <a:buNone/>
            </a:pPr>
            <a:r>
              <a:rPr lang="en-GB" noProof="0" dirty="0"/>
              <a:t>C. Ensuring the final system design is approved by stakeholders</a:t>
            </a:r>
          </a:p>
          <a:p>
            <a:pPr marL="457200" lvl="1" indent="0">
              <a:buNone/>
            </a:pPr>
            <a:r>
              <a:rPr lang="en-GB" noProof="0" dirty="0"/>
              <a:t>D. Managing complexity by removing irrelevant detail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FE1E9-2286-9893-2E89-A893B56B4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noProof="0" dirty="0"/>
              <a:t>B. Developing and thoroughly testing individual, essential modules first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83B495D-CB8E-6F5A-8CA2-1B5306185A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Answers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EFE72A-37B6-B9EA-2EC7-3B19D79ED0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D2B9422-E5E0-1278-2869-4529B166A0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noProof="0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2129933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73DFE-5FD7-D7FA-8A61-1C2E59143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7C027-1CA3-C0CD-AC08-ADF75724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Multiple choice questions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47DD144-9109-60FB-83FE-3B7FC3133B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GB" noProof="0" dirty="0">
                <a:solidFill>
                  <a:schemeClr val="dk1"/>
                </a:solidFill>
              </a:rPr>
              <a:t>What is the purpose of modularisation in software development?</a:t>
            </a:r>
            <a:endParaRPr lang="en-GB" noProof="0" dirty="0"/>
          </a:p>
          <a:p>
            <a:pPr marL="457200" lvl="1" indent="0">
              <a:buNone/>
            </a:pPr>
            <a:r>
              <a:rPr lang="en-GB" noProof="0" dirty="0"/>
              <a:t>A. To only use the top-down method on a project</a:t>
            </a:r>
          </a:p>
          <a:p>
            <a:pPr marL="457200" lvl="1" indent="0">
              <a:buNone/>
            </a:pPr>
            <a:r>
              <a:rPr lang="en-GB" noProof="0" dirty="0"/>
              <a:t>B. To force the use of flowcharts for planning</a:t>
            </a:r>
          </a:p>
          <a:p>
            <a:pPr marL="457200" lvl="1" indent="0">
              <a:buNone/>
            </a:pPr>
            <a:r>
              <a:rPr lang="en-GB" noProof="0" dirty="0"/>
              <a:t>C. To organise a program into smaller sections, each handling a specific function</a:t>
            </a:r>
          </a:p>
          <a:p>
            <a:pPr marL="457200" lvl="1" indent="0">
              <a:buNone/>
            </a:pPr>
            <a:r>
              <a:rPr lang="en-GB" noProof="0" dirty="0"/>
              <a:t>D. To always code the interface before the backend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179B8-D7DE-E158-65D8-74DA524A33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78A603ED-3E39-9446-B995-758E8B12DE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noProof="0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1218316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89F95-A250-A9C4-80AD-659809E62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F86A855-093D-486C-CB62-F07790D2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Multiple choice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2C81D49-C7F8-4F64-487C-8041B22A79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noProof="0" dirty="0">
                <a:solidFill>
                  <a:schemeClr val="dk1"/>
                </a:solidFill>
              </a:rPr>
              <a:t>What is the purpose of modularisation in software development?</a:t>
            </a:r>
            <a:endParaRPr lang="en-GB" noProof="0" dirty="0"/>
          </a:p>
          <a:p>
            <a:pPr marL="457200" lvl="1" indent="0">
              <a:buNone/>
            </a:pPr>
            <a:r>
              <a:rPr lang="en-GB" noProof="0" dirty="0"/>
              <a:t>A. To only use the top-down method on a project</a:t>
            </a:r>
          </a:p>
          <a:p>
            <a:pPr marL="457200" lvl="1" indent="0">
              <a:buNone/>
            </a:pPr>
            <a:r>
              <a:rPr lang="en-GB" noProof="0" dirty="0"/>
              <a:t>B. To force the use of flowcharts for planning</a:t>
            </a:r>
          </a:p>
          <a:p>
            <a:pPr marL="457200" lvl="1" indent="0">
              <a:buNone/>
            </a:pPr>
            <a:r>
              <a:rPr lang="en-GB" noProof="0" dirty="0"/>
              <a:t>C. To organise a program into smaller sections, each handling a specific function</a:t>
            </a:r>
          </a:p>
          <a:p>
            <a:pPr marL="457200" lvl="1" indent="0">
              <a:buNone/>
            </a:pPr>
            <a:r>
              <a:rPr lang="en-GB" noProof="0" dirty="0"/>
              <a:t>D. To always code the interface before the backend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A1A05-3768-C0D2-1EDB-806355A14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noProof="0" dirty="0"/>
              <a:t>C. To organise a program into smaller sections, each handling a specific function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F9DACB8-058A-B371-427E-E36183FFFF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Answers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7B51F62-18B5-5C95-A34A-1BD3F3FF55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AC163570-8981-03EA-B8A6-E44A16D17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noProof="0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2943355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EA5CB11-4307-1294-5CFE-4FC0D8DF3E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88A2FF"/>
          </a:solidFill>
        </p:spPr>
        <p:txBody>
          <a:bodyPr/>
          <a:lstStyle/>
          <a:p>
            <a:r>
              <a:rPr lang="en-GB" noProof="0" dirty="0"/>
              <a:t>Plenary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D2B9D2-2825-B082-65E2-BE104C04D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 this resource, we have: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B9C2F-91C9-B981-48C7-C9EA365DB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/>
              <a:t>explained the top-down approach to problem solving</a:t>
            </a:r>
          </a:p>
          <a:p>
            <a:r>
              <a:rPr lang="en-GB" noProof="0" dirty="0"/>
              <a:t>explained the bottom-up approach to problem solving</a:t>
            </a:r>
          </a:p>
          <a:p>
            <a:r>
              <a:rPr lang="en-GB" noProof="0" dirty="0"/>
              <a:t>explained the role and benefit of modularisation.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B847C-B7C8-989A-0A9D-3C5BB311E1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noProof="0" dirty="0"/>
              <a:t>Skills:</a:t>
            </a:r>
          </a:p>
          <a:p>
            <a:pPr marL="342900" indent="-342900">
              <a:buFont typeface="+mj-lt"/>
              <a:buAutoNum type="arabicPeriod"/>
            </a:pPr>
            <a:r>
              <a:rPr lang="en-GB" noProof="0" dirty="0"/>
              <a:t>Be able to reflectively evaluate</a:t>
            </a:r>
          </a:p>
          <a:p>
            <a:pPr marL="342900" indent="-342900">
              <a:buFont typeface="+mj-lt"/>
              <a:buAutoNum type="arabicPeriod"/>
            </a:pPr>
            <a:r>
              <a:rPr lang="en-GB" noProof="0" dirty="0"/>
              <a:t>Communicate information clearly to a technical and non-technical audience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GB" noProof="0" dirty="0"/>
              <a:t>Apply a logical approach to solving problems</a:t>
            </a:r>
          </a:p>
          <a:p>
            <a:r>
              <a:rPr lang="en-GB" b="1" noProof="0" dirty="0"/>
              <a:t>General competencies:</a:t>
            </a:r>
          </a:p>
          <a:p>
            <a:r>
              <a:rPr lang="en-GB" noProof="0" dirty="0"/>
              <a:t>English: </a:t>
            </a:r>
          </a:p>
          <a:p>
            <a:r>
              <a:rPr lang="en-GB" noProof="0" dirty="0"/>
              <a:t>E2 Present information and ideas</a:t>
            </a:r>
          </a:p>
          <a:p>
            <a:r>
              <a:rPr lang="en-GB" noProof="0" dirty="0"/>
              <a:t>E4 Summarise information/ideas</a:t>
            </a:r>
          </a:p>
          <a:p>
            <a:r>
              <a:rPr lang="en-GB" noProof="0" dirty="0"/>
              <a:t>E6 Take part in/leading discussions</a:t>
            </a:r>
          </a:p>
          <a:p>
            <a:r>
              <a:rPr lang="en-GB" noProof="0" dirty="0"/>
              <a:t>Digital: </a:t>
            </a:r>
          </a:p>
          <a:p>
            <a:r>
              <a:rPr lang="en-GB" noProof="0" dirty="0"/>
              <a:t>D1 Use digital technology and media effectively</a:t>
            </a:r>
          </a:p>
          <a:p>
            <a:r>
              <a:rPr lang="en-GB" noProof="0" dirty="0"/>
              <a:t>D3 Communicate and collaborate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8E73B7-BED6-5EB6-3A8F-4D5AD2804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361578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C4D470B-BCBB-F609-A7BC-53BC006B8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Applying problem solving approaches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C25D94-9F77-B39D-E558-FE9AC170E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noProof="0" dirty="0"/>
              <a:t>Look at these two scenarios. Write down whether you would use a top-down or bottom-up approach and why.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A company needs to build a new, complex warehouse management system where the entire workflow and budget must be approved by the Chief Executive Officer (CEO) before any coding can begin.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A team is tasked with building a highly secure, reusable two-factor authentication (2FA) module that will be used across twenty different future apps.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6E06462-B4F2-51F1-E838-FE0769744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205873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14BD2ED-1017-E37D-71BD-E22DE4298FC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CB9152-50B8-A69F-3F6B-3E2FA718A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 this resource, we will: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9CD3C-D8CD-F1A0-4928-2821334A5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/>
              <a:t>explain the top-down approach to problem solving</a:t>
            </a:r>
          </a:p>
          <a:p>
            <a:r>
              <a:rPr lang="en-GB" noProof="0" dirty="0"/>
              <a:t>explain the bottom-up approach to problem solving</a:t>
            </a:r>
          </a:p>
          <a:p>
            <a:r>
              <a:rPr lang="en-GB" noProof="0" dirty="0"/>
              <a:t>explain the role and benefit of modularisation.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7081D-97F7-67E5-C659-CCA7615CFA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noProof="0" dirty="0"/>
              <a:t>Skills:</a:t>
            </a:r>
          </a:p>
          <a:p>
            <a:pPr marL="342900" indent="-342900">
              <a:buFont typeface="+mj-lt"/>
              <a:buAutoNum type="arabicPeriod"/>
            </a:pPr>
            <a:r>
              <a:rPr lang="en-GB" noProof="0" dirty="0"/>
              <a:t>Be able to reflectively evaluate</a:t>
            </a:r>
          </a:p>
          <a:p>
            <a:pPr marL="342900" indent="-342900">
              <a:buFont typeface="+mj-lt"/>
              <a:buAutoNum type="arabicPeriod"/>
            </a:pPr>
            <a:r>
              <a:rPr lang="en-GB" noProof="0" dirty="0"/>
              <a:t>Communicate information clearly to a technical and non-technical audience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GB" noProof="0" dirty="0"/>
              <a:t>Apply a logical approach to solving problems</a:t>
            </a:r>
          </a:p>
          <a:p>
            <a:r>
              <a:rPr lang="en-GB" b="1" noProof="0" dirty="0"/>
              <a:t>General competencies:</a:t>
            </a:r>
          </a:p>
          <a:p>
            <a:r>
              <a:rPr lang="en-GB" noProof="0" dirty="0"/>
              <a:t>English: </a:t>
            </a:r>
          </a:p>
          <a:p>
            <a:r>
              <a:rPr lang="en-GB" noProof="0" dirty="0"/>
              <a:t>E2 Present information and ideas</a:t>
            </a:r>
          </a:p>
          <a:p>
            <a:r>
              <a:rPr lang="en-GB" noProof="0" dirty="0"/>
              <a:t>E4 Summarise information/ideas</a:t>
            </a:r>
          </a:p>
          <a:p>
            <a:r>
              <a:rPr lang="en-GB" noProof="0" dirty="0"/>
              <a:t>E6 Take part in/leading discussions</a:t>
            </a:r>
          </a:p>
          <a:p>
            <a:r>
              <a:rPr lang="en-GB" noProof="0" dirty="0"/>
              <a:t>Digital: </a:t>
            </a:r>
          </a:p>
          <a:p>
            <a:r>
              <a:rPr lang="en-GB" noProof="0" dirty="0"/>
              <a:t>D1 Use digital technology and media effectively</a:t>
            </a:r>
          </a:p>
          <a:p>
            <a:r>
              <a:rPr lang="en-GB" noProof="0" dirty="0"/>
              <a:t>D3 Communicate and collaborate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AA92DF-2677-6935-B5C0-603551AD6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8545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FC574-DAC4-7690-D506-872E808A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top-down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00638A-9192-25F9-4849-3A3AE94C8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noProof="0" dirty="0"/>
              <a:t>Starts with a large complicated problem and uses </a:t>
            </a:r>
            <a:r>
              <a:rPr lang="en-GB" b="1" noProof="0" dirty="0"/>
              <a:t>decomposition</a:t>
            </a:r>
            <a:r>
              <a:rPr lang="en-GB" noProof="0" dirty="0"/>
              <a:t> to break it down into smaller, more manageable sub-problems.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8" name="Google Shape;152;p5">
            <a:extLst>
              <a:ext uri="{FF2B5EF4-FFF2-40B4-BE49-F238E27FC236}">
                <a16:creationId xmlns:a16="http://schemas.microsoft.com/office/drawing/2014/main" id="{37D64F4D-0EF6-9E29-FE21-1B70112D04C8}"/>
              </a:ext>
            </a:extLst>
          </p:cNvPr>
          <p:cNvSpPr/>
          <p:nvPr/>
        </p:nvSpPr>
        <p:spPr>
          <a:xfrm>
            <a:off x="8775439" y="1893127"/>
            <a:ext cx="1020600" cy="795900"/>
          </a:xfrm>
          <a:prstGeom prst="roundRect">
            <a:avLst>
              <a:gd name="adj" fmla="val 50000"/>
            </a:avLst>
          </a:prstGeom>
          <a:solidFill>
            <a:srgbClr val="0942A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100" noProof="0" dirty="0">
              <a:solidFill>
                <a:srgbClr val="FFFFFF"/>
              </a:solidFill>
            </a:endParaRPr>
          </a:p>
        </p:txBody>
      </p:sp>
      <p:sp>
        <p:nvSpPr>
          <p:cNvPr id="10" name="Google Shape;153;p5">
            <a:extLst>
              <a:ext uri="{FF2B5EF4-FFF2-40B4-BE49-F238E27FC236}">
                <a16:creationId xmlns:a16="http://schemas.microsoft.com/office/drawing/2014/main" id="{627F337A-EE57-12F7-B981-D33F23369B3C}"/>
              </a:ext>
            </a:extLst>
          </p:cNvPr>
          <p:cNvSpPr/>
          <p:nvPr/>
        </p:nvSpPr>
        <p:spPr>
          <a:xfrm>
            <a:off x="9949984" y="3511114"/>
            <a:ext cx="1020600" cy="795900"/>
          </a:xfrm>
          <a:prstGeom prst="roundRect">
            <a:avLst>
              <a:gd name="adj" fmla="val 50000"/>
            </a:avLst>
          </a:prstGeom>
          <a:solidFill>
            <a:srgbClr val="0D5CD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900" noProof="0" dirty="0">
              <a:solidFill>
                <a:srgbClr val="FFFFFF"/>
              </a:solidFill>
            </a:endParaRPr>
          </a:p>
        </p:txBody>
      </p:sp>
      <p:sp>
        <p:nvSpPr>
          <p:cNvPr id="11" name="Google Shape;154;p5">
            <a:extLst>
              <a:ext uri="{FF2B5EF4-FFF2-40B4-BE49-F238E27FC236}">
                <a16:creationId xmlns:a16="http://schemas.microsoft.com/office/drawing/2014/main" id="{C0AA734E-A812-DC34-BE24-D821AA4F78DA}"/>
              </a:ext>
            </a:extLst>
          </p:cNvPr>
          <p:cNvSpPr/>
          <p:nvPr/>
        </p:nvSpPr>
        <p:spPr>
          <a:xfrm>
            <a:off x="7600893" y="3511114"/>
            <a:ext cx="1020600" cy="795900"/>
          </a:xfrm>
          <a:prstGeom prst="roundRect">
            <a:avLst>
              <a:gd name="adj" fmla="val 50000"/>
            </a:avLst>
          </a:prstGeom>
          <a:solidFill>
            <a:srgbClr val="0D5CD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900" noProof="0" dirty="0">
              <a:solidFill>
                <a:srgbClr val="FFFFFF"/>
              </a:solidFill>
            </a:endParaRPr>
          </a:p>
        </p:txBody>
      </p:sp>
      <p:sp>
        <p:nvSpPr>
          <p:cNvPr id="12" name="Google Shape;155;p5">
            <a:extLst>
              <a:ext uri="{FF2B5EF4-FFF2-40B4-BE49-F238E27FC236}">
                <a16:creationId xmlns:a16="http://schemas.microsoft.com/office/drawing/2014/main" id="{040326E1-40A2-32C1-1090-F456D23CCF34}"/>
              </a:ext>
            </a:extLst>
          </p:cNvPr>
          <p:cNvSpPr/>
          <p:nvPr/>
        </p:nvSpPr>
        <p:spPr>
          <a:xfrm>
            <a:off x="7040095" y="5129100"/>
            <a:ext cx="1020600" cy="7959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900" noProof="0" dirty="0">
              <a:solidFill>
                <a:srgbClr val="FFFFFF"/>
              </a:solidFill>
            </a:endParaRPr>
          </a:p>
        </p:txBody>
      </p:sp>
      <p:sp>
        <p:nvSpPr>
          <p:cNvPr id="14" name="Google Shape;156;p5">
            <a:extLst>
              <a:ext uri="{FF2B5EF4-FFF2-40B4-BE49-F238E27FC236}">
                <a16:creationId xmlns:a16="http://schemas.microsoft.com/office/drawing/2014/main" id="{D8AAB84E-0750-7C6D-C157-31F87A86541C}"/>
              </a:ext>
            </a:extLst>
          </p:cNvPr>
          <p:cNvSpPr/>
          <p:nvPr/>
        </p:nvSpPr>
        <p:spPr>
          <a:xfrm>
            <a:off x="8161692" y="5129100"/>
            <a:ext cx="1020600" cy="7959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noProof="0" dirty="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"/>
            </a:endParaRPr>
          </a:p>
        </p:txBody>
      </p:sp>
      <p:sp>
        <p:nvSpPr>
          <p:cNvPr id="17" name="Google Shape;157;p5">
            <a:extLst>
              <a:ext uri="{FF2B5EF4-FFF2-40B4-BE49-F238E27FC236}">
                <a16:creationId xmlns:a16="http://schemas.microsoft.com/office/drawing/2014/main" id="{2F0E9DC7-8BEB-0FEB-650D-EAF54F8123C9}"/>
              </a:ext>
            </a:extLst>
          </p:cNvPr>
          <p:cNvSpPr/>
          <p:nvPr/>
        </p:nvSpPr>
        <p:spPr>
          <a:xfrm>
            <a:off x="9389190" y="5129100"/>
            <a:ext cx="1020600" cy="7959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noProof="0" dirty="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"/>
            </a:endParaRPr>
          </a:p>
        </p:txBody>
      </p:sp>
      <p:sp>
        <p:nvSpPr>
          <p:cNvPr id="18" name="Google Shape;158;p5">
            <a:extLst>
              <a:ext uri="{FF2B5EF4-FFF2-40B4-BE49-F238E27FC236}">
                <a16:creationId xmlns:a16="http://schemas.microsoft.com/office/drawing/2014/main" id="{BC41124D-29B4-1A14-108A-11890F988363}"/>
              </a:ext>
            </a:extLst>
          </p:cNvPr>
          <p:cNvSpPr/>
          <p:nvPr/>
        </p:nvSpPr>
        <p:spPr>
          <a:xfrm>
            <a:off x="10510787" y="5129100"/>
            <a:ext cx="1020600" cy="7959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noProof="0" dirty="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"/>
            </a:endParaRPr>
          </a:p>
        </p:txBody>
      </p:sp>
      <p:cxnSp>
        <p:nvCxnSpPr>
          <p:cNvPr id="19" name="Google Shape;159;p5">
            <a:extLst>
              <a:ext uri="{FF2B5EF4-FFF2-40B4-BE49-F238E27FC236}">
                <a16:creationId xmlns:a16="http://schemas.microsoft.com/office/drawing/2014/main" id="{F2452107-1AAF-F4DD-9311-30BC3DF49832}"/>
              </a:ext>
            </a:extLst>
          </p:cNvPr>
          <p:cNvCxnSpPr>
            <a:stCxn id="8" idx="2"/>
            <a:endCxn id="10" idx="0"/>
          </p:cNvCxnSpPr>
          <p:nvPr/>
        </p:nvCxnSpPr>
        <p:spPr>
          <a:xfrm rot="-5400000" flipH="1">
            <a:off x="9461989" y="2512777"/>
            <a:ext cx="822000" cy="11745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" name="Google Shape;160;p5">
            <a:extLst>
              <a:ext uri="{FF2B5EF4-FFF2-40B4-BE49-F238E27FC236}">
                <a16:creationId xmlns:a16="http://schemas.microsoft.com/office/drawing/2014/main" id="{A4E19EAB-3A03-AF58-4C4E-15722130E657}"/>
              </a:ext>
            </a:extLst>
          </p:cNvPr>
          <p:cNvCxnSpPr>
            <a:stCxn id="11" idx="0"/>
            <a:endCxn id="8" idx="2"/>
          </p:cNvCxnSpPr>
          <p:nvPr/>
        </p:nvCxnSpPr>
        <p:spPr>
          <a:xfrm rot="-5400000">
            <a:off x="8287443" y="2512864"/>
            <a:ext cx="822000" cy="11745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" name="Google Shape;161;p5">
            <a:extLst>
              <a:ext uri="{FF2B5EF4-FFF2-40B4-BE49-F238E27FC236}">
                <a16:creationId xmlns:a16="http://schemas.microsoft.com/office/drawing/2014/main" id="{1A940EBF-49AC-50EA-80B0-EA2E7AD4E973}"/>
              </a:ext>
            </a:extLst>
          </p:cNvPr>
          <p:cNvCxnSpPr>
            <a:stCxn id="11" idx="2"/>
            <a:endCxn id="14" idx="0"/>
          </p:cNvCxnSpPr>
          <p:nvPr/>
        </p:nvCxnSpPr>
        <p:spPr>
          <a:xfrm rot="-5400000" flipH="1">
            <a:off x="7980543" y="4437664"/>
            <a:ext cx="822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" name="Google Shape;162;p5">
            <a:extLst>
              <a:ext uri="{FF2B5EF4-FFF2-40B4-BE49-F238E27FC236}">
                <a16:creationId xmlns:a16="http://schemas.microsoft.com/office/drawing/2014/main" id="{28D2B42B-355A-6252-249F-74124FB367A0}"/>
              </a:ext>
            </a:extLst>
          </p:cNvPr>
          <p:cNvCxnSpPr>
            <a:stCxn id="12" idx="0"/>
            <a:endCxn id="11" idx="2"/>
          </p:cNvCxnSpPr>
          <p:nvPr/>
        </p:nvCxnSpPr>
        <p:spPr>
          <a:xfrm rot="-5400000">
            <a:off x="7419745" y="4437750"/>
            <a:ext cx="822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163;p5">
            <a:extLst>
              <a:ext uri="{FF2B5EF4-FFF2-40B4-BE49-F238E27FC236}">
                <a16:creationId xmlns:a16="http://schemas.microsoft.com/office/drawing/2014/main" id="{A1216579-1B2A-1FC7-2127-4E0521644FB5}"/>
              </a:ext>
            </a:extLst>
          </p:cNvPr>
          <p:cNvCxnSpPr>
            <a:stCxn id="10" idx="2"/>
            <a:endCxn id="18" idx="0"/>
          </p:cNvCxnSpPr>
          <p:nvPr/>
        </p:nvCxnSpPr>
        <p:spPr>
          <a:xfrm rot="-5400000" flipH="1">
            <a:off x="10329634" y="4437664"/>
            <a:ext cx="822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164;p5">
            <a:extLst>
              <a:ext uri="{FF2B5EF4-FFF2-40B4-BE49-F238E27FC236}">
                <a16:creationId xmlns:a16="http://schemas.microsoft.com/office/drawing/2014/main" id="{5197CE0D-D277-A6A2-9CE7-850B8F7D5D06}"/>
              </a:ext>
            </a:extLst>
          </p:cNvPr>
          <p:cNvCxnSpPr>
            <a:stCxn id="17" idx="0"/>
            <a:endCxn id="10" idx="2"/>
          </p:cNvCxnSpPr>
          <p:nvPr/>
        </p:nvCxnSpPr>
        <p:spPr>
          <a:xfrm rot="-5400000">
            <a:off x="9768840" y="4437750"/>
            <a:ext cx="822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38130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4;g3aca2417205_0_277">
            <a:extLst>
              <a:ext uri="{FF2B5EF4-FFF2-40B4-BE49-F238E27FC236}">
                <a16:creationId xmlns:a16="http://schemas.microsoft.com/office/drawing/2014/main" id="{CBA9A2D2-C4AA-52A6-28F0-32A4A80EA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40014" y="1833787"/>
            <a:ext cx="6513786" cy="434317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noProof="0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76146" cy="4351338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GB" noProof="0" dirty="0"/>
              <a:t>When an architect designs a house, they will design the main building structure first before planning the plumbing or electrical components.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BE8136D-0C89-D68D-F368-030DEA6F0B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131679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9C5A0-94ED-A95A-5E54-5FA72E3CB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1DA87-410B-BD28-526B-760CF1926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bottom-up approach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871E8-4BED-7657-0BCF-0506A2957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noProof="0" dirty="0"/>
              <a:t>Focuses on building and testing individual modules first which are later </a:t>
            </a:r>
            <a:r>
              <a:rPr lang="en-GB" b="1" noProof="0" dirty="0"/>
              <a:t>integrated</a:t>
            </a:r>
            <a:r>
              <a:rPr lang="en-GB" noProof="0" dirty="0"/>
              <a:t> to form a larger system.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AA4153F-770C-4902-736F-C4BB39D93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31C2EF-460D-5DD7-5D2D-8F6F2D55E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32" name="Google Shape;185;g3aca2417205_0_256">
            <a:extLst>
              <a:ext uri="{FF2B5EF4-FFF2-40B4-BE49-F238E27FC236}">
                <a16:creationId xmlns:a16="http://schemas.microsoft.com/office/drawing/2014/main" id="{9BA7C40D-2469-59BC-8D8A-8D21AC9DE8E9}"/>
              </a:ext>
            </a:extLst>
          </p:cNvPr>
          <p:cNvSpPr/>
          <p:nvPr/>
        </p:nvSpPr>
        <p:spPr>
          <a:xfrm rot="10800000" flipH="1">
            <a:off x="8838499" y="4976316"/>
            <a:ext cx="1020600" cy="758700"/>
          </a:xfrm>
          <a:prstGeom prst="roundRect">
            <a:avLst>
              <a:gd name="adj" fmla="val 50000"/>
            </a:avLst>
          </a:prstGeom>
          <a:solidFill>
            <a:srgbClr val="0942A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100" noProof="0" dirty="0">
              <a:solidFill>
                <a:srgbClr val="FFFFFF"/>
              </a:solidFill>
            </a:endParaRPr>
          </a:p>
        </p:txBody>
      </p:sp>
      <p:sp>
        <p:nvSpPr>
          <p:cNvPr id="33" name="Google Shape;186;g3aca2417205_0_256">
            <a:extLst>
              <a:ext uri="{FF2B5EF4-FFF2-40B4-BE49-F238E27FC236}">
                <a16:creationId xmlns:a16="http://schemas.microsoft.com/office/drawing/2014/main" id="{689C835B-E6CA-94EF-F5E0-51533E162690}"/>
              </a:ext>
            </a:extLst>
          </p:cNvPr>
          <p:cNvSpPr/>
          <p:nvPr/>
        </p:nvSpPr>
        <p:spPr>
          <a:xfrm rot="10800000" flipH="1">
            <a:off x="10013038" y="3434721"/>
            <a:ext cx="1020600" cy="758700"/>
          </a:xfrm>
          <a:prstGeom prst="roundRect">
            <a:avLst>
              <a:gd name="adj" fmla="val 50000"/>
            </a:avLst>
          </a:prstGeom>
          <a:solidFill>
            <a:srgbClr val="0D5CD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900" noProof="0" dirty="0">
              <a:solidFill>
                <a:srgbClr val="FFFFFF"/>
              </a:solidFill>
            </a:endParaRPr>
          </a:p>
        </p:txBody>
      </p:sp>
      <p:sp>
        <p:nvSpPr>
          <p:cNvPr id="34" name="Google Shape;187;g3aca2417205_0_256">
            <a:extLst>
              <a:ext uri="{FF2B5EF4-FFF2-40B4-BE49-F238E27FC236}">
                <a16:creationId xmlns:a16="http://schemas.microsoft.com/office/drawing/2014/main" id="{F4FD0173-CBFA-4561-F299-7E7115E67825}"/>
              </a:ext>
            </a:extLst>
          </p:cNvPr>
          <p:cNvSpPr/>
          <p:nvPr/>
        </p:nvSpPr>
        <p:spPr>
          <a:xfrm rot="10800000" flipH="1">
            <a:off x="7663959" y="3434721"/>
            <a:ext cx="1020600" cy="758700"/>
          </a:xfrm>
          <a:prstGeom prst="roundRect">
            <a:avLst>
              <a:gd name="adj" fmla="val 50000"/>
            </a:avLst>
          </a:prstGeom>
          <a:solidFill>
            <a:srgbClr val="0D5CD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900" noProof="0" dirty="0">
              <a:solidFill>
                <a:srgbClr val="FFFFFF"/>
              </a:solidFill>
            </a:endParaRPr>
          </a:p>
        </p:txBody>
      </p:sp>
      <p:sp>
        <p:nvSpPr>
          <p:cNvPr id="35" name="Google Shape;188;g3aca2417205_0_256">
            <a:extLst>
              <a:ext uri="{FF2B5EF4-FFF2-40B4-BE49-F238E27FC236}">
                <a16:creationId xmlns:a16="http://schemas.microsoft.com/office/drawing/2014/main" id="{4ED56418-5803-ED9C-7F0C-AA1F40A0F5C7}"/>
              </a:ext>
            </a:extLst>
          </p:cNvPr>
          <p:cNvSpPr/>
          <p:nvPr/>
        </p:nvSpPr>
        <p:spPr>
          <a:xfrm rot="10800000" flipH="1">
            <a:off x="7103163" y="1893127"/>
            <a:ext cx="1020600" cy="7587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900" noProof="0" dirty="0">
              <a:solidFill>
                <a:srgbClr val="FFFFFF"/>
              </a:solidFill>
            </a:endParaRPr>
          </a:p>
        </p:txBody>
      </p:sp>
      <p:sp>
        <p:nvSpPr>
          <p:cNvPr id="36" name="Google Shape;189;g3aca2417205_0_256">
            <a:extLst>
              <a:ext uri="{FF2B5EF4-FFF2-40B4-BE49-F238E27FC236}">
                <a16:creationId xmlns:a16="http://schemas.microsoft.com/office/drawing/2014/main" id="{F338432D-8474-59D0-3221-34FDDEBA6C5B}"/>
              </a:ext>
            </a:extLst>
          </p:cNvPr>
          <p:cNvSpPr/>
          <p:nvPr/>
        </p:nvSpPr>
        <p:spPr>
          <a:xfrm rot="10800000" flipH="1">
            <a:off x="8224755" y="1893127"/>
            <a:ext cx="1020600" cy="7587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noProof="0" dirty="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"/>
            </a:endParaRPr>
          </a:p>
        </p:txBody>
      </p:sp>
      <p:sp>
        <p:nvSpPr>
          <p:cNvPr id="37" name="Google Shape;190;g3aca2417205_0_256">
            <a:extLst>
              <a:ext uri="{FF2B5EF4-FFF2-40B4-BE49-F238E27FC236}">
                <a16:creationId xmlns:a16="http://schemas.microsoft.com/office/drawing/2014/main" id="{9BC44D39-07D0-0237-911D-CA770B086B94}"/>
              </a:ext>
            </a:extLst>
          </p:cNvPr>
          <p:cNvSpPr/>
          <p:nvPr/>
        </p:nvSpPr>
        <p:spPr>
          <a:xfrm rot="10800000" flipH="1">
            <a:off x="9452247" y="1893127"/>
            <a:ext cx="1020600" cy="7587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noProof="0" dirty="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"/>
            </a:endParaRPr>
          </a:p>
        </p:txBody>
      </p:sp>
      <p:sp>
        <p:nvSpPr>
          <p:cNvPr id="38" name="Google Shape;191;g3aca2417205_0_256">
            <a:extLst>
              <a:ext uri="{FF2B5EF4-FFF2-40B4-BE49-F238E27FC236}">
                <a16:creationId xmlns:a16="http://schemas.microsoft.com/office/drawing/2014/main" id="{3BC02D3B-AD1F-F9F3-5733-59E92203546D}"/>
              </a:ext>
            </a:extLst>
          </p:cNvPr>
          <p:cNvSpPr/>
          <p:nvPr/>
        </p:nvSpPr>
        <p:spPr>
          <a:xfrm rot="10800000" flipH="1">
            <a:off x="10573839" y="1893127"/>
            <a:ext cx="1020600" cy="758700"/>
          </a:xfrm>
          <a:prstGeom prst="roundRect">
            <a:avLst>
              <a:gd name="adj" fmla="val 50000"/>
            </a:avLst>
          </a:prstGeom>
          <a:solidFill>
            <a:srgbClr val="307A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300" noProof="0" dirty="0">
              <a:solidFill>
                <a:srgbClr val="FFFFFF"/>
              </a:solidFill>
              <a:latin typeface="Roboto Medium"/>
              <a:ea typeface="Roboto Medium"/>
              <a:cs typeface="Roboto Medium"/>
              <a:sym typeface="Roboto"/>
            </a:endParaRPr>
          </a:p>
        </p:txBody>
      </p:sp>
      <p:cxnSp>
        <p:nvCxnSpPr>
          <p:cNvPr id="39" name="Google Shape;192;g3aca2417205_0_256">
            <a:extLst>
              <a:ext uri="{FF2B5EF4-FFF2-40B4-BE49-F238E27FC236}">
                <a16:creationId xmlns:a16="http://schemas.microsoft.com/office/drawing/2014/main" id="{8371287D-6677-4F13-3467-D5DAC6CC13C5}"/>
              </a:ext>
            </a:extLst>
          </p:cNvPr>
          <p:cNvCxnSpPr>
            <a:stCxn id="32" idx="2"/>
            <a:endCxn id="33" idx="0"/>
          </p:cNvCxnSpPr>
          <p:nvPr/>
        </p:nvCxnSpPr>
        <p:spPr>
          <a:xfrm rot="-5400000">
            <a:off x="9544549" y="3997566"/>
            <a:ext cx="783000" cy="11745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" name="Google Shape;193;g3aca2417205_0_256">
            <a:extLst>
              <a:ext uri="{FF2B5EF4-FFF2-40B4-BE49-F238E27FC236}">
                <a16:creationId xmlns:a16="http://schemas.microsoft.com/office/drawing/2014/main" id="{05AA63D3-D356-B3CD-23EA-B32E5ECEBB9A}"/>
              </a:ext>
            </a:extLst>
          </p:cNvPr>
          <p:cNvCxnSpPr>
            <a:stCxn id="34" idx="0"/>
            <a:endCxn id="32" idx="2"/>
          </p:cNvCxnSpPr>
          <p:nvPr/>
        </p:nvCxnSpPr>
        <p:spPr>
          <a:xfrm rot="-5400000" flipH="1">
            <a:off x="8370009" y="3997671"/>
            <a:ext cx="783000" cy="11745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" name="Google Shape;194;g3aca2417205_0_256">
            <a:extLst>
              <a:ext uri="{FF2B5EF4-FFF2-40B4-BE49-F238E27FC236}">
                <a16:creationId xmlns:a16="http://schemas.microsoft.com/office/drawing/2014/main" id="{585C946C-0DFA-6EBA-DF61-6DA57FE21291}"/>
              </a:ext>
            </a:extLst>
          </p:cNvPr>
          <p:cNvCxnSpPr>
            <a:stCxn id="34" idx="2"/>
            <a:endCxn id="36" idx="0"/>
          </p:cNvCxnSpPr>
          <p:nvPr/>
        </p:nvCxnSpPr>
        <p:spPr>
          <a:xfrm rot="-5400000">
            <a:off x="8063109" y="2762871"/>
            <a:ext cx="783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" name="Google Shape;195;g3aca2417205_0_256">
            <a:extLst>
              <a:ext uri="{FF2B5EF4-FFF2-40B4-BE49-F238E27FC236}">
                <a16:creationId xmlns:a16="http://schemas.microsoft.com/office/drawing/2014/main" id="{DB145BAC-61A9-519A-65CD-56FA5C2BBB7A}"/>
              </a:ext>
            </a:extLst>
          </p:cNvPr>
          <p:cNvCxnSpPr>
            <a:stCxn id="35" idx="0"/>
            <a:endCxn id="34" idx="2"/>
          </p:cNvCxnSpPr>
          <p:nvPr/>
        </p:nvCxnSpPr>
        <p:spPr>
          <a:xfrm rot="-5400000" flipH="1">
            <a:off x="7502313" y="2762977"/>
            <a:ext cx="783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" name="Google Shape;196;g3aca2417205_0_256">
            <a:extLst>
              <a:ext uri="{FF2B5EF4-FFF2-40B4-BE49-F238E27FC236}">
                <a16:creationId xmlns:a16="http://schemas.microsoft.com/office/drawing/2014/main" id="{2F7F6EB6-4CED-1823-7E9C-12C0A43B6D8B}"/>
              </a:ext>
            </a:extLst>
          </p:cNvPr>
          <p:cNvCxnSpPr>
            <a:stCxn id="33" idx="2"/>
            <a:endCxn id="38" idx="0"/>
          </p:cNvCxnSpPr>
          <p:nvPr/>
        </p:nvCxnSpPr>
        <p:spPr>
          <a:xfrm rot="-5400000">
            <a:off x="10412188" y="2762871"/>
            <a:ext cx="783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" name="Google Shape;197;g3aca2417205_0_256">
            <a:extLst>
              <a:ext uri="{FF2B5EF4-FFF2-40B4-BE49-F238E27FC236}">
                <a16:creationId xmlns:a16="http://schemas.microsoft.com/office/drawing/2014/main" id="{80DF36DD-98EC-DCED-A594-C977CB36FA1B}"/>
              </a:ext>
            </a:extLst>
          </p:cNvPr>
          <p:cNvCxnSpPr>
            <a:stCxn id="37" idx="0"/>
            <a:endCxn id="33" idx="2"/>
          </p:cNvCxnSpPr>
          <p:nvPr/>
        </p:nvCxnSpPr>
        <p:spPr>
          <a:xfrm rot="-5400000" flipH="1">
            <a:off x="9851397" y="2762977"/>
            <a:ext cx="783000" cy="560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07630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A0446-2FA0-CF23-0DE8-0BD1226D3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07;g3aca2417205_0_286">
            <a:extLst>
              <a:ext uri="{FF2B5EF4-FFF2-40B4-BE49-F238E27FC236}">
                <a16:creationId xmlns:a16="http://schemas.microsoft.com/office/drawing/2014/main" id="{67C85700-0B89-5C66-A286-852F10663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840014" y="1830357"/>
            <a:ext cx="6513786" cy="434660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7640CC-7DAF-B7BB-33A4-464E12518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9C39CB3-14C9-B457-90D4-E53CBBD95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noProof="0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DE2A07-635A-4AE3-3CF9-58EFA4E1F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76146" cy="4351338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GB" noProof="0" dirty="0"/>
              <a:t>Components of a car like the engine or the braking system are often designed and tested first, then integrated together in the car later.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DD2442B-106F-7028-24DC-D5B4BEB37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1032149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0">
            <a:extLst>
              <a:ext uri="{FF2B5EF4-FFF2-40B4-BE49-F238E27FC236}">
                <a16:creationId xmlns:a16="http://schemas.microsoft.com/office/drawing/2014/main" id="{7A8DC6C7-8AE6-C7E2-0666-464F0AEA3285}"/>
              </a:ext>
            </a:extLst>
          </p:cNvPr>
          <p:cNvSpPr txBox="1">
            <a:spLocks/>
          </p:cNvSpPr>
          <p:nvPr/>
        </p:nvSpPr>
        <p:spPr>
          <a:xfrm>
            <a:off x="6511159" y="1825624"/>
            <a:ext cx="4842641" cy="4351338"/>
          </a:xfrm>
          <a:prstGeom prst="rect">
            <a:avLst/>
          </a:prstGeom>
          <a:solidFill>
            <a:srgbClr val="FFF5C4"/>
          </a:solidFill>
        </p:spPr>
        <p:txBody>
          <a:bodyPr vert="horz" lIns="180000" tIns="180000" rIns="180000" bIns="18000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noProof="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E6CCC8B-F00B-9E64-C31D-154DECE0B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Modularisation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2C2CA4-3D0F-0A1D-95F4-EF52BC690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09509" cy="4351338"/>
          </a:xfrm>
        </p:spPr>
        <p:txBody>
          <a:bodyPr>
            <a:normAutofit/>
          </a:bodyPr>
          <a:lstStyle/>
          <a:p>
            <a:r>
              <a:rPr lang="en-GB" noProof="0" dirty="0"/>
              <a:t>Modularisation breaks a problem down into different components known as modules. </a:t>
            </a:r>
          </a:p>
          <a:p>
            <a:r>
              <a:rPr lang="en-GB" noProof="0" dirty="0"/>
              <a:t>Modules all work together as part of an overall solution.</a:t>
            </a:r>
          </a:p>
          <a:p>
            <a:r>
              <a:rPr lang="en-GB" noProof="0" dirty="0"/>
              <a:t>In top-down, modules result from decomposing the overall design.</a:t>
            </a:r>
          </a:p>
          <a:p>
            <a:r>
              <a:rPr lang="en-GB" noProof="0" dirty="0"/>
              <a:t>In bottom-up, modules are built and tested independently before being assembled.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6D720-AD92-83AF-E96C-D8EACB2B9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A92920-408A-9E04-971E-ED55B0A35E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12" name="Google Shape;217;g3aca2417205_0_319">
            <a:extLst>
              <a:ext uri="{FF2B5EF4-FFF2-40B4-BE49-F238E27FC236}">
                <a16:creationId xmlns:a16="http://schemas.microsoft.com/office/drawing/2014/main" id="{7EC8B80B-C1D3-3406-5535-68BED915FB31}"/>
              </a:ext>
            </a:extLst>
          </p:cNvPr>
          <p:cNvSpPr/>
          <p:nvPr/>
        </p:nvSpPr>
        <p:spPr>
          <a:xfrm>
            <a:off x="7647709" y="2425735"/>
            <a:ext cx="3151200" cy="3151200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FFF5C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noProof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" name="Google Shape;218;g3aca2417205_0_319" descr="A computer screen with a cursor&#10;&#10;Description automatically generated with medium confidence">
            <a:extLst>
              <a:ext uri="{FF2B5EF4-FFF2-40B4-BE49-F238E27FC236}">
                <a16:creationId xmlns:a16="http://schemas.microsoft.com/office/drawing/2014/main" id="{3415789A-5735-0C97-F0CF-43D02A7CB7B9}"/>
              </a:ext>
            </a:extLst>
          </p:cNvPr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53441" y="3282494"/>
            <a:ext cx="2131895" cy="14375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1289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CA77E83-D05A-68DB-155E-DDB17EB0B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 1: Approaches to problem solving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E7FC96E-570D-C598-60FE-DCCDC6E4C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44" y="5083176"/>
            <a:ext cx="7143749" cy="1409699"/>
          </a:xfrm>
        </p:spPr>
        <p:txBody>
          <a:bodyPr>
            <a:normAutofit fontScale="77500" lnSpcReduction="20000"/>
          </a:bodyPr>
          <a:lstStyle/>
          <a:p>
            <a:r>
              <a:rPr lang="en-GB" noProof="0" dirty="0"/>
              <a:t>Watch the </a:t>
            </a:r>
            <a:r>
              <a:rPr lang="en-GB" noProof="0" dirty="0">
                <a:hlinkClick r:id="rId4"/>
              </a:rPr>
              <a:t>Case study 1 video </a:t>
            </a:r>
            <a:endParaRPr lang="en-GB" noProof="0" dirty="0"/>
          </a:p>
          <a:p>
            <a:r>
              <a:rPr lang="en-GB" noProof="0" dirty="0"/>
              <a:t>Watch the </a:t>
            </a:r>
            <a:r>
              <a:rPr lang="en-GB" noProof="0" dirty="0">
                <a:hlinkClick r:id="rId5"/>
              </a:rPr>
              <a:t>Case study 2 video</a:t>
            </a:r>
            <a:r>
              <a:rPr lang="en-GB" noProof="0" dirty="0"/>
              <a:t> (next slide)</a:t>
            </a:r>
          </a:p>
          <a:p>
            <a:r>
              <a:rPr lang="en-GB" noProof="0" dirty="0"/>
              <a:t>Answer the questions on the worksheet.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A341386-21A7-D238-491D-A6C8A038091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noProof="0" dirty="0"/>
              <a:t>Resources needed:</a:t>
            </a:r>
          </a:p>
          <a:p>
            <a:r>
              <a:rPr lang="en-GB" noProof="0" dirty="0"/>
              <a:t>R2 Activity 1 Worksheet</a:t>
            </a:r>
          </a:p>
          <a:p>
            <a:r>
              <a:rPr lang="en-GB" noProof="0" dirty="0"/>
              <a:t>R2 Activity 1 Worksheet answers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93694B-E976-4BC6-2590-74E0827C437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2B77E-7F0D-216B-2003-5DA1ACFA4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Activity 1</a:t>
            </a:r>
          </a:p>
        </p:txBody>
      </p:sp>
      <p:pic>
        <p:nvPicPr>
          <p:cNvPr id="2" name="Online Media 1" title="Top-down problem solving V3">
            <a:hlinkClick r:id="" action="ppaction://media"/>
            <a:extLst>
              <a:ext uri="{FF2B5EF4-FFF2-40B4-BE49-F238E27FC236}">
                <a16:creationId xmlns:a16="http://schemas.microsoft.com/office/drawing/2014/main" id="{9969D5E9-AFEF-3E76-DC76-8D36C719892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838200" y="1576376"/>
            <a:ext cx="5938992" cy="334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9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CA77E83-D05A-68DB-155E-DDB17EB0B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 1: Approaches to problem solving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E7FC96E-570D-C598-60FE-DCCDC6E4C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879" y="5310545"/>
            <a:ext cx="7143749" cy="1045804"/>
          </a:xfrm>
        </p:spPr>
        <p:txBody>
          <a:bodyPr>
            <a:normAutofit fontScale="85000" lnSpcReduction="20000"/>
          </a:bodyPr>
          <a:lstStyle/>
          <a:p>
            <a:r>
              <a:rPr lang="en-GB" noProof="0" dirty="0"/>
              <a:t>Watch the </a:t>
            </a:r>
            <a:r>
              <a:rPr lang="en-GB" noProof="0" dirty="0">
                <a:hlinkClick r:id="rId4"/>
              </a:rPr>
              <a:t>Case study 2 video</a:t>
            </a:r>
            <a:endParaRPr lang="en-GB" noProof="0" dirty="0"/>
          </a:p>
          <a:p>
            <a:r>
              <a:rPr lang="en-GB" noProof="0" dirty="0"/>
              <a:t>Answer the questions on the worksheet.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A341386-21A7-D238-491D-A6C8A038091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noProof="0" dirty="0"/>
              <a:t>Resources needed:</a:t>
            </a:r>
          </a:p>
          <a:p>
            <a:r>
              <a:rPr lang="en-GB" noProof="0" dirty="0"/>
              <a:t>R2 Activity 1 Worksheet</a:t>
            </a:r>
          </a:p>
          <a:p>
            <a:r>
              <a:rPr lang="en-GB" noProof="0" dirty="0"/>
              <a:t>R2 Activity 1 Worksheet answers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93694B-E976-4BC6-2590-74E0827C437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Resource 2: Approaches to problem solving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2B77E-7F0D-216B-2003-5DA1ACFA4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Activity 1</a:t>
            </a:r>
          </a:p>
        </p:txBody>
      </p:sp>
      <p:pic>
        <p:nvPicPr>
          <p:cNvPr id="3" name="Online Media 2" title="DG Bottom-up problem solving V3">
            <a:hlinkClick r:id="" action="ppaction://media"/>
            <a:extLst>
              <a:ext uri="{FF2B5EF4-FFF2-40B4-BE49-F238E27FC236}">
                <a16:creationId xmlns:a16="http://schemas.microsoft.com/office/drawing/2014/main" id="{D09D5E6F-0956-6172-1974-8D27D1C63FA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646879" y="1514168"/>
            <a:ext cx="6448609" cy="363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2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tsb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cdffdc306f3439ad6324f00535c3ac53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6e98b73cff4ebd998fae74a5787f2da4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3EB71C5-16BB-449F-9433-CF69E9D2B834}"/>
</file>

<file path=customXml/itemProps2.xml><?xml version="1.0" encoding="utf-8"?>
<ds:datastoreItem xmlns:ds="http://schemas.openxmlformats.org/officeDocument/2006/customXml" ds:itemID="{5A60386E-5D5E-47F1-AD80-49D0C9AB1B35}"/>
</file>

<file path=customXml/itemProps3.xml><?xml version="1.0" encoding="utf-8"?>
<ds:datastoreItem xmlns:ds="http://schemas.openxmlformats.org/officeDocument/2006/customXml" ds:itemID="{E34D1947-4DB4-47D1-9A43-B4734CA0044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1097</Words>
  <Application>Microsoft Office PowerPoint</Application>
  <PresentationFormat>Widescreen</PresentationFormat>
  <Paragraphs>157</Paragraphs>
  <Slides>18</Slides>
  <Notes>5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Narrow</vt:lpstr>
      <vt:lpstr>Calibri</vt:lpstr>
      <vt:lpstr>Roboto Medium</vt:lpstr>
      <vt:lpstr>Gatsby</vt:lpstr>
      <vt:lpstr>Digital software development</vt:lpstr>
      <vt:lpstr>In this resource, we will:</vt:lpstr>
      <vt:lpstr>The top-down approach</vt:lpstr>
      <vt:lpstr>Example</vt:lpstr>
      <vt:lpstr>The bottom-up approach</vt:lpstr>
      <vt:lpstr>Example</vt:lpstr>
      <vt:lpstr>Modularisation</vt:lpstr>
      <vt:lpstr>Activity 1: Approaches to problem solving</vt:lpstr>
      <vt:lpstr>Activity 1: Approaches to problem solving</vt:lpstr>
      <vt:lpstr>Activity 2: Applying problem solving approaches</vt:lpstr>
      <vt:lpstr>Multiple choice questions</vt:lpstr>
      <vt:lpstr>Multiple choice questions</vt:lpstr>
      <vt:lpstr>Multiple choice questions</vt:lpstr>
      <vt:lpstr>Multiple choice questions</vt:lpstr>
      <vt:lpstr>Multiple choice questions</vt:lpstr>
      <vt:lpstr>Multiple choice questions</vt:lpstr>
      <vt:lpstr>In this resource, we have:</vt:lpstr>
      <vt:lpstr>Applying problem solving approaches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2026-05-08T15:42:45Z</dcterms:created>
  <dcterms:modified xsi:type="dcterms:W3CDTF">2026-05-08T15:42:48Z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