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3"/>
  </p:notesMasterIdLst>
  <p:handoutMasterIdLst>
    <p:handoutMasterId r:id="rId14"/>
  </p:handoutMasterIdLst>
  <p:sldIdLst>
    <p:sldId id="267" r:id="rId4"/>
    <p:sldId id="268" r:id="rId5"/>
    <p:sldId id="269" r:id="rId6"/>
    <p:sldId id="270" r:id="rId7"/>
    <p:sldId id="271" r:id="rId8"/>
    <p:sldId id="273" r:id="rId9"/>
    <p:sldId id="275" r:id="rId10"/>
    <p:sldId id="276"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EEDDDD"/>
    <a:srgbClr val="851414"/>
    <a:srgbClr val="EBDDF4"/>
    <a:srgbClr val="432673"/>
    <a:srgbClr val="FFF5C4"/>
    <a:srgbClr val="534C29"/>
    <a:srgbClr val="F1995C"/>
    <a:srgbClr val="8E53EF"/>
    <a:srgbClr val="D2E8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FC397A-FBE8-4A67-8C9E-026DD92C3B93}" v="1" dt="2026-06-08T11:31:26.331"/>
    <p1510:client id="{38DD1F4E-57D2-43DE-9F58-F590B923CE0A}" v="4" dt="2026-06-08T11:08:10.699"/>
    <p1510:client id="{EE49EA92-FE0E-50F4-5026-10A22C562C96}" v="1" dt="2026-06-08T14:32:37.5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73"/>
    <p:restoredTop sz="94658"/>
  </p:normalViewPr>
  <p:slideViewPr>
    <p:cSldViewPr snapToGrid="0">
      <p:cViewPr varScale="1">
        <p:scale>
          <a:sx n="78" d="100"/>
          <a:sy n="78" d="100"/>
        </p:scale>
        <p:origin x="456" y="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(c) </a:t>
            </a:r>
            <a:r>
              <a:rPr lang="en-US" sz="1200" dirty="0">
                <a:solidFill>
                  <a:schemeClr val="bg1"/>
                </a:solidFill>
              </a:rPr>
              <a:t>iStockphoto</a:t>
            </a:r>
            <a:r>
              <a:rPr lang="en-GB" dirty="0"/>
              <a:t>/</a:t>
            </a:r>
            <a:r>
              <a:rPr lang="en-GB"/>
              <a:t>BartCo</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2281244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753D-BA11-D6DC-D467-B1AE1B8CC5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41A01D-EB4C-6AC8-4688-F2322D511A2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B6A5177-267F-8CBD-5DAF-C5250B23C62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5A49130-34A7-6C41-B8CB-7B91D0CB37E7}"/>
              </a:ext>
            </a:extLst>
          </p:cNvPr>
          <p:cNvSpPr>
            <a:spLocks noGrp="1"/>
          </p:cNvSpPr>
          <p:nvPr>
            <p:ph type="sldNum" sz="quarter" idx="5"/>
          </p:nvPr>
        </p:nvSpPr>
        <p:spPr/>
        <p:txBody>
          <a:bodyPr/>
          <a:lstStyle/>
          <a:p>
            <a:fld id="{3681C7CD-4980-4292-A97E-9E6021FEE908}" type="slidenum">
              <a:rPr lang="en-GB" smtClean="0"/>
              <a:t>4</a:t>
            </a:fld>
            <a:endParaRPr lang="en-GB" dirty="0"/>
          </a:p>
        </p:txBody>
      </p:sp>
    </p:spTree>
    <p:extLst>
      <p:ext uri="{BB962C8B-B14F-4D97-AF65-F5344CB8AC3E}">
        <p14:creationId xmlns:p14="http://schemas.microsoft.com/office/powerpoint/2010/main" val="2235673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9</a:t>
            </a:fld>
            <a:endParaRPr lang="en-GB" dirty="0"/>
          </a:p>
        </p:txBody>
      </p:sp>
    </p:spTree>
    <p:extLst>
      <p:ext uri="{BB962C8B-B14F-4D97-AF65-F5344CB8AC3E}">
        <p14:creationId xmlns:p14="http://schemas.microsoft.com/office/powerpoint/2010/main" val="21152121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a:blip r:embed="rId2" cstate="screen">
            <a:extLst>
              <a:ext uri="{28A0092B-C50C-407E-A947-70E740481C1C}">
                <a14:useLocalDpi xmlns:a14="http://schemas.microsoft.com/office/drawing/2010/main"/>
              </a:ext>
            </a:extLst>
          </a:blip>
          <a:srcRect b="-89853"/>
          <a:stretch>
            <a:fillRect/>
          </a:stretch>
        </p:blipFill>
        <p:spPr>
          <a:xfrm>
            <a:off x="0" y="-2603"/>
            <a:ext cx="12192000" cy="6514946"/>
          </a:xfrm>
          <a:prstGeom prst="rect">
            <a:avLst/>
          </a:prstGeom>
        </p:spPr>
      </p:pic>
      <p:sp>
        <p:nvSpPr>
          <p:cNvPr id="6" name="Rectangle 5">
            <a:extLst>
              <a:ext uri="{FF2B5EF4-FFF2-40B4-BE49-F238E27FC236}">
                <a16:creationId xmlns:a16="http://schemas.microsoft.com/office/drawing/2014/main" id="{429FD4FF-2AC4-3E0C-A66F-EAEDF268F2D0}"/>
              </a:ext>
            </a:extLst>
          </p:cNvPr>
          <p:cNvSpPr/>
          <p:nvPr userDrawn="1"/>
        </p:nvSpPr>
        <p:spPr>
          <a:xfrm>
            <a:off x="0" y="3429000"/>
            <a:ext cx="12192000" cy="3429000"/>
          </a:xfrm>
          <a:prstGeom prst="rect">
            <a:avLst/>
          </a:prstGeom>
          <a:solidFill>
            <a:srgbClr val="EEDD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507F696B-4D35-B2A7-202C-725FE08A5B4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1644719"/>
            <a:ext cx="12192000" cy="4639540"/>
          </a:xfrm>
          <a:prstGeom prst="rect">
            <a:avLst/>
          </a:prstGeom>
        </p:spPr>
      </p:pic>
      <p:pic>
        <p:nvPicPr>
          <p:cNvPr id="2" name="Picture 1">
            <a:extLst>
              <a:ext uri="{FF2B5EF4-FFF2-40B4-BE49-F238E27FC236}">
                <a16:creationId xmlns:a16="http://schemas.microsoft.com/office/drawing/2014/main" id="{FBBBE294-FC64-6EC2-46AF-75CCFAE40474}"/>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2" y="1330952"/>
            <a:ext cx="1811433" cy="1799997"/>
          </a:xfrm>
          <a:prstGeom prst="rect">
            <a:avLst/>
          </a:prstGeom>
        </p:spPr>
      </p:pic>
      <p:pic>
        <p:nvPicPr>
          <p:cNvPr id="4" name="Picture 3">
            <a:extLst>
              <a:ext uri="{FF2B5EF4-FFF2-40B4-BE49-F238E27FC236}">
                <a16:creationId xmlns:a16="http://schemas.microsoft.com/office/drawing/2014/main" id="{B709D2A9-0A51-DE61-D785-335C72046B47}"/>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5484372" y="1642103"/>
            <a:ext cx="1169006" cy="1177694"/>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829221"/>
            <a:ext cx="11016505" cy="875845"/>
          </a:xfrm>
        </p:spPr>
        <p:txBody>
          <a:bodyPr anchor="b" anchorCtr="0">
            <a:noAutofit/>
          </a:bodyPr>
          <a:lstStyle>
            <a:lvl1pPr algn="ctr">
              <a:defRPr sz="5200" b="1">
                <a:solidFill>
                  <a:srgbClr val="851414"/>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2527714"/>
            <a:ext cx="4717953" cy="369332"/>
          </a:xfrm>
        </p:spPr>
        <p:txBody>
          <a:bodyPr>
            <a:spAutoFit/>
          </a:bodyPr>
          <a:lstStyle>
            <a:lvl1pPr marL="0" indent="0" algn="r">
              <a:buNone/>
              <a:defRPr sz="1800" b="1" i="0" u="none">
                <a:solidFill>
                  <a:srgbClr val="851414"/>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2400">
                <a:solidFill>
                  <a:schemeClr val="tx1">
                    <a:lumMod val="85000"/>
                    <a:lumOff val="15000"/>
                  </a:schemeClr>
                </a:solidFill>
              </a:defRPr>
            </a:lvl1pPr>
          </a:lstStyle>
          <a:p>
            <a:pPr lvl="0"/>
            <a:r>
              <a:rPr lang="en-US"/>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1912515"/>
            <a:ext cx="2049637" cy="860482"/>
          </a:xfrm>
          <a:prstGeom prst="rect">
            <a:avLst/>
          </a:prstGeom>
        </p:spPr>
      </p:pic>
      <p:sp>
        <p:nvSpPr>
          <p:cNvPr id="3" name="Footer Placeholder 4">
            <a:extLst>
              <a:ext uri="{FF2B5EF4-FFF2-40B4-BE49-F238E27FC236}">
                <a16:creationId xmlns:a16="http://schemas.microsoft.com/office/drawing/2014/main" id="{1037036F-D577-3797-F981-77A1766A2416}"/>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B4DB0CA-1131-F9D7-ACDF-9266BE18304D}"/>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EEDDDD"/>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8681421" y="162686"/>
            <a:ext cx="3371053" cy="365125"/>
          </a:xfrm>
          <a:prstGeom prst="roundRect">
            <a:avLst/>
          </a:prstGeom>
          <a:solidFill>
            <a:srgbClr val="85141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Agriculture, Environmental and Animal Care</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419515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0" name="Rounded Rectangle 19">
            <a:extLst>
              <a:ext uri="{FF2B5EF4-FFF2-40B4-BE49-F238E27FC236}">
                <a16:creationId xmlns:a16="http://schemas.microsoft.com/office/drawing/2014/main" id="{2E6638BB-2308-E3A3-7E1C-856EDACC21F6}"/>
              </a:ext>
            </a:extLst>
          </p:cNvPr>
          <p:cNvSpPr/>
          <p:nvPr userDrawn="1"/>
        </p:nvSpPr>
        <p:spPr>
          <a:xfrm>
            <a:off x="8681421" y="162686"/>
            <a:ext cx="3371053" cy="365125"/>
          </a:xfrm>
          <a:prstGeom prst="roundRect">
            <a:avLst/>
          </a:prstGeom>
          <a:solidFill>
            <a:srgbClr val="85141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Agriculture, Environmental and Animal Care</a:t>
            </a:r>
          </a:p>
        </p:txBody>
      </p:sp>
      <p:sp>
        <p:nvSpPr>
          <p:cNvPr id="21" name="Footer Placeholder 4">
            <a:extLst>
              <a:ext uri="{FF2B5EF4-FFF2-40B4-BE49-F238E27FC236}">
                <a16:creationId xmlns:a16="http://schemas.microsoft.com/office/drawing/2014/main" id="{3A7D4ED4-1FCA-4379-0354-E70C11080799}"/>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6AB07B95-D95A-6ECA-00A0-4DBF5D06B989}"/>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4056528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EEDDDD"/>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2" name="Rounded Rectangle 1">
            <a:extLst>
              <a:ext uri="{FF2B5EF4-FFF2-40B4-BE49-F238E27FC236}">
                <a16:creationId xmlns:a16="http://schemas.microsoft.com/office/drawing/2014/main" id="{14D63930-9674-E1DE-36B1-C9F1D7823843}"/>
              </a:ext>
            </a:extLst>
          </p:cNvPr>
          <p:cNvSpPr/>
          <p:nvPr userDrawn="1"/>
        </p:nvSpPr>
        <p:spPr>
          <a:xfrm>
            <a:off x="8681421" y="162686"/>
            <a:ext cx="3371053" cy="365125"/>
          </a:xfrm>
          <a:prstGeom prst="roundRect">
            <a:avLst/>
          </a:prstGeom>
          <a:solidFill>
            <a:srgbClr val="85141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Agriculture, Environmental and Animal Care</a:t>
            </a:r>
          </a:p>
        </p:txBody>
      </p:sp>
    </p:spTree>
    <p:extLst>
      <p:ext uri="{BB962C8B-B14F-4D97-AF65-F5344CB8AC3E}">
        <p14:creationId xmlns:p14="http://schemas.microsoft.com/office/powerpoint/2010/main" val="97439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EEDDDD"/>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2" name="Rounded Rectangle 1">
            <a:extLst>
              <a:ext uri="{FF2B5EF4-FFF2-40B4-BE49-F238E27FC236}">
                <a16:creationId xmlns:a16="http://schemas.microsoft.com/office/drawing/2014/main" id="{66451531-4000-F208-0AB0-250EAF2263A4}"/>
              </a:ext>
            </a:extLst>
          </p:cNvPr>
          <p:cNvSpPr/>
          <p:nvPr userDrawn="1"/>
        </p:nvSpPr>
        <p:spPr>
          <a:xfrm>
            <a:off x="8681421" y="162686"/>
            <a:ext cx="3371053" cy="365125"/>
          </a:xfrm>
          <a:prstGeom prst="roundRect">
            <a:avLst/>
          </a:prstGeom>
          <a:solidFill>
            <a:srgbClr val="851414"/>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Agriculture, Environmental and Animal Care</a:t>
            </a:r>
          </a:p>
        </p:txBody>
      </p:sp>
    </p:spTree>
    <p:extLst>
      <p:ext uri="{BB962C8B-B14F-4D97-AF65-F5344CB8AC3E}">
        <p14:creationId xmlns:p14="http://schemas.microsoft.com/office/powerpoint/2010/main" val="34132424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technicaleducationnetworks.org.uk/"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www.technicaleducationnetworks.org.uk/agriculture-environmental-animal-care/section/useful-li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7368988" y="2462539"/>
            <a:ext cx="4350680" cy="369332"/>
          </a:xfrm>
        </p:spPr>
        <p:txBody>
          <a:bodyPr>
            <a:noAutofit/>
          </a:bodyPr>
          <a:lstStyle/>
          <a:p>
            <a:r>
              <a:rPr lang="en-GB" dirty="0"/>
              <a:t>Route: Agriculture, Environmental </a:t>
            </a:r>
            <a:br>
              <a:rPr lang="en-GB" dirty="0"/>
            </a:br>
            <a:r>
              <a:rPr lang="en-GB" dirty="0"/>
              <a:t>and Animal Care</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159497" y="3931225"/>
            <a:ext cx="10337410" cy="875845"/>
          </a:xfrm>
        </p:spPr>
        <p:txBody>
          <a:bodyPr>
            <a:noAutofit/>
          </a:bodyPr>
          <a:lstStyle/>
          <a:p>
            <a:r>
              <a:rPr lang="en-GB" dirty="0"/>
              <a:t>T Levels in Agriculture, Environmental and Animal Care</a:t>
            </a:r>
          </a:p>
        </p:txBody>
      </p:sp>
      <p:sp>
        <p:nvSpPr>
          <p:cNvPr id="5" name="Subtitle 6">
            <a:extLst>
              <a:ext uri="{FF2B5EF4-FFF2-40B4-BE49-F238E27FC236}">
                <a16:creationId xmlns:a16="http://schemas.microsoft.com/office/drawing/2014/main" id="{41863E76-D952-ED75-357F-269BCB036A40}"/>
              </a:ext>
            </a:extLst>
          </p:cNvPr>
          <p:cNvSpPr txBox="1">
            <a:spLocks/>
          </p:cNvSpPr>
          <p:nvPr/>
        </p:nvSpPr>
        <p:spPr>
          <a:xfrm>
            <a:off x="1524000" y="4903189"/>
            <a:ext cx="9144000" cy="583211"/>
          </a:xfrm>
          <a:prstGeom prst="rect">
            <a:avLst/>
          </a:prstGeom>
        </p:spPr>
        <p:txBody>
          <a:bodyPr vert="horz" lIns="91440" tIns="45720" rIns="91440" bIns="45720" rtlCol="0">
            <a:normAutofit/>
          </a:bodyPr>
          <a:lstStyle>
            <a:lvl1pPr marL="0" indent="0" algn="ctr" defTabSz="914400" rtl="0" eaLnBrk="1" latinLnBrk="0" hangingPunct="1">
              <a:lnSpc>
                <a:spcPct val="108000"/>
              </a:lnSpc>
              <a:spcBef>
                <a:spcPts val="1000"/>
              </a:spcBef>
              <a:buClr>
                <a:srgbClr val="851414"/>
              </a:buClr>
              <a:buFont typeface="Arial" panose="020B0604020202020204" pitchFamily="34" charset="0"/>
              <a:buNone/>
              <a:defRPr sz="28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108000"/>
              </a:lnSpc>
              <a:spcBef>
                <a:spcPts val="500"/>
              </a:spcBef>
              <a:buClr>
                <a:srgbClr val="851414"/>
              </a:buClr>
              <a:buFont typeface="Arial" panose="020B0604020202020204" pitchFamily="34" charset="0"/>
              <a:buNone/>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108000"/>
              </a:lnSpc>
              <a:spcBef>
                <a:spcPts val="500"/>
              </a:spcBef>
              <a:buClr>
                <a:srgbClr val="851414"/>
              </a:buClr>
              <a:buFont typeface="Arial" panose="020B0604020202020204" pitchFamily="34" charset="0"/>
              <a:buNone/>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108000"/>
              </a:lnSpc>
              <a:spcBef>
                <a:spcPts val="500"/>
              </a:spcBef>
              <a:buClr>
                <a:srgbClr val="851414"/>
              </a:buClr>
              <a:buFont typeface="Arial" panose="020B0604020202020204" pitchFamily="34" charset="0"/>
              <a:buNone/>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108000"/>
              </a:lnSpc>
              <a:spcBef>
                <a:spcPts val="500"/>
              </a:spcBef>
              <a:buClr>
                <a:srgbClr val="851414"/>
              </a:buClr>
              <a:buFont typeface="Arial" panose="020B0604020202020204" pitchFamily="34" charset="0"/>
              <a:buNone/>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Curriculum Models</a:t>
            </a:r>
          </a:p>
        </p:txBody>
      </p:sp>
      <p:sp>
        <p:nvSpPr>
          <p:cNvPr id="2" name="TextBox 1">
            <a:extLst>
              <a:ext uri="{FF2B5EF4-FFF2-40B4-BE49-F238E27FC236}">
                <a16:creationId xmlns:a16="http://schemas.microsoft.com/office/drawing/2014/main" id="{908B8AE3-3950-DE77-0C36-24E3C3F8E9B7}"/>
              </a:ext>
              <a:ext uri="{C183D7F6-B498-43B3-948B-1728B52AA6E4}">
                <adec:decorative xmlns:adec="http://schemas.microsoft.com/office/drawing/2017/decorative" val="1"/>
              </a:ext>
            </a:extLst>
          </p:cNvPr>
          <p:cNvSpPr txBox="1"/>
          <p:nvPr/>
        </p:nvSpPr>
        <p:spPr>
          <a:xfrm rot="16200000">
            <a:off x="10893024" y="1250157"/>
            <a:ext cx="2332886" cy="230832"/>
          </a:xfrm>
          <a:prstGeom prst="rect">
            <a:avLst/>
          </a:prstGeom>
          <a:noFill/>
        </p:spPr>
        <p:txBody>
          <a:bodyPr wrap="square">
            <a:spAutoFit/>
          </a:bodyPr>
          <a:lstStyle/>
          <a:p>
            <a:r>
              <a:rPr lang="en-US" sz="900" dirty="0">
                <a:solidFill>
                  <a:schemeClr val="bg1"/>
                </a:solidFill>
              </a:rPr>
              <a:t>Image © iStockphoto/BartCo</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8E7B092-C72E-6280-17F2-600715731E19}"/>
              </a:ext>
            </a:extLst>
          </p:cNvPr>
          <p:cNvSpPr>
            <a:spLocks noGrp="1"/>
          </p:cNvSpPr>
          <p:nvPr>
            <p:ph type="body" idx="1"/>
          </p:nvPr>
        </p:nvSpPr>
        <p:spPr/>
        <p:txBody>
          <a:bodyPr>
            <a:normAutofit fontScale="85000" lnSpcReduction="20000"/>
          </a:bodyPr>
          <a:lstStyle/>
          <a:p>
            <a:pPr>
              <a:lnSpc>
                <a:spcPct val="118000"/>
              </a:lnSpc>
            </a:pPr>
            <a:r>
              <a:rPr lang="en-US" dirty="0"/>
              <a:t>The purpose of this resource is to provide visual curriculum models and guidance that could be used to inform holistic curriculum planning for the T Levels in Agriculture, Land Management and Production &amp; Animal Care and Management.</a:t>
            </a:r>
          </a:p>
          <a:p>
            <a:pPr marL="229870" indent="-229870">
              <a:lnSpc>
                <a:spcPct val="118000"/>
              </a:lnSpc>
            </a:pPr>
            <a:r>
              <a:rPr lang="en-US" dirty="0">
                <a:latin typeface="Arial"/>
                <a:cs typeface="Arial"/>
              </a:rPr>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p>
          <a:p>
            <a:pPr marL="229870" indent="-229870">
              <a:lnSpc>
                <a:spcPct val="118000"/>
              </a:lnSpc>
            </a:pPr>
            <a:r>
              <a:rPr lang="en-US" dirty="0">
                <a:latin typeface="Arial"/>
                <a:cs typeface="Arial"/>
              </a:rPr>
              <a:t>The content in this resource was shaped by practical examples, approaches and resources contributed by 17 Agriculture, Environmental and Animal Care T Level providers.</a:t>
            </a:r>
          </a:p>
        </p:txBody>
      </p:sp>
    </p:spTree>
    <p:extLst>
      <p:ext uri="{BB962C8B-B14F-4D97-AF65-F5344CB8AC3E}">
        <p14:creationId xmlns:p14="http://schemas.microsoft.com/office/powerpoint/2010/main" val="654525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86BF61-DBEF-9077-4059-B62AB206AA62}"/>
              </a:ext>
            </a:extLst>
          </p:cNvPr>
          <p:cNvSpPr txBox="1"/>
          <p:nvPr/>
        </p:nvSpPr>
        <p:spPr>
          <a:xfrm>
            <a:off x="239488" y="283028"/>
            <a:ext cx="8129962"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Levels in Agriculture, Land Management and Production &amp;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Animal Care and Management (Model 1)</a:t>
            </a:r>
          </a:p>
        </p:txBody>
      </p:sp>
      <p:sp>
        <p:nvSpPr>
          <p:cNvPr id="12" name="Google Shape;345;p11">
            <a:extLst>
              <a:ext uri="{FF2B5EF4-FFF2-40B4-BE49-F238E27FC236}">
                <a16:creationId xmlns:a16="http://schemas.microsoft.com/office/drawing/2014/main" id="{34143D35-7ADE-3480-7CEF-81DA9C76AE95}"/>
              </a:ext>
            </a:extLst>
          </p:cNvPr>
          <p:cNvSpPr txBox="1"/>
          <p:nvPr/>
        </p:nvSpPr>
        <p:spPr>
          <a:xfrm>
            <a:off x="357506" y="1382643"/>
            <a:ext cx="1192460" cy="428387"/>
          </a:xfrm>
          <a:prstGeom prst="rect">
            <a:avLst/>
          </a:prstGeom>
          <a:noFill/>
          <a:ln>
            <a:noFill/>
          </a:ln>
        </p:spPr>
        <p:txBody>
          <a:bodyPr spcFirstLastPara="1" wrap="square" lIns="0" tIns="0" rIns="0" bIns="0" anchor="t" anchorCtr="0">
            <a:spAutoFit/>
          </a:bodyPr>
          <a:lstStyle/>
          <a:p>
            <a:pPr>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(4 days) and </a:t>
            </a:r>
            <a:r>
              <a:rPr lang="en-GB" sz="800"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lang="en-GB" sz="800" dirty="0">
              <a:latin typeface="Arial" panose="020B0604020202020204" pitchFamily="34" charset="0"/>
              <a:ea typeface="Open Sans" pitchFamily="2" charset="0"/>
              <a:cs typeface="Arial" panose="020B0604020202020204" pitchFamily="34" charset="0"/>
            </a:endParaRPr>
          </a:p>
        </p:txBody>
      </p:sp>
      <p:sp>
        <p:nvSpPr>
          <p:cNvPr id="32" name="Rounded Rectangle 31">
            <a:extLst>
              <a:ext uri="{FF2B5EF4-FFF2-40B4-BE49-F238E27FC236}">
                <a16:creationId xmlns:a16="http://schemas.microsoft.com/office/drawing/2014/main" id="{3CFC990E-02CC-DD92-9CB2-8641E9DB3640}"/>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5" name="Rounded Rectangle 4">
            <a:extLst>
              <a:ext uri="{FF2B5EF4-FFF2-40B4-BE49-F238E27FC236}">
                <a16:creationId xmlns:a16="http://schemas.microsoft.com/office/drawing/2014/main" id="{FAF99C78-5DD5-5DF6-9ED2-022AFEF232B7}"/>
              </a:ext>
            </a:extLst>
          </p:cNvPr>
          <p:cNvSpPr/>
          <p:nvPr/>
        </p:nvSpPr>
        <p:spPr>
          <a:xfrm>
            <a:off x="2012857" y="1190555"/>
            <a:ext cx="3080217" cy="792000"/>
          </a:xfrm>
          <a:prstGeom prst="roundRect">
            <a:avLst>
              <a:gd name="adj" fmla="val 13144"/>
            </a:avLst>
          </a:prstGeom>
          <a:solidFill>
            <a:srgbClr val="00A3B7"/>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Core content</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8" name="Rounded Rectangle 7">
            <a:extLst>
              <a:ext uri="{FF2B5EF4-FFF2-40B4-BE49-F238E27FC236}">
                <a16:creationId xmlns:a16="http://schemas.microsoft.com/office/drawing/2014/main" id="{20910FF8-9BEB-CD70-8790-E6BF74730876}"/>
              </a:ext>
            </a:extLst>
          </p:cNvPr>
          <p:cNvSpPr/>
          <p:nvPr/>
        </p:nvSpPr>
        <p:spPr>
          <a:xfrm rot="16200000">
            <a:off x="4862043" y="144255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6" name="Rounded Rectangle 5">
            <a:extLst>
              <a:ext uri="{FF2B5EF4-FFF2-40B4-BE49-F238E27FC236}">
                <a16:creationId xmlns:a16="http://schemas.microsoft.com/office/drawing/2014/main" id="{85E9EE7B-969A-8BBA-AB46-C1272C4984F2}"/>
              </a:ext>
            </a:extLst>
          </p:cNvPr>
          <p:cNvSpPr/>
          <p:nvPr/>
        </p:nvSpPr>
        <p:spPr>
          <a:xfrm rot="16200000">
            <a:off x="5171011"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9" name="Rounded Rectangle 8">
            <a:extLst>
              <a:ext uri="{FF2B5EF4-FFF2-40B4-BE49-F238E27FC236}">
                <a16:creationId xmlns:a16="http://schemas.microsoft.com/office/drawing/2014/main" id="{3AB2EC52-F4DF-466E-936C-E3A60A039467}"/>
              </a:ext>
            </a:extLst>
          </p:cNvPr>
          <p:cNvSpPr/>
          <p:nvPr/>
        </p:nvSpPr>
        <p:spPr>
          <a:xfrm rot="16200000">
            <a:off x="6327071"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5" name="Google Shape;364;p11">
            <a:extLst>
              <a:ext uri="{FF2B5EF4-FFF2-40B4-BE49-F238E27FC236}">
                <a16:creationId xmlns:a16="http://schemas.microsoft.com/office/drawing/2014/main" id="{A6FD4940-C0EA-C1E6-6F01-EF06CF20F411}"/>
              </a:ext>
            </a:extLst>
          </p:cNvPr>
          <p:cNvSpPr txBox="1"/>
          <p:nvPr/>
        </p:nvSpPr>
        <p:spPr>
          <a:xfrm>
            <a:off x="362661" y="2552795"/>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sz="800"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sz="800"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5FEA76B4-4D56-C1DB-ECBF-74F55D54C45B}"/>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1" name="Rounded Rectangle 20">
            <a:extLst>
              <a:ext uri="{FF2B5EF4-FFF2-40B4-BE49-F238E27FC236}">
                <a16:creationId xmlns:a16="http://schemas.microsoft.com/office/drawing/2014/main" id="{FCC805D7-5D23-60F6-F378-4D5D0DAA4758}"/>
              </a:ext>
            </a:extLst>
          </p:cNvPr>
          <p:cNvSpPr/>
          <p:nvPr/>
        </p:nvSpPr>
        <p:spPr>
          <a:xfrm>
            <a:off x="2456330" y="2304351"/>
            <a:ext cx="6070636" cy="792000"/>
          </a:xfrm>
          <a:prstGeom prst="roundRect">
            <a:avLst>
              <a:gd name="adj" fmla="val 13144"/>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day release; block placement June </a:t>
            </a:r>
          </a:p>
        </p:txBody>
      </p:sp>
      <p:sp>
        <p:nvSpPr>
          <p:cNvPr id="13" name="Google Shape;346;p11">
            <a:extLst>
              <a:ext uri="{FF2B5EF4-FFF2-40B4-BE49-F238E27FC236}">
                <a16:creationId xmlns:a16="http://schemas.microsoft.com/office/drawing/2014/main" id="{13715C0B-D689-F505-54FA-B63E4D7EB37A}"/>
              </a:ext>
            </a:extLst>
          </p:cNvPr>
          <p:cNvSpPr txBox="1"/>
          <p:nvPr/>
        </p:nvSpPr>
        <p:spPr>
          <a:xfrm>
            <a:off x="357506" y="3641425"/>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sz="800"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b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b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Year 2)</a:t>
            </a:r>
            <a:endParaRPr sz="800" dirty="0">
              <a:latin typeface="Arial" panose="020B0604020202020204" pitchFamily="34" charset="0"/>
              <a:ea typeface="Open Sans" pitchFamily="2" charset="0"/>
              <a:cs typeface="Arial" panose="020B0604020202020204" pitchFamily="34" charset="0"/>
            </a:endParaRPr>
          </a:p>
        </p:txBody>
      </p:sp>
      <p:sp>
        <p:nvSpPr>
          <p:cNvPr id="10" name="Rounded Rectangle 9">
            <a:extLst>
              <a:ext uri="{FF2B5EF4-FFF2-40B4-BE49-F238E27FC236}">
                <a16:creationId xmlns:a16="http://schemas.microsoft.com/office/drawing/2014/main" id="{992BA677-5511-11DA-C3E6-94F1F316E134}"/>
              </a:ext>
            </a:extLst>
          </p:cNvPr>
          <p:cNvSpPr/>
          <p:nvPr/>
        </p:nvSpPr>
        <p:spPr>
          <a:xfrm>
            <a:off x="3696238" y="3379608"/>
            <a:ext cx="4830728" cy="783389"/>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4" name="Rounded Rectangle 3">
            <a:extLst>
              <a:ext uri="{FF2B5EF4-FFF2-40B4-BE49-F238E27FC236}">
                <a16:creationId xmlns:a16="http://schemas.microsoft.com/office/drawing/2014/main" id="{4FC09DA0-FF83-537F-21D3-31E605DED598}"/>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4" name="Google Shape;347;p11">
            <a:extLst>
              <a:ext uri="{FF2B5EF4-FFF2-40B4-BE49-F238E27FC236}">
                <a16:creationId xmlns:a16="http://schemas.microsoft.com/office/drawing/2014/main" id="{12EFCCA6-C2B5-A685-E386-203A81DE02F0}"/>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a:lnSpc>
                <a:spcPct val="115625"/>
              </a:lnSpc>
            </a:pPr>
            <a:r>
              <a:rPr lang="en-US" sz="800" dirty="0">
                <a:solidFill>
                  <a:srgbClr val="1A768D"/>
                </a:solidFill>
                <a:latin typeface="Arial" panose="020B0604020202020204" pitchFamily="34" charset="0"/>
                <a:ea typeface="Open Sans"/>
                <a:cs typeface="Arial" panose="020B0604020202020204" pitchFamily="34" charset="0"/>
                <a:sym typeface="Open Sans"/>
              </a:rPr>
              <a:t>Technical and essential</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lang="en-US" sz="800" dirty="0">
              <a:latin typeface="Arial" panose="020B0604020202020204" pitchFamily="34" charset="0"/>
              <a:ea typeface="Open Sans"/>
              <a:cs typeface="Arial" panose="020B0604020202020204" pitchFamily="34" charset="0"/>
            </a:endParaRPr>
          </a:p>
        </p:txBody>
      </p:sp>
      <p:sp>
        <p:nvSpPr>
          <p:cNvPr id="17" name="Rounded Rectangle 16">
            <a:extLst>
              <a:ext uri="{FF2B5EF4-FFF2-40B4-BE49-F238E27FC236}">
                <a16:creationId xmlns:a16="http://schemas.microsoft.com/office/drawing/2014/main" id="{80FB34B3-F29F-13F7-0E94-C409C6F011A6}"/>
              </a:ext>
            </a:extLst>
          </p:cNvPr>
          <p:cNvSpPr/>
          <p:nvPr/>
        </p:nvSpPr>
        <p:spPr>
          <a:xfrm>
            <a:off x="1701120" y="4487185"/>
            <a:ext cx="6825846"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DFEC7975-9364-5B40-1FDD-295D7F760F35}"/>
              </a:ext>
              <a:ext uri="{C183D7F6-B498-43B3-948B-1728B52AA6E4}">
                <adec:decorative xmlns:adec="http://schemas.microsoft.com/office/drawing/2017/decorative" val="0"/>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7" name="Rectangle 6">
            <a:extLst>
              <a:ext uri="{FF2B5EF4-FFF2-40B4-BE49-F238E27FC236}">
                <a16:creationId xmlns:a16="http://schemas.microsoft.com/office/drawing/2014/main" id="{D85E6E9B-57FD-4907-4D30-BC4BEAFDC601}"/>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ectangle 19">
            <a:extLst>
              <a:ext uri="{FF2B5EF4-FFF2-40B4-BE49-F238E27FC236}">
                <a16:creationId xmlns:a16="http://schemas.microsoft.com/office/drawing/2014/main" id="{630225AA-3EBE-17EA-F039-90CD92C01B8E}"/>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6" name="Rectangle 25">
            <a:extLst>
              <a:ext uri="{FF2B5EF4-FFF2-40B4-BE49-F238E27FC236}">
                <a16:creationId xmlns:a16="http://schemas.microsoft.com/office/drawing/2014/main" id="{5C2DA416-3357-84FA-4369-F26F2396C352}"/>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9" name="Rectangle 28">
            <a:extLst>
              <a:ext uri="{FF2B5EF4-FFF2-40B4-BE49-F238E27FC236}">
                <a16:creationId xmlns:a16="http://schemas.microsoft.com/office/drawing/2014/main" id="{B3ECB6E9-A44E-7622-ACF9-CAFB5B91E193}"/>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0" name="Rectangle 29">
            <a:extLst>
              <a:ext uri="{FF2B5EF4-FFF2-40B4-BE49-F238E27FC236}">
                <a16:creationId xmlns:a16="http://schemas.microsoft.com/office/drawing/2014/main" id="{7F73CEE8-BDC5-79F8-8C82-383999ECF270}"/>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1" name="Rectangle 30">
            <a:extLst>
              <a:ext uri="{FF2B5EF4-FFF2-40B4-BE49-F238E27FC236}">
                <a16:creationId xmlns:a16="http://schemas.microsoft.com/office/drawing/2014/main" id="{312A00C0-C68C-E649-50F6-0EE5CD8796C1}"/>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3" name="Rectangle 32">
            <a:extLst>
              <a:ext uri="{FF2B5EF4-FFF2-40B4-BE49-F238E27FC236}">
                <a16:creationId xmlns:a16="http://schemas.microsoft.com/office/drawing/2014/main" id="{8EFA3711-7C8D-8991-C756-E4CCE01D08EA}"/>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89234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221FE-8270-2046-5A17-F5B6FA8EE9E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171330D-EEA7-DFC8-03A5-D467DA8F4F7A}"/>
              </a:ext>
            </a:extLst>
          </p:cNvPr>
          <p:cNvSpPr txBox="1"/>
          <p:nvPr/>
        </p:nvSpPr>
        <p:spPr>
          <a:xfrm>
            <a:off x="239488" y="283028"/>
            <a:ext cx="8129962"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Levels in Agriculture, Land Management and Production &amp;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Animal Care and Management (Model 2)</a:t>
            </a:r>
          </a:p>
        </p:txBody>
      </p:sp>
      <p:sp>
        <p:nvSpPr>
          <p:cNvPr id="28" name="Google Shape;345;p11">
            <a:extLst>
              <a:ext uri="{FF2B5EF4-FFF2-40B4-BE49-F238E27FC236}">
                <a16:creationId xmlns:a16="http://schemas.microsoft.com/office/drawing/2014/main" id="{7E973A39-BD0F-4D51-FD9D-6BF426CE931F}"/>
              </a:ext>
            </a:extLst>
          </p:cNvPr>
          <p:cNvSpPr txBox="1"/>
          <p:nvPr/>
        </p:nvSpPr>
        <p:spPr>
          <a:xfrm>
            <a:off x="357506" y="1382643"/>
            <a:ext cx="1192460" cy="428387"/>
          </a:xfrm>
          <a:prstGeom prst="rect">
            <a:avLst/>
          </a:prstGeom>
          <a:noFill/>
          <a:ln>
            <a:noFill/>
          </a:ln>
        </p:spPr>
        <p:txBody>
          <a:bodyPr spcFirstLastPara="1" wrap="square" lIns="0" tIns="0" rIns="0" bIns="0" anchor="t" anchorCtr="0">
            <a:spAutoFit/>
          </a:bodyPr>
          <a:lstStyle/>
          <a:p>
            <a:pPr>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3</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 days) and </a:t>
            </a:r>
            <a:r>
              <a:rPr lang="en-GB" sz="800"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lang="en-GB" sz="800" dirty="0">
              <a:latin typeface="Arial" panose="020B0604020202020204" pitchFamily="34" charset="0"/>
              <a:ea typeface="Open Sans" pitchFamily="2" charset="0"/>
              <a:cs typeface="Arial" panose="020B0604020202020204" pitchFamily="34" charset="0"/>
            </a:endParaRPr>
          </a:p>
        </p:txBody>
      </p:sp>
      <p:sp>
        <p:nvSpPr>
          <p:cNvPr id="32" name="Rounded Rectangle 31">
            <a:extLst>
              <a:ext uri="{FF2B5EF4-FFF2-40B4-BE49-F238E27FC236}">
                <a16:creationId xmlns:a16="http://schemas.microsoft.com/office/drawing/2014/main" id="{C690AFC6-8E6A-9F18-13FD-749B4D2ADF6F}"/>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34" name="Rounded Rectangle 33">
            <a:extLst>
              <a:ext uri="{FF2B5EF4-FFF2-40B4-BE49-F238E27FC236}">
                <a16:creationId xmlns:a16="http://schemas.microsoft.com/office/drawing/2014/main" id="{5E9891B4-FAA2-F133-F4AD-9912D00D62FD}"/>
              </a:ext>
            </a:extLst>
          </p:cNvPr>
          <p:cNvSpPr/>
          <p:nvPr/>
        </p:nvSpPr>
        <p:spPr>
          <a:xfrm>
            <a:off x="2012858" y="1190555"/>
            <a:ext cx="2749878" cy="792000"/>
          </a:xfrm>
          <a:prstGeom prst="roundRect">
            <a:avLst>
              <a:gd name="adj" fmla="val 13144"/>
            </a:avLst>
          </a:prstGeom>
          <a:solidFill>
            <a:srgbClr val="00A3B7"/>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Core content</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36" name="Rounded Rectangle 35">
            <a:extLst>
              <a:ext uri="{FF2B5EF4-FFF2-40B4-BE49-F238E27FC236}">
                <a16:creationId xmlns:a16="http://schemas.microsoft.com/office/drawing/2014/main" id="{1D68C124-96A4-2C04-3CDB-C18B91DADCF6}"/>
              </a:ext>
            </a:extLst>
          </p:cNvPr>
          <p:cNvSpPr/>
          <p:nvPr/>
        </p:nvSpPr>
        <p:spPr>
          <a:xfrm rot="16200000">
            <a:off x="4540063" y="1442555"/>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7" name="Rounded Rectangle 36">
            <a:extLst>
              <a:ext uri="{FF2B5EF4-FFF2-40B4-BE49-F238E27FC236}">
                <a16:creationId xmlns:a16="http://schemas.microsoft.com/office/drawing/2014/main" id="{654DBB6C-8A3E-F8B9-992F-AE975288E824}"/>
              </a:ext>
            </a:extLst>
          </p:cNvPr>
          <p:cNvSpPr/>
          <p:nvPr/>
        </p:nvSpPr>
        <p:spPr>
          <a:xfrm rot="16200000">
            <a:off x="4853684"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35" name="Rounded Rectangle 34">
            <a:extLst>
              <a:ext uri="{FF2B5EF4-FFF2-40B4-BE49-F238E27FC236}">
                <a16:creationId xmlns:a16="http://schemas.microsoft.com/office/drawing/2014/main" id="{858CC99E-0F5B-A932-89C3-5266A57F9D34}"/>
              </a:ext>
            </a:extLst>
          </p:cNvPr>
          <p:cNvSpPr/>
          <p:nvPr/>
        </p:nvSpPr>
        <p:spPr>
          <a:xfrm rot="16200000">
            <a:off x="5171011" y="144255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2" name="Google Shape;364;p11">
            <a:extLst>
              <a:ext uri="{FF2B5EF4-FFF2-40B4-BE49-F238E27FC236}">
                <a16:creationId xmlns:a16="http://schemas.microsoft.com/office/drawing/2014/main" id="{281A59DB-94ED-B219-15D7-EA2494FBD231}"/>
              </a:ext>
            </a:extLst>
          </p:cNvPr>
          <p:cNvSpPr txBox="1"/>
          <p:nvPr/>
        </p:nvSpPr>
        <p:spPr>
          <a:xfrm>
            <a:off x="362661" y="2552795"/>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sz="800"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sz="800" dirty="0">
              <a:latin typeface="Arial" panose="020B0604020202020204" pitchFamily="34" charset="0"/>
              <a:ea typeface="Open Sans" pitchFamily="2" charset="0"/>
              <a:cs typeface="Arial" panose="020B0604020202020204" pitchFamily="34" charset="0"/>
            </a:endParaRPr>
          </a:p>
        </p:txBody>
      </p:sp>
      <p:sp>
        <p:nvSpPr>
          <p:cNvPr id="24" name="Rounded Rectangle 23">
            <a:extLst>
              <a:ext uri="{FF2B5EF4-FFF2-40B4-BE49-F238E27FC236}">
                <a16:creationId xmlns:a16="http://schemas.microsoft.com/office/drawing/2014/main" id="{E0F17423-0684-571A-82D2-EE545E6C123D}"/>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9" name="Rounded Rectangle 8">
            <a:extLst>
              <a:ext uri="{FF2B5EF4-FFF2-40B4-BE49-F238E27FC236}">
                <a16:creationId xmlns:a16="http://schemas.microsoft.com/office/drawing/2014/main" id="{78D91D72-F763-B394-3F79-7879CD091771}"/>
              </a:ext>
            </a:extLst>
          </p:cNvPr>
          <p:cNvSpPr/>
          <p:nvPr/>
        </p:nvSpPr>
        <p:spPr>
          <a:xfrm>
            <a:off x="2456330" y="2304351"/>
            <a:ext cx="6070636" cy="792000"/>
          </a:xfrm>
          <a:prstGeom prst="roundRect">
            <a:avLst>
              <a:gd name="adj" fmla="val 13144"/>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day release; block placement June </a:t>
            </a:r>
          </a:p>
        </p:txBody>
      </p:sp>
      <p:sp>
        <p:nvSpPr>
          <p:cNvPr id="11" name="Google Shape;346;p11">
            <a:extLst>
              <a:ext uri="{FF2B5EF4-FFF2-40B4-BE49-F238E27FC236}">
                <a16:creationId xmlns:a16="http://schemas.microsoft.com/office/drawing/2014/main" id="{E756525D-022A-D307-DD52-120765C6C277}"/>
              </a:ext>
            </a:extLst>
          </p:cNvPr>
          <p:cNvSpPr txBox="1"/>
          <p:nvPr/>
        </p:nvSpPr>
        <p:spPr>
          <a:xfrm>
            <a:off x="357506" y="3641425"/>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sz="800"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b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b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Year 2)</a:t>
            </a:r>
            <a:endParaRPr sz="800" dirty="0">
              <a:latin typeface="Arial" panose="020B0604020202020204" pitchFamily="34" charset="0"/>
              <a:ea typeface="Open Sans" pitchFamily="2" charset="0"/>
              <a:cs typeface="Arial" panose="020B0604020202020204" pitchFamily="34" charset="0"/>
            </a:endParaRPr>
          </a:p>
        </p:txBody>
      </p:sp>
      <p:sp>
        <p:nvSpPr>
          <p:cNvPr id="12" name="Rounded Rectangle 11">
            <a:extLst>
              <a:ext uri="{FF2B5EF4-FFF2-40B4-BE49-F238E27FC236}">
                <a16:creationId xmlns:a16="http://schemas.microsoft.com/office/drawing/2014/main" id="{E99E04CE-12DC-8A07-200A-324A9A3545E7}"/>
              </a:ext>
            </a:extLst>
          </p:cNvPr>
          <p:cNvSpPr/>
          <p:nvPr/>
        </p:nvSpPr>
        <p:spPr>
          <a:xfrm>
            <a:off x="3696238" y="3379608"/>
            <a:ext cx="4830728" cy="783389"/>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3" name="Rounded Rectangle 12">
            <a:extLst>
              <a:ext uri="{FF2B5EF4-FFF2-40B4-BE49-F238E27FC236}">
                <a16:creationId xmlns:a16="http://schemas.microsoft.com/office/drawing/2014/main" id="{36215217-FFD9-BE46-5B5A-8B79867A5FFD}"/>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4" name="Google Shape;347;p11">
            <a:extLst>
              <a:ext uri="{FF2B5EF4-FFF2-40B4-BE49-F238E27FC236}">
                <a16:creationId xmlns:a16="http://schemas.microsoft.com/office/drawing/2014/main" id="{97FE3100-DB26-DAEA-F2D0-83BF37F7E1B5}"/>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a:lnSpc>
                <a:spcPct val="115625"/>
              </a:lnSpc>
            </a:pPr>
            <a:r>
              <a:rPr lang="en-US" sz="800" dirty="0">
                <a:solidFill>
                  <a:srgbClr val="1A768D"/>
                </a:solidFill>
                <a:latin typeface="Arial" panose="020B0604020202020204" pitchFamily="34" charset="0"/>
                <a:ea typeface="Open Sans"/>
                <a:cs typeface="Arial" panose="020B0604020202020204" pitchFamily="34" charset="0"/>
                <a:sym typeface="Open Sans"/>
              </a:rPr>
              <a:t>Technical and essential</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 skills (</a:t>
            </a:r>
            <a:r>
              <a:rPr lang="en-US" sz="800" dirty="0">
                <a:solidFill>
                  <a:srgbClr val="1A768D"/>
                </a:solidFill>
                <a:latin typeface="Arial" panose="020B0604020202020204" pitchFamily="34" charset="0"/>
                <a:ea typeface="Open Sans"/>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endParaRPr lang="en-US" sz="800" dirty="0">
              <a:latin typeface="Arial" panose="020B0604020202020204" pitchFamily="34" charset="0"/>
              <a:ea typeface="Open Sans"/>
              <a:cs typeface="Arial" panose="020B0604020202020204" pitchFamily="34" charset="0"/>
            </a:endParaRPr>
          </a:p>
        </p:txBody>
      </p:sp>
      <p:sp>
        <p:nvSpPr>
          <p:cNvPr id="10" name="Rounded Rectangle 9">
            <a:extLst>
              <a:ext uri="{FF2B5EF4-FFF2-40B4-BE49-F238E27FC236}">
                <a16:creationId xmlns:a16="http://schemas.microsoft.com/office/drawing/2014/main" id="{BEB2BE36-FBDA-6FD8-90D9-27379C099461}"/>
              </a:ext>
            </a:extLst>
          </p:cNvPr>
          <p:cNvSpPr/>
          <p:nvPr/>
        </p:nvSpPr>
        <p:spPr>
          <a:xfrm>
            <a:off x="1701120" y="4487185"/>
            <a:ext cx="6825846"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FFE3A7CB-8E5B-DFFC-7A5C-CCDE56BBC4D5}"/>
              </a:ext>
              <a:ext uri="{C183D7F6-B498-43B3-948B-1728B52AA6E4}">
                <adec:decorative xmlns:adec="http://schemas.microsoft.com/office/drawing/2017/decorative" val="0"/>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7" name="Rectangle 6">
            <a:extLst>
              <a:ext uri="{FF2B5EF4-FFF2-40B4-BE49-F238E27FC236}">
                <a16:creationId xmlns:a16="http://schemas.microsoft.com/office/drawing/2014/main" id="{3132B919-98F8-7514-A4B1-B8F42AC85C19}"/>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0" name="Rectangle 19">
            <a:extLst>
              <a:ext uri="{FF2B5EF4-FFF2-40B4-BE49-F238E27FC236}">
                <a16:creationId xmlns:a16="http://schemas.microsoft.com/office/drawing/2014/main" id="{A0E5BD27-AF34-D511-3C24-9990A0173240}"/>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6" name="Rectangle 25">
            <a:extLst>
              <a:ext uri="{FF2B5EF4-FFF2-40B4-BE49-F238E27FC236}">
                <a16:creationId xmlns:a16="http://schemas.microsoft.com/office/drawing/2014/main" id="{AE09797D-1CDB-C554-E413-F7B422905154}"/>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9" name="Rectangle 28">
            <a:extLst>
              <a:ext uri="{FF2B5EF4-FFF2-40B4-BE49-F238E27FC236}">
                <a16:creationId xmlns:a16="http://schemas.microsoft.com/office/drawing/2014/main" id="{03EA0E1D-998A-12DD-4869-7D0E619CFD3F}"/>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0" name="Rectangle 29">
            <a:extLst>
              <a:ext uri="{FF2B5EF4-FFF2-40B4-BE49-F238E27FC236}">
                <a16:creationId xmlns:a16="http://schemas.microsoft.com/office/drawing/2014/main" id="{FF89D0DD-ED75-AA7E-643C-FDC9E0B23EAF}"/>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1" name="Rectangle 30">
            <a:extLst>
              <a:ext uri="{FF2B5EF4-FFF2-40B4-BE49-F238E27FC236}">
                <a16:creationId xmlns:a16="http://schemas.microsoft.com/office/drawing/2014/main" id="{6198C3B1-D7E5-4A2E-2F80-9D2063343FBC}"/>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33" name="Rectangle 32">
            <a:extLst>
              <a:ext uri="{FF2B5EF4-FFF2-40B4-BE49-F238E27FC236}">
                <a16:creationId xmlns:a16="http://schemas.microsoft.com/office/drawing/2014/main" id="{3189A88F-A0E1-2119-16DD-040AB569FBE2}"/>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191530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CAF35D-56F3-0676-BAF0-6FFC4EBD3A8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models</a:t>
            </a:r>
          </a:p>
        </p:txBody>
      </p:sp>
      <p:sp>
        <p:nvSpPr>
          <p:cNvPr id="2" name="Text Placeholder 1">
            <a:extLst>
              <a:ext uri="{FF2B5EF4-FFF2-40B4-BE49-F238E27FC236}">
                <a16:creationId xmlns:a16="http://schemas.microsoft.com/office/drawing/2014/main" id="{EA5D456E-E5EE-A220-D6D5-4E9B5AA4D931}"/>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animal handling and condition monitoring. </a:t>
            </a:r>
          </a:p>
        </p:txBody>
      </p:sp>
    </p:spTree>
    <p:extLst>
      <p:ext uri="{BB962C8B-B14F-4D97-AF65-F5344CB8AC3E}">
        <p14:creationId xmlns:p14="http://schemas.microsoft.com/office/powerpoint/2010/main" val="3030110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02C3F-6B69-5151-F0B1-23F3DCDB673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12EA1AD-ED00-1C14-0B41-96AF6D095479}"/>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103BF148-5867-530E-24E1-BE467CC2F970}"/>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3490094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F7BBC-6498-2E28-1B06-6B6E3AB22B5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FA686D-62EB-6121-8041-61BD372D2BD6}"/>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E5CD8FC5-BD16-0499-BC55-3575F75389A6}"/>
              </a:ext>
            </a:extLst>
          </p:cNvPr>
          <p:cNvSpPr>
            <a:spLocks noGrp="1"/>
          </p:cNvSpPr>
          <p:nvPr>
            <p:ph type="body" idx="1"/>
          </p:nvPr>
        </p:nvSpPr>
        <p:spPr/>
        <p:txBody>
          <a:bodyPr>
            <a:normAutofit fontScale="92500" lnSpcReduction="10000"/>
          </a:bodyPr>
          <a:lstStyle/>
          <a:p>
            <a:pPr lvl="0">
              <a:spcBef>
                <a:spcPts val="0"/>
              </a:spcBef>
            </a:pPr>
            <a:r>
              <a:rPr lang="en-GB" sz="1600" b="1" u="sng" dirty="0">
                <a:latin typeface="Arial"/>
                <a:cs typeface="Arial"/>
              </a:rPr>
              <a:t>Introduction to OS content</a:t>
            </a:r>
          </a:p>
          <a:p>
            <a:r>
              <a:rPr lang="en-GB" sz="1600" dirty="0">
                <a:latin typeface="Arial"/>
                <a:cs typeface="Arial"/>
              </a:rPr>
              <a:t>OS delivery is commonly intensive and practical, with significant weekly hours allocated to Year 1 and full focus in Year 2. </a:t>
            </a:r>
          </a:p>
          <a:p>
            <a:pPr lvl="0"/>
            <a:r>
              <a:rPr lang="en-GB" sz="1600" b="1" u="sng" dirty="0">
                <a:latin typeface="Arial"/>
                <a:cs typeface="Arial"/>
              </a:rPr>
              <a:t>Adopting an integrated approach</a:t>
            </a:r>
          </a:p>
          <a:p>
            <a:pPr lvl="0"/>
            <a:r>
              <a:rPr lang="en-GB" sz="1600" dirty="0"/>
              <a:t>Incorporate knowledge and skills across the performance outcomes. Move away from delivering individual performance outcomes discretely due to varying time needs and content overlap. </a:t>
            </a:r>
          </a:p>
          <a:p>
            <a:pPr lvl="0"/>
            <a:r>
              <a:rPr lang="en-GB" sz="1600" b="1" u="sng" dirty="0">
                <a:latin typeface="Arial"/>
                <a:cs typeface="Arial"/>
              </a:rPr>
              <a:t>Project work for OS delivery</a:t>
            </a:r>
          </a:p>
          <a:p>
            <a:pPr lvl="0"/>
            <a:r>
              <a:rPr lang="en-GB" sz="1600" dirty="0"/>
              <a:t>Project-based approaches can be an effective way to deliver OS content. Many providers find it helpful to align projects with OS assessment tasks: build confidence in working methods and documentation in Year 1; focus more on outcomes and quality in Year 2. Explore more integrated approaches over time, particularly where this helps reduce overlap or duplication across content. </a:t>
            </a:r>
          </a:p>
          <a:p>
            <a:pPr lvl="0"/>
            <a:r>
              <a:rPr lang="en-GB" sz="1600" b="1" u="sng" dirty="0">
                <a:latin typeface="Arial"/>
                <a:cs typeface="Arial"/>
              </a:rPr>
              <a:t>Navigating the assessment schedule</a:t>
            </a:r>
          </a:p>
          <a:p>
            <a:pPr lvl="0"/>
            <a:r>
              <a:rPr lang="en-GB" sz="1600" dirty="0"/>
              <a:t>Balance the delivery of OS content with the scheduling of external assessments and industry placements.</a:t>
            </a:r>
          </a:p>
        </p:txBody>
      </p:sp>
    </p:spTree>
    <p:extLst>
      <p:ext uri="{BB962C8B-B14F-4D97-AF65-F5344CB8AC3E}">
        <p14:creationId xmlns:p14="http://schemas.microsoft.com/office/powerpoint/2010/main" val="4121626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8FAE2-5433-6F84-CAB3-3C961DE5095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3C048E4-F493-91F3-8719-5B2876D4543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276A2CDD-3D8D-A806-C44B-00DD57B5FD80}"/>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920395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8871484-123E-4DDC-4F70-9863F6F34D10}"/>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3"/>
              </a:rPr>
              <a:t>www.technicaleducationnetworks.org.uk</a:t>
            </a:r>
            <a:endParaRPr lang="en-GB" sz="2200" dirty="0"/>
          </a:p>
          <a:p>
            <a:pPr marL="0" indent="0">
              <a:buNone/>
            </a:pPr>
            <a:r>
              <a:rPr lang="en-GB" sz="2200" dirty="0">
                <a:latin typeface="Arial"/>
                <a:cs typeface="Arial"/>
              </a:rPr>
              <a:t>To access information for Agriculture, Environmental and Animal Care teachers, including teaching materials, useful links, upcoming events and the latest updates, please visit: </a:t>
            </a:r>
            <a:br>
              <a:rPr lang="en-GB" sz="2200" dirty="0"/>
            </a:br>
            <a:r>
              <a:rPr lang="en-US" sz="2200" dirty="0">
                <a:latin typeface="Arial"/>
                <a:cs typeface="Arial"/>
                <a:hlinkClick r:id="rId4"/>
              </a:rPr>
              <a:t>Agriculture, Environmental and Animal Care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993963082"/>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D9EF05-E772-41A6-B93C-702795EBE780}">
  <ds:schemaRefs>
    <ds:schemaRef ds:uri="http://schemas.microsoft.com/sharepoint/v3/contenttype/forms"/>
  </ds:schemaRefs>
</ds:datastoreItem>
</file>

<file path=customXml/itemProps2.xml><?xml version="1.0" encoding="utf-8"?>
<ds:datastoreItem xmlns:ds="http://schemas.openxmlformats.org/officeDocument/2006/customXml" ds:itemID="{F78F2CA7-F1C3-4E86-AF4A-DDF553A3F5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932bcf-489a-45c8-be82-b728b35eabad"/>
    <ds:schemaRef ds:uri="d6722d2b-0c3d-402e-ac1f-b369ae8f2e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963</Words>
  <Application>Microsoft Office PowerPoint</Application>
  <PresentationFormat>Widescreen</PresentationFormat>
  <Paragraphs>95</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Gatsby</vt:lpstr>
      <vt:lpstr>T Levels in Agriculture, Environmental and Animal Care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2026-06-08T11:08:10Z</dcterms:created>
  <dcterms:modified xsi:type="dcterms:W3CDTF">2026-06-08T14:32:37Z</dcterms:modified>
</cp:coreProperties>
</file>