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handoutMasterIdLst>
    <p:handoutMasterId r:id="rId11"/>
  </p:handoutMasterIdLst>
  <p:sldIdLst>
    <p:sldId id="267" r:id="rId2"/>
    <p:sldId id="290" r:id="rId3"/>
    <p:sldId id="294" r:id="rId4"/>
    <p:sldId id="292" r:id="rId5"/>
    <p:sldId id="296" r:id="rId6"/>
    <p:sldId id="298" r:id="rId7"/>
    <p:sldId id="299" r:id="rId8"/>
    <p:sldId id="29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F88"/>
    <a:srgbClr val="F1B337"/>
    <a:srgbClr val="F7E3D4"/>
    <a:srgbClr val="EEDDDD"/>
    <a:srgbClr val="A44A00"/>
    <a:srgbClr val="F1995C"/>
    <a:srgbClr val="851414"/>
    <a:srgbClr val="EBDDF4"/>
    <a:srgbClr val="432673"/>
    <a:srgbClr val="FFF5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055F6E-190E-4524-865C-F668C9457ACA}" v="1" dt="2026-06-08T11:33:20.131"/>
    <p1510:client id="{EEB3CA93-5FD1-4CC2-8CA0-5D9CBF6A1F6F}" v="5" dt="2026-06-08T11:08:40.2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6"/>
    <p:restoredTop sz="94658"/>
  </p:normalViewPr>
  <p:slideViewPr>
    <p:cSldViewPr snapToGrid="0">
      <p:cViewPr varScale="1">
        <p:scale>
          <a:sx n="78" d="100"/>
          <a:sy n="78" d="100"/>
        </p:scale>
        <p:origin x="46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US" sz="1200" dirty="0">
                <a:solidFill>
                  <a:schemeClr val="bg1"/>
                </a:solidFill>
              </a:rPr>
              <a:t>Image © Shutterstock/Pond Saksit</a:t>
            </a:r>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E2C969CA-9B54-DC0B-C102-D1AB2DC7A3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b="-78500"/>
          <a:stretch>
            <a:fillRect/>
          </a:stretch>
        </p:blipFill>
        <p:spPr>
          <a:xfrm>
            <a:off x="10274" y="-12877"/>
            <a:ext cx="12192000" cy="6514946"/>
          </a:xfrm>
          <a:prstGeom prst="rect">
            <a:avLst/>
          </a:prstGeom>
        </p:spPr>
      </p:pic>
      <p:pic>
        <p:nvPicPr>
          <p:cNvPr id="7" name="Picture 6" descr="A close up of a pink and black corner&#10;&#10;AI-generated content may be incorrect.">
            <a:extLst>
              <a:ext uri="{FF2B5EF4-FFF2-40B4-BE49-F238E27FC236}">
                <a16:creationId xmlns:a16="http://schemas.microsoft.com/office/drawing/2014/main" id="{C6413536-7DBF-86AA-49BE-887E4E43217C}"/>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2220491"/>
            <a:ext cx="12192000" cy="4637509"/>
          </a:xfrm>
          <a:prstGeom prst="rect">
            <a:avLst/>
          </a:prstGeom>
        </p:spPr>
      </p:pic>
      <p:pic>
        <p:nvPicPr>
          <p:cNvPr id="2" name="Picture 1">
            <a:extLst>
              <a:ext uri="{FF2B5EF4-FFF2-40B4-BE49-F238E27FC236}">
                <a16:creationId xmlns:a16="http://schemas.microsoft.com/office/drawing/2014/main" id="{FBBBE294-FC64-6EC2-46AF-75CCFAE40474}"/>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6000" y="1904694"/>
            <a:ext cx="1799997" cy="179999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703163" y="3829221"/>
            <a:ext cx="11016505" cy="875845"/>
          </a:xfrm>
        </p:spPr>
        <p:txBody>
          <a:bodyPr anchor="b" anchorCtr="0">
            <a:noAutofit/>
          </a:bodyPr>
          <a:lstStyle>
            <a:lvl1pPr algn="ctr">
              <a:defRPr sz="5200" b="1">
                <a:solidFill>
                  <a:srgbClr val="A44A00"/>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703163" y="4897304"/>
            <a:ext cx="11016505"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topic</a:t>
            </a:r>
            <a:endParaRPr lang="en-GB"/>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hasCustomPrompt="1"/>
          </p:nvPr>
        </p:nvSpPr>
        <p:spPr>
          <a:xfrm>
            <a:off x="7001714" y="3101456"/>
            <a:ext cx="4717953" cy="369332"/>
          </a:xfrm>
        </p:spPr>
        <p:txBody>
          <a:bodyPr>
            <a:spAutoFit/>
          </a:bodyPr>
          <a:lstStyle>
            <a:lvl1pPr marL="0" indent="0" algn="r">
              <a:buNone/>
              <a:defRPr sz="1800" b="1" i="0" u="none">
                <a:solidFill>
                  <a:srgbClr val="A44A00"/>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add Route</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703163" y="5619978"/>
            <a:ext cx="11016505" cy="458004"/>
          </a:xfrm>
        </p:spPr>
        <p:txBody>
          <a:bodyPr>
            <a:noAutofit/>
          </a:bodyPr>
          <a:lstStyle>
            <a:lvl1pPr marL="0" indent="0" algn="ctr">
              <a:buNone/>
              <a:defRPr sz="2400">
                <a:solidFill>
                  <a:schemeClr val="tx1">
                    <a:lumMod val="85000"/>
                    <a:lumOff val="15000"/>
                  </a:schemeClr>
                </a:solidFill>
              </a:defRPr>
            </a:lvl1pPr>
          </a:lstStyle>
          <a:p>
            <a:pPr lvl="0"/>
            <a:r>
              <a:rPr lang="en-US"/>
              <a:t>Click to add resource info</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2486257"/>
            <a:ext cx="2049637" cy="860482"/>
          </a:xfrm>
          <a:prstGeom prst="rect">
            <a:avLst/>
          </a:prstGeom>
        </p:spPr>
      </p:pic>
      <p:sp>
        <p:nvSpPr>
          <p:cNvPr id="3" name="Footer Placeholder 4">
            <a:extLst>
              <a:ext uri="{FF2B5EF4-FFF2-40B4-BE49-F238E27FC236}">
                <a16:creationId xmlns:a16="http://schemas.microsoft.com/office/drawing/2014/main" id="{0A5DF123-10B2-C896-81EA-757EBAAEFC67}"/>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4E3452F7-1F2A-9A73-9DC8-33B65DD3DE57}"/>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F7E3D4"/>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9815639" y="162686"/>
            <a:ext cx="2236835" cy="365125"/>
          </a:xfrm>
          <a:prstGeom prst="roundRect">
            <a:avLst/>
          </a:prstGeom>
          <a:solidFill>
            <a:srgbClr val="F7E3D4"/>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A44A00"/>
                </a:solidFill>
                <a:latin typeface="Arial Narrow" panose="020B0604020202020204" pitchFamily="34" charset="0"/>
                <a:cs typeface="Arial Narrow" panose="020B0604020202020204" pitchFamily="34" charset="0"/>
              </a:rPr>
              <a:t>Business and Administration</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360899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Visual Curriculum">
    <p:spTree>
      <p:nvGrpSpPr>
        <p:cNvPr id="1" name=""/>
        <p:cNvGrpSpPr/>
        <p:nvPr/>
      </p:nvGrpSpPr>
      <p:grpSpPr>
        <a:xfrm>
          <a:off x="0" y="0"/>
          <a:ext cx="0" cy="0"/>
          <a:chOff x="0" y="0"/>
          <a:chExt cx="0" cy="0"/>
        </a:xfrm>
      </p:grpSpPr>
      <p:grpSp>
        <p:nvGrpSpPr>
          <p:cNvPr id="6" name="Google Shape;348;p11">
            <a:extLst>
              <a:ext uri="{FF2B5EF4-FFF2-40B4-BE49-F238E27FC236}">
                <a16:creationId xmlns:a16="http://schemas.microsoft.com/office/drawing/2014/main" id="{AF1AE339-8104-0FBF-ECCF-DC9CEFEDFFCE}"/>
              </a:ext>
            </a:extLst>
          </p:cNvPr>
          <p:cNvGrpSpPr/>
          <p:nvPr userDrawn="1"/>
        </p:nvGrpSpPr>
        <p:grpSpPr>
          <a:xfrm>
            <a:off x="1612926" y="1201358"/>
            <a:ext cx="8332479" cy="4920263"/>
            <a:chOff x="1612926" y="1201358"/>
            <a:chExt cx="8332479" cy="4920263"/>
          </a:xfrm>
        </p:grpSpPr>
        <p:grpSp>
          <p:nvGrpSpPr>
            <p:cNvPr id="7" name="Google Shape;349;p11">
              <a:extLst>
                <a:ext uri="{FF2B5EF4-FFF2-40B4-BE49-F238E27FC236}">
                  <a16:creationId xmlns:a16="http://schemas.microsoft.com/office/drawing/2014/main" id="{A482825B-3768-27CB-BB0F-792745ADE4E5}"/>
                </a:ext>
              </a:extLst>
            </p:cNvPr>
            <p:cNvGrpSpPr/>
            <p:nvPr/>
          </p:nvGrpSpPr>
          <p:grpSpPr>
            <a:xfrm>
              <a:off x="1612926" y="5286078"/>
              <a:ext cx="4178145" cy="584841"/>
              <a:chOff x="1713632" y="5295338"/>
              <a:chExt cx="4050146" cy="566924"/>
            </a:xfrm>
          </p:grpSpPr>
          <p:sp>
            <p:nvSpPr>
              <p:cNvPr id="18" name="Google Shape;350;p11">
                <a:extLst>
                  <a:ext uri="{FF2B5EF4-FFF2-40B4-BE49-F238E27FC236}">
                    <a16:creationId xmlns:a16="http://schemas.microsoft.com/office/drawing/2014/main" id="{0A96C6F6-C035-E996-2B12-6E1CC9A63B90}"/>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 name="Google Shape;351;p11">
                <a:extLst>
                  <a:ext uri="{FF2B5EF4-FFF2-40B4-BE49-F238E27FC236}">
                    <a16:creationId xmlns:a16="http://schemas.microsoft.com/office/drawing/2014/main" id="{8D2A3776-86A0-2658-8592-E4D09102303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20" name="Google Shape;352;p11">
                <a:extLst>
                  <a:ext uri="{FF2B5EF4-FFF2-40B4-BE49-F238E27FC236}">
                    <a16:creationId xmlns:a16="http://schemas.microsoft.com/office/drawing/2014/main" id="{21083FB2-31A9-4A4F-D71A-D783379E1709}"/>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8" name="Google Shape;353;p11">
              <a:extLst>
                <a:ext uri="{FF2B5EF4-FFF2-40B4-BE49-F238E27FC236}">
                  <a16:creationId xmlns:a16="http://schemas.microsoft.com/office/drawing/2014/main" id="{C6EC3740-C692-3456-C6F1-0FD91E7C25A8}"/>
                </a:ext>
              </a:extLst>
            </p:cNvPr>
            <p:cNvGrpSpPr/>
            <p:nvPr/>
          </p:nvGrpSpPr>
          <p:grpSpPr>
            <a:xfrm>
              <a:off x="5767260" y="5286078"/>
              <a:ext cx="4178145" cy="584841"/>
              <a:chOff x="1713632" y="5295338"/>
              <a:chExt cx="4050146" cy="566924"/>
            </a:xfrm>
          </p:grpSpPr>
          <p:sp>
            <p:nvSpPr>
              <p:cNvPr id="15" name="Google Shape;354;p11">
                <a:extLst>
                  <a:ext uri="{FF2B5EF4-FFF2-40B4-BE49-F238E27FC236}">
                    <a16:creationId xmlns:a16="http://schemas.microsoft.com/office/drawing/2014/main" id="{E5DA7D04-BB98-C7B0-CB67-083E5E25CA4E}"/>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5;p11">
                <a:extLst>
                  <a:ext uri="{FF2B5EF4-FFF2-40B4-BE49-F238E27FC236}">
                    <a16:creationId xmlns:a16="http://schemas.microsoft.com/office/drawing/2014/main" id="{4DE92751-E3D1-D2A6-0191-3965AD5D4B63}"/>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6;p11">
                <a:extLst>
                  <a:ext uri="{FF2B5EF4-FFF2-40B4-BE49-F238E27FC236}">
                    <a16:creationId xmlns:a16="http://schemas.microsoft.com/office/drawing/2014/main" id="{33EAB244-A7F8-1F65-C14C-571D594140B0}"/>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9" name="Google Shape;357;p11">
              <a:extLst>
                <a:ext uri="{FF2B5EF4-FFF2-40B4-BE49-F238E27FC236}">
                  <a16:creationId xmlns:a16="http://schemas.microsoft.com/office/drawing/2014/main" id="{4971BA12-AADA-AB7A-BAB0-C0969CA47638}"/>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10" name="Google Shape;358;p11">
              <a:extLst>
                <a:ext uri="{FF2B5EF4-FFF2-40B4-BE49-F238E27FC236}">
                  <a16:creationId xmlns:a16="http://schemas.microsoft.com/office/drawing/2014/main" id="{13B40265-4425-1A45-9A87-CB0859D61633}"/>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11" name="Google Shape;359;p11">
              <a:extLst>
                <a:ext uri="{FF2B5EF4-FFF2-40B4-BE49-F238E27FC236}">
                  <a16:creationId xmlns:a16="http://schemas.microsoft.com/office/drawing/2014/main" id="{94DE26C1-7778-CD3D-E55C-90D713EF40BB}"/>
                </a:ext>
              </a:extLst>
            </p:cNvPr>
            <p:cNvGrpSpPr/>
            <p:nvPr/>
          </p:nvGrpSpPr>
          <p:grpSpPr>
            <a:xfrm>
              <a:off x="1653666" y="1201358"/>
              <a:ext cx="8237810" cy="4178621"/>
              <a:chOff x="1653666" y="1201358"/>
              <a:chExt cx="8237810" cy="4178621"/>
            </a:xfrm>
          </p:grpSpPr>
          <p:cxnSp>
            <p:nvCxnSpPr>
              <p:cNvPr id="12" name="Google Shape;360;p11">
                <a:extLst>
                  <a:ext uri="{FF2B5EF4-FFF2-40B4-BE49-F238E27FC236}">
                    <a16:creationId xmlns:a16="http://schemas.microsoft.com/office/drawing/2014/main" id="{1C554B35-E1DF-44F6-D9F0-8A962159A727}"/>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3" name="Google Shape;361;p11">
                <a:extLst>
                  <a:ext uri="{FF2B5EF4-FFF2-40B4-BE49-F238E27FC236}">
                    <a16:creationId xmlns:a16="http://schemas.microsoft.com/office/drawing/2014/main" id="{C81E82AF-4F74-18D7-81B7-A5809292654A}"/>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4" name="Google Shape;362;p11">
                <a:extLst>
                  <a:ext uri="{FF2B5EF4-FFF2-40B4-BE49-F238E27FC236}">
                    <a16:creationId xmlns:a16="http://schemas.microsoft.com/office/drawing/2014/main" id="{2414A85C-7C03-8BC3-F84E-98A397183DE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 name="Rounded Rectangle 1">
            <a:extLst>
              <a:ext uri="{FF2B5EF4-FFF2-40B4-BE49-F238E27FC236}">
                <a16:creationId xmlns:a16="http://schemas.microsoft.com/office/drawing/2014/main" id="{93CFA434-D2F2-42E5-EDA7-895D3E35979C}"/>
              </a:ext>
            </a:extLst>
          </p:cNvPr>
          <p:cNvSpPr/>
          <p:nvPr userDrawn="1"/>
        </p:nvSpPr>
        <p:spPr>
          <a:xfrm>
            <a:off x="9815639" y="162686"/>
            <a:ext cx="2236835" cy="365125"/>
          </a:xfrm>
          <a:prstGeom prst="roundRect">
            <a:avLst/>
          </a:prstGeom>
          <a:solidFill>
            <a:srgbClr val="F7E3D4"/>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A44A00"/>
                </a:solidFill>
                <a:latin typeface="Arial Narrow" panose="020B0604020202020204" pitchFamily="34" charset="0"/>
                <a:cs typeface="Arial Narrow" panose="020B0604020202020204" pitchFamily="34" charset="0"/>
              </a:rPr>
              <a:t>Business and Administration</a:t>
            </a:r>
          </a:p>
        </p:txBody>
      </p:sp>
      <p:sp>
        <p:nvSpPr>
          <p:cNvPr id="5" name="Footer Placeholder 4">
            <a:extLst>
              <a:ext uri="{FF2B5EF4-FFF2-40B4-BE49-F238E27FC236}">
                <a16:creationId xmlns:a16="http://schemas.microsoft.com/office/drawing/2014/main" id="{E1A4ABD3-7B93-313B-91A3-7B47E5FAA8DA}"/>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63FFC1A-F7BD-22E2-1363-BB85C52CE68C}"/>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4086844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F7E3D4"/>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2" name="Rounded Rectangle 1">
            <a:extLst>
              <a:ext uri="{FF2B5EF4-FFF2-40B4-BE49-F238E27FC236}">
                <a16:creationId xmlns:a16="http://schemas.microsoft.com/office/drawing/2014/main" id="{EE073088-11CC-4A0A-B478-8512ED9EA7D8}"/>
              </a:ext>
            </a:extLst>
          </p:cNvPr>
          <p:cNvSpPr/>
          <p:nvPr userDrawn="1"/>
        </p:nvSpPr>
        <p:spPr>
          <a:xfrm>
            <a:off x="9815639" y="162686"/>
            <a:ext cx="2236835" cy="365125"/>
          </a:xfrm>
          <a:prstGeom prst="roundRect">
            <a:avLst/>
          </a:prstGeom>
          <a:solidFill>
            <a:srgbClr val="F7E3D4"/>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A44A00"/>
                </a:solidFill>
                <a:latin typeface="Arial Narrow" panose="020B0604020202020204" pitchFamily="34" charset="0"/>
                <a:cs typeface="Arial Narrow" panose="020B0604020202020204" pitchFamily="34" charset="0"/>
              </a:rPr>
              <a:t>Business and Administration</a:t>
            </a:r>
          </a:p>
        </p:txBody>
      </p:sp>
      <p:sp>
        <p:nvSpPr>
          <p:cNvPr id="3" name="Footer Placeholder 4">
            <a:extLst>
              <a:ext uri="{FF2B5EF4-FFF2-40B4-BE49-F238E27FC236}">
                <a16:creationId xmlns:a16="http://schemas.microsoft.com/office/drawing/2014/main" id="{38FC3EB0-A488-9FC2-8979-8D4B5613EA4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71678A-985B-AA17-64BA-412511F27D3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10838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F7E3D4"/>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2" name="Rounded Rectangle 1">
            <a:extLst>
              <a:ext uri="{FF2B5EF4-FFF2-40B4-BE49-F238E27FC236}">
                <a16:creationId xmlns:a16="http://schemas.microsoft.com/office/drawing/2014/main" id="{BF23A31C-CD03-2AC9-8677-28921DC9240C}"/>
              </a:ext>
            </a:extLst>
          </p:cNvPr>
          <p:cNvSpPr/>
          <p:nvPr userDrawn="1"/>
        </p:nvSpPr>
        <p:spPr>
          <a:xfrm>
            <a:off x="9815639" y="162686"/>
            <a:ext cx="2236835" cy="365125"/>
          </a:xfrm>
          <a:prstGeom prst="roundRect">
            <a:avLst/>
          </a:prstGeom>
          <a:solidFill>
            <a:srgbClr val="F7E3D4"/>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A44A00"/>
                </a:solidFill>
                <a:latin typeface="Arial Narrow" panose="020B0604020202020204" pitchFamily="34" charset="0"/>
                <a:cs typeface="Arial Narrow" panose="020B0604020202020204" pitchFamily="34" charset="0"/>
              </a:rPr>
              <a:t>Business and Administration</a:t>
            </a:r>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Tree>
    <p:extLst>
      <p:ext uri="{BB962C8B-B14F-4D97-AF65-F5344CB8AC3E}">
        <p14:creationId xmlns:p14="http://schemas.microsoft.com/office/powerpoint/2010/main" val="16679700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5B8F53A4-0DF1-3C51-19B7-D75F9E1C727A}"/>
              </a:ext>
            </a:extLst>
          </p:cNvPr>
          <p:cNvSpPr>
            <a:spLocks noGrp="1"/>
          </p:cNvSpPr>
          <p:nvPr>
            <p:ph type="ftr" sz="quarter" idx="3"/>
          </p:nvPr>
        </p:nvSpPr>
        <p:spPr>
          <a:xfrm>
            <a:off x="838200" y="6356350"/>
            <a:ext cx="4114800" cy="365124"/>
          </a:xfrm>
          <a:prstGeom prst="rect">
            <a:avLst/>
          </a:prstGeom>
        </p:spPr>
        <p:txBody>
          <a:bodyPr vert="horz" lIns="91440" tIns="45720" rIns="91440" bIns="45720" rtlCol="0" anchor="ctr"/>
          <a:lstStyle>
            <a:lvl1pPr algn="l">
              <a:defRPr sz="1200">
                <a:solidFill>
                  <a:schemeClr val="tx1">
                    <a:tint val="82000"/>
                  </a:schemeClr>
                </a:solidFill>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5" r:id="rId2"/>
    <p:sldLayoutId id="2147483677" r:id="rId3"/>
    <p:sldLayoutId id="2147483678" r:id="rId4"/>
    <p:sldLayoutId id="2147483679"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A44A00"/>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A44A00"/>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A44A00"/>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A44A00"/>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A44A00"/>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nicaleducationnetworks.org.uk/business-administration/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p:txBody>
          <a:bodyPr>
            <a:noAutofit/>
          </a:bodyPr>
          <a:lstStyle/>
          <a:p>
            <a:r>
              <a:rPr lang="en-GB" dirty="0"/>
              <a:t>Route: Business and Administration</a:t>
            </a:r>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587747" y="4422987"/>
            <a:ext cx="11016505" cy="875845"/>
          </a:xfrm>
        </p:spPr>
        <p:txBody>
          <a:bodyPr>
            <a:noAutofit/>
          </a:bodyPr>
          <a:lstStyle/>
          <a:p>
            <a:r>
              <a:rPr lang="en-US" dirty="0"/>
              <a:t>T Level in Management and Administration</a:t>
            </a:r>
            <a:endParaRPr lang="en-GB" dirty="0"/>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587747" y="5491070"/>
            <a:ext cx="11016505" cy="583211"/>
          </a:xfrm>
        </p:spPr>
        <p:txBody>
          <a:bodyPr>
            <a:normAutofit/>
          </a:bodyPr>
          <a:lstStyle/>
          <a:p>
            <a:r>
              <a:rPr lang="en-US" dirty="0"/>
              <a:t>Curriculum Model</a:t>
            </a:r>
          </a:p>
        </p:txBody>
      </p:sp>
      <p:sp>
        <p:nvSpPr>
          <p:cNvPr id="2" name="TextBox 1">
            <a:extLst>
              <a:ext uri="{FF2B5EF4-FFF2-40B4-BE49-F238E27FC236}">
                <a16:creationId xmlns:a16="http://schemas.microsoft.com/office/drawing/2014/main" id="{95FDE844-5851-8363-B2F4-6D7E96F5B033}"/>
              </a:ext>
              <a:ext uri="{C183D7F6-B498-43B3-948B-1728B52AA6E4}">
                <adec:decorative xmlns:adec="http://schemas.microsoft.com/office/drawing/2017/decorative" val="1"/>
              </a:ext>
            </a:extLst>
          </p:cNvPr>
          <p:cNvSpPr txBox="1"/>
          <p:nvPr/>
        </p:nvSpPr>
        <p:spPr>
          <a:xfrm rot="16200000">
            <a:off x="10893024" y="1766952"/>
            <a:ext cx="2332886" cy="230832"/>
          </a:xfrm>
          <a:prstGeom prst="rect">
            <a:avLst/>
          </a:prstGeom>
          <a:noFill/>
        </p:spPr>
        <p:txBody>
          <a:bodyPr wrap="square">
            <a:spAutoFit/>
          </a:bodyPr>
          <a:lstStyle/>
          <a:p>
            <a:r>
              <a:rPr lang="en-US" sz="900" dirty="0">
                <a:solidFill>
                  <a:schemeClr val="bg1"/>
                </a:solidFill>
              </a:rPr>
              <a:t>Image © Shutterstock/Pond Saksit</a:t>
            </a: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4789591-9394-BA3D-42C0-62BD59B4E94B}"/>
              </a:ext>
            </a:extLst>
          </p:cNvPr>
          <p:cNvSpPr>
            <a:spLocks noGrp="1"/>
          </p:cNvSpPr>
          <p:nvPr>
            <p:ph type="body" idx="1"/>
          </p:nvPr>
        </p:nvSpPr>
        <p:spPr/>
        <p:txBody>
          <a:bodyPr>
            <a:normAutofit fontScale="92500" lnSpcReduction="10000"/>
          </a:bodyPr>
          <a:lstStyle/>
          <a:p>
            <a:pPr marL="229870" indent="-229870">
              <a:lnSpc>
                <a:spcPct val="118000"/>
              </a:lnSpc>
            </a:pPr>
            <a:r>
              <a:rPr lang="en-US" sz="2200" dirty="0">
                <a:latin typeface="Arial"/>
                <a:cs typeface="Arial"/>
              </a:rPr>
              <a:t>The purpose of this resource is to provide a visual curriculum model and guidance that could be used to inform holistic curriculum planning for the T Level in Management and Administration.</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This curriculum model was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18 Business and Administration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360188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BFE5E7F-2268-BC87-93B4-52DC89F9F233}"/>
              </a:ext>
            </a:extLst>
          </p:cNvPr>
          <p:cNvSpPr txBox="1"/>
          <p:nvPr/>
        </p:nvSpPr>
        <p:spPr>
          <a:xfrm>
            <a:off x="239487" y="283028"/>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Management and Administration</a:t>
            </a:r>
          </a:p>
        </p:txBody>
      </p:sp>
      <p:sp>
        <p:nvSpPr>
          <p:cNvPr id="15" name="Google Shape;345;p11">
            <a:extLst>
              <a:ext uri="{FF2B5EF4-FFF2-40B4-BE49-F238E27FC236}">
                <a16:creationId xmlns:a16="http://schemas.microsoft.com/office/drawing/2014/main" id="{272E3196-B276-C9A5-8463-09F564950151}"/>
              </a:ext>
            </a:extLst>
          </p:cNvPr>
          <p:cNvSpPr txBox="1"/>
          <p:nvPr/>
        </p:nvSpPr>
        <p:spPr>
          <a:xfrm>
            <a:off x="357506" y="1370239"/>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a:t>
            </a:r>
            <a:r>
              <a:rPr lang="en-GB"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 and Employer Set Project (ESP) (embedded)</a:t>
            </a:r>
            <a:endParaRPr lang="en-GB" dirty="0">
              <a:latin typeface="Arial" panose="020B0604020202020204" pitchFamily="34" charset="0"/>
              <a:ea typeface="Open Sans" pitchFamily="2" charset="0"/>
              <a:cs typeface="Arial" panose="020B0604020202020204" pitchFamily="34" charset="0"/>
            </a:endParaRPr>
          </a:p>
        </p:txBody>
      </p:sp>
      <p:sp>
        <p:nvSpPr>
          <p:cNvPr id="3" name="Rounded Rectangle 2">
            <a:extLst>
              <a:ext uri="{FF2B5EF4-FFF2-40B4-BE49-F238E27FC236}">
                <a16:creationId xmlns:a16="http://schemas.microsoft.com/office/drawing/2014/main" id="{FB6D4DA2-BCAA-B69B-1F53-DDBF6A2DEB86}"/>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7" name="Rounded Rectangle 6">
            <a:extLst>
              <a:ext uri="{FF2B5EF4-FFF2-40B4-BE49-F238E27FC236}">
                <a16:creationId xmlns:a16="http://schemas.microsoft.com/office/drawing/2014/main" id="{070A58E1-B348-A361-C330-D6D5D597AB0A}"/>
              </a:ext>
            </a:extLst>
          </p:cNvPr>
          <p:cNvSpPr/>
          <p:nvPr/>
        </p:nvSpPr>
        <p:spPr>
          <a:xfrm>
            <a:off x="1998222" y="1190555"/>
            <a:ext cx="2767404" cy="792000"/>
          </a:xfrm>
          <a:prstGeom prst="roundRect">
            <a:avLst>
              <a:gd name="adj" fmla="val 13358"/>
            </a:avLst>
          </a:prstGeom>
          <a:solidFill>
            <a:srgbClr val="00A3B7"/>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Core content</a:t>
            </a:r>
            <a:endParaRPr lang="en-US" sz="800" dirty="0">
              <a:solidFill>
                <a:schemeClr val="bg1"/>
              </a:solidFill>
              <a:latin typeface="Arial" panose="020B0604020202020204" pitchFamily="34" charset="0"/>
              <a:ea typeface="Open Sans" pitchFamily="2" charset="0"/>
              <a:cs typeface="Arial" panose="020B0604020202020204" pitchFamily="34" charset="0"/>
            </a:endParaRPr>
          </a:p>
        </p:txBody>
      </p:sp>
      <p:sp>
        <p:nvSpPr>
          <p:cNvPr id="10" name="Rounded Rectangle 9">
            <a:extLst>
              <a:ext uri="{FF2B5EF4-FFF2-40B4-BE49-F238E27FC236}">
                <a16:creationId xmlns:a16="http://schemas.microsoft.com/office/drawing/2014/main" id="{07918C67-78F5-1905-47B3-0489A312A401}"/>
              </a:ext>
            </a:extLst>
          </p:cNvPr>
          <p:cNvSpPr/>
          <p:nvPr/>
        </p:nvSpPr>
        <p:spPr>
          <a:xfrm rot="16200000">
            <a:off x="4533732" y="1439759"/>
            <a:ext cx="792000" cy="293592"/>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9" name="Rounded Rectangle 8">
            <a:extLst>
              <a:ext uri="{FF2B5EF4-FFF2-40B4-BE49-F238E27FC236}">
                <a16:creationId xmlns:a16="http://schemas.microsoft.com/office/drawing/2014/main" id="{86D3DFFE-AC51-5C2B-2AF4-829FCD98189F}"/>
              </a:ext>
            </a:extLst>
          </p:cNvPr>
          <p:cNvSpPr/>
          <p:nvPr/>
        </p:nvSpPr>
        <p:spPr>
          <a:xfrm rot="16200000">
            <a:off x="4844634" y="1439759"/>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1" name="Rounded Rectangle 10">
            <a:extLst>
              <a:ext uri="{FF2B5EF4-FFF2-40B4-BE49-F238E27FC236}">
                <a16:creationId xmlns:a16="http://schemas.microsoft.com/office/drawing/2014/main" id="{93EA9C27-E77F-35FA-6418-4D9B643EA7A7}"/>
              </a:ext>
            </a:extLst>
          </p:cNvPr>
          <p:cNvSpPr/>
          <p:nvPr/>
        </p:nvSpPr>
        <p:spPr>
          <a:xfrm rot="16200000">
            <a:off x="5155424" y="143975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20" name="Rounded Rectangle 42">
            <a:extLst>
              <a:ext uri="{FF2B5EF4-FFF2-40B4-BE49-F238E27FC236}">
                <a16:creationId xmlns:a16="http://schemas.microsoft.com/office/drawing/2014/main" id="{FA04ED31-8BBB-0BE0-33DF-56B869AE2881}"/>
              </a:ext>
            </a:extLst>
          </p:cNvPr>
          <p:cNvSpPr/>
          <p:nvPr/>
        </p:nvSpPr>
        <p:spPr>
          <a:xfrm rot="16200000">
            <a:off x="8980492" y="1442989"/>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1" name="Rounded Rectangle 43">
            <a:extLst>
              <a:ext uri="{FF2B5EF4-FFF2-40B4-BE49-F238E27FC236}">
                <a16:creationId xmlns:a16="http://schemas.microsoft.com/office/drawing/2014/main" id="{C945C81C-F905-B91A-3B00-9B6F00C6D674}"/>
              </a:ext>
            </a:extLst>
          </p:cNvPr>
          <p:cNvSpPr/>
          <p:nvPr/>
        </p:nvSpPr>
        <p:spPr>
          <a:xfrm rot="16200000">
            <a:off x="9300003" y="1442989"/>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8" name="Google Shape;364;p11">
            <a:extLst>
              <a:ext uri="{FF2B5EF4-FFF2-40B4-BE49-F238E27FC236}">
                <a16:creationId xmlns:a16="http://schemas.microsoft.com/office/drawing/2014/main" id="{D05ABF78-4053-8840-205D-E09A81DD164E}"/>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19" name="Rounded Rectangle 18">
            <a:extLst>
              <a:ext uri="{FF2B5EF4-FFF2-40B4-BE49-F238E27FC236}">
                <a16:creationId xmlns:a16="http://schemas.microsoft.com/office/drawing/2014/main" id="{443D97CD-97ED-16B4-8332-65B8B24732DC}"/>
              </a:ext>
            </a:extLst>
          </p:cNvPr>
          <p:cNvSpPr/>
          <p:nvPr/>
        </p:nvSpPr>
        <p:spPr>
          <a:xfrm>
            <a:off x="1701118" y="2289432"/>
            <a:ext cx="720000" cy="792000"/>
          </a:xfrm>
          <a:prstGeom prst="roundRect">
            <a:avLst>
              <a:gd name="adj" fmla="val 18539"/>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26" name="Rounded Rectangle 25">
            <a:extLst>
              <a:ext uri="{FF2B5EF4-FFF2-40B4-BE49-F238E27FC236}">
                <a16:creationId xmlns:a16="http://schemas.microsoft.com/office/drawing/2014/main" id="{C191F71A-83B0-6B02-D3F4-475C9314DBFF}"/>
              </a:ext>
            </a:extLst>
          </p:cNvPr>
          <p:cNvSpPr/>
          <p:nvPr/>
        </p:nvSpPr>
        <p:spPr>
          <a:xfrm>
            <a:off x="2446057" y="2289432"/>
            <a:ext cx="6072301" cy="792000"/>
          </a:xfrm>
          <a:prstGeom prst="roundRect">
            <a:avLst>
              <a:gd name="adj" fmla="val 13358"/>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16" name="Google Shape;346;p11">
            <a:extLst>
              <a:ext uri="{FF2B5EF4-FFF2-40B4-BE49-F238E27FC236}">
                <a16:creationId xmlns:a16="http://schemas.microsoft.com/office/drawing/2014/main" id="{3616542E-C5E3-13CB-3EEE-5868ABBC170B}"/>
              </a:ext>
            </a:extLst>
          </p:cNvPr>
          <p:cNvSpPr txBox="1"/>
          <p:nvPr/>
        </p:nvSpPr>
        <p:spPr>
          <a:xfrm>
            <a:off x="357506" y="3663453"/>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a:t>
            </a:r>
            <a:endParaRPr dirty="0">
              <a:latin typeface="Arial" panose="020B0604020202020204" pitchFamily="34" charset="0"/>
              <a:ea typeface="Open Sans" pitchFamily="2" charset="0"/>
              <a:cs typeface="Arial" panose="020B0604020202020204" pitchFamily="34" charset="0"/>
            </a:endParaRPr>
          </a:p>
        </p:txBody>
      </p:sp>
      <p:sp>
        <p:nvSpPr>
          <p:cNvPr id="39" name="Rounded Rectangle 38">
            <a:extLst>
              <a:ext uri="{FF2B5EF4-FFF2-40B4-BE49-F238E27FC236}">
                <a16:creationId xmlns:a16="http://schemas.microsoft.com/office/drawing/2014/main" id="{27F5112E-A4F2-D7EF-E893-68B1B5FDD5EB}"/>
              </a:ext>
            </a:extLst>
          </p:cNvPr>
          <p:cNvSpPr/>
          <p:nvPr/>
        </p:nvSpPr>
        <p:spPr>
          <a:xfrm>
            <a:off x="5823041" y="3388309"/>
            <a:ext cx="2695317" cy="792000"/>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2" name="Rounded Rectangle 21">
            <a:extLst>
              <a:ext uri="{FF2B5EF4-FFF2-40B4-BE49-F238E27FC236}">
                <a16:creationId xmlns:a16="http://schemas.microsoft.com/office/drawing/2014/main" id="{A5BCE758-39F9-0F6E-435A-0E2382897261}"/>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7" name="Google Shape;347;p11">
            <a:extLst>
              <a:ext uri="{FF2B5EF4-FFF2-40B4-BE49-F238E27FC236}">
                <a16:creationId xmlns:a16="http://schemas.microsoft.com/office/drawing/2014/main" id="{FD0F0BA7-F6E7-1131-0DA6-044BC56ACA02}"/>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43" name="Rounded Rectangle 42">
            <a:extLst>
              <a:ext uri="{FF2B5EF4-FFF2-40B4-BE49-F238E27FC236}">
                <a16:creationId xmlns:a16="http://schemas.microsoft.com/office/drawing/2014/main" id="{4B1EA5EA-C1BF-6136-41F8-6A614F7C1067}"/>
              </a:ext>
            </a:extLst>
          </p:cNvPr>
          <p:cNvSpPr/>
          <p:nvPr/>
        </p:nvSpPr>
        <p:spPr>
          <a:xfrm>
            <a:off x="1701120" y="4487185"/>
            <a:ext cx="6817238"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4" name="Content Placeholder 4">
            <a:extLst>
              <a:ext uri="{FF2B5EF4-FFF2-40B4-BE49-F238E27FC236}">
                <a16:creationId xmlns:a16="http://schemas.microsoft.com/office/drawing/2014/main" id="{551CC08A-BC84-AE3E-132F-10434441F905}"/>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5" name="Rectangle 4">
            <a:extLst>
              <a:ext uri="{FF2B5EF4-FFF2-40B4-BE49-F238E27FC236}">
                <a16:creationId xmlns:a16="http://schemas.microsoft.com/office/drawing/2014/main" id="{678E8554-8B07-E4BC-8A91-2A34A54BA8C3}"/>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6" name="Rectangle 5">
            <a:extLst>
              <a:ext uri="{FF2B5EF4-FFF2-40B4-BE49-F238E27FC236}">
                <a16:creationId xmlns:a16="http://schemas.microsoft.com/office/drawing/2014/main" id="{1B405306-9A64-83FD-7F81-6BC27D3FB6C2}"/>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8" name="Rectangle 7">
            <a:extLst>
              <a:ext uri="{FF2B5EF4-FFF2-40B4-BE49-F238E27FC236}">
                <a16:creationId xmlns:a16="http://schemas.microsoft.com/office/drawing/2014/main" id="{80497204-FE37-3088-B68B-D0924730F7EC}"/>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CD2695B0-79D6-96A6-24C6-0840E1D9230D}"/>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DCA52691-49DF-8290-E000-33B28CC7D53F}"/>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F9342CD7-3B94-E3F5-D60F-71538C1A1027}"/>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5" name="Rectangle 24">
            <a:extLst>
              <a:ext uri="{FF2B5EF4-FFF2-40B4-BE49-F238E27FC236}">
                <a16:creationId xmlns:a16="http://schemas.microsoft.com/office/drawing/2014/main" id="{AB870C89-278A-5E7B-BC0E-C43CC9318822}"/>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3" name="Rectangle 32">
            <a:extLst>
              <a:ext uri="{FF2B5EF4-FFF2-40B4-BE49-F238E27FC236}">
                <a16:creationId xmlns:a16="http://schemas.microsoft.com/office/drawing/2014/main" id="{BCD63019-21F0-0936-5EB4-6321042CC7CD}"/>
              </a:ext>
              <a:ext uri="{C183D7F6-B498-43B3-948B-1728B52AA6E4}">
                <adec:decorative xmlns:adec="http://schemas.microsoft.com/office/drawing/2017/decorative" val="1"/>
              </a:ext>
            </a:extLst>
          </p:cNvPr>
          <p:cNvSpPr/>
          <p:nvPr/>
        </p:nvSpPr>
        <p:spPr>
          <a:xfrm>
            <a:off x="10126993" y="2170399"/>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4" name="Rectangle 33">
            <a:extLst>
              <a:ext uri="{FF2B5EF4-FFF2-40B4-BE49-F238E27FC236}">
                <a16:creationId xmlns:a16="http://schemas.microsoft.com/office/drawing/2014/main" id="{5C20F847-5677-6A0B-19BE-D8CA9B4F632F}"/>
              </a:ext>
              <a:ext uri="{C183D7F6-B498-43B3-948B-1728B52AA6E4}">
                <adec:decorative xmlns:adec="http://schemas.microsoft.com/office/drawing/2017/decorative" val="1"/>
              </a:ext>
            </a:extLst>
          </p:cNvPr>
          <p:cNvSpPr/>
          <p:nvPr/>
        </p:nvSpPr>
        <p:spPr>
          <a:xfrm>
            <a:off x="10126993" y="2393831"/>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3714590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1D323B2-F26E-4A70-E11F-DAA66E0611B2}"/>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a:t>
            </a:r>
          </a:p>
        </p:txBody>
      </p:sp>
      <p:sp>
        <p:nvSpPr>
          <p:cNvPr id="2" name="Text Placeholder 1">
            <a:extLst>
              <a:ext uri="{FF2B5EF4-FFF2-40B4-BE49-F238E27FC236}">
                <a16:creationId xmlns:a16="http://schemas.microsoft.com/office/drawing/2014/main" id="{8CF81BC3-D94C-33A9-5087-9A18B6D325DA}"/>
              </a:ext>
            </a:extLst>
          </p:cNvPr>
          <p:cNvSpPr>
            <a:spLocks noGrp="1"/>
          </p:cNvSpPr>
          <p:nvPr>
            <p:ph type="body" idx="1"/>
          </p:nvPr>
        </p:nvSpPr>
        <p:spPr/>
        <p:txBody>
          <a:bodyPr>
            <a:normAutofit/>
          </a:bodyPr>
          <a:lstStyle/>
          <a:p>
            <a:pPr lvl="0">
              <a:spcBef>
                <a:spcPts val="0"/>
              </a:spcBef>
            </a:pPr>
            <a:r>
              <a:rPr lang="en-GB" sz="1700" b="1" u="sng" dirty="0"/>
              <a:t>Induction</a:t>
            </a:r>
            <a:endParaRPr lang="en-GB" sz="1700" dirty="0"/>
          </a:p>
          <a:p>
            <a:pPr lvl="0"/>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r>
              <a:rPr lang="en-GB" sz="1700" b="1" u="sng" dirty="0"/>
              <a:t>Integrating essential and technical skills into delivery</a:t>
            </a:r>
          </a:p>
          <a:p>
            <a:pPr lvl="0"/>
            <a:r>
              <a:rPr lang="en-GB" sz="1700" b="1" dirty="0"/>
              <a:t>Essential skills: </a:t>
            </a:r>
            <a:r>
              <a:rPr lang="en-GB" sz="1700" dirty="0"/>
              <a:t>Skills that are highly transferable and support the application of technical skills and knowledge. Examples include communication, problem solving and teamwork.  </a:t>
            </a:r>
          </a:p>
          <a:p>
            <a:pPr lvl="0"/>
            <a:r>
              <a:rPr lang="en-GB" sz="1700" b="1" dirty="0"/>
              <a:t>Technical skills:</a:t>
            </a:r>
            <a:r>
              <a:rPr lang="en-GB" sz="1700" dirty="0"/>
              <a:t> Skills specific to a particular sector or role, sometimes based on a defined body of knowledge. They are generally less transferable beyond the sector or role they relate to. Examples include data handling and administrative processes.</a:t>
            </a:r>
          </a:p>
        </p:txBody>
      </p:sp>
    </p:spTree>
    <p:extLst>
      <p:ext uri="{BB962C8B-B14F-4D97-AF65-F5344CB8AC3E}">
        <p14:creationId xmlns:p14="http://schemas.microsoft.com/office/powerpoint/2010/main" val="284060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039AB-D305-103F-3B80-7C4EE3178EB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1841C95-EFD0-8A3B-9125-2BF06641F116}"/>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6E7AB433-777A-7E62-A080-0B371454DC6B}"/>
              </a:ext>
            </a:extLst>
          </p:cNvPr>
          <p:cNvSpPr>
            <a:spLocks noGrp="1"/>
          </p:cNvSpPr>
          <p:nvPr>
            <p:ph type="body" idx="1"/>
          </p:nvPr>
        </p:nvSpPr>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1441173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2511A-511B-A526-4BF6-F42EE84AF70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394EEF8-5848-A38F-8BD6-F3BAB66903E2}"/>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22C812A6-364C-E664-E9A6-A90258CCE3E8}"/>
              </a:ext>
            </a:extLst>
          </p:cNvPr>
          <p:cNvSpPr>
            <a:spLocks noGrp="1"/>
          </p:cNvSpPr>
          <p:nvPr>
            <p:ph type="body" idx="1"/>
          </p:nvPr>
        </p:nvSpPr>
        <p:spPr/>
        <p:txBody>
          <a:bodyPr>
            <a:normAutofit fontScale="92500" lnSpcReduction="20000"/>
          </a:bodyPr>
          <a:lstStyle/>
          <a:p>
            <a:pPr lvl="0">
              <a:spcBef>
                <a:spcPts val="0"/>
              </a:spcBef>
            </a:pPr>
            <a:r>
              <a:rPr lang="en-GB" sz="1700" b="1" u="sng" dirty="0">
                <a:latin typeface="Arial"/>
                <a:cs typeface="Arial"/>
              </a:rPr>
              <a:t>Introduction to OS content</a:t>
            </a:r>
          </a:p>
          <a:p>
            <a:pPr lvl="0"/>
            <a:r>
              <a:rPr lang="en-GB" sz="1700" dirty="0">
                <a:latin typeface="Arial"/>
                <a:cs typeface="Arial"/>
              </a:rPr>
              <a:t>Plan to deliver OS content mainly in the second year; however, you may start to introduce some OS content in the first year. This could include small projects and taster sessions. </a:t>
            </a:r>
          </a:p>
          <a:p>
            <a:pPr lvl="0"/>
            <a:r>
              <a:rPr lang="en-GB" sz="1700" b="1" u="sng" dirty="0">
                <a:latin typeface="Arial"/>
                <a:cs typeface="Arial"/>
              </a:rPr>
              <a:t>Adopting an integrated approach</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latin typeface="Arial"/>
                <a:cs typeface="Arial"/>
              </a:rPr>
              <a:t>Project work for OS delivery</a:t>
            </a:r>
          </a:p>
          <a:p>
            <a:pPr lvl="0"/>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lvl="0"/>
            <a:r>
              <a:rPr lang="en-GB" sz="1700" b="1" u="sng" dirty="0">
                <a:latin typeface="Arial"/>
                <a:cs typeface="Arial"/>
              </a:rPr>
              <a:t>Navigating the assessment schedule</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890800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81D03-B353-2AC6-24F9-4119725276D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0CE0EF1-0FD4-8DD2-21F4-0114D11583E2}"/>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259897AE-6999-4D3E-3E89-77D1C8D91627}"/>
              </a:ext>
            </a:extLst>
          </p:cNvPr>
          <p:cNvSpPr>
            <a:spLocks noGrp="1"/>
          </p:cNvSpPr>
          <p:nvPr>
            <p:ph type="body" idx="1"/>
          </p:nvPr>
        </p:nvSpPr>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lvl="0"/>
            <a:r>
              <a:rPr lang="en-GB" sz="1700" b="1" u="sng" dirty="0">
                <a:latin typeface="Arial"/>
                <a:cs typeface="Arial"/>
              </a:rPr>
              <a:t>Timings of industry placements </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3532935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0995892-349A-5AE8-1A92-EEAACB1D5F6C}"/>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t>To access information for Business and Administration teachers, including teaching materials, useful links, upcoming events and the latest updates, please visit:</a:t>
            </a:r>
            <a:br>
              <a:rPr lang="en-GB" sz="2200" dirty="0"/>
            </a:br>
            <a:r>
              <a:rPr lang="en-US" sz="2200" dirty="0">
                <a:hlinkClick r:id="rId3"/>
              </a:rPr>
              <a:t>Business and Administration T Level Support | Technical Education Networks</a:t>
            </a:r>
            <a:endParaRPr lang="en-US" sz="2200" dirty="0"/>
          </a:p>
        </p:txBody>
      </p:sp>
    </p:spTree>
    <p:extLst>
      <p:ext uri="{BB962C8B-B14F-4D97-AF65-F5344CB8AC3E}">
        <p14:creationId xmlns:p14="http://schemas.microsoft.com/office/powerpoint/2010/main" val="4242656242"/>
      </p:ext>
    </p:extLst>
  </p:cSld>
  <p:clrMapOvr>
    <a:masterClrMapping/>
  </p:clrMapOvr>
</p:sld>
</file>

<file path=ppt/theme/theme1.xml><?xml version="1.0" encoding="utf-8"?>
<a:theme xmlns:a="http://schemas.openxmlformats.org/drawingml/2006/main" name="Gatsb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67AAA5E-80A8-4D6A-8073-F7B7327B6948}"/>
</file>

<file path=customXml/itemProps2.xml><?xml version="1.0" encoding="utf-8"?>
<ds:datastoreItem xmlns:ds="http://schemas.openxmlformats.org/officeDocument/2006/customXml" ds:itemID="{94D8BCF1-AA02-41D8-B7C3-B4C807853141}"/>
</file>

<file path=docProps/app.xml><?xml version="1.0" encoding="utf-8"?>
<Properties xmlns="http://schemas.openxmlformats.org/officeDocument/2006/extended-properties" xmlns:vt="http://schemas.openxmlformats.org/officeDocument/2006/docPropsVTypes">
  <TotalTime>0</TotalTime>
  <Words>813</Words>
  <Application>Microsoft Office PowerPoint</Application>
  <PresentationFormat>Widescreen</PresentationFormat>
  <Paragraphs>69</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Narrow</vt:lpstr>
      <vt:lpstr>Calibri</vt:lpstr>
      <vt:lpstr>Open Sans</vt:lpstr>
      <vt:lpstr>Gatsby</vt:lpstr>
      <vt:lpstr>T Level in Management and Administration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2026-06-08T11:08:40Z</dcterms:created>
  <dcterms:modified xsi:type="dcterms:W3CDTF">2026-06-08T13:45:00Z</dcterms:modified>
</cp:coreProperties>
</file>