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267" r:id="rId2"/>
    <p:sldId id="268" r:id="rId3"/>
    <p:sldId id="269" r:id="rId4"/>
    <p:sldId id="270" r:id="rId5"/>
    <p:sldId id="272" r:id="rId6"/>
    <p:sldId id="274" r:id="rId7"/>
    <p:sldId id="275"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DDF4"/>
    <a:srgbClr val="432673"/>
    <a:srgbClr val="86395F"/>
    <a:srgbClr val="534C29"/>
    <a:srgbClr val="FFF5C4"/>
    <a:srgbClr val="8E53EF"/>
    <a:srgbClr val="FF7575"/>
    <a:srgbClr val="466318"/>
    <a:srgbClr val="E2EEBE"/>
    <a:srgbClr val="F6FA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868B49-E139-4B24-8373-6A51F9F89D9D}" v="1" dt="2026-06-08T11:35:12.532"/>
    <p1510:client id="{9FCE7EBE-6B71-4356-BB85-5EEE96AC4914}" v="5" dt="2026-06-08T11:08:53.5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872"/>
    <p:restoredTop sz="94658"/>
  </p:normalViewPr>
  <p:slideViewPr>
    <p:cSldViewPr snapToGrid="0">
      <p:cViewPr varScale="1">
        <p:scale>
          <a:sx n="78" d="100"/>
          <a:sy n="78" d="100"/>
        </p:scale>
        <p:origin x="264"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iStockphoto/Amorn Suriyan</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dirty="0"/>
          </a:p>
        </p:txBody>
      </p:sp>
    </p:spTree>
    <p:extLst>
      <p:ext uri="{BB962C8B-B14F-4D97-AF65-F5344CB8AC3E}">
        <p14:creationId xmlns:p14="http://schemas.microsoft.com/office/powerpoint/2010/main" val="17249971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2DEF93A-5390-8B59-5E71-3262FDC22846}"/>
              </a:ext>
            </a:extLst>
          </p:cNvPr>
          <p:cNvPicPr>
            <a:picLocks noChangeAspect="1"/>
          </p:cNvPicPr>
          <p:nvPr userDrawn="1"/>
        </p:nvPicPr>
        <p:blipFill>
          <a:blip r:embed="rId2" cstate="screen">
            <a:extLst>
              <a:ext uri="{28A0092B-C50C-407E-A947-70E740481C1C}">
                <a14:useLocalDpi xmlns:a14="http://schemas.microsoft.com/office/drawing/2010/main"/>
              </a:ext>
            </a:extLst>
          </a:blip>
          <a:srcRect b="-69763"/>
          <a:stretch>
            <a:fillRect/>
          </a:stretch>
        </p:blipFill>
        <p:spPr>
          <a:xfrm>
            <a:off x="0" y="-2603"/>
            <a:ext cx="12192000" cy="6514946"/>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462335"/>
            <a:ext cx="12192000" cy="6395665"/>
          </a:xfrm>
          <a:prstGeom prst="rect">
            <a:avLst/>
          </a:prstGeom>
        </p:spPr>
      </p:pic>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745680"/>
            <a:ext cx="1811433" cy="1799998"/>
          </a:xfrm>
          <a:prstGeom prst="rect">
            <a:avLst/>
          </a:prstGeom>
        </p:spPr>
      </p:pic>
      <p:pic>
        <p:nvPicPr>
          <p:cNvPr id="2" name="Picture 1" descr="A purple line art of a hammer and screwdriver&#10;&#10;Description automatically generated">
            <a:extLst>
              <a:ext uri="{FF2B5EF4-FFF2-40B4-BE49-F238E27FC236}">
                <a16:creationId xmlns:a16="http://schemas.microsoft.com/office/drawing/2014/main" id="{F9A2B2EA-5855-63E1-F142-636DF3EEE51B}"/>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607738" y="2167507"/>
            <a:ext cx="975575" cy="94957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432673"/>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939059"/>
            <a:ext cx="5623668" cy="534189"/>
          </a:xfrm>
        </p:spPr>
        <p:txBody>
          <a:bodyPr>
            <a:noAutofit/>
          </a:bodyPr>
          <a:lstStyle>
            <a:lvl1pPr marL="0" indent="0" algn="r">
              <a:buNone/>
              <a:defRPr sz="2000" b="1" i="0" u="none">
                <a:solidFill>
                  <a:srgbClr val="432673"/>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edit Master text styles</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3163" y="2323860"/>
            <a:ext cx="2049637" cy="860482"/>
          </a:xfrm>
          <a:prstGeom prst="rect">
            <a:avLst/>
          </a:prstGeom>
        </p:spPr>
      </p:pic>
      <p:sp>
        <p:nvSpPr>
          <p:cNvPr id="4" name="Footer Placeholder 4">
            <a:extLst>
              <a:ext uri="{FF2B5EF4-FFF2-40B4-BE49-F238E27FC236}">
                <a16:creationId xmlns:a16="http://schemas.microsoft.com/office/drawing/2014/main" id="{F37533BD-3061-AB04-307A-976DB969E6AE}"/>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657B2B3-E480-A4E7-0F08-D6C84FA08A8C}"/>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EBDDF4"/>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
        <p:nvSpPr>
          <p:cNvPr id="4" name="Rounded Rectangle 3">
            <a:extLst>
              <a:ext uri="{FF2B5EF4-FFF2-40B4-BE49-F238E27FC236}">
                <a16:creationId xmlns:a16="http://schemas.microsoft.com/office/drawing/2014/main" id="{814D7FC8-69CA-0B3C-E1E2-4233F872BBD3}"/>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Tree>
    <p:extLst>
      <p:ext uri="{BB962C8B-B14F-4D97-AF65-F5344CB8AC3E}">
        <p14:creationId xmlns:p14="http://schemas.microsoft.com/office/powerpoint/2010/main" val="298633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0" name="Rounded Rectangle 19">
            <a:extLst>
              <a:ext uri="{FF2B5EF4-FFF2-40B4-BE49-F238E27FC236}">
                <a16:creationId xmlns:a16="http://schemas.microsoft.com/office/drawing/2014/main" id="{83C54116-3A9B-6539-7450-33054B56389C}"/>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
        <p:nvSpPr>
          <p:cNvPr id="2" name="Footer Placeholder 4">
            <a:extLst>
              <a:ext uri="{FF2B5EF4-FFF2-40B4-BE49-F238E27FC236}">
                <a16:creationId xmlns:a16="http://schemas.microsoft.com/office/drawing/2014/main" id="{AC5649FE-6303-B054-F61A-0F5E507D31A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570168E-9A20-51A5-43F8-36446F701ACD}"/>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5146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EBDDF4"/>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6" name="Rounded Rectangle 5">
            <a:extLst>
              <a:ext uri="{FF2B5EF4-FFF2-40B4-BE49-F238E27FC236}">
                <a16:creationId xmlns:a16="http://schemas.microsoft.com/office/drawing/2014/main" id="{B385659A-B187-C049-BF94-841A80608E50}"/>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
        <p:nvSpPr>
          <p:cNvPr id="2" name="Footer Placeholder 4">
            <a:extLst>
              <a:ext uri="{FF2B5EF4-FFF2-40B4-BE49-F238E27FC236}">
                <a16:creationId xmlns:a16="http://schemas.microsoft.com/office/drawing/2014/main" id="{AD024976-700B-4F76-05BB-832F0988D43A}"/>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688F16E-F776-AB46-5B08-D67B0B4E31C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11318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EBDDF4"/>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Rounded Rectangle 3">
            <a:extLst>
              <a:ext uri="{FF2B5EF4-FFF2-40B4-BE49-F238E27FC236}">
                <a16:creationId xmlns:a16="http://schemas.microsoft.com/office/drawing/2014/main" id="{F65F5B52-BA5A-CC69-A394-357092D988D4}"/>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Tree>
    <p:extLst>
      <p:ext uri="{BB962C8B-B14F-4D97-AF65-F5344CB8AC3E}">
        <p14:creationId xmlns:p14="http://schemas.microsoft.com/office/powerpoint/2010/main" val="4102528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icaleducationnetworks.org.uk/construction/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37242" y="2992397"/>
            <a:ext cx="5623668" cy="534189"/>
          </a:xfrm>
        </p:spPr>
        <p:txBody>
          <a:bodyPr/>
          <a:lstStyle/>
          <a:p>
            <a:r>
              <a:rPr lang="en-GB" dirty="0"/>
              <a:t>Route: </a:t>
            </a:r>
            <a:r>
              <a:rPr lang="en-US" dirty="0"/>
              <a:t>Construction</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068635" y="3912785"/>
            <a:ext cx="9937215" cy="1281951"/>
          </a:xfrm>
        </p:spPr>
        <p:txBody>
          <a:bodyPr>
            <a:normAutofit fontScale="90000"/>
          </a:bodyPr>
          <a:lstStyle/>
          <a:p>
            <a:r>
              <a:rPr lang="en-GB" dirty="0"/>
              <a:t>T Level in Building Services Engineering for Construction</a:t>
            </a:r>
            <a:endParaRPr lang="en-GB" sz="4800" dirty="0"/>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5289329"/>
            <a:ext cx="9144000" cy="583211"/>
          </a:xfrm>
        </p:spPr>
        <p:txBody>
          <a:bodyPr>
            <a:normAutofit/>
          </a:bodyPr>
          <a:lstStyle/>
          <a:p>
            <a:r>
              <a:rPr lang="en-US" dirty="0"/>
              <a:t>Curriculum Model</a:t>
            </a:r>
          </a:p>
        </p:txBody>
      </p:sp>
      <p:sp>
        <p:nvSpPr>
          <p:cNvPr id="3" name="TextBox 2">
            <a:extLst>
              <a:ext uri="{FF2B5EF4-FFF2-40B4-BE49-F238E27FC236}">
                <a16:creationId xmlns:a16="http://schemas.microsoft.com/office/drawing/2014/main" id="{C7D92C98-4475-306C-C144-2D6341693790}"/>
              </a:ext>
              <a:ext uri="{C183D7F6-B498-43B3-948B-1728B52AA6E4}">
                <adec:decorative xmlns:adec="http://schemas.microsoft.com/office/drawing/2017/decorative" val="1"/>
              </a:ext>
            </a:extLst>
          </p:cNvPr>
          <p:cNvSpPr txBox="1"/>
          <p:nvPr/>
        </p:nvSpPr>
        <p:spPr>
          <a:xfrm rot="16200000">
            <a:off x="10893024" y="1651181"/>
            <a:ext cx="2332886" cy="230832"/>
          </a:xfrm>
          <a:prstGeom prst="rect">
            <a:avLst/>
          </a:prstGeom>
          <a:noFill/>
        </p:spPr>
        <p:txBody>
          <a:bodyPr wrap="square">
            <a:spAutoFit/>
          </a:bodyPr>
          <a:lstStyle/>
          <a:p>
            <a:r>
              <a:rPr lang="en-US" sz="900" dirty="0">
                <a:solidFill>
                  <a:schemeClr val="tx1">
                    <a:lumMod val="50000"/>
                    <a:lumOff val="50000"/>
                  </a:schemeClr>
                </a:solidFill>
              </a:rPr>
              <a:t>Image © iStockphoto/Amorn Suriyan </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A48D12-6E09-102D-4A50-9627DACEC2A4}"/>
              </a:ext>
            </a:extLst>
          </p:cNvPr>
          <p:cNvSpPr>
            <a:spLocks noGrp="1"/>
          </p:cNvSpPr>
          <p:nvPr>
            <p:ph type="body" idx="1"/>
          </p:nvPr>
        </p:nvSpPr>
        <p:spPr/>
        <p:txBody>
          <a:bodyPr>
            <a:normAutofit fontScale="92500" lnSpcReduction="10000"/>
          </a:bodyPr>
          <a:lstStyle/>
          <a:p>
            <a:pPr marL="229870" indent="-229870">
              <a:lnSpc>
                <a:spcPct val="118000"/>
              </a:lnSpc>
              <a:buClr>
                <a:srgbClr val="000000"/>
              </a:buClr>
            </a:pPr>
            <a:r>
              <a:rPr lang="en-US" sz="2200" dirty="0">
                <a:latin typeface="Arial"/>
                <a:cs typeface="Arial"/>
              </a:rPr>
              <a:t>The purpose of this resource is to provide a visual curriculum model and guidance that could be used to inform holistic curriculum planning for the T Level in Building Services Engineering for Construction.</a:t>
            </a:r>
            <a:endParaRPr lang="en-US" sz="2200" dirty="0">
              <a:solidFill>
                <a:srgbClr val="000000"/>
              </a:solidFill>
            </a:endParaRPr>
          </a:p>
          <a:p>
            <a:pPr marL="229870" indent="-229870">
              <a:lnSpc>
                <a:spcPct val="118000"/>
              </a:lnSpc>
              <a:buClr>
                <a:srgbClr val="000000"/>
              </a:buClr>
            </a:pPr>
            <a:r>
              <a:rPr lang="en-US" sz="2200" dirty="0">
                <a:latin typeface="Arial"/>
                <a:cs typeface="Arial"/>
              </a:rPr>
              <a:t>This curriculum model was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28 Construction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215035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8DD525-61C7-683E-3434-57681C370D6F}"/>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Building Services Engineering for Construction</a:t>
            </a:r>
          </a:p>
        </p:txBody>
      </p:sp>
      <p:sp>
        <p:nvSpPr>
          <p:cNvPr id="8" name="Google Shape;345;p11">
            <a:extLst>
              <a:ext uri="{FF2B5EF4-FFF2-40B4-BE49-F238E27FC236}">
                <a16:creationId xmlns:a16="http://schemas.microsoft.com/office/drawing/2014/main" id="{DC027F0A-BBD2-B767-B90C-CEF6682D4400}"/>
              </a:ext>
            </a:extLst>
          </p:cNvPr>
          <p:cNvSpPr txBox="1"/>
          <p:nvPr/>
        </p:nvSpPr>
        <p:spPr>
          <a:xfrm>
            <a:off x="357506" y="1370239"/>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Core content (2 days) and Employer Set Project (ESP) (embedded)</a:t>
            </a:r>
            <a:endParaRPr dirty="0">
              <a:latin typeface="Arial" panose="020B0604020202020204" pitchFamily="34" charset="0"/>
              <a:cs typeface="Arial" panose="020B0604020202020204" pitchFamily="34" charset="0"/>
            </a:endParaRPr>
          </a:p>
        </p:txBody>
      </p:sp>
      <p:sp>
        <p:nvSpPr>
          <p:cNvPr id="24" name="Rounded Rectangle 23">
            <a:extLst>
              <a:ext uri="{FF2B5EF4-FFF2-40B4-BE49-F238E27FC236}">
                <a16:creationId xmlns:a16="http://schemas.microsoft.com/office/drawing/2014/main" id="{D7764E3F-7574-55CA-088A-784E85C4DFEC}"/>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1" name="Rounded Rectangle 20">
            <a:extLst>
              <a:ext uri="{FF2B5EF4-FFF2-40B4-BE49-F238E27FC236}">
                <a16:creationId xmlns:a16="http://schemas.microsoft.com/office/drawing/2014/main" id="{4BBBD183-A0B6-D3BD-5425-2D0A3B4FB2FB}"/>
              </a:ext>
            </a:extLst>
          </p:cNvPr>
          <p:cNvSpPr/>
          <p:nvPr/>
        </p:nvSpPr>
        <p:spPr>
          <a:xfrm>
            <a:off x="2018708" y="1190555"/>
            <a:ext cx="2750675" cy="792000"/>
          </a:xfrm>
          <a:prstGeom prst="roundRect">
            <a:avLst>
              <a:gd name="adj" fmla="val 12615"/>
            </a:avLst>
          </a:prstGeom>
          <a:solidFill>
            <a:srgbClr val="00A3B7"/>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Core content</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23" name="Rounded Rectangle 22">
            <a:extLst>
              <a:ext uri="{FF2B5EF4-FFF2-40B4-BE49-F238E27FC236}">
                <a16:creationId xmlns:a16="http://schemas.microsoft.com/office/drawing/2014/main" id="{316F95A3-636A-29B9-4BB1-CB2F9AE8C81C}"/>
              </a:ext>
            </a:extLst>
          </p:cNvPr>
          <p:cNvSpPr/>
          <p:nvPr/>
        </p:nvSpPr>
        <p:spPr>
          <a:xfrm rot="16200000">
            <a:off x="4548894" y="1442555"/>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lIns="0" tIns="0" rIns="0" b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 name="Rounded Rectangle 2">
            <a:extLst>
              <a:ext uri="{FF2B5EF4-FFF2-40B4-BE49-F238E27FC236}">
                <a16:creationId xmlns:a16="http://schemas.microsoft.com/office/drawing/2014/main" id="{2E48E1C9-1B2E-DD58-74C9-CA7C839117DD}"/>
              </a:ext>
            </a:extLst>
          </p:cNvPr>
          <p:cNvSpPr/>
          <p:nvPr/>
        </p:nvSpPr>
        <p:spPr>
          <a:xfrm rot="16200000">
            <a:off x="4867953"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40" name="Rounded Rectangle 39">
            <a:extLst>
              <a:ext uri="{FF2B5EF4-FFF2-40B4-BE49-F238E27FC236}">
                <a16:creationId xmlns:a16="http://schemas.microsoft.com/office/drawing/2014/main" id="{901715AC-CE31-E26D-A023-FD7994E5724A}"/>
              </a:ext>
            </a:extLst>
          </p:cNvPr>
          <p:cNvSpPr/>
          <p:nvPr/>
        </p:nvSpPr>
        <p:spPr>
          <a:xfrm rot="16200000">
            <a:off x="5187464"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7" name="Rounded Rectangle 6">
            <a:extLst>
              <a:ext uri="{FF2B5EF4-FFF2-40B4-BE49-F238E27FC236}">
                <a16:creationId xmlns:a16="http://schemas.microsoft.com/office/drawing/2014/main" id="{61B5C8E8-DA6F-7FFD-057C-469D9DA1DA94}"/>
              </a:ext>
            </a:extLst>
          </p:cNvPr>
          <p:cNvSpPr/>
          <p:nvPr/>
        </p:nvSpPr>
        <p:spPr>
          <a:xfrm rot="16200000">
            <a:off x="8961676" y="1442555"/>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3" name="Rounded Rectangle 42">
            <a:extLst>
              <a:ext uri="{FF2B5EF4-FFF2-40B4-BE49-F238E27FC236}">
                <a16:creationId xmlns:a16="http://schemas.microsoft.com/office/drawing/2014/main" id="{EBB10AB9-E27D-B085-8D91-4E2DCF70FD85}"/>
              </a:ext>
            </a:extLst>
          </p:cNvPr>
          <p:cNvSpPr/>
          <p:nvPr/>
        </p:nvSpPr>
        <p:spPr>
          <a:xfrm rot="16200000">
            <a:off x="9281921"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1" name="Google Shape;364;p11">
            <a:extLst>
              <a:ext uri="{FF2B5EF4-FFF2-40B4-BE49-F238E27FC236}">
                <a16:creationId xmlns:a16="http://schemas.microsoft.com/office/drawing/2014/main" id="{FB63CFA5-49F9-AF56-B059-9CB38F2757FD}"/>
              </a:ext>
            </a:extLst>
          </p:cNvPr>
          <p:cNvSpPr txBox="1"/>
          <p:nvPr/>
        </p:nvSpPr>
        <p:spPr>
          <a:xfrm>
            <a:off x="362661" y="2574660"/>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(block weeks/day release)</a:t>
            </a:r>
            <a:endParaRPr dirty="0">
              <a:latin typeface="Arial" panose="020B0604020202020204" pitchFamily="34" charset="0"/>
              <a:cs typeface="Arial" panose="020B0604020202020204" pitchFamily="34" charset="0"/>
            </a:endParaRPr>
          </a:p>
        </p:txBody>
      </p:sp>
      <p:sp>
        <p:nvSpPr>
          <p:cNvPr id="26" name="Rounded Rectangle 25">
            <a:extLst>
              <a:ext uri="{FF2B5EF4-FFF2-40B4-BE49-F238E27FC236}">
                <a16:creationId xmlns:a16="http://schemas.microsoft.com/office/drawing/2014/main" id="{A67EF401-0A65-C628-9612-2775B30BAC17}"/>
              </a:ext>
            </a:extLst>
          </p:cNvPr>
          <p:cNvSpPr/>
          <p:nvPr/>
        </p:nvSpPr>
        <p:spPr>
          <a:xfrm>
            <a:off x="1701116" y="2284647"/>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19" name="Rounded Rectangle 18">
            <a:extLst>
              <a:ext uri="{FF2B5EF4-FFF2-40B4-BE49-F238E27FC236}">
                <a16:creationId xmlns:a16="http://schemas.microsoft.com/office/drawing/2014/main" id="{10BACA6A-5687-A788-A168-AA5C777611EE}"/>
              </a:ext>
            </a:extLst>
          </p:cNvPr>
          <p:cNvSpPr/>
          <p:nvPr/>
        </p:nvSpPr>
        <p:spPr>
          <a:xfrm>
            <a:off x="2448278" y="2287515"/>
            <a:ext cx="6080956" cy="792000"/>
          </a:xfrm>
          <a:prstGeom prst="roundRect">
            <a:avLst>
              <a:gd name="adj" fmla="val 13139"/>
            </a:avLst>
          </a:prstGeom>
          <a:solidFill>
            <a:srgbClr val="DB4862"/>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9" name="Google Shape;346;p11">
            <a:extLst>
              <a:ext uri="{FF2B5EF4-FFF2-40B4-BE49-F238E27FC236}">
                <a16:creationId xmlns:a16="http://schemas.microsoft.com/office/drawing/2014/main" id="{70F1D10B-4358-5C82-2DB5-A8B17139B645}"/>
              </a:ext>
            </a:extLst>
          </p:cNvPr>
          <p:cNvSpPr txBox="1"/>
          <p:nvPr/>
        </p:nvSpPr>
        <p:spPr>
          <a:xfrm>
            <a:off x="357506" y="3567221"/>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(1 day Year 1; </a:t>
            </a:r>
            <a:b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b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2.5 days Year 2)</a:t>
            </a:r>
            <a:endParaRPr dirty="0">
              <a:latin typeface="Arial" panose="020B0604020202020204" pitchFamily="34" charset="0"/>
              <a:cs typeface="Arial" panose="020B0604020202020204" pitchFamily="34" charset="0"/>
            </a:endParaRPr>
          </a:p>
        </p:txBody>
      </p:sp>
      <p:sp>
        <p:nvSpPr>
          <p:cNvPr id="29" name="Rounded Rectangle 28">
            <a:extLst>
              <a:ext uri="{FF2B5EF4-FFF2-40B4-BE49-F238E27FC236}">
                <a16:creationId xmlns:a16="http://schemas.microsoft.com/office/drawing/2014/main" id="{6AE9382A-3F9B-6F33-6B6D-6B8810326203}"/>
              </a:ext>
            </a:extLst>
          </p:cNvPr>
          <p:cNvSpPr/>
          <p:nvPr/>
        </p:nvSpPr>
        <p:spPr>
          <a:xfrm>
            <a:off x="1701115" y="3388309"/>
            <a:ext cx="6828115" cy="792000"/>
          </a:xfrm>
          <a:prstGeom prst="roundRect">
            <a:avLst>
              <a:gd name="adj" fmla="val 17120"/>
            </a:avLst>
          </a:prstGeom>
          <a:solidFill>
            <a:srgbClr val="00BF63"/>
          </a:solidFill>
        </p:spPr>
        <p:style>
          <a:lnRef idx="3">
            <a:schemeClr val="lt1"/>
          </a:lnRef>
          <a:fillRef idx="1">
            <a:schemeClr val="accent5"/>
          </a:fillRef>
          <a:effectRef idx="1">
            <a:schemeClr val="accent5"/>
          </a:effectRef>
          <a:fontRef idx="minor">
            <a:schemeClr val="lt1"/>
          </a:fontRef>
        </p:style>
        <p:txBody>
          <a:bodyPr lIns="0" tIns="45720" rIns="0" bIns="45720" rtlCol="0" anchor="ctr"/>
          <a:lstStyle/>
          <a:p>
            <a:pPr algn="ctr"/>
            <a:r>
              <a:rPr lang="en-US" sz="800" dirty="0">
                <a:solidFill>
                  <a:schemeClr val="bg1"/>
                </a:solidFill>
                <a:latin typeface="Arial"/>
                <a:ea typeface="Open Sans"/>
                <a:cs typeface="Arial"/>
              </a:rPr>
              <a:t>Occupational specialism </a:t>
            </a:r>
          </a:p>
        </p:txBody>
      </p:sp>
      <p:sp>
        <p:nvSpPr>
          <p:cNvPr id="15" name="Rounded Rectangle 14">
            <a:extLst>
              <a:ext uri="{FF2B5EF4-FFF2-40B4-BE49-F238E27FC236}">
                <a16:creationId xmlns:a16="http://schemas.microsoft.com/office/drawing/2014/main" id="{7240B82D-95E9-7273-B5AA-77116A3F5359}"/>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0" name="Google Shape;347;p11">
            <a:extLst>
              <a:ext uri="{FF2B5EF4-FFF2-40B4-BE49-F238E27FC236}">
                <a16:creationId xmlns:a16="http://schemas.microsoft.com/office/drawing/2014/main" id="{23E53FCA-20C2-B879-08A2-385B0B6333BC}"/>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25" name="Rounded Rectangle 24">
            <a:extLst>
              <a:ext uri="{FF2B5EF4-FFF2-40B4-BE49-F238E27FC236}">
                <a16:creationId xmlns:a16="http://schemas.microsoft.com/office/drawing/2014/main" id="{EEB1D0F7-D2FB-56C9-4118-5E93BAF618C9}"/>
              </a:ext>
            </a:extLst>
          </p:cNvPr>
          <p:cNvSpPr/>
          <p:nvPr/>
        </p:nvSpPr>
        <p:spPr>
          <a:xfrm>
            <a:off x="1701119" y="4487185"/>
            <a:ext cx="6828115"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4" name="Content Placeholder 4">
            <a:extLst>
              <a:ext uri="{FF2B5EF4-FFF2-40B4-BE49-F238E27FC236}">
                <a16:creationId xmlns:a16="http://schemas.microsoft.com/office/drawing/2014/main" id="{1FBB3408-EC8C-1EC9-9539-5FFEEAF364FC}"/>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5" name="Rectangle 4">
            <a:extLst>
              <a:ext uri="{FF2B5EF4-FFF2-40B4-BE49-F238E27FC236}">
                <a16:creationId xmlns:a16="http://schemas.microsoft.com/office/drawing/2014/main" id="{7C0485D8-FB43-0476-FA48-A36C01020311}"/>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6" name="Rectangle 5">
            <a:extLst>
              <a:ext uri="{FF2B5EF4-FFF2-40B4-BE49-F238E27FC236}">
                <a16:creationId xmlns:a16="http://schemas.microsoft.com/office/drawing/2014/main" id="{40542711-6B0E-9AF6-AD37-A385F7215634}"/>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3C907D5D-A46E-4E3C-DA00-D1038BA2C9B3}"/>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4AFE33EA-1B87-F1B0-9F63-EBED99C64F98}"/>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AC3DDF0B-6AA4-669F-3C71-1F6B5EF18BA7}"/>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2" name="Rectangle 21">
            <a:extLst>
              <a:ext uri="{FF2B5EF4-FFF2-40B4-BE49-F238E27FC236}">
                <a16:creationId xmlns:a16="http://schemas.microsoft.com/office/drawing/2014/main" id="{77442C4D-5422-D311-0CE5-E75184480065}"/>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0" name="Rectangle 29">
            <a:extLst>
              <a:ext uri="{FF2B5EF4-FFF2-40B4-BE49-F238E27FC236}">
                <a16:creationId xmlns:a16="http://schemas.microsoft.com/office/drawing/2014/main" id="{124EC325-3A4E-5FDF-59A9-4446E9712DE8}"/>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149046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2620A0-C88F-E08C-60B0-652CE4EA6C6E}"/>
              </a:ext>
            </a:extLst>
          </p:cNvPr>
          <p:cNvSpPr txBox="1"/>
          <p:nvPr/>
        </p:nvSpPr>
        <p:spPr>
          <a:xfrm>
            <a:off x="838200" y="662748"/>
            <a:ext cx="10470382" cy="584775"/>
          </a:xfrm>
          <a:prstGeom prst="rect">
            <a:avLst/>
          </a:prstGeom>
          <a:noFill/>
        </p:spPr>
        <p:txBody>
          <a:bodyPr wrap="square" lIns="91440" tIns="45720" rIns="91440" bIns="45720" rtlCol="0" anchor="t">
            <a:spAutoFit/>
          </a:bodyPr>
          <a:lstStyle/>
          <a:p>
            <a:r>
              <a:rPr lang="en-US" sz="3200" dirty="0">
                <a:latin typeface="Arial"/>
                <a:cs typeface="Arial"/>
              </a:rPr>
              <a:t>Guidance to support the visual curriculum model</a:t>
            </a:r>
            <a:endParaRPr lang="en-US" sz="2800" dirty="0">
              <a:latin typeface="Arial"/>
              <a:cs typeface="Arial"/>
            </a:endParaRPr>
          </a:p>
        </p:txBody>
      </p:sp>
      <p:sp>
        <p:nvSpPr>
          <p:cNvPr id="2" name="Text Placeholder 1">
            <a:extLst>
              <a:ext uri="{FF2B5EF4-FFF2-40B4-BE49-F238E27FC236}">
                <a16:creationId xmlns:a16="http://schemas.microsoft.com/office/drawing/2014/main" id="{5D6560FB-7298-17C6-0B27-E753D0EC3657}"/>
              </a:ext>
            </a:extLst>
          </p:cNvPr>
          <p:cNvSpPr>
            <a:spLocks noGrp="1"/>
          </p:cNvSpPr>
          <p:nvPr>
            <p:ph type="body" idx="1"/>
          </p:nvPr>
        </p:nvSpPr>
        <p:spPr/>
        <p:txBody>
          <a:bodyPr>
            <a:normAutofit/>
          </a:bodyPr>
          <a:lstStyle/>
          <a:p>
            <a:pPr lvl="0">
              <a:spcBef>
                <a:spcPts val="0"/>
              </a:spcBef>
            </a:pPr>
            <a:r>
              <a:rPr lang="en-GB" sz="1700" b="1" u="sng" dirty="0"/>
              <a:t>Induction</a:t>
            </a:r>
            <a:endParaRPr lang="en-GB" sz="1700" dirty="0"/>
          </a:p>
          <a:p>
            <a:r>
              <a:rPr lang="en-GB" sz="1700" dirty="0">
                <a:latin typeface="Arial"/>
                <a:cs typeface="Arial"/>
              </a:rPr>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latin typeface="Arial"/>
                <a:cs typeface="Arial"/>
              </a:rPr>
              <a:t>Essential skills: </a:t>
            </a:r>
            <a:r>
              <a:rPr lang="en-GB" sz="1700" dirty="0">
                <a:latin typeface="Arial"/>
                <a:cs typeface="Arial"/>
              </a:rPr>
              <a:t>Skills that are highly transferable and support the application of technical skills and knowledge. Examples include communication, problem solving and teamwork.  </a:t>
            </a:r>
          </a:p>
          <a:p>
            <a:pPr lvl="0"/>
            <a:r>
              <a:rPr lang="en-GB" sz="1700" b="1" dirty="0">
                <a:latin typeface="Arial"/>
                <a:cs typeface="Arial"/>
              </a:rPr>
              <a:t>Technical skills:</a:t>
            </a:r>
            <a:r>
              <a:rPr lang="en-GB" sz="1700" dirty="0">
                <a:latin typeface="Arial"/>
                <a:cs typeface="Arial"/>
              </a:rPr>
              <a:t> Skills specific to a particular sector or role, sometimes based on a defined body of knowledge. They are generally less transferable beyond the sector or role they relate to. Examples include application of health and safety procedures, taking accurate measurements, and setting out positions and dimensions from plans.</a:t>
            </a:r>
          </a:p>
        </p:txBody>
      </p:sp>
    </p:spTree>
    <p:extLst>
      <p:ext uri="{BB962C8B-B14F-4D97-AF65-F5344CB8AC3E}">
        <p14:creationId xmlns:p14="http://schemas.microsoft.com/office/powerpoint/2010/main" val="3833854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8655-F86A-ECF9-718E-9A91BAA1BBA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45AD842-79B1-FB29-7711-D3A7D6D572BA}"/>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6F003814-CCB4-6D7E-B1DD-14EE2B1C1FFC}"/>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621201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5C491-63FE-E77F-FA36-CEB0AAA4C22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1CCFD80-87E1-5A04-EA4C-08D4808D8520}"/>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8CD5E2C7-D4BA-C131-DB6B-5390D8A6E130}"/>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but introduce some in the first year to build a foundation for Year 2.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 Year 1; focus more on outcomes and quality in Year 2.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1461915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CB46F-71B1-B004-F428-84A1659ADE1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1BE87A0-627F-C1F4-FEEC-984B3AAF441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38E83530-28D1-BD15-4343-DED74CD03AEB}"/>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348372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C133CD-1D75-F10C-580B-99277D02B3EE}"/>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Construction teachers, including teaching materials, useful links, upcoming events and the latest updates, please visit:</a:t>
            </a:r>
            <a:br>
              <a:rPr lang="en-GB" sz="2200" dirty="0"/>
            </a:br>
            <a:r>
              <a:rPr lang="en-US" sz="2200" dirty="0">
                <a:latin typeface="Arial"/>
                <a:cs typeface="Arial"/>
                <a:hlinkClick r:id="rId3"/>
              </a:rPr>
              <a:t>Construction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3280976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FFC14B-AB5D-4DAF-A766-3D025981885B}"/>
</file>

<file path=customXml/itemProps2.xml><?xml version="1.0" encoding="utf-8"?>
<ds:datastoreItem xmlns:ds="http://schemas.openxmlformats.org/officeDocument/2006/customXml" ds:itemID="{E7E6EE8B-286D-4BA9-85D9-3DBC22024EF5}"/>
</file>

<file path=docProps/app.xml><?xml version="1.0" encoding="utf-8"?>
<Properties xmlns="http://schemas.openxmlformats.org/officeDocument/2006/extended-properties" xmlns:vt="http://schemas.openxmlformats.org/officeDocument/2006/docPropsVTypes">
  <TotalTime>0</TotalTime>
  <Words>827</Words>
  <Application>Microsoft Office PowerPoint</Application>
  <PresentationFormat>Widescreen</PresentationFormat>
  <Paragraphs>70</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Open Sans</vt:lpstr>
      <vt:lpstr>Office Theme</vt:lpstr>
      <vt:lpstr>T Level in Building Services Engineering for Construction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2026-06-08T11:08:53Z</dcterms:created>
  <dcterms:modified xsi:type="dcterms:W3CDTF">2026-06-08T13:46:18Z</dcterms:modified>
</cp:coreProperties>
</file>