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/eptrbLuTLQfyhaeH/7obtFLF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59"/>
  </p:normalViewPr>
  <p:slideViewPr>
    <p:cSldViewPr snapToGrid="0">
      <p:cViewPr varScale="1">
        <p:scale>
          <a:sx n="70" d="100"/>
          <a:sy n="70" d="100"/>
        </p:scale>
        <p:origin x="6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customschemas.google.com/relationships/presentationmetadata" Target="meta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00701427/acedd0e01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98368149/4b0d253f4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Image © Shutterstock/</a:t>
            </a:r>
            <a:r>
              <a:rPr lang="en-GB" dirty="0" err="1"/>
              <a:t>PeopleImages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Image © Shutterstock/PV productions</a:t>
            </a:r>
            <a:endParaRPr dirty="0"/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Image © Shutterstock/</a:t>
            </a:r>
            <a:r>
              <a:rPr lang="en-GB" dirty="0" err="1"/>
              <a:t>worradirek</a:t>
            </a:r>
            <a:endParaRPr dirty="0"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worradirek</a:t>
            </a:r>
            <a:endParaRPr lang="en-GB" dirty="0"/>
          </a:p>
        </p:txBody>
      </p:sp>
      <p:sp>
        <p:nvSpPr>
          <p:cNvPr id="253" name="Google Shape;25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Image © Shutterstock/</a:t>
            </a:r>
            <a:r>
              <a:rPr lang="en-GB" dirty="0" err="1"/>
              <a:t>anatoliy_gleb</a:t>
            </a:r>
            <a:endParaRPr dirty="0"/>
          </a:p>
        </p:txBody>
      </p:sp>
      <p:sp>
        <p:nvSpPr>
          <p:cNvPr id="264" name="Google Shape;26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worradirek</a:t>
            </a:r>
            <a:endParaRPr lang="en-GB" dirty="0"/>
          </a:p>
        </p:txBody>
      </p:sp>
      <p:sp>
        <p:nvSpPr>
          <p:cNvPr id="294" name="Google Shape;2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Employer-set Project: Walkthrough video: </a:t>
            </a:r>
            <a:r>
              <a:rPr lang="en-GB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https://vimeo.com/1200701427/acedd0e016</a:t>
            </a:r>
            <a:endParaRPr dirty="0"/>
          </a:p>
        </p:txBody>
      </p:sp>
      <p:sp>
        <p:nvSpPr>
          <p:cNvPr id="141" name="Google Shape;14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Employer-set Project: 10 steps to completing research video: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https://vimeo.com/1198368149/4b0d253f43</a:t>
            </a:r>
            <a:endParaRPr lang="en-GB" dirty="0"/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179" name="Google Shape;17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Image © Shutterstock/FOTO </a:t>
            </a:r>
            <a:r>
              <a:rPr lang="en-GB" dirty="0" err="1"/>
              <a:t>Eak</a:t>
            </a:r>
            <a:endParaRPr dirty="0"/>
          </a:p>
        </p:txBody>
      </p:sp>
      <p:sp>
        <p:nvSpPr>
          <p:cNvPr id="199" name="Google Shape;1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8BF86B-CBE2-3B63-7305-6BEDE378D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848"/>
            <a:ext cx="12192000" cy="4811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BCF2B1-19BD-7149-4EA3-FC6FD0AE1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04987"/>
            <a:ext cx="12192000" cy="6253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BA829-6895-56AE-3AE3-3313AAC533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000" y="1904693"/>
            <a:ext cx="1799998" cy="17999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8B6FAB-93FB-8963-8A18-AD54A1826D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163" y="3829221"/>
            <a:ext cx="11016505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326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30AC4E-E757-F729-552F-FFABCD09DC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3163" y="4897304"/>
            <a:ext cx="11016505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6B775C-2512-480D-04B7-B1EB376D94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04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Gatsby Technical Education Projects 2026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June 2026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0ED3064-70C5-6CF2-3F36-686B95AB96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1714" y="3101456"/>
            <a:ext cx="4717953" cy="369332"/>
          </a:xfrm>
        </p:spPr>
        <p:txBody>
          <a:bodyPr>
            <a:spAutoFit/>
          </a:bodyPr>
          <a:lstStyle>
            <a:lvl1pPr marL="0" indent="0" algn="r">
              <a:buNone/>
              <a:defRPr sz="1800" b="1" i="0" u="none">
                <a:solidFill>
                  <a:srgbClr val="43267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Route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12DB9B3-6F73-3003-E4A2-F69D54FD5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163" y="5619978"/>
            <a:ext cx="11016505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resource info</a:t>
            </a:r>
          </a:p>
        </p:txBody>
      </p:sp>
      <p:pic>
        <p:nvPicPr>
          <p:cNvPr id="9" name="Picture 8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569DCC9E-96FD-F69A-32FC-2303BDE36A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63" y="2486257"/>
            <a:ext cx="2049637" cy="86048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0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2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03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6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6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  <a:defRPr sz="5200" b="1">
                <a:solidFill>
                  <a:srgbClr val="432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5" name="Google Shape;55;p26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8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326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9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432673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1200701427?h=acedd0e016&amp;amp;app_id=122963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1198368149?h=4b0d253f43&amp;amp;app_id=122963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Building Services Engineering</a:t>
            </a:r>
            <a:endParaRPr dirty="0"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>
              <a:buSzPct val="108108"/>
            </a:pPr>
            <a:r>
              <a:rPr lang="en-GB" dirty="0"/>
              <a:t>Topic: Employer-set Project (Research, planning and evaluation)</a:t>
            </a:r>
          </a:p>
        </p:txBody>
      </p:sp>
      <p:sp>
        <p:nvSpPr>
          <p:cNvPr id="128" name="Google Shape;128;p1"/>
          <p:cNvSpPr txBox="1">
            <a:spLocks noGrp="1"/>
          </p:cNvSpPr>
          <p:nvPr>
            <p:ph type="body" sz="quarter" idx="10"/>
          </p:nvPr>
        </p:nvSpPr>
        <p:spPr>
          <a:xfrm>
            <a:off x="7001715" y="2844113"/>
            <a:ext cx="4717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Route: Construction</a:t>
            </a:r>
          </a:p>
        </p:txBody>
      </p:sp>
      <p:sp>
        <p:nvSpPr>
          <p:cNvPr id="127" name="Google Shape;127;p1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Resource 1: Research skills in the ESP</a:t>
            </a:r>
          </a:p>
          <a:p>
            <a:pPr marL="457200" lvl="0" indent="-228600" algn="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Good practice in recording research</a:t>
            </a:r>
            <a:endParaRPr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838199" y="1825626"/>
            <a:ext cx="4445001" cy="3863340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Evidence of core knowledge</a:t>
            </a:r>
            <a:endParaRPr dirty="0"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Apply technical understanding: sizing, efficiency, compliance with Approved Documents.</a:t>
            </a:r>
            <a:endParaRPr dirty="0"/>
          </a:p>
        </p:txBody>
      </p:sp>
      <p:sp>
        <p:nvSpPr>
          <p:cNvPr id="214" name="Google Shape;214;p1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pic>
        <p:nvPicPr>
          <p:cNvPr id="216" name="Google Shape;216;p10" descr="Electrician in PPE working in a switchboard with fuses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787" y="1825625"/>
            <a:ext cx="5795010" cy="386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Good practice in recording research</a:t>
            </a:r>
            <a:endParaRPr/>
          </a:p>
        </p:txBody>
      </p:sp>
      <p:sp>
        <p:nvSpPr>
          <p:cNvPr id="224" name="Google Shape;224;p11"/>
          <p:cNvSpPr txBox="1">
            <a:spLocks noGrp="1"/>
          </p:cNvSpPr>
          <p:nvPr>
            <p:ph type="body" idx="1"/>
          </p:nvPr>
        </p:nvSpPr>
        <p:spPr>
          <a:xfrm>
            <a:off x="838199" y="1825624"/>
            <a:ext cx="5167965" cy="4530725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lvl="0">
              <a:buClr>
                <a:srgbClr val="432673"/>
              </a:buClr>
            </a:pPr>
            <a:r>
              <a:rPr lang="en-GB" sz="1800" dirty="0"/>
              <a:t>Gather accurate, relevant information that directly addresses the Employer-set Project brief.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Demonstrate a methodical and thorough approach to information gathering.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Show clear application of core knowledge (e.g., building regulations, sustainability, installation requirements).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Use  industry references (e.g., CIBSE, BSRIA, WRAS, manufacturer websites).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Avoid non‑authoritative sources (e.g., adverts, blogs without technical credibility).</a:t>
            </a:r>
            <a:endParaRPr dirty="0"/>
          </a:p>
        </p:txBody>
      </p:sp>
      <p:sp>
        <p:nvSpPr>
          <p:cNvPr id="225" name="Google Shape;225;p1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226" name="Google Shape;226;p1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pic>
        <p:nvPicPr>
          <p:cNvPr id="227" name="Google Shape;227;p11" descr="A screenshot of a research repor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2995" y="3904529"/>
            <a:ext cx="4225793" cy="215509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0548788" y="5536399"/>
            <a:ext cx="13672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good practice table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8721040" y="2986469"/>
            <a:ext cx="1252889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PPT_AW_003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6322995" y="1825624"/>
            <a:ext cx="5167965" cy="1995605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Record full citation details: author, organisation, date, URL, date accessed.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Include a range of sources to demonstrate breadth and reliability</a:t>
            </a: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Task 1.1 Band 3 descriptor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4"/>
          </p:nvPr>
        </p:nvSpPr>
        <p:spPr>
          <a:xfrm>
            <a:off x="838199" y="1989575"/>
            <a:ext cx="10515599" cy="2773811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Brief requirements fully considered throughout research and information collation – clear evidence of a methodical and thorough approach to research and information gathering. Systematic and comprehensive research conducted, including a detailed list of sources in line with industry standards.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Core knowledge applied in all areas of the brief requirements.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Bad practice in recording research</a:t>
            </a: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Unstructured notes</a:t>
            </a:r>
            <a:endParaRPr dirty="0"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Copy–pasting text without headings or context</a:t>
            </a:r>
            <a:endParaRPr dirty="0"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Mixing supplier adverts with technical data</a:t>
            </a:r>
            <a:endParaRPr dirty="0"/>
          </a:p>
        </p:txBody>
      </p:sp>
      <p:sp>
        <p:nvSpPr>
          <p:cNvPr id="246" name="Google Shape;246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247" name="Google Shape;247;p13" descr="Two renewable energy engineers in safety gear discussing data on a laptop at a wind turbine field."/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Bad practice in recording research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Incomplete sources</a:t>
            </a:r>
            <a:endParaRPr dirty="0"/>
          </a:p>
          <a:p>
            <a:pPr marL="342900">
              <a:buSzPts val="2400"/>
            </a:pPr>
            <a:r>
              <a:rPr lang="en-GB" dirty="0"/>
              <a:t>‘Found online’ or ‘from a website’            without proper citation</a:t>
            </a:r>
            <a:endParaRPr dirty="0"/>
          </a:p>
          <a:p>
            <a:pPr marL="342900">
              <a:buSzPts val="2400"/>
            </a:pPr>
            <a:r>
              <a:rPr lang="en-GB" dirty="0"/>
              <a:t>No dates or manufacturer details</a:t>
            </a:r>
            <a:endParaRPr dirty="0"/>
          </a:p>
        </p:txBody>
      </p:sp>
      <p:sp>
        <p:nvSpPr>
          <p:cNvPr id="257" name="Google Shape;257;p1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258" name="Google Shape;258;p14" descr="Two renewable energy engineers in safety gear discussing data on a laptop at a wind turbine field."/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Bad practice in recording research</a:t>
            </a: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478868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Ignoring brief requirements</a:t>
            </a:r>
            <a:endParaRPr dirty="0"/>
          </a:p>
          <a:p>
            <a:pPr marL="342900">
              <a:buClr>
                <a:srgbClr val="432673"/>
              </a:buClr>
              <a:buSzPts val="2400"/>
            </a:pPr>
            <a:r>
              <a:rPr lang="en-GB" dirty="0"/>
              <a:t>Researching generic systems without checking system requirements</a:t>
            </a:r>
            <a:endParaRPr dirty="0"/>
          </a:p>
          <a:p>
            <a:pPr marL="342900">
              <a:buClr>
                <a:srgbClr val="432673"/>
              </a:buClr>
              <a:buSzPts val="2400"/>
            </a:pPr>
            <a:r>
              <a:rPr lang="en-GB" dirty="0"/>
              <a:t>Not using system costings as part of the research </a:t>
            </a:r>
            <a:endParaRPr dirty="0"/>
          </a:p>
        </p:txBody>
      </p:sp>
      <p:sp>
        <p:nvSpPr>
          <p:cNvPr id="268" name="Google Shape;268;p1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pic>
        <p:nvPicPr>
          <p:cNvPr id="270" name="Google Shape;270;p15" descr="Technicians in PPE installing photovoltaic solar panels on the roof of a house. 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8785" y="1854425"/>
            <a:ext cx="5835015" cy="380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Bad practice in recording research</a:t>
            </a:r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44454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900" b="1" dirty="0"/>
              <a:t>Notes on bad practice: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sz="1900" dirty="0"/>
              <a:t>Disorganised or incomplete, making it unclear what has been researched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sz="1900" dirty="0"/>
              <a:t>Recorded vague statements</a:t>
            </a:r>
            <a:endParaRPr dirty="0"/>
          </a:p>
          <a:p>
            <a:pPr lvl="0">
              <a:buClr>
                <a:srgbClr val="432673"/>
              </a:buClr>
              <a:buSzPct val="100000"/>
            </a:pPr>
            <a:r>
              <a:rPr lang="en-GB" sz="1900" dirty="0"/>
              <a:t>Failure to show how research supports the </a:t>
            </a:r>
            <a:r>
              <a:rPr lang="en-GB" sz="2000" dirty="0"/>
              <a:t>Employer-set project</a:t>
            </a:r>
            <a:r>
              <a:rPr lang="en-GB" sz="1900" dirty="0"/>
              <a:t> requirements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sz="1900" dirty="0"/>
              <a:t>Systems not sourced from the supplier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sz="1900" dirty="0"/>
              <a:t>Missing costings linked to the project brief</a:t>
            </a:r>
            <a:endParaRPr b="1" dirty="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79" name="Google Shape;279;p1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6604211" y="1825625"/>
            <a:ext cx="4408990" cy="2876136"/>
          </a:xfrm>
          <a:prstGeom prst="rect">
            <a:avLst/>
          </a:prstGeom>
          <a:solidFill>
            <a:srgbClr val="FFF5C4"/>
          </a:solidFill>
          <a:ln>
            <a:noFill/>
          </a:ln>
        </p:spPr>
        <p:txBody>
          <a:bodyPr spcFirstLastPara="1" wrap="square" lIns="180000" tIns="144000" rIns="180000" bIns="1440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panels – £10k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 source, no system size)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pump info from Google (no supplier, no spec)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Rainwater tank – big one needed (no capacity, no compliance check)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7546643" y="4836698"/>
            <a:ext cx="25241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bad practice notes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Task 1.1 Band 1 descriptor</a:t>
            </a:r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body" idx="4"/>
          </p:nvPr>
        </p:nvSpPr>
        <p:spPr>
          <a:xfrm>
            <a:off x="838199" y="1989574"/>
            <a:ext cx="10515599" cy="2003691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dirty="0"/>
              <a:t>Some evidence of a planned approach to research, results lack order and organisation.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400" dirty="0"/>
              <a:t>Some elements of Core knowledge referenced but focus may be imbalanced and more focused on one area than another.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Tips for students </a:t>
            </a:r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432673"/>
              </a:buClr>
              <a:buSzPts val="2400"/>
            </a:pPr>
            <a:r>
              <a:rPr lang="en-GB" dirty="0"/>
              <a:t>Always cross-check against project specification.</a:t>
            </a:r>
            <a:endParaRPr dirty="0"/>
          </a:p>
          <a:p>
            <a:pPr marL="342900">
              <a:buClr>
                <a:srgbClr val="432673"/>
              </a:buClr>
              <a:buSzPts val="2400"/>
            </a:pPr>
            <a:r>
              <a:rPr lang="en-GB" dirty="0"/>
              <a:t>Use industry-standard referencing.</a:t>
            </a:r>
            <a:endParaRPr dirty="0"/>
          </a:p>
          <a:p>
            <a:pPr marL="342900">
              <a:buClr>
                <a:srgbClr val="432673"/>
              </a:buClr>
              <a:buSzPts val="2400"/>
            </a:pPr>
            <a:r>
              <a:rPr lang="en-GB" dirty="0"/>
              <a:t>Present findings in tables, charts or annotated diagrams.</a:t>
            </a:r>
            <a:endParaRPr dirty="0"/>
          </a:p>
          <a:p>
            <a:pPr marL="342900">
              <a:buClr>
                <a:srgbClr val="432673"/>
              </a:buClr>
              <a:buSzPts val="2400"/>
            </a:pPr>
            <a:r>
              <a:rPr lang="en-GB" dirty="0"/>
              <a:t>Keep a research log (date, source, summary, relevance).</a:t>
            </a:r>
            <a:endParaRPr dirty="0"/>
          </a:p>
        </p:txBody>
      </p:sp>
      <p:sp>
        <p:nvSpPr>
          <p:cNvPr id="298" name="Google Shape;298;p1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299" name="Google Shape;299;p18" descr="Two renewable energy engineers in safety gear discussing data on a laptop at a wind turbine field."/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resource, we have:</a:t>
            </a:r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identified the key components of effective research as outlined in the ESP band descriptors;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explained common pitfalls in student research, including poor organisation and imbalanced focus on core knowledge areas;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planned and structured a research approach that aligns with the ESP brief and assessment criteria;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applied core knowledge consistently across areas such as costs, performance, environmental and financial benefits, and relevant legislation;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demonstrated digital skills in sourcing, collating and presenting research findings in line with industry expectations.</a:t>
            </a:r>
            <a:endParaRPr dirty="0"/>
          </a:p>
        </p:txBody>
      </p:sp>
      <p:sp>
        <p:nvSpPr>
          <p:cNvPr id="308" name="Google Shape;308;p19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Skills: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CSA, CSB, CSC, CSD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General competencies: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English: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EC1, EC2, EC4, EC5, EC6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MC5, MC7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Digital: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DC1, DC2, DC3, DC4, DC5</a:t>
            </a:r>
            <a:endParaRPr/>
          </a:p>
        </p:txBody>
      </p:sp>
      <p:sp>
        <p:nvSpPr>
          <p:cNvPr id="309" name="Google Shape;309;p19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resource, we will:</a:t>
            </a:r>
            <a:endParaRPr/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identify the key components of effective research as outlined in the ESP band descriptors;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explain common pitfalls in student research, including poor organisation and imbalanced focus on core knowledge areas;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plan and structure a research approach that aligns with the ESP brief and assessment criteria;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apply core knowledge consistently across areas such as costs, performance, environmental and financial benefits, and relevant legislation;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demonstrate digital skills in sourcing, collating and presenting research findings in line with industry expectations.</a:t>
            </a:r>
            <a:endParaRPr dirty="0"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Skills: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CSA, CSB, CSC, CSD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General competencies: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English: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EC1, EC2, EC4, EC5, EC6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Maths: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MC5, MC7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Digital: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DC1, DC2, DC3, DC4, DC5</a:t>
            </a:r>
            <a:endParaRPr dirty="0"/>
          </a:p>
        </p:txBody>
      </p:sp>
      <p:sp>
        <p:nvSpPr>
          <p:cNvPr id="136" name="Google Shape;136;p2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4" name="Google Shape;145;p3">
            <a:extLst>
              <a:ext uri="{FF2B5EF4-FFF2-40B4-BE49-F238E27FC236}">
                <a16:creationId xmlns:a16="http://schemas.microsoft.com/office/drawing/2014/main" id="{BD5BDB46-75B8-E19C-018A-0BE5BE044620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838200" y="3452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An introduction to the Employer-set Project</a:t>
            </a:r>
            <a:endParaRPr dirty="0"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838200" y="1488248"/>
            <a:ext cx="2353056" cy="4666746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GB" dirty="0"/>
              <a:t>Watch the video and write down any questions that it raises for you.</a:t>
            </a:r>
            <a:endParaRPr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9973928" y="162685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Introduction: video</a:t>
            </a:r>
            <a:endParaRPr sz="1400" b="1" i="0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" name="Online Media 1" title="Building Services Engineering - Employer - Set - Project: Walkthrough">
            <a:hlinkClick r:id="" action="ppaction://media"/>
            <a:extLst>
              <a:ext uri="{FF2B5EF4-FFF2-40B4-BE49-F238E27FC236}">
                <a16:creationId xmlns:a16="http://schemas.microsoft.com/office/drawing/2014/main" id="{013AEA10-180F-5355-7F8E-007655E1E7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84245" y="1488248"/>
            <a:ext cx="8283474" cy="466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dirty="0"/>
              <a:t>Research for the Employer-set Project</a:t>
            </a:r>
            <a:endParaRPr dirty="0"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8887626" y="161642"/>
            <a:ext cx="3164848" cy="366169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Animation: Activity 1, Activity 4, Activity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838200" y="1519081"/>
            <a:ext cx="2298192" cy="4635914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Watch the animation and complete the related activities.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" name="Online Media 2" title="10 steps to completing research for Employer-Set Project">
            <a:hlinkClick r:id="" action="ppaction://media"/>
            <a:extLst>
              <a:ext uri="{FF2B5EF4-FFF2-40B4-BE49-F238E27FC236}">
                <a16:creationId xmlns:a16="http://schemas.microsoft.com/office/drawing/2014/main" id="{57F1A46C-FBDE-1172-30F0-8B92E6E6DE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01949" y="1519080"/>
            <a:ext cx="8407451" cy="473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dirty="0"/>
              <a:t>Research for the Employer-set Project</a:t>
            </a:r>
            <a:endParaRPr dirty="0"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Reflect on the role of research in the Employer-set Project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Why is research the starting point of the Employer-set Project?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What makes a source reliable or unreliable?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How should you record research so it can be used later?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How can you show that your research directly addresses the client’s requirements?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How does comparing options show deeper understanding than just listing information?</a:t>
            </a:r>
            <a:endParaRPr dirty="0"/>
          </a:p>
        </p:txBody>
      </p:sp>
      <p:sp>
        <p:nvSpPr>
          <p:cNvPr id="166" name="Google Shape;166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Why recording research matters</a:t>
            </a:r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GB" b="1" dirty="0"/>
              <a:t>Recording research matters because: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b="1" dirty="0"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dirty="0"/>
              <a:t>it ensures brief requirements are fully considered;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dirty="0"/>
              <a:t>it provides clear evidence of a methodical approach;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dirty="0"/>
              <a:t>it demonstrates professional practice in line with industry standards;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dirty="0"/>
              <a:t>it supports the application of core knowledge across renewable, modular and conservation technologies;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ct val="100000"/>
              <a:buChar char="•"/>
            </a:pPr>
            <a:r>
              <a:rPr lang="en-GB" dirty="0"/>
              <a:t>it supports the completion of the tasks included in the employer-set projects.</a:t>
            </a:r>
            <a:endParaRPr dirty="0"/>
          </a:p>
        </p:txBody>
      </p:sp>
      <p:sp>
        <p:nvSpPr>
          <p:cNvPr id="174" name="Google Shape;174;p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Good practice in recording research</a:t>
            </a:r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061449" cy="2334895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Methodical approach</a:t>
            </a:r>
            <a:endParaRPr dirty="0"/>
          </a:p>
          <a:p>
            <a:pPr marL="228600" indent="-228600">
              <a:buClr>
                <a:srgbClr val="432673"/>
              </a:buClr>
              <a:buSzPts val="2400"/>
            </a:pPr>
            <a:r>
              <a:rPr lang="en-US" dirty="0"/>
              <a:t>Record findings in tables or spreadsheets for clarity.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Use structured headings: technology type, supplier, cost, compliance, sustainability impact.</a:t>
            </a:r>
            <a:endParaRPr dirty="0"/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83" name="Google Shape;183;p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380C6-9B46-708E-391A-2244BEE3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685" y="4457392"/>
            <a:ext cx="7842244" cy="16020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Good practice in recording research</a:t>
            </a:r>
            <a:endParaRPr/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Comprehensive sources</a:t>
            </a:r>
            <a:endParaRPr dirty="0"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Include manufacturer websites, government guidance, industry standards (e.g., CIBSE, BSRIA, WRAS).</a:t>
            </a:r>
            <a:endParaRPr dirty="0"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Provide full reference details (author, date, URL, accessed date).</a:t>
            </a:r>
            <a:endParaRPr dirty="0"/>
          </a:p>
        </p:txBody>
      </p:sp>
      <p:sp>
        <p:nvSpPr>
          <p:cNvPr id="193" name="Google Shape;193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359" y="2024008"/>
            <a:ext cx="5270641" cy="351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Good practice in recording research</a:t>
            </a: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446182" cy="3853815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 dirty="0"/>
              <a:t>Alignment with brief</a:t>
            </a:r>
            <a:endParaRPr dirty="0"/>
          </a:p>
          <a:p>
            <a:pPr marL="3429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Link each finding directly to project requirements.</a:t>
            </a:r>
            <a:endParaRPr dirty="0"/>
          </a:p>
        </p:txBody>
      </p:sp>
      <p:sp>
        <p:nvSpPr>
          <p:cNvPr id="203" name="Google Shape;203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Research skills in the ESP</a:t>
            </a:r>
            <a:endParaRPr/>
          </a:p>
        </p:txBody>
      </p:sp>
      <p:pic>
        <p:nvPicPr>
          <p:cNvPr id="206" name="Google Shape;206;p9" descr="Electrical engineers in PPE working together at power plant using a laptop. 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862" y="1825625"/>
            <a:ext cx="5758938" cy="385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A6EEAF-523F-40BD-94AF-5521CD1E29EB}"/>
</file>

<file path=customXml/itemProps2.xml><?xml version="1.0" encoding="utf-8"?>
<ds:datastoreItem xmlns:ds="http://schemas.openxmlformats.org/officeDocument/2006/customXml" ds:itemID="{CD653A69-6E2B-4495-AC11-979E56470475}"/>
</file>

<file path=customXml/itemProps3.xml><?xml version="1.0" encoding="utf-8"?>
<ds:datastoreItem xmlns:ds="http://schemas.openxmlformats.org/officeDocument/2006/customXml" ds:itemID="{8D899A47-5104-4919-BEC1-C99B8A020B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Widescreen</PresentationFormat>
  <Paragraphs>169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Arial Narrow</vt:lpstr>
      <vt:lpstr>Office Theme</vt:lpstr>
      <vt:lpstr>Building Services Engineering</vt:lpstr>
      <vt:lpstr>In this resource, we will:</vt:lpstr>
      <vt:lpstr>An introduction to the Employer-set Project</vt:lpstr>
      <vt:lpstr>Research for the Employer-set Project</vt:lpstr>
      <vt:lpstr>Research for the Employer-set Project</vt:lpstr>
      <vt:lpstr>Why recording research matters</vt:lpstr>
      <vt:lpstr>Good practice in recording research</vt:lpstr>
      <vt:lpstr>Good practice in recording research</vt:lpstr>
      <vt:lpstr>Good practice in recording research</vt:lpstr>
      <vt:lpstr>Good practice in recording research</vt:lpstr>
      <vt:lpstr>Good practice in recording research</vt:lpstr>
      <vt:lpstr>Task 1.1 Band 3 descriptor</vt:lpstr>
      <vt:lpstr>Bad practice in recording research</vt:lpstr>
      <vt:lpstr>Bad practice in recording research</vt:lpstr>
      <vt:lpstr>Bad practice in recording research</vt:lpstr>
      <vt:lpstr>Bad practice in recording research</vt:lpstr>
      <vt:lpstr>Task 1.1 Band 1 descriptor</vt:lpstr>
      <vt:lpstr>Tips for students </vt:lpstr>
      <vt:lpstr>In this resource,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2026-06-15T09:13:04Z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