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handoutMasterIdLst>
    <p:handoutMasterId r:id="rId11"/>
  </p:handoutMasterIdLst>
  <p:sldIdLst>
    <p:sldId id="267" r:id="rId2"/>
    <p:sldId id="292" r:id="rId3"/>
    <p:sldId id="296" r:id="rId4"/>
    <p:sldId id="294" r:id="rId5"/>
    <p:sldId id="297" r:id="rId6"/>
    <p:sldId id="299" r:id="rId7"/>
    <p:sldId id="300"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A7A9AD"/>
    <a:srgbClr val="CFEFE9"/>
    <a:srgbClr val="898989"/>
    <a:srgbClr val="EBDDF4"/>
    <a:srgbClr val="167765"/>
    <a:srgbClr val="F1995C"/>
    <a:srgbClr val="F7E3D4"/>
    <a:srgbClr val="A44A00"/>
    <a:srgbClr val="EEDD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F10848-3BA2-44A5-9A83-93187D3E6E3D}" v="1" dt="2026-06-08T11:39:08.613"/>
    <p1510:client id="{9E3F6FD7-FE35-4EB2-840A-59BE1966CBA5}" v="5" dt="2026-06-08T11:09:21.6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98" autoAdjust="0"/>
    <p:restoredTop sz="94795" autoAdjust="0"/>
  </p:normalViewPr>
  <p:slideViewPr>
    <p:cSldViewPr snapToGrid="0">
      <p:cViewPr varScale="1">
        <p:scale>
          <a:sx n="78" d="100"/>
          <a:sy n="78" d="100"/>
        </p:scale>
        <p:origin x="810" y="9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146" d="100"/>
          <a:sy n="146" d="100"/>
        </p:scale>
        <p:origin x="4552"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Image © Shutterstock/DC Studio</a:t>
            </a:r>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3</a:t>
            </a:fld>
            <a:endParaRPr lang="en-GB" dirty="0"/>
          </a:p>
        </p:txBody>
      </p:sp>
    </p:spTree>
    <p:extLst>
      <p:ext uri="{BB962C8B-B14F-4D97-AF65-F5344CB8AC3E}">
        <p14:creationId xmlns:p14="http://schemas.microsoft.com/office/powerpoint/2010/main" val="37774125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6" Type="http://schemas.openxmlformats.org/officeDocument/2006/relationships/hyperlink" Target="NULL" TargetMode="External"/><Relationship Id="rId5" Type="http://schemas.openxmlformats.org/officeDocument/2006/relationships/hyperlink" Target="NULL" TargetMode="Externa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E2C969CA-9B54-DC0B-C102-D1AB2DC7A308}"/>
              </a:ext>
            </a:extLst>
          </p:cNvPr>
          <p:cNvPicPr>
            <a:picLocks noChangeAspect="1"/>
          </p:cNvPicPr>
          <p:nvPr userDrawn="1"/>
        </p:nvPicPr>
        <p:blipFill>
          <a:blip r:embed="rId2" cstate="screen">
            <a:extLst>
              <a:ext uri="{28A0092B-C50C-407E-A947-70E740481C1C}">
                <a14:useLocalDpi xmlns:a14="http://schemas.microsoft.com/office/drawing/2010/main"/>
              </a:ext>
            </a:extLst>
          </a:blip>
          <a:srcRect b="-126652"/>
          <a:stretch>
            <a:fillRect/>
          </a:stretch>
        </p:blipFill>
        <p:spPr>
          <a:xfrm>
            <a:off x="0" y="-2603"/>
            <a:ext cx="12192000" cy="6514946"/>
          </a:xfrm>
          <a:prstGeom prst="rect">
            <a:avLst/>
          </a:prstGeom>
        </p:spPr>
      </p:pic>
      <p:sp>
        <p:nvSpPr>
          <p:cNvPr id="5" name="Rectangle 4">
            <a:extLst>
              <a:ext uri="{FF2B5EF4-FFF2-40B4-BE49-F238E27FC236}">
                <a16:creationId xmlns:a16="http://schemas.microsoft.com/office/drawing/2014/main" id="{E0CC6B35-C132-ECE5-C2EF-8DE67270A28E}"/>
              </a:ext>
            </a:extLst>
          </p:cNvPr>
          <p:cNvSpPr/>
          <p:nvPr userDrawn="1"/>
        </p:nvSpPr>
        <p:spPr>
          <a:xfrm>
            <a:off x="0" y="3230133"/>
            <a:ext cx="12192000" cy="3627868"/>
          </a:xfrm>
          <a:prstGeom prst="rect">
            <a:avLst/>
          </a:prstGeom>
          <a:solidFill>
            <a:srgbClr val="CFEFE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blue and black rectangle&#10;&#10;AI-generated content may be incorrect.">
            <a:extLst>
              <a:ext uri="{FF2B5EF4-FFF2-40B4-BE49-F238E27FC236}">
                <a16:creationId xmlns:a16="http://schemas.microsoft.com/office/drawing/2014/main" id="{BE36D571-DC22-6BAD-8AE6-452FBE7FF202}"/>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a:fillRect/>
          </a:stretch>
        </p:blipFill>
        <p:spPr>
          <a:xfrm>
            <a:off x="0" y="1621402"/>
            <a:ext cx="12192000" cy="4637509"/>
          </a:xfrm>
          <a:prstGeom prst="rect">
            <a:avLst/>
          </a:prstGeom>
        </p:spPr>
      </p:pic>
      <p:pic>
        <p:nvPicPr>
          <p:cNvPr id="4" name="Picture 3">
            <a:extLst>
              <a:ext uri="{FF2B5EF4-FFF2-40B4-BE49-F238E27FC236}">
                <a16:creationId xmlns:a16="http://schemas.microsoft.com/office/drawing/2014/main" id="{41B201B7-18AF-C612-1AED-34AA3012A8C7}"/>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6000" y="1305605"/>
            <a:ext cx="1799997" cy="1799997"/>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703163" y="3230132"/>
            <a:ext cx="11016505" cy="875845"/>
          </a:xfrm>
        </p:spPr>
        <p:txBody>
          <a:bodyPr anchor="b" anchorCtr="0">
            <a:noAutofit/>
          </a:bodyPr>
          <a:lstStyle>
            <a:lvl1pPr algn="ctr">
              <a:defRPr sz="5200" b="1">
                <a:solidFill>
                  <a:srgbClr val="167765"/>
                </a:solidFill>
                <a:latin typeface="Arial" panose="020B0604020202020204" pitchFamily="34" charset="0"/>
                <a:cs typeface="Arial" panose="020B0604020202020204" pitchFamily="34" charset="0"/>
              </a:defRPr>
            </a:lvl1pPr>
          </a:lstStyle>
          <a:p>
            <a:r>
              <a:rPr lang="en-US" dirty="0"/>
              <a:t>Click to add title</a:t>
            </a:r>
            <a:endParaRPr lang="en-GB" dirty="0"/>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703163" y="4897304"/>
            <a:ext cx="11016505"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topic</a:t>
            </a:r>
            <a:endParaRPr lang="en-GB" dirty="0"/>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hasCustomPrompt="1"/>
          </p:nvPr>
        </p:nvSpPr>
        <p:spPr>
          <a:xfrm>
            <a:off x="7001714" y="2502367"/>
            <a:ext cx="4717953" cy="369332"/>
          </a:xfrm>
        </p:spPr>
        <p:txBody>
          <a:bodyPr>
            <a:spAutoFit/>
          </a:bodyPr>
          <a:lstStyle>
            <a:lvl1pPr marL="0" indent="0" algn="r">
              <a:buNone/>
              <a:defRPr sz="1800" b="1" i="0" u="none">
                <a:solidFill>
                  <a:srgbClr val="167765"/>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dirty="0"/>
              <a:t>Click to add Route</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703163" y="5619978"/>
            <a:ext cx="11016505" cy="458004"/>
          </a:xfrm>
        </p:spPr>
        <p:txBody>
          <a:bodyPr>
            <a:noAutofit/>
          </a:bodyPr>
          <a:lstStyle>
            <a:lvl1pPr marL="0" indent="0" algn="ctr">
              <a:buNone/>
              <a:defRPr sz="1800">
                <a:solidFill>
                  <a:schemeClr val="tx1">
                    <a:lumMod val="85000"/>
                    <a:lumOff val="15000"/>
                  </a:schemeClr>
                </a:solidFill>
              </a:defRPr>
            </a:lvl1pPr>
          </a:lstStyle>
          <a:p>
            <a:pPr lvl="0"/>
            <a:r>
              <a:rPr lang="en-US" dirty="0"/>
              <a:t>Click to add resource info</a:t>
            </a:r>
          </a:p>
        </p:txBody>
      </p:sp>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1887168"/>
            <a:ext cx="2049637" cy="860482"/>
          </a:xfrm>
          <a:prstGeom prst="rect">
            <a:avLst/>
          </a:prstGeom>
        </p:spPr>
      </p:pic>
      <p:sp>
        <p:nvSpPr>
          <p:cNvPr id="6" name="Footer Placeholder 4">
            <a:extLst>
              <a:ext uri="{FF2B5EF4-FFF2-40B4-BE49-F238E27FC236}">
                <a16:creationId xmlns:a16="http://schemas.microsoft.com/office/drawing/2014/main" id="{8235EB00-76BC-F83F-381C-2C6B8B1AB53C}"/>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0A3C7FA7-FA8D-11E2-F329-CA641AE3432D}"/>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CFEFE9"/>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dirty="0"/>
              <a:t>Write a bulleted explanation of how the information was gathered (e.g. research, CoP discussion, provider input)</a:t>
            </a:r>
          </a:p>
          <a:p>
            <a:r>
              <a:rPr lang="en-GB" dirty="0"/>
              <a:t>Text</a:t>
            </a:r>
            <a:endParaRPr dirty="0"/>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9973929" y="162686"/>
            <a:ext cx="2078545" cy="365125"/>
          </a:xfrm>
          <a:prstGeom prst="roundRect">
            <a:avLst/>
          </a:prstGeom>
          <a:solidFill>
            <a:srgbClr val="CFEF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67765"/>
                </a:solidFill>
                <a:latin typeface="Arial Narrow" panose="020B0604020202020204" pitchFamily="34" charset="0"/>
                <a:cs typeface="Arial Narrow" panose="020B0604020202020204" pitchFamily="34" charset="0"/>
              </a:rPr>
              <a:t>Creative and Design</a:t>
            </a:r>
          </a:p>
        </p:txBody>
      </p:sp>
      <p:sp>
        <p:nvSpPr>
          <p:cNvPr id="9" name="Footer Placeholder 4">
            <a:extLst>
              <a:ext uri="{FF2B5EF4-FFF2-40B4-BE49-F238E27FC236}">
                <a16:creationId xmlns:a16="http://schemas.microsoft.com/office/drawing/2014/main" id="{3F0E408A-0CDD-9FE9-A43D-CDF17AD0E306}"/>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BC2DC510-B093-0978-3873-FC066F57FA10}"/>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4" name="TextBox 3">
            <a:extLst>
              <a:ext uri="{FF2B5EF4-FFF2-40B4-BE49-F238E27FC236}">
                <a16:creationId xmlns:a16="http://schemas.microsoft.com/office/drawing/2014/main" id="{45C7DBFC-E677-8C24-E81B-D4C736E2C373}"/>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7" name="Google Shape;346;p11">
            <a:extLst>
              <a:ext uri="{FF2B5EF4-FFF2-40B4-BE49-F238E27FC236}">
                <a16:creationId xmlns:a16="http://schemas.microsoft.com/office/drawing/2014/main" id="{6928C64D-58EA-65D7-E273-E8B71B05BFCE}"/>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2106068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Visual Curriculum">
    <p:spTree>
      <p:nvGrpSpPr>
        <p:cNvPr id="1" name=""/>
        <p:cNvGrpSpPr/>
        <p:nvPr/>
      </p:nvGrpSpPr>
      <p:grpSpPr>
        <a:xfrm>
          <a:off x="0" y="0"/>
          <a:ext cx="0" cy="0"/>
          <a:chOff x="0" y="0"/>
          <a:chExt cx="0" cy="0"/>
        </a:xfrm>
      </p:grpSpPr>
      <p:grpSp>
        <p:nvGrpSpPr>
          <p:cNvPr id="6" name="Google Shape;348;p11">
            <a:extLst>
              <a:ext uri="{FF2B5EF4-FFF2-40B4-BE49-F238E27FC236}">
                <a16:creationId xmlns:a16="http://schemas.microsoft.com/office/drawing/2014/main" id="{AF1AE339-8104-0FBF-ECCF-DC9CEFEDFFCE}"/>
              </a:ext>
            </a:extLst>
          </p:cNvPr>
          <p:cNvGrpSpPr/>
          <p:nvPr userDrawn="1"/>
        </p:nvGrpSpPr>
        <p:grpSpPr>
          <a:xfrm>
            <a:off x="1612926" y="1201358"/>
            <a:ext cx="8332479" cy="4920263"/>
            <a:chOff x="1612926" y="1201358"/>
            <a:chExt cx="8332479" cy="4920263"/>
          </a:xfrm>
        </p:grpSpPr>
        <p:grpSp>
          <p:nvGrpSpPr>
            <p:cNvPr id="7" name="Google Shape;349;p11">
              <a:extLst>
                <a:ext uri="{FF2B5EF4-FFF2-40B4-BE49-F238E27FC236}">
                  <a16:creationId xmlns:a16="http://schemas.microsoft.com/office/drawing/2014/main" id="{A482825B-3768-27CB-BB0F-792745ADE4E5}"/>
                </a:ext>
              </a:extLst>
            </p:cNvPr>
            <p:cNvGrpSpPr/>
            <p:nvPr/>
          </p:nvGrpSpPr>
          <p:grpSpPr>
            <a:xfrm>
              <a:off x="1612926" y="5286078"/>
              <a:ext cx="4178145" cy="584841"/>
              <a:chOff x="1713632" y="5295338"/>
              <a:chExt cx="4050146" cy="566924"/>
            </a:xfrm>
          </p:grpSpPr>
          <p:sp>
            <p:nvSpPr>
              <p:cNvPr id="18" name="Google Shape;350;p11">
                <a:extLst>
                  <a:ext uri="{FF2B5EF4-FFF2-40B4-BE49-F238E27FC236}">
                    <a16:creationId xmlns:a16="http://schemas.microsoft.com/office/drawing/2014/main" id="{0A96C6F6-C035-E996-2B12-6E1CC9A63B90}"/>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 name="Google Shape;351;p11">
                <a:extLst>
                  <a:ext uri="{FF2B5EF4-FFF2-40B4-BE49-F238E27FC236}">
                    <a16:creationId xmlns:a16="http://schemas.microsoft.com/office/drawing/2014/main" id="{8D2A3776-86A0-2658-8592-E4D09102303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20" name="Google Shape;352;p11">
                <a:extLst>
                  <a:ext uri="{FF2B5EF4-FFF2-40B4-BE49-F238E27FC236}">
                    <a16:creationId xmlns:a16="http://schemas.microsoft.com/office/drawing/2014/main" id="{21083FB2-31A9-4A4F-D71A-D783379E1709}"/>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8" name="Google Shape;353;p11">
              <a:extLst>
                <a:ext uri="{FF2B5EF4-FFF2-40B4-BE49-F238E27FC236}">
                  <a16:creationId xmlns:a16="http://schemas.microsoft.com/office/drawing/2014/main" id="{C6EC3740-C692-3456-C6F1-0FD91E7C25A8}"/>
                </a:ext>
              </a:extLst>
            </p:cNvPr>
            <p:cNvGrpSpPr/>
            <p:nvPr/>
          </p:nvGrpSpPr>
          <p:grpSpPr>
            <a:xfrm>
              <a:off x="5767260" y="5286078"/>
              <a:ext cx="4178145" cy="584841"/>
              <a:chOff x="1713632" y="5295338"/>
              <a:chExt cx="4050146" cy="566924"/>
            </a:xfrm>
          </p:grpSpPr>
          <p:sp>
            <p:nvSpPr>
              <p:cNvPr id="15" name="Google Shape;354;p11">
                <a:extLst>
                  <a:ext uri="{FF2B5EF4-FFF2-40B4-BE49-F238E27FC236}">
                    <a16:creationId xmlns:a16="http://schemas.microsoft.com/office/drawing/2014/main" id="{E5DA7D04-BB98-C7B0-CB67-083E5E25CA4E}"/>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5;p11">
                <a:extLst>
                  <a:ext uri="{FF2B5EF4-FFF2-40B4-BE49-F238E27FC236}">
                    <a16:creationId xmlns:a16="http://schemas.microsoft.com/office/drawing/2014/main" id="{4DE92751-E3D1-D2A6-0191-3965AD5D4B63}"/>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6;p11">
                <a:extLst>
                  <a:ext uri="{FF2B5EF4-FFF2-40B4-BE49-F238E27FC236}">
                    <a16:creationId xmlns:a16="http://schemas.microsoft.com/office/drawing/2014/main" id="{33EAB244-A7F8-1F65-C14C-571D594140B0}"/>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9" name="Google Shape;357;p11">
              <a:extLst>
                <a:ext uri="{FF2B5EF4-FFF2-40B4-BE49-F238E27FC236}">
                  <a16:creationId xmlns:a16="http://schemas.microsoft.com/office/drawing/2014/main" id="{4971BA12-AADA-AB7A-BAB0-C0969CA47638}"/>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10" name="Google Shape;358;p11">
              <a:extLst>
                <a:ext uri="{FF2B5EF4-FFF2-40B4-BE49-F238E27FC236}">
                  <a16:creationId xmlns:a16="http://schemas.microsoft.com/office/drawing/2014/main" id="{13B40265-4425-1A45-9A87-CB0859D61633}"/>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11" name="Google Shape;359;p11">
              <a:extLst>
                <a:ext uri="{FF2B5EF4-FFF2-40B4-BE49-F238E27FC236}">
                  <a16:creationId xmlns:a16="http://schemas.microsoft.com/office/drawing/2014/main" id="{94DE26C1-7778-CD3D-E55C-90D713EF40BB}"/>
                </a:ext>
              </a:extLst>
            </p:cNvPr>
            <p:cNvGrpSpPr/>
            <p:nvPr/>
          </p:nvGrpSpPr>
          <p:grpSpPr>
            <a:xfrm>
              <a:off x="1653666" y="1201358"/>
              <a:ext cx="8237810" cy="4178621"/>
              <a:chOff x="1653666" y="1201358"/>
              <a:chExt cx="8237810" cy="4178621"/>
            </a:xfrm>
          </p:grpSpPr>
          <p:cxnSp>
            <p:nvCxnSpPr>
              <p:cNvPr id="12" name="Google Shape;360;p11">
                <a:extLst>
                  <a:ext uri="{FF2B5EF4-FFF2-40B4-BE49-F238E27FC236}">
                    <a16:creationId xmlns:a16="http://schemas.microsoft.com/office/drawing/2014/main" id="{1C554B35-E1DF-44F6-D9F0-8A962159A727}"/>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3" name="Google Shape;361;p11">
                <a:extLst>
                  <a:ext uri="{FF2B5EF4-FFF2-40B4-BE49-F238E27FC236}">
                    <a16:creationId xmlns:a16="http://schemas.microsoft.com/office/drawing/2014/main" id="{C81E82AF-4F74-18D7-81B7-A5809292654A}"/>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4" name="Google Shape;362;p11">
                <a:extLst>
                  <a:ext uri="{FF2B5EF4-FFF2-40B4-BE49-F238E27FC236}">
                    <a16:creationId xmlns:a16="http://schemas.microsoft.com/office/drawing/2014/main" id="{2414A85C-7C03-8BC3-F84E-98A397183DE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1" name="Rounded Rectangle 20">
            <a:extLst>
              <a:ext uri="{FF2B5EF4-FFF2-40B4-BE49-F238E27FC236}">
                <a16:creationId xmlns:a16="http://schemas.microsoft.com/office/drawing/2014/main" id="{508FB697-C7D1-1568-0C10-F257FB112F1E}"/>
              </a:ext>
            </a:extLst>
          </p:cNvPr>
          <p:cNvSpPr/>
          <p:nvPr userDrawn="1"/>
        </p:nvSpPr>
        <p:spPr>
          <a:xfrm>
            <a:off x="9973929" y="162686"/>
            <a:ext cx="2078545" cy="365125"/>
          </a:xfrm>
          <a:prstGeom prst="roundRect">
            <a:avLst/>
          </a:prstGeom>
          <a:solidFill>
            <a:srgbClr val="CFEF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67765"/>
                </a:solidFill>
                <a:latin typeface="Arial Narrow" panose="020B0604020202020204" pitchFamily="34" charset="0"/>
                <a:cs typeface="Arial Narrow" panose="020B0604020202020204" pitchFamily="34" charset="0"/>
              </a:rPr>
              <a:t>Creative and Design</a:t>
            </a:r>
          </a:p>
        </p:txBody>
      </p:sp>
      <p:sp>
        <p:nvSpPr>
          <p:cNvPr id="32" name="TextBox 31">
            <a:extLst>
              <a:ext uri="{FF2B5EF4-FFF2-40B4-BE49-F238E27FC236}">
                <a16:creationId xmlns:a16="http://schemas.microsoft.com/office/drawing/2014/main" id="{96C89A8C-8740-14D2-7413-8C7050A2C7E9}"/>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2" name="Footer Placeholder 4">
            <a:extLst>
              <a:ext uri="{FF2B5EF4-FFF2-40B4-BE49-F238E27FC236}">
                <a16:creationId xmlns:a16="http://schemas.microsoft.com/office/drawing/2014/main" id="{F466388F-1234-DE3C-C2C2-D8F14EE2929C}"/>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500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9" name="Rounded Rectangle 8">
            <a:extLst>
              <a:ext uri="{FF2B5EF4-FFF2-40B4-BE49-F238E27FC236}">
                <a16:creationId xmlns:a16="http://schemas.microsoft.com/office/drawing/2014/main" id="{5AED23AD-944C-8ACA-B639-29C513AF1ECD}"/>
              </a:ext>
            </a:extLst>
          </p:cNvPr>
          <p:cNvSpPr/>
          <p:nvPr userDrawn="1"/>
        </p:nvSpPr>
        <p:spPr>
          <a:xfrm>
            <a:off x="9973929" y="162686"/>
            <a:ext cx="2078545" cy="365125"/>
          </a:xfrm>
          <a:prstGeom prst="roundRect">
            <a:avLst/>
          </a:prstGeom>
          <a:solidFill>
            <a:srgbClr val="CFEF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67765"/>
                </a:solidFill>
                <a:latin typeface="Arial Narrow" panose="020B0604020202020204" pitchFamily="34" charset="0"/>
                <a:cs typeface="Arial Narrow" panose="020B0604020202020204" pitchFamily="34" charset="0"/>
              </a:rPr>
              <a:t>Creative and Design</a:t>
            </a:r>
          </a:p>
        </p:txBody>
      </p:sp>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CFEFE9"/>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dirty="0"/>
              <a:t>Title</a:t>
            </a:r>
            <a:endParaRPr lang="en-GB" dirty="0"/>
          </a:p>
          <a:p>
            <a:pPr marL="0" lvl="0" indent="0" algn="l" rtl="0">
              <a:lnSpc>
                <a:spcPct val="108000"/>
              </a:lnSpc>
              <a:spcBef>
                <a:spcPts val="1000"/>
              </a:spcBef>
              <a:spcAft>
                <a:spcPts val="0"/>
              </a:spcAft>
              <a:buSzPct val="100000"/>
              <a:buNone/>
            </a:pPr>
            <a:r>
              <a:rPr lang="en-GB" dirty="0"/>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0"/>
              </a:spcBef>
              <a:spcAft>
                <a:spcPts val="0"/>
              </a:spcAft>
              <a:buSzPct val="100000"/>
              <a:buNone/>
            </a:pPr>
            <a:endParaRPr dirty="0"/>
          </a:p>
        </p:txBody>
      </p:sp>
      <p:sp>
        <p:nvSpPr>
          <p:cNvPr id="11" name="Footer Placeholder 4">
            <a:extLst>
              <a:ext uri="{FF2B5EF4-FFF2-40B4-BE49-F238E27FC236}">
                <a16:creationId xmlns:a16="http://schemas.microsoft.com/office/drawing/2014/main" id="{5E6DF782-2663-8B06-B5E2-747CBE3FC613}"/>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F86EDEF4-EEEE-6EDC-3D31-731D33B1E50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766809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D4F2D8F7-4FA5-EB84-3F9C-551535E85803}"/>
              </a:ext>
            </a:extLst>
          </p:cNvPr>
          <p:cNvSpPr/>
          <p:nvPr userDrawn="1"/>
        </p:nvSpPr>
        <p:spPr>
          <a:xfrm>
            <a:off x="9973929" y="162686"/>
            <a:ext cx="2078545" cy="365125"/>
          </a:xfrm>
          <a:prstGeom prst="roundRect">
            <a:avLst/>
          </a:prstGeom>
          <a:solidFill>
            <a:srgbClr val="CFEFE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rgbClr val="167765"/>
                </a:solidFill>
                <a:latin typeface="Arial Narrow" panose="020B0604020202020204" pitchFamily="34" charset="0"/>
                <a:cs typeface="Arial Narrow" panose="020B0604020202020204" pitchFamily="34" charset="0"/>
              </a:rPr>
              <a:t>Creative and Design</a:t>
            </a:r>
          </a:p>
        </p:txBody>
      </p:sp>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CFEFE9"/>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dirty="0">
                <a:hlinkClick r:id="rId2" invalidUrl="https:///"/>
              </a:rPr>
              <a:t>New text with l</a:t>
            </a:r>
            <a:r>
              <a:rPr lang="en-US" dirty="0">
                <a:hlinkClick r:id="rId3" invalidUrl="https:///"/>
              </a:rPr>
              <a:t>in</a:t>
            </a:r>
            <a:r>
              <a:rPr lang="en-US" dirty="0">
                <a:hlinkClick r:id="rId4" invalidUrl="https:///"/>
              </a:rPr>
              <a:t>k</a:t>
            </a:r>
            <a:endParaRPr lang="en-US" dirty="0"/>
          </a:p>
          <a:p>
            <a:r>
              <a:rPr lang="en-US" dirty="0">
                <a:hlinkClick r:id="rId5" invalidUrl="https:///"/>
              </a:rPr>
              <a:t>New text with link</a:t>
            </a:r>
            <a:endParaRPr lang="en-US" dirty="0"/>
          </a:p>
          <a:p>
            <a:r>
              <a:rPr lang="en-US" dirty="0">
                <a:hlinkClick r:id="rId6" invalidUrl="https:///"/>
              </a:rPr>
              <a:t>New text with link</a:t>
            </a:r>
            <a:endParaRPr lang="en-US" dirty="0"/>
          </a:p>
        </p:txBody>
      </p:sp>
      <p:sp>
        <p:nvSpPr>
          <p:cNvPr id="9" name="Footer Placeholder 4">
            <a:extLst>
              <a:ext uri="{FF2B5EF4-FFF2-40B4-BE49-F238E27FC236}">
                <a16:creationId xmlns:a16="http://schemas.microsoft.com/office/drawing/2014/main" id="{8E8461FB-A089-B849-B2FE-363B070C1305}"/>
              </a:ext>
            </a:extLst>
          </p:cNvPr>
          <p:cNvSpPr txBox="1">
            <a:spLocks/>
          </p:cNvSpPr>
          <p:nvPr userDrawn="1"/>
        </p:nvSpPr>
        <p:spPr>
          <a:xfrm>
            <a:off x="7239000" y="6356350"/>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EBA858A-2685-0F22-C536-61363FB361D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3" name="TextBox 2">
            <a:extLst>
              <a:ext uri="{FF2B5EF4-FFF2-40B4-BE49-F238E27FC236}">
                <a16:creationId xmlns:a16="http://schemas.microsoft.com/office/drawing/2014/main" id="{53C2C1CC-1FB8-9173-787A-FF98797FE697}"/>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2633820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5B8F53A4-0DF1-3C51-19B7-D75F9E1C727A}"/>
              </a:ext>
            </a:extLst>
          </p:cNvPr>
          <p:cNvSpPr>
            <a:spLocks noGrp="1"/>
          </p:cNvSpPr>
          <p:nvPr>
            <p:ph type="ftr" sz="quarter" idx="3"/>
          </p:nvPr>
        </p:nvSpPr>
        <p:spPr>
          <a:xfrm>
            <a:off x="838200" y="6356350"/>
            <a:ext cx="4114800" cy="365124"/>
          </a:xfrm>
          <a:prstGeom prst="rect">
            <a:avLst/>
          </a:prstGeom>
        </p:spPr>
        <p:txBody>
          <a:bodyPr vert="horz" lIns="91440" tIns="45720" rIns="91440" bIns="45720" rtlCol="0" anchor="ctr"/>
          <a:lstStyle>
            <a:lvl1pPr algn="l">
              <a:defRPr sz="1200">
                <a:solidFill>
                  <a:schemeClr val="tx1">
                    <a:tint val="82000"/>
                  </a:schemeClr>
                </a:solidFill>
                <a:latin typeface="Arial" panose="020B0604020202020204" pitchFamily="34" charset="0"/>
                <a:cs typeface="Arial" panose="020B0604020202020204" pitchFamily="34" charset="0"/>
              </a:defRPr>
            </a:lvl1pPr>
          </a:lstStyle>
          <a:p>
            <a:endParaRPr lang="en-US" dirty="0">
              <a:latin typeface="Arial" panose="020B0604020202020204" pitchFamily="34" charset="0"/>
              <a:cs typeface="Arial" panose="020B0604020202020204" pitchFamily="34" charset="0"/>
            </a:endParaRPr>
          </a:p>
        </p:txBody>
      </p:sp>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81" r:id="rId2"/>
    <p:sldLayoutId id="2147483682" r:id="rId3"/>
    <p:sldLayoutId id="2147483683" r:id="rId4"/>
    <p:sldLayoutId id="2147483684"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167765"/>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167765"/>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167765"/>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167765"/>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167765"/>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technicaleducationnetworks.org.uk/creative-design/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p:txBody>
          <a:bodyPr>
            <a:noAutofit/>
          </a:bodyPr>
          <a:lstStyle/>
          <a:p>
            <a:r>
              <a:rPr lang="en-GB" dirty="0"/>
              <a:t>Route: Creative and Design</a:t>
            </a:r>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298714" y="3986302"/>
            <a:ext cx="9581322" cy="875845"/>
          </a:xfrm>
        </p:spPr>
        <p:txBody>
          <a:bodyPr>
            <a:noAutofit/>
          </a:bodyPr>
          <a:lstStyle/>
          <a:p>
            <a:r>
              <a:rPr lang="en-GB" dirty="0"/>
              <a:t>T Level in Media, Broadcast and Production</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703163" y="5054385"/>
            <a:ext cx="11016505" cy="583211"/>
          </a:xfrm>
        </p:spPr>
        <p:txBody>
          <a:bodyPr>
            <a:normAutofit/>
          </a:bodyPr>
          <a:lstStyle/>
          <a:p>
            <a:r>
              <a:rPr lang="en-US" dirty="0"/>
              <a:t>Curriculum Model</a:t>
            </a:r>
          </a:p>
        </p:txBody>
      </p:sp>
      <p:sp>
        <p:nvSpPr>
          <p:cNvPr id="2" name="TextBox 1">
            <a:extLst>
              <a:ext uri="{FF2B5EF4-FFF2-40B4-BE49-F238E27FC236}">
                <a16:creationId xmlns:a16="http://schemas.microsoft.com/office/drawing/2014/main" id="{D5227812-FF27-C23A-6B36-F6DF32E7D008}"/>
              </a:ext>
              <a:ext uri="{C183D7F6-B498-43B3-948B-1728B52AA6E4}">
                <adec:decorative xmlns:adec="http://schemas.microsoft.com/office/drawing/2017/decorative" val="1"/>
              </a:ext>
            </a:extLst>
          </p:cNvPr>
          <p:cNvSpPr txBox="1"/>
          <p:nvPr/>
        </p:nvSpPr>
        <p:spPr>
          <a:xfrm rot="16200000">
            <a:off x="11027310" y="1274690"/>
            <a:ext cx="2081432" cy="369332"/>
          </a:xfrm>
          <a:prstGeom prst="rect">
            <a:avLst/>
          </a:prstGeom>
          <a:noFill/>
        </p:spPr>
        <p:txBody>
          <a:bodyPr wrap="square">
            <a:spAutoFit/>
          </a:bodyPr>
          <a:lstStyle/>
          <a:p>
            <a:r>
              <a:rPr lang="en-US" sz="900" dirty="0">
                <a:solidFill>
                  <a:schemeClr val="bg1"/>
                </a:solidFill>
              </a:rPr>
              <a:t>Image © Shutterstock/DC Studio</a:t>
            </a:r>
          </a:p>
          <a:p>
            <a:endParaRPr lang="en-US" sz="900" dirty="0">
              <a:solidFill>
                <a:schemeClr val="bg1"/>
              </a:solidFill>
            </a:endParaRP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317AAA4-579C-6679-4220-E606C3310BC3}"/>
              </a:ext>
            </a:extLst>
          </p:cNvPr>
          <p:cNvSpPr>
            <a:spLocks noGrp="1"/>
          </p:cNvSpPr>
          <p:nvPr>
            <p:ph type="body" idx="1"/>
          </p:nvPr>
        </p:nvSpPr>
        <p:spPr>
          <a:ln>
            <a:solidFill>
              <a:srgbClr val="CFEFE9"/>
            </a:solidFill>
          </a:ln>
        </p:spPr>
        <p:txBody>
          <a:bodyPr>
            <a:normAutofit fontScale="92500" lnSpcReduction="10000"/>
          </a:bodyPr>
          <a:lstStyle/>
          <a:p>
            <a:pPr marL="229870" indent="-229870">
              <a:lnSpc>
                <a:spcPct val="118000"/>
              </a:lnSpc>
              <a:buClr>
                <a:srgbClr val="000000"/>
              </a:buClr>
            </a:pPr>
            <a:r>
              <a:rPr lang="en-US" sz="2200" dirty="0">
                <a:solidFill>
                  <a:srgbClr val="262626"/>
                </a:solidFill>
                <a:latin typeface="Arial"/>
                <a:cs typeface="Arial"/>
              </a:rPr>
              <a:t>The purpose of this resource is to provide a visual curriculum model and guidance that could be used to inform holistic curriculum planning for the T Level in Media, Broadcast and Production.</a:t>
            </a:r>
            <a:endParaRPr lang="en-US" sz="2200" dirty="0">
              <a:solidFill>
                <a:srgbClr val="000000"/>
              </a:solidFill>
              <a:latin typeface="Arial"/>
              <a:cs typeface="Arial"/>
            </a:endParaRPr>
          </a:p>
          <a:p>
            <a:pPr marL="229870" indent="-229870">
              <a:lnSpc>
                <a:spcPct val="118000"/>
              </a:lnSpc>
              <a:buClr>
                <a:srgbClr val="000000"/>
              </a:buClr>
            </a:pPr>
            <a:r>
              <a:rPr lang="en-US" sz="2200" dirty="0">
                <a:solidFill>
                  <a:srgbClr val="262626"/>
                </a:solidFill>
                <a:latin typeface="Arial"/>
                <a:cs typeface="Arial"/>
              </a:rPr>
              <a:t>This curriculum model was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latin typeface="Arial"/>
              <a:cs typeface="Arial"/>
            </a:endParaRPr>
          </a:p>
          <a:p>
            <a:pPr marL="229870" indent="-229870">
              <a:lnSpc>
                <a:spcPct val="118000"/>
              </a:lnSpc>
              <a:buClr>
                <a:srgbClr val="000000"/>
              </a:buClr>
            </a:pPr>
            <a:r>
              <a:rPr lang="en-US" sz="2200" dirty="0">
                <a:solidFill>
                  <a:srgbClr val="262626"/>
                </a:solidFill>
                <a:latin typeface="Arial"/>
                <a:cs typeface="Arial"/>
              </a:rPr>
              <a:t>The content in this resource was shaped by practical examples, approaches and resources contributed by 13 Creative and Design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solidFill>
                <a:srgbClr val="262626"/>
              </a:solidFill>
              <a:latin typeface="Arial"/>
              <a:cs typeface="Arial"/>
            </a:endParaRPr>
          </a:p>
        </p:txBody>
      </p:sp>
    </p:spTree>
    <p:extLst>
      <p:ext uri="{BB962C8B-B14F-4D97-AF65-F5344CB8AC3E}">
        <p14:creationId xmlns:p14="http://schemas.microsoft.com/office/powerpoint/2010/main" val="130529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CE099C1-CD3D-372C-6724-ADEE5F003BCF}"/>
              </a:ext>
            </a:extLst>
          </p:cNvPr>
          <p:cNvSpPr txBox="1"/>
          <p:nvPr/>
        </p:nvSpPr>
        <p:spPr>
          <a:xfrm>
            <a:off x="239487" y="283028"/>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 in Media, Broadcast and Production</a:t>
            </a:r>
          </a:p>
        </p:txBody>
      </p:sp>
      <p:sp>
        <p:nvSpPr>
          <p:cNvPr id="15" name="Google Shape;345;p11">
            <a:extLst>
              <a:ext uri="{FF2B5EF4-FFF2-40B4-BE49-F238E27FC236}">
                <a16:creationId xmlns:a16="http://schemas.microsoft.com/office/drawing/2014/main" id="{6C538CB3-13D9-322F-1927-964A3B101883}"/>
              </a:ext>
            </a:extLst>
          </p:cNvPr>
          <p:cNvSpPr txBox="1"/>
          <p:nvPr/>
        </p:nvSpPr>
        <p:spPr>
          <a:xfrm>
            <a:off x="357506" y="1517617"/>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a:t>
            </a:r>
            <a:endParaRPr dirty="0">
              <a:latin typeface="Arial" panose="020B0604020202020204" pitchFamily="34" charset="0"/>
              <a:ea typeface="Open Sans" pitchFamily="2" charset="0"/>
              <a:cs typeface="Arial" panose="020B0604020202020204" pitchFamily="34" charset="0"/>
            </a:endParaRPr>
          </a:p>
        </p:txBody>
      </p:sp>
      <p:sp>
        <p:nvSpPr>
          <p:cNvPr id="23" name="Rounded Rectangle 22">
            <a:extLst>
              <a:ext uri="{FF2B5EF4-FFF2-40B4-BE49-F238E27FC236}">
                <a16:creationId xmlns:a16="http://schemas.microsoft.com/office/drawing/2014/main" id="{B8405FB2-35B0-8260-5340-C670C52BD3F4}"/>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19" name="Rounded Rectangle 18">
            <a:extLst>
              <a:ext uri="{FF2B5EF4-FFF2-40B4-BE49-F238E27FC236}">
                <a16:creationId xmlns:a16="http://schemas.microsoft.com/office/drawing/2014/main" id="{8F43BA95-E8F9-0EA4-0738-8D7D0B25461C}"/>
              </a:ext>
            </a:extLst>
          </p:cNvPr>
          <p:cNvSpPr/>
          <p:nvPr/>
        </p:nvSpPr>
        <p:spPr>
          <a:xfrm>
            <a:off x="2016513" y="1190555"/>
            <a:ext cx="3063191" cy="792000"/>
          </a:xfrm>
          <a:prstGeom prst="roundRect">
            <a:avLst>
              <a:gd name="adj" fmla="val 14640"/>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21" name="Rounded Rectangle 20">
            <a:extLst>
              <a:ext uri="{FF2B5EF4-FFF2-40B4-BE49-F238E27FC236}">
                <a16:creationId xmlns:a16="http://schemas.microsoft.com/office/drawing/2014/main" id="{50217FB7-8952-F27D-0468-413620CF9DA8}"/>
              </a:ext>
            </a:extLst>
          </p:cNvPr>
          <p:cNvSpPr/>
          <p:nvPr/>
        </p:nvSpPr>
        <p:spPr>
          <a:xfrm rot="16200000">
            <a:off x="4849766" y="1439759"/>
            <a:ext cx="792000" cy="293592"/>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0" name="Rounded Rectangle 19">
            <a:extLst>
              <a:ext uri="{FF2B5EF4-FFF2-40B4-BE49-F238E27FC236}">
                <a16:creationId xmlns:a16="http://schemas.microsoft.com/office/drawing/2014/main" id="{C989D686-89DA-C35E-A3B9-4E2302B2865F}"/>
              </a:ext>
            </a:extLst>
          </p:cNvPr>
          <p:cNvSpPr/>
          <p:nvPr/>
        </p:nvSpPr>
        <p:spPr>
          <a:xfrm rot="16200000">
            <a:off x="5172806" y="1439759"/>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28" name="Rounded Rectangle 27">
            <a:extLst>
              <a:ext uri="{FF2B5EF4-FFF2-40B4-BE49-F238E27FC236}">
                <a16:creationId xmlns:a16="http://schemas.microsoft.com/office/drawing/2014/main" id="{7ABCAA04-560E-8E03-0EA7-8004523B86A2}"/>
              </a:ext>
            </a:extLst>
          </p:cNvPr>
          <p:cNvSpPr/>
          <p:nvPr/>
        </p:nvSpPr>
        <p:spPr>
          <a:xfrm rot="16200000">
            <a:off x="8963731" y="1439760"/>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7" name="Rounded Rectangle 26">
            <a:extLst>
              <a:ext uri="{FF2B5EF4-FFF2-40B4-BE49-F238E27FC236}">
                <a16:creationId xmlns:a16="http://schemas.microsoft.com/office/drawing/2014/main" id="{D807FD40-18F0-4674-BA0D-7F2E566A3E2D}"/>
              </a:ext>
            </a:extLst>
          </p:cNvPr>
          <p:cNvSpPr/>
          <p:nvPr/>
        </p:nvSpPr>
        <p:spPr>
          <a:xfrm rot="16200000">
            <a:off x="9281920" y="1445305"/>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30" name="Google Shape;364;p11">
            <a:extLst>
              <a:ext uri="{FF2B5EF4-FFF2-40B4-BE49-F238E27FC236}">
                <a16:creationId xmlns:a16="http://schemas.microsoft.com/office/drawing/2014/main" id="{7FC1C485-5C57-2786-7382-B10E2C4E683E}"/>
              </a:ext>
            </a:extLst>
          </p:cNvPr>
          <p:cNvSpPr txBox="1"/>
          <p:nvPr/>
        </p:nvSpPr>
        <p:spPr>
          <a:xfrm>
            <a:off x="362662" y="2295893"/>
            <a:ext cx="104355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Employer Set </a:t>
            </a:r>
            <a:r>
              <a:rPr lang="en-GB" sz="800" dirty="0">
                <a:solidFill>
                  <a:srgbClr val="1A768D"/>
                </a:solidFill>
                <a:latin typeface="Arial" panose="020B0604020202020204" pitchFamily="34" charset="0"/>
                <a:ea typeface="Open Sans" pitchFamily="2" charset="0"/>
                <a:cs typeface="Arial" panose="020B0604020202020204" pitchFamily="34" charset="0"/>
                <a:sym typeface="Open Sans"/>
              </a:rPr>
              <a:t>P</a:t>
            </a:r>
            <a:r>
              <a:rPr lang="en-GB"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roject (ESP) (embedded)</a:t>
            </a:r>
            <a:endParaRPr sz="800" dirty="0">
              <a:latin typeface="Arial" panose="020B0604020202020204" pitchFamily="34" charset="0"/>
              <a:ea typeface="Open Sans" pitchFamily="2" charset="0"/>
              <a:cs typeface="Arial" panose="020B0604020202020204" pitchFamily="34" charset="0"/>
            </a:endParaRPr>
          </a:p>
        </p:txBody>
      </p:sp>
      <p:sp>
        <p:nvSpPr>
          <p:cNvPr id="9" name="Rounded Rectangle 8">
            <a:extLst>
              <a:ext uri="{FF2B5EF4-FFF2-40B4-BE49-F238E27FC236}">
                <a16:creationId xmlns:a16="http://schemas.microsoft.com/office/drawing/2014/main" id="{1BC88500-A93E-8C8D-3281-53C4764D117C}"/>
              </a:ext>
            </a:extLst>
          </p:cNvPr>
          <p:cNvSpPr/>
          <p:nvPr/>
        </p:nvSpPr>
        <p:spPr>
          <a:xfrm>
            <a:off x="3686846" y="2016998"/>
            <a:ext cx="1080000" cy="792000"/>
          </a:xfrm>
          <a:prstGeom prst="roundRect">
            <a:avLst>
              <a:gd name="adj" fmla="val 16291"/>
            </a:avLst>
          </a:prstGeom>
          <a:solidFill>
            <a:srgbClr val="A7A9AD"/>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 mock assessments</a:t>
            </a:r>
          </a:p>
        </p:txBody>
      </p:sp>
      <p:sp>
        <p:nvSpPr>
          <p:cNvPr id="10" name="Rounded Rectangle 9">
            <a:extLst>
              <a:ext uri="{FF2B5EF4-FFF2-40B4-BE49-F238E27FC236}">
                <a16:creationId xmlns:a16="http://schemas.microsoft.com/office/drawing/2014/main" id="{489D13B6-B672-730C-5AE6-044EF7B7F582}"/>
              </a:ext>
            </a:extLst>
          </p:cNvPr>
          <p:cNvSpPr/>
          <p:nvPr/>
        </p:nvSpPr>
        <p:spPr>
          <a:xfrm rot="16200000">
            <a:off x="4539704" y="2264564"/>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8" name="Google Shape;364;p11">
            <a:extLst>
              <a:ext uri="{FF2B5EF4-FFF2-40B4-BE49-F238E27FC236}">
                <a16:creationId xmlns:a16="http://schemas.microsoft.com/office/drawing/2014/main" id="{D2D59A33-CBC0-F062-C3A6-318B34D0B58F}"/>
              </a:ext>
            </a:extLst>
          </p:cNvPr>
          <p:cNvSpPr txBox="1"/>
          <p:nvPr/>
        </p:nvSpPr>
        <p:spPr>
          <a:xfrm>
            <a:off x="362661" y="3079232"/>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32" name="Rounded Rectangle 31">
            <a:extLst>
              <a:ext uri="{FF2B5EF4-FFF2-40B4-BE49-F238E27FC236}">
                <a16:creationId xmlns:a16="http://schemas.microsoft.com/office/drawing/2014/main" id="{75500F42-C114-A222-C4F4-F1D87624CB73}"/>
              </a:ext>
            </a:extLst>
          </p:cNvPr>
          <p:cNvSpPr/>
          <p:nvPr/>
        </p:nvSpPr>
        <p:spPr>
          <a:xfrm>
            <a:off x="1701119" y="2839955"/>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22" name="Rounded Rectangle 21">
            <a:extLst>
              <a:ext uri="{FF2B5EF4-FFF2-40B4-BE49-F238E27FC236}">
                <a16:creationId xmlns:a16="http://schemas.microsoft.com/office/drawing/2014/main" id="{351F6233-C62E-FEB3-BEF0-A97296C587BD}"/>
              </a:ext>
            </a:extLst>
          </p:cNvPr>
          <p:cNvSpPr/>
          <p:nvPr/>
        </p:nvSpPr>
        <p:spPr>
          <a:xfrm>
            <a:off x="2443316" y="2841157"/>
            <a:ext cx="6079071" cy="792000"/>
          </a:xfrm>
          <a:prstGeom prst="roundRect">
            <a:avLst>
              <a:gd name="adj" fmla="val 13399"/>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16" name="Google Shape;346;p11">
            <a:extLst>
              <a:ext uri="{FF2B5EF4-FFF2-40B4-BE49-F238E27FC236}">
                <a16:creationId xmlns:a16="http://schemas.microsoft.com/office/drawing/2014/main" id="{BD6CC54C-A2C3-2D10-3166-1E2ED691240D}"/>
              </a:ext>
            </a:extLst>
          </p:cNvPr>
          <p:cNvSpPr txBox="1"/>
          <p:nvPr/>
        </p:nvSpPr>
        <p:spPr>
          <a:xfrm>
            <a:off x="357506" y="3911212"/>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(1 day Year 1; </a:t>
            </a:r>
            <a:b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b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3 days Year 2)</a:t>
            </a:r>
            <a:endParaRPr dirty="0">
              <a:latin typeface="Arial" panose="020B0604020202020204" pitchFamily="34" charset="0"/>
              <a:ea typeface="Open Sans" pitchFamily="2" charset="0"/>
              <a:cs typeface="Arial" panose="020B0604020202020204" pitchFamily="34" charset="0"/>
            </a:endParaRPr>
          </a:p>
        </p:txBody>
      </p:sp>
      <p:sp>
        <p:nvSpPr>
          <p:cNvPr id="11" name="Rounded Rectangle 10">
            <a:extLst>
              <a:ext uri="{FF2B5EF4-FFF2-40B4-BE49-F238E27FC236}">
                <a16:creationId xmlns:a16="http://schemas.microsoft.com/office/drawing/2014/main" id="{BF14B920-A216-292B-FB5E-5A7E5987E656}"/>
              </a:ext>
            </a:extLst>
          </p:cNvPr>
          <p:cNvSpPr/>
          <p:nvPr/>
        </p:nvSpPr>
        <p:spPr>
          <a:xfrm>
            <a:off x="2443317" y="3663026"/>
            <a:ext cx="6079072" cy="792000"/>
          </a:xfrm>
          <a:prstGeom prst="roundRect">
            <a:avLst>
              <a:gd name="adj" fmla="val 14640"/>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31" name="Rounded Rectangle 30">
            <a:extLst>
              <a:ext uri="{FF2B5EF4-FFF2-40B4-BE49-F238E27FC236}">
                <a16:creationId xmlns:a16="http://schemas.microsoft.com/office/drawing/2014/main" id="{39877D4F-AEC5-1E1B-0158-B78F2DD418E9}"/>
              </a:ext>
            </a:extLst>
          </p:cNvPr>
          <p:cNvSpPr/>
          <p:nvPr/>
        </p:nvSpPr>
        <p:spPr>
          <a:xfrm>
            <a:off x="8556316" y="3661884"/>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17" name="Google Shape;347;p11">
            <a:extLst>
              <a:ext uri="{FF2B5EF4-FFF2-40B4-BE49-F238E27FC236}">
                <a16:creationId xmlns:a16="http://schemas.microsoft.com/office/drawing/2014/main" id="{FEBAE944-45CA-D472-8B74-D5C70DACE783}"/>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41" name="Rounded Rectangle 40">
            <a:extLst>
              <a:ext uri="{FF2B5EF4-FFF2-40B4-BE49-F238E27FC236}">
                <a16:creationId xmlns:a16="http://schemas.microsoft.com/office/drawing/2014/main" id="{279BA01C-1C21-3163-EFDC-1BA8F0F77120}"/>
              </a:ext>
            </a:extLst>
          </p:cNvPr>
          <p:cNvSpPr/>
          <p:nvPr/>
        </p:nvSpPr>
        <p:spPr>
          <a:xfrm>
            <a:off x="1701120" y="4487185"/>
            <a:ext cx="6821268"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59F48D94-7A3E-E490-DAE3-96B7F2EDE1F9}"/>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4" name="Rectangle 3">
            <a:extLst>
              <a:ext uri="{FF2B5EF4-FFF2-40B4-BE49-F238E27FC236}">
                <a16:creationId xmlns:a16="http://schemas.microsoft.com/office/drawing/2014/main" id="{A12F53E7-3BF1-2E0D-2E28-B34692FBFE67}"/>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5" name="Rectangle 4">
            <a:extLst>
              <a:ext uri="{FF2B5EF4-FFF2-40B4-BE49-F238E27FC236}">
                <a16:creationId xmlns:a16="http://schemas.microsoft.com/office/drawing/2014/main" id="{D3ADBC42-E335-F812-6EA9-17A1EC8F35D5}"/>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6" name="Rectangle 5">
            <a:extLst>
              <a:ext uri="{FF2B5EF4-FFF2-40B4-BE49-F238E27FC236}">
                <a16:creationId xmlns:a16="http://schemas.microsoft.com/office/drawing/2014/main" id="{CFF1E9A6-4659-E397-1B5F-7E0A53BF6088}"/>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1F2AAD39-D151-CD25-2E5A-BA22F682B0F6}"/>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F0515CB9-21CB-C7FE-C0CF-0135B767885B}"/>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4C6B6EBD-9231-1FC4-1C07-0F60622D85C6}"/>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4" name="Rectangle 23">
            <a:extLst>
              <a:ext uri="{FF2B5EF4-FFF2-40B4-BE49-F238E27FC236}">
                <a16:creationId xmlns:a16="http://schemas.microsoft.com/office/drawing/2014/main" id="{62C5DE1D-ABA3-585E-49CD-4A7E4A4A58CE}"/>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3765564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30E53E7-4B04-128C-D520-2D4BE532A641}"/>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a:t>
            </a:r>
          </a:p>
        </p:txBody>
      </p:sp>
      <p:sp>
        <p:nvSpPr>
          <p:cNvPr id="5" name="Text Placeholder 4">
            <a:extLst>
              <a:ext uri="{FF2B5EF4-FFF2-40B4-BE49-F238E27FC236}">
                <a16:creationId xmlns:a16="http://schemas.microsoft.com/office/drawing/2014/main" id="{4BB62270-2494-9DDB-D058-868130EB7BA4}"/>
              </a:ext>
            </a:extLst>
          </p:cNvPr>
          <p:cNvSpPr>
            <a:spLocks noGrp="1"/>
          </p:cNvSpPr>
          <p:nvPr>
            <p:ph type="body" idx="1"/>
          </p:nvPr>
        </p:nvSpPr>
        <p:spPr>
          <a:ln>
            <a:solidFill>
              <a:srgbClr val="CFEFE9"/>
            </a:solidFill>
          </a:ln>
        </p:spPr>
        <p:txBody>
          <a:bodyPr>
            <a:normAutofit/>
          </a:bodyPr>
          <a:lstStyle/>
          <a:p>
            <a:pPr lvl="0">
              <a:spcBef>
                <a:spcPts val="0"/>
              </a:spcBef>
            </a:pPr>
            <a:r>
              <a:rPr lang="en-GB" sz="1700" b="1" u="sng" dirty="0"/>
              <a:t>Induction</a:t>
            </a:r>
            <a:endParaRPr lang="en-GB" sz="1700" dirty="0"/>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t>Essential skills: </a:t>
            </a:r>
            <a:r>
              <a:rPr lang="en-GB" sz="1700" dirty="0"/>
              <a:t>Skills that are highly transferable and support the application of technical skills and knowledge. Examples include communication, problem solving and teamwork.  </a:t>
            </a:r>
          </a:p>
          <a:p>
            <a:pPr lvl="0"/>
            <a:r>
              <a:rPr lang="en-GB" sz="1700" b="1" dirty="0"/>
              <a:t>Technical skills:</a:t>
            </a:r>
            <a:r>
              <a:rPr lang="en-GB" sz="1700" dirty="0"/>
              <a:t> Skills specific to a particular sector or role, sometimes based on a defined body of knowledge. They are generally less transferable beyond the sector or role they relate to. Examples include audio, lighting, film and post-production processes.</a:t>
            </a:r>
          </a:p>
        </p:txBody>
      </p:sp>
    </p:spTree>
    <p:extLst>
      <p:ext uri="{BB962C8B-B14F-4D97-AF65-F5344CB8AC3E}">
        <p14:creationId xmlns:p14="http://schemas.microsoft.com/office/powerpoint/2010/main" val="1146808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D51FD-B301-B3EC-0085-69E9903DE9E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AFE6246-C02A-1697-7667-AB294688342E}"/>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5" name="Text Placeholder 4">
            <a:extLst>
              <a:ext uri="{FF2B5EF4-FFF2-40B4-BE49-F238E27FC236}">
                <a16:creationId xmlns:a16="http://schemas.microsoft.com/office/drawing/2014/main" id="{7E1288AF-786B-0C74-3087-D0659962A156}"/>
              </a:ext>
            </a:extLst>
          </p:cNvPr>
          <p:cNvSpPr>
            <a:spLocks noGrp="1"/>
          </p:cNvSpPr>
          <p:nvPr>
            <p:ph type="body" idx="1"/>
          </p:nvPr>
        </p:nvSpPr>
        <p:spPr>
          <a:ln>
            <a:solidFill>
              <a:srgbClr val="CFEFE9"/>
            </a:solidFill>
          </a:ln>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1020155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E3213-09BC-2B60-AEA1-83C0CB65B5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0E68A0-28FD-2876-4FAC-2C2F8696FF09}"/>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5" name="Text Placeholder 4">
            <a:extLst>
              <a:ext uri="{FF2B5EF4-FFF2-40B4-BE49-F238E27FC236}">
                <a16:creationId xmlns:a16="http://schemas.microsoft.com/office/drawing/2014/main" id="{34D80EDD-43F8-C8B6-EE62-F3F646D592B1}"/>
              </a:ext>
            </a:extLst>
          </p:cNvPr>
          <p:cNvSpPr>
            <a:spLocks noGrp="1"/>
          </p:cNvSpPr>
          <p:nvPr>
            <p:ph type="body" idx="1"/>
          </p:nvPr>
        </p:nvSpPr>
        <p:spPr>
          <a:ln>
            <a:solidFill>
              <a:srgbClr val="CFEFE9"/>
            </a:solidFill>
          </a:ln>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but introduce some in the first year to build a foundation for Year 2.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 Year 1; focus more on outcomes and quality in Year 2.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2927403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652A26-A784-F329-2ADB-24B7A569A63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C02259D-C7F8-7085-2784-C7F8F23CACD2}"/>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5" name="Text Placeholder 4">
            <a:extLst>
              <a:ext uri="{FF2B5EF4-FFF2-40B4-BE49-F238E27FC236}">
                <a16:creationId xmlns:a16="http://schemas.microsoft.com/office/drawing/2014/main" id="{1CC155BB-B728-DA44-2061-6E758840A7CF}"/>
              </a:ext>
            </a:extLst>
          </p:cNvPr>
          <p:cNvSpPr>
            <a:spLocks noGrp="1"/>
          </p:cNvSpPr>
          <p:nvPr>
            <p:ph type="body" idx="1"/>
          </p:nvPr>
        </p:nvSpPr>
        <p:spPr>
          <a:ln>
            <a:solidFill>
              <a:srgbClr val="CFEFE9"/>
            </a:solidFill>
          </a:ln>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216980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49F70A2-33F1-EC0B-77D2-0C13C8093C77}"/>
              </a:ext>
            </a:extLst>
          </p:cNvPr>
          <p:cNvSpPr>
            <a:spLocks noGrp="1"/>
          </p:cNvSpPr>
          <p:nvPr>
            <p:ph type="body" idx="1"/>
          </p:nvPr>
        </p:nvSpPr>
        <p:spPr>
          <a:ln>
            <a:solidFill>
              <a:srgbClr val="CFEFE9"/>
            </a:solidFill>
          </a:ln>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latin typeface="Arial"/>
                <a:cs typeface="Arial"/>
              </a:rPr>
              <a:t>To access information for Creative and Design teachers, including teaching materials, useful links, upcoming events and the latest updates, please visit:</a:t>
            </a:r>
            <a:br>
              <a:rPr lang="en-US" sz="2200" dirty="0"/>
            </a:br>
            <a:r>
              <a:rPr lang="en-US" sz="2200" dirty="0">
                <a:latin typeface="Arial"/>
                <a:cs typeface="Arial"/>
                <a:hlinkClick r:id="rId3"/>
              </a:rPr>
              <a:t>Creative and Design T Level Support | Technical Education Networks</a:t>
            </a:r>
            <a:endParaRPr lang="en-US" sz="2200" dirty="0">
              <a:latin typeface="Arial"/>
              <a:cs typeface="Arial"/>
            </a:endParaRPr>
          </a:p>
        </p:txBody>
      </p:sp>
    </p:spTree>
    <p:extLst>
      <p:ext uri="{BB962C8B-B14F-4D97-AF65-F5344CB8AC3E}">
        <p14:creationId xmlns:p14="http://schemas.microsoft.com/office/powerpoint/2010/main" val="3005725261"/>
      </p:ext>
    </p:extLst>
  </p:cSld>
  <p:clrMapOvr>
    <a:masterClrMapping/>
  </p:clrMapOvr>
</p:sld>
</file>

<file path=ppt/theme/theme1.xml><?xml version="1.0" encoding="utf-8"?>
<a:theme xmlns:a="http://schemas.openxmlformats.org/drawingml/2006/main" name="Gatsby">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06FB3F4-C1A2-4D0D-9851-F6205DE3EA77}"/>
</file>

<file path=customXml/itemProps2.xml><?xml version="1.0" encoding="utf-8"?>
<ds:datastoreItem xmlns:ds="http://schemas.openxmlformats.org/officeDocument/2006/customXml" ds:itemID="{AA0CB9C8-DFD1-479B-917C-E64355D84DF6}"/>
</file>

<file path=docProps/app.xml><?xml version="1.0" encoding="utf-8"?>
<Properties xmlns="http://schemas.openxmlformats.org/officeDocument/2006/extended-properties" xmlns:vt="http://schemas.openxmlformats.org/officeDocument/2006/docPropsVTypes">
  <TotalTime>0</TotalTime>
  <Words>826</Words>
  <Application>Microsoft Office PowerPoint</Application>
  <PresentationFormat>Widescreen</PresentationFormat>
  <Paragraphs>73</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Narrow</vt:lpstr>
      <vt:lpstr>Calibri</vt:lpstr>
      <vt:lpstr>Open Sans</vt:lpstr>
      <vt:lpstr>Gatsby</vt:lpstr>
      <vt:lpstr>T Level in Media, Broadcast and Production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2026-06-08T11:09:21Z</dcterms:created>
  <dcterms:modified xsi:type="dcterms:W3CDTF">2026-06-08T13:50:28Z</dcterms:modified>
</cp:coreProperties>
</file>