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docProps/app.xml" ContentType="application/vnd.openxmlformats-officedocument.extended-properties+xml"/>
  <Override PartName="/docProps/core.xml" ContentType="application/vnd.openxmlformats-package.core-properties+xml"/>
  <Override PartName="/ppt/authors.xml" ContentType="application/vnd.ms-powerpoint.authors+xml"/>
  <Override PartName="/ppt/handoutMasters/handoutMaster1.xml" ContentType="application/vnd.openxmlformats-officedocument.presentationml.handoutMaster+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revisionInfo.xml" ContentType="application/vnd.ms-powerpoint.revisioninfo+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viewProps.xml" ContentType="application/vnd.openxmlformats-officedocument.presentationml.viewProps+xml"/>
  <Override PartName="/customXml/itemProps1.xml" ContentType="application/vnd.openxmlformats-officedocument.customXmlProperties+xml"/>
  <Override PartName="/customXml/itemProps2.xml" ContentType="application/vnd.openxmlformats-officedocument.customXml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1"/>
  </p:sldMasterIdLst>
  <p:notesMasterIdLst>
    <p:notesMasterId r:id="rId13"/>
  </p:notesMasterIdLst>
  <p:handoutMasterIdLst>
    <p:handoutMasterId r:id="rId14"/>
  </p:handoutMasterIdLst>
  <p:sldIdLst>
    <p:sldId id="267" r:id="rId2"/>
    <p:sldId id="268" r:id="rId3"/>
    <p:sldId id="269" r:id="rId4"/>
    <p:sldId id="277" r:id="rId5"/>
    <p:sldId id="278" r:id="rId6"/>
    <p:sldId id="279" r:id="rId7"/>
    <p:sldId id="270" r:id="rId8"/>
    <p:sldId id="273" r:id="rId9"/>
    <p:sldId id="275" r:id="rId10"/>
    <p:sldId id="276" r:id="rId11"/>
    <p:sldId id="271"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Author" initials="A" userId="Author"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7A9AC"/>
    <a:srgbClr val="FD6F88"/>
    <a:srgbClr val="FFF5C4"/>
    <a:srgbClr val="534C29"/>
    <a:srgbClr val="8E53EF"/>
    <a:srgbClr val="FF7575"/>
    <a:srgbClr val="466318"/>
    <a:srgbClr val="E2EEBE"/>
    <a:srgbClr val="F6FAEC"/>
    <a:srgbClr val="C0CE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ED42EFE-44B0-4076-1FCE-4A8CF69C1865}" v="3" dt="2026-06-08T08:13:23.207"/>
    <p1510:client id="{97F81992-1EAE-4756-B10B-CD1E7B8C3595}" v="5" dt="2026-06-08T11:09:33.190"/>
    <p1510:client id="{E01271F5-1A04-4BE2-9903-A1DC4B292907}" v="3" dt="2026-06-08T11:52:52.778"/>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8" d="100"/>
          <a:sy n="78" d="100"/>
        </p:scale>
        <p:origin x="618" y="84"/>
      </p:cViewPr>
      <p:guideLst/>
    </p:cSldViewPr>
  </p:slideViewPr>
  <p:notesTextViewPr>
    <p:cViewPr>
      <p:scale>
        <a:sx n="3" d="2"/>
        <a:sy n="3" d="2"/>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customXml" Target="../customXml/item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20" Type="http://schemas.microsoft.com/office/2018/10/relationships/authors" Target="author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19" Type="http://schemas.microsoft.com/office/2015/10/relationships/revisionInfo" Target="revisionInfo.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 Id="rId22" Type="http://schemas.openxmlformats.org/officeDocument/2006/relationships/customXml" Target="../customXml/item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3A41D0A8-53FF-630C-A836-51A3FCF67903}"/>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dirty="0"/>
          </a:p>
        </p:txBody>
      </p:sp>
      <p:sp>
        <p:nvSpPr>
          <p:cNvPr id="3" name="Date Placeholder 2">
            <a:extLst>
              <a:ext uri="{FF2B5EF4-FFF2-40B4-BE49-F238E27FC236}">
                <a16:creationId xmlns:a16="http://schemas.microsoft.com/office/drawing/2014/main" id="{C02E7DE2-9C0D-6BF3-1161-3FCE11A4D797}"/>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21090100-C4EB-4E88-91FA-DBDEB754A07B}" type="datetimeFigureOut">
              <a:rPr lang="en-GB" smtClean="0"/>
              <a:t>08/06/2026</a:t>
            </a:fld>
            <a:endParaRPr lang="en-GB" dirty="0"/>
          </a:p>
        </p:txBody>
      </p:sp>
      <p:sp>
        <p:nvSpPr>
          <p:cNvPr id="4" name="Footer Placeholder 3">
            <a:extLst>
              <a:ext uri="{FF2B5EF4-FFF2-40B4-BE49-F238E27FC236}">
                <a16:creationId xmlns:a16="http://schemas.microsoft.com/office/drawing/2014/main" id="{90F8F44F-3644-328A-AC9D-5615F79C6CC9}"/>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dirty="0"/>
          </a:p>
        </p:txBody>
      </p:sp>
      <p:sp>
        <p:nvSpPr>
          <p:cNvPr id="6" name="Slide Number Placeholder 5">
            <a:extLst>
              <a:ext uri="{FF2B5EF4-FFF2-40B4-BE49-F238E27FC236}">
                <a16:creationId xmlns:a16="http://schemas.microsoft.com/office/drawing/2014/main" id="{719DFE00-70B8-9624-0D12-55AEF16C7C7B}"/>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4CDBE69C-86F9-4AFD-A89E-85F0E027EAC0}" type="slidenum">
              <a:rPr lang="en-GB" smtClean="0"/>
              <a:t>‹#›</a:t>
            </a:fld>
            <a:endParaRPr lang="en-GB" dirty="0"/>
          </a:p>
        </p:txBody>
      </p:sp>
    </p:spTree>
    <p:extLst>
      <p:ext uri="{BB962C8B-B14F-4D97-AF65-F5344CB8AC3E}">
        <p14:creationId xmlns:p14="http://schemas.microsoft.com/office/powerpoint/2010/main" val="151387707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F5EAD9E-BB4A-40B0-BE7B-1946AA427F01}" type="datetimeFigureOut">
              <a:rPr lang="en-GB" smtClean="0"/>
              <a:t>08/06/2026</a:t>
            </a:fld>
            <a:endParaRPr lang="en-GB"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681C7CD-4980-4292-A97E-9E6021FEE908}" type="slidenum">
              <a:rPr lang="en-GB" smtClean="0"/>
              <a:t>‹#›</a:t>
            </a:fld>
            <a:endParaRPr lang="en-GB" dirty="0"/>
          </a:p>
        </p:txBody>
      </p:sp>
    </p:spTree>
    <p:extLst>
      <p:ext uri="{BB962C8B-B14F-4D97-AF65-F5344CB8AC3E}">
        <p14:creationId xmlns:p14="http://schemas.microsoft.com/office/powerpoint/2010/main" val="356779404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GB" dirty="0"/>
          </a:p>
        </p:txBody>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solidFill>
                  <a:schemeClr val="bg1"/>
                </a:solidFill>
              </a:rPr>
              <a:t>Image © iStockphoto/Gorodenkoff</a:t>
            </a:r>
            <a:endParaRPr lang="en-GB" dirty="0"/>
          </a:p>
        </p:txBody>
      </p:sp>
      <p:sp>
        <p:nvSpPr>
          <p:cNvPr id="4" name="Slide Number Placeholder 3"/>
          <p:cNvSpPr>
            <a:spLocks noGrp="1"/>
          </p:cNvSpPr>
          <p:nvPr>
            <p:ph type="sldNum" sz="quarter" idx="5"/>
          </p:nvPr>
        </p:nvSpPr>
        <p:spPr/>
        <p:txBody>
          <a:bodyPr/>
          <a:lstStyle/>
          <a:p>
            <a:fld id="{3681C7CD-4980-4292-A97E-9E6021FEE908}" type="slidenum">
              <a:rPr lang="en-GB" smtClean="0"/>
              <a:t>1</a:t>
            </a:fld>
            <a:endParaRPr lang="en-GB" dirty="0"/>
          </a:p>
        </p:txBody>
      </p:sp>
    </p:spTree>
    <p:extLst>
      <p:ext uri="{BB962C8B-B14F-4D97-AF65-F5344CB8AC3E}">
        <p14:creationId xmlns:p14="http://schemas.microsoft.com/office/powerpoint/2010/main" val="66901307"/>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hyperlink" Target="NULL" TargetMode="External"/><Relationship Id="rId2" Type="http://schemas.openxmlformats.org/officeDocument/2006/relationships/hyperlink" Target="NULL" TargetMode="External"/><Relationship Id="rId1" Type="http://schemas.openxmlformats.org/officeDocument/2006/relationships/slideMaster" Target="../slideMasters/slideMaster1.xml"/><Relationship Id="rId4" Type="http://schemas.openxmlformats.org/officeDocument/2006/relationships/hyperlink" Target="NULL" TargetMode="Externa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6.sv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7.sv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F46E5EB6-EF23-9191-1C19-791D0A3DF820}"/>
              </a:ext>
            </a:extLst>
          </p:cNvPr>
          <p:cNvPicPr>
            <a:picLocks noChangeAspect="1"/>
          </p:cNvPicPr>
          <p:nvPr userDrawn="1"/>
        </p:nvPicPr>
        <p:blipFill>
          <a:blip r:embed="rId2" cstate="screen">
            <a:extLst>
              <a:ext uri="{28A0092B-C50C-407E-A947-70E740481C1C}">
                <a14:useLocalDpi xmlns:a14="http://schemas.microsoft.com/office/drawing/2010/main"/>
              </a:ext>
            </a:extLst>
          </a:blip>
          <a:srcRect/>
          <a:stretch/>
        </p:blipFill>
        <p:spPr>
          <a:xfrm>
            <a:off x="0" y="-21771"/>
            <a:ext cx="12192000" cy="3461657"/>
          </a:xfrm>
          <a:prstGeom prst="rect">
            <a:avLst/>
          </a:prstGeom>
        </p:spPr>
      </p:pic>
      <p:pic>
        <p:nvPicPr>
          <p:cNvPr id="6" name="Picture 5">
            <a:extLst>
              <a:ext uri="{FF2B5EF4-FFF2-40B4-BE49-F238E27FC236}">
                <a16:creationId xmlns:a16="http://schemas.microsoft.com/office/drawing/2014/main" id="{CF0436F5-4759-CE02-9A1C-07D30041419E}"/>
              </a:ext>
            </a:extLst>
          </p:cNvPr>
          <p:cNvPicPr>
            <a:picLocks noChangeAspect="1"/>
          </p:cNvPicPr>
          <p:nvPr userDrawn="1"/>
        </p:nvPicPr>
        <p:blipFill>
          <a:blip r:embed="rId3" cstate="screen">
            <a:extLst>
              <a:ext uri="{28A0092B-C50C-407E-A947-70E740481C1C}">
                <a14:useLocalDpi xmlns:a14="http://schemas.microsoft.com/office/drawing/2010/main"/>
              </a:ext>
            </a:extLst>
          </a:blip>
          <a:srcRect/>
          <a:stretch/>
        </p:blipFill>
        <p:spPr>
          <a:xfrm>
            <a:off x="0" y="1640065"/>
            <a:ext cx="12192000" cy="5247131"/>
          </a:xfrm>
          <a:prstGeom prst="rect">
            <a:avLst/>
          </a:prstGeom>
        </p:spPr>
      </p:pic>
      <p:sp>
        <p:nvSpPr>
          <p:cNvPr id="8" name="Title 1">
            <a:extLst>
              <a:ext uri="{FF2B5EF4-FFF2-40B4-BE49-F238E27FC236}">
                <a16:creationId xmlns:a16="http://schemas.microsoft.com/office/drawing/2014/main" id="{2AE04597-155A-6B3A-1944-370275A2C241}"/>
              </a:ext>
            </a:extLst>
          </p:cNvPr>
          <p:cNvSpPr>
            <a:spLocks noGrp="1"/>
          </p:cNvSpPr>
          <p:nvPr>
            <p:ph type="ctrTitle" hasCustomPrompt="1"/>
          </p:nvPr>
        </p:nvSpPr>
        <p:spPr>
          <a:xfrm>
            <a:off x="1524000" y="3835106"/>
            <a:ext cx="9144000" cy="875845"/>
          </a:xfrm>
        </p:spPr>
        <p:txBody>
          <a:bodyPr anchor="b" anchorCtr="0">
            <a:noAutofit/>
          </a:bodyPr>
          <a:lstStyle>
            <a:lvl1pPr algn="ctr">
              <a:defRPr sz="5200" b="1">
                <a:solidFill>
                  <a:srgbClr val="534C29"/>
                </a:solidFill>
                <a:latin typeface="Arial" panose="020B0604020202020204" pitchFamily="34" charset="0"/>
                <a:cs typeface="Arial" panose="020B0604020202020204" pitchFamily="34" charset="0"/>
              </a:defRPr>
            </a:lvl1pPr>
          </a:lstStyle>
          <a:p>
            <a:r>
              <a:rPr lang="en-US"/>
              <a:t>Click to add title</a:t>
            </a:r>
            <a:endParaRPr lang="en-GB"/>
          </a:p>
        </p:txBody>
      </p:sp>
      <p:sp>
        <p:nvSpPr>
          <p:cNvPr id="10" name="Subtitle 2">
            <a:extLst>
              <a:ext uri="{FF2B5EF4-FFF2-40B4-BE49-F238E27FC236}">
                <a16:creationId xmlns:a16="http://schemas.microsoft.com/office/drawing/2014/main" id="{7DDE4753-3D21-8D68-A3C9-DBE0C643A3D7}"/>
              </a:ext>
            </a:extLst>
          </p:cNvPr>
          <p:cNvSpPr>
            <a:spLocks noGrp="1"/>
          </p:cNvSpPr>
          <p:nvPr>
            <p:ph type="subTitle" idx="1" hasCustomPrompt="1"/>
          </p:nvPr>
        </p:nvSpPr>
        <p:spPr>
          <a:xfrm>
            <a:off x="1524000" y="4903189"/>
            <a:ext cx="9144000" cy="583211"/>
          </a:xfrm>
        </p:spPr>
        <p:txBody>
          <a:bodyPr>
            <a:noAutofit/>
          </a:bodyPr>
          <a:lstStyle>
            <a:lvl1pPr marL="0" indent="0" algn="ctr">
              <a:buNone/>
              <a:defRPr sz="2800">
                <a:solidFill>
                  <a:schemeClr val="tx1">
                    <a:lumMod val="65000"/>
                    <a:lumOff val="35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add topic</a:t>
            </a:r>
            <a:endParaRPr lang="en-GB"/>
          </a:p>
        </p:txBody>
      </p:sp>
      <p:sp>
        <p:nvSpPr>
          <p:cNvPr id="14" name="Text Placeholder 5">
            <a:extLst>
              <a:ext uri="{FF2B5EF4-FFF2-40B4-BE49-F238E27FC236}">
                <a16:creationId xmlns:a16="http://schemas.microsoft.com/office/drawing/2014/main" id="{382D39ED-89CE-10BF-CA4F-114ADD68CA65}"/>
              </a:ext>
            </a:extLst>
          </p:cNvPr>
          <p:cNvSpPr>
            <a:spLocks noGrp="1"/>
          </p:cNvSpPr>
          <p:nvPr>
            <p:ph type="body" sz="quarter" idx="10"/>
          </p:nvPr>
        </p:nvSpPr>
        <p:spPr>
          <a:xfrm>
            <a:off x="6096000" y="2500597"/>
            <a:ext cx="5623668" cy="534189"/>
          </a:xfrm>
        </p:spPr>
        <p:txBody>
          <a:bodyPr>
            <a:noAutofit/>
          </a:bodyPr>
          <a:lstStyle>
            <a:lvl1pPr marL="0" indent="0" algn="r">
              <a:buNone/>
              <a:defRPr sz="2000" b="1" i="0" u="none">
                <a:solidFill>
                  <a:srgbClr val="534C29"/>
                </a:solidFill>
              </a:defRPr>
            </a:lvl1pPr>
            <a:lvl2pPr marL="457200" indent="0">
              <a:buNone/>
              <a:defRPr sz="1400"/>
            </a:lvl2pPr>
            <a:lvl3pPr marL="914400" indent="0">
              <a:buNone/>
              <a:defRPr sz="1400"/>
            </a:lvl3pPr>
            <a:lvl4pPr marL="1371600" indent="0">
              <a:buNone/>
              <a:defRPr sz="1400"/>
            </a:lvl4pPr>
            <a:lvl5pPr marL="1828800" indent="0">
              <a:buNone/>
              <a:defRPr sz="1400"/>
            </a:lvl5pPr>
          </a:lstStyle>
          <a:p>
            <a:pPr lvl="0"/>
            <a:r>
              <a:rPr lang="en-US"/>
              <a:t>Click to edit Master text styles</a:t>
            </a:r>
          </a:p>
        </p:txBody>
      </p:sp>
      <p:sp>
        <p:nvSpPr>
          <p:cNvPr id="15" name="Text Placeholder 9">
            <a:extLst>
              <a:ext uri="{FF2B5EF4-FFF2-40B4-BE49-F238E27FC236}">
                <a16:creationId xmlns:a16="http://schemas.microsoft.com/office/drawing/2014/main" id="{46EF1A25-418E-44D5-1531-10C67B17DD48}"/>
              </a:ext>
            </a:extLst>
          </p:cNvPr>
          <p:cNvSpPr>
            <a:spLocks noGrp="1"/>
          </p:cNvSpPr>
          <p:nvPr>
            <p:ph type="body" sz="quarter" idx="11" hasCustomPrompt="1"/>
          </p:nvPr>
        </p:nvSpPr>
        <p:spPr>
          <a:xfrm>
            <a:off x="1524000" y="5625863"/>
            <a:ext cx="9144000" cy="458004"/>
          </a:xfrm>
        </p:spPr>
        <p:txBody>
          <a:bodyPr>
            <a:noAutofit/>
          </a:bodyPr>
          <a:lstStyle>
            <a:lvl1pPr marL="0" indent="0" algn="ctr">
              <a:buNone/>
              <a:defRPr sz="1800">
                <a:solidFill>
                  <a:schemeClr val="tx1">
                    <a:lumMod val="85000"/>
                    <a:lumOff val="15000"/>
                  </a:schemeClr>
                </a:solidFill>
              </a:defRPr>
            </a:lvl1pPr>
          </a:lstStyle>
          <a:p>
            <a:pPr lvl="0"/>
            <a:r>
              <a:rPr lang="en-US"/>
              <a:t>Click to add resource info</a:t>
            </a:r>
          </a:p>
        </p:txBody>
      </p:sp>
      <p:pic>
        <p:nvPicPr>
          <p:cNvPr id="16" name="Picture 15">
            <a:extLst>
              <a:ext uri="{FF2B5EF4-FFF2-40B4-BE49-F238E27FC236}">
                <a16:creationId xmlns:a16="http://schemas.microsoft.com/office/drawing/2014/main" id="{01A01DBF-6845-8111-1CE3-3D349B59292F}"/>
              </a:ext>
            </a:extLst>
          </p:cNvPr>
          <p:cNvPicPr>
            <a:picLocks noChangeAspect="1"/>
          </p:cNvPicPr>
          <p:nvPr userDrawn="1"/>
        </p:nvPicPr>
        <p:blipFill>
          <a:blip r:embed="rId4" cstate="screen">
            <a:extLst>
              <a:ext uri="{28A0092B-C50C-407E-A947-70E740481C1C}">
                <a14:useLocalDpi xmlns:a14="http://schemas.microsoft.com/office/drawing/2010/main"/>
              </a:ext>
            </a:extLst>
          </a:blip>
          <a:srcRect/>
          <a:stretch/>
        </p:blipFill>
        <p:spPr>
          <a:xfrm>
            <a:off x="5190283" y="1308633"/>
            <a:ext cx="1811434" cy="1799998"/>
          </a:xfrm>
          <a:prstGeom prst="rect">
            <a:avLst/>
          </a:prstGeom>
        </p:spPr>
      </p:pic>
      <p:pic>
        <p:nvPicPr>
          <p:cNvPr id="12" name="Picture 11" descr="A picture containing screenshot, graphics, pattern, circle&#10;&#10;Description automatically generated">
            <a:extLst>
              <a:ext uri="{FF2B5EF4-FFF2-40B4-BE49-F238E27FC236}">
                <a16:creationId xmlns:a16="http://schemas.microsoft.com/office/drawing/2014/main" id="{0AB31EAA-B3FD-B9A5-574E-4FE687C7AD57}"/>
              </a:ext>
            </a:extLst>
          </p:cNvPr>
          <p:cNvPicPr>
            <a:picLocks noChangeAspect="1"/>
          </p:cNvPicPr>
          <p:nvPr userDrawn="1"/>
        </p:nvPicPr>
        <p:blipFill>
          <a:blip r:embed="rId5" cstate="screen">
            <a:extLst>
              <a:ext uri="{28A0092B-C50C-407E-A947-70E740481C1C}">
                <a14:useLocalDpi xmlns:a14="http://schemas.microsoft.com/office/drawing/2010/main"/>
              </a:ext>
            </a:extLst>
          </a:blip>
          <a:stretch>
            <a:fillRect/>
          </a:stretch>
        </p:blipFill>
        <p:spPr>
          <a:xfrm>
            <a:off x="703163" y="1886813"/>
            <a:ext cx="2049637" cy="860482"/>
          </a:xfrm>
          <a:prstGeom prst="rect">
            <a:avLst/>
          </a:prstGeom>
        </p:spPr>
      </p:pic>
      <p:pic>
        <p:nvPicPr>
          <p:cNvPr id="17" name="Picture 16" descr="A computer screen with a cursor&#10;&#10;Description automatically generated with medium confidence">
            <a:extLst>
              <a:ext uri="{FF2B5EF4-FFF2-40B4-BE49-F238E27FC236}">
                <a16:creationId xmlns:a16="http://schemas.microsoft.com/office/drawing/2014/main" id="{8A953CFC-292D-84EE-197A-65A19CA3DF5E}"/>
              </a:ext>
            </a:extLst>
          </p:cNvPr>
          <p:cNvPicPr>
            <a:picLocks noChangeAspect="1"/>
          </p:cNvPicPr>
          <p:nvPr userDrawn="1"/>
        </p:nvPicPr>
        <p:blipFill>
          <a:blip r:embed="rId6" cstate="screen">
            <a:extLst>
              <a:ext uri="{28A0092B-C50C-407E-A947-70E740481C1C}">
                <a14:useLocalDpi xmlns:a14="http://schemas.microsoft.com/office/drawing/2010/main"/>
              </a:ext>
            </a:extLst>
          </a:blip>
          <a:stretch>
            <a:fillRect/>
          </a:stretch>
        </p:blipFill>
        <p:spPr>
          <a:xfrm>
            <a:off x="5534212" y="1829802"/>
            <a:ext cx="1123576" cy="757660"/>
          </a:xfrm>
          <a:prstGeom prst="rect">
            <a:avLst/>
          </a:prstGeom>
        </p:spPr>
      </p:pic>
      <p:sp>
        <p:nvSpPr>
          <p:cNvPr id="5" name="Footer Placeholder 4">
            <a:extLst>
              <a:ext uri="{FF2B5EF4-FFF2-40B4-BE49-F238E27FC236}">
                <a16:creationId xmlns:a16="http://schemas.microsoft.com/office/drawing/2014/main" id="{C47EECC2-2344-CF7A-9B39-D4C6179B9D08}"/>
              </a:ext>
            </a:extLst>
          </p:cNvPr>
          <p:cNvSpPr txBox="1">
            <a:spLocks/>
          </p:cNvSpPr>
          <p:nvPr userDrawn="1"/>
        </p:nvSpPr>
        <p:spPr>
          <a:xfrm>
            <a:off x="8071556" y="6356350"/>
            <a:ext cx="3282244"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r>
              <a:rPr lang="en-GB" dirty="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Gatsby Technical Education Projects 2026</a:t>
            </a:r>
          </a:p>
          <a:p>
            <a:pPr marL="0" marR="0" lvl="0" indent="0" algn="r" defTabSz="914400" rtl="0" eaLnBrk="1" fontAlgn="auto" latinLnBrk="0" hangingPunct="1">
              <a:lnSpc>
                <a:spcPct val="100000"/>
              </a:lnSpc>
              <a:spcBef>
                <a:spcPts val="0"/>
              </a:spcBef>
              <a:spcAft>
                <a:spcPts val="0"/>
              </a:spcAft>
              <a:buClrTx/>
              <a:buSzTx/>
              <a:buFontTx/>
              <a:buNone/>
              <a:tabLst/>
              <a:defRPr/>
            </a:pPr>
            <a:r>
              <a:rPr lang="en-US" dirty="0">
                <a:latin typeface="Arial" panose="020B0604020202020204" pitchFamily="34" charset="0"/>
                <a:cs typeface="Arial" panose="020B0604020202020204" pitchFamily="34" charset="0"/>
              </a:rPr>
              <a:t>Version 1, June 2026</a:t>
            </a:r>
            <a:endParaRPr lang="en-GB" dirty="0">
              <a:latin typeface="Arial" panose="020B0604020202020204" pitchFamily="34" charset="0"/>
              <a:cs typeface="Arial" panose="020B0604020202020204" pitchFamily="34" charset="0"/>
            </a:endParaRPr>
          </a:p>
        </p:txBody>
      </p:sp>
      <p:sp>
        <p:nvSpPr>
          <p:cNvPr id="7" name="TextBox 6">
            <a:extLst>
              <a:ext uri="{FF2B5EF4-FFF2-40B4-BE49-F238E27FC236}">
                <a16:creationId xmlns:a16="http://schemas.microsoft.com/office/drawing/2014/main" id="{621A4E12-302D-7161-2BC6-46BAEB7119CF}"/>
              </a:ext>
            </a:extLst>
          </p:cNvPr>
          <p:cNvSpPr txBox="1"/>
          <p:nvPr userDrawn="1"/>
        </p:nvSpPr>
        <p:spPr>
          <a:xfrm>
            <a:off x="838200" y="6542424"/>
            <a:ext cx="6230420" cy="184666"/>
          </a:xfrm>
          <a:prstGeom prst="rect">
            <a:avLst/>
          </a:prstGeom>
          <a:noFill/>
        </p:spPr>
        <p:txBody>
          <a:bodyPr wrap="square" lIns="0" tIns="0" rIns="0" bIns="0"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kern="1200" dirty="0">
                <a:solidFill>
                  <a:srgbClr val="898989"/>
                </a:solidFill>
                <a:effectLst/>
                <a:latin typeface="Arial" panose="020B0604020202020204" pitchFamily="34" charset="0"/>
                <a:ea typeface="+mn-ea"/>
                <a:cs typeface="Arial" panose="020B0604020202020204" pitchFamily="34" charset="0"/>
              </a:rPr>
              <a:t>‘T-LEVELS’ and ‘T Level’ are registered trademarks of the Department for Education</a:t>
            </a:r>
          </a:p>
        </p:txBody>
      </p:sp>
    </p:spTree>
    <p:extLst>
      <p:ext uri="{BB962C8B-B14F-4D97-AF65-F5344CB8AC3E}">
        <p14:creationId xmlns:p14="http://schemas.microsoft.com/office/powerpoint/2010/main" val="340950735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2_Methodology">
    <p:spTree>
      <p:nvGrpSpPr>
        <p:cNvPr id="1" name=""/>
        <p:cNvGrpSpPr/>
        <p:nvPr/>
      </p:nvGrpSpPr>
      <p:grpSpPr>
        <a:xfrm>
          <a:off x="0" y="0"/>
          <a:ext cx="0" cy="0"/>
          <a:chOff x="0" y="0"/>
          <a:chExt cx="0" cy="0"/>
        </a:xfrm>
      </p:grpSpPr>
      <p:sp>
        <p:nvSpPr>
          <p:cNvPr id="5" name="Google Shape;25;p29">
            <a:extLst>
              <a:ext uri="{FF2B5EF4-FFF2-40B4-BE49-F238E27FC236}">
                <a16:creationId xmlns:a16="http://schemas.microsoft.com/office/drawing/2014/main" id="{AB4BB6A9-6037-A3E5-3FBE-0D6450B10EE8}"/>
              </a:ext>
            </a:extLst>
          </p:cNvPr>
          <p:cNvSpPr txBox="1">
            <a:spLocks noGrp="1"/>
          </p:cNvSpPr>
          <p:nvPr>
            <p:ph type="body" idx="1" hasCustomPrompt="1"/>
          </p:nvPr>
        </p:nvSpPr>
        <p:spPr>
          <a:xfrm>
            <a:off x="838200" y="1825625"/>
            <a:ext cx="10515600" cy="4351338"/>
          </a:xfrm>
          <a:prstGeom prst="rect">
            <a:avLst/>
          </a:prstGeom>
          <a:noFill/>
          <a:ln w="9525" cap="flat" cmpd="sng">
            <a:solidFill>
              <a:srgbClr val="FFF5C4"/>
            </a:solidFill>
            <a:prstDash val="solid"/>
            <a:round/>
            <a:headEnd type="none" w="sm" len="sm"/>
            <a:tailEnd type="none" w="sm" len="sm"/>
          </a:ln>
        </p:spPr>
        <p:txBody>
          <a:bodyPr spcFirstLastPara="1" wrap="square" lIns="180000" tIns="72000" rIns="180000" bIns="72000" anchor="t" anchorCtr="0">
            <a:normAutofit/>
          </a:bodyPr>
          <a:lstStyle>
            <a:lvl1pPr marL="230400" lvl="0" indent="-230400" algn="l">
              <a:lnSpc>
                <a:spcPct val="98000"/>
              </a:lnSpc>
              <a:spcBef>
                <a:spcPts val="1000"/>
              </a:spcBef>
              <a:spcAft>
                <a:spcPts val="0"/>
              </a:spcAft>
              <a:buClr>
                <a:schemeClr val="tx1"/>
              </a:buClr>
              <a:buSzPct val="100000"/>
              <a:buChar char="•"/>
              <a:defRPr sz="2400"/>
            </a:lvl1pPr>
            <a:lvl2pPr marL="914400" lvl="1" indent="-342900" algn="l">
              <a:lnSpc>
                <a:spcPct val="108000"/>
              </a:lnSpc>
              <a:spcBef>
                <a:spcPts val="500"/>
              </a:spcBef>
              <a:spcAft>
                <a:spcPts val="0"/>
              </a:spcAft>
              <a:buSzPts val="1800"/>
              <a:buChar char="•"/>
              <a:defRPr/>
            </a:lvl2pPr>
            <a:lvl3pPr marL="1371600" lvl="2" indent="-342900" algn="l">
              <a:lnSpc>
                <a:spcPct val="108000"/>
              </a:lnSpc>
              <a:spcBef>
                <a:spcPts val="500"/>
              </a:spcBef>
              <a:spcAft>
                <a:spcPts val="0"/>
              </a:spcAft>
              <a:buSzPts val="1800"/>
              <a:buChar char="•"/>
              <a:defRPr/>
            </a:lvl3pPr>
            <a:lvl4pPr marL="1828800" lvl="3" indent="-342900" algn="l">
              <a:lnSpc>
                <a:spcPct val="108000"/>
              </a:lnSpc>
              <a:spcBef>
                <a:spcPts val="500"/>
              </a:spcBef>
              <a:spcAft>
                <a:spcPts val="0"/>
              </a:spcAft>
              <a:buSzPts val="1800"/>
              <a:buChar char="•"/>
              <a:defRPr/>
            </a:lvl4pPr>
            <a:lvl5pPr marL="2286000" lvl="4" indent="-342900" algn="l">
              <a:lnSpc>
                <a:spcPct val="108000"/>
              </a:lnSpc>
              <a:spcBef>
                <a:spcPts val="500"/>
              </a:spcBef>
              <a:spcAft>
                <a:spcPts val="0"/>
              </a:spcAft>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r>
              <a:rPr lang="en-GB"/>
              <a:t>Write a bulleted explanation of how the information was gathered (e.g. research, CoP discussion, provider input)</a:t>
            </a:r>
          </a:p>
          <a:p>
            <a:r>
              <a:rPr lang="en-GB"/>
              <a:t>Text</a:t>
            </a:r>
          </a:p>
        </p:txBody>
      </p:sp>
      <p:sp>
        <p:nvSpPr>
          <p:cNvPr id="8" name="Rounded Rectangle 7">
            <a:extLst>
              <a:ext uri="{FF2B5EF4-FFF2-40B4-BE49-F238E27FC236}">
                <a16:creationId xmlns:a16="http://schemas.microsoft.com/office/drawing/2014/main" id="{8A680341-0A9C-03F7-1D78-4CB208F30C4C}"/>
              </a:ext>
            </a:extLst>
          </p:cNvPr>
          <p:cNvSpPr/>
          <p:nvPr userDrawn="1"/>
        </p:nvSpPr>
        <p:spPr>
          <a:xfrm>
            <a:off x="10687792" y="162686"/>
            <a:ext cx="1364682" cy="365125"/>
          </a:xfrm>
          <a:prstGeom prst="roundRect">
            <a:avLst/>
          </a:prstGeom>
          <a:solidFill>
            <a:srgbClr val="534C29"/>
          </a:solidFill>
          <a:ln>
            <a:noFill/>
          </a:ln>
        </p:spPr>
        <p:style>
          <a:lnRef idx="2">
            <a:schemeClr val="accent1">
              <a:shade val="15000"/>
            </a:schemeClr>
          </a:lnRef>
          <a:fillRef idx="1">
            <a:schemeClr val="accent1"/>
          </a:fillRef>
          <a:effectRef idx="0">
            <a:schemeClr val="accent1"/>
          </a:effectRef>
          <a:fontRef idx="minor">
            <a:schemeClr val="lt1"/>
          </a:fontRef>
        </p:style>
        <p:txBody>
          <a:bodyPr lIns="90000" rtlCol="0" anchor="t" anchorCtr="0"/>
          <a:lstStyle/>
          <a:p>
            <a:pPr algn="l"/>
            <a:r>
              <a:rPr lang="en-US" sz="1400" b="1" i="0" dirty="0">
                <a:solidFill>
                  <a:schemeClr val="bg1"/>
                </a:solidFill>
                <a:latin typeface="Arial Narrow" panose="020B0604020202020204" pitchFamily="34" charset="0"/>
                <a:cs typeface="Arial Narrow" panose="020B0604020202020204" pitchFamily="34" charset="0"/>
              </a:rPr>
              <a:t>Digital</a:t>
            </a:r>
          </a:p>
        </p:txBody>
      </p:sp>
      <p:sp>
        <p:nvSpPr>
          <p:cNvPr id="2" name="Footer Placeholder 4">
            <a:extLst>
              <a:ext uri="{FF2B5EF4-FFF2-40B4-BE49-F238E27FC236}">
                <a16:creationId xmlns:a16="http://schemas.microsoft.com/office/drawing/2014/main" id="{77CFA1E1-3F4F-D40D-3574-C24664740463}"/>
              </a:ext>
            </a:extLst>
          </p:cNvPr>
          <p:cNvSpPr txBox="1">
            <a:spLocks/>
          </p:cNvSpPr>
          <p:nvPr userDrawn="1"/>
        </p:nvSpPr>
        <p:spPr>
          <a:xfrm>
            <a:off x="8071556" y="6356350"/>
            <a:ext cx="3282244"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r>
              <a:rPr lang="en-GB" dirty="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Gatsby Technical Education Projects 2026</a:t>
            </a:r>
          </a:p>
          <a:p>
            <a:pPr marL="0" marR="0" lvl="0" indent="0" algn="r" defTabSz="914400" rtl="0" eaLnBrk="1" fontAlgn="auto" latinLnBrk="0" hangingPunct="1">
              <a:lnSpc>
                <a:spcPct val="100000"/>
              </a:lnSpc>
              <a:spcBef>
                <a:spcPts val="0"/>
              </a:spcBef>
              <a:spcAft>
                <a:spcPts val="0"/>
              </a:spcAft>
              <a:buClrTx/>
              <a:buSzTx/>
              <a:buFontTx/>
              <a:buNone/>
              <a:tabLst/>
              <a:defRPr/>
            </a:pPr>
            <a:r>
              <a:rPr lang="en-US" dirty="0">
                <a:latin typeface="Arial" panose="020B0604020202020204" pitchFamily="34" charset="0"/>
                <a:cs typeface="Arial" panose="020B0604020202020204" pitchFamily="34" charset="0"/>
              </a:rPr>
              <a:t>Version 1, June 2026</a:t>
            </a:r>
            <a:endParaRPr lang="en-GB" dirty="0">
              <a:latin typeface="Arial" panose="020B0604020202020204" pitchFamily="34" charset="0"/>
              <a:cs typeface="Arial" panose="020B0604020202020204" pitchFamily="34" charset="0"/>
            </a:endParaRPr>
          </a:p>
        </p:txBody>
      </p:sp>
      <p:sp>
        <p:nvSpPr>
          <p:cNvPr id="3" name="TextBox 2">
            <a:extLst>
              <a:ext uri="{FF2B5EF4-FFF2-40B4-BE49-F238E27FC236}">
                <a16:creationId xmlns:a16="http://schemas.microsoft.com/office/drawing/2014/main" id="{2789B498-BA0F-B60D-2E2E-0E4FC3652B75}"/>
              </a:ext>
            </a:extLst>
          </p:cNvPr>
          <p:cNvSpPr txBox="1"/>
          <p:nvPr userDrawn="1"/>
        </p:nvSpPr>
        <p:spPr>
          <a:xfrm>
            <a:off x="838200" y="6542424"/>
            <a:ext cx="6230420" cy="184666"/>
          </a:xfrm>
          <a:prstGeom prst="rect">
            <a:avLst/>
          </a:prstGeom>
          <a:noFill/>
        </p:spPr>
        <p:txBody>
          <a:bodyPr wrap="square" lIns="0" tIns="0" rIns="0" bIns="0"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kern="1200" dirty="0">
                <a:solidFill>
                  <a:srgbClr val="898989"/>
                </a:solidFill>
                <a:effectLst/>
                <a:latin typeface="Arial" panose="020B0604020202020204" pitchFamily="34" charset="0"/>
                <a:ea typeface="+mn-ea"/>
                <a:cs typeface="Arial" panose="020B0604020202020204" pitchFamily="34" charset="0"/>
              </a:rPr>
              <a:t>‘T-LEVELS’ and ‘T Level’ are registered trademarks of the Department for Education</a:t>
            </a:r>
          </a:p>
        </p:txBody>
      </p:sp>
      <p:sp>
        <p:nvSpPr>
          <p:cNvPr id="6" name="TextBox 5">
            <a:extLst>
              <a:ext uri="{FF2B5EF4-FFF2-40B4-BE49-F238E27FC236}">
                <a16:creationId xmlns:a16="http://schemas.microsoft.com/office/drawing/2014/main" id="{4110455A-7837-DFA9-23E0-8713341C33C1}"/>
              </a:ext>
            </a:extLst>
          </p:cNvPr>
          <p:cNvSpPr txBox="1"/>
          <p:nvPr userDrawn="1"/>
        </p:nvSpPr>
        <p:spPr>
          <a:xfrm>
            <a:off x="838200" y="662748"/>
            <a:ext cx="10470382" cy="584775"/>
          </a:xfrm>
          <a:prstGeom prst="rect">
            <a:avLst/>
          </a:prstGeom>
          <a:noFill/>
        </p:spPr>
        <p:txBody>
          <a:bodyPr wrap="square" rtlCol="0">
            <a:spAutoFit/>
          </a:bodyPr>
          <a:lstStyle/>
          <a:p>
            <a:r>
              <a:rPr lang="en-US" sz="3200" dirty="0">
                <a:latin typeface="Arial" panose="020B0604020202020204" pitchFamily="34" charset="0"/>
                <a:cs typeface="Arial" panose="020B0604020202020204" pitchFamily="34" charset="0"/>
              </a:rPr>
              <a:t>Purpose and context</a:t>
            </a:r>
          </a:p>
        </p:txBody>
      </p:sp>
      <p:sp>
        <p:nvSpPr>
          <p:cNvPr id="10" name="Google Shape;346;p11">
            <a:extLst>
              <a:ext uri="{FF2B5EF4-FFF2-40B4-BE49-F238E27FC236}">
                <a16:creationId xmlns:a16="http://schemas.microsoft.com/office/drawing/2014/main" id="{1FA2BAEB-4D0C-4801-4F3C-AA45D41EABCB}"/>
              </a:ext>
            </a:extLst>
          </p:cNvPr>
          <p:cNvSpPr txBox="1"/>
          <p:nvPr userDrawn="1"/>
        </p:nvSpPr>
        <p:spPr>
          <a:xfrm>
            <a:off x="838200" y="6284952"/>
            <a:ext cx="4434831" cy="142796"/>
          </a:xfrm>
          <a:prstGeom prst="rect">
            <a:avLst/>
          </a:prstGeom>
          <a:noFill/>
          <a:ln>
            <a:noFill/>
          </a:ln>
        </p:spPr>
        <p:txBody>
          <a:bodyPr spcFirstLastPara="1" wrap="square" lIns="0" tIns="0" rIns="0" bIns="0" anchor="t" anchorCtr="0">
            <a:spAutoFit/>
          </a:bodyPr>
          <a:lstStyle/>
          <a:p>
            <a:pPr marL="0" marR="0" lvl="0" indent="0" algn="l" rtl="0">
              <a:lnSpc>
                <a:spcPct val="115625"/>
              </a:lnSpc>
              <a:spcBef>
                <a:spcPts val="0"/>
              </a:spcBef>
              <a:spcAft>
                <a:spcPts val="0"/>
              </a:spcAft>
              <a:buNone/>
            </a:pPr>
            <a:r>
              <a:rPr lang="en-GB" sz="800" b="0" i="0" u="none" strike="noStrike" cap="none" dirty="0">
                <a:solidFill>
                  <a:schemeClr val="tx1"/>
                </a:solidFill>
                <a:latin typeface="Open Sans"/>
                <a:ea typeface="Open Sans"/>
                <a:cs typeface="Open Sans"/>
                <a:sym typeface="Open Sans"/>
              </a:rPr>
              <a:t>Note that providers may choose to use different delivery models. </a:t>
            </a:r>
            <a:endParaRPr dirty="0">
              <a:solidFill>
                <a:schemeClr val="tx1"/>
              </a:solidFill>
            </a:endParaRPr>
          </a:p>
        </p:txBody>
      </p:sp>
    </p:spTree>
    <p:extLst>
      <p:ext uri="{BB962C8B-B14F-4D97-AF65-F5344CB8AC3E}">
        <p14:creationId xmlns:p14="http://schemas.microsoft.com/office/powerpoint/2010/main" val="194542591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grpSp>
        <p:nvGrpSpPr>
          <p:cNvPr id="3" name="Google Shape;348;p11">
            <a:extLst>
              <a:ext uri="{FF2B5EF4-FFF2-40B4-BE49-F238E27FC236}">
                <a16:creationId xmlns:a16="http://schemas.microsoft.com/office/drawing/2014/main" id="{89C70523-1C2C-1B81-2502-2809007B8099}"/>
              </a:ext>
            </a:extLst>
          </p:cNvPr>
          <p:cNvGrpSpPr/>
          <p:nvPr userDrawn="1"/>
        </p:nvGrpSpPr>
        <p:grpSpPr>
          <a:xfrm>
            <a:off x="1612926" y="1201358"/>
            <a:ext cx="8332479" cy="4920263"/>
            <a:chOff x="1612926" y="1201358"/>
            <a:chExt cx="8332479" cy="4920263"/>
          </a:xfrm>
        </p:grpSpPr>
        <p:grpSp>
          <p:nvGrpSpPr>
            <p:cNvPr id="4" name="Google Shape;349;p11">
              <a:extLst>
                <a:ext uri="{FF2B5EF4-FFF2-40B4-BE49-F238E27FC236}">
                  <a16:creationId xmlns:a16="http://schemas.microsoft.com/office/drawing/2014/main" id="{3BE3E64B-E1EB-DF20-5536-BF7D62B7E900}"/>
                </a:ext>
              </a:extLst>
            </p:cNvPr>
            <p:cNvGrpSpPr/>
            <p:nvPr/>
          </p:nvGrpSpPr>
          <p:grpSpPr>
            <a:xfrm>
              <a:off x="1612926" y="5286078"/>
              <a:ext cx="4178145" cy="584841"/>
              <a:chOff x="1713632" y="5295338"/>
              <a:chExt cx="4050146" cy="566924"/>
            </a:xfrm>
          </p:grpSpPr>
          <p:sp>
            <p:nvSpPr>
              <p:cNvPr id="15" name="Google Shape;350;p11">
                <a:extLst>
                  <a:ext uri="{FF2B5EF4-FFF2-40B4-BE49-F238E27FC236}">
                    <a16:creationId xmlns:a16="http://schemas.microsoft.com/office/drawing/2014/main" id="{7D1EDD51-9629-FCFD-9B41-E4B22F9F5EB8}"/>
                  </a:ext>
                </a:extLst>
              </p:cNvPr>
              <p:cNvSpPr/>
              <p:nvPr/>
            </p:nvSpPr>
            <p:spPr>
              <a:xfrm>
                <a:off x="1734457" y="5362573"/>
                <a:ext cx="3996041" cy="236313"/>
              </a:xfrm>
              <a:prstGeom prst="rect">
                <a:avLst/>
              </a:prstGeom>
              <a:noFill/>
              <a:ln w="12700" cap="flat" cmpd="sng">
                <a:solidFill>
                  <a:srgbClr val="BFBFBF"/>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dirty="0">
                  <a:solidFill>
                    <a:schemeClr val="lt1"/>
                  </a:solidFill>
                  <a:latin typeface="Calibri"/>
                  <a:ea typeface="Calibri"/>
                  <a:cs typeface="Calibri"/>
                  <a:sym typeface="Calibri"/>
                </a:endParaRPr>
              </a:p>
            </p:txBody>
          </p:sp>
          <p:sp>
            <p:nvSpPr>
              <p:cNvPr id="16" name="Google Shape;351;p11">
                <a:extLst>
                  <a:ext uri="{FF2B5EF4-FFF2-40B4-BE49-F238E27FC236}">
                    <a16:creationId xmlns:a16="http://schemas.microsoft.com/office/drawing/2014/main" id="{CCE04336-B157-01AD-5FD0-B4B062E61E45}"/>
                  </a:ext>
                </a:extLst>
              </p:cNvPr>
              <p:cNvSpPr/>
              <p:nvPr/>
            </p:nvSpPr>
            <p:spPr>
              <a:xfrm>
                <a:off x="1713632" y="5295338"/>
                <a:ext cx="4050146" cy="146805"/>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dirty="0">
                  <a:solidFill>
                    <a:schemeClr val="lt1"/>
                  </a:solidFill>
                  <a:latin typeface="Calibri"/>
                  <a:ea typeface="Calibri"/>
                  <a:cs typeface="Calibri"/>
                  <a:sym typeface="Calibri"/>
                </a:endParaRPr>
              </a:p>
            </p:txBody>
          </p:sp>
          <p:cxnSp>
            <p:nvCxnSpPr>
              <p:cNvPr id="17" name="Google Shape;352;p11">
                <a:extLst>
                  <a:ext uri="{FF2B5EF4-FFF2-40B4-BE49-F238E27FC236}">
                    <a16:creationId xmlns:a16="http://schemas.microsoft.com/office/drawing/2014/main" id="{1636BD3B-2404-F261-3C31-8BEACB69F02E}"/>
                  </a:ext>
                </a:extLst>
              </p:cNvPr>
              <p:cNvCxnSpPr/>
              <p:nvPr/>
            </p:nvCxnSpPr>
            <p:spPr>
              <a:xfrm>
                <a:off x="3732477" y="5598886"/>
                <a:ext cx="0" cy="263376"/>
              </a:xfrm>
              <a:prstGeom prst="straightConnector1">
                <a:avLst/>
              </a:prstGeom>
              <a:noFill/>
              <a:ln w="12700" cap="flat" cmpd="sng">
                <a:solidFill>
                  <a:srgbClr val="BFBFBF"/>
                </a:solidFill>
                <a:prstDash val="solid"/>
                <a:miter lim="800000"/>
                <a:headEnd type="none" w="sm" len="sm"/>
                <a:tailEnd type="none" w="sm" len="sm"/>
              </a:ln>
            </p:spPr>
          </p:cxnSp>
        </p:grpSp>
        <p:grpSp>
          <p:nvGrpSpPr>
            <p:cNvPr id="5" name="Google Shape;353;p11">
              <a:extLst>
                <a:ext uri="{FF2B5EF4-FFF2-40B4-BE49-F238E27FC236}">
                  <a16:creationId xmlns:a16="http://schemas.microsoft.com/office/drawing/2014/main" id="{743233A7-AAC6-5397-54CD-856810760420}"/>
                </a:ext>
              </a:extLst>
            </p:cNvPr>
            <p:cNvGrpSpPr/>
            <p:nvPr/>
          </p:nvGrpSpPr>
          <p:grpSpPr>
            <a:xfrm>
              <a:off x="5767260" y="5286078"/>
              <a:ext cx="4178145" cy="584841"/>
              <a:chOff x="1713632" y="5295338"/>
              <a:chExt cx="4050146" cy="566924"/>
            </a:xfrm>
          </p:grpSpPr>
          <p:sp>
            <p:nvSpPr>
              <p:cNvPr id="12" name="Google Shape;354;p11">
                <a:extLst>
                  <a:ext uri="{FF2B5EF4-FFF2-40B4-BE49-F238E27FC236}">
                    <a16:creationId xmlns:a16="http://schemas.microsoft.com/office/drawing/2014/main" id="{1CAFA56F-E97D-B667-E0E4-BD5DC4303731}"/>
                  </a:ext>
                </a:extLst>
              </p:cNvPr>
              <p:cNvSpPr/>
              <p:nvPr/>
            </p:nvSpPr>
            <p:spPr>
              <a:xfrm>
                <a:off x="1734457" y="5362573"/>
                <a:ext cx="3996041" cy="236313"/>
              </a:xfrm>
              <a:prstGeom prst="rect">
                <a:avLst/>
              </a:prstGeom>
              <a:noFill/>
              <a:ln w="12700" cap="flat" cmpd="sng">
                <a:solidFill>
                  <a:srgbClr val="BFBFBF"/>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dirty="0">
                  <a:solidFill>
                    <a:schemeClr val="lt1"/>
                  </a:solidFill>
                  <a:latin typeface="Calibri"/>
                  <a:ea typeface="Calibri"/>
                  <a:cs typeface="Calibri"/>
                  <a:sym typeface="Calibri"/>
                </a:endParaRPr>
              </a:p>
            </p:txBody>
          </p:sp>
          <p:sp>
            <p:nvSpPr>
              <p:cNvPr id="13" name="Google Shape;355;p11">
                <a:extLst>
                  <a:ext uri="{FF2B5EF4-FFF2-40B4-BE49-F238E27FC236}">
                    <a16:creationId xmlns:a16="http://schemas.microsoft.com/office/drawing/2014/main" id="{37CF228A-C4DB-0569-988D-217E42B52819}"/>
                  </a:ext>
                </a:extLst>
              </p:cNvPr>
              <p:cNvSpPr/>
              <p:nvPr/>
            </p:nvSpPr>
            <p:spPr>
              <a:xfrm>
                <a:off x="1713632" y="5295338"/>
                <a:ext cx="4050146" cy="146805"/>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dirty="0">
                  <a:solidFill>
                    <a:schemeClr val="lt1"/>
                  </a:solidFill>
                  <a:latin typeface="Calibri"/>
                  <a:ea typeface="Calibri"/>
                  <a:cs typeface="Calibri"/>
                  <a:sym typeface="Calibri"/>
                </a:endParaRPr>
              </a:p>
            </p:txBody>
          </p:sp>
          <p:cxnSp>
            <p:nvCxnSpPr>
              <p:cNvPr id="14" name="Google Shape;356;p11">
                <a:extLst>
                  <a:ext uri="{FF2B5EF4-FFF2-40B4-BE49-F238E27FC236}">
                    <a16:creationId xmlns:a16="http://schemas.microsoft.com/office/drawing/2014/main" id="{DEC5FC91-F42D-7839-FE17-51464A5D7C64}"/>
                  </a:ext>
                </a:extLst>
              </p:cNvPr>
              <p:cNvCxnSpPr/>
              <p:nvPr/>
            </p:nvCxnSpPr>
            <p:spPr>
              <a:xfrm>
                <a:off x="3732477" y="5598886"/>
                <a:ext cx="0" cy="263376"/>
              </a:xfrm>
              <a:prstGeom prst="straightConnector1">
                <a:avLst/>
              </a:prstGeom>
              <a:noFill/>
              <a:ln w="12700" cap="flat" cmpd="sng">
                <a:solidFill>
                  <a:srgbClr val="BFBFBF"/>
                </a:solidFill>
                <a:prstDash val="solid"/>
                <a:miter lim="800000"/>
                <a:headEnd type="none" w="sm" len="sm"/>
                <a:tailEnd type="none" w="sm" len="sm"/>
              </a:ln>
            </p:spPr>
          </p:cxnSp>
        </p:grpSp>
        <p:sp>
          <p:nvSpPr>
            <p:cNvPr id="6" name="Google Shape;357;p11">
              <a:extLst>
                <a:ext uri="{FF2B5EF4-FFF2-40B4-BE49-F238E27FC236}">
                  <a16:creationId xmlns:a16="http://schemas.microsoft.com/office/drawing/2014/main" id="{9C165F50-F6AB-A813-E65F-2E0B5C2D52E0}"/>
                </a:ext>
              </a:extLst>
            </p:cNvPr>
            <p:cNvSpPr txBox="1"/>
            <p:nvPr/>
          </p:nvSpPr>
          <p:spPr>
            <a:xfrm>
              <a:off x="3415866" y="5993381"/>
              <a:ext cx="559415" cy="128240"/>
            </a:xfrm>
            <a:prstGeom prst="rect">
              <a:avLst/>
            </a:prstGeom>
            <a:noFill/>
            <a:ln>
              <a:noFill/>
            </a:ln>
          </p:spPr>
          <p:txBody>
            <a:bodyPr spcFirstLastPara="1" wrap="square" lIns="0" tIns="0" rIns="0" bIns="0" anchor="t" anchorCtr="0">
              <a:spAutoFit/>
            </a:bodyPr>
            <a:lstStyle/>
            <a:p>
              <a:pPr marL="0" marR="0" lvl="0" indent="0" algn="ctr" rtl="0">
                <a:lnSpc>
                  <a:spcPct val="101700"/>
                </a:lnSpc>
                <a:spcBef>
                  <a:spcPts val="0"/>
                </a:spcBef>
                <a:spcAft>
                  <a:spcPts val="0"/>
                </a:spcAft>
                <a:buNone/>
              </a:pPr>
              <a:r>
                <a:rPr lang="en-US" sz="1000" b="0" i="0" u="none" strike="noStrike" cap="none" dirty="0">
                  <a:solidFill>
                    <a:srgbClr val="3C3C3B"/>
                  </a:solidFill>
                  <a:latin typeface="Open Sans"/>
                  <a:ea typeface="Open Sans"/>
                  <a:cs typeface="Open Sans"/>
                  <a:sym typeface="Open Sans"/>
                </a:rPr>
                <a:t>YEAR 1</a:t>
              </a:r>
              <a:endParaRPr dirty="0"/>
            </a:p>
          </p:txBody>
        </p:sp>
        <p:sp>
          <p:nvSpPr>
            <p:cNvPr id="7" name="Google Shape;358;p11">
              <a:extLst>
                <a:ext uri="{FF2B5EF4-FFF2-40B4-BE49-F238E27FC236}">
                  <a16:creationId xmlns:a16="http://schemas.microsoft.com/office/drawing/2014/main" id="{9555FF77-89AE-3F79-A0EA-3996D27EB0FE}"/>
                </a:ext>
              </a:extLst>
            </p:cNvPr>
            <p:cNvSpPr txBox="1"/>
            <p:nvPr/>
          </p:nvSpPr>
          <p:spPr>
            <a:xfrm>
              <a:off x="7546512" y="5993381"/>
              <a:ext cx="606792" cy="128240"/>
            </a:xfrm>
            <a:prstGeom prst="rect">
              <a:avLst/>
            </a:prstGeom>
            <a:noFill/>
            <a:ln>
              <a:noFill/>
            </a:ln>
          </p:spPr>
          <p:txBody>
            <a:bodyPr spcFirstLastPara="1" wrap="square" lIns="0" tIns="0" rIns="0" bIns="0" anchor="t" anchorCtr="0">
              <a:spAutoFit/>
            </a:bodyPr>
            <a:lstStyle/>
            <a:p>
              <a:pPr marL="0" marR="0" lvl="0" indent="0" algn="ctr" rtl="0">
                <a:lnSpc>
                  <a:spcPct val="101700"/>
                </a:lnSpc>
                <a:spcBef>
                  <a:spcPts val="0"/>
                </a:spcBef>
                <a:spcAft>
                  <a:spcPts val="0"/>
                </a:spcAft>
                <a:buNone/>
              </a:pPr>
              <a:r>
                <a:rPr lang="en-US" sz="1000" b="0" i="0" u="none" strike="noStrike" cap="none" dirty="0">
                  <a:solidFill>
                    <a:srgbClr val="3C3C3B"/>
                  </a:solidFill>
                  <a:latin typeface="Open Sans"/>
                  <a:ea typeface="Open Sans"/>
                  <a:cs typeface="Open Sans"/>
                  <a:sym typeface="Open Sans"/>
                </a:rPr>
                <a:t>YEAR 2</a:t>
              </a:r>
              <a:endParaRPr dirty="0"/>
            </a:p>
          </p:txBody>
        </p:sp>
        <p:grpSp>
          <p:nvGrpSpPr>
            <p:cNvPr id="8" name="Google Shape;359;p11">
              <a:extLst>
                <a:ext uri="{FF2B5EF4-FFF2-40B4-BE49-F238E27FC236}">
                  <a16:creationId xmlns:a16="http://schemas.microsoft.com/office/drawing/2014/main" id="{BD04FF8F-5877-DC0B-8027-735EFDFF3EDA}"/>
                </a:ext>
              </a:extLst>
            </p:cNvPr>
            <p:cNvGrpSpPr/>
            <p:nvPr/>
          </p:nvGrpSpPr>
          <p:grpSpPr>
            <a:xfrm>
              <a:off x="1653666" y="1201358"/>
              <a:ext cx="8237810" cy="4178621"/>
              <a:chOff x="1653666" y="1201358"/>
              <a:chExt cx="8237810" cy="4178621"/>
            </a:xfrm>
          </p:grpSpPr>
          <p:cxnSp>
            <p:nvCxnSpPr>
              <p:cNvPr id="9" name="Google Shape;360;p11">
                <a:extLst>
                  <a:ext uri="{FF2B5EF4-FFF2-40B4-BE49-F238E27FC236}">
                    <a16:creationId xmlns:a16="http://schemas.microsoft.com/office/drawing/2014/main" id="{FF9F1047-091C-A140-89C7-CE6037AB8DFB}"/>
                  </a:ext>
                </a:extLst>
              </p:cNvPr>
              <p:cNvCxnSpPr/>
              <p:nvPr/>
            </p:nvCxnSpPr>
            <p:spPr>
              <a:xfrm>
                <a:off x="5767260" y="1201358"/>
                <a:ext cx="0" cy="4178621"/>
              </a:xfrm>
              <a:prstGeom prst="straightConnector1">
                <a:avLst/>
              </a:prstGeom>
              <a:noFill/>
              <a:ln w="9525" cap="flat" cmpd="sng">
                <a:solidFill>
                  <a:srgbClr val="9E9E9D"/>
                </a:solidFill>
                <a:prstDash val="solid"/>
                <a:round/>
                <a:headEnd type="none" w="sm" len="sm"/>
                <a:tailEnd type="none" w="sm" len="sm"/>
              </a:ln>
            </p:spPr>
          </p:cxnSp>
          <p:cxnSp>
            <p:nvCxnSpPr>
              <p:cNvPr id="10" name="Google Shape;361;p11">
                <a:extLst>
                  <a:ext uri="{FF2B5EF4-FFF2-40B4-BE49-F238E27FC236}">
                    <a16:creationId xmlns:a16="http://schemas.microsoft.com/office/drawing/2014/main" id="{34B575EB-80D7-C8E8-93B2-ADCB9B465824}"/>
                  </a:ext>
                </a:extLst>
              </p:cNvPr>
              <p:cNvCxnSpPr/>
              <p:nvPr/>
            </p:nvCxnSpPr>
            <p:spPr>
              <a:xfrm>
                <a:off x="1653666" y="1201358"/>
                <a:ext cx="0" cy="4178621"/>
              </a:xfrm>
              <a:prstGeom prst="straightConnector1">
                <a:avLst/>
              </a:prstGeom>
              <a:noFill/>
              <a:ln w="9525" cap="flat" cmpd="sng">
                <a:solidFill>
                  <a:srgbClr val="9E9E9D"/>
                </a:solidFill>
                <a:prstDash val="solid"/>
                <a:round/>
                <a:headEnd type="none" w="sm" len="sm"/>
                <a:tailEnd type="none" w="sm" len="sm"/>
              </a:ln>
            </p:spPr>
          </p:cxnSp>
          <p:cxnSp>
            <p:nvCxnSpPr>
              <p:cNvPr id="11" name="Google Shape;362;p11">
                <a:extLst>
                  <a:ext uri="{FF2B5EF4-FFF2-40B4-BE49-F238E27FC236}">
                    <a16:creationId xmlns:a16="http://schemas.microsoft.com/office/drawing/2014/main" id="{F9306000-5D2A-1E47-6AE0-3A7034D4246A}"/>
                  </a:ext>
                </a:extLst>
              </p:cNvPr>
              <p:cNvCxnSpPr/>
              <p:nvPr/>
            </p:nvCxnSpPr>
            <p:spPr>
              <a:xfrm>
                <a:off x="9891476" y="1201358"/>
                <a:ext cx="0" cy="4178621"/>
              </a:xfrm>
              <a:prstGeom prst="straightConnector1">
                <a:avLst/>
              </a:prstGeom>
              <a:noFill/>
              <a:ln w="9525" cap="flat" cmpd="sng">
                <a:solidFill>
                  <a:srgbClr val="9E9E9D"/>
                </a:solidFill>
                <a:prstDash val="solid"/>
                <a:round/>
                <a:headEnd type="none" w="sm" len="sm"/>
                <a:tailEnd type="none" w="sm" len="sm"/>
              </a:ln>
            </p:spPr>
          </p:cxnSp>
        </p:grpSp>
      </p:grpSp>
      <p:sp>
        <p:nvSpPr>
          <p:cNvPr id="2" name="Rounded Rectangle 1">
            <a:extLst>
              <a:ext uri="{FF2B5EF4-FFF2-40B4-BE49-F238E27FC236}">
                <a16:creationId xmlns:a16="http://schemas.microsoft.com/office/drawing/2014/main" id="{95E245C7-6AE2-6F2B-B428-E9D67E784C7F}"/>
              </a:ext>
            </a:extLst>
          </p:cNvPr>
          <p:cNvSpPr/>
          <p:nvPr userDrawn="1"/>
        </p:nvSpPr>
        <p:spPr>
          <a:xfrm>
            <a:off x="10687792" y="162686"/>
            <a:ext cx="1364682" cy="365125"/>
          </a:xfrm>
          <a:prstGeom prst="roundRect">
            <a:avLst/>
          </a:prstGeom>
          <a:solidFill>
            <a:srgbClr val="534C29"/>
          </a:solidFill>
          <a:ln>
            <a:noFill/>
          </a:ln>
        </p:spPr>
        <p:style>
          <a:lnRef idx="2">
            <a:schemeClr val="accent1">
              <a:shade val="15000"/>
            </a:schemeClr>
          </a:lnRef>
          <a:fillRef idx="1">
            <a:schemeClr val="accent1"/>
          </a:fillRef>
          <a:effectRef idx="0">
            <a:schemeClr val="accent1"/>
          </a:effectRef>
          <a:fontRef idx="minor">
            <a:schemeClr val="lt1"/>
          </a:fontRef>
        </p:style>
        <p:txBody>
          <a:bodyPr lIns="90000" rtlCol="0" anchor="t" anchorCtr="0"/>
          <a:lstStyle/>
          <a:p>
            <a:pPr algn="l"/>
            <a:r>
              <a:rPr lang="en-US" sz="1400" b="1" i="0" dirty="0">
                <a:solidFill>
                  <a:schemeClr val="bg1"/>
                </a:solidFill>
                <a:latin typeface="Arial Narrow" panose="020B0604020202020204" pitchFamily="34" charset="0"/>
                <a:cs typeface="Arial Narrow" panose="020B0604020202020204" pitchFamily="34" charset="0"/>
              </a:rPr>
              <a:t>Digital</a:t>
            </a:r>
          </a:p>
        </p:txBody>
      </p:sp>
      <p:sp>
        <p:nvSpPr>
          <p:cNvPr id="20" name="Footer Placeholder 4">
            <a:extLst>
              <a:ext uri="{FF2B5EF4-FFF2-40B4-BE49-F238E27FC236}">
                <a16:creationId xmlns:a16="http://schemas.microsoft.com/office/drawing/2014/main" id="{1D57B3D4-5448-45F7-FC0F-7D2B83475004}"/>
              </a:ext>
            </a:extLst>
          </p:cNvPr>
          <p:cNvSpPr txBox="1">
            <a:spLocks/>
          </p:cNvSpPr>
          <p:nvPr userDrawn="1"/>
        </p:nvSpPr>
        <p:spPr>
          <a:xfrm>
            <a:off x="8071556" y="6356350"/>
            <a:ext cx="3282244"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r>
              <a:rPr lang="en-GB" dirty="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Gatsby Technical Education Projects 2026</a:t>
            </a:r>
          </a:p>
          <a:p>
            <a:pPr marL="0" marR="0" lvl="0" indent="0" algn="r" defTabSz="914400" rtl="0" eaLnBrk="1" fontAlgn="auto" latinLnBrk="0" hangingPunct="1">
              <a:lnSpc>
                <a:spcPct val="100000"/>
              </a:lnSpc>
              <a:spcBef>
                <a:spcPts val="0"/>
              </a:spcBef>
              <a:spcAft>
                <a:spcPts val="0"/>
              </a:spcAft>
              <a:buClrTx/>
              <a:buSzTx/>
              <a:buFontTx/>
              <a:buNone/>
              <a:tabLst/>
              <a:defRPr/>
            </a:pPr>
            <a:r>
              <a:rPr lang="en-US" dirty="0">
                <a:latin typeface="Arial" panose="020B0604020202020204" pitchFamily="34" charset="0"/>
                <a:cs typeface="Arial" panose="020B0604020202020204" pitchFamily="34" charset="0"/>
              </a:rPr>
              <a:t>Version 1, June 2026</a:t>
            </a:r>
            <a:endParaRPr lang="en-GB" dirty="0">
              <a:latin typeface="Arial" panose="020B0604020202020204" pitchFamily="34" charset="0"/>
              <a:cs typeface="Arial" panose="020B0604020202020204" pitchFamily="34" charset="0"/>
            </a:endParaRPr>
          </a:p>
        </p:txBody>
      </p:sp>
      <p:sp>
        <p:nvSpPr>
          <p:cNvPr id="21" name="TextBox 20">
            <a:extLst>
              <a:ext uri="{FF2B5EF4-FFF2-40B4-BE49-F238E27FC236}">
                <a16:creationId xmlns:a16="http://schemas.microsoft.com/office/drawing/2014/main" id="{62748C28-854A-9A59-426E-7E13998E8408}"/>
              </a:ext>
            </a:extLst>
          </p:cNvPr>
          <p:cNvSpPr txBox="1"/>
          <p:nvPr userDrawn="1"/>
        </p:nvSpPr>
        <p:spPr>
          <a:xfrm>
            <a:off x="838200" y="6542424"/>
            <a:ext cx="6230420" cy="184666"/>
          </a:xfrm>
          <a:prstGeom prst="rect">
            <a:avLst/>
          </a:prstGeom>
          <a:noFill/>
        </p:spPr>
        <p:txBody>
          <a:bodyPr wrap="square" lIns="0" tIns="0" rIns="0" bIns="0"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kern="1200" dirty="0">
                <a:solidFill>
                  <a:srgbClr val="898989"/>
                </a:solidFill>
                <a:effectLst/>
                <a:latin typeface="Arial" panose="020B0604020202020204" pitchFamily="34" charset="0"/>
                <a:ea typeface="+mn-ea"/>
                <a:cs typeface="Arial" panose="020B0604020202020204" pitchFamily="34" charset="0"/>
              </a:rPr>
              <a:t>‘T-LEVELS’ and ‘T Level’ are registered trademarks of the Department for Education</a:t>
            </a:r>
          </a:p>
        </p:txBody>
      </p:sp>
    </p:spTree>
    <p:extLst>
      <p:ext uri="{BB962C8B-B14F-4D97-AF65-F5344CB8AC3E}">
        <p14:creationId xmlns:p14="http://schemas.microsoft.com/office/powerpoint/2010/main" val="7742476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4_Supporting Context">
    <p:spTree>
      <p:nvGrpSpPr>
        <p:cNvPr id="1" name=""/>
        <p:cNvGrpSpPr/>
        <p:nvPr/>
      </p:nvGrpSpPr>
      <p:grpSpPr>
        <a:xfrm>
          <a:off x="0" y="0"/>
          <a:ext cx="0" cy="0"/>
          <a:chOff x="0" y="0"/>
          <a:chExt cx="0" cy="0"/>
        </a:xfrm>
      </p:grpSpPr>
      <p:sp>
        <p:nvSpPr>
          <p:cNvPr id="10" name="Google Shape;397;p12">
            <a:extLst>
              <a:ext uri="{FF2B5EF4-FFF2-40B4-BE49-F238E27FC236}">
                <a16:creationId xmlns:a16="http://schemas.microsoft.com/office/drawing/2014/main" id="{30F1B937-2479-8CE6-872F-E1F0464D08E6}"/>
              </a:ext>
            </a:extLst>
          </p:cNvPr>
          <p:cNvSpPr txBox="1">
            <a:spLocks noGrp="1"/>
          </p:cNvSpPr>
          <p:nvPr>
            <p:ph type="body" idx="1" hasCustomPrompt="1"/>
          </p:nvPr>
        </p:nvSpPr>
        <p:spPr>
          <a:xfrm>
            <a:off x="838200" y="1825625"/>
            <a:ext cx="10515600" cy="4351338"/>
          </a:xfrm>
          <a:prstGeom prst="rect">
            <a:avLst/>
          </a:prstGeom>
          <a:noFill/>
          <a:ln w="9525" cap="flat" cmpd="sng">
            <a:solidFill>
              <a:srgbClr val="FFF5C4"/>
            </a:solidFill>
            <a:prstDash val="solid"/>
            <a:round/>
            <a:headEnd type="none" w="sm" len="sm"/>
            <a:tailEnd type="none" w="sm" len="sm"/>
          </a:ln>
        </p:spPr>
        <p:txBody>
          <a:bodyPr spcFirstLastPara="1" wrap="square" lIns="180000" tIns="180000" rIns="180000" bIns="180000" anchor="t" anchorCtr="0">
            <a:normAutofit fontScale="70000" lnSpcReduction="20000"/>
          </a:bodyPr>
          <a:lstStyle>
            <a:lvl1pPr marL="0" indent="0" algn="l" rtl="0">
              <a:lnSpc>
                <a:spcPct val="108000"/>
              </a:lnSpc>
              <a:spcBef>
                <a:spcPts val="1000"/>
              </a:spcBef>
              <a:spcAft>
                <a:spcPts val="0"/>
              </a:spcAft>
              <a:buSzPct val="100000"/>
              <a:buNone/>
              <a:defRPr/>
            </a:lvl1pPr>
          </a:lstStyle>
          <a:p>
            <a:pPr marL="0" lvl="0" indent="0" algn="l" rtl="0">
              <a:lnSpc>
                <a:spcPct val="108000"/>
              </a:lnSpc>
              <a:spcBef>
                <a:spcPts val="0"/>
              </a:spcBef>
              <a:spcAft>
                <a:spcPts val="0"/>
              </a:spcAft>
              <a:buSzPct val="100000"/>
              <a:buNone/>
            </a:pPr>
            <a:r>
              <a:rPr lang="en-GB" b="1" u="sng"/>
              <a:t>Title</a:t>
            </a:r>
            <a:endParaRPr lang="en-GB"/>
          </a:p>
          <a:p>
            <a:pPr marL="0" lvl="0" indent="0" algn="l" rtl="0">
              <a:lnSpc>
                <a:spcPct val="108000"/>
              </a:lnSpc>
              <a:spcBef>
                <a:spcPts val="1000"/>
              </a:spcBef>
              <a:spcAft>
                <a:spcPts val="0"/>
              </a:spcAft>
              <a:buSzPct val="100000"/>
              <a:buNone/>
            </a:pPr>
            <a:r>
              <a:rPr lang="en-GB"/>
              <a:t>Write clarifying notes or context to support wording used in the model. This will likely be some supporting information for each area on the left of the model, e.g. ‘Core Content (3–5 days) – The three themes identified would be deliver by three different teachers and holistic links to learning made where possible.’</a:t>
            </a:r>
          </a:p>
          <a:p>
            <a:pPr marL="0" lvl="0" indent="0" algn="l" rtl="0">
              <a:lnSpc>
                <a:spcPct val="108000"/>
              </a:lnSpc>
              <a:spcBef>
                <a:spcPts val="1000"/>
              </a:spcBef>
              <a:spcAft>
                <a:spcPts val="0"/>
              </a:spcAft>
              <a:buSzPct val="100000"/>
              <a:buNone/>
            </a:pPr>
            <a:endParaRPr lang="en-GB"/>
          </a:p>
        </p:txBody>
      </p:sp>
      <p:sp>
        <p:nvSpPr>
          <p:cNvPr id="3" name="Footer Placeholder 4">
            <a:extLst>
              <a:ext uri="{FF2B5EF4-FFF2-40B4-BE49-F238E27FC236}">
                <a16:creationId xmlns:a16="http://schemas.microsoft.com/office/drawing/2014/main" id="{38FC3EB0-A488-9FC2-8979-8D4B5613EA4F}"/>
              </a:ext>
            </a:extLst>
          </p:cNvPr>
          <p:cNvSpPr txBox="1">
            <a:spLocks/>
          </p:cNvSpPr>
          <p:nvPr userDrawn="1"/>
        </p:nvSpPr>
        <p:spPr>
          <a:xfrm>
            <a:off x="8071556" y="6356350"/>
            <a:ext cx="3282244"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r>
              <a:rPr lang="en-GB" dirty="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Gatsby Technical Education Projects 2026</a:t>
            </a:r>
          </a:p>
          <a:p>
            <a:pPr marL="0" marR="0" lvl="0" indent="0" algn="r" defTabSz="914400" rtl="0" eaLnBrk="1" fontAlgn="auto" latinLnBrk="0" hangingPunct="1">
              <a:lnSpc>
                <a:spcPct val="100000"/>
              </a:lnSpc>
              <a:spcBef>
                <a:spcPts val="0"/>
              </a:spcBef>
              <a:spcAft>
                <a:spcPts val="0"/>
              </a:spcAft>
              <a:buClrTx/>
              <a:buSzTx/>
              <a:buFontTx/>
              <a:buNone/>
              <a:tabLst/>
              <a:defRPr/>
            </a:pPr>
            <a:r>
              <a:rPr lang="en-US" dirty="0">
                <a:latin typeface="Arial" panose="020B0604020202020204" pitchFamily="34" charset="0"/>
                <a:cs typeface="Arial" panose="020B0604020202020204" pitchFamily="34" charset="0"/>
              </a:rPr>
              <a:t>Version 1, June 2026</a:t>
            </a:r>
            <a:endParaRPr lang="en-GB" dirty="0">
              <a:latin typeface="Arial" panose="020B0604020202020204" pitchFamily="34" charset="0"/>
              <a:cs typeface="Arial" panose="020B0604020202020204" pitchFamily="34" charset="0"/>
            </a:endParaRPr>
          </a:p>
        </p:txBody>
      </p:sp>
      <p:sp>
        <p:nvSpPr>
          <p:cNvPr id="4" name="TextBox 3">
            <a:extLst>
              <a:ext uri="{FF2B5EF4-FFF2-40B4-BE49-F238E27FC236}">
                <a16:creationId xmlns:a16="http://schemas.microsoft.com/office/drawing/2014/main" id="{1971678A-985B-AA17-64BA-412511F27D30}"/>
              </a:ext>
            </a:extLst>
          </p:cNvPr>
          <p:cNvSpPr txBox="1"/>
          <p:nvPr userDrawn="1"/>
        </p:nvSpPr>
        <p:spPr>
          <a:xfrm>
            <a:off x="838200" y="6542424"/>
            <a:ext cx="6230420" cy="184666"/>
          </a:xfrm>
          <a:prstGeom prst="rect">
            <a:avLst/>
          </a:prstGeom>
          <a:noFill/>
        </p:spPr>
        <p:txBody>
          <a:bodyPr wrap="square" lIns="0" tIns="0" rIns="0" bIns="0"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kern="1200" dirty="0">
                <a:solidFill>
                  <a:srgbClr val="898989"/>
                </a:solidFill>
                <a:effectLst/>
                <a:latin typeface="Arial" panose="020B0604020202020204" pitchFamily="34" charset="0"/>
                <a:ea typeface="+mn-ea"/>
                <a:cs typeface="Arial" panose="020B0604020202020204" pitchFamily="34" charset="0"/>
              </a:rPr>
              <a:t>‘T-LEVELS’ and ‘T Level’ are registered trademarks of the Department for Education</a:t>
            </a:r>
          </a:p>
        </p:txBody>
      </p:sp>
      <p:sp>
        <p:nvSpPr>
          <p:cNvPr id="6" name="Rounded Rectangle 5">
            <a:extLst>
              <a:ext uri="{FF2B5EF4-FFF2-40B4-BE49-F238E27FC236}">
                <a16:creationId xmlns:a16="http://schemas.microsoft.com/office/drawing/2014/main" id="{0F515251-F825-4A04-F022-546F97033218}"/>
              </a:ext>
            </a:extLst>
          </p:cNvPr>
          <p:cNvSpPr/>
          <p:nvPr userDrawn="1"/>
        </p:nvSpPr>
        <p:spPr>
          <a:xfrm>
            <a:off x="10687792" y="162686"/>
            <a:ext cx="1364682" cy="365125"/>
          </a:xfrm>
          <a:prstGeom prst="roundRect">
            <a:avLst/>
          </a:prstGeom>
          <a:solidFill>
            <a:srgbClr val="534C29"/>
          </a:solidFill>
          <a:ln>
            <a:noFill/>
          </a:ln>
        </p:spPr>
        <p:style>
          <a:lnRef idx="2">
            <a:schemeClr val="accent1">
              <a:shade val="15000"/>
            </a:schemeClr>
          </a:lnRef>
          <a:fillRef idx="1">
            <a:schemeClr val="accent1"/>
          </a:fillRef>
          <a:effectRef idx="0">
            <a:schemeClr val="accent1"/>
          </a:effectRef>
          <a:fontRef idx="minor">
            <a:schemeClr val="lt1"/>
          </a:fontRef>
        </p:style>
        <p:txBody>
          <a:bodyPr lIns="90000" rtlCol="0" anchor="t" anchorCtr="0"/>
          <a:lstStyle/>
          <a:p>
            <a:pPr algn="l"/>
            <a:r>
              <a:rPr lang="en-US" sz="1400" b="1" i="0" dirty="0">
                <a:solidFill>
                  <a:schemeClr val="bg1"/>
                </a:solidFill>
                <a:latin typeface="Arial Narrow" panose="020B0604020202020204" pitchFamily="34" charset="0"/>
                <a:cs typeface="Arial Narrow" panose="020B0604020202020204" pitchFamily="34" charset="0"/>
              </a:rPr>
              <a:t>Digital</a:t>
            </a:r>
          </a:p>
        </p:txBody>
      </p:sp>
    </p:spTree>
    <p:extLst>
      <p:ext uri="{BB962C8B-B14F-4D97-AF65-F5344CB8AC3E}">
        <p14:creationId xmlns:p14="http://schemas.microsoft.com/office/powerpoint/2010/main" val="149171580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5_Further Information">
    <p:spTree>
      <p:nvGrpSpPr>
        <p:cNvPr id="1" name=""/>
        <p:cNvGrpSpPr/>
        <p:nvPr/>
      </p:nvGrpSpPr>
      <p:grpSpPr>
        <a:xfrm>
          <a:off x="0" y="0"/>
          <a:ext cx="0" cy="0"/>
          <a:chOff x="0" y="0"/>
          <a:chExt cx="0" cy="0"/>
        </a:xfrm>
      </p:grpSpPr>
      <p:sp>
        <p:nvSpPr>
          <p:cNvPr id="8" name="Google Shape;599;p26">
            <a:extLst>
              <a:ext uri="{FF2B5EF4-FFF2-40B4-BE49-F238E27FC236}">
                <a16:creationId xmlns:a16="http://schemas.microsoft.com/office/drawing/2014/main" id="{89820391-C7B8-4B8F-F1FF-DD704A510C73}"/>
              </a:ext>
            </a:extLst>
          </p:cNvPr>
          <p:cNvSpPr txBox="1">
            <a:spLocks noGrp="1"/>
          </p:cNvSpPr>
          <p:nvPr>
            <p:ph type="body" idx="1" hasCustomPrompt="1"/>
          </p:nvPr>
        </p:nvSpPr>
        <p:spPr>
          <a:xfrm>
            <a:off x="838200" y="1825625"/>
            <a:ext cx="10515600" cy="4351338"/>
          </a:xfrm>
          <a:prstGeom prst="rect">
            <a:avLst/>
          </a:prstGeom>
          <a:noFill/>
          <a:ln w="9525" cap="flat" cmpd="sng">
            <a:solidFill>
              <a:srgbClr val="FFF5C4"/>
            </a:solidFill>
            <a:prstDash val="solid"/>
            <a:round/>
            <a:headEnd type="none" w="sm" len="sm"/>
            <a:tailEnd type="none" w="sm" len="sm"/>
          </a:ln>
        </p:spPr>
        <p:txBody>
          <a:bodyPr spcFirstLastPara="1" wrap="square" lIns="180000" tIns="72000" rIns="180000" bIns="72000" anchor="t" anchorCtr="0">
            <a:normAutofit/>
          </a:bodyPr>
          <a:lstStyle>
            <a:lvl1pPr>
              <a:buClr>
                <a:schemeClr val="tx1"/>
              </a:buClr>
              <a:defRPr/>
            </a:lvl1pPr>
          </a:lstStyle>
          <a:p>
            <a:r>
              <a:rPr lang="en-US">
                <a:hlinkClick r:id="rId2" invalidUrl="https:///"/>
              </a:rPr>
              <a:t>New text with link</a:t>
            </a:r>
            <a:endParaRPr lang="en-US"/>
          </a:p>
          <a:p>
            <a:r>
              <a:rPr lang="en-US">
                <a:hlinkClick r:id="rId3" invalidUrl="https:///"/>
              </a:rPr>
              <a:t>New text with link</a:t>
            </a:r>
            <a:endParaRPr lang="en-US"/>
          </a:p>
          <a:p>
            <a:r>
              <a:rPr lang="en-US">
                <a:hlinkClick r:id="rId4" invalidUrl="https:///"/>
              </a:rPr>
              <a:t>New text with link</a:t>
            </a:r>
            <a:endParaRPr lang="en-US"/>
          </a:p>
        </p:txBody>
      </p:sp>
      <p:sp>
        <p:nvSpPr>
          <p:cNvPr id="3" name="Footer Placeholder 4">
            <a:extLst>
              <a:ext uri="{FF2B5EF4-FFF2-40B4-BE49-F238E27FC236}">
                <a16:creationId xmlns:a16="http://schemas.microsoft.com/office/drawing/2014/main" id="{E6B5075B-777D-2814-540E-0A52C6F035B1}"/>
              </a:ext>
            </a:extLst>
          </p:cNvPr>
          <p:cNvSpPr txBox="1">
            <a:spLocks/>
          </p:cNvSpPr>
          <p:nvPr userDrawn="1"/>
        </p:nvSpPr>
        <p:spPr>
          <a:xfrm>
            <a:off x="8071556" y="6356350"/>
            <a:ext cx="3282244"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r>
              <a:rPr lang="en-GB" dirty="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Gatsby Technical Education Projects 2026</a:t>
            </a:r>
          </a:p>
          <a:p>
            <a:pPr marL="0" marR="0" lvl="0" indent="0" algn="r" defTabSz="914400" rtl="0" eaLnBrk="1" fontAlgn="auto" latinLnBrk="0" hangingPunct="1">
              <a:lnSpc>
                <a:spcPct val="100000"/>
              </a:lnSpc>
              <a:spcBef>
                <a:spcPts val="0"/>
              </a:spcBef>
              <a:spcAft>
                <a:spcPts val="0"/>
              </a:spcAft>
              <a:buClrTx/>
              <a:buSzTx/>
              <a:buFontTx/>
              <a:buNone/>
              <a:tabLst/>
              <a:defRPr/>
            </a:pPr>
            <a:r>
              <a:rPr lang="en-US" dirty="0">
                <a:latin typeface="Arial" panose="020B0604020202020204" pitchFamily="34" charset="0"/>
                <a:cs typeface="Arial" panose="020B0604020202020204" pitchFamily="34" charset="0"/>
              </a:rPr>
              <a:t>Version 1, June 2026</a:t>
            </a:r>
            <a:endParaRPr lang="en-GB" dirty="0">
              <a:latin typeface="Arial" panose="020B0604020202020204" pitchFamily="34" charset="0"/>
              <a:cs typeface="Arial" panose="020B0604020202020204" pitchFamily="34" charset="0"/>
            </a:endParaRPr>
          </a:p>
        </p:txBody>
      </p:sp>
      <p:sp>
        <p:nvSpPr>
          <p:cNvPr id="5" name="TextBox 4">
            <a:extLst>
              <a:ext uri="{FF2B5EF4-FFF2-40B4-BE49-F238E27FC236}">
                <a16:creationId xmlns:a16="http://schemas.microsoft.com/office/drawing/2014/main" id="{826CD065-F7BA-1B56-E38D-DE2DF333D475}"/>
              </a:ext>
            </a:extLst>
          </p:cNvPr>
          <p:cNvSpPr txBox="1"/>
          <p:nvPr userDrawn="1"/>
        </p:nvSpPr>
        <p:spPr>
          <a:xfrm>
            <a:off x="838200" y="6542424"/>
            <a:ext cx="6230420" cy="184666"/>
          </a:xfrm>
          <a:prstGeom prst="rect">
            <a:avLst/>
          </a:prstGeom>
          <a:noFill/>
        </p:spPr>
        <p:txBody>
          <a:bodyPr wrap="square" lIns="0" tIns="0" rIns="0" bIns="0"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kern="1200" dirty="0">
                <a:solidFill>
                  <a:srgbClr val="898989"/>
                </a:solidFill>
                <a:effectLst/>
                <a:latin typeface="Arial" panose="020B0604020202020204" pitchFamily="34" charset="0"/>
                <a:ea typeface="+mn-ea"/>
                <a:cs typeface="Arial" panose="020B0604020202020204" pitchFamily="34" charset="0"/>
              </a:rPr>
              <a:t>‘T-LEVELS’ and ‘T Level’ are registered trademarks of the Department for Education</a:t>
            </a:r>
          </a:p>
        </p:txBody>
      </p:sp>
      <p:sp>
        <p:nvSpPr>
          <p:cNvPr id="6" name="TextBox 5">
            <a:extLst>
              <a:ext uri="{FF2B5EF4-FFF2-40B4-BE49-F238E27FC236}">
                <a16:creationId xmlns:a16="http://schemas.microsoft.com/office/drawing/2014/main" id="{F8F5BC86-D05B-E656-389E-E7F90E00A085}"/>
              </a:ext>
            </a:extLst>
          </p:cNvPr>
          <p:cNvSpPr txBox="1"/>
          <p:nvPr userDrawn="1"/>
        </p:nvSpPr>
        <p:spPr>
          <a:xfrm>
            <a:off x="838200" y="662748"/>
            <a:ext cx="10470382" cy="584775"/>
          </a:xfrm>
          <a:prstGeom prst="rect">
            <a:avLst/>
          </a:prstGeom>
          <a:noFill/>
        </p:spPr>
        <p:txBody>
          <a:bodyPr wrap="square" rtlCol="0">
            <a:spAutoFit/>
          </a:bodyPr>
          <a:lstStyle/>
          <a:p>
            <a:r>
              <a:rPr lang="en-US" sz="3200" dirty="0">
                <a:latin typeface="Arial" panose="020B0604020202020204" pitchFamily="34" charset="0"/>
                <a:cs typeface="Arial" panose="020B0604020202020204" pitchFamily="34" charset="0"/>
              </a:rPr>
              <a:t>Further information</a:t>
            </a:r>
          </a:p>
        </p:txBody>
      </p:sp>
      <p:sp>
        <p:nvSpPr>
          <p:cNvPr id="4" name="Rounded Rectangle 3">
            <a:extLst>
              <a:ext uri="{FF2B5EF4-FFF2-40B4-BE49-F238E27FC236}">
                <a16:creationId xmlns:a16="http://schemas.microsoft.com/office/drawing/2014/main" id="{D81950C3-A0C0-8DB5-9AB5-6F40F681AACF}"/>
              </a:ext>
            </a:extLst>
          </p:cNvPr>
          <p:cNvSpPr/>
          <p:nvPr userDrawn="1"/>
        </p:nvSpPr>
        <p:spPr>
          <a:xfrm>
            <a:off x="10687792" y="162686"/>
            <a:ext cx="1364682" cy="365125"/>
          </a:xfrm>
          <a:prstGeom prst="roundRect">
            <a:avLst/>
          </a:prstGeom>
          <a:solidFill>
            <a:srgbClr val="534C29"/>
          </a:solidFill>
          <a:ln>
            <a:noFill/>
          </a:ln>
        </p:spPr>
        <p:style>
          <a:lnRef idx="2">
            <a:schemeClr val="accent1">
              <a:shade val="15000"/>
            </a:schemeClr>
          </a:lnRef>
          <a:fillRef idx="1">
            <a:schemeClr val="accent1"/>
          </a:fillRef>
          <a:effectRef idx="0">
            <a:schemeClr val="accent1"/>
          </a:effectRef>
          <a:fontRef idx="minor">
            <a:schemeClr val="lt1"/>
          </a:fontRef>
        </p:style>
        <p:txBody>
          <a:bodyPr lIns="90000" rtlCol="0" anchor="t" anchorCtr="0"/>
          <a:lstStyle/>
          <a:p>
            <a:pPr algn="l"/>
            <a:r>
              <a:rPr lang="en-US" sz="1400" b="1" i="0" dirty="0">
                <a:solidFill>
                  <a:schemeClr val="bg1"/>
                </a:solidFill>
                <a:latin typeface="Arial Narrow" panose="020B0604020202020204" pitchFamily="34" charset="0"/>
                <a:cs typeface="Arial Narrow" panose="020B0604020202020204" pitchFamily="34" charset="0"/>
              </a:rPr>
              <a:t>Digital</a:t>
            </a:r>
          </a:p>
        </p:txBody>
      </p:sp>
    </p:spTree>
    <p:extLst>
      <p:ext uri="{BB962C8B-B14F-4D97-AF65-F5344CB8AC3E}">
        <p14:creationId xmlns:p14="http://schemas.microsoft.com/office/powerpoint/2010/main" val="13773209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userDrawn="1">
  <p:cSld name="Skills Map Year 1">
    <p:spTree>
      <p:nvGrpSpPr>
        <p:cNvPr id="1" name=""/>
        <p:cNvGrpSpPr/>
        <p:nvPr/>
      </p:nvGrpSpPr>
      <p:grpSpPr>
        <a:xfrm>
          <a:off x="0" y="0"/>
          <a:ext cx="0" cy="0"/>
          <a:chOff x="0" y="0"/>
          <a:chExt cx="0" cy="0"/>
        </a:xfrm>
      </p:grpSpPr>
      <p:sp>
        <p:nvSpPr>
          <p:cNvPr id="27" name="Text Placeholder 26">
            <a:extLst>
              <a:ext uri="{FF2B5EF4-FFF2-40B4-BE49-F238E27FC236}">
                <a16:creationId xmlns:a16="http://schemas.microsoft.com/office/drawing/2014/main" id="{85B6AC31-7F32-31F6-7F0F-DAC15C0EA545}"/>
              </a:ext>
            </a:extLst>
          </p:cNvPr>
          <p:cNvSpPr>
            <a:spLocks noGrp="1"/>
          </p:cNvSpPr>
          <p:nvPr>
            <p:ph type="body" sz="quarter" idx="16" hasCustomPrompt="1"/>
          </p:nvPr>
        </p:nvSpPr>
        <p:spPr>
          <a:xfrm>
            <a:off x="7753800" y="3054234"/>
            <a:ext cx="3600000" cy="1612800"/>
          </a:xfrm>
          <a:solidFill>
            <a:srgbClr val="F7E3D4"/>
          </a:solidFill>
        </p:spPr>
        <p:txBody>
          <a:bodyPr lIns="72000" tIns="0" rIns="72000" bIns="0" anchor="ctr" anchorCtr="0">
            <a:noAutofit/>
          </a:bodyPr>
          <a:lstStyle>
            <a:lvl1pPr marL="0" marR="0" indent="-108000" algn="l" defTabSz="914400" rtl="0" eaLnBrk="1" fontAlgn="auto" latinLnBrk="0" hangingPunct="1">
              <a:lnSpc>
                <a:spcPct val="100000"/>
              </a:lnSpc>
              <a:spcBef>
                <a:spcPts val="0"/>
              </a:spcBef>
              <a:spcAft>
                <a:spcPts val="0"/>
              </a:spcAft>
              <a:buClr>
                <a:srgbClr val="534C29"/>
              </a:buClr>
              <a:buSzPct val="100000"/>
              <a:buFont typeface="Arial" panose="020B0604020202020204" pitchFamily="34" charset="0"/>
              <a:buChar char="•"/>
              <a:tabLst/>
              <a:defRPr sz="1100">
                <a:latin typeface="Arial" panose="020B0604020202020204" pitchFamily="34" charset="0"/>
                <a:cs typeface="Arial" panose="020B0604020202020204" pitchFamily="34" charset="0"/>
              </a:defRPr>
            </a:lvl1pPr>
          </a:lstStyle>
          <a:p>
            <a:pPr marL="0" marR="0" lvl="0" indent="0" algn="l" defTabSz="914400" rtl="0" eaLnBrk="1" fontAlgn="auto" latinLnBrk="0" hangingPunct="1">
              <a:lnSpc>
                <a:spcPct val="100000"/>
              </a:lnSpc>
              <a:spcBef>
                <a:spcPts val="300"/>
              </a:spcBef>
              <a:spcAft>
                <a:spcPts val="0"/>
              </a:spcAft>
              <a:buClr>
                <a:srgbClr val="534C29"/>
              </a:buClr>
              <a:buSzPts val="2400"/>
              <a:buFontTx/>
              <a:buNone/>
              <a:tabLst/>
              <a:defRPr/>
            </a:pPr>
            <a:r>
              <a:rPr lang="en-US"/>
              <a:t> </a:t>
            </a:r>
          </a:p>
        </p:txBody>
      </p:sp>
      <p:sp>
        <p:nvSpPr>
          <p:cNvPr id="25" name="Text Placeholder 24">
            <a:extLst>
              <a:ext uri="{FF2B5EF4-FFF2-40B4-BE49-F238E27FC236}">
                <a16:creationId xmlns:a16="http://schemas.microsoft.com/office/drawing/2014/main" id="{96C199EA-61FF-D155-E046-406C78605918}"/>
              </a:ext>
            </a:extLst>
          </p:cNvPr>
          <p:cNvSpPr>
            <a:spLocks noGrp="1"/>
          </p:cNvSpPr>
          <p:nvPr>
            <p:ph type="body" sz="quarter" idx="15"/>
          </p:nvPr>
        </p:nvSpPr>
        <p:spPr>
          <a:xfrm>
            <a:off x="7753800" y="4684141"/>
            <a:ext cx="3600000" cy="1612800"/>
          </a:xfrm>
          <a:solidFill>
            <a:srgbClr val="F7E3D4"/>
          </a:solidFill>
        </p:spPr>
        <p:txBody>
          <a:bodyPr lIns="72000" tIns="0" rIns="72000" bIns="0" anchor="ctr" anchorCtr="0">
            <a:noAutofit/>
          </a:bodyPr>
          <a:lstStyle>
            <a:lvl1pPr marL="0" indent="-108000">
              <a:lnSpc>
                <a:spcPct val="100000"/>
              </a:lnSpc>
              <a:spcBef>
                <a:spcPts val="0"/>
              </a:spcBef>
              <a:buSzPct val="100000"/>
              <a:buFont typeface="Arial" panose="020B0604020202020204" pitchFamily="34" charset="0"/>
              <a:buChar char="•"/>
              <a:defRPr sz="1100">
                <a:latin typeface="Arial" panose="020B0604020202020204" pitchFamily="34" charset="0"/>
                <a:cs typeface="Arial" panose="020B0604020202020204" pitchFamily="34" charset="0"/>
              </a:defRPr>
            </a:lvl1pPr>
          </a:lstStyle>
          <a:p>
            <a:pPr lvl="0"/>
            <a:endParaRPr lang="en-US"/>
          </a:p>
        </p:txBody>
      </p:sp>
      <p:sp>
        <p:nvSpPr>
          <p:cNvPr id="41" name="TextBox 40">
            <a:extLst>
              <a:ext uri="{FF2B5EF4-FFF2-40B4-BE49-F238E27FC236}">
                <a16:creationId xmlns:a16="http://schemas.microsoft.com/office/drawing/2014/main" id="{B682ED99-B50C-A4A7-854D-F2560E384304}"/>
              </a:ext>
            </a:extLst>
          </p:cNvPr>
          <p:cNvSpPr txBox="1">
            <a:spLocks/>
          </p:cNvSpPr>
          <p:nvPr userDrawn="1"/>
        </p:nvSpPr>
        <p:spPr>
          <a:xfrm rot="16200000">
            <a:off x="6851957" y="5395098"/>
            <a:ext cx="1616400" cy="187285"/>
          </a:xfrm>
          <a:prstGeom prst="roundRect">
            <a:avLst/>
          </a:prstGeom>
          <a:solidFill>
            <a:srgbClr val="A44A00">
              <a:alpha val="10000"/>
            </a:srgbClr>
          </a:solidFill>
        </p:spPr>
        <p:txBody>
          <a:bodyPr wrap="square" lIns="36000" tIns="0" rIns="36000" bIns="0" rtlCol="0" anchor="ctr" anchorCtr="0">
            <a:spAutoFit/>
          </a:bodyPr>
          <a:lstStyle>
            <a:defPPr marR="0" lvl="0" algn="l" rtl="0">
              <a:lnSpc>
                <a:spcPct val="100000"/>
              </a:lnSpc>
              <a:spcBef>
                <a:spcPts val="0"/>
              </a:spcBef>
              <a:spcAft>
                <a:spcPts val="0"/>
              </a:spcAft>
              <a:defRPr/>
            </a:defPPr>
            <a:lvl1pPr marL="0" indent="0" algn="ctr" defTabSz="914400" eaLnBrk="1" fontAlgn="auto" latinLnBrk="0" hangingPunct="1">
              <a:buSzTx/>
              <a:buNone/>
              <a:tabLst/>
              <a:defRPr sz="1100" b="1" baseline="0">
                <a:solidFill>
                  <a:schemeClr val="bg1"/>
                </a:solidFill>
              </a:defRPr>
            </a:lvl1pPr>
          </a:lstStyle>
          <a:p>
            <a:pPr lvl="0"/>
            <a:r>
              <a:rPr lang="en-US" b="0" spc="150" baseline="0" dirty="0">
                <a:solidFill>
                  <a:schemeClr val="tx1"/>
                </a:solidFill>
                <a:latin typeface="Arial" panose="020B0604020202020204" pitchFamily="34" charset="0"/>
                <a:cs typeface="Arial" panose="020B0604020202020204" pitchFamily="34" charset="0"/>
              </a:rPr>
              <a:t>Half-term 6</a:t>
            </a:r>
          </a:p>
        </p:txBody>
      </p:sp>
      <p:sp>
        <p:nvSpPr>
          <p:cNvPr id="42" name="TextBox 41">
            <a:extLst>
              <a:ext uri="{FF2B5EF4-FFF2-40B4-BE49-F238E27FC236}">
                <a16:creationId xmlns:a16="http://schemas.microsoft.com/office/drawing/2014/main" id="{B22DA858-8F28-F56A-C4FB-70C0E7BA1E14}"/>
              </a:ext>
            </a:extLst>
          </p:cNvPr>
          <p:cNvSpPr txBox="1">
            <a:spLocks/>
          </p:cNvSpPr>
          <p:nvPr userDrawn="1"/>
        </p:nvSpPr>
        <p:spPr>
          <a:xfrm rot="16200000">
            <a:off x="6851958" y="3768792"/>
            <a:ext cx="1616400" cy="187285"/>
          </a:xfrm>
          <a:prstGeom prst="roundRect">
            <a:avLst/>
          </a:prstGeom>
          <a:solidFill>
            <a:srgbClr val="A44A00">
              <a:alpha val="10000"/>
            </a:srgbClr>
          </a:solidFill>
        </p:spPr>
        <p:txBody>
          <a:bodyPr wrap="square" lIns="36000" tIns="0" rIns="36000" bIns="0" rtlCol="0" anchor="ctr" anchorCtr="0">
            <a:spAutoFit/>
          </a:bodyPr>
          <a:lstStyle>
            <a:defPPr marR="0" lvl="0" algn="l" rtl="0">
              <a:lnSpc>
                <a:spcPct val="100000"/>
              </a:lnSpc>
              <a:spcBef>
                <a:spcPts val="0"/>
              </a:spcBef>
              <a:spcAft>
                <a:spcPts val="0"/>
              </a:spcAft>
              <a:defRPr/>
            </a:defPPr>
            <a:lvl1pPr marL="0" indent="0" algn="ctr" defTabSz="914400" eaLnBrk="1" fontAlgn="auto" latinLnBrk="0" hangingPunct="1">
              <a:buSzTx/>
              <a:buNone/>
              <a:tabLst/>
              <a:defRPr sz="1100" b="1" baseline="0">
                <a:solidFill>
                  <a:schemeClr val="bg1"/>
                </a:solidFill>
              </a:defRPr>
            </a:lvl1pPr>
          </a:lstStyle>
          <a:p>
            <a:pPr lvl="0"/>
            <a:r>
              <a:rPr lang="en-US" b="0" spc="150" baseline="0" dirty="0">
                <a:solidFill>
                  <a:schemeClr val="tx1"/>
                </a:solidFill>
                <a:latin typeface="Arial" panose="020B0604020202020204" pitchFamily="34" charset="0"/>
                <a:cs typeface="Arial" panose="020B0604020202020204" pitchFamily="34" charset="0"/>
              </a:rPr>
              <a:t>Half-term 5</a:t>
            </a:r>
          </a:p>
        </p:txBody>
      </p:sp>
      <p:sp>
        <p:nvSpPr>
          <p:cNvPr id="54" name="TextBox 53">
            <a:extLst>
              <a:ext uri="{FF2B5EF4-FFF2-40B4-BE49-F238E27FC236}">
                <a16:creationId xmlns:a16="http://schemas.microsoft.com/office/drawing/2014/main" id="{AF07AE91-93D8-6C49-16A2-4C7F422E62D4}"/>
              </a:ext>
            </a:extLst>
          </p:cNvPr>
          <p:cNvSpPr txBox="1">
            <a:spLocks/>
          </p:cNvSpPr>
          <p:nvPr userDrawn="1"/>
        </p:nvSpPr>
        <p:spPr>
          <a:xfrm rot="16200000">
            <a:off x="5852871" y="4580592"/>
            <a:ext cx="3240000" cy="187285"/>
          </a:xfrm>
          <a:prstGeom prst="roundRect">
            <a:avLst/>
          </a:prstGeom>
          <a:solidFill>
            <a:srgbClr val="A44A00"/>
          </a:solidFill>
        </p:spPr>
        <p:txBody>
          <a:bodyPr wrap="square" lIns="36000" tIns="0" rIns="36000" bIns="0" rtlCol="0" anchor="ctr" anchorCtr="0">
            <a:spAutoFit/>
          </a:bodyPr>
          <a:lstStyle>
            <a:defPPr marR="0" lvl="0" algn="l" rtl="0">
              <a:lnSpc>
                <a:spcPct val="100000"/>
              </a:lnSpc>
              <a:spcBef>
                <a:spcPts val="0"/>
              </a:spcBef>
              <a:spcAft>
                <a:spcPts val="0"/>
              </a:spcAft>
              <a:defRPr/>
            </a:defPPr>
            <a:lvl1pPr marL="0" indent="0" algn="ctr" defTabSz="914400" eaLnBrk="1" fontAlgn="auto" latinLnBrk="0" hangingPunct="1">
              <a:buSzTx/>
              <a:buNone/>
              <a:tabLst/>
              <a:defRPr sz="1100" b="1" spc="150" baseline="0">
                <a:solidFill>
                  <a:schemeClr val="bg1"/>
                </a:solidFill>
              </a:defRPr>
            </a:lvl1pPr>
          </a:lstStyle>
          <a:p>
            <a:pPr lvl="0"/>
            <a:r>
              <a:rPr lang="en-US" dirty="0">
                <a:latin typeface="Arial" panose="020B0604020202020204" pitchFamily="34" charset="0"/>
                <a:cs typeface="Arial" panose="020B0604020202020204" pitchFamily="34" charset="0"/>
              </a:rPr>
              <a:t>TERM 3</a:t>
            </a:r>
          </a:p>
        </p:txBody>
      </p:sp>
      <p:cxnSp>
        <p:nvCxnSpPr>
          <p:cNvPr id="5" name="Straight Connector 4">
            <a:extLst>
              <a:ext uri="{FF2B5EF4-FFF2-40B4-BE49-F238E27FC236}">
                <a16:creationId xmlns:a16="http://schemas.microsoft.com/office/drawing/2014/main" id="{3BC965FA-FEFA-B3F8-AC9A-C6AC571B1E80}"/>
              </a:ext>
            </a:extLst>
          </p:cNvPr>
          <p:cNvCxnSpPr>
            <a:cxnSpLocks/>
            <a:endCxn id="54" idx="2"/>
          </p:cNvCxnSpPr>
          <p:nvPr userDrawn="1"/>
        </p:nvCxnSpPr>
        <p:spPr>
          <a:xfrm flipH="1" flipV="1">
            <a:off x="7566514" y="4674235"/>
            <a:ext cx="3787286" cy="3598"/>
          </a:xfrm>
          <a:prstGeom prst="line">
            <a:avLst/>
          </a:prstGeom>
          <a:ln w="15875">
            <a:solidFill>
              <a:srgbClr val="A44A00"/>
            </a:solidFill>
          </a:ln>
        </p:spPr>
        <p:style>
          <a:lnRef idx="1">
            <a:schemeClr val="accent1"/>
          </a:lnRef>
          <a:fillRef idx="0">
            <a:schemeClr val="accent1"/>
          </a:fillRef>
          <a:effectRef idx="0">
            <a:schemeClr val="accent1"/>
          </a:effectRef>
          <a:fontRef idx="minor">
            <a:schemeClr val="tx1"/>
          </a:fontRef>
        </p:style>
      </p:cxnSp>
      <p:sp>
        <p:nvSpPr>
          <p:cNvPr id="6" name="Text Placeholder 22">
            <a:extLst>
              <a:ext uri="{FF2B5EF4-FFF2-40B4-BE49-F238E27FC236}">
                <a16:creationId xmlns:a16="http://schemas.microsoft.com/office/drawing/2014/main" id="{5033D5C3-CE04-A6E5-560F-940D5B75FB10}"/>
              </a:ext>
            </a:extLst>
          </p:cNvPr>
          <p:cNvSpPr>
            <a:spLocks noGrp="1"/>
          </p:cNvSpPr>
          <p:nvPr>
            <p:ph type="body" sz="quarter" idx="17"/>
          </p:nvPr>
        </p:nvSpPr>
        <p:spPr>
          <a:xfrm>
            <a:off x="996892" y="4691343"/>
            <a:ext cx="3600000" cy="1612800"/>
          </a:xfrm>
          <a:solidFill>
            <a:srgbClr val="E2EEBE"/>
          </a:solidFill>
        </p:spPr>
        <p:txBody>
          <a:bodyPr lIns="72000" tIns="0" rIns="72000" bIns="0" anchor="ctr" anchorCtr="0">
            <a:noAutofit/>
          </a:bodyPr>
          <a:lstStyle>
            <a:lvl1pPr marL="0" indent="-108000">
              <a:lnSpc>
                <a:spcPct val="100000"/>
              </a:lnSpc>
              <a:spcBef>
                <a:spcPts val="0"/>
              </a:spcBef>
              <a:buSzPct val="100000"/>
              <a:buFont typeface="Arial" panose="020B0604020202020204" pitchFamily="34" charset="0"/>
              <a:buChar char="•"/>
              <a:defRPr sz="1100">
                <a:latin typeface="Arial" panose="020B0604020202020204" pitchFamily="34" charset="0"/>
                <a:cs typeface="Arial" panose="020B0604020202020204" pitchFamily="34" charset="0"/>
              </a:defRPr>
            </a:lvl1pPr>
            <a:lvl2pPr>
              <a:spcBef>
                <a:spcPts val="1000"/>
              </a:spcBef>
              <a:buFontTx/>
              <a:buNone/>
              <a:defRPr/>
            </a:lvl2pPr>
            <a:lvl3pPr>
              <a:spcBef>
                <a:spcPts val="1000"/>
              </a:spcBef>
              <a:buFontTx/>
              <a:buNone/>
              <a:defRPr/>
            </a:lvl3pPr>
            <a:lvl4pPr>
              <a:spcBef>
                <a:spcPts val="1000"/>
              </a:spcBef>
              <a:buFontTx/>
              <a:buNone/>
              <a:defRPr/>
            </a:lvl4pPr>
            <a:lvl5pPr>
              <a:spcBef>
                <a:spcPts val="1000"/>
              </a:spcBef>
              <a:buFontTx/>
              <a:buNone/>
              <a:defRPr/>
            </a:lvl5pPr>
          </a:lstStyle>
          <a:p>
            <a:pPr lvl="0"/>
            <a:endParaRPr lang="en-US"/>
          </a:p>
        </p:txBody>
      </p:sp>
      <p:sp>
        <p:nvSpPr>
          <p:cNvPr id="7" name="Text Placeholder 20">
            <a:extLst>
              <a:ext uri="{FF2B5EF4-FFF2-40B4-BE49-F238E27FC236}">
                <a16:creationId xmlns:a16="http://schemas.microsoft.com/office/drawing/2014/main" id="{DC54FBD7-A623-2965-DEC9-E4D7208DCE30}"/>
              </a:ext>
            </a:extLst>
          </p:cNvPr>
          <p:cNvSpPr>
            <a:spLocks noGrp="1"/>
          </p:cNvSpPr>
          <p:nvPr>
            <p:ph type="body" sz="quarter" idx="18"/>
          </p:nvPr>
        </p:nvSpPr>
        <p:spPr>
          <a:xfrm>
            <a:off x="996890" y="3061435"/>
            <a:ext cx="3600000" cy="1612800"/>
          </a:xfrm>
          <a:solidFill>
            <a:srgbClr val="E2EEBE"/>
          </a:solidFill>
        </p:spPr>
        <p:txBody>
          <a:bodyPr lIns="72000" tIns="0" rIns="72000" bIns="0" anchor="ctr" anchorCtr="0">
            <a:noAutofit/>
          </a:bodyPr>
          <a:lstStyle>
            <a:lvl1pPr marL="0" indent="-108000">
              <a:lnSpc>
                <a:spcPct val="100000"/>
              </a:lnSpc>
              <a:spcBef>
                <a:spcPts val="0"/>
              </a:spcBef>
              <a:buSzPct val="100000"/>
              <a:buFont typeface="Arial" panose="020B0604020202020204" pitchFamily="34" charset="0"/>
              <a:buChar char="•"/>
              <a:defRPr sz="1100">
                <a:latin typeface="Arial" panose="020B0604020202020204" pitchFamily="34" charset="0"/>
                <a:cs typeface="Arial" panose="020B0604020202020204" pitchFamily="34" charset="0"/>
              </a:defRPr>
            </a:lvl1pPr>
            <a:lvl2pPr indent="0">
              <a:spcBef>
                <a:spcPts val="1000"/>
              </a:spcBef>
              <a:buNone/>
              <a:defRPr/>
            </a:lvl2pPr>
            <a:lvl3pPr indent="0">
              <a:spcBef>
                <a:spcPts val="1000"/>
              </a:spcBef>
              <a:buNone/>
              <a:defRPr/>
            </a:lvl3pPr>
            <a:lvl4pPr indent="0">
              <a:spcBef>
                <a:spcPts val="1000"/>
              </a:spcBef>
              <a:buNone/>
              <a:defRPr/>
            </a:lvl4pPr>
            <a:lvl5pPr indent="0">
              <a:spcBef>
                <a:spcPts val="1000"/>
              </a:spcBef>
              <a:buNone/>
              <a:defRPr/>
            </a:lvl5pPr>
          </a:lstStyle>
          <a:p>
            <a:pPr lvl="0"/>
            <a:endParaRPr lang="en-US"/>
          </a:p>
        </p:txBody>
      </p:sp>
      <p:sp>
        <p:nvSpPr>
          <p:cNvPr id="9" name="TextBox 8">
            <a:extLst>
              <a:ext uri="{FF2B5EF4-FFF2-40B4-BE49-F238E27FC236}">
                <a16:creationId xmlns:a16="http://schemas.microsoft.com/office/drawing/2014/main" id="{75C02D3B-EFD1-E921-5184-F06B3D18F146}"/>
              </a:ext>
            </a:extLst>
          </p:cNvPr>
          <p:cNvSpPr txBox="1">
            <a:spLocks/>
          </p:cNvSpPr>
          <p:nvPr userDrawn="1"/>
        </p:nvSpPr>
        <p:spPr>
          <a:xfrm rot="16200000">
            <a:off x="95050" y="3775993"/>
            <a:ext cx="1616400" cy="187285"/>
          </a:xfrm>
          <a:prstGeom prst="roundRect">
            <a:avLst/>
          </a:prstGeom>
          <a:solidFill>
            <a:srgbClr val="466318">
              <a:alpha val="10000"/>
            </a:srgbClr>
          </a:solidFill>
        </p:spPr>
        <p:txBody>
          <a:bodyPr wrap="square" lIns="36000" tIns="0" rIns="36000" bIns="0" rtlCol="0" anchor="ctr" anchorCtr="0">
            <a:spAutoFit/>
          </a:bodyPr>
          <a:lstStyle>
            <a:defPPr marR="0" lvl="0" algn="l" rtl="0">
              <a:lnSpc>
                <a:spcPct val="100000"/>
              </a:lnSpc>
              <a:spcBef>
                <a:spcPts val="0"/>
              </a:spcBef>
              <a:spcAft>
                <a:spcPts val="0"/>
              </a:spcAft>
            </a:defPPr>
            <a:lvl1pPr algn="ctr">
              <a:defRPr sz="1100" b="1" baseline="0">
                <a:solidFill>
                  <a:schemeClr val="bg1"/>
                </a:solidFill>
              </a:defRPr>
            </a:lvl1pPr>
          </a:lstStyle>
          <a:p>
            <a:pPr lvl="0"/>
            <a:r>
              <a:rPr lang="en-US" b="0" spc="150" baseline="0" dirty="0">
                <a:solidFill>
                  <a:schemeClr val="tx1"/>
                </a:solidFill>
                <a:latin typeface="Arial" panose="020B0604020202020204" pitchFamily="34" charset="0"/>
                <a:cs typeface="Arial" panose="020B0604020202020204" pitchFamily="34" charset="0"/>
              </a:rPr>
              <a:t>Half-term 3</a:t>
            </a:r>
          </a:p>
        </p:txBody>
      </p:sp>
      <p:sp>
        <p:nvSpPr>
          <p:cNvPr id="10" name="TextBox 9">
            <a:extLst>
              <a:ext uri="{FF2B5EF4-FFF2-40B4-BE49-F238E27FC236}">
                <a16:creationId xmlns:a16="http://schemas.microsoft.com/office/drawing/2014/main" id="{6F6E5E17-95C0-D0AC-B449-2B0DF20FBB8C}"/>
              </a:ext>
            </a:extLst>
          </p:cNvPr>
          <p:cNvSpPr txBox="1">
            <a:spLocks/>
          </p:cNvSpPr>
          <p:nvPr userDrawn="1"/>
        </p:nvSpPr>
        <p:spPr>
          <a:xfrm rot="16200000">
            <a:off x="95049" y="5402300"/>
            <a:ext cx="1616400" cy="187285"/>
          </a:xfrm>
          <a:prstGeom prst="roundRect">
            <a:avLst/>
          </a:prstGeom>
          <a:solidFill>
            <a:srgbClr val="466318">
              <a:alpha val="10000"/>
            </a:srgbClr>
          </a:solidFill>
        </p:spPr>
        <p:txBody>
          <a:bodyPr wrap="square" lIns="36000" tIns="0" rIns="36000" bIns="0" rtlCol="0" anchor="ctr" anchorCtr="0">
            <a:spAutoFit/>
          </a:bodyPr>
          <a:lstStyle>
            <a:defPPr marR="0" lvl="0" algn="l" rtl="0">
              <a:lnSpc>
                <a:spcPct val="100000"/>
              </a:lnSpc>
              <a:spcBef>
                <a:spcPts val="0"/>
              </a:spcBef>
              <a:spcAft>
                <a:spcPts val="0"/>
              </a:spcAft>
              <a:defRPr/>
            </a:defPPr>
            <a:lvl1pPr algn="ctr">
              <a:defRPr sz="1100" b="1" baseline="0">
                <a:solidFill>
                  <a:schemeClr val="bg1"/>
                </a:solidFill>
              </a:defRPr>
            </a:lvl1pPr>
          </a:lstStyle>
          <a:p>
            <a:pPr lvl="0"/>
            <a:r>
              <a:rPr lang="en-US" b="0" spc="150" baseline="0" dirty="0">
                <a:solidFill>
                  <a:schemeClr val="tx1"/>
                </a:solidFill>
                <a:latin typeface="Arial" panose="020B0604020202020204" pitchFamily="34" charset="0"/>
                <a:cs typeface="Arial" panose="020B0604020202020204" pitchFamily="34" charset="0"/>
              </a:rPr>
              <a:t>Half-term 4</a:t>
            </a:r>
          </a:p>
        </p:txBody>
      </p:sp>
      <p:sp>
        <p:nvSpPr>
          <p:cNvPr id="11" name="TextBox 10">
            <a:extLst>
              <a:ext uri="{FF2B5EF4-FFF2-40B4-BE49-F238E27FC236}">
                <a16:creationId xmlns:a16="http://schemas.microsoft.com/office/drawing/2014/main" id="{82E2EE89-767D-9327-1D88-47261F916670}"/>
              </a:ext>
            </a:extLst>
          </p:cNvPr>
          <p:cNvSpPr txBox="1">
            <a:spLocks/>
          </p:cNvSpPr>
          <p:nvPr userDrawn="1"/>
        </p:nvSpPr>
        <p:spPr>
          <a:xfrm rot="16200000">
            <a:off x="-904038" y="4587794"/>
            <a:ext cx="3240003" cy="187285"/>
          </a:xfrm>
          <a:prstGeom prst="roundRect">
            <a:avLst/>
          </a:prstGeom>
          <a:solidFill>
            <a:srgbClr val="466318"/>
          </a:solidFill>
        </p:spPr>
        <p:txBody>
          <a:bodyPr wrap="square" lIns="36000" tIns="0" rIns="36000" bIns="0" rtlCol="0" anchor="ctr" anchorCtr="0">
            <a:spAutoFit/>
          </a:bodyPr>
          <a:lstStyle>
            <a:defPPr marR="0" lvl="0" algn="l" rtl="0">
              <a:lnSpc>
                <a:spcPct val="100000"/>
              </a:lnSpc>
              <a:spcBef>
                <a:spcPts val="0"/>
              </a:spcBef>
              <a:spcAft>
                <a:spcPts val="0"/>
              </a:spcAft>
              <a:defRPr/>
            </a:defPPr>
            <a:lvl1pPr algn="ctr">
              <a:defRPr sz="1100" b="1" spc="150" baseline="0">
                <a:solidFill>
                  <a:schemeClr val="bg1"/>
                </a:solidFill>
              </a:defRPr>
            </a:lvl1pPr>
          </a:lstStyle>
          <a:p>
            <a:pPr lvl="0"/>
            <a:r>
              <a:rPr lang="en-US" dirty="0">
                <a:latin typeface="Arial" panose="020B0604020202020204" pitchFamily="34" charset="0"/>
                <a:cs typeface="Arial" panose="020B0604020202020204" pitchFamily="34" charset="0"/>
              </a:rPr>
              <a:t>TERM 2</a:t>
            </a:r>
          </a:p>
        </p:txBody>
      </p:sp>
      <p:cxnSp>
        <p:nvCxnSpPr>
          <p:cNvPr id="12" name="Straight Connector 11">
            <a:extLst>
              <a:ext uri="{FF2B5EF4-FFF2-40B4-BE49-F238E27FC236}">
                <a16:creationId xmlns:a16="http://schemas.microsoft.com/office/drawing/2014/main" id="{1B49BE9D-D99F-AF47-16D7-0C7B885B4C89}"/>
              </a:ext>
            </a:extLst>
          </p:cNvPr>
          <p:cNvCxnSpPr>
            <a:cxnSpLocks/>
            <a:endCxn id="11" idx="2"/>
          </p:cNvCxnSpPr>
          <p:nvPr userDrawn="1"/>
        </p:nvCxnSpPr>
        <p:spPr>
          <a:xfrm flipH="1" flipV="1">
            <a:off x="809606" y="4681436"/>
            <a:ext cx="3787284" cy="3598"/>
          </a:xfrm>
          <a:prstGeom prst="line">
            <a:avLst/>
          </a:prstGeom>
          <a:ln w="15875">
            <a:solidFill>
              <a:srgbClr val="466318"/>
            </a:solidFill>
          </a:ln>
        </p:spPr>
        <p:style>
          <a:lnRef idx="1">
            <a:schemeClr val="accent1"/>
          </a:lnRef>
          <a:fillRef idx="0">
            <a:schemeClr val="accent1"/>
          </a:fillRef>
          <a:effectRef idx="0">
            <a:schemeClr val="accent1"/>
          </a:effectRef>
          <a:fontRef idx="minor">
            <a:schemeClr val="tx1"/>
          </a:fontRef>
        </p:style>
      </p:cxnSp>
      <p:sp>
        <p:nvSpPr>
          <p:cNvPr id="19" name="Text Placeholder 18">
            <a:extLst>
              <a:ext uri="{FF2B5EF4-FFF2-40B4-BE49-F238E27FC236}">
                <a16:creationId xmlns:a16="http://schemas.microsoft.com/office/drawing/2014/main" id="{489328F5-670C-96B8-8941-B28CC2172D3F}"/>
              </a:ext>
            </a:extLst>
          </p:cNvPr>
          <p:cNvSpPr>
            <a:spLocks noGrp="1"/>
          </p:cNvSpPr>
          <p:nvPr>
            <p:ph type="body" sz="quarter" idx="12"/>
          </p:nvPr>
        </p:nvSpPr>
        <p:spPr>
          <a:xfrm>
            <a:off x="6161907" y="1283105"/>
            <a:ext cx="3960000" cy="1620000"/>
          </a:xfrm>
          <a:solidFill>
            <a:srgbClr val="DBF0FF"/>
          </a:solidFill>
        </p:spPr>
        <p:txBody>
          <a:bodyPr lIns="72000" tIns="0" rIns="72000" bIns="0" anchor="ctr" anchorCtr="0">
            <a:noAutofit/>
          </a:bodyPr>
          <a:lstStyle>
            <a:lvl1pPr marL="0" indent="-108000">
              <a:lnSpc>
                <a:spcPct val="100000"/>
              </a:lnSpc>
              <a:spcBef>
                <a:spcPts val="0"/>
              </a:spcBef>
              <a:buSzPct val="100000"/>
              <a:buFont typeface="Arial" panose="020B0604020202020204" pitchFamily="34" charset="0"/>
              <a:buChar char="•"/>
              <a:defRPr sz="1100">
                <a:latin typeface="Arial" panose="020B0604020202020204" pitchFamily="34" charset="0"/>
                <a:cs typeface="Arial" panose="020B0604020202020204" pitchFamily="34" charset="0"/>
              </a:defRPr>
            </a:lvl1pPr>
            <a:lvl2pPr>
              <a:spcBef>
                <a:spcPts val="1000"/>
              </a:spcBef>
              <a:buNone/>
              <a:defRPr/>
            </a:lvl2pPr>
            <a:lvl3pPr>
              <a:spcBef>
                <a:spcPts val="1000"/>
              </a:spcBef>
              <a:buNone/>
              <a:defRPr/>
            </a:lvl3pPr>
            <a:lvl4pPr>
              <a:spcBef>
                <a:spcPts val="1000"/>
              </a:spcBef>
              <a:buNone/>
              <a:defRPr/>
            </a:lvl4pPr>
            <a:lvl5pPr>
              <a:spcBef>
                <a:spcPts val="1000"/>
              </a:spcBef>
              <a:buNone/>
              <a:defRPr/>
            </a:lvl5pPr>
          </a:lstStyle>
          <a:p>
            <a:pPr lvl="0"/>
            <a:endParaRPr lang="en-US"/>
          </a:p>
        </p:txBody>
      </p:sp>
      <p:sp>
        <p:nvSpPr>
          <p:cNvPr id="17" name="Text Placeholder 16">
            <a:extLst>
              <a:ext uri="{FF2B5EF4-FFF2-40B4-BE49-F238E27FC236}">
                <a16:creationId xmlns:a16="http://schemas.microsoft.com/office/drawing/2014/main" id="{EA0195DC-3D39-65BD-0BF3-8FAB1C718945}"/>
              </a:ext>
            </a:extLst>
          </p:cNvPr>
          <p:cNvSpPr>
            <a:spLocks noGrp="1"/>
          </p:cNvSpPr>
          <p:nvPr>
            <p:ph type="body" sz="quarter" idx="11"/>
          </p:nvPr>
        </p:nvSpPr>
        <p:spPr>
          <a:xfrm>
            <a:off x="2001725" y="1283105"/>
            <a:ext cx="3960000" cy="1620000"/>
          </a:xfrm>
          <a:prstGeom prst="rect">
            <a:avLst/>
          </a:prstGeom>
          <a:solidFill>
            <a:srgbClr val="DBF0FF"/>
          </a:solidFill>
        </p:spPr>
        <p:txBody>
          <a:bodyPr lIns="72000" tIns="0" rIns="180000" bIns="0" anchor="ctr" anchorCtr="0">
            <a:noAutofit/>
          </a:bodyPr>
          <a:lstStyle>
            <a:lvl1pPr marL="0" marR="0" indent="-108000" algn="l" defTabSz="914400" rtl="0" eaLnBrk="1" fontAlgn="auto" latinLnBrk="0" hangingPunct="1">
              <a:lnSpc>
                <a:spcPct val="100000"/>
              </a:lnSpc>
              <a:spcBef>
                <a:spcPts val="0"/>
              </a:spcBef>
              <a:spcAft>
                <a:spcPts val="0"/>
              </a:spcAft>
              <a:buClr>
                <a:srgbClr val="534C29"/>
              </a:buClr>
              <a:buSzPct val="100000"/>
              <a:buFont typeface="Arial" panose="020B0604020202020204" pitchFamily="34" charset="0"/>
              <a:buChar char="•"/>
              <a:tabLst/>
              <a:defRPr sz="1100">
                <a:latin typeface="Arial" panose="020B0604020202020204" pitchFamily="34" charset="0"/>
                <a:cs typeface="Arial" panose="020B0604020202020204" pitchFamily="34" charset="0"/>
              </a:defRPr>
            </a:lvl1pPr>
            <a:lvl2pPr>
              <a:buNone/>
              <a:defRPr/>
            </a:lvl2pPr>
            <a:lvl3pPr>
              <a:buNone/>
              <a:defRPr/>
            </a:lvl3pPr>
            <a:lvl4pPr>
              <a:buNone/>
              <a:defRPr/>
            </a:lvl4pPr>
            <a:lvl5pPr>
              <a:buNone/>
              <a:defRPr/>
            </a:lvl5pPr>
          </a:lstStyle>
          <a:p>
            <a:pPr lvl="0"/>
            <a:endParaRPr lang="en-US"/>
          </a:p>
        </p:txBody>
      </p:sp>
      <p:pic>
        <p:nvPicPr>
          <p:cNvPr id="35" name="Picture 34">
            <a:extLst>
              <a:ext uri="{FF2B5EF4-FFF2-40B4-BE49-F238E27FC236}">
                <a16:creationId xmlns:a16="http://schemas.microsoft.com/office/drawing/2014/main" id="{A854CBEE-470E-DF16-F108-015D8FC5C818}"/>
              </a:ext>
            </a:extLst>
          </p:cNvPr>
          <p:cNvPicPr>
            <a:picLocks noChangeAspect="1"/>
          </p:cNvPicPr>
          <p:nvPr userDrawn="1"/>
        </p:nvPicPr>
        <p:blipFill>
          <a:blip>
            <a:extLst>
              <a:ext uri="{96DAC541-7B7A-43D3-8B79-37D633B846F1}">
                <asvg:svgBlip xmlns:asvg="http://schemas.microsoft.com/office/drawing/2016/SVG/main" r:embed="rId2"/>
              </a:ext>
            </a:extLst>
          </a:blip>
          <a:srcRect/>
          <a:stretch/>
        </p:blipFill>
        <p:spPr>
          <a:xfrm>
            <a:off x="4849415" y="3084608"/>
            <a:ext cx="2349809" cy="2419331"/>
          </a:xfrm>
          <a:prstGeom prst="rect">
            <a:avLst/>
          </a:prstGeom>
        </p:spPr>
      </p:pic>
      <p:sp>
        <p:nvSpPr>
          <p:cNvPr id="37" name="TextBox 36">
            <a:extLst>
              <a:ext uri="{FF2B5EF4-FFF2-40B4-BE49-F238E27FC236}">
                <a16:creationId xmlns:a16="http://schemas.microsoft.com/office/drawing/2014/main" id="{8CB11DA2-EEBC-DB15-AC80-B34DC7842F93}"/>
              </a:ext>
            </a:extLst>
          </p:cNvPr>
          <p:cNvSpPr txBox="1">
            <a:spLocks/>
          </p:cNvSpPr>
          <p:nvPr userDrawn="1"/>
        </p:nvSpPr>
        <p:spPr>
          <a:xfrm rot="16200000">
            <a:off x="5258267" y="1999462"/>
            <a:ext cx="1620000" cy="187285"/>
          </a:xfrm>
          <a:prstGeom prst="roundRect">
            <a:avLst/>
          </a:prstGeom>
          <a:solidFill>
            <a:srgbClr val="1E6192">
              <a:alpha val="10000"/>
            </a:srgbClr>
          </a:solidFill>
        </p:spPr>
        <p:txBody>
          <a:bodyPr wrap="square" lIns="0" tIns="0" rIns="0" bIns="0" rtlCol="0" anchor="ctr" anchorCtr="0">
            <a:spAutoFit/>
          </a:bodyPr>
          <a:lstStyle>
            <a:defPPr marR="0" lvl="0" algn="l" rtl="0">
              <a:lnSpc>
                <a:spcPct val="100000"/>
              </a:lnSpc>
              <a:spcBef>
                <a:spcPts val="0"/>
              </a:spcBef>
              <a:spcAft>
                <a:spcPts val="0"/>
              </a:spcAft>
            </a:defPPr>
            <a:lvl1pPr algn="ctr">
              <a:defRPr sz="1100" b="1" spc="150" baseline="0">
                <a:solidFill>
                  <a:srgbClr val="1E6192"/>
                </a:solidFill>
              </a:defRPr>
            </a:lvl1pPr>
          </a:lstStyle>
          <a:p>
            <a:pPr lvl="0"/>
            <a:r>
              <a:rPr lang="en-US" b="0" dirty="0">
                <a:solidFill>
                  <a:schemeClr val="tx1"/>
                </a:solidFill>
                <a:latin typeface="Arial" panose="020B0604020202020204" pitchFamily="34" charset="0"/>
                <a:cs typeface="Arial" panose="020B0604020202020204" pitchFamily="34" charset="0"/>
              </a:rPr>
              <a:t>Half-term 2</a:t>
            </a:r>
          </a:p>
        </p:txBody>
      </p:sp>
      <p:sp>
        <p:nvSpPr>
          <p:cNvPr id="47" name="TextBox 46">
            <a:extLst>
              <a:ext uri="{FF2B5EF4-FFF2-40B4-BE49-F238E27FC236}">
                <a16:creationId xmlns:a16="http://schemas.microsoft.com/office/drawing/2014/main" id="{D8E88839-694D-BCA8-C15D-16B33F6E7416}"/>
              </a:ext>
            </a:extLst>
          </p:cNvPr>
          <p:cNvSpPr txBox="1">
            <a:spLocks/>
          </p:cNvSpPr>
          <p:nvPr userDrawn="1"/>
        </p:nvSpPr>
        <p:spPr>
          <a:xfrm>
            <a:off x="546369" y="729982"/>
            <a:ext cx="8059368" cy="503590"/>
          </a:xfrm>
          <a:prstGeom prst="rect">
            <a:avLst/>
          </a:prstGeom>
          <a:noFill/>
        </p:spPr>
        <p:txBody>
          <a:bodyPr wrap="square" lIns="36000" tIns="36000" rIns="36000" bIns="36000" rtlCol="0">
            <a:spAutoFit/>
          </a:bodyPr>
          <a:lstStyle/>
          <a:p>
            <a:r>
              <a:rPr lang="en-GB" sz="1400" b="0" i="0" u="none" strike="noStrike" cap="none" dirty="0">
                <a:solidFill>
                  <a:srgbClr val="000000"/>
                </a:solidFill>
                <a:effectLst/>
                <a:latin typeface="Arial" panose="020B0604020202020204" pitchFamily="34" charset="0"/>
                <a:ea typeface="Arial"/>
                <a:cs typeface="Arial" panose="020B0604020202020204" pitchFamily="34" charset="0"/>
                <a:sym typeface="Arial"/>
              </a:rPr>
              <a:t>This guidance offers an overview of the key curriculum themes and skills that students will develop through each of the two years of the T Level.</a:t>
            </a:r>
          </a:p>
        </p:txBody>
      </p:sp>
      <p:sp>
        <p:nvSpPr>
          <p:cNvPr id="48" name="TextBox 47">
            <a:extLst>
              <a:ext uri="{FF2B5EF4-FFF2-40B4-BE49-F238E27FC236}">
                <a16:creationId xmlns:a16="http://schemas.microsoft.com/office/drawing/2014/main" id="{60036E77-235A-0879-852D-7A1BE258175A}"/>
              </a:ext>
            </a:extLst>
          </p:cNvPr>
          <p:cNvSpPr txBox="1">
            <a:spLocks/>
          </p:cNvSpPr>
          <p:nvPr userDrawn="1"/>
        </p:nvSpPr>
        <p:spPr>
          <a:xfrm rot="16200000">
            <a:off x="910796" y="1999462"/>
            <a:ext cx="1620000" cy="187285"/>
          </a:xfrm>
          <a:prstGeom prst="roundRect">
            <a:avLst/>
          </a:prstGeom>
          <a:solidFill>
            <a:srgbClr val="1E6192"/>
          </a:solidFill>
          <a:ln>
            <a:solidFill>
              <a:srgbClr val="1E6192"/>
            </a:solidFill>
          </a:ln>
        </p:spPr>
        <p:txBody>
          <a:bodyPr wrap="square" lIns="0" tIns="0" rIns="0" bIns="0" rtlCol="0" anchor="ctr" anchorCtr="0">
            <a:spAutoFit/>
          </a:bodyPr>
          <a:lstStyle/>
          <a:p>
            <a:pPr algn="ctr"/>
            <a:r>
              <a:rPr lang="en-US" sz="1100" b="1" spc="150" baseline="0" dirty="0">
                <a:solidFill>
                  <a:schemeClr val="bg1"/>
                </a:solidFill>
                <a:latin typeface="Arial" panose="020B0604020202020204" pitchFamily="34" charset="0"/>
                <a:cs typeface="Arial" panose="020B0604020202020204" pitchFamily="34" charset="0"/>
              </a:rPr>
              <a:t>TERM 1</a:t>
            </a:r>
          </a:p>
        </p:txBody>
      </p:sp>
      <p:sp>
        <p:nvSpPr>
          <p:cNvPr id="52" name="TextBox 51">
            <a:extLst>
              <a:ext uri="{FF2B5EF4-FFF2-40B4-BE49-F238E27FC236}">
                <a16:creationId xmlns:a16="http://schemas.microsoft.com/office/drawing/2014/main" id="{100FEB20-B4A7-4EB8-DF29-355723A2FD04}"/>
              </a:ext>
            </a:extLst>
          </p:cNvPr>
          <p:cNvSpPr txBox="1">
            <a:spLocks/>
          </p:cNvSpPr>
          <p:nvPr userDrawn="1"/>
        </p:nvSpPr>
        <p:spPr>
          <a:xfrm rot="16200000">
            <a:off x="1098083" y="1999462"/>
            <a:ext cx="1620000" cy="187285"/>
          </a:xfrm>
          <a:prstGeom prst="roundRect">
            <a:avLst/>
          </a:prstGeom>
          <a:solidFill>
            <a:srgbClr val="1E6192">
              <a:alpha val="10000"/>
            </a:srgbClr>
          </a:solidFill>
        </p:spPr>
        <p:txBody>
          <a:bodyPr wrap="square" lIns="0" tIns="0" rIns="0" bIns="0" rtlCol="0" anchor="ctr" anchorCtr="0">
            <a:spAutoFit/>
          </a:bodyPr>
          <a:lstStyle/>
          <a:p>
            <a:pPr algn="ctr"/>
            <a:r>
              <a:rPr lang="en-US" sz="1100" b="0" spc="150" baseline="0" dirty="0">
                <a:solidFill>
                  <a:schemeClr val="tx1"/>
                </a:solidFill>
                <a:latin typeface="Arial" panose="020B0604020202020204" pitchFamily="34" charset="0"/>
                <a:cs typeface="Arial" panose="020B0604020202020204" pitchFamily="34" charset="0"/>
              </a:rPr>
              <a:t>Half-term 1</a:t>
            </a:r>
          </a:p>
        </p:txBody>
      </p:sp>
      <p:cxnSp>
        <p:nvCxnSpPr>
          <p:cNvPr id="8" name="Straight Connector 7">
            <a:extLst>
              <a:ext uri="{FF2B5EF4-FFF2-40B4-BE49-F238E27FC236}">
                <a16:creationId xmlns:a16="http://schemas.microsoft.com/office/drawing/2014/main" id="{5CC9A3C4-3D07-1836-66E6-5A6AA47492D6}"/>
              </a:ext>
            </a:extLst>
          </p:cNvPr>
          <p:cNvCxnSpPr>
            <a:cxnSpLocks/>
          </p:cNvCxnSpPr>
          <p:nvPr userDrawn="1"/>
        </p:nvCxnSpPr>
        <p:spPr>
          <a:xfrm flipH="1" flipV="1">
            <a:off x="7573799" y="4674235"/>
            <a:ext cx="3787284" cy="3598"/>
          </a:xfrm>
          <a:prstGeom prst="line">
            <a:avLst/>
          </a:prstGeom>
          <a:ln w="15875">
            <a:solidFill>
              <a:srgbClr val="A44A00"/>
            </a:solidFill>
          </a:ln>
        </p:spPr>
        <p:style>
          <a:lnRef idx="1">
            <a:schemeClr val="accent1"/>
          </a:lnRef>
          <a:fillRef idx="0">
            <a:schemeClr val="accent1"/>
          </a:fillRef>
          <a:effectRef idx="0">
            <a:schemeClr val="accent1"/>
          </a:effectRef>
          <a:fontRef idx="minor">
            <a:schemeClr val="tx1"/>
          </a:fontRef>
        </p:style>
      </p:cxnSp>
      <p:cxnSp>
        <p:nvCxnSpPr>
          <p:cNvPr id="2" name="Straight Connector 1">
            <a:extLst>
              <a:ext uri="{FF2B5EF4-FFF2-40B4-BE49-F238E27FC236}">
                <a16:creationId xmlns:a16="http://schemas.microsoft.com/office/drawing/2014/main" id="{22E48B4F-FEDE-FDFB-9A4E-3EC6F4B68622}"/>
              </a:ext>
            </a:extLst>
          </p:cNvPr>
          <p:cNvCxnSpPr/>
          <p:nvPr userDrawn="1"/>
        </p:nvCxnSpPr>
        <p:spPr>
          <a:xfrm>
            <a:off x="5971459" y="1283104"/>
            <a:ext cx="0" cy="1620001"/>
          </a:xfrm>
          <a:prstGeom prst="line">
            <a:avLst/>
          </a:prstGeom>
          <a:ln w="15875">
            <a:solidFill>
              <a:srgbClr val="1E6192"/>
            </a:solidFill>
          </a:ln>
        </p:spPr>
        <p:style>
          <a:lnRef idx="1">
            <a:schemeClr val="accent1"/>
          </a:lnRef>
          <a:fillRef idx="0">
            <a:schemeClr val="accent1"/>
          </a:fillRef>
          <a:effectRef idx="0">
            <a:schemeClr val="accent1"/>
          </a:effectRef>
          <a:fontRef idx="minor">
            <a:schemeClr val="tx1"/>
          </a:fontRef>
        </p:style>
      </p:cxnSp>
      <p:sp>
        <p:nvSpPr>
          <p:cNvPr id="14" name="Footer Placeholder 4">
            <a:extLst>
              <a:ext uri="{FF2B5EF4-FFF2-40B4-BE49-F238E27FC236}">
                <a16:creationId xmlns:a16="http://schemas.microsoft.com/office/drawing/2014/main" id="{8812D93C-8275-2D1A-849D-05B0C10967B3}"/>
              </a:ext>
            </a:extLst>
          </p:cNvPr>
          <p:cNvSpPr txBox="1">
            <a:spLocks/>
          </p:cNvSpPr>
          <p:nvPr userDrawn="1"/>
        </p:nvSpPr>
        <p:spPr>
          <a:xfrm>
            <a:off x="8071556" y="6356350"/>
            <a:ext cx="3282244"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r>
              <a:rPr lang="en-GB" dirty="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Gatsby Technical Education Projects 2026</a:t>
            </a:r>
          </a:p>
          <a:p>
            <a:pPr marL="0" marR="0" lvl="0" indent="0" algn="r" defTabSz="914400" rtl="0" eaLnBrk="1" fontAlgn="auto" latinLnBrk="0" hangingPunct="1">
              <a:lnSpc>
                <a:spcPct val="100000"/>
              </a:lnSpc>
              <a:spcBef>
                <a:spcPts val="0"/>
              </a:spcBef>
              <a:spcAft>
                <a:spcPts val="0"/>
              </a:spcAft>
              <a:buClrTx/>
              <a:buSzTx/>
              <a:buFontTx/>
              <a:buNone/>
              <a:tabLst/>
              <a:defRPr/>
            </a:pPr>
            <a:r>
              <a:rPr lang="en-US" dirty="0">
                <a:latin typeface="Arial" panose="020B0604020202020204" pitchFamily="34" charset="0"/>
                <a:cs typeface="Arial" panose="020B0604020202020204" pitchFamily="34" charset="0"/>
              </a:rPr>
              <a:t>Version 1, June 2026</a:t>
            </a:r>
            <a:endParaRPr lang="en-GB" dirty="0">
              <a:latin typeface="Arial" panose="020B0604020202020204" pitchFamily="34" charset="0"/>
              <a:cs typeface="Arial" panose="020B0604020202020204" pitchFamily="34" charset="0"/>
            </a:endParaRPr>
          </a:p>
        </p:txBody>
      </p:sp>
      <p:sp>
        <p:nvSpPr>
          <p:cNvPr id="16" name="TextBox 15">
            <a:extLst>
              <a:ext uri="{FF2B5EF4-FFF2-40B4-BE49-F238E27FC236}">
                <a16:creationId xmlns:a16="http://schemas.microsoft.com/office/drawing/2014/main" id="{49A69F01-811A-49AE-606C-2D045B733ABA}"/>
              </a:ext>
            </a:extLst>
          </p:cNvPr>
          <p:cNvSpPr txBox="1"/>
          <p:nvPr userDrawn="1"/>
        </p:nvSpPr>
        <p:spPr>
          <a:xfrm>
            <a:off x="838200" y="6542424"/>
            <a:ext cx="6230420" cy="184666"/>
          </a:xfrm>
          <a:prstGeom prst="rect">
            <a:avLst/>
          </a:prstGeom>
          <a:noFill/>
        </p:spPr>
        <p:txBody>
          <a:bodyPr wrap="square" lIns="0" tIns="0" rIns="0" bIns="0"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kern="1200" dirty="0">
                <a:solidFill>
                  <a:srgbClr val="898989"/>
                </a:solidFill>
                <a:effectLst/>
                <a:latin typeface="Arial" panose="020B0604020202020204" pitchFamily="34" charset="0"/>
                <a:ea typeface="+mn-ea"/>
                <a:cs typeface="Arial" panose="020B0604020202020204" pitchFamily="34" charset="0"/>
              </a:rPr>
              <a:t>‘T-LEVELS’ and ‘T Level’ are registered trademarks of the Department for Education</a:t>
            </a:r>
          </a:p>
        </p:txBody>
      </p:sp>
      <p:sp>
        <p:nvSpPr>
          <p:cNvPr id="3" name="Rounded Rectangle 3">
            <a:extLst>
              <a:ext uri="{FF2B5EF4-FFF2-40B4-BE49-F238E27FC236}">
                <a16:creationId xmlns:a16="http://schemas.microsoft.com/office/drawing/2014/main" id="{4B236BB7-7BCA-404F-DE1A-12DF44BAF675}"/>
              </a:ext>
            </a:extLst>
          </p:cNvPr>
          <p:cNvSpPr/>
          <p:nvPr userDrawn="1"/>
        </p:nvSpPr>
        <p:spPr>
          <a:xfrm>
            <a:off x="10687792" y="162686"/>
            <a:ext cx="1364682" cy="365125"/>
          </a:xfrm>
          <a:prstGeom prst="roundRect">
            <a:avLst/>
          </a:prstGeom>
          <a:solidFill>
            <a:srgbClr val="534C29"/>
          </a:solidFill>
          <a:ln>
            <a:noFill/>
          </a:ln>
        </p:spPr>
        <p:style>
          <a:lnRef idx="2">
            <a:schemeClr val="accent1">
              <a:shade val="15000"/>
            </a:schemeClr>
          </a:lnRef>
          <a:fillRef idx="1">
            <a:schemeClr val="accent1"/>
          </a:fillRef>
          <a:effectRef idx="0">
            <a:schemeClr val="accent1"/>
          </a:effectRef>
          <a:fontRef idx="minor">
            <a:schemeClr val="lt1"/>
          </a:fontRef>
        </p:style>
        <p:txBody>
          <a:bodyPr lIns="90000" rtlCol="0" anchor="t" anchorCtr="0"/>
          <a:lstStyle/>
          <a:p>
            <a:pPr algn="l"/>
            <a:r>
              <a:rPr lang="en-US" sz="1400" b="1" i="0" dirty="0">
                <a:solidFill>
                  <a:schemeClr val="bg1"/>
                </a:solidFill>
                <a:latin typeface="Arial Narrow" panose="020B0604020202020204" pitchFamily="34" charset="0"/>
                <a:cs typeface="Arial Narrow" panose="020B0604020202020204" pitchFamily="34" charset="0"/>
              </a:rPr>
              <a:t>Digital</a:t>
            </a:r>
          </a:p>
        </p:txBody>
      </p:sp>
    </p:spTree>
    <p:extLst>
      <p:ext uri="{BB962C8B-B14F-4D97-AF65-F5344CB8AC3E}">
        <p14:creationId xmlns:p14="http://schemas.microsoft.com/office/powerpoint/2010/main" val="151311751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userDrawn="1">
  <p:cSld name="1_Custom Layout">
    <p:spTree>
      <p:nvGrpSpPr>
        <p:cNvPr id="1" name=""/>
        <p:cNvGrpSpPr/>
        <p:nvPr/>
      </p:nvGrpSpPr>
      <p:grpSpPr>
        <a:xfrm>
          <a:off x="0" y="0"/>
          <a:ext cx="0" cy="0"/>
          <a:chOff x="0" y="0"/>
          <a:chExt cx="0" cy="0"/>
        </a:xfrm>
      </p:grpSpPr>
      <p:sp>
        <p:nvSpPr>
          <p:cNvPr id="2" name="Text Placeholder 26">
            <a:extLst>
              <a:ext uri="{FF2B5EF4-FFF2-40B4-BE49-F238E27FC236}">
                <a16:creationId xmlns:a16="http://schemas.microsoft.com/office/drawing/2014/main" id="{01795ACE-AC0A-6915-3841-B7D4253AA1C9}"/>
              </a:ext>
            </a:extLst>
          </p:cNvPr>
          <p:cNvSpPr>
            <a:spLocks noGrp="1"/>
          </p:cNvSpPr>
          <p:nvPr>
            <p:ph type="body" sz="quarter" idx="16"/>
          </p:nvPr>
        </p:nvSpPr>
        <p:spPr>
          <a:xfrm>
            <a:off x="7761083" y="3054234"/>
            <a:ext cx="3600000" cy="1440000"/>
          </a:xfrm>
          <a:solidFill>
            <a:srgbClr val="F0DBE5"/>
          </a:solidFill>
        </p:spPr>
        <p:txBody>
          <a:bodyPr lIns="72000" tIns="0" rIns="72000" bIns="0" anchor="ctr" anchorCtr="0">
            <a:noAutofit/>
          </a:bodyPr>
          <a:lstStyle>
            <a:lvl1pPr marL="0" marR="0" indent="-108000" algn="l" defTabSz="914400" rtl="0" eaLnBrk="1" fontAlgn="auto" latinLnBrk="0" hangingPunct="1">
              <a:lnSpc>
                <a:spcPct val="100000"/>
              </a:lnSpc>
              <a:spcBef>
                <a:spcPts val="0"/>
              </a:spcBef>
              <a:spcAft>
                <a:spcPts val="0"/>
              </a:spcAft>
              <a:buClr>
                <a:srgbClr val="534C29"/>
              </a:buClr>
              <a:buSzPct val="100000"/>
              <a:buFont typeface="Arial" panose="020B0604020202020204" pitchFamily="34" charset="0"/>
              <a:buChar char="•"/>
              <a:tabLst/>
              <a:defRPr sz="1100">
                <a:latin typeface="Arial" panose="020B0604020202020204" pitchFamily="34" charset="0"/>
                <a:cs typeface="Arial" panose="020B0604020202020204" pitchFamily="34" charset="0"/>
              </a:defRPr>
            </a:lvl1pPr>
          </a:lstStyle>
          <a:p>
            <a:pPr lvl="0"/>
            <a:endParaRPr lang="en-US"/>
          </a:p>
        </p:txBody>
      </p:sp>
      <p:sp>
        <p:nvSpPr>
          <p:cNvPr id="23" name="Text Placeholder 24">
            <a:extLst>
              <a:ext uri="{FF2B5EF4-FFF2-40B4-BE49-F238E27FC236}">
                <a16:creationId xmlns:a16="http://schemas.microsoft.com/office/drawing/2014/main" id="{AF028F79-BAEC-5500-D6E4-409DD71D0FD1}"/>
              </a:ext>
            </a:extLst>
          </p:cNvPr>
          <p:cNvSpPr>
            <a:spLocks noGrp="1"/>
          </p:cNvSpPr>
          <p:nvPr>
            <p:ph type="body" sz="quarter" idx="15"/>
          </p:nvPr>
        </p:nvSpPr>
        <p:spPr>
          <a:xfrm>
            <a:off x="7761083" y="4514940"/>
            <a:ext cx="3600000" cy="1782000"/>
          </a:xfrm>
          <a:solidFill>
            <a:srgbClr val="F0DBE5"/>
          </a:solidFill>
        </p:spPr>
        <p:txBody>
          <a:bodyPr lIns="72000" tIns="0" rIns="72000" bIns="0" anchor="ctr" anchorCtr="0">
            <a:noAutofit/>
          </a:bodyPr>
          <a:lstStyle>
            <a:lvl1pPr marL="0" indent="-108000">
              <a:lnSpc>
                <a:spcPct val="100000"/>
              </a:lnSpc>
              <a:spcBef>
                <a:spcPts val="0"/>
              </a:spcBef>
              <a:buSzPct val="100000"/>
              <a:buFont typeface="Arial" panose="020B0604020202020204" pitchFamily="34" charset="0"/>
              <a:buChar char="•"/>
              <a:defRPr sz="1100">
                <a:latin typeface="Arial" panose="020B0604020202020204" pitchFamily="34" charset="0"/>
                <a:cs typeface="Arial" panose="020B0604020202020204" pitchFamily="34" charset="0"/>
              </a:defRPr>
            </a:lvl1pPr>
          </a:lstStyle>
          <a:p>
            <a:pPr lvl="0"/>
            <a:endParaRPr lang="en-US"/>
          </a:p>
        </p:txBody>
      </p:sp>
      <p:sp>
        <p:nvSpPr>
          <p:cNvPr id="24" name="TextBox 23">
            <a:extLst>
              <a:ext uri="{FF2B5EF4-FFF2-40B4-BE49-F238E27FC236}">
                <a16:creationId xmlns:a16="http://schemas.microsoft.com/office/drawing/2014/main" id="{6904EF1A-1945-7DC6-8988-3A754D8DDCBC}"/>
              </a:ext>
            </a:extLst>
          </p:cNvPr>
          <p:cNvSpPr txBox="1">
            <a:spLocks/>
          </p:cNvSpPr>
          <p:nvPr userDrawn="1"/>
        </p:nvSpPr>
        <p:spPr>
          <a:xfrm rot="16200000">
            <a:off x="6776440" y="5312298"/>
            <a:ext cx="1782000" cy="187285"/>
          </a:xfrm>
          <a:prstGeom prst="roundRect">
            <a:avLst/>
          </a:prstGeom>
          <a:solidFill>
            <a:srgbClr val="86395E">
              <a:alpha val="10000"/>
            </a:srgbClr>
          </a:solidFill>
        </p:spPr>
        <p:txBody>
          <a:bodyPr wrap="square" lIns="36000" tIns="0" rIns="36000" bIns="0" rtlCol="0" anchor="ctr" anchorCtr="0">
            <a:spAutoFit/>
          </a:bodyPr>
          <a:lstStyle>
            <a:defPPr marR="0" lvl="0" algn="l" rtl="0">
              <a:lnSpc>
                <a:spcPct val="100000"/>
              </a:lnSpc>
              <a:spcBef>
                <a:spcPts val="0"/>
              </a:spcBef>
              <a:spcAft>
                <a:spcPts val="0"/>
              </a:spcAft>
              <a:defRPr/>
            </a:defPPr>
            <a:lvl1pPr marL="0" indent="0" algn="ctr" defTabSz="914400" eaLnBrk="1" fontAlgn="auto" latinLnBrk="0" hangingPunct="1">
              <a:buSzTx/>
              <a:buNone/>
              <a:tabLst/>
              <a:defRPr sz="1100" b="1" baseline="0">
                <a:solidFill>
                  <a:schemeClr val="bg1"/>
                </a:solidFill>
              </a:defRPr>
            </a:lvl1pPr>
          </a:lstStyle>
          <a:p>
            <a:pPr lvl="0"/>
            <a:r>
              <a:rPr lang="en-US" b="0" spc="150" baseline="0" dirty="0">
                <a:solidFill>
                  <a:schemeClr val="tx1"/>
                </a:solidFill>
                <a:latin typeface="Arial" panose="020B0604020202020204" pitchFamily="34" charset="0"/>
                <a:cs typeface="Arial" panose="020B0604020202020204" pitchFamily="34" charset="0"/>
              </a:rPr>
              <a:t>Half-term 6</a:t>
            </a:r>
          </a:p>
        </p:txBody>
      </p:sp>
      <p:sp>
        <p:nvSpPr>
          <p:cNvPr id="25" name="TextBox 24">
            <a:extLst>
              <a:ext uri="{FF2B5EF4-FFF2-40B4-BE49-F238E27FC236}">
                <a16:creationId xmlns:a16="http://schemas.microsoft.com/office/drawing/2014/main" id="{8E759290-0642-545F-6BD5-C0E7FD0E73B1}"/>
              </a:ext>
            </a:extLst>
          </p:cNvPr>
          <p:cNvSpPr txBox="1">
            <a:spLocks/>
          </p:cNvSpPr>
          <p:nvPr userDrawn="1"/>
        </p:nvSpPr>
        <p:spPr>
          <a:xfrm rot="16200000">
            <a:off x="6947441" y="3680592"/>
            <a:ext cx="1440000" cy="187285"/>
          </a:xfrm>
          <a:prstGeom prst="roundRect">
            <a:avLst/>
          </a:prstGeom>
          <a:solidFill>
            <a:srgbClr val="86395E">
              <a:alpha val="10000"/>
            </a:srgbClr>
          </a:solidFill>
        </p:spPr>
        <p:txBody>
          <a:bodyPr wrap="square" lIns="36000" tIns="0" rIns="36000" bIns="0" rtlCol="0" anchor="ctr" anchorCtr="0">
            <a:spAutoFit/>
          </a:bodyPr>
          <a:lstStyle>
            <a:defPPr marR="0" lvl="0" algn="l" rtl="0">
              <a:lnSpc>
                <a:spcPct val="100000"/>
              </a:lnSpc>
              <a:spcBef>
                <a:spcPts val="0"/>
              </a:spcBef>
              <a:spcAft>
                <a:spcPts val="0"/>
              </a:spcAft>
              <a:defRPr/>
            </a:defPPr>
            <a:lvl1pPr marL="0" indent="0" algn="ctr" defTabSz="914400" eaLnBrk="1" fontAlgn="auto" latinLnBrk="0" hangingPunct="1">
              <a:buSzTx/>
              <a:buNone/>
              <a:tabLst/>
              <a:defRPr sz="1100" b="1" baseline="0">
                <a:solidFill>
                  <a:schemeClr val="bg1"/>
                </a:solidFill>
              </a:defRPr>
            </a:lvl1pPr>
          </a:lstStyle>
          <a:p>
            <a:pPr lvl="0"/>
            <a:r>
              <a:rPr lang="en-US" b="0" spc="150" baseline="0" dirty="0">
                <a:solidFill>
                  <a:schemeClr val="tx1"/>
                </a:solidFill>
                <a:latin typeface="Arial" panose="020B0604020202020204" pitchFamily="34" charset="0"/>
                <a:cs typeface="Arial" panose="020B0604020202020204" pitchFamily="34" charset="0"/>
              </a:rPr>
              <a:t>Half-term 5</a:t>
            </a:r>
          </a:p>
        </p:txBody>
      </p:sp>
      <p:sp>
        <p:nvSpPr>
          <p:cNvPr id="40" name="TextBox 39">
            <a:extLst>
              <a:ext uri="{FF2B5EF4-FFF2-40B4-BE49-F238E27FC236}">
                <a16:creationId xmlns:a16="http://schemas.microsoft.com/office/drawing/2014/main" id="{CF1E4874-2A4D-4E54-B56B-A4D21DE8B23F}"/>
              </a:ext>
            </a:extLst>
          </p:cNvPr>
          <p:cNvSpPr txBox="1">
            <a:spLocks/>
          </p:cNvSpPr>
          <p:nvPr userDrawn="1"/>
        </p:nvSpPr>
        <p:spPr>
          <a:xfrm rot="16200000">
            <a:off x="5860154" y="4580592"/>
            <a:ext cx="3240000" cy="187285"/>
          </a:xfrm>
          <a:prstGeom prst="roundRect">
            <a:avLst/>
          </a:prstGeom>
          <a:solidFill>
            <a:srgbClr val="86395E"/>
          </a:solidFill>
        </p:spPr>
        <p:txBody>
          <a:bodyPr wrap="square" lIns="36000" tIns="0" rIns="36000" bIns="0" rtlCol="0" anchor="ctr" anchorCtr="0">
            <a:spAutoFit/>
          </a:bodyPr>
          <a:lstStyle>
            <a:defPPr marR="0" lvl="0" algn="l" rtl="0">
              <a:lnSpc>
                <a:spcPct val="100000"/>
              </a:lnSpc>
              <a:spcBef>
                <a:spcPts val="0"/>
              </a:spcBef>
              <a:spcAft>
                <a:spcPts val="0"/>
              </a:spcAft>
              <a:defRPr/>
            </a:defPPr>
            <a:lvl1pPr marL="0" indent="0" algn="ctr" defTabSz="914400" eaLnBrk="1" fontAlgn="auto" latinLnBrk="0" hangingPunct="1">
              <a:buSzTx/>
              <a:buNone/>
              <a:tabLst/>
              <a:defRPr sz="1100" b="1" spc="150" baseline="0">
                <a:solidFill>
                  <a:schemeClr val="bg1"/>
                </a:solidFill>
              </a:defRPr>
            </a:lvl1pPr>
          </a:lstStyle>
          <a:p>
            <a:pPr lvl="0"/>
            <a:r>
              <a:rPr lang="en-US" dirty="0">
                <a:latin typeface="Arial" panose="020B0604020202020204" pitchFamily="34" charset="0"/>
                <a:cs typeface="Arial" panose="020B0604020202020204" pitchFamily="34" charset="0"/>
              </a:rPr>
              <a:t>TERM 3</a:t>
            </a:r>
          </a:p>
        </p:txBody>
      </p:sp>
      <p:cxnSp>
        <p:nvCxnSpPr>
          <p:cNvPr id="42" name="Straight Connector 41">
            <a:extLst>
              <a:ext uri="{FF2B5EF4-FFF2-40B4-BE49-F238E27FC236}">
                <a16:creationId xmlns:a16="http://schemas.microsoft.com/office/drawing/2014/main" id="{4839AC61-E6AB-1F3E-E605-FF9A94BA9CBD}"/>
              </a:ext>
            </a:extLst>
          </p:cNvPr>
          <p:cNvCxnSpPr>
            <a:cxnSpLocks/>
          </p:cNvCxnSpPr>
          <p:nvPr userDrawn="1"/>
        </p:nvCxnSpPr>
        <p:spPr>
          <a:xfrm flipH="1" flipV="1">
            <a:off x="7573797" y="4503635"/>
            <a:ext cx="3787286" cy="3598"/>
          </a:xfrm>
          <a:prstGeom prst="line">
            <a:avLst/>
          </a:prstGeom>
          <a:ln w="15875">
            <a:solidFill>
              <a:srgbClr val="86395E"/>
            </a:solidFill>
          </a:ln>
        </p:spPr>
        <p:style>
          <a:lnRef idx="1">
            <a:schemeClr val="accent1"/>
          </a:lnRef>
          <a:fillRef idx="0">
            <a:schemeClr val="accent1"/>
          </a:fillRef>
          <a:effectRef idx="0">
            <a:schemeClr val="accent1"/>
          </a:effectRef>
          <a:fontRef idx="minor">
            <a:schemeClr val="tx1"/>
          </a:fontRef>
        </p:style>
      </p:cxnSp>
      <p:sp>
        <p:nvSpPr>
          <p:cNvPr id="4" name="Text Placeholder 22">
            <a:extLst>
              <a:ext uri="{FF2B5EF4-FFF2-40B4-BE49-F238E27FC236}">
                <a16:creationId xmlns:a16="http://schemas.microsoft.com/office/drawing/2014/main" id="{76B4AD5E-A94A-7216-B0FC-79682069DB4C}"/>
              </a:ext>
            </a:extLst>
          </p:cNvPr>
          <p:cNvSpPr>
            <a:spLocks noGrp="1"/>
          </p:cNvSpPr>
          <p:nvPr>
            <p:ph type="body" sz="quarter" idx="17"/>
          </p:nvPr>
        </p:nvSpPr>
        <p:spPr>
          <a:xfrm>
            <a:off x="996886" y="4675664"/>
            <a:ext cx="3600000" cy="1612800"/>
          </a:xfrm>
          <a:solidFill>
            <a:srgbClr val="FFF5C4"/>
          </a:solidFill>
        </p:spPr>
        <p:txBody>
          <a:bodyPr lIns="72000" tIns="0" rIns="72000" bIns="0" anchor="ctr" anchorCtr="0">
            <a:noAutofit/>
          </a:bodyPr>
          <a:lstStyle>
            <a:lvl1pPr marL="0" indent="-108000">
              <a:lnSpc>
                <a:spcPct val="100000"/>
              </a:lnSpc>
              <a:spcBef>
                <a:spcPts val="0"/>
              </a:spcBef>
              <a:buSzPct val="100000"/>
              <a:buFont typeface="Arial" panose="020B0604020202020204" pitchFamily="34" charset="0"/>
              <a:buChar char="•"/>
              <a:defRPr sz="1100">
                <a:latin typeface="Arial" panose="020B0604020202020204" pitchFamily="34" charset="0"/>
                <a:cs typeface="Arial" panose="020B0604020202020204" pitchFamily="34" charset="0"/>
              </a:defRPr>
            </a:lvl1pPr>
            <a:lvl2pPr>
              <a:spcBef>
                <a:spcPts val="1000"/>
              </a:spcBef>
              <a:buFontTx/>
              <a:buNone/>
              <a:defRPr/>
            </a:lvl2pPr>
            <a:lvl3pPr>
              <a:spcBef>
                <a:spcPts val="1000"/>
              </a:spcBef>
              <a:buFontTx/>
              <a:buNone/>
              <a:defRPr/>
            </a:lvl3pPr>
            <a:lvl4pPr>
              <a:spcBef>
                <a:spcPts val="1000"/>
              </a:spcBef>
              <a:buFontTx/>
              <a:buNone/>
              <a:defRPr/>
            </a:lvl4pPr>
            <a:lvl5pPr>
              <a:spcBef>
                <a:spcPts val="1000"/>
              </a:spcBef>
              <a:buFontTx/>
              <a:buNone/>
              <a:defRPr/>
            </a:lvl5pPr>
          </a:lstStyle>
          <a:p>
            <a:pPr lvl="0"/>
            <a:endParaRPr lang="en-US"/>
          </a:p>
        </p:txBody>
      </p:sp>
      <p:sp>
        <p:nvSpPr>
          <p:cNvPr id="6" name="Text Placeholder 20">
            <a:extLst>
              <a:ext uri="{FF2B5EF4-FFF2-40B4-BE49-F238E27FC236}">
                <a16:creationId xmlns:a16="http://schemas.microsoft.com/office/drawing/2014/main" id="{DFF9DB62-0E17-7D82-A768-BA169BCE64DA}"/>
              </a:ext>
            </a:extLst>
          </p:cNvPr>
          <p:cNvSpPr>
            <a:spLocks noGrp="1"/>
          </p:cNvSpPr>
          <p:nvPr>
            <p:ph type="body" sz="quarter" idx="18"/>
          </p:nvPr>
        </p:nvSpPr>
        <p:spPr>
          <a:xfrm>
            <a:off x="996884" y="3045756"/>
            <a:ext cx="3600000" cy="1612800"/>
          </a:xfrm>
          <a:solidFill>
            <a:srgbClr val="FFF5C4"/>
          </a:solidFill>
        </p:spPr>
        <p:txBody>
          <a:bodyPr lIns="72000" tIns="0" rIns="72000" bIns="0" anchor="ctr" anchorCtr="0">
            <a:noAutofit/>
          </a:bodyPr>
          <a:lstStyle>
            <a:lvl1pPr marL="0" indent="-108000">
              <a:lnSpc>
                <a:spcPct val="100000"/>
              </a:lnSpc>
              <a:spcBef>
                <a:spcPts val="0"/>
              </a:spcBef>
              <a:buSzPct val="100000"/>
              <a:buFont typeface="Arial" panose="020B0604020202020204" pitchFamily="34" charset="0"/>
              <a:buChar char="•"/>
              <a:defRPr sz="1100">
                <a:latin typeface="Arial" panose="020B0604020202020204" pitchFamily="34" charset="0"/>
                <a:cs typeface="Arial" panose="020B0604020202020204" pitchFamily="34" charset="0"/>
              </a:defRPr>
            </a:lvl1pPr>
            <a:lvl2pPr indent="0">
              <a:spcBef>
                <a:spcPts val="1000"/>
              </a:spcBef>
              <a:buNone/>
              <a:defRPr/>
            </a:lvl2pPr>
            <a:lvl3pPr indent="0">
              <a:spcBef>
                <a:spcPts val="1000"/>
              </a:spcBef>
              <a:buNone/>
              <a:defRPr/>
            </a:lvl3pPr>
            <a:lvl4pPr indent="0">
              <a:spcBef>
                <a:spcPts val="1000"/>
              </a:spcBef>
              <a:buNone/>
              <a:defRPr/>
            </a:lvl4pPr>
            <a:lvl5pPr indent="0">
              <a:spcBef>
                <a:spcPts val="1000"/>
              </a:spcBef>
              <a:buNone/>
              <a:defRPr/>
            </a:lvl5pPr>
          </a:lstStyle>
          <a:p>
            <a:pPr lvl="0"/>
            <a:endParaRPr lang="en-US"/>
          </a:p>
        </p:txBody>
      </p:sp>
      <p:sp>
        <p:nvSpPr>
          <p:cNvPr id="7" name="TextBox 6">
            <a:extLst>
              <a:ext uri="{FF2B5EF4-FFF2-40B4-BE49-F238E27FC236}">
                <a16:creationId xmlns:a16="http://schemas.microsoft.com/office/drawing/2014/main" id="{53377CDF-05CA-84DE-D7DE-DF283D089D6E}"/>
              </a:ext>
            </a:extLst>
          </p:cNvPr>
          <p:cNvSpPr txBox="1">
            <a:spLocks/>
          </p:cNvSpPr>
          <p:nvPr userDrawn="1"/>
        </p:nvSpPr>
        <p:spPr>
          <a:xfrm rot="16200000">
            <a:off x="95044" y="3760314"/>
            <a:ext cx="1616400" cy="187285"/>
          </a:xfrm>
          <a:prstGeom prst="roundRect">
            <a:avLst/>
          </a:prstGeom>
          <a:solidFill>
            <a:srgbClr val="534C29">
              <a:alpha val="10000"/>
            </a:srgbClr>
          </a:solidFill>
        </p:spPr>
        <p:txBody>
          <a:bodyPr wrap="square" lIns="36000" tIns="0" rIns="36000" bIns="0" rtlCol="0" anchor="ctr" anchorCtr="0">
            <a:spAutoFit/>
          </a:bodyPr>
          <a:lstStyle>
            <a:defPPr marR="0" lvl="0" algn="l" rtl="0">
              <a:lnSpc>
                <a:spcPct val="100000"/>
              </a:lnSpc>
              <a:spcBef>
                <a:spcPts val="0"/>
              </a:spcBef>
              <a:spcAft>
                <a:spcPts val="0"/>
              </a:spcAft>
            </a:defPPr>
            <a:lvl1pPr algn="ctr">
              <a:defRPr sz="1100" b="1" baseline="0">
                <a:solidFill>
                  <a:schemeClr val="bg1"/>
                </a:solidFill>
              </a:defRPr>
            </a:lvl1pPr>
          </a:lstStyle>
          <a:p>
            <a:pPr lvl="0"/>
            <a:r>
              <a:rPr lang="en-US" b="0" spc="150" baseline="0" dirty="0">
                <a:solidFill>
                  <a:schemeClr val="tx1"/>
                </a:solidFill>
                <a:latin typeface="Arial" panose="020B0604020202020204" pitchFamily="34" charset="0"/>
                <a:cs typeface="Arial" panose="020B0604020202020204" pitchFamily="34" charset="0"/>
              </a:rPr>
              <a:t>Half-term 3</a:t>
            </a:r>
          </a:p>
        </p:txBody>
      </p:sp>
      <p:sp>
        <p:nvSpPr>
          <p:cNvPr id="8" name="TextBox 7">
            <a:extLst>
              <a:ext uri="{FF2B5EF4-FFF2-40B4-BE49-F238E27FC236}">
                <a16:creationId xmlns:a16="http://schemas.microsoft.com/office/drawing/2014/main" id="{C42D2142-D64B-3181-711B-77D71AE4BC99}"/>
              </a:ext>
            </a:extLst>
          </p:cNvPr>
          <p:cNvSpPr txBox="1">
            <a:spLocks/>
          </p:cNvSpPr>
          <p:nvPr userDrawn="1"/>
        </p:nvSpPr>
        <p:spPr>
          <a:xfrm rot="16200000">
            <a:off x="95043" y="5386621"/>
            <a:ext cx="1616400" cy="187285"/>
          </a:xfrm>
          <a:prstGeom prst="roundRect">
            <a:avLst/>
          </a:prstGeom>
          <a:solidFill>
            <a:srgbClr val="534C29">
              <a:alpha val="10000"/>
            </a:srgbClr>
          </a:solidFill>
        </p:spPr>
        <p:txBody>
          <a:bodyPr wrap="square" lIns="36000" tIns="0" rIns="36000" bIns="0" rtlCol="0" anchor="ctr" anchorCtr="0">
            <a:spAutoFit/>
          </a:bodyPr>
          <a:lstStyle>
            <a:defPPr marR="0" lvl="0" algn="l" rtl="0">
              <a:lnSpc>
                <a:spcPct val="100000"/>
              </a:lnSpc>
              <a:spcBef>
                <a:spcPts val="0"/>
              </a:spcBef>
              <a:spcAft>
                <a:spcPts val="0"/>
              </a:spcAft>
              <a:defRPr/>
            </a:defPPr>
            <a:lvl1pPr algn="ctr">
              <a:defRPr sz="1100" b="1" baseline="0">
                <a:solidFill>
                  <a:schemeClr val="bg1"/>
                </a:solidFill>
              </a:defRPr>
            </a:lvl1pPr>
          </a:lstStyle>
          <a:p>
            <a:pPr lvl="0"/>
            <a:r>
              <a:rPr lang="en-US" b="0" spc="150" baseline="0" dirty="0">
                <a:solidFill>
                  <a:schemeClr val="tx1"/>
                </a:solidFill>
                <a:latin typeface="Arial" panose="020B0604020202020204" pitchFamily="34" charset="0"/>
                <a:cs typeface="Arial" panose="020B0604020202020204" pitchFamily="34" charset="0"/>
              </a:rPr>
              <a:t>Half-term 4</a:t>
            </a:r>
          </a:p>
        </p:txBody>
      </p:sp>
      <p:sp>
        <p:nvSpPr>
          <p:cNvPr id="9" name="TextBox 8">
            <a:extLst>
              <a:ext uri="{FF2B5EF4-FFF2-40B4-BE49-F238E27FC236}">
                <a16:creationId xmlns:a16="http://schemas.microsoft.com/office/drawing/2014/main" id="{AC1EEC93-6A28-806D-766E-7E43842442AD}"/>
              </a:ext>
            </a:extLst>
          </p:cNvPr>
          <p:cNvSpPr txBox="1">
            <a:spLocks/>
          </p:cNvSpPr>
          <p:nvPr userDrawn="1"/>
        </p:nvSpPr>
        <p:spPr>
          <a:xfrm rot="16200000">
            <a:off x="-904044" y="4572115"/>
            <a:ext cx="3240003" cy="187285"/>
          </a:xfrm>
          <a:prstGeom prst="roundRect">
            <a:avLst/>
          </a:prstGeom>
          <a:solidFill>
            <a:srgbClr val="534C29"/>
          </a:solidFill>
        </p:spPr>
        <p:txBody>
          <a:bodyPr wrap="square" lIns="36000" tIns="0" rIns="36000" bIns="0" rtlCol="0" anchor="ctr" anchorCtr="0">
            <a:spAutoFit/>
          </a:bodyPr>
          <a:lstStyle>
            <a:defPPr marR="0" lvl="0" algn="l" rtl="0">
              <a:lnSpc>
                <a:spcPct val="100000"/>
              </a:lnSpc>
              <a:spcBef>
                <a:spcPts val="0"/>
              </a:spcBef>
              <a:spcAft>
                <a:spcPts val="0"/>
              </a:spcAft>
              <a:defRPr/>
            </a:defPPr>
            <a:lvl1pPr algn="ctr">
              <a:defRPr sz="1100" b="1" spc="150" baseline="0">
                <a:solidFill>
                  <a:schemeClr val="bg1"/>
                </a:solidFill>
              </a:defRPr>
            </a:lvl1pPr>
          </a:lstStyle>
          <a:p>
            <a:pPr lvl="0"/>
            <a:r>
              <a:rPr lang="en-US" dirty="0">
                <a:latin typeface="Arial" panose="020B0604020202020204" pitchFamily="34" charset="0"/>
                <a:cs typeface="Arial" panose="020B0604020202020204" pitchFamily="34" charset="0"/>
              </a:rPr>
              <a:t>TERM 2</a:t>
            </a:r>
          </a:p>
        </p:txBody>
      </p:sp>
      <p:cxnSp>
        <p:nvCxnSpPr>
          <p:cNvPr id="10" name="Straight Connector 9">
            <a:extLst>
              <a:ext uri="{FF2B5EF4-FFF2-40B4-BE49-F238E27FC236}">
                <a16:creationId xmlns:a16="http://schemas.microsoft.com/office/drawing/2014/main" id="{53B345EB-4A52-B060-B1C2-CCBA2B5D6692}"/>
              </a:ext>
            </a:extLst>
          </p:cNvPr>
          <p:cNvCxnSpPr>
            <a:cxnSpLocks/>
            <a:endCxn id="9" idx="2"/>
          </p:cNvCxnSpPr>
          <p:nvPr userDrawn="1"/>
        </p:nvCxnSpPr>
        <p:spPr>
          <a:xfrm flipH="1" flipV="1">
            <a:off x="809600" y="4665757"/>
            <a:ext cx="3787284" cy="3598"/>
          </a:xfrm>
          <a:prstGeom prst="line">
            <a:avLst/>
          </a:prstGeom>
          <a:ln w="15875">
            <a:solidFill>
              <a:srgbClr val="534C29"/>
            </a:solidFill>
          </a:ln>
        </p:spPr>
        <p:style>
          <a:lnRef idx="1">
            <a:schemeClr val="accent1"/>
          </a:lnRef>
          <a:fillRef idx="0">
            <a:schemeClr val="accent1"/>
          </a:fillRef>
          <a:effectRef idx="0">
            <a:schemeClr val="accent1"/>
          </a:effectRef>
          <a:fontRef idx="minor">
            <a:schemeClr val="tx1"/>
          </a:fontRef>
        </p:style>
      </p:cxnSp>
      <p:sp>
        <p:nvSpPr>
          <p:cNvPr id="28" name="Text Placeholder 18">
            <a:extLst>
              <a:ext uri="{FF2B5EF4-FFF2-40B4-BE49-F238E27FC236}">
                <a16:creationId xmlns:a16="http://schemas.microsoft.com/office/drawing/2014/main" id="{1AB0AD43-E62F-D182-9904-BE95A8D60B65}"/>
              </a:ext>
            </a:extLst>
          </p:cNvPr>
          <p:cNvSpPr>
            <a:spLocks noGrp="1"/>
          </p:cNvSpPr>
          <p:nvPr>
            <p:ph type="body" sz="quarter" idx="12"/>
          </p:nvPr>
        </p:nvSpPr>
        <p:spPr>
          <a:xfrm>
            <a:off x="6161907" y="1283105"/>
            <a:ext cx="3960000" cy="1620000"/>
          </a:xfrm>
          <a:solidFill>
            <a:srgbClr val="D2E8E9"/>
          </a:solidFill>
        </p:spPr>
        <p:txBody>
          <a:bodyPr lIns="72000" tIns="0" rIns="72000" bIns="0" anchor="ctr" anchorCtr="0">
            <a:noAutofit/>
          </a:bodyPr>
          <a:lstStyle>
            <a:lvl1pPr marL="0" indent="-108000">
              <a:lnSpc>
                <a:spcPct val="100000"/>
              </a:lnSpc>
              <a:spcBef>
                <a:spcPts val="0"/>
              </a:spcBef>
              <a:buSzPct val="100000"/>
              <a:buFont typeface="Arial" panose="020B0604020202020204" pitchFamily="34" charset="0"/>
              <a:buChar char="•"/>
              <a:defRPr sz="1100">
                <a:latin typeface="Arial" panose="020B0604020202020204" pitchFamily="34" charset="0"/>
                <a:cs typeface="Arial" panose="020B0604020202020204" pitchFamily="34" charset="0"/>
              </a:defRPr>
            </a:lvl1pPr>
            <a:lvl2pPr>
              <a:spcBef>
                <a:spcPts val="1000"/>
              </a:spcBef>
              <a:buNone/>
              <a:defRPr/>
            </a:lvl2pPr>
            <a:lvl3pPr>
              <a:spcBef>
                <a:spcPts val="1000"/>
              </a:spcBef>
              <a:buNone/>
              <a:defRPr/>
            </a:lvl3pPr>
            <a:lvl4pPr>
              <a:spcBef>
                <a:spcPts val="1000"/>
              </a:spcBef>
              <a:buNone/>
              <a:defRPr/>
            </a:lvl4pPr>
            <a:lvl5pPr>
              <a:spcBef>
                <a:spcPts val="1000"/>
              </a:spcBef>
              <a:buNone/>
              <a:defRPr/>
            </a:lvl5pPr>
          </a:lstStyle>
          <a:p>
            <a:pPr lvl="0"/>
            <a:endParaRPr lang="en-US"/>
          </a:p>
        </p:txBody>
      </p:sp>
      <p:sp>
        <p:nvSpPr>
          <p:cNvPr id="29" name="Text Placeholder 16">
            <a:extLst>
              <a:ext uri="{FF2B5EF4-FFF2-40B4-BE49-F238E27FC236}">
                <a16:creationId xmlns:a16="http://schemas.microsoft.com/office/drawing/2014/main" id="{A1D6D799-8B62-FF4A-8B64-0F33F3B46322}"/>
              </a:ext>
            </a:extLst>
          </p:cNvPr>
          <p:cNvSpPr>
            <a:spLocks noGrp="1"/>
          </p:cNvSpPr>
          <p:nvPr>
            <p:ph type="body" sz="quarter" idx="11"/>
          </p:nvPr>
        </p:nvSpPr>
        <p:spPr>
          <a:xfrm>
            <a:off x="2005255" y="1283105"/>
            <a:ext cx="3960000" cy="1620000"/>
          </a:xfrm>
          <a:prstGeom prst="rect">
            <a:avLst/>
          </a:prstGeom>
          <a:solidFill>
            <a:srgbClr val="D2E8E9"/>
          </a:solidFill>
        </p:spPr>
        <p:txBody>
          <a:bodyPr lIns="72000" tIns="0" rIns="432000" bIns="0" anchor="ctr" anchorCtr="0">
            <a:noAutofit/>
          </a:bodyPr>
          <a:lstStyle>
            <a:lvl1pPr marL="0" marR="0" indent="-108000" algn="l" defTabSz="914400" rtl="0" eaLnBrk="1" fontAlgn="auto" latinLnBrk="0" hangingPunct="1">
              <a:lnSpc>
                <a:spcPct val="100000"/>
              </a:lnSpc>
              <a:spcBef>
                <a:spcPts val="0"/>
              </a:spcBef>
              <a:spcAft>
                <a:spcPts val="0"/>
              </a:spcAft>
              <a:buClr>
                <a:srgbClr val="534C29"/>
              </a:buClr>
              <a:buSzPct val="100000"/>
              <a:buFont typeface="Arial" panose="020B0604020202020204" pitchFamily="34" charset="0"/>
              <a:buChar char="•"/>
              <a:tabLst/>
              <a:defRPr lang="en-US" sz="1100" b="0" i="0" u="none" strike="noStrike" cap="none" dirty="0">
                <a:solidFill>
                  <a:srgbClr val="262626"/>
                </a:solidFill>
                <a:latin typeface="Arial" panose="020B0604020202020204" pitchFamily="34" charset="0"/>
                <a:ea typeface="Arial" panose="020B0604020202020204" pitchFamily="34" charset="0"/>
                <a:cs typeface="Arial" panose="020B0604020202020204" pitchFamily="34" charset="0"/>
                <a:sym typeface="Arial"/>
              </a:defRPr>
            </a:lvl1pPr>
            <a:lvl2pPr>
              <a:buNone/>
              <a:defRPr/>
            </a:lvl2pPr>
            <a:lvl3pPr>
              <a:buNone/>
              <a:defRPr/>
            </a:lvl3pPr>
            <a:lvl4pPr>
              <a:buNone/>
              <a:defRPr/>
            </a:lvl4pPr>
            <a:lvl5pPr>
              <a:buNone/>
              <a:defRPr/>
            </a:lvl5pPr>
          </a:lstStyle>
          <a:p>
            <a:pPr lvl="0"/>
            <a:endParaRPr lang="en-US"/>
          </a:p>
        </p:txBody>
      </p:sp>
      <p:pic>
        <p:nvPicPr>
          <p:cNvPr id="30" name="Picture 34">
            <a:extLst>
              <a:ext uri="{FF2B5EF4-FFF2-40B4-BE49-F238E27FC236}">
                <a16:creationId xmlns:a16="http://schemas.microsoft.com/office/drawing/2014/main" id="{7F3593B3-0E34-F31B-33F1-CEE039295517}"/>
              </a:ext>
            </a:extLst>
          </p:cNvPr>
          <p:cNvPicPr>
            <a:picLocks noChangeAspect="1"/>
          </p:cNvPicPr>
          <p:nvPr userDrawn="1"/>
        </p:nvPicPr>
        <p:blipFill>
          <a:blip>
            <a:extLst>
              <a:ext uri="{96DAC541-7B7A-43D3-8B79-37D633B846F1}">
                <asvg:svgBlip xmlns:asvg="http://schemas.microsoft.com/office/drawing/2016/SVG/main" r:embed="rId2"/>
              </a:ext>
            </a:extLst>
          </a:blip>
          <a:srcRect/>
          <a:stretch/>
        </p:blipFill>
        <p:spPr>
          <a:xfrm>
            <a:off x="4849415" y="3084608"/>
            <a:ext cx="2349809" cy="2419331"/>
          </a:xfrm>
          <a:prstGeom prst="rect">
            <a:avLst/>
          </a:prstGeom>
        </p:spPr>
      </p:pic>
      <p:sp>
        <p:nvSpPr>
          <p:cNvPr id="31" name="TextBox 30">
            <a:extLst>
              <a:ext uri="{FF2B5EF4-FFF2-40B4-BE49-F238E27FC236}">
                <a16:creationId xmlns:a16="http://schemas.microsoft.com/office/drawing/2014/main" id="{055B0FEE-2D7F-BD7B-9C7B-2591044114AF}"/>
              </a:ext>
            </a:extLst>
          </p:cNvPr>
          <p:cNvSpPr txBox="1">
            <a:spLocks/>
          </p:cNvSpPr>
          <p:nvPr userDrawn="1"/>
        </p:nvSpPr>
        <p:spPr>
          <a:xfrm rot="16200000">
            <a:off x="5258267" y="1999462"/>
            <a:ext cx="1620000" cy="187285"/>
          </a:xfrm>
          <a:prstGeom prst="roundRect">
            <a:avLst/>
          </a:prstGeom>
          <a:solidFill>
            <a:srgbClr val="326367">
              <a:alpha val="10000"/>
            </a:srgbClr>
          </a:solidFill>
        </p:spPr>
        <p:txBody>
          <a:bodyPr wrap="square" lIns="0" tIns="0" rIns="0" bIns="0" rtlCol="0" anchor="ctr" anchorCtr="0">
            <a:spAutoFit/>
          </a:bodyPr>
          <a:lstStyle>
            <a:defPPr marR="0" lvl="0" algn="l" rtl="0">
              <a:lnSpc>
                <a:spcPct val="100000"/>
              </a:lnSpc>
              <a:spcBef>
                <a:spcPts val="0"/>
              </a:spcBef>
              <a:spcAft>
                <a:spcPts val="0"/>
              </a:spcAft>
            </a:defPPr>
            <a:lvl1pPr algn="ctr">
              <a:defRPr sz="1100" b="1" spc="150" baseline="0">
                <a:solidFill>
                  <a:srgbClr val="1E6192"/>
                </a:solidFill>
              </a:defRPr>
            </a:lvl1pPr>
          </a:lstStyle>
          <a:p>
            <a:pPr lvl="0"/>
            <a:r>
              <a:rPr lang="en-US" b="0" dirty="0">
                <a:solidFill>
                  <a:schemeClr val="tx1"/>
                </a:solidFill>
                <a:latin typeface="Arial" panose="020B0604020202020204" pitchFamily="34" charset="0"/>
                <a:cs typeface="Arial" panose="020B0604020202020204" pitchFamily="34" charset="0"/>
              </a:rPr>
              <a:t>Half-term 2</a:t>
            </a:r>
          </a:p>
        </p:txBody>
      </p:sp>
      <p:sp>
        <p:nvSpPr>
          <p:cNvPr id="35" name="TextBox 34">
            <a:extLst>
              <a:ext uri="{FF2B5EF4-FFF2-40B4-BE49-F238E27FC236}">
                <a16:creationId xmlns:a16="http://schemas.microsoft.com/office/drawing/2014/main" id="{D8B85660-2577-2E46-E97C-33D3BD4C1E52}"/>
              </a:ext>
            </a:extLst>
          </p:cNvPr>
          <p:cNvSpPr txBox="1">
            <a:spLocks/>
          </p:cNvSpPr>
          <p:nvPr userDrawn="1"/>
        </p:nvSpPr>
        <p:spPr>
          <a:xfrm>
            <a:off x="546369" y="733583"/>
            <a:ext cx="8112394" cy="503590"/>
          </a:xfrm>
          <a:prstGeom prst="rect">
            <a:avLst/>
          </a:prstGeom>
          <a:noFill/>
        </p:spPr>
        <p:txBody>
          <a:bodyPr wrap="square" lIns="36000" tIns="36000" rIns="36000" bIns="36000" rtlCol="0">
            <a:spAutoFit/>
          </a:bodyPr>
          <a:lstStyle/>
          <a:p>
            <a:r>
              <a:rPr lang="en-GB" sz="1400" b="0" i="0" u="none" strike="noStrike" cap="none" dirty="0">
                <a:solidFill>
                  <a:srgbClr val="000000"/>
                </a:solidFill>
                <a:effectLst/>
                <a:latin typeface="Arial" panose="020B0604020202020204" pitchFamily="34" charset="0"/>
                <a:ea typeface="Arial"/>
                <a:cs typeface="Arial" panose="020B0604020202020204" pitchFamily="34" charset="0"/>
                <a:sym typeface="Arial"/>
              </a:rPr>
              <a:t>This guidance offers an overview of the key curriculum themes and skills that students will develop through each of the two years of the T Level.</a:t>
            </a:r>
          </a:p>
        </p:txBody>
      </p:sp>
      <p:sp>
        <p:nvSpPr>
          <p:cNvPr id="36" name="TextBox 35">
            <a:extLst>
              <a:ext uri="{FF2B5EF4-FFF2-40B4-BE49-F238E27FC236}">
                <a16:creationId xmlns:a16="http://schemas.microsoft.com/office/drawing/2014/main" id="{A5438E8A-FD48-1DAA-6E62-B4B8BED67238}"/>
              </a:ext>
            </a:extLst>
          </p:cNvPr>
          <p:cNvSpPr txBox="1">
            <a:spLocks/>
          </p:cNvSpPr>
          <p:nvPr userDrawn="1"/>
        </p:nvSpPr>
        <p:spPr>
          <a:xfrm rot="16200000">
            <a:off x="914326" y="1999462"/>
            <a:ext cx="1620000" cy="187285"/>
          </a:xfrm>
          <a:prstGeom prst="roundRect">
            <a:avLst/>
          </a:prstGeom>
          <a:solidFill>
            <a:srgbClr val="326367"/>
          </a:solidFill>
        </p:spPr>
        <p:txBody>
          <a:bodyPr wrap="square" lIns="0" tIns="0" rIns="0" bIns="0" rtlCol="0" anchor="ctr" anchorCtr="0">
            <a:spAutoFit/>
          </a:bodyPr>
          <a:lstStyle/>
          <a:p>
            <a:pPr algn="ctr"/>
            <a:r>
              <a:rPr lang="en-US" sz="1100" b="1" spc="150" baseline="0" dirty="0">
                <a:solidFill>
                  <a:schemeClr val="bg1"/>
                </a:solidFill>
                <a:latin typeface="Arial" panose="020B0604020202020204" pitchFamily="34" charset="0"/>
                <a:cs typeface="Arial" panose="020B0604020202020204" pitchFamily="34" charset="0"/>
              </a:rPr>
              <a:t>TERM 1</a:t>
            </a:r>
          </a:p>
        </p:txBody>
      </p:sp>
      <p:sp>
        <p:nvSpPr>
          <p:cNvPr id="38" name="TextBox 37">
            <a:extLst>
              <a:ext uri="{FF2B5EF4-FFF2-40B4-BE49-F238E27FC236}">
                <a16:creationId xmlns:a16="http://schemas.microsoft.com/office/drawing/2014/main" id="{4DE54E90-67BA-B3F7-D330-827E4E92D7B4}"/>
              </a:ext>
            </a:extLst>
          </p:cNvPr>
          <p:cNvSpPr txBox="1">
            <a:spLocks/>
          </p:cNvSpPr>
          <p:nvPr userDrawn="1"/>
        </p:nvSpPr>
        <p:spPr>
          <a:xfrm rot="16200000">
            <a:off x="1101613" y="1999462"/>
            <a:ext cx="1620000" cy="187285"/>
          </a:xfrm>
          <a:prstGeom prst="roundRect">
            <a:avLst/>
          </a:prstGeom>
          <a:solidFill>
            <a:srgbClr val="326367">
              <a:alpha val="10000"/>
            </a:srgbClr>
          </a:solidFill>
        </p:spPr>
        <p:txBody>
          <a:bodyPr wrap="square" lIns="0" tIns="0" rIns="0" bIns="0" rtlCol="0" anchor="ctr" anchorCtr="0">
            <a:spAutoFit/>
          </a:bodyPr>
          <a:lstStyle/>
          <a:p>
            <a:pPr algn="ctr"/>
            <a:r>
              <a:rPr lang="en-US" sz="1100" b="0" spc="150" baseline="0" dirty="0">
                <a:solidFill>
                  <a:schemeClr val="tx1"/>
                </a:solidFill>
                <a:latin typeface="Arial" panose="020B0604020202020204" pitchFamily="34" charset="0"/>
                <a:cs typeface="Arial" panose="020B0604020202020204" pitchFamily="34" charset="0"/>
              </a:rPr>
              <a:t>Half-term 1</a:t>
            </a:r>
          </a:p>
        </p:txBody>
      </p:sp>
      <p:cxnSp>
        <p:nvCxnSpPr>
          <p:cNvPr id="5" name="Straight Connector 4">
            <a:extLst>
              <a:ext uri="{FF2B5EF4-FFF2-40B4-BE49-F238E27FC236}">
                <a16:creationId xmlns:a16="http://schemas.microsoft.com/office/drawing/2014/main" id="{1B1BA3D1-347A-01C2-3D7A-FF556469B6C1}"/>
              </a:ext>
            </a:extLst>
          </p:cNvPr>
          <p:cNvCxnSpPr/>
          <p:nvPr userDrawn="1"/>
        </p:nvCxnSpPr>
        <p:spPr>
          <a:xfrm>
            <a:off x="5971459" y="1283104"/>
            <a:ext cx="0" cy="1620001"/>
          </a:xfrm>
          <a:prstGeom prst="line">
            <a:avLst/>
          </a:prstGeom>
          <a:ln w="15875">
            <a:solidFill>
              <a:srgbClr val="326367"/>
            </a:solidFill>
          </a:ln>
        </p:spPr>
        <p:style>
          <a:lnRef idx="1">
            <a:schemeClr val="accent1"/>
          </a:lnRef>
          <a:fillRef idx="0">
            <a:schemeClr val="accent1"/>
          </a:fillRef>
          <a:effectRef idx="0">
            <a:schemeClr val="accent1"/>
          </a:effectRef>
          <a:fontRef idx="minor">
            <a:schemeClr val="tx1"/>
          </a:fontRef>
        </p:style>
      </p:cxnSp>
      <p:sp>
        <p:nvSpPr>
          <p:cNvPr id="13" name="Footer Placeholder 4">
            <a:extLst>
              <a:ext uri="{FF2B5EF4-FFF2-40B4-BE49-F238E27FC236}">
                <a16:creationId xmlns:a16="http://schemas.microsoft.com/office/drawing/2014/main" id="{96494A1B-052B-01AC-7779-B204B4F651AF}"/>
              </a:ext>
            </a:extLst>
          </p:cNvPr>
          <p:cNvSpPr txBox="1">
            <a:spLocks/>
          </p:cNvSpPr>
          <p:nvPr userDrawn="1"/>
        </p:nvSpPr>
        <p:spPr>
          <a:xfrm>
            <a:off x="8071556" y="6356350"/>
            <a:ext cx="3282244"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r>
              <a:rPr lang="en-GB" dirty="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Gatsby Technical Education Projects 2026</a:t>
            </a:r>
          </a:p>
          <a:p>
            <a:pPr marL="0" marR="0" lvl="0" indent="0" algn="r" defTabSz="914400" rtl="0" eaLnBrk="1" fontAlgn="auto" latinLnBrk="0" hangingPunct="1">
              <a:lnSpc>
                <a:spcPct val="100000"/>
              </a:lnSpc>
              <a:spcBef>
                <a:spcPts val="0"/>
              </a:spcBef>
              <a:spcAft>
                <a:spcPts val="0"/>
              </a:spcAft>
              <a:buClrTx/>
              <a:buSzTx/>
              <a:buFontTx/>
              <a:buNone/>
              <a:tabLst/>
              <a:defRPr/>
            </a:pPr>
            <a:r>
              <a:rPr lang="en-US" dirty="0">
                <a:latin typeface="Arial" panose="020B0604020202020204" pitchFamily="34" charset="0"/>
                <a:cs typeface="Arial" panose="020B0604020202020204" pitchFamily="34" charset="0"/>
              </a:rPr>
              <a:t>Version 1, June 2026</a:t>
            </a:r>
            <a:endParaRPr lang="en-GB" dirty="0">
              <a:latin typeface="Arial" panose="020B0604020202020204" pitchFamily="34" charset="0"/>
              <a:cs typeface="Arial" panose="020B0604020202020204" pitchFamily="34" charset="0"/>
            </a:endParaRPr>
          </a:p>
        </p:txBody>
      </p:sp>
      <p:sp>
        <p:nvSpPr>
          <p:cNvPr id="14" name="TextBox 13">
            <a:extLst>
              <a:ext uri="{FF2B5EF4-FFF2-40B4-BE49-F238E27FC236}">
                <a16:creationId xmlns:a16="http://schemas.microsoft.com/office/drawing/2014/main" id="{9742C281-EA24-3536-DB74-A76686DAABB3}"/>
              </a:ext>
            </a:extLst>
          </p:cNvPr>
          <p:cNvSpPr txBox="1"/>
          <p:nvPr userDrawn="1"/>
        </p:nvSpPr>
        <p:spPr>
          <a:xfrm>
            <a:off x="838200" y="6542424"/>
            <a:ext cx="6230420" cy="184666"/>
          </a:xfrm>
          <a:prstGeom prst="rect">
            <a:avLst/>
          </a:prstGeom>
          <a:noFill/>
        </p:spPr>
        <p:txBody>
          <a:bodyPr wrap="square" lIns="0" tIns="0" rIns="0" bIns="0"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kern="1200" dirty="0">
                <a:solidFill>
                  <a:srgbClr val="898989"/>
                </a:solidFill>
                <a:effectLst/>
                <a:latin typeface="Arial" panose="020B0604020202020204" pitchFamily="34" charset="0"/>
                <a:ea typeface="+mn-ea"/>
                <a:cs typeface="Arial" panose="020B0604020202020204" pitchFamily="34" charset="0"/>
              </a:rPr>
              <a:t>‘T-LEVELS’ and ‘T Level’ are registered trademarks of the Department for Education</a:t>
            </a:r>
          </a:p>
        </p:txBody>
      </p:sp>
      <p:sp>
        <p:nvSpPr>
          <p:cNvPr id="11" name="Rounded Rectangle 3">
            <a:extLst>
              <a:ext uri="{FF2B5EF4-FFF2-40B4-BE49-F238E27FC236}">
                <a16:creationId xmlns:a16="http://schemas.microsoft.com/office/drawing/2014/main" id="{596B9062-3728-B413-1F88-FADEAD3E437E}"/>
              </a:ext>
            </a:extLst>
          </p:cNvPr>
          <p:cNvSpPr/>
          <p:nvPr userDrawn="1"/>
        </p:nvSpPr>
        <p:spPr>
          <a:xfrm>
            <a:off x="10687792" y="162686"/>
            <a:ext cx="1364682" cy="365125"/>
          </a:xfrm>
          <a:prstGeom prst="roundRect">
            <a:avLst/>
          </a:prstGeom>
          <a:solidFill>
            <a:srgbClr val="534C29"/>
          </a:solidFill>
          <a:ln>
            <a:noFill/>
          </a:ln>
        </p:spPr>
        <p:style>
          <a:lnRef idx="2">
            <a:schemeClr val="accent1">
              <a:shade val="15000"/>
            </a:schemeClr>
          </a:lnRef>
          <a:fillRef idx="1">
            <a:schemeClr val="accent1"/>
          </a:fillRef>
          <a:effectRef idx="0">
            <a:schemeClr val="accent1"/>
          </a:effectRef>
          <a:fontRef idx="minor">
            <a:schemeClr val="lt1"/>
          </a:fontRef>
        </p:style>
        <p:txBody>
          <a:bodyPr lIns="90000" rtlCol="0" anchor="t" anchorCtr="0"/>
          <a:lstStyle/>
          <a:p>
            <a:pPr algn="l"/>
            <a:r>
              <a:rPr lang="en-US" sz="1400" b="1" i="0" dirty="0">
                <a:solidFill>
                  <a:schemeClr val="bg1"/>
                </a:solidFill>
                <a:latin typeface="Arial Narrow" panose="020B0604020202020204" pitchFamily="34" charset="0"/>
                <a:cs typeface="Arial Narrow" panose="020B0604020202020204" pitchFamily="34" charset="0"/>
              </a:rPr>
              <a:t>Digital</a:t>
            </a:r>
          </a:p>
        </p:txBody>
      </p:sp>
    </p:spTree>
    <p:extLst>
      <p:ext uri="{BB962C8B-B14F-4D97-AF65-F5344CB8AC3E}">
        <p14:creationId xmlns:p14="http://schemas.microsoft.com/office/powerpoint/2010/main" val="105214007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D72BFA8-2D39-244F-4F2A-031D91E2EEA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FDD84677-D669-F58E-69CC-70B9AE12C16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2975293567"/>
      </p:ext>
    </p:extLst>
  </p:cSld>
  <p:clrMap bg1="lt1" tx1="dk1" bg2="lt2" tx2="dk2" accent1="accent1" accent2="accent2" accent3="accent3" accent4="accent4" accent5="accent5" accent6="accent6" hlink="hlink" folHlink="folHlink"/>
  <p:sldLayoutIdLst>
    <p:sldLayoutId id="2147483666" r:id="rId1"/>
    <p:sldLayoutId id="2147483672" r:id="rId2"/>
    <p:sldLayoutId id="2147483673" r:id="rId3"/>
    <p:sldLayoutId id="2147483674" r:id="rId4"/>
    <p:sldLayoutId id="2147483675" r:id="rId5"/>
    <p:sldLayoutId id="2147483676" r:id="rId6"/>
    <p:sldLayoutId id="2147483677" r:id="rId7"/>
  </p:sldLayoutIdLst>
  <p:txStyles>
    <p:titleStyle>
      <a:lvl1pPr algn="l" defTabSz="914400" rtl="0" eaLnBrk="1" latinLnBrk="0" hangingPunct="1">
        <a:lnSpc>
          <a:spcPct val="90000"/>
        </a:lnSpc>
        <a:spcBef>
          <a:spcPct val="0"/>
        </a:spcBef>
        <a:buNone/>
        <a:defRPr sz="4000" kern="1200">
          <a:solidFill>
            <a:schemeClr val="tx1">
              <a:lumMod val="85000"/>
              <a:lumOff val="15000"/>
            </a:schemeClr>
          </a:solidFill>
          <a:latin typeface="Arial" panose="020B0604020202020204" pitchFamily="34" charset="0"/>
          <a:ea typeface="+mj-ea"/>
          <a:cs typeface="Arial" panose="020B0604020202020204" pitchFamily="34" charset="0"/>
        </a:defRPr>
      </a:lvl1pPr>
    </p:titleStyle>
    <p:bodyStyle>
      <a:lvl1pPr marL="228600" indent="-228600" algn="l" defTabSz="914400" rtl="0" eaLnBrk="1" latinLnBrk="0" hangingPunct="1">
        <a:lnSpc>
          <a:spcPct val="108000"/>
        </a:lnSpc>
        <a:spcBef>
          <a:spcPts val="1000"/>
        </a:spcBef>
        <a:buClr>
          <a:srgbClr val="534C29"/>
        </a:buClr>
        <a:buFont typeface="Arial" panose="020B0604020202020204" pitchFamily="34" charset="0"/>
        <a:buChar char="•"/>
        <a:defRPr sz="2400" kern="1200">
          <a:solidFill>
            <a:schemeClr val="tx1">
              <a:lumMod val="85000"/>
              <a:lumOff val="15000"/>
            </a:schemeClr>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108000"/>
        </a:lnSpc>
        <a:spcBef>
          <a:spcPts val="500"/>
        </a:spcBef>
        <a:buClr>
          <a:srgbClr val="534C29"/>
        </a:buClr>
        <a:buFont typeface="Arial" panose="020B0604020202020204" pitchFamily="34" charset="0"/>
        <a:buChar char="•"/>
        <a:defRPr sz="2000" kern="1200">
          <a:solidFill>
            <a:schemeClr val="tx1">
              <a:lumMod val="85000"/>
              <a:lumOff val="15000"/>
            </a:schemeClr>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108000"/>
        </a:lnSpc>
        <a:spcBef>
          <a:spcPts val="500"/>
        </a:spcBef>
        <a:buClr>
          <a:srgbClr val="534C29"/>
        </a:buClr>
        <a:buFont typeface="Arial" panose="020B0604020202020204" pitchFamily="34" charset="0"/>
        <a:buChar char="•"/>
        <a:defRPr sz="1800" kern="1200">
          <a:solidFill>
            <a:schemeClr val="tx1">
              <a:lumMod val="85000"/>
              <a:lumOff val="15000"/>
            </a:schemeClr>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108000"/>
        </a:lnSpc>
        <a:spcBef>
          <a:spcPts val="500"/>
        </a:spcBef>
        <a:buClr>
          <a:srgbClr val="534C29"/>
        </a:buClr>
        <a:buFont typeface="Arial" panose="020B0604020202020204" pitchFamily="34" charset="0"/>
        <a:buChar char="•"/>
        <a:defRPr sz="1600" kern="1200">
          <a:solidFill>
            <a:schemeClr val="tx1">
              <a:lumMod val="85000"/>
              <a:lumOff val="15000"/>
            </a:schemeClr>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108000"/>
        </a:lnSpc>
        <a:spcBef>
          <a:spcPts val="500"/>
        </a:spcBef>
        <a:buClr>
          <a:srgbClr val="534C29"/>
        </a:buClr>
        <a:buFont typeface="Arial" panose="020B0604020202020204" pitchFamily="34" charset="0"/>
        <a:buChar char="•"/>
        <a:defRPr sz="1600" kern="1200">
          <a:solidFill>
            <a:schemeClr val="tx1">
              <a:lumMod val="85000"/>
              <a:lumOff val="15000"/>
            </a:schemeClr>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3" Type="http://schemas.openxmlformats.org/officeDocument/2006/relationships/hyperlink" Target="https://www.technicaleducationnetworks.org.uk/digital/section/useful-link/" TargetMode="External"/><Relationship Id="rId2" Type="http://schemas.openxmlformats.org/officeDocument/2006/relationships/hyperlink" Target="http://www.technicaleducationnetworks.org.uk/" TargetMode="External"/><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47867F5A-5A0F-C526-6E2A-AC6C470A9D34}"/>
              </a:ext>
            </a:extLst>
          </p:cNvPr>
          <p:cNvSpPr>
            <a:spLocks noGrp="1"/>
          </p:cNvSpPr>
          <p:nvPr>
            <p:ph type="body" sz="quarter" idx="10"/>
          </p:nvPr>
        </p:nvSpPr>
        <p:spPr>
          <a:xfrm>
            <a:off x="6096000" y="2532016"/>
            <a:ext cx="5623668" cy="534189"/>
          </a:xfrm>
        </p:spPr>
        <p:txBody>
          <a:bodyPr/>
          <a:lstStyle/>
          <a:p>
            <a:r>
              <a:rPr lang="en-GB" dirty="0"/>
              <a:t>Route: Digital</a:t>
            </a:r>
          </a:p>
        </p:txBody>
      </p:sp>
      <p:sp>
        <p:nvSpPr>
          <p:cNvPr id="6" name="Title 5">
            <a:extLst>
              <a:ext uri="{FF2B5EF4-FFF2-40B4-BE49-F238E27FC236}">
                <a16:creationId xmlns:a16="http://schemas.microsoft.com/office/drawing/2014/main" id="{9DCE04C9-F46F-4224-A880-738B1633B564}"/>
              </a:ext>
            </a:extLst>
          </p:cNvPr>
          <p:cNvSpPr>
            <a:spLocks noGrp="1"/>
          </p:cNvSpPr>
          <p:nvPr>
            <p:ph type="ctrTitle"/>
          </p:nvPr>
        </p:nvSpPr>
        <p:spPr>
          <a:xfrm>
            <a:off x="1524000" y="3835106"/>
            <a:ext cx="9144000" cy="875845"/>
          </a:xfrm>
        </p:spPr>
        <p:txBody>
          <a:bodyPr>
            <a:normAutofit fontScale="90000"/>
          </a:bodyPr>
          <a:lstStyle/>
          <a:p>
            <a:r>
              <a:rPr lang="en-GB" dirty="0"/>
              <a:t>T Level in Digital Software Development</a:t>
            </a:r>
          </a:p>
        </p:txBody>
      </p:sp>
      <p:sp>
        <p:nvSpPr>
          <p:cNvPr id="7" name="Subtitle 6">
            <a:extLst>
              <a:ext uri="{FF2B5EF4-FFF2-40B4-BE49-F238E27FC236}">
                <a16:creationId xmlns:a16="http://schemas.microsoft.com/office/drawing/2014/main" id="{1F5EADF3-A590-4AFE-1185-A6960C9D1B6A}"/>
              </a:ext>
            </a:extLst>
          </p:cNvPr>
          <p:cNvSpPr>
            <a:spLocks noGrp="1"/>
          </p:cNvSpPr>
          <p:nvPr>
            <p:ph type="subTitle" idx="1"/>
          </p:nvPr>
        </p:nvSpPr>
        <p:spPr>
          <a:xfrm>
            <a:off x="1524000" y="4903189"/>
            <a:ext cx="9144000" cy="583211"/>
          </a:xfrm>
        </p:spPr>
        <p:txBody>
          <a:bodyPr>
            <a:normAutofit/>
          </a:bodyPr>
          <a:lstStyle/>
          <a:p>
            <a:r>
              <a:rPr lang="en-US" dirty="0"/>
              <a:t>Curriculum Models</a:t>
            </a:r>
          </a:p>
        </p:txBody>
      </p:sp>
      <p:sp>
        <p:nvSpPr>
          <p:cNvPr id="3" name="TextBox 2">
            <a:extLst>
              <a:ext uri="{FF2B5EF4-FFF2-40B4-BE49-F238E27FC236}">
                <a16:creationId xmlns:a16="http://schemas.microsoft.com/office/drawing/2014/main" id="{DB60F7F3-A530-FAC5-4E8D-3A18C6A49544}"/>
              </a:ext>
              <a:ext uri="{C183D7F6-B498-43B3-948B-1728B52AA6E4}">
                <adec:decorative xmlns:adec="http://schemas.microsoft.com/office/drawing/2017/decorative" val="1"/>
              </a:ext>
            </a:extLst>
          </p:cNvPr>
          <p:cNvSpPr txBox="1"/>
          <p:nvPr/>
        </p:nvSpPr>
        <p:spPr>
          <a:xfrm rot="16200000">
            <a:off x="10893024" y="1250157"/>
            <a:ext cx="2332886" cy="230832"/>
          </a:xfrm>
          <a:prstGeom prst="rect">
            <a:avLst/>
          </a:prstGeom>
          <a:noFill/>
        </p:spPr>
        <p:txBody>
          <a:bodyPr wrap="square">
            <a:spAutoFit/>
          </a:bodyPr>
          <a:lstStyle/>
          <a:p>
            <a:r>
              <a:rPr lang="en-US" sz="900" dirty="0">
                <a:solidFill>
                  <a:schemeClr val="bg1"/>
                </a:solidFill>
              </a:rPr>
              <a:t>Image © iStockphoto/Gorodenkoff</a:t>
            </a:r>
          </a:p>
        </p:txBody>
      </p:sp>
    </p:spTree>
    <p:extLst>
      <p:ext uri="{BB962C8B-B14F-4D97-AF65-F5344CB8AC3E}">
        <p14:creationId xmlns:p14="http://schemas.microsoft.com/office/powerpoint/2010/main" val="192407548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A27CB75-F976-3048-7D22-1921719B5B42}"/>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BC834F2B-8412-DEBE-53AD-2AA33803CD05}"/>
              </a:ext>
            </a:extLst>
          </p:cNvPr>
          <p:cNvSpPr txBox="1"/>
          <p:nvPr/>
        </p:nvSpPr>
        <p:spPr>
          <a:xfrm>
            <a:off x="838200" y="662748"/>
            <a:ext cx="10470382" cy="584775"/>
          </a:xfrm>
          <a:prstGeom prst="rect">
            <a:avLst/>
          </a:prstGeom>
          <a:noFill/>
        </p:spPr>
        <p:txBody>
          <a:bodyPr wrap="square" rtlCol="0">
            <a:spAutoFit/>
          </a:bodyPr>
          <a:lstStyle/>
          <a:p>
            <a:r>
              <a:rPr lang="en-US" sz="3200" dirty="0">
                <a:latin typeface="Arial" panose="020B0604020202020204" pitchFamily="34" charset="0"/>
                <a:cs typeface="Arial" panose="020B0604020202020204" pitchFamily="34" charset="0"/>
              </a:rPr>
              <a:t>Industry placements </a:t>
            </a:r>
          </a:p>
        </p:txBody>
      </p:sp>
      <p:sp>
        <p:nvSpPr>
          <p:cNvPr id="2" name="Text Placeholder 1">
            <a:extLst>
              <a:ext uri="{FF2B5EF4-FFF2-40B4-BE49-F238E27FC236}">
                <a16:creationId xmlns:a16="http://schemas.microsoft.com/office/drawing/2014/main" id="{6812DCF4-6C88-F7B9-7544-22E6C092741A}"/>
              </a:ext>
            </a:extLst>
          </p:cNvPr>
          <p:cNvSpPr>
            <a:spLocks noGrp="1"/>
          </p:cNvSpPr>
          <p:nvPr>
            <p:ph type="body" idx="1"/>
          </p:nvPr>
        </p:nvSpPr>
        <p:spPr/>
        <p:txBody>
          <a:bodyPr>
            <a:normAutofit/>
          </a:bodyPr>
          <a:lstStyle/>
          <a:p>
            <a:pPr lvl="0">
              <a:spcBef>
                <a:spcPts val="0"/>
              </a:spcBef>
            </a:pPr>
            <a:r>
              <a:rPr lang="en-GB" sz="1700" b="1" u="sng" dirty="0">
                <a:latin typeface="Arial"/>
                <a:cs typeface="Arial"/>
              </a:rPr>
              <a:t>Preparation for industry placements</a:t>
            </a:r>
          </a:p>
          <a:p>
            <a:pPr lvl="0"/>
            <a:r>
              <a:rPr lang="en-GB" sz="1700" dirty="0"/>
              <a:t>Support provider–employer relationships by ensuring students are suitably prepared to start their industry placement. Engage with employers early in the planning stages to check that the scheduling of industry placements meets both the employer’s and the provider’s needs and expectations. Share delivery plans around pre-placement and in-placement learning. </a:t>
            </a:r>
          </a:p>
          <a:p>
            <a:pPr lvl="0"/>
            <a:r>
              <a:rPr lang="en-GB" sz="1700" b="1" u="sng" dirty="0">
                <a:latin typeface="Arial"/>
                <a:cs typeface="Arial"/>
              </a:rPr>
              <a:t>Timings of industry placements</a:t>
            </a:r>
          </a:p>
          <a:p>
            <a:pPr lvl="0"/>
            <a:r>
              <a:rPr lang="en-GB" sz="1700" dirty="0"/>
              <a:t>Consider adopting a flexible approach to scheduling a placement. For example, offer multiple opportunities throughout the programme for block placement weeks.  </a:t>
            </a:r>
          </a:p>
          <a:p>
            <a:pPr lvl="0"/>
            <a:r>
              <a:rPr lang="en-GB" sz="1700" b="1" u="sng" dirty="0">
                <a:latin typeface="Arial"/>
                <a:cs typeface="Arial"/>
              </a:rPr>
              <a:t>Individual learning objectives</a:t>
            </a:r>
          </a:p>
          <a:p>
            <a:pPr lvl="0"/>
            <a:r>
              <a:rPr lang="en-GB" sz="1700" dirty="0">
                <a:latin typeface="Arial"/>
                <a:cs typeface="Arial"/>
              </a:rPr>
              <a:t>Set broader objectives initially to build confidence and essential skills. Progress on to more technical objectives for specific roles to develop technical skills.</a:t>
            </a:r>
          </a:p>
        </p:txBody>
      </p:sp>
    </p:spTree>
    <p:extLst>
      <p:ext uri="{BB962C8B-B14F-4D97-AF65-F5344CB8AC3E}">
        <p14:creationId xmlns:p14="http://schemas.microsoft.com/office/powerpoint/2010/main" val="398516205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201BBCBA-7DE1-194D-D583-E0E929FEE599}"/>
              </a:ext>
            </a:extLst>
          </p:cNvPr>
          <p:cNvSpPr>
            <a:spLocks noGrp="1"/>
          </p:cNvSpPr>
          <p:nvPr>
            <p:ph type="body" idx="1"/>
          </p:nvPr>
        </p:nvSpPr>
        <p:spPr/>
        <p:txBody>
          <a:bodyPr>
            <a:normAutofit/>
          </a:bodyPr>
          <a:lstStyle/>
          <a:p>
            <a:pPr marL="0" indent="0">
              <a:buNone/>
            </a:pPr>
            <a:r>
              <a:rPr lang="en-GB" sz="2200" dirty="0"/>
              <a:t>To access wider Gatsby support for T Levels, please visit: </a:t>
            </a:r>
            <a:r>
              <a:rPr lang="en-GB" sz="2200" u="sng" dirty="0">
                <a:hlinkClick r:id="rId2"/>
              </a:rPr>
              <a:t>www.technicaleducationnetworks.org.uk</a:t>
            </a:r>
            <a:endParaRPr lang="en-GB" sz="2200" dirty="0"/>
          </a:p>
          <a:p>
            <a:pPr marL="0" indent="0">
              <a:buNone/>
            </a:pPr>
            <a:r>
              <a:rPr lang="en-GB" sz="2200" dirty="0"/>
              <a:t>To access information for Digital teachers, including teaching materials, useful links, upcoming events and the latest updates, please visit:</a:t>
            </a:r>
            <a:br>
              <a:rPr lang="en-GB" sz="2200" dirty="0"/>
            </a:br>
            <a:r>
              <a:rPr lang="en-US" sz="2200" dirty="0">
                <a:hlinkClick r:id="rId3"/>
              </a:rPr>
              <a:t>Digital T Level Support | Technical Education Networks</a:t>
            </a:r>
            <a:endParaRPr lang="en-US" sz="2200" dirty="0"/>
          </a:p>
        </p:txBody>
      </p:sp>
    </p:spTree>
    <p:extLst>
      <p:ext uri="{BB962C8B-B14F-4D97-AF65-F5344CB8AC3E}">
        <p14:creationId xmlns:p14="http://schemas.microsoft.com/office/powerpoint/2010/main" val="15997185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3235E28E-E199-452A-E37D-BC5296C6E88F}"/>
              </a:ext>
            </a:extLst>
          </p:cNvPr>
          <p:cNvSpPr>
            <a:spLocks noGrp="1"/>
          </p:cNvSpPr>
          <p:nvPr>
            <p:ph type="body" idx="1"/>
          </p:nvPr>
        </p:nvSpPr>
        <p:spPr/>
        <p:txBody>
          <a:bodyPr>
            <a:normAutofit fontScale="92500" lnSpcReduction="10000"/>
          </a:bodyPr>
          <a:lstStyle/>
          <a:p>
            <a:pPr marL="229870" indent="-229870">
              <a:lnSpc>
                <a:spcPct val="118000"/>
              </a:lnSpc>
              <a:buClr>
                <a:srgbClr val="000000"/>
              </a:buClr>
            </a:pPr>
            <a:r>
              <a:rPr lang="en-US" sz="2200" dirty="0">
                <a:latin typeface="Arial"/>
                <a:cs typeface="Arial"/>
              </a:rPr>
              <a:t>The purpose of this resource is to provide visual curriculum models and guidance that could be used to inform holistic curriculum planning for the T Level in Digital Software Development.</a:t>
            </a:r>
            <a:endParaRPr lang="en-US" sz="2200" dirty="0">
              <a:solidFill>
                <a:srgbClr val="000000"/>
              </a:solidFill>
              <a:latin typeface="Arial"/>
              <a:cs typeface="Arial"/>
            </a:endParaRPr>
          </a:p>
          <a:p>
            <a:pPr marL="229870" indent="-229870">
              <a:lnSpc>
                <a:spcPct val="118000"/>
              </a:lnSpc>
              <a:buClr>
                <a:srgbClr val="000000"/>
              </a:buClr>
            </a:pPr>
            <a:r>
              <a:rPr lang="en-US" sz="2200" dirty="0">
                <a:latin typeface="Arial"/>
                <a:cs typeface="Arial"/>
              </a:rPr>
              <a:t>These curriculum models were informed by insight from the Technical Education Network (TEN) Communities of Practice (CoP) Conference, delivered by the Association of Colleges (AoC) and Gatsby in March 2026. CoPs are route-specific networks of teachers and practitioners working together to improve T Level delivery through shared learning and collaboration. Established in October 2025, there are now 15 CoPs covering all T Level routes. </a:t>
            </a:r>
            <a:endParaRPr lang="en-US" sz="2200" dirty="0">
              <a:solidFill>
                <a:srgbClr val="000000"/>
              </a:solidFill>
              <a:latin typeface="Arial"/>
              <a:cs typeface="Arial"/>
            </a:endParaRPr>
          </a:p>
          <a:p>
            <a:pPr marL="229870" indent="-229870">
              <a:lnSpc>
                <a:spcPct val="118000"/>
              </a:lnSpc>
              <a:buClr>
                <a:srgbClr val="000000"/>
              </a:buClr>
            </a:pPr>
            <a:r>
              <a:rPr lang="en-US" sz="2200" dirty="0">
                <a:latin typeface="Arial"/>
                <a:cs typeface="Arial"/>
              </a:rPr>
              <a:t>The content in this resource was shaped by practical examples, approaches and resources contributed by 39 Digital T Level providers.</a:t>
            </a:r>
            <a:endParaRPr lang="en-US" sz="2200" dirty="0">
              <a:solidFill>
                <a:srgbClr val="000000"/>
              </a:solidFill>
              <a:latin typeface="Arial"/>
              <a:cs typeface="Arial"/>
            </a:endParaRPr>
          </a:p>
          <a:p>
            <a:pPr marL="229870" indent="-229870">
              <a:lnSpc>
                <a:spcPct val="118000"/>
              </a:lnSpc>
              <a:buClr>
                <a:srgbClr val="000000"/>
              </a:buClr>
            </a:pPr>
            <a:endParaRPr lang="en-US" dirty="0"/>
          </a:p>
        </p:txBody>
      </p:sp>
    </p:spTree>
    <p:extLst>
      <p:ext uri="{BB962C8B-B14F-4D97-AF65-F5344CB8AC3E}">
        <p14:creationId xmlns:p14="http://schemas.microsoft.com/office/powerpoint/2010/main" val="121401483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C48CECE3-0EDC-B289-8640-0F9951DF2406}"/>
              </a:ext>
            </a:extLst>
          </p:cNvPr>
          <p:cNvSpPr txBox="1"/>
          <p:nvPr/>
        </p:nvSpPr>
        <p:spPr>
          <a:xfrm>
            <a:off x="298460" y="374985"/>
            <a:ext cx="9025537" cy="402772"/>
          </a:xfrm>
          <a:prstGeom prst="rect">
            <a:avLst/>
          </a:prstGeom>
          <a:noFill/>
        </p:spPr>
        <p:txBody>
          <a:bodyPr wrap="square" rtlCol="0">
            <a:spAutoFit/>
          </a:bodyPr>
          <a:lstStyle/>
          <a:p>
            <a:r>
              <a:rPr lang="en-US" sz="2000" dirty="0">
                <a:latin typeface="Arial" panose="020B0604020202020204" pitchFamily="34" charset="0"/>
                <a:cs typeface="Arial" panose="020B0604020202020204" pitchFamily="34" charset="0"/>
              </a:rPr>
              <a:t>T Level in Digital Software Development (Model 1)</a:t>
            </a:r>
          </a:p>
        </p:txBody>
      </p:sp>
      <p:sp>
        <p:nvSpPr>
          <p:cNvPr id="30" name="Google Shape;345;p11">
            <a:extLst>
              <a:ext uri="{FF2B5EF4-FFF2-40B4-BE49-F238E27FC236}">
                <a16:creationId xmlns:a16="http://schemas.microsoft.com/office/drawing/2014/main" id="{45ED1184-3833-31C0-5879-520AF7BA0D39}"/>
              </a:ext>
            </a:extLst>
          </p:cNvPr>
          <p:cNvSpPr txBox="1"/>
          <p:nvPr/>
        </p:nvSpPr>
        <p:spPr>
          <a:xfrm>
            <a:off x="357506" y="1374821"/>
            <a:ext cx="1192460" cy="428387"/>
          </a:xfrm>
          <a:prstGeom prst="rect">
            <a:avLst/>
          </a:prstGeom>
          <a:noFill/>
          <a:ln>
            <a:noFill/>
          </a:ln>
        </p:spPr>
        <p:txBody>
          <a:bodyPr spcFirstLastPara="1" wrap="square" lIns="0" tIns="0" rIns="0" bIns="0" anchor="t" anchorCtr="0">
            <a:spAutoFit/>
          </a:bodyPr>
          <a:lstStyle/>
          <a:p>
            <a:pPr lvl="0">
              <a:lnSpc>
                <a:spcPct val="115625"/>
              </a:lnSpc>
            </a:pPr>
            <a:r>
              <a:rPr lang="en-US" sz="800" b="0" i="0" u="none" strike="noStrike" cap="none" dirty="0">
                <a:solidFill>
                  <a:srgbClr val="1A768D"/>
                </a:solidFill>
                <a:latin typeface="Arial" panose="020B0604020202020204" pitchFamily="34" charset="0"/>
                <a:ea typeface="Open Sans" pitchFamily="2" charset="0"/>
                <a:cs typeface="Arial" panose="020B0604020202020204" pitchFamily="34" charset="0"/>
                <a:sym typeface="Open Sans"/>
              </a:rPr>
              <a:t>Core content </a:t>
            </a:r>
            <a:r>
              <a:rPr lang="en-US" sz="800" dirty="0">
                <a:solidFill>
                  <a:srgbClr val="1A768D"/>
                </a:solidFill>
                <a:latin typeface="Arial" panose="020B0604020202020204" pitchFamily="34" charset="0"/>
                <a:ea typeface="Open Sans" pitchFamily="2" charset="0"/>
                <a:cs typeface="Arial" panose="020B0604020202020204" pitchFamily="34" charset="0"/>
                <a:sym typeface="Open Sans"/>
              </a:rPr>
              <a:t>(3 days) and </a:t>
            </a:r>
            <a:r>
              <a:rPr lang="en-US" sz="800" b="0" i="0" u="none" strike="noStrike" cap="none" dirty="0">
                <a:solidFill>
                  <a:srgbClr val="1A768D"/>
                </a:solidFill>
                <a:latin typeface="Arial" panose="020B0604020202020204" pitchFamily="34" charset="0"/>
                <a:ea typeface="Open Sans" pitchFamily="2" charset="0"/>
                <a:cs typeface="Arial" panose="020B0604020202020204" pitchFamily="34" charset="0"/>
                <a:sym typeface="Open Sans"/>
              </a:rPr>
              <a:t>Employer Set Project (ESP) (embedded)</a:t>
            </a:r>
            <a:endParaRPr dirty="0">
              <a:latin typeface="Arial" panose="020B0604020202020204" pitchFamily="34" charset="0"/>
              <a:ea typeface="Open Sans" pitchFamily="2" charset="0"/>
              <a:cs typeface="Arial" panose="020B0604020202020204" pitchFamily="34" charset="0"/>
            </a:endParaRPr>
          </a:p>
        </p:txBody>
      </p:sp>
      <p:sp>
        <p:nvSpPr>
          <p:cNvPr id="19" name="Rounded Rectangle 18">
            <a:extLst>
              <a:ext uri="{FF2B5EF4-FFF2-40B4-BE49-F238E27FC236}">
                <a16:creationId xmlns:a16="http://schemas.microsoft.com/office/drawing/2014/main" id="{72CD116F-470E-63B3-3AA6-260CB3836E72}"/>
              </a:ext>
            </a:extLst>
          </p:cNvPr>
          <p:cNvSpPr/>
          <p:nvPr/>
        </p:nvSpPr>
        <p:spPr>
          <a:xfrm rot="16200000">
            <a:off x="1451915" y="1437366"/>
            <a:ext cx="792000" cy="293593"/>
          </a:xfrm>
          <a:prstGeom prst="roundRect">
            <a:avLst>
              <a:gd name="adj" fmla="val 24903"/>
            </a:avLst>
          </a:prstGeom>
          <a:solidFill>
            <a:srgbClr val="9059C2"/>
          </a:solidFill>
        </p:spPr>
        <p:style>
          <a:lnRef idx="3">
            <a:schemeClr val="lt1"/>
          </a:lnRef>
          <a:fillRef idx="1">
            <a:schemeClr val="accent5"/>
          </a:fillRef>
          <a:effectRef idx="1">
            <a:schemeClr val="accent5"/>
          </a:effectRef>
          <a:fontRef idx="minor">
            <a:schemeClr val="lt1"/>
          </a:fontRef>
        </p:style>
        <p:txBody>
          <a:bodyPr rtlCol="0" anchor="ctr"/>
          <a:lstStyle/>
          <a:p>
            <a:pPr algn="ctr"/>
            <a:r>
              <a:rPr lang="en-US" sz="800" dirty="0">
                <a:solidFill>
                  <a:schemeClr val="bg1"/>
                </a:solidFill>
                <a:latin typeface="Arial" panose="020B0604020202020204" pitchFamily="34" charset="0"/>
                <a:ea typeface="Open Sans" pitchFamily="2" charset="0"/>
                <a:cs typeface="Arial" panose="020B0604020202020204" pitchFamily="34" charset="0"/>
              </a:rPr>
              <a:t>Induction</a:t>
            </a:r>
          </a:p>
        </p:txBody>
      </p:sp>
      <p:sp>
        <p:nvSpPr>
          <p:cNvPr id="20" name="Rounded Rectangle 19">
            <a:extLst>
              <a:ext uri="{FF2B5EF4-FFF2-40B4-BE49-F238E27FC236}">
                <a16:creationId xmlns:a16="http://schemas.microsoft.com/office/drawing/2014/main" id="{57AC5502-CD42-F587-918B-B613EC9EFCC4}"/>
              </a:ext>
            </a:extLst>
          </p:cNvPr>
          <p:cNvSpPr/>
          <p:nvPr/>
        </p:nvSpPr>
        <p:spPr>
          <a:xfrm>
            <a:off x="2021963" y="1189967"/>
            <a:ext cx="2274076" cy="360000"/>
          </a:xfrm>
          <a:prstGeom prst="roundRect">
            <a:avLst>
              <a:gd name="adj" fmla="val 13358"/>
            </a:avLst>
          </a:prstGeom>
          <a:solidFill>
            <a:srgbClr val="00A3B7"/>
          </a:solidFill>
        </p:spPr>
        <p:style>
          <a:lnRef idx="3">
            <a:schemeClr val="lt1"/>
          </a:lnRef>
          <a:fillRef idx="1">
            <a:schemeClr val="accent5"/>
          </a:fillRef>
          <a:effectRef idx="1">
            <a:schemeClr val="accent5"/>
          </a:effectRef>
          <a:fontRef idx="minor">
            <a:schemeClr val="lt1"/>
          </a:fontRef>
        </p:style>
        <p:txBody>
          <a:bodyPr rtlCol="0" anchor="ctr"/>
          <a:lstStyle/>
          <a:p>
            <a:pPr algn="ctr"/>
            <a:r>
              <a:rPr lang="en-US" sz="800" dirty="0">
                <a:solidFill>
                  <a:schemeClr val="bg1"/>
                </a:solidFill>
                <a:latin typeface="Arial" panose="020B0604020202020204" pitchFamily="34" charset="0"/>
                <a:ea typeface="Open Sans" pitchFamily="2" charset="0"/>
                <a:cs typeface="Arial" panose="020B0604020202020204" pitchFamily="34" charset="0"/>
              </a:rPr>
              <a:t>Core content</a:t>
            </a:r>
          </a:p>
        </p:txBody>
      </p:sp>
      <p:sp>
        <p:nvSpPr>
          <p:cNvPr id="22" name="Rounded Rectangle 21">
            <a:extLst>
              <a:ext uri="{FF2B5EF4-FFF2-40B4-BE49-F238E27FC236}">
                <a16:creationId xmlns:a16="http://schemas.microsoft.com/office/drawing/2014/main" id="{911E45E0-7715-B8A4-5E55-49841507BC01}"/>
              </a:ext>
            </a:extLst>
          </p:cNvPr>
          <p:cNvSpPr/>
          <p:nvPr/>
        </p:nvSpPr>
        <p:spPr>
          <a:xfrm>
            <a:off x="2021963" y="1608585"/>
            <a:ext cx="2274076" cy="360000"/>
          </a:xfrm>
          <a:prstGeom prst="roundRect">
            <a:avLst>
              <a:gd name="adj" fmla="val 13358"/>
            </a:avLst>
          </a:prstGeom>
          <a:solidFill>
            <a:srgbClr val="A7A9AC"/>
          </a:solidFill>
        </p:spPr>
        <p:style>
          <a:lnRef idx="3">
            <a:schemeClr val="lt1"/>
          </a:lnRef>
          <a:fillRef idx="1">
            <a:schemeClr val="accent5"/>
          </a:fillRef>
          <a:effectRef idx="1">
            <a:schemeClr val="accent5"/>
          </a:effectRef>
          <a:fontRef idx="minor">
            <a:schemeClr val="lt1"/>
          </a:fontRef>
        </p:style>
        <p:txBody>
          <a:bodyPr rtlCol="0" anchor="ctr"/>
          <a:lstStyle/>
          <a:p>
            <a:pPr algn="ctr"/>
            <a:r>
              <a:rPr lang="en-US" sz="800" dirty="0">
                <a:solidFill>
                  <a:schemeClr val="bg1"/>
                </a:solidFill>
                <a:latin typeface="Arial" panose="020B0604020202020204" pitchFamily="34" charset="0"/>
                <a:ea typeface="Open Sans" pitchFamily="2" charset="0"/>
                <a:cs typeface="Arial" panose="020B0604020202020204" pitchFamily="34" charset="0"/>
              </a:rPr>
              <a:t>ESP preparation</a:t>
            </a:r>
          </a:p>
        </p:txBody>
      </p:sp>
      <p:sp>
        <p:nvSpPr>
          <p:cNvPr id="17" name="Rounded Rectangle 16">
            <a:extLst>
              <a:ext uri="{FF2B5EF4-FFF2-40B4-BE49-F238E27FC236}">
                <a16:creationId xmlns:a16="http://schemas.microsoft.com/office/drawing/2014/main" id="{F8DBBA95-7843-D5CD-2DE2-FA7AD11BCC5F}"/>
              </a:ext>
            </a:extLst>
          </p:cNvPr>
          <p:cNvSpPr/>
          <p:nvPr/>
        </p:nvSpPr>
        <p:spPr>
          <a:xfrm rot="16200000">
            <a:off x="4079666" y="1440673"/>
            <a:ext cx="792000" cy="288000"/>
          </a:xfrm>
          <a:prstGeom prst="roundRect">
            <a:avLst>
              <a:gd name="adj" fmla="val 26733"/>
            </a:avLst>
          </a:prstGeom>
          <a:solidFill>
            <a:srgbClr val="A7A9AC"/>
          </a:solidFill>
        </p:spPr>
        <p:style>
          <a:lnRef idx="3">
            <a:schemeClr val="lt1"/>
          </a:lnRef>
          <a:fillRef idx="1">
            <a:schemeClr val="accent5"/>
          </a:fillRef>
          <a:effectRef idx="1">
            <a:schemeClr val="accent5"/>
          </a:effectRef>
          <a:fontRef idx="minor">
            <a:schemeClr val="lt1"/>
          </a:fontRef>
        </p:style>
        <p:txBody>
          <a:bodyPr rtlCol="0" anchor="ctr"/>
          <a:lstStyle/>
          <a:p>
            <a:pPr algn="ctr"/>
            <a:r>
              <a:rPr lang="en-US" sz="800" dirty="0">
                <a:solidFill>
                  <a:schemeClr val="bg1"/>
                </a:solidFill>
                <a:latin typeface="Arial" panose="020B0604020202020204" pitchFamily="34" charset="0"/>
                <a:ea typeface="Open Sans" pitchFamily="2" charset="0"/>
                <a:cs typeface="Arial" panose="020B0604020202020204" pitchFamily="34" charset="0"/>
              </a:rPr>
              <a:t>Revision</a:t>
            </a:r>
          </a:p>
        </p:txBody>
      </p:sp>
      <p:sp>
        <p:nvSpPr>
          <p:cNvPr id="10" name="Rounded Rectangle 9">
            <a:extLst>
              <a:ext uri="{FF2B5EF4-FFF2-40B4-BE49-F238E27FC236}">
                <a16:creationId xmlns:a16="http://schemas.microsoft.com/office/drawing/2014/main" id="{9DA23173-5EDA-D2A5-77CC-90327CDDCD2C}"/>
              </a:ext>
            </a:extLst>
          </p:cNvPr>
          <p:cNvSpPr/>
          <p:nvPr/>
        </p:nvSpPr>
        <p:spPr>
          <a:xfrm rot="16200000">
            <a:off x="4406089" y="1441074"/>
            <a:ext cx="792000" cy="293591"/>
          </a:xfrm>
          <a:prstGeom prst="roundRect">
            <a:avLst>
              <a:gd name="adj" fmla="val 23988"/>
            </a:avLst>
          </a:prstGeom>
          <a:solidFill>
            <a:srgbClr val="F0B337"/>
          </a:solidFill>
        </p:spPr>
        <p:style>
          <a:lnRef idx="3">
            <a:schemeClr val="lt1"/>
          </a:lnRef>
          <a:fillRef idx="1">
            <a:schemeClr val="accent5"/>
          </a:fillRef>
          <a:effectRef idx="1">
            <a:schemeClr val="accent5"/>
          </a:effectRef>
          <a:fontRef idx="minor">
            <a:schemeClr val="lt1"/>
          </a:fontRef>
        </p:style>
        <p:txBody>
          <a:bodyPr lIns="36000" rIns="36000" rtlCol="0" anchor="ctr"/>
          <a:lstStyle/>
          <a:p>
            <a:pPr algn="ctr"/>
            <a:r>
              <a:rPr lang="en-US" sz="800" dirty="0">
                <a:solidFill>
                  <a:schemeClr val="bg1"/>
                </a:solidFill>
                <a:latin typeface="Arial" panose="020B0604020202020204" pitchFamily="34" charset="0"/>
                <a:ea typeface="Open Sans" pitchFamily="2" charset="0"/>
                <a:cs typeface="Arial" panose="020B0604020202020204" pitchFamily="34" charset="0"/>
              </a:rPr>
              <a:t>ESP</a:t>
            </a:r>
          </a:p>
        </p:txBody>
      </p:sp>
      <p:sp>
        <p:nvSpPr>
          <p:cNvPr id="16" name="Rounded Rectangle 15">
            <a:extLst>
              <a:ext uri="{FF2B5EF4-FFF2-40B4-BE49-F238E27FC236}">
                <a16:creationId xmlns:a16="http://schemas.microsoft.com/office/drawing/2014/main" id="{CF42FF0C-6053-B857-3F6F-BDC662581440}"/>
              </a:ext>
            </a:extLst>
          </p:cNvPr>
          <p:cNvSpPr/>
          <p:nvPr/>
        </p:nvSpPr>
        <p:spPr>
          <a:xfrm rot="16200000">
            <a:off x="4735308" y="1437878"/>
            <a:ext cx="792000" cy="293591"/>
          </a:xfrm>
          <a:prstGeom prst="roundRect">
            <a:avLst>
              <a:gd name="adj" fmla="val 23988"/>
            </a:avLst>
          </a:prstGeom>
          <a:solidFill>
            <a:srgbClr val="F0B337"/>
          </a:solidFill>
        </p:spPr>
        <p:style>
          <a:lnRef idx="3">
            <a:schemeClr val="lt1"/>
          </a:lnRef>
          <a:fillRef idx="1">
            <a:schemeClr val="accent5"/>
          </a:fillRef>
          <a:effectRef idx="1">
            <a:schemeClr val="accent5"/>
          </a:effectRef>
          <a:fontRef idx="minor">
            <a:schemeClr val="lt1"/>
          </a:fontRef>
        </p:style>
        <p:txBody>
          <a:bodyPr lIns="36000" rIns="36000" rtlCol="0" anchor="ctr"/>
          <a:lstStyle/>
          <a:p>
            <a:pPr algn="ctr"/>
            <a:r>
              <a:rPr lang="en-US" sz="800" dirty="0">
                <a:solidFill>
                  <a:schemeClr val="bg1"/>
                </a:solidFill>
                <a:latin typeface="Arial" panose="020B0604020202020204" pitchFamily="34" charset="0"/>
                <a:ea typeface="Open Sans" pitchFamily="2" charset="0"/>
                <a:cs typeface="Arial" panose="020B0604020202020204" pitchFamily="34" charset="0"/>
              </a:rPr>
              <a:t>Core assessments</a:t>
            </a:r>
          </a:p>
        </p:txBody>
      </p:sp>
      <p:sp>
        <p:nvSpPr>
          <p:cNvPr id="29" name="Rounded Rectangle 28">
            <a:extLst>
              <a:ext uri="{FF2B5EF4-FFF2-40B4-BE49-F238E27FC236}">
                <a16:creationId xmlns:a16="http://schemas.microsoft.com/office/drawing/2014/main" id="{25B31577-67E5-C363-F3B0-68C4278AAA03}"/>
              </a:ext>
            </a:extLst>
          </p:cNvPr>
          <p:cNvSpPr/>
          <p:nvPr/>
        </p:nvSpPr>
        <p:spPr>
          <a:xfrm rot="16200000">
            <a:off x="8969080" y="1428585"/>
            <a:ext cx="792000" cy="288000"/>
          </a:xfrm>
          <a:prstGeom prst="roundRect">
            <a:avLst>
              <a:gd name="adj" fmla="val 26733"/>
            </a:avLst>
          </a:prstGeom>
          <a:solidFill>
            <a:srgbClr val="A7A9AC"/>
          </a:solidFill>
        </p:spPr>
        <p:style>
          <a:lnRef idx="3">
            <a:schemeClr val="lt1"/>
          </a:lnRef>
          <a:fillRef idx="1">
            <a:schemeClr val="accent5"/>
          </a:fillRef>
          <a:effectRef idx="1">
            <a:schemeClr val="accent5"/>
          </a:effectRef>
          <a:fontRef idx="minor">
            <a:schemeClr val="lt1"/>
          </a:fontRef>
        </p:style>
        <p:txBody>
          <a:bodyPr rtlCol="0" anchor="ctr"/>
          <a:lstStyle/>
          <a:p>
            <a:pPr algn="ctr"/>
            <a:r>
              <a:rPr lang="en-US" sz="800" dirty="0">
                <a:solidFill>
                  <a:schemeClr val="bg1"/>
                </a:solidFill>
                <a:latin typeface="Arial" panose="020B0604020202020204" pitchFamily="34" charset="0"/>
                <a:ea typeface="Open Sans" pitchFamily="2" charset="0"/>
                <a:cs typeface="Arial" panose="020B0604020202020204" pitchFamily="34" charset="0"/>
              </a:rPr>
              <a:t>Revision</a:t>
            </a:r>
          </a:p>
        </p:txBody>
      </p:sp>
      <p:sp>
        <p:nvSpPr>
          <p:cNvPr id="40" name="Rounded Rectangle 39">
            <a:extLst>
              <a:ext uri="{FF2B5EF4-FFF2-40B4-BE49-F238E27FC236}">
                <a16:creationId xmlns:a16="http://schemas.microsoft.com/office/drawing/2014/main" id="{9E9C056F-48D8-0003-9F9A-211EEC5AB3AB}"/>
              </a:ext>
            </a:extLst>
          </p:cNvPr>
          <p:cNvSpPr/>
          <p:nvPr/>
        </p:nvSpPr>
        <p:spPr>
          <a:xfrm rot="16200000">
            <a:off x="9287239" y="1428585"/>
            <a:ext cx="792000" cy="288000"/>
          </a:xfrm>
          <a:prstGeom prst="roundRect">
            <a:avLst>
              <a:gd name="adj" fmla="val 23988"/>
            </a:avLst>
          </a:prstGeom>
          <a:solidFill>
            <a:srgbClr val="F0B337"/>
          </a:solidFill>
        </p:spPr>
        <p:style>
          <a:lnRef idx="3">
            <a:schemeClr val="lt1"/>
          </a:lnRef>
          <a:fillRef idx="1">
            <a:schemeClr val="accent5"/>
          </a:fillRef>
          <a:effectRef idx="1">
            <a:schemeClr val="accent5"/>
          </a:effectRef>
          <a:fontRef idx="minor">
            <a:schemeClr val="lt1"/>
          </a:fontRef>
        </p:style>
        <p:txBody>
          <a:bodyPr lIns="36000" rIns="36000" rtlCol="0" anchor="ctr"/>
          <a:lstStyle/>
          <a:p>
            <a:pPr algn="ctr"/>
            <a:r>
              <a:rPr lang="en-US" sz="800" dirty="0">
                <a:solidFill>
                  <a:schemeClr val="bg1"/>
                </a:solidFill>
                <a:latin typeface="Arial" panose="020B0604020202020204" pitchFamily="34" charset="0"/>
                <a:ea typeface="Open Sans" pitchFamily="2" charset="0"/>
                <a:cs typeface="Arial" panose="020B0604020202020204" pitchFamily="34" charset="0"/>
              </a:rPr>
              <a:t>Resits</a:t>
            </a:r>
          </a:p>
        </p:txBody>
      </p:sp>
      <p:sp>
        <p:nvSpPr>
          <p:cNvPr id="33" name="Google Shape;364;p11">
            <a:extLst>
              <a:ext uri="{FF2B5EF4-FFF2-40B4-BE49-F238E27FC236}">
                <a16:creationId xmlns:a16="http://schemas.microsoft.com/office/drawing/2014/main" id="{BC0CC5D7-538F-531A-BC08-10FEA9660A3C}"/>
              </a:ext>
            </a:extLst>
          </p:cNvPr>
          <p:cNvSpPr txBox="1"/>
          <p:nvPr/>
        </p:nvSpPr>
        <p:spPr>
          <a:xfrm>
            <a:off x="362661" y="2530123"/>
            <a:ext cx="1247143" cy="285591"/>
          </a:xfrm>
          <a:prstGeom prst="rect">
            <a:avLst/>
          </a:prstGeom>
          <a:noFill/>
          <a:ln>
            <a:noFill/>
          </a:ln>
        </p:spPr>
        <p:txBody>
          <a:bodyPr spcFirstLastPara="1" wrap="square" lIns="0" tIns="0" rIns="0" bIns="0" anchor="t" anchorCtr="0">
            <a:spAutoFit/>
          </a:bodyPr>
          <a:lstStyle/>
          <a:p>
            <a:pPr marL="0" marR="0" lvl="0" indent="0" algn="l" rtl="0">
              <a:lnSpc>
                <a:spcPct val="115625"/>
              </a:lnSpc>
              <a:spcBef>
                <a:spcPts val="0"/>
              </a:spcBef>
              <a:spcAft>
                <a:spcPts val="0"/>
              </a:spcAft>
              <a:buNone/>
            </a:pPr>
            <a:r>
              <a:rPr lang="en-US" sz="800" b="0" i="0" u="none" strike="noStrike" cap="none" dirty="0">
                <a:solidFill>
                  <a:srgbClr val="1A768D"/>
                </a:solidFill>
                <a:latin typeface="Arial" panose="020B0604020202020204" pitchFamily="34" charset="0"/>
                <a:ea typeface="Open Sans" pitchFamily="2" charset="0"/>
                <a:cs typeface="Arial" panose="020B0604020202020204" pitchFamily="34" charset="0"/>
                <a:sym typeface="Open Sans"/>
              </a:rPr>
              <a:t>Industry placement</a:t>
            </a:r>
            <a:endParaRPr dirty="0">
              <a:latin typeface="Arial" panose="020B0604020202020204" pitchFamily="34" charset="0"/>
              <a:ea typeface="Open Sans" pitchFamily="2" charset="0"/>
              <a:cs typeface="Arial" panose="020B0604020202020204" pitchFamily="34" charset="0"/>
            </a:endParaRPr>
          </a:p>
          <a:p>
            <a:pPr marL="0" marR="0" lvl="0" indent="0" algn="l" rtl="0">
              <a:lnSpc>
                <a:spcPct val="115625"/>
              </a:lnSpc>
              <a:spcBef>
                <a:spcPts val="0"/>
              </a:spcBef>
              <a:spcAft>
                <a:spcPts val="0"/>
              </a:spcAft>
              <a:buNone/>
            </a:pPr>
            <a:r>
              <a:rPr lang="en-US" sz="800" b="0" i="0" u="none" strike="noStrike" cap="none" dirty="0">
                <a:solidFill>
                  <a:srgbClr val="1A768D"/>
                </a:solidFill>
                <a:latin typeface="Arial" panose="020B0604020202020204" pitchFamily="34" charset="0"/>
                <a:ea typeface="Open Sans" pitchFamily="2" charset="0"/>
                <a:cs typeface="Arial" panose="020B0604020202020204" pitchFamily="34" charset="0"/>
                <a:sym typeface="Open Sans"/>
              </a:rPr>
              <a:t>(block weeks/day release)</a:t>
            </a:r>
            <a:endParaRPr dirty="0">
              <a:latin typeface="Arial" panose="020B0604020202020204" pitchFamily="34" charset="0"/>
              <a:ea typeface="Open Sans" pitchFamily="2" charset="0"/>
              <a:cs typeface="Arial" panose="020B0604020202020204" pitchFamily="34" charset="0"/>
            </a:endParaRPr>
          </a:p>
        </p:txBody>
      </p:sp>
      <p:sp>
        <p:nvSpPr>
          <p:cNvPr id="23" name="Rounded Rectangle 22">
            <a:extLst>
              <a:ext uri="{FF2B5EF4-FFF2-40B4-BE49-F238E27FC236}">
                <a16:creationId xmlns:a16="http://schemas.microsoft.com/office/drawing/2014/main" id="{6A6EE116-F199-A767-FCCF-9DED8C7EC786}"/>
              </a:ext>
            </a:extLst>
          </p:cNvPr>
          <p:cNvSpPr/>
          <p:nvPr/>
        </p:nvSpPr>
        <p:spPr>
          <a:xfrm>
            <a:off x="1701119" y="2304351"/>
            <a:ext cx="720000" cy="792000"/>
          </a:xfrm>
          <a:prstGeom prst="roundRect">
            <a:avLst>
              <a:gd name="adj" fmla="val 13390"/>
            </a:avLst>
          </a:prstGeom>
          <a:solidFill>
            <a:srgbClr val="FD6F88"/>
          </a:solidFill>
        </p:spPr>
        <p:style>
          <a:lnRef idx="3">
            <a:schemeClr val="lt1"/>
          </a:lnRef>
          <a:fillRef idx="1">
            <a:schemeClr val="accent5"/>
          </a:fillRef>
          <a:effectRef idx="1">
            <a:schemeClr val="accent5"/>
          </a:effectRef>
          <a:fontRef idx="minor">
            <a:schemeClr val="lt1"/>
          </a:fontRef>
        </p:style>
        <p:txBody>
          <a:bodyPr lIns="0" rIns="0" rtlCol="0" anchor="ctr"/>
          <a:lstStyle/>
          <a:p>
            <a:pPr algn="ctr"/>
            <a:r>
              <a:rPr lang="en-US" sz="800" dirty="0">
                <a:solidFill>
                  <a:schemeClr val="bg1"/>
                </a:solidFill>
                <a:latin typeface="Arial" panose="020B0604020202020204" pitchFamily="34" charset="0"/>
                <a:ea typeface="Open Sans" pitchFamily="2" charset="0"/>
                <a:cs typeface="Arial" panose="020B0604020202020204" pitchFamily="34" charset="0"/>
              </a:rPr>
              <a:t>Industry placement preparation</a:t>
            </a:r>
          </a:p>
        </p:txBody>
      </p:sp>
      <p:sp>
        <p:nvSpPr>
          <p:cNvPr id="5" name="Rounded Rectangle 4">
            <a:extLst>
              <a:ext uri="{FF2B5EF4-FFF2-40B4-BE49-F238E27FC236}">
                <a16:creationId xmlns:a16="http://schemas.microsoft.com/office/drawing/2014/main" id="{2639F553-18FD-3E90-8002-3F004583D0E8}"/>
              </a:ext>
            </a:extLst>
          </p:cNvPr>
          <p:cNvSpPr/>
          <p:nvPr/>
        </p:nvSpPr>
        <p:spPr>
          <a:xfrm>
            <a:off x="5278104" y="2286852"/>
            <a:ext cx="442211" cy="792000"/>
          </a:xfrm>
          <a:prstGeom prst="roundRect">
            <a:avLst>
              <a:gd name="adj" fmla="val 14640"/>
            </a:avLst>
          </a:prstGeom>
          <a:solidFill>
            <a:srgbClr val="DB4862"/>
          </a:solidFill>
        </p:spPr>
        <p:style>
          <a:lnRef idx="3">
            <a:schemeClr val="lt1"/>
          </a:lnRef>
          <a:fillRef idx="1">
            <a:schemeClr val="accent5"/>
          </a:fillRef>
          <a:effectRef idx="1">
            <a:schemeClr val="accent5"/>
          </a:effectRef>
          <a:fontRef idx="minor">
            <a:schemeClr val="lt1"/>
          </a:fontRef>
        </p:style>
        <p:txBody>
          <a:bodyPr vert="vert270" rtlCol="0" anchor="ctr"/>
          <a:lstStyle/>
          <a:p>
            <a:pPr algn="ctr"/>
            <a:r>
              <a:rPr lang="en-US" sz="800" dirty="0">
                <a:solidFill>
                  <a:schemeClr val="bg1"/>
                </a:solidFill>
                <a:latin typeface="Arial" panose="020B0604020202020204" pitchFamily="34" charset="0"/>
                <a:ea typeface="Open Sans" pitchFamily="2" charset="0"/>
                <a:cs typeface="Arial" panose="020B0604020202020204" pitchFamily="34" charset="0"/>
              </a:rPr>
              <a:t>Industry placement</a:t>
            </a:r>
          </a:p>
        </p:txBody>
      </p:sp>
      <p:sp>
        <p:nvSpPr>
          <p:cNvPr id="28" name="Rounded Rectangle 27">
            <a:extLst>
              <a:ext uri="{FF2B5EF4-FFF2-40B4-BE49-F238E27FC236}">
                <a16:creationId xmlns:a16="http://schemas.microsoft.com/office/drawing/2014/main" id="{C98240A0-BBCC-7258-59F9-D91877E1BEA4}"/>
              </a:ext>
            </a:extLst>
          </p:cNvPr>
          <p:cNvSpPr/>
          <p:nvPr/>
        </p:nvSpPr>
        <p:spPr>
          <a:xfrm>
            <a:off x="6471688" y="2286852"/>
            <a:ext cx="2052688" cy="792000"/>
          </a:xfrm>
          <a:prstGeom prst="roundRect">
            <a:avLst>
              <a:gd name="adj" fmla="val 14640"/>
            </a:avLst>
          </a:prstGeom>
          <a:solidFill>
            <a:srgbClr val="DB4862"/>
          </a:solidFill>
        </p:spPr>
        <p:style>
          <a:lnRef idx="3">
            <a:schemeClr val="lt1"/>
          </a:lnRef>
          <a:fillRef idx="1">
            <a:schemeClr val="accent5"/>
          </a:fillRef>
          <a:effectRef idx="1">
            <a:schemeClr val="accent5"/>
          </a:effectRef>
          <a:fontRef idx="minor">
            <a:schemeClr val="lt1"/>
          </a:fontRef>
        </p:style>
        <p:txBody>
          <a:bodyPr rtlCol="0" anchor="ctr"/>
          <a:lstStyle/>
          <a:p>
            <a:pPr algn="ctr"/>
            <a:r>
              <a:rPr lang="en-US" sz="800" dirty="0">
                <a:solidFill>
                  <a:schemeClr val="bg1"/>
                </a:solidFill>
                <a:latin typeface="Arial" panose="020B0604020202020204" pitchFamily="34" charset="0"/>
                <a:ea typeface="Open Sans" pitchFamily="2" charset="0"/>
                <a:cs typeface="Arial" panose="020B0604020202020204" pitchFamily="34" charset="0"/>
              </a:rPr>
              <a:t>Industry placement</a:t>
            </a:r>
          </a:p>
        </p:txBody>
      </p:sp>
      <p:sp>
        <p:nvSpPr>
          <p:cNvPr id="31" name="Google Shape;346;p11">
            <a:extLst>
              <a:ext uri="{FF2B5EF4-FFF2-40B4-BE49-F238E27FC236}">
                <a16:creationId xmlns:a16="http://schemas.microsoft.com/office/drawing/2014/main" id="{D203AF35-C68D-08C6-89ED-2DE845EBBA37}"/>
              </a:ext>
            </a:extLst>
          </p:cNvPr>
          <p:cNvSpPr txBox="1"/>
          <p:nvPr/>
        </p:nvSpPr>
        <p:spPr>
          <a:xfrm>
            <a:off x="357506" y="3685425"/>
            <a:ext cx="1192460" cy="285591"/>
          </a:xfrm>
          <a:prstGeom prst="rect">
            <a:avLst/>
          </a:prstGeom>
          <a:noFill/>
          <a:ln>
            <a:noFill/>
          </a:ln>
        </p:spPr>
        <p:txBody>
          <a:bodyPr spcFirstLastPara="1" wrap="square" lIns="0" tIns="0" rIns="0" bIns="0" anchor="t" anchorCtr="0">
            <a:spAutoFit/>
          </a:bodyPr>
          <a:lstStyle/>
          <a:p>
            <a:pPr marL="0" marR="0" lvl="0" indent="0" algn="l" rtl="0">
              <a:lnSpc>
                <a:spcPct val="115625"/>
              </a:lnSpc>
              <a:spcBef>
                <a:spcPts val="0"/>
              </a:spcBef>
              <a:spcAft>
                <a:spcPts val="0"/>
              </a:spcAft>
              <a:buNone/>
            </a:pPr>
            <a:r>
              <a:rPr lang="en-US" sz="800" b="0" i="0" u="none" strike="noStrike" cap="none" dirty="0">
                <a:solidFill>
                  <a:srgbClr val="1A768D"/>
                </a:solidFill>
                <a:latin typeface="Arial" panose="020B0604020202020204" pitchFamily="34" charset="0"/>
                <a:ea typeface="Open Sans" pitchFamily="2" charset="0"/>
                <a:cs typeface="Arial" panose="020B0604020202020204" pitchFamily="34" charset="0"/>
                <a:sym typeface="Open Sans"/>
              </a:rPr>
              <a:t>Occupational specialism</a:t>
            </a:r>
            <a:endParaRPr dirty="0">
              <a:latin typeface="Arial" panose="020B0604020202020204" pitchFamily="34" charset="0"/>
              <a:ea typeface="Open Sans" pitchFamily="2" charset="0"/>
              <a:cs typeface="Arial" panose="020B0604020202020204" pitchFamily="34" charset="0"/>
            </a:endParaRPr>
          </a:p>
          <a:p>
            <a:pPr marL="0" marR="0" lvl="0" indent="0" algn="l" rtl="0">
              <a:lnSpc>
                <a:spcPct val="115625"/>
              </a:lnSpc>
              <a:spcBef>
                <a:spcPts val="0"/>
              </a:spcBef>
              <a:spcAft>
                <a:spcPts val="0"/>
              </a:spcAft>
              <a:buNone/>
            </a:pPr>
            <a:r>
              <a:rPr lang="en-US" sz="800" b="0" i="0" u="none" strike="noStrike" cap="none" dirty="0">
                <a:solidFill>
                  <a:srgbClr val="1A768D"/>
                </a:solidFill>
                <a:latin typeface="Arial" panose="020B0604020202020204" pitchFamily="34" charset="0"/>
                <a:ea typeface="Open Sans" pitchFamily="2" charset="0"/>
                <a:cs typeface="Arial" panose="020B0604020202020204" pitchFamily="34" charset="0"/>
                <a:sym typeface="Open Sans"/>
              </a:rPr>
              <a:t>(4 days)</a:t>
            </a:r>
            <a:endParaRPr dirty="0">
              <a:latin typeface="Arial" panose="020B0604020202020204" pitchFamily="34" charset="0"/>
              <a:ea typeface="Open Sans" pitchFamily="2" charset="0"/>
              <a:cs typeface="Arial" panose="020B0604020202020204" pitchFamily="34" charset="0"/>
            </a:endParaRPr>
          </a:p>
        </p:txBody>
      </p:sp>
      <p:sp>
        <p:nvSpPr>
          <p:cNvPr id="6" name="Rounded Rectangle 5">
            <a:extLst>
              <a:ext uri="{FF2B5EF4-FFF2-40B4-BE49-F238E27FC236}">
                <a16:creationId xmlns:a16="http://schemas.microsoft.com/office/drawing/2014/main" id="{9D8E46FC-9193-B16E-93E6-83EC643B2CDC}"/>
              </a:ext>
            </a:extLst>
          </p:cNvPr>
          <p:cNvSpPr/>
          <p:nvPr/>
        </p:nvSpPr>
        <p:spPr>
          <a:xfrm>
            <a:off x="5817269" y="3379608"/>
            <a:ext cx="2707106" cy="792000"/>
          </a:xfrm>
          <a:prstGeom prst="roundRect">
            <a:avLst>
              <a:gd name="adj" fmla="val 13358"/>
            </a:avLst>
          </a:prstGeom>
          <a:solidFill>
            <a:srgbClr val="00BF63"/>
          </a:solidFill>
        </p:spPr>
        <p:style>
          <a:lnRef idx="3">
            <a:schemeClr val="lt1"/>
          </a:lnRef>
          <a:fillRef idx="1">
            <a:schemeClr val="accent5"/>
          </a:fillRef>
          <a:effectRef idx="1">
            <a:schemeClr val="accent5"/>
          </a:effectRef>
          <a:fontRef idx="minor">
            <a:schemeClr val="lt1"/>
          </a:fontRef>
        </p:style>
        <p:txBody>
          <a:bodyPr rtlCol="0" anchor="ctr"/>
          <a:lstStyle/>
          <a:p>
            <a:pPr algn="ctr"/>
            <a:r>
              <a:rPr lang="en-US" sz="800" dirty="0">
                <a:solidFill>
                  <a:schemeClr val="bg1"/>
                </a:solidFill>
                <a:latin typeface="Arial" panose="020B0604020202020204" pitchFamily="34" charset="0"/>
                <a:ea typeface="Open Sans" pitchFamily="2" charset="0"/>
                <a:cs typeface="Arial" panose="020B0604020202020204" pitchFamily="34" charset="0"/>
              </a:rPr>
              <a:t>Occupational specialism</a:t>
            </a:r>
          </a:p>
        </p:txBody>
      </p:sp>
      <p:sp>
        <p:nvSpPr>
          <p:cNvPr id="11" name="Rounded Rectangle 10">
            <a:extLst>
              <a:ext uri="{FF2B5EF4-FFF2-40B4-BE49-F238E27FC236}">
                <a16:creationId xmlns:a16="http://schemas.microsoft.com/office/drawing/2014/main" id="{40BA09EA-5515-4B98-7C34-E90223224368}"/>
              </a:ext>
            </a:extLst>
          </p:cNvPr>
          <p:cNvSpPr/>
          <p:nvPr/>
        </p:nvSpPr>
        <p:spPr>
          <a:xfrm>
            <a:off x="8556316" y="3379608"/>
            <a:ext cx="1270551" cy="792000"/>
          </a:xfrm>
          <a:prstGeom prst="roundRect">
            <a:avLst>
              <a:gd name="adj" fmla="val 13725"/>
            </a:avLst>
          </a:prstGeom>
          <a:solidFill>
            <a:srgbClr val="F0B337"/>
          </a:solidFill>
        </p:spPr>
        <p:style>
          <a:lnRef idx="3">
            <a:schemeClr val="lt1"/>
          </a:lnRef>
          <a:fillRef idx="1">
            <a:schemeClr val="accent5"/>
          </a:fillRef>
          <a:effectRef idx="1">
            <a:schemeClr val="accent5"/>
          </a:effectRef>
          <a:fontRef idx="minor">
            <a:schemeClr val="lt1"/>
          </a:fontRef>
        </p:style>
        <p:txBody>
          <a:bodyPr lIns="36000" rIns="36000" rtlCol="0" anchor="ctr"/>
          <a:lstStyle/>
          <a:p>
            <a:pPr algn="ctr"/>
            <a:r>
              <a:rPr lang="en-US" sz="800" dirty="0">
                <a:solidFill>
                  <a:schemeClr val="bg1"/>
                </a:solidFill>
                <a:latin typeface="Arial" panose="020B0604020202020204" pitchFamily="34" charset="0"/>
                <a:ea typeface="Open Sans" pitchFamily="2" charset="0"/>
                <a:cs typeface="Arial" panose="020B0604020202020204" pitchFamily="34" charset="0"/>
              </a:rPr>
              <a:t>Occupational specialism assessments</a:t>
            </a:r>
          </a:p>
        </p:txBody>
      </p:sp>
      <p:sp>
        <p:nvSpPr>
          <p:cNvPr id="32" name="Google Shape;347;p11">
            <a:extLst>
              <a:ext uri="{FF2B5EF4-FFF2-40B4-BE49-F238E27FC236}">
                <a16:creationId xmlns:a16="http://schemas.microsoft.com/office/drawing/2014/main" id="{E1226050-294F-B5F2-1110-4FEFDB624DE3}"/>
              </a:ext>
            </a:extLst>
          </p:cNvPr>
          <p:cNvSpPr txBox="1"/>
          <p:nvPr/>
        </p:nvSpPr>
        <p:spPr>
          <a:xfrm>
            <a:off x="357506" y="4740390"/>
            <a:ext cx="1190518" cy="285591"/>
          </a:xfrm>
          <a:prstGeom prst="rect">
            <a:avLst/>
          </a:prstGeom>
          <a:noFill/>
          <a:ln>
            <a:noFill/>
          </a:ln>
        </p:spPr>
        <p:txBody>
          <a:bodyPr spcFirstLastPara="1" wrap="square" lIns="0" tIns="0" rIns="0" bIns="0" anchor="t" anchorCtr="0">
            <a:spAutoFit/>
          </a:bodyPr>
          <a:lstStyle/>
          <a:p>
            <a:pPr marL="0" marR="0" lvl="0" indent="0" algn="l" rtl="0">
              <a:lnSpc>
                <a:spcPct val="115625"/>
              </a:lnSpc>
              <a:spcBef>
                <a:spcPts val="0"/>
              </a:spcBef>
              <a:spcAft>
                <a:spcPts val="0"/>
              </a:spcAft>
              <a:buNone/>
            </a:pPr>
            <a:r>
              <a:rPr lang="en-US" sz="800" b="0" i="0" u="none" strike="noStrike" cap="none" dirty="0">
                <a:solidFill>
                  <a:srgbClr val="1A768D"/>
                </a:solidFill>
                <a:latin typeface="Arial" panose="020B0604020202020204" pitchFamily="34" charset="0"/>
                <a:ea typeface="Open Sans" pitchFamily="2" charset="0"/>
                <a:cs typeface="Arial" panose="020B0604020202020204" pitchFamily="34" charset="0"/>
                <a:sym typeface="Open Sans"/>
              </a:rPr>
              <a:t>Technical and essential skills (</a:t>
            </a:r>
            <a:r>
              <a:rPr lang="en-US" sz="800" dirty="0">
                <a:solidFill>
                  <a:srgbClr val="1A768D"/>
                </a:solidFill>
                <a:latin typeface="Arial" panose="020B0604020202020204" pitchFamily="34" charset="0"/>
                <a:ea typeface="Open Sans" pitchFamily="2" charset="0"/>
                <a:cs typeface="Arial" panose="020B0604020202020204" pitchFamily="34" charset="0"/>
                <a:sym typeface="Open Sans"/>
              </a:rPr>
              <a:t>embedded</a:t>
            </a:r>
            <a:r>
              <a:rPr lang="en-US" sz="800" b="0" i="0" u="none" strike="noStrike" cap="none" dirty="0">
                <a:solidFill>
                  <a:srgbClr val="1A768D"/>
                </a:solidFill>
                <a:latin typeface="Arial" panose="020B0604020202020204" pitchFamily="34" charset="0"/>
                <a:ea typeface="Open Sans" pitchFamily="2" charset="0"/>
                <a:cs typeface="Arial" panose="020B0604020202020204" pitchFamily="34" charset="0"/>
                <a:sym typeface="Open Sans"/>
              </a:rPr>
              <a:t>)</a:t>
            </a:r>
            <a:endParaRPr dirty="0">
              <a:latin typeface="Arial" panose="020B0604020202020204" pitchFamily="34" charset="0"/>
              <a:ea typeface="Open Sans" pitchFamily="2" charset="0"/>
              <a:cs typeface="Arial" panose="020B0604020202020204" pitchFamily="34" charset="0"/>
            </a:endParaRPr>
          </a:p>
        </p:txBody>
      </p:sp>
      <p:sp>
        <p:nvSpPr>
          <p:cNvPr id="7" name="Rounded Rectangle 6">
            <a:extLst>
              <a:ext uri="{FF2B5EF4-FFF2-40B4-BE49-F238E27FC236}">
                <a16:creationId xmlns:a16="http://schemas.microsoft.com/office/drawing/2014/main" id="{63A11230-3CCF-E22A-E681-9D4E718F6483}"/>
              </a:ext>
            </a:extLst>
          </p:cNvPr>
          <p:cNvSpPr/>
          <p:nvPr/>
        </p:nvSpPr>
        <p:spPr>
          <a:xfrm>
            <a:off x="1701120" y="4487185"/>
            <a:ext cx="6823255" cy="792000"/>
          </a:xfrm>
          <a:prstGeom prst="roundRect">
            <a:avLst>
              <a:gd name="adj" fmla="val 15188"/>
            </a:avLst>
          </a:prstGeom>
          <a:solidFill>
            <a:schemeClr val="accent2"/>
          </a:solidFill>
        </p:spPr>
        <p:style>
          <a:lnRef idx="3">
            <a:schemeClr val="lt1"/>
          </a:lnRef>
          <a:fillRef idx="1">
            <a:schemeClr val="accent5"/>
          </a:fillRef>
          <a:effectRef idx="1">
            <a:schemeClr val="accent5"/>
          </a:effectRef>
          <a:fontRef idx="minor">
            <a:schemeClr val="lt1"/>
          </a:fontRef>
        </p:style>
        <p:txBody>
          <a:bodyPr lIns="91440" tIns="45720" rIns="91440" bIns="45720" rtlCol="0" anchor="ctr"/>
          <a:lstStyle/>
          <a:p>
            <a:pPr algn="ctr"/>
            <a:r>
              <a:rPr lang="en-US" sz="800" dirty="0">
                <a:solidFill>
                  <a:schemeClr val="bg1"/>
                </a:solidFill>
                <a:latin typeface="Arial" panose="020B0604020202020204" pitchFamily="34" charset="0"/>
                <a:ea typeface="Open Sans"/>
                <a:cs typeface="Arial" panose="020B0604020202020204" pitchFamily="34" charset="0"/>
              </a:rPr>
              <a:t>Technical and essential skills</a:t>
            </a:r>
          </a:p>
        </p:txBody>
      </p:sp>
      <p:sp>
        <p:nvSpPr>
          <p:cNvPr id="3" name="Content Placeholder 4">
            <a:extLst>
              <a:ext uri="{FF2B5EF4-FFF2-40B4-BE49-F238E27FC236}">
                <a16:creationId xmlns:a16="http://schemas.microsoft.com/office/drawing/2014/main" id="{0933837C-39BF-1F7D-080C-B8B3CC0009CB}"/>
              </a:ext>
            </a:extLst>
          </p:cNvPr>
          <p:cNvSpPr txBox="1">
            <a:spLocks/>
          </p:cNvSpPr>
          <p:nvPr/>
        </p:nvSpPr>
        <p:spPr>
          <a:xfrm>
            <a:off x="10012458" y="820862"/>
            <a:ext cx="1989630" cy="1994852"/>
          </a:xfrm>
          <a:prstGeom prst="rect">
            <a:avLst/>
          </a:prstGeom>
          <a:ln w="12700">
            <a:solidFill>
              <a:schemeClr val="bg1">
                <a:lumMod val="65000"/>
              </a:schemeClr>
            </a:solidFill>
          </a:ln>
        </p:spPr>
        <p:txBody>
          <a:bodyPr lIns="432000" tIns="45720" rIns="91440" bIns="45720" anchor="t">
            <a:noAutofit/>
          </a:bodyPr>
          <a:lstStyle>
            <a:lvl1pPr marL="228600" indent="-228600" algn="l" defTabSz="914400" rtl="0" eaLnBrk="1" latinLnBrk="0" hangingPunct="1">
              <a:lnSpc>
                <a:spcPct val="108000"/>
              </a:lnSpc>
              <a:spcBef>
                <a:spcPts val="1000"/>
              </a:spcBef>
              <a:buClr>
                <a:srgbClr val="851414"/>
              </a:buClr>
              <a:buFont typeface="Arial" panose="020B0604020202020204" pitchFamily="34" charset="0"/>
              <a:buChar char="•"/>
              <a:defRPr sz="2400" kern="1200">
                <a:solidFill>
                  <a:schemeClr val="tx1">
                    <a:lumMod val="85000"/>
                    <a:lumOff val="15000"/>
                  </a:schemeClr>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108000"/>
              </a:lnSpc>
              <a:spcBef>
                <a:spcPts val="500"/>
              </a:spcBef>
              <a:buClr>
                <a:srgbClr val="851414"/>
              </a:buClr>
              <a:buFont typeface="Arial" panose="020B0604020202020204" pitchFamily="34" charset="0"/>
              <a:buChar char="•"/>
              <a:defRPr sz="2000" kern="1200">
                <a:solidFill>
                  <a:schemeClr val="tx1">
                    <a:lumMod val="85000"/>
                    <a:lumOff val="15000"/>
                  </a:schemeClr>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108000"/>
              </a:lnSpc>
              <a:spcBef>
                <a:spcPts val="500"/>
              </a:spcBef>
              <a:buClr>
                <a:srgbClr val="851414"/>
              </a:buClr>
              <a:buFont typeface="Arial" panose="020B0604020202020204" pitchFamily="34" charset="0"/>
              <a:buChar char="•"/>
              <a:defRPr sz="1800" kern="1200">
                <a:solidFill>
                  <a:schemeClr val="tx1">
                    <a:lumMod val="85000"/>
                    <a:lumOff val="15000"/>
                  </a:schemeClr>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108000"/>
              </a:lnSpc>
              <a:spcBef>
                <a:spcPts val="500"/>
              </a:spcBef>
              <a:buClr>
                <a:srgbClr val="851414"/>
              </a:buClr>
              <a:buFont typeface="Arial" panose="020B0604020202020204" pitchFamily="34" charset="0"/>
              <a:buChar char="•"/>
              <a:defRPr sz="1600" kern="1200">
                <a:solidFill>
                  <a:schemeClr val="tx1">
                    <a:lumMod val="85000"/>
                    <a:lumOff val="15000"/>
                  </a:schemeClr>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108000"/>
              </a:lnSpc>
              <a:spcBef>
                <a:spcPts val="500"/>
              </a:spcBef>
              <a:buClr>
                <a:srgbClr val="851414"/>
              </a:buClr>
              <a:buFont typeface="Arial" panose="020B0604020202020204" pitchFamily="34" charset="0"/>
              <a:buChar char="•"/>
              <a:defRPr sz="1600" kern="1200">
                <a:solidFill>
                  <a:schemeClr val="tx1">
                    <a:lumMod val="85000"/>
                    <a:lumOff val="15000"/>
                  </a:schemeClr>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sz="900" b="1" dirty="0">
                <a:ea typeface="Open Sans" pitchFamily="2" charset="0"/>
              </a:rPr>
              <a:t>Key</a:t>
            </a:r>
          </a:p>
          <a:p>
            <a:pPr marL="0" indent="0">
              <a:lnSpc>
                <a:spcPct val="100000"/>
              </a:lnSpc>
              <a:spcBef>
                <a:spcPts val="600"/>
              </a:spcBef>
              <a:buNone/>
            </a:pPr>
            <a:r>
              <a:rPr lang="en-US" sz="900" dirty="0">
                <a:ea typeface="Open Sans"/>
              </a:rPr>
              <a:t>Induction</a:t>
            </a:r>
          </a:p>
          <a:p>
            <a:pPr marL="0" indent="0">
              <a:lnSpc>
                <a:spcPct val="100000"/>
              </a:lnSpc>
              <a:spcBef>
                <a:spcPts val="600"/>
              </a:spcBef>
              <a:buNone/>
            </a:pPr>
            <a:r>
              <a:rPr lang="en-US" sz="900" dirty="0">
                <a:ea typeface="Open Sans" pitchFamily="2" charset="0"/>
              </a:rPr>
              <a:t>Core content</a:t>
            </a:r>
          </a:p>
          <a:p>
            <a:pPr marL="0" indent="0">
              <a:lnSpc>
                <a:spcPct val="100000"/>
              </a:lnSpc>
              <a:spcBef>
                <a:spcPts val="600"/>
              </a:spcBef>
              <a:buNone/>
            </a:pPr>
            <a:r>
              <a:rPr lang="en-US" sz="900" dirty="0">
                <a:ea typeface="Open Sans"/>
              </a:rPr>
              <a:t>Assessment preparation</a:t>
            </a:r>
          </a:p>
          <a:p>
            <a:pPr marL="0" indent="0">
              <a:spcBef>
                <a:spcPts val="600"/>
              </a:spcBef>
              <a:buFont typeface="Arial" panose="020B0604020202020204" pitchFamily="34" charset="0"/>
              <a:buNone/>
            </a:pPr>
            <a:r>
              <a:rPr lang="en-US" sz="900" dirty="0">
                <a:ea typeface="Open Sans" pitchFamily="2" charset="0"/>
              </a:rPr>
              <a:t>External assessments </a:t>
            </a:r>
          </a:p>
          <a:p>
            <a:pPr marL="0" indent="0">
              <a:spcBef>
                <a:spcPts val="600"/>
              </a:spcBef>
              <a:buFont typeface="Arial" panose="020B0604020202020204" pitchFamily="34" charset="0"/>
              <a:buNone/>
            </a:pPr>
            <a:r>
              <a:rPr lang="en-US" sz="900" dirty="0">
                <a:ea typeface="Open Sans" pitchFamily="2" charset="0"/>
              </a:rPr>
              <a:t>Industry placement </a:t>
            </a:r>
          </a:p>
          <a:p>
            <a:pPr marL="0" indent="0">
              <a:spcBef>
                <a:spcPts val="600"/>
              </a:spcBef>
              <a:buFont typeface="Arial" panose="020B0604020202020204" pitchFamily="34" charset="0"/>
              <a:buNone/>
            </a:pPr>
            <a:r>
              <a:rPr lang="en-US" sz="900" dirty="0">
                <a:ea typeface="Open Sans" pitchFamily="2" charset="0"/>
              </a:rPr>
              <a:t>Occupational specialism </a:t>
            </a:r>
          </a:p>
          <a:p>
            <a:pPr marL="0" indent="0">
              <a:spcBef>
                <a:spcPts val="600"/>
              </a:spcBef>
              <a:buFont typeface="Arial" panose="020B0604020202020204" pitchFamily="34" charset="0"/>
              <a:buNone/>
            </a:pPr>
            <a:r>
              <a:rPr lang="en-US" sz="900" dirty="0">
                <a:ea typeface="Open Sans" pitchFamily="2" charset="0"/>
              </a:rPr>
              <a:t>Technical and essential skills</a:t>
            </a:r>
          </a:p>
        </p:txBody>
      </p:sp>
      <p:sp>
        <p:nvSpPr>
          <p:cNvPr id="9" name="Rectangle 8">
            <a:extLst>
              <a:ext uri="{FF2B5EF4-FFF2-40B4-BE49-F238E27FC236}">
                <a16:creationId xmlns:a16="http://schemas.microsoft.com/office/drawing/2014/main" id="{E917ECE4-EA4B-B1CC-48BB-46AB279AB3B3}"/>
              </a:ext>
              <a:ext uri="{C183D7F6-B498-43B3-948B-1728B52AA6E4}">
                <adec:decorative xmlns:adec="http://schemas.microsoft.com/office/drawing/2017/decorative" val="1"/>
              </a:ext>
            </a:extLst>
          </p:cNvPr>
          <p:cNvSpPr/>
          <p:nvPr/>
        </p:nvSpPr>
        <p:spPr>
          <a:xfrm>
            <a:off x="10126994" y="1282758"/>
            <a:ext cx="196565" cy="174419"/>
          </a:xfrm>
          <a:prstGeom prst="rect">
            <a:avLst/>
          </a:prstGeom>
          <a:solidFill>
            <a:srgbClr val="00A3B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sz="800" dirty="0">
              <a:latin typeface="Arial" panose="020B0604020202020204" pitchFamily="34" charset="0"/>
              <a:ea typeface="Open Sans" pitchFamily="2" charset="0"/>
              <a:cs typeface="Arial" panose="020B0604020202020204" pitchFamily="34" charset="0"/>
            </a:endParaRPr>
          </a:p>
        </p:txBody>
      </p:sp>
      <p:sp>
        <p:nvSpPr>
          <p:cNvPr id="12" name="Rectangle 11">
            <a:extLst>
              <a:ext uri="{FF2B5EF4-FFF2-40B4-BE49-F238E27FC236}">
                <a16:creationId xmlns:a16="http://schemas.microsoft.com/office/drawing/2014/main" id="{D59B032D-5E9E-A0BA-3275-C9F595ED7C5A}"/>
              </a:ext>
              <a:ext uri="{C183D7F6-B498-43B3-948B-1728B52AA6E4}">
                <adec:decorative xmlns:adec="http://schemas.microsoft.com/office/drawing/2017/decorative" val="1"/>
              </a:ext>
            </a:extLst>
          </p:cNvPr>
          <p:cNvSpPr/>
          <p:nvPr/>
        </p:nvSpPr>
        <p:spPr>
          <a:xfrm>
            <a:off x="10126994" y="1506190"/>
            <a:ext cx="196565" cy="174419"/>
          </a:xfrm>
          <a:prstGeom prst="rect">
            <a:avLst/>
          </a:prstGeom>
          <a:solidFill>
            <a:srgbClr val="9E9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sz="800" dirty="0">
              <a:latin typeface="Arial" panose="020B0604020202020204" pitchFamily="34" charset="0"/>
              <a:ea typeface="Open Sans" pitchFamily="2" charset="0"/>
              <a:cs typeface="Arial" panose="020B0604020202020204" pitchFamily="34" charset="0"/>
            </a:endParaRPr>
          </a:p>
        </p:txBody>
      </p:sp>
      <p:sp>
        <p:nvSpPr>
          <p:cNvPr id="13" name="Rectangle 12">
            <a:extLst>
              <a:ext uri="{FF2B5EF4-FFF2-40B4-BE49-F238E27FC236}">
                <a16:creationId xmlns:a16="http://schemas.microsoft.com/office/drawing/2014/main" id="{CFAF5177-AA04-B219-B137-52E67216A1FA}"/>
              </a:ext>
              <a:ext uri="{C183D7F6-B498-43B3-948B-1728B52AA6E4}">
                <adec:decorative xmlns:adec="http://schemas.microsoft.com/office/drawing/2017/decorative" val="1"/>
              </a:ext>
            </a:extLst>
          </p:cNvPr>
          <p:cNvSpPr/>
          <p:nvPr/>
        </p:nvSpPr>
        <p:spPr>
          <a:xfrm>
            <a:off x="10126994" y="1723821"/>
            <a:ext cx="196565" cy="174419"/>
          </a:xfrm>
          <a:prstGeom prst="rect">
            <a:avLst/>
          </a:prstGeom>
          <a:solidFill>
            <a:srgbClr val="F0B33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sz="800" dirty="0">
              <a:latin typeface="Arial" panose="020B0604020202020204" pitchFamily="34" charset="0"/>
              <a:ea typeface="Open Sans" pitchFamily="2" charset="0"/>
              <a:cs typeface="Arial" panose="020B0604020202020204" pitchFamily="34" charset="0"/>
            </a:endParaRPr>
          </a:p>
        </p:txBody>
      </p:sp>
      <p:sp>
        <p:nvSpPr>
          <p:cNvPr id="14" name="Rectangle 13">
            <a:extLst>
              <a:ext uri="{FF2B5EF4-FFF2-40B4-BE49-F238E27FC236}">
                <a16:creationId xmlns:a16="http://schemas.microsoft.com/office/drawing/2014/main" id="{F340D69D-2A30-0B73-258C-2A81D24837E0}"/>
              </a:ext>
              <a:ext uri="{C183D7F6-B498-43B3-948B-1728B52AA6E4}">
                <adec:decorative xmlns:adec="http://schemas.microsoft.com/office/drawing/2017/decorative" val="1"/>
              </a:ext>
            </a:extLst>
          </p:cNvPr>
          <p:cNvSpPr/>
          <p:nvPr/>
        </p:nvSpPr>
        <p:spPr>
          <a:xfrm>
            <a:off x="10126994" y="1947253"/>
            <a:ext cx="196565" cy="174419"/>
          </a:xfrm>
          <a:prstGeom prst="rect">
            <a:avLst/>
          </a:prstGeom>
          <a:solidFill>
            <a:srgbClr val="DB486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sz="800" dirty="0">
              <a:latin typeface="Arial" panose="020B0604020202020204" pitchFamily="34" charset="0"/>
              <a:ea typeface="Open Sans" pitchFamily="2" charset="0"/>
              <a:cs typeface="Arial" panose="020B0604020202020204" pitchFamily="34" charset="0"/>
            </a:endParaRPr>
          </a:p>
        </p:txBody>
      </p:sp>
      <p:sp>
        <p:nvSpPr>
          <p:cNvPr id="15" name="Rectangle 14">
            <a:extLst>
              <a:ext uri="{FF2B5EF4-FFF2-40B4-BE49-F238E27FC236}">
                <a16:creationId xmlns:a16="http://schemas.microsoft.com/office/drawing/2014/main" id="{D605567B-1075-0C48-C7C1-E26DC5D496C5}"/>
              </a:ext>
              <a:ext uri="{C183D7F6-B498-43B3-948B-1728B52AA6E4}">
                <adec:decorative xmlns:adec="http://schemas.microsoft.com/office/drawing/2017/decorative" val="1"/>
              </a:ext>
            </a:extLst>
          </p:cNvPr>
          <p:cNvSpPr/>
          <p:nvPr/>
        </p:nvSpPr>
        <p:spPr>
          <a:xfrm>
            <a:off x="10126994" y="2170685"/>
            <a:ext cx="196565" cy="174419"/>
          </a:xfrm>
          <a:prstGeom prst="rect">
            <a:avLst/>
          </a:prstGeom>
          <a:solidFill>
            <a:srgbClr val="00BF6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sz="800" dirty="0">
              <a:latin typeface="Arial" panose="020B0604020202020204" pitchFamily="34" charset="0"/>
              <a:ea typeface="Open Sans" pitchFamily="2" charset="0"/>
              <a:cs typeface="Arial" panose="020B0604020202020204" pitchFamily="34" charset="0"/>
            </a:endParaRPr>
          </a:p>
        </p:txBody>
      </p:sp>
      <p:sp>
        <p:nvSpPr>
          <p:cNvPr id="18" name="Rectangle 17">
            <a:extLst>
              <a:ext uri="{FF2B5EF4-FFF2-40B4-BE49-F238E27FC236}">
                <a16:creationId xmlns:a16="http://schemas.microsoft.com/office/drawing/2014/main" id="{AF7E831E-2E34-061A-29E5-16CE95EEA5AC}"/>
              </a:ext>
              <a:ext uri="{C183D7F6-B498-43B3-948B-1728B52AA6E4}">
                <adec:decorative xmlns:adec="http://schemas.microsoft.com/office/drawing/2017/decorative" val="1"/>
              </a:ext>
            </a:extLst>
          </p:cNvPr>
          <p:cNvSpPr/>
          <p:nvPr/>
        </p:nvSpPr>
        <p:spPr>
          <a:xfrm>
            <a:off x="10126994" y="2394117"/>
            <a:ext cx="196565" cy="174419"/>
          </a:xfrm>
          <a:prstGeom prst="rect">
            <a:avLst/>
          </a:prstGeom>
          <a:solidFill>
            <a:srgbClr val="FF7F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sz="800" dirty="0">
              <a:latin typeface="Arial" panose="020B0604020202020204" pitchFamily="34" charset="0"/>
              <a:ea typeface="Open Sans" pitchFamily="2" charset="0"/>
              <a:cs typeface="Arial" panose="020B0604020202020204" pitchFamily="34" charset="0"/>
            </a:endParaRPr>
          </a:p>
        </p:txBody>
      </p:sp>
      <p:sp>
        <p:nvSpPr>
          <p:cNvPr id="21" name="Rectangle 20">
            <a:extLst>
              <a:ext uri="{FF2B5EF4-FFF2-40B4-BE49-F238E27FC236}">
                <a16:creationId xmlns:a16="http://schemas.microsoft.com/office/drawing/2014/main" id="{D20D12C7-96FF-3F46-B1A2-E3D9C1A5A737}"/>
              </a:ext>
              <a:ext uri="{C183D7F6-B498-43B3-948B-1728B52AA6E4}">
                <adec:decorative xmlns:adec="http://schemas.microsoft.com/office/drawing/2017/decorative" val="1"/>
              </a:ext>
            </a:extLst>
          </p:cNvPr>
          <p:cNvSpPr/>
          <p:nvPr/>
        </p:nvSpPr>
        <p:spPr>
          <a:xfrm>
            <a:off x="10126993" y="1059326"/>
            <a:ext cx="196565" cy="174419"/>
          </a:xfrm>
          <a:prstGeom prst="rect">
            <a:avLst/>
          </a:prstGeom>
          <a:solidFill>
            <a:srgbClr val="9059C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sz="800" dirty="0">
              <a:latin typeface="Arial" panose="020B0604020202020204" pitchFamily="34" charset="0"/>
              <a:ea typeface="Open Sans" pitchFamily="2" charset="0"/>
              <a:cs typeface="Arial" panose="020B0604020202020204" pitchFamily="34" charset="0"/>
            </a:endParaRPr>
          </a:p>
        </p:txBody>
      </p:sp>
    </p:spTree>
    <p:extLst>
      <p:ext uri="{BB962C8B-B14F-4D97-AF65-F5344CB8AC3E}">
        <p14:creationId xmlns:p14="http://schemas.microsoft.com/office/powerpoint/2010/main" val="417816692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042CEA7-EA15-B5B9-7630-2E8ED5F4C030}"/>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9031D82F-C822-F2D2-BB10-913CA5F0E40D}"/>
              </a:ext>
            </a:extLst>
          </p:cNvPr>
          <p:cNvSpPr txBox="1"/>
          <p:nvPr/>
        </p:nvSpPr>
        <p:spPr>
          <a:xfrm>
            <a:off x="298460" y="374985"/>
            <a:ext cx="9025537" cy="402772"/>
          </a:xfrm>
          <a:prstGeom prst="rect">
            <a:avLst/>
          </a:prstGeom>
          <a:noFill/>
        </p:spPr>
        <p:txBody>
          <a:bodyPr wrap="square" rtlCol="0">
            <a:spAutoFit/>
          </a:bodyPr>
          <a:lstStyle/>
          <a:p>
            <a:r>
              <a:rPr lang="en-US" sz="2000" dirty="0">
                <a:latin typeface="Arial" panose="020B0604020202020204" pitchFamily="34" charset="0"/>
                <a:cs typeface="Arial" panose="020B0604020202020204" pitchFamily="34" charset="0"/>
              </a:rPr>
              <a:t>T Level in Digital Software Development (Model 2)</a:t>
            </a:r>
          </a:p>
        </p:txBody>
      </p:sp>
      <p:sp>
        <p:nvSpPr>
          <p:cNvPr id="30" name="Google Shape;345;p11">
            <a:extLst>
              <a:ext uri="{FF2B5EF4-FFF2-40B4-BE49-F238E27FC236}">
                <a16:creationId xmlns:a16="http://schemas.microsoft.com/office/drawing/2014/main" id="{4B093D4A-5A9E-5038-13A7-B0F7EF0EC576}"/>
              </a:ext>
            </a:extLst>
          </p:cNvPr>
          <p:cNvSpPr txBox="1"/>
          <p:nvPr/>
        </p:nvSpPr>
        <p:spPr>
          <a:xfrm>
            <a:off x="357506" y="1374821"/>
            <a:ext cx="1192460" cy="428387"/>
          </a:xfrm>
          <a:prstGeom prst="rect">
            <a:avLst/>
          </a:prstGeom>
          <a:noFill/>
          <a:ln>
            <a:noFill/>
          </a:ln>
        </p:spPr>
        <p:txBody>
          <a:bodyPr spcFirstLastPara="1" wrap="square" lIns="0" tIns="0" rIns="0" bIns="0" anchor="t" anchorCtr="0">
            <a:spAutoFit/>
          </a:bodyPr>
          <a:lstStyle/>
          <a:p>
            <a:pPr lvl="0">
              <a:lnSpc>
                <a:spcPct val="115625"/>
              </a:lnSpc>
            </a:pPr>
            <a:r>
              <a:rPr lang="en-US" sz="800" b="0" i="0" u="none" strike="noStrike" cap="none" dirty="0">
                <a:solidFill>
                  <a:srgbClr val="1A768D"/>
                </a:solidFill>
                <a:latin typeface="Arial" panose="020B0604020202020204" pitchFamily="34" charset="0"/>
                <a:ea typeface="Open Sans" pitchFamily="2" charset="0"/>
                <a:cs typeface="Arial" panose="020B0604020202020204" pitchFamily="34" charset="0"/>
                <a:sym typeface="Open Sans"/>
              </a:rPr>
              <a:t>Core content </a:t>
            </a:r>
            <a:r>
              <a:rPr lang="en-US" sz="800" dirty="0">
                <a:solidFill>
                  <a:srgbClr val="1A768D"/>
                </a:solidFill>
                <a:latin typeface="Arial" panose="020B0604020202020204" pitchFamily="34" charset="0"/>
                <a:ea typeface="Open Sans" pitchFamily="2" charset="0"/>
                <a:cs typeface="Arial" panose="020B0604020202020204" pitchFamily="34" charset="0"/>
                <a:sym typeface="Open Sans"/>
              </a:rPr>
              <a:t>(3 days) and </a:t>
            </a:r>
            <a:r>
              <a:rPr lang="en-US" sz="800" b="0" i="0" u="none" strike="noStrike" cap="none" dirty="0">
                <a:solidFill>
                  <a:srgbClr val="1A768D"/>
                </a:solidFill>
                <a:latin typeface="Arial" panose="020B0604020202020204" pitchFamily="34" charset="0"/>
                <a:ea typeface="Open Sans" pitchFamily="2" charset="0"/>
                <a:cs typeface="Arial" panose="020B0604020202020204" pitchFamily="34" charset="0"/>
                <a:sym typeface="Open Sans"/>
              </a:rPr>
              <a:t>Employer Set Project (ESP) (embedded)</a:t>
            </a:r>
            <a:endParaRPr dirty="0">
              <a:latin typeface="Arial" panose="020B0604020202020204" pitchFamily="34" charset="0"/>
              <a:ea typeface="Open Sans" pitchFamily="2" charset="0"/>
              <a:cs typeface="Arial" panose="020B0604020202020204" pitchFamily="34" charset="0"/>
            </a:endParaRPr>
          </a:p>
        </p:txBody>
      </p:sp>
      <p:sp>
        <p:nvSpPr>
          <p:cNvPr id="19" name="Rounded Rectangle 18">
            <a:extLst>
              <a:ext uri="{FF2B5EF4-FFF2-40B4-BE49-F238E27FC236}">
                <a16:creationId xmlns:a16="http://schemas.microsoft.com/office/drawing/2014/main" id="{0695C8EF-FF09-04F6-ED25-2769BF5A1826}"/>
              </a:ext>
            </a:extLst>
          </p:cNvPr>
          <p:cNvSpPr/>
          <p:nvPr/>
        </p:nvSpPr>
        <p:spPr>
          <a:xfrm rot="16200000">
            <a:off x="1451915" y="1440000"/>
            <a:ext cx="792000" cy="293593"/>
          </a:xfrm>
          <a:prstGeom prst="roundRect">
            <a:avLst>
              <a:gd name="adj" fmla="val 24903"/>
            </a:avLst>
          </a:prstGeom>
          <a:solidFill>
            <a:srgbClr val="9059C2"/>
          </a:solidFill>
        </p:spPr>
        <p:style>
          <a:lnRef idx="3">
            <a:schemeClr val="lt1"/>
          </a:lnRef>
          <a:fillRef idx="1">
            <a:schemeClr val="accent5"/>
          </a:fillRef>
          <a:effectRef idx="1">
            <a:schemeClr val="accent5"/>
          </a:effectRef>
          <a:fontRef idx="minor">
            <a:schemeClr val="lt1"/>
          </a:fontRef>
        </p:style>
        <p:txBody>
          <a:bodyPr rtlCol="0" anchor="ctr"/>
          <a:lstStyle/>
          <a:p>
            <a:pPr algn="ctr"/>
            <a:r>
              <a:rPr lang="en-US" sz="800" dirty="0">
                <a:solidFill>
                  <a:schemeClr val="bg1"/>
                </a:solidFill>
                <a:latin typeface="Arial" panose="020B0604020202020204" pitchFamily="34" charset="0"/>
                <a:ea typeface="Open Sans" pitchFamily="2" charset="0"/>
                <a:cs typeface="Arial" panose="020B0604020202020204" pitchFamily="34" charset="0"/>
              </a:rPr>
              <a:t>Induction</a:t>
            </a:r>
          </a:p>
        </p:txBody>
      </p:sp>
      <p:sp>
        <p:nvSpPr>
          <p:cNvPr id="20" name="Rounded Rectangle 19">
            <a:extLst>
              <a:ext uri="{FF2B5EF4-FFF2-40B4-BE49-F238E27FC236}">
                <a16:creationId xmlns:a16="http://schemas.microsoft.com/office/drawing/2014/main" id="{94ECA1D6-50E9-37D8-85D9-309BE339ECF6}"/>
              </a:ext>
            </a:extLst>
          </p:cNvPr>
          <p:cNvSpPr/>
          <p:nvPr/>
        </p:nvSpPr>
        <p:spPr>
          <a:xfrm>
            <a:off x="2021963" y="1189967"/>
            <a:ext cx="2274076" cy="360000"/>
          </a:xfrm>
          <a:prstGeom prst="roundRect">
            <a:avLst>
              <a:gd name="adj" fmla="val 13358"/>
            </a:avLst>
          </a:prstGeom>
          <a:solidFill>
            <a:srgbClr val="00A3B7"/>
          </a:solidFill>
        </p:spPr>
        <p:style>
          <a:lnRef idx="3">
            <a:schemeClr val="lt1"/>
          </a:lnRef>
          <a:fillRef idx="1">
            <a:schemeClr val="accent5"/>
          </a:fillRef>
          <a:effectRef idx="1">
            <a:schemeClr val="accent5"/>
          </a:effectRef>
          <a:fontRef idx="minor">
            <a:schemeClr val="lt1"/>
          </a:fontRef>
        </p:style>
        <p:txBody>
          <a:bodyPr rtlCol="0" anchor="ctr"/>
          <a:lstStyle/>
          <a:p>
            <a:pPr algn="ctr"/>
            <a:r>
              <a:rPr lang="en-US" sz="800" dirty="0">
                <a:solidFill>
                  <a:schemeClr val="bg1"/>
                </a:solidFill>
                <a:latin typeface="Arial" panose="020B0604020202020204" pitchFamily="34" charset="0"/>
                <a:ea typeface="Open Sans" pitchFamily="2" charset="0"/>
                <a:cs typeface="Arial" panose="020B0604020202020204" pitchFamily="34" charset="0"/>
              </a:rPr>
              <a:t>Core content</a:t>
            </a:r>
          </a:p>
        </p:txBody>
      </p:sp>
      <p:sp>
        <p:nvSpPr>
          <p:cNvPr id="22" name="Rounded Rectangle 21">
            <a:extLst>
              <a:ext uri="{FF2B5EF4-FFF2-40B4-BE49-F238E27FC236}">
                <a16:creationId xmlns:a16="http://schemas.microsoft.com/office/drawing/2014/main" id="{193667EB-5E1F-5048-CCBC-792503BF3D5A}"/>
              </a:ext>
            </a:extLst>
          </p:cNvPr>
          <p:cNvSpPr/>
          <p:nvPr/>
        </p:nvSpPr>
        <p:spPr>
          <a:xfrm>
            <a:off x="2021963" y="1608585"/>
            <a:ext cx="2274076" cy="360000"/>
          </a:xfrm>
          <a:prstGeom prst="roundRect">
            <a:avLst>
              <a:gd name="adj" fmla="val 13358"/>
            </a:avLst>
          </a:prstGeom>
          <a:solidFill>
            <a:srgbClr val="A7A9AC"/>
          </a:solidFill>
        </p:spPr>
        <p:style>
          <a:lnRef idx="3">
            <a:schemeClr val="lt1"/>
          </a:lnRef>
          <a:fillRef idx="1">
            <a:schemeClr val="accent5"/>
          </a:fillRef>
          <a:effectRef idx="1">
            <a:schemeClr val="accent5"/>
          </a:effectRef>
          <a:fontRef idx="minor">
            <a:schemeClr val="lt1"/>
          </a:fontRef>
        </p:style>
        <p:txBody>
          <a:bodyPr rtlCol="0" anchor="ctr"/>
          <a:lstStyle/>
          <a:p>
            <a:pPr algn="ctr"/>
            <a:r>
              <a:rPr lang="en-US" sz="800" dirty="0">
                <a:solidFill>
                  <a:schemeClr val="bg1"/>
                </a:solidFill>
                <a:latin typeface="Arial" panose="020B0604020202020204" pitchFamily="34" charset="0"/>
                <a:ea typeface="Open Sans" pitchFamily="2" charset="0"/>
                <a:cs typeface="Arial" panose="020B0604020202020204" pitchFamily="34" charset="0"/>
              </a:rPr>
              <a:t>ESP preparation</a:t>
            </a:r>
          </a:p>
        </p:txBody>
      </p:sp>
      <p:sp>
        <p:nvSpPr>
          <p:cNvPr id="17" name="Rounded Rectangle 16">
            <a:extLst>
              <a:ext uri="{FF2B5EF4-FFF2-40B4-BE49-F238E27FC236}">
                <a16:creationId xmlns:a16="http://schemas.microsoft.com/office/drawing/2014/main" id="{7B0A88CA-D7C1-01B7-20C9-AF9CECF0BE2C}"/>
              </a:ext>
            </a:extLst>
          </p:cNvPr>
          <p:cNvSpPr/>
          <p:nvPr/>
        </p:nvSpPr>
        <p:spPr>
          <a:xfrm rot="16200000">
            <a:off x="4083266" y="1440000"/>
            <a:ext cx="792000" cy="295200"/>
          </a:xfrm>
          <a:prstGeom prst="roundRect">
            <a:avLst>
              <a:gd name="adj" fmla="val 26733"/>
            </a:avLst>
          </a:prstGeom>
          <a:solidFill>
            <a:srgbClr val="A7A9AC"/>
          </a:solidFill>
        </p:spPr>
        <p:style>
          <a:lnRef idx="3">
            <a:schemeClr val="lt1"/>
          </a:lnRef>
          <a:fillRef idx="1">
            <a:schemeClr val="accent5"/>
          </a:fillRef>
          <a:effectRef idx="1">
            <a:schemeClr val="accent5"/>
          </a:effectRef>
          <a:fontRef idx="minor">
            <a:schemeClr val="lt1"/>
          </a:fontRef>
        </p:style>
        <p:txBody>
          <a:bodyPr rtlCol="0" anchor="ctr"/>
          <a:lstStyle/>
          <a:p>
            <a:pPr algn="ctr"/>
            <a:r>
              <a:rPr lang="en-US" sz="800" dirty="0">
                <a:solidFill>
                  <a:schemeClr val="bg1"/>
                </a:solidFill>
                <a:latin typeface="Arial" panose="020B0604020202020204" pitchFamily="34" charset="0"/>
                <a:ea typeface="Open Sans" pitchFamily="2" charset="0"/>
                <a:cs typeface="Arial" panose="020B0604020202020204" pitchFamily="34" charset="0"/>
              </a:rPr>
              <a:t>Revision</a:t>
            </a:r>
          </a:p>
        </p:txBody>
      </p:sp>
      <p:sp>
        <p:nvSpPr>
          <p:cNvPr id="10" name="Rounded Rectangle 9">
            <a:extLst>
              <a:ext uri="{FF2B5EF4-FFF2-40B4-BE49-F238E27FC236}">
                <a16:creationId xmlns:a16="http://schemas.microsoft.com/office/drawing/2014/main" id="{9511A792-B237-CDFE-124A-CF6CA2E4926C}"/>
              </a:ext>
            </a:extLst>
          </p:cNvPr>
          <p:cNvSpPr/>
          <p:nvPr/>
        </p:nvSpPr>
        <p:spPr>
          <a:xfrm rot="16200000">
            <a:off x="4406089" y="1440000"/>
            <a:ext cx="792000" cy="293591"/>
          </a:xfrm>
          <a:prstGeom prst="roundRect">
            <a:avLst>
              <a:gd name="adj" fmla="val 23988"/>
            </a:avLst>
          </a:prstGeom>
          <a:solidFill>
            <a:srgbClr val="F0B337"/>
          </a:solidFill>
        </p:spPr>
        <p:style>
          <a:lnRef idx="3">
            <a:schemeClr val="lt1"/>
          </a:lnRef>
          <a:fillRef idx="1">
            <a:schemeClr val="accent5"/>
          </a:fillRef>
          <a:effectRef idx="1">
            <a:schemeClr val="accent5"/>
          </a:effectRef>
          <a:fontRef idx="minor">
            <a:schemeClr val="lt1"/>
          </a:fontRef>
        </p:style>
        <p:txBody>
          <a:bodyPr lIns="36000" rIns="36000" rtlCol="0" anchor="ctr"/>
          <a:lstStyle/>
          <a:p>
            <a:pPr algn="ctr"/>
            <a:r>
              <a:rPr lang="en-US" sz="800" dirty="0">
                <a:solidFill>
                  <a:schemeClr val="bg1"/>
                </a:solidFill>
                <a:latin typeface="Arial" panose="020B0604020202020204" pitchFamily="34" charset="0"/>
                <a:ea typeface="Open Sans" pitchFamily="2" charset="0"/>
                <a:cs typeface="Arial" panose="020B0604020202020204" pitchFamily="34" charset="0"/>
              </a:rPr>
              <a:t>ESP</a:t>
            </a:r>
          </a:p>
        </p:txBody>
      </p:sp>
      <p:sp>
        <p:nvSpPr>
          <p:cNvPr id="16" name="Rounded Rectangle 15">
            <a:extLst>
              <a:ext uri="{FF2B5EF4-FFF2-40B4-BE49-F238E27FC236}">
                <a16:creationId xmlns:a16="http://schemas.microsoft.com/office/drawing/2014/main" id="{7400721E-90AE-C331-8999-0BCE26C3FDCF}"/>
              </a:ext>
            </a:extLst>
          </p:cNvPr>
          <p:cNvSpPr/>
          <p:nvPr/>
        </p:nvSpPr>
        <p:spPr>
          <a:xfrm rot="16200000">
            <a:off x="4735308" y="1440000"/>
            <a:ext cx="792000" cy="293591"/>
          </a:xfrm>
          <a:prstGeom prst="roundRect">
            <a:avLst>
              <a:gd name="adj" fmla="val 23988"/>
            </a:avLst>
          </a:prstGeom>
          <a:solidFill>
            <a:srgbClr val="F0B337"/>
          </a:solidFill>
        </p:spPr>
        <p:style>
          <a:lnRef idx="3">
            <a:schemeClr val="lt1"/>
          </a:lnRef>
          <a:fillRef idx="1">
            <a:schemeClr val="accent5"/>
          </a:fillRef>
          <a:effectRef idx="1">
            <a:schemeClr val="accent5"/>
          </a:effectRef>
          <a:fontRef idx="minor">
            <a:schemeClr val="lt1"/>
          </a:fontRef>
        </p:style>
        <p:txBody>
          <a:bodyPr lIns="36000" rIns="36000" rtlCol="0" anchor="ctr"/>
          <a:lstStyle/>
          <a:p>
            <a:pPr algn="ctr"/>
            <a:r>
              <a:rPr lang="en-US" sz="800" dirty="0">
                <a:solidFill>
                  <a:schemeClr val="bg1"/>
                </a:solidFill>
                <a:latin typeface="Arial" panose="020B0604020202020204" pitchFamily="34" charset="0"/>
                <a:ea typeface="Open Sans" pitchFamily="2" charset="0"/>
                <a:cs typeface="Arial" panose="020B0604020202020204" pitchFamily="34" charset="0"/>
              </a:rPr>
              <a:t>Core assessments</a:t>
            </a:r>
          </a:p>
        </p:txBody>
      </p:sp>
      <p:sp>
        <p:nvSpPr>
          <p:cNvPr id="5" name="Rounded Rectangle 4">
            <a:extLst>
              <a:ext uri="{FF2B5EF4-FFF2-40B4-BE49-F238E27FC236}">
                <a16:creationId xmlns:a16="http://schemas.microsoft.com/office/drawing/2014/main" id="{D292AFA6-40E1-67A1-8483-0029FEA26085}"/>
              </a:ext>
            </a:extLst>
          </p:cNvPr>
          <p:cNvSpPr/>
          <p:nvPr/>
        </p:nvSpPr>
        <p:spPr>
          <a:xfrm rot="16200000">
            <a:off x="8972680" y="1440000"/>
            <a:ext cx="792000" cy="295200"/>
          </a:xfrm>
          <a:prstGeom prst="roundRect">
            <a:avLst>
              <a:gd name="adj" fmla="val 26733"/>
            </a:avLst>
          </a:prstGeom>
          <a:solidFill>
            <a:srgbClr val="A7A9AC"/>
          </a:solidFill>
        </p:spPr>
        <p:style>
          <a:lnRef idx="3">
            <a:schemeClr val="lt1"/>
          </a:lnRef>
          <a:fillRef idx="1">
            <a:schemeClr val="accent5"/>
          </a:fillRef>
          <a:effectRef idx="1">
            <a:schemeClr val="accent5"/>
          </a:effectRef>
          <a:fontRef idx="minor">
            <a:schemeClr val="lt1"/>
          </a:fontRef>
        </p:style>
        <p:txBody>
          <a:bodyPr rtlCol="0" anchor="ctr"/>
          <a:lstStyle/>
          <a:p>
            <a:pPr algn="ctr"/>
            <a:r>
              <a:rPr lang="en-US" sz="800" dirty="0">
                <a:solidFill>
                  <a:schemeClr val="bg1"/>
                </a:solidFill>
                <a:latin typeface="Arial" panose="020B0604020202020204" pitchFamily="34" charset="0"/>
                <a:ea typeface="Open Sans" pitchFamily="2" charset="0"/>
                <a:cs typeface="Arial" panose="020B0604020202020204" pitchFamily="34" charset="0"/>
              </a:rPr>
              <a:t>Revision</a:t>
            </a:r>
          </a:p>
        </p:txBody>
      </p:sp>
      <p:sp>
        <p:nvSpPr>
          <p:cNvPr id="25" name="Rounded Rectangle 24">
            <a:extLst>
              <a:ext uri="{FF2B5EF4-FFF2-40B4-BE49-F238E27FC236}">
                <a16:creationId xmlns:a16="http://schemas.microsoft.com/office/drawing/2014/main" id="{AC623E75-C49B-F96D-531C-98F7FC243DA1}"/>
              </a:ext>
            </a:extLst>
          </p:cNvPr>
          <p:cNvSpPr/>
          <p:nvPr/>
        </p:nvSpPr>
        <p:spPr>
          <a:xfrm rot="16200000">
            <a:off x="9290839" y="1440000"/>
            <a:ext cx="792000" cy="295200"/>
          </a:xfrm>
          <a:prstGeom prst="roundRect">
            <a:avLst>
              <a:gd name="adj" fmla="val 23988"/>
            </a:avLst>
          </a:prstGeom>
          <a:solidFill>
            <a:srgbClr val="F0B337"/>
          </a:solidFill>
        </p:spPr>
        <p:style>
          <a:lnRef idx="3">
            <a:schemeClr val="lt1"/>
          </a:lnRef>
          <a:fillRef idx="1">
            <a:schemeClr val="accent5"/>
          </a:fillRef>
          <a:effectRef idx="1">
            <a:schemeClr val="accent5"/>
          </a:effectRef>
          <a:fontRef idx="minor">
            <a:schemeClr val="lt1"/>
          </a:fontRef>
        </p:style>
        <p:txBody>
          <a:bodyPr lIns="36000" rIns="36000" rtlCol="0" anchor="ctr"/>
          <a:lstStyle/>
          <a:p>
            <a:pPr algn="ctr"/>
            <a:r>
              <a:rPr lang="en-US" sz="800" dirty="0">
                <a:solidFill>
                  <a:schemeClr val="bg1"/>
                </a:solidFill>
                <a:latin typeface="Arial" panose="020B0604020202020204" pitchFamily="34" charset="0"/>
                <a:ea typeface="Open Sans" pitchFamily="2" charset="0"/>
                <a:cs typeface="Arial" panose="020B0604020202020204" pitchFamily="34" charset="0"/>
              </a:rPr>
              <a:t>Resits</a:t>
            </a:r>
          </a:p>
        </p:txBody>
      </p:sp>
      <p:sp>
        <p:nvSpPr>
          <p:cNvPr id="33" name="Google Shape;364;p11">
            <a:extLst>
              <a:ext uri="{FF2B5EF4-FFF2-40B4-BE49-F238E27FC236}">
                <a16:creationId xmlns:a16="http://schemas.microsoft.com/office/drawing/2014/main" id="{D8AE4CD9-24D2-3EB9-6A64-B1BD0232B708}"/>
              </a:ext>
            </a:extLst>
          </p:cNvPr>
          <p:cNvSpPr txBox="1"/>
          <p:nvPr/>
        </p:nvSpPr>
        <p:spPr>
          <a:xfrm>
            <a:off x="362661" y="2530123"/>
            <a:ext cx="1247143" cy="285591"/>
          </a:xfrm>
          <a:prstGeom prst="rect">
            <a:avLst/>
          </a:prstGeom>
          <a:noFill/>
          <a:ln>
            <a:noFill/>
          </a:ln>
        </p:spPr>
        <p:txBody>
          <a:bodyPr spcFirstLastPara="1" wrap="square" lIns="0" tIns="0" rIns="0" bIns="0" anchor="t" anchorCtr="0">
            <a:spAutoFit/>
          </a:bodyPr>
          <a:lstStyle/>
          <a:p>
            <a:pPr marL="0" marR="0" lvl="0" indent="0" algn="l" rtl="0">
              <a:lnSpc>
                <a:spcPct val="115625"/>
              </a:lnSpc>
              <a:spcBef>
                <a:spcPts val="0"/>
              </a:spcBef>
              <a:spcAft>
                <a:spcPts val="0"/>
              </a:spcAft>
              <a:buNone/>
            </a:pPr>
            <a:r>
              <a:rPr lang="en-US" sz="800" b="0" i="0" u="none" strike="noStrike" cap="none" dirty="0">
                <a:solidFill>
                  <a:srgbClr val="1A768D"/>
                </a:solidFill>
                <a:latin typeface="Arial" panose="020B0604020202020204" pitchFamily="34" charset="0"/>
                <a:ea typeface="Open Sans" pitchFamily="2" charset="0"/>
                <a:cs typeface="Arial" panose="020B0604020202020204" pitchFamily="34" charset="0"/>
                <a:sym typeface="Open Sans"/>
              </a:rPr>
              <a:t>Industry placement</a:t>
            </a:r>
            <a:endParaRPr dirty="0">
              <a:latin typeface="Arial" panose="020B0604020202020204" pitchFamily="34" charset="0"/>
              <a:ea typeface="Open Sans" pitchFamily="2" charset="0"/>
              <a:cs typeface="Arial" panose="020B0604020202020204" pitchFamily="34" charset="0"/>
            </a:endParaRPr>
          </a:p>
          <a:p>
            <a:pPr marL="0" marR="0" lvl="0" indent="0" algn="l" rtl="0">
              <a:lnSpc>
                <a:spcPct val="115625"/>
              </a:lnSpc>
              <a:spcBef>
                <a:spcPts val="0"/>
              </a:spcBef>
              <a:spcAft>
                <a:spcPts val="0"/>
              </a:spcAft>
              <a:buNone/>
            </a:pPr>
            <a:r>
              <a:rPr lang="en-US" sz="800" b="0" i="0" u="none" strike="noStrike" cap="none" dirty="0">
                <a:solidFill>
                  <a:srgbClr val="1A768D"/>
                </a:solidFill>
                <a:latin typeface="Arial" panose="020B0604020202020204" pitchFamily="34" charset="0"/>
                <a:ea typeface="Open Sans" pitchFamily="2" charset="0"/>
                <a:cs typeface="Arial" panose="020B0604020202020204" pitchFamily="34" charset="0"/>
                <a:sym typeface="Open Sans"/>
              </a:rPr>
              <a:t>(block weeks/day release)</a:t>
            </a:r>
            <a:endParaRPr dirty="0">
              <a:latin typeface="Arial" panose="020B0604020202020204" pitchFamily="34" charset="0"/>
              <a:ea typeface="Open Sans" pitchFamily="2" charset="0"/>
              <a:cs typeface="Arial" panose="020B0604020202020204" pitchFamily="34" charset="0"/>
            </a:endParaRPr>
          </a:p>
        </p:txBody>
      </p:sp>
      <p:sp>
        <p:nvSpPr>
          <p:cNvPr id="34" name="Rounded Rectangle 33">
            <a:extLst>
              <a:ext uri="{FF2B5EF4-FFF2-40B4-BE49-F238E27FC236}">
                <a16:creationId xmlns:a16="http://schemas.microsoft.com/office/drawing/2014/main" id="{45AB7272-4A53-4280-9C62-508EC64FCF48}"/>
              </a:ext>
            </a:extLst>
          </p:cNvPr>
          <p:cNvSpPr/>
          <p:nvPr/>
        </p:nvSpPr>
        <p:spPr>
          <a:xfrm>
            <a:off x="1701119" y="2304351"/>
            <a:ext cx="720000" cy="792000"/>
          </a:xfrm>
          <a:prstGeom prst="roundRect">
            <a:avLst>
              <a:gd name="adj" fmla="val 13390"/>
            </a:avLst>
          </a:prstGeom>
          <a:solidFill>
            <a:srgbClr val="FD6F88"/>
          </a:solidFill>
        </p:spPr>
        <p:style>
          <a:lnRef idx="3">
            <a:schemeClr val="lt1"/>
          </a:lnRef>
          <a:fillRef idx="1">
            <a:schemeClr val="accent5"/>
          </a:fillRef>
          <a:effectRef idx="1">
            <a:schemeClr val="accent5"/>
          </a:effectRef>
          <a:fontRef idx="minor">
            <a:schemeClr val="lt1"/>
          </a:fontRef>
        </p:style>
        <p:txBody>
          <a:bodyPr lIns="0" rIns="0" rtlCol="0" anchor="ctr"/>
          <a:lstStyle/>
          <a:p>
            <a:pPr algn="ctr"/>
            <a:r>
              <a:rPr lang="en-US" sz="800" dirty="0">
                <a:solidFill>
                  <a:schemeClr val="bg1"/>
                </a:solidFill>
                <a:latin typeface="Arial" panose="020B0604020202020204" pitchFamily="34" charset="0"/>
                <a:ea typeface="Open Sans" pitchFamily="2" charset="0"/>
                <a:cs typeface="Arial" panose="020B0604020202020204" pitchFamily="34" charset="0"/>
              </a:rPr>
              <a:t>Industry placement preparation</a:t>
            </a:r>
          </a:p>
        </p:txBody>
      </p:sp>
      <p:sp>
        <p:nvSpPr>
          <p:cNvPr id="11" name="Rounded Rectangle 10">
            <a:extLst>
              <a:ext uri="{FF2B5EF4-FFF2-40B4-BE49-F238E27FC236}">
                <a16:creationId xmlns:a16="http://schemas.microsoft.com/office/drawing/2014/main" id="{C65FFC30-A81A-EC6E-DAB5-846431ABD586}"/>
              </a:ext>
            </a:extLst>
          </p:cNvPr>
          <p:cNvSpPr/>
          <p:nvPr/>
        </p:nvSpPr>
        <p:spPr>
          <a:xfrm>
            <a:off x="2475713" y="2290827"/>
            <a:ext cx="757817" cy="792000"/>
          </a:xfrm>
          <a:prstGeom prst="roundRect">
            <a:avLst>
              <a:gd name="adj" fmla="val 14640"/>
            </a:avLst>
          </a:prstGeom>
          <a:solidFill>
            <a:srgbClr val="DB4862"/>
          </a:solidFill>
        </p:spPr>
        <p:style>
          <a:lnRef idx="3">
            <a:schemeClr val="lt1"/>
          </a:lnRef>
          <a:fillRef idx="1">
            <a:schemeClr val="accent5"/>
          </a:fillRef>
          <a:effectRef idx="1">
            <a:schemeClr val="accent5"/>
          </a:effectRef>
          <a:fontRef idx="minor">
            <a:schemeClr val="lt1"/>
          </a:fontRef>
        </p:style>
        <p:txBody>
          <a:bodyPr rtlCol="0" anchor="ctr"/>
          <a:lstStyle/>
          <a:p>
            <a:pPr algn="ctr"/>
            <a:r>
              <a:rPr lang="en-US" sz="800" dirty="0">
                <a:solidFill>
                  <a:schemeClr val="bg1"/>
                </a:solidFill>
                <a:latin typeface="Arial" panose="020B0604020202020204" pitchFamily="34" charset="0"/>
                <a:ea typeface="Open Sans" pitchFamily="2" charset="0"/>
                <a:cs typeface="Arial" panose="020B0604020202020204" pitchFamily="34" charset="0"/>
              </a:rPr>
              <a:t>Industry placement</a:t>
            </a:r>
          </a:p>
        </p:txBody>
      </p:sp>
      <p:sp>
        <p:nvSpPr>
          <p:cNvPr id="23" name="Rounded Rectangle 22">
            <a:extLst>
              <a:ext uri="{FF2B5EF4-FFF2-40B4-BE49-F238E27FC236}">
                <a16:creationId xmlns:a16="http://schemas.microsoft.com/office/drawing/2014/main" id="{A9ED7BC1-7D65-8E2B-2D11-89D478DA9172}"/>
              </a:ext>
            </a:extLst>
          </p:cNvPr>
          <p:cNvSpPr/>
          <p:nvPr/>
        </p:nvSpPr>
        <p:spPr>
          <a:xfrm>
            <a:off x="3861849" y="2290827"/>
            <a:ext cx="757817" cy="792000"/>
          </a:xfrm>
          <a:prstGeom prst="roundRect">
            <a:avLst>
              <a:gd name="adj" fmla="val 14640"/>
            </a:avLst>
          </a:prstGeom>
          <a:solidFill>
            <a:srgbClr val="DB4862"/>
          </a:solidFill>
        </p:spPr>
        <p:style>
          <a:lnRef idx="3">
            <a:schemeClr val="lt1"/>
          </a:lnRef>
          <a:fillRef idx="1">
            <a:schemeClr val="accent5"/>
          </a:fillRef>
          <a:effectRef idx="1">
            <a:schemeClr val="accent5"/>
          </a:effectRef>
          <a:fontRef idx="minor">
            <a:schemeClr val="lt1"/>
          </a:fontRef>
        </p:style>
        <p:txBody>
          <a:bodyPr rtlCol="0" anchor="ctr"/>
          <a:lstStyle/>
          <a:p>
            <a:pPr algn="ctr"/>
            <a:r>
              <a:rPr lang="en-US" sz="800" dirty="0">
                <a:solidFill>
                  <a:schemeClr val="bg1"/>
                </a:solidFill>
                <a:latin typeface="Arial" panose="020B0604020202020204" pitchFamily="34" charset="0"/>
                <a:ea typeface="Open Sans" pitchFamily="2" charset="0"/>
                <a:cs typeface="Arial" panose="020B0604020202020204" pitchFamily="34" charset="0"/>
              </a:rPr>
              <a:t>Industry placement</a:t>
            </a:r>
          </a:p>
        </p:txBody>
      </p:sp>
      <p:sp>
        <p:nvSpPr>
          <p:cNvPr id="24" name="Rounded Rectangle 23">
            <a:extLst>
              <a:ext uri="{FF2B5EF4-FFF2-40B4-BE49-F238E27FC236}">
                <a16:creationId xmlns:a16="http://schemas.microsoft.com/office/drawing/2014/main" id="{D024A495-C2BB-7CE8-6158-3DB04B4C9D0A}"/>
              </a:ext>
            </a:extLst>
          </p:cNvPr>
          <p:cNvSpPr/>
          <p:nvPr/>
        </p:nvSpPr>
        <p:spPr>
          <a:xfrm>
            <a:off x="7763266" y="2284434"/>
            <a:ext cx="757817" cy="792000"/>
          </a:xfrm>
          <a:prstGeom prst="roundRect">
            <a:avLst>
              <a:gd name="adj" fmla="val 14640"/>
            </a:avLst>
          </a:prstGeom>
          <a:solidFill>
            <a:srgbClr val="DB4862"/>
          </a:solidFill>
        </p:spPr>
        <p:style>
          <a:lnRef idx="3">
            <a:schemeClr val="lt1"/>
          </a:lnRef>
          <a:fillRef idx="1">
            <a:schemeClr val="accent5"/>
          </a:fillRef>
          <a:effectRef idx="1">
            <a:schemeClr val="accent5"/>
          </a:effectRef>
          <a:fontRef idx="minor">
            <a:schemeClr val="lt1"/>
          </a:fontRef>
        </p:style>
        <p:txBody>
          <a:bodyPr rtlCol="0" anchor="ctr"/>
          <a:lstStyle/>
          <a:p>
            <a:pPr algn="ctr"/>
            <a:r>
              <a:rPr lang="en-US" sz="800" dirty="0">
                <a:solidFill>
                  <a:schemeClr val="bg1"/>
                </a:solidFill>
                <a:latin typeface="Arial" panose="020B0604020202020204" pitchFamily="34" charset="0"/>
                <a:ea typeface="Open Sans" pitchFamily="2" charset="0"/>
                <a:cs typeface="Arial" panose="020B0604020202020204" pitchFamily="34" charset="0"/>
              </a:rPr>
              <a:t>Industry placement</a:t>
            </a:r>
          </a:p>
        </p:txBody>
      </p:sp>
      <p:sp>
        <p:nvSpPr>
          <p:cNvPr id="31" name="Google Shape;346;p11">
            <a:extLst>
              <a:ext uri="{FF2B5EF4-FFF2-40B4-BE49-F238E27FC236}">
                <a16:creationId xmlns:a16="http://schemas.microsoft.com/office/drawing/2014/main" id="{16C1D183-2131-071C-FBCC-C1A1F7FA0101}"/>
              </a:ext>
            </a:extLst>
          </p:cNvPr>
          <p:cNvSpPr txBox="1"/>
          <p:nvPr/>
        </p:nvSpPr>
        <p:spPr>
          <a:xfrm>
            <a:off x="357506" y="3685425"/>
            <a:ext cx="1192460" cy="285591"/>
          </a:xfrm>
          <a:prstGeom prst="rect">
            <a:avLst/>
          </a:prstGeom>
          <a:noFill/>
          <a:ln>
            <a:noFill/>
          </a:ln>
        </p:spPr>
        <p:txBody>
          <a:bodyPr spcFirstLastPara="1" wrap="square" lIns="0" tIns="0" rIns="0" bIns="0" anchor="t" anchorCtr="0">
            <a:spAutoFit/>
          </a:bodyPr>
          <a:lstStyle/>
          <a:p>
            <a:pPr marL="0" marR="0" lvl="0" indent="0" algn="l" rtl="0">
              <a:lnSpc>
                <a:spcPct val="115625"/>
              </a:lnSpc>
              <a:spcBef>
                <a:spcPts val="0"/>
              </a:spcBef>
              <a:spcAft>
                <a:spcPts val="0"/>
              </a:spcAft>
              <a:buNone/>
            </a:pPr>
            <a:r>
              <a:rPr lang="en-US" sz="800" b="0" i="0" u="none" strike="noStrike" cap="none" dirty="0">
                <a:solidFill>
                  <a:srgbClr val="1A768D"/>
                </a:solidFill>
                <a:latin typeface="Arial" panose="020B0604020202020204" pitchFamily="34" charset="0"/>
                <a:ea typeface="Open Sans" pitchFamily="2" charset="0"/>
                <a:cs typeface="Arial" panose="020B0604020202020204" pitchFamily="34" charset="0"/>
                <a:sym typeface="Open Sans"/>
              </a:rPr>
              <a:t>Occupational specialism</a:t>
            </a:r>
            <a:endParaRPr dirty="0">
              <a:latin typeface="Arial" panose="020B0604020202020204" pitchFamily="34" charset="0"/>
              <a:ea typeface="Open Sans" pitchFamily="2" charset="0"/>
              <a:cs typeface="Arial" panose="020B0604020202020204" pitchFamily="34" charset="0"/>
            </a:endParaRPr>
          </a:p>
          <a:p>
            <a:pPr marL="0" marR="0" lvl="0" indent="0" algn="l" rtl="0">
              <a:lnSpc>
                <a:spcPct val="115625"/>
              </a:lnSpc>
              <a:spcBef>
                <a:spcPts val="0"/>
              </a:spcBef>
              <a:spcAft>
                <a:spcPts val="0"/>
              </a:spcAft>
              <a:buNone/>
            </a:pPr>
            <a:r>
              <a:rPr lang="en-US" sz="800" b="0" i="0" u="none" strike="noStrike" cap="none" dirty="0">
                <a:solidFill>
                  <a:srgbClr val="1A768D"/>
                </a:solidFill>
                <a:latin typeface="Arial" panose="020B0604020202020204" pitchFamily="34" charset="0"/>
                <a:ea typeface="Open Sans" pitchFamily="2" charset="0"/>
                <a:cs typeface="Arial" panose="020B0604020202020204" pitchFamily="34" charset="0"/>
                <a:sym typeface="Open Sans"/>
              </a:rPr>
              <a:t>(4 days)</a:t>
            </a:r>
            <a:endParaRPr dirty="0">
              <a:latin typeface="Arial" panose="020B0604020202020204" pitchFamily="34" charset="0"/>
              <a:ea typeface="Open Sans" pitchFamily="2" charset="0"/>
              <a:cs typeface="Arial" panose="020B0604020202020204" pitchFamily="34" charset="0"/>
            </a:endParaRPr>
          </a:p>
        </p:txBody>
      </p:sp>
      <p:sp>
        <p:nvSpPr>
          <p:cNvPr id="26" name="Rounded Rectangle 25">
            <a:extLst>
              <a:ext uri="{FF2B5EF4-FFF2-40B4-BE49-F238E27FC236}">
                <a16:creationId xmlns:a16="http://schemas.microsoft.com/office/drawing/2014/main" id="{CA02A2C6-2024-3B7E-29BB-22E8E8F0E732}"/>
              </a:ext>
            </a:extLst>
          </p:cNvPr>
          <p:cNvSpPr/>
          <p:nvPr/>
        </p:nvSpPr>
        <p:spPr>
          <a:xfrm>
            <a:off x="5817269" y="3379608"/>
            <a:ext cx="2707106" cy="792000"/>
          </a:xfrm>
          <a:prstGeom prst="roundRect">
            <a:avLst>
              <a:gd name="adj" fmla="val 13358"/>
            </a:avLst>
          </a:prstGeom>
          <a:solidFill>
            <a:srgbClr val="00BF63"/>
          </a:solidFill>
        </p:spPr>
        <p:style>
          <a:lnRef idx="3">
            <a:schemeClr val="lt1"/>
          </a:lnRef>
          <a:fillRef idx="1">
            <a:schemeClr val="accent5"/>
          </a:fillRef>
          <a:effectRef idx="1">
            <a:schemeClr val="accent5"/>
          </a:effectRef>
          <a:fontRef idx="minor">
            <a:schemeClr val="lt1"/>
          </a:fontRef>
        </p:style>
        <p:txBody>
          <a:bodyPr rtlCol="0" anchor="ctr"/>
          <a:lstStyle/>
          <a:p>
            <a:pPr algn="ctr"/>
            <a:r>
              <a:rPr lang="en-US" sz="800" dirty="0">
                <a:solidFill>
                  <a:schemeClr val="bg1"/>
                </a:solidFill>
                <a:latin typeface="Arial" panose="020B0604020202020204" pitchFamily="34" charset="0"/>
                <a:ea typeface="Open Sans" pitchFamily="2" charset="0"/>
                <a:cs typeface="Arial" panose="020B0604020202020204" pitchFamily="34" charset="0"/>
              </a:rPr>
              <a:t>Occupational specialism</a:t>
            </a:r>
          </a:p>
        </p:txBody>
      </p:sp>
      <p:sp>
        <p:nvSpPr>
          <p:cNvPr id="28" name="Rounded Rectangle 27">
            <a:extLst>
              <a:ext uri="{FF2B5EF4-FFF2-40B4-BE49-F238E27FC236}">
                <a16:creationId xmlns:a16="http://schemas.microsoft.com/office/drawing/2014/main" id="{8F1E2510-0987-9821-6EE9-DF9F2D338803}"/>
              </a:ext>
            </a:extLst>
          </p:cNvPr>
          <p:cNvSpPr/>
          <p:nvPr/>
        </p:nvSpPr>
        <p:spPr>
          <a:xfrm>
            <a:off x="8556316" y="3379608"/>
            <a:ext cx="1270551" cy="792000"/>
          </a:xfrm>
          <a:prstGeom prst="roundRect">
            <a:avLst>
              <a:gd name="adj" fmla="val 13725"/>
            </a:avLst>
          </a:prstGeom>
          <a:solidFill>
            <a:srgbClr val="F0B337"/>
          </a:solidFill>
        </p:spPr>
        <p:style>
          <a:lnRef idx="3">
            <a:schemeClr val="lt1"/>
          </a:lnRef>
          <a:fillRef idx="1">
            <a:schemeClr val="accent5"/>
          </a:fillRef>
          <a:effectRef idx="1">
            <a:schemeClr val="accent5"/>
          </a:effectRef>
          <a:fontRef idx="minor">
            <a:schemeClr val="lt1"/>
          </a:fontRef>
        </p:style>
        <p:txBody>
          <a:bodyPr lIns="36000" rIns="36000" rtlCol="0" anchor="ctr"/>
          <a:lstStyle/>
          <a:p>
            <a:pPr algn="ctr"/>
            <a:r>
              <a:rPr lang="en-US" sz="800" dirty="0">
                <a:solidFill>
                  <a:schemeClr val="bg1"/>
                </a:solidFill>
                <a:latin typeface="Arial" panose="020B0604020202020204" pitchFamily="34" charset="0"/>
                <a:ea typeface="Open Sans" pitchFamily="2" charset="0"/>
                <a:cs typeface="Arial" panose="020B0604020202020204" pitchFamily="34" charset="0"/>
              </a:rPr>
              <a:t>Occupational specialism assessments</a:t>
            </a:r>
          </a:p>
        </p:txBody>
      </p:sp>
      <p:sp>
        <p:nvSpPr>
          <p:cNvPr id="32" name="Google Shape;347;p11">
            <a:extLst>
              <a:ext uri="{FF2B5EF4-FFF2-40B4-BE49-F238E27FC236}">
                <a16:creationId xmlns:a16="http://schemas.microsoft.com/office/drawing/2014/main" id="{F12FB1A6-048B-1677-743A-511523CB750D}"/>
              </a:ext>
            </a:extLst>
          </p:cNvPr>
          <p:cNvSpPr txBox="1"/>
          <p:nvPr/>
        </p:nvSpPr>
        <p:spPr>
          <a:xfrm>
            <a:off x="357506" y="4740390"/>
            <a:ext cx="1190518" cy="285591"/>
          </a:xfrm>
          <a:prstGeom prst="rect">
            <a:avLst/>
          </a:prstGeom>
          <a:noFill/>
          <a:ln>
            <a:noFill/>
          </a:ln>
        </p:spPr>
        <p:txBody>
          <a:bodyPr spcFirstLastPara="1" wrap="square" lIns="0" tIns="0" rIns="0" bIns="0" anchor="t" anchorCtr="0">
            <a:spAutoFit/>
          </a:bodyPr>
          <a:lstStyle/>
          <a:p>
            <a:pPr marL="0" marR="0" lvl="0" indent="0" algn="l" rtl="0">
              <a:lnSpc>
                <a:spcPct val="115625"/>
              </a:lnSpc>
              <a:spcBef>
                <a:spcPts val="0"/>
              </a:spcBef>
              <a:spcAft>
                <a:spcPts val="0"/>
              </a:spcAft>
              <a:buNone/>
            </a:pPr>
            <a:r>
              <a:rPr lang="en-US" sz="800" b="0" i="0" u="none" strike="noStrike" cap="none" dirty="0">
                <a:solidFill>
                  <a:srgbClr val="1A768D"/>
                </a:solidFill>
                <a:latin typeface="Arial" panose="020B0604020202020204" pitchFamily="34" charset="0"/>
                <a:ea typeface="Open Sans" pitchFamily="2" charset="0"/>
                <a:cs typeface="Arial" panose="020B0604020202020204" pitchFamily="34" charset="0"/>
                <a:sym typeface="Open Sans"/>
              </a:rPr>
              <a:t>Technical and essential skills (</a:t>
            </a:r>
            <a:r>
              <a:rPr lang="en-US" sz="800" dirty="0">
                <a:solidFill>
                  <a:srgbClr val="1A768D"/>
                </a:solidFill>
                <a:latin typeface="Arial" panose="020B0604020202020204" pitchFamily="34" charset="0"/>
                <a:ea typeface="Open Sans" pitchFamily="2" charset="0"/>
                <a:cs typeface="Arial" panose="020B0604020202020204" pitchFamily="34" charset="0"/>
                <a:sym typeface="Open Sans"/>
              </a:rPr>
              <a:t>embedded</a:t>
            </a:r>
            <a:r>
              <a:rPr lang="en-US" sz="800" b="0" i="0" u="none" strike="noStrike" cap="none" dirty="0">
                <a:solidFill>
                  <a:srgbClr val="1A768D"/>
                </a:solidFill>
                <a:latin typeface="Arial" panose="020B0604020202020204" pitchFamily="34" charset="0"/>
                <a:ea typeface="Open Sans" pitchFamily="2" charset="0"/>
                <a:cs typeface="Arial" panose="020B0604020202020204" pitchFamily="34" charset="0"/>
                <a:sym typeface="Open Sans"/>
              </a:rPr>
              <a:t>)</a:t>
            </a:r>
            <a:endParaRPr dirty="0">
              <a:latin typeface="Arial" panose="020B0604020202020204" pitchFamily="34" charset="0"/>
              <a:ea typeface="Open Sans" pitchFamily="2" charset="0"/>
              <a:cs typeface="Arial" panose="020B0604020202020204" pitchFamily="34" charset="0"/>
            </a:endParaRPr>
          </a:p>
        </p:txBody>
      </p:sp>
      <p:sp>
        <p:nvSpPr>
          <p:cNvPr id="27" name="Rounded Rectangle 26">
            <a:extLst>
              <a:ext uri="{FF2B5EF4-FFF2-40B4-BE49-F238E27FC236}">
                <a16:creationId xmlns:a16="http://schemas.microsoft.com/office/drawing/2014/main" id="{CD3C6037-035B-3564-B5A1-699B67741954}"/>
              </a:ext>
            </a:extLst>
          </p:cNvPr>
          <p:cNvSpPr/>
          <p:nvPr/>
        </p:nvSpPr>
        <p:spPr>
          <a:xfrm>
            <a:off x="1701120" y="4487185"/>
            <a:ext cx="6823255" cy="792000"/>
          </a:xfrm>
          <a:prstGeom prst="roundRect">
            <a:avLst>
              <a:gd name="adj" fmla="val 15188"/>
            </a:avLst>
          </a:prstGeom>
          <a:solidFill>
            <a:schemeClr val="accent2"/>
          </a:solidFill>
        </p:spPr>
        <p:style>
          <a:lnRef idx="3">
            <a:schemeClr val="lt1"/>
          </a:lnRef>
          <a:fillRef idx="1">
            <a:schemeClr val="accent5"/>
          </a:fillRef>
          <a:effectRef idx="1">
            <a:schemeClr val="accent5"/>
          </a:effectRef>
          <a:fontRef idx="minor">
            <a:schemeClr val="lt1"/>
          </a:fontRef>
        </p:style>
        <p:txBody>
          <a:bodyPr lIns="91440" tIns="45720" rIns="91440" bIns="45720" rtlCol="0" anchor="ctr"/>
          <a:lstStyle/>
          <a:p>
            <a:pPr algn="ctr"/>
            <a:r>
              <a:rPr lang="en-US" sz="800" dirty="0">
                <a:solidFill>
                  <a:schemeClr val="bg1"/>
                </a:solidFill>
                <a:latin typeface="Arial" panose="020B0604020202020204" pitchFamily="34" charset="0"/>
                <a:ea typeface="Open Sans"/>
                <a:cs typeface="Arial" panose="020B0604020202020204" pitchFamily="34" charset="0"/>
              </a:rPr>
              <a:t>Technical and essential skills</a:t>
            </a:r>
          </a:p>
        </p:txBody>
      </p:sp>
      <p:sp>
        <p:nvSpPr>
          <p:cNvPr id="3" name="Content Placeholder 4">
            <a:extLst>
              <a:ext uri="{FF2B5EF4-FFF2-40B4-BE49-F238E27FC236}">
                <a16:creationId xmlns:a16="http://schemas.microsoft.com/office/drawing/2014/main" id="{A8A4DA04-F8A3-B5B0-886F-083A7BEBD95A}"/>
              </a:ext>
            </a:extLst>
          </p:cNvPr>
          <p:cNvSpPr txBox="1">
            <a:spLocks/>
          </p:cNvSpPr>
          <p:nvPr/>
        </p:nvSpPr>
        <p:spPr>
          <a:xfrm>
            <a:off x="10012458" y="820862"/>
            <a:ext cx="1989630" cy="1994852"/>
          </a:xfrm>
          <a:prstGeom prst="rect">
            <a:avLst/>
          </a:prstGeom>
          <a:ln w="12700">
            <a:solidFill>
              <a:schemeClr val="bg1">
                <a:lumMod val="65000"/>
              </a:schemeClr>
            </a:solidFill>
          </a:ln>
        </p:spPr>
        <p:txBody>
          <a:bodyPr lIns="432000" tIns="45720" rIns="91440" bIns="45720" anchor="t">
            <a:noAutofit/>
          </a:bodyPr>
          <a:lstStyle>
            <a:lvl1pPr marL="228600" indent="-228600" algn="l" defTabSz="914400" rtl="0" eaLnBrk="1" latinLnBrk="0" hangingPunct="1">
              <a:lnSpc>
                <a:spcPct val="108000"/>
              </a:lnSpc>
              <a:spcBef>
                <a:spcPts val="1000"/>
              </a:spcBef>
              <a:buClr>
                <a:srgbClr val="851414"/>
              </a:buClr>
              <a:buFont typeface="Arial" panose="020B0604020202020204" pitchFamily="34" charset="0"/>
              <a:buChar char="•"/>
              <a:defRPr sz="2400" kern="1200">
                <a:solidFill>
                  <a:schemeClr val="tx1">
                    <a:lumMod val="85000"/>
                    <a:lumOff val="15000"/>
                  </a:schemeClr>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108000"/>
              </a:lnSpc>
              <a:spcBef>
                <a:spcPts val="500"/>
              </a:spcBef>
              <a:buClr>
                <a:srgbClr val="851414"/>
              </a:buClr>
              <a:buFont typeface="Arial" panose="020B0604020202020204" pitchFamily="34" charset="0"/>
              <a:buChar char="•"/>
              <a:defRPr sz="2000" kern="1200">
                <a:solidFill>
                  <a:schemeClr val="tx1">
                    <a:lumMod val="85000"/>
                    <a:lumOff val="15000"/>
                  </a:schemeClr>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108000"/>
              </a:lnSpc>
              <a:spcBef>
                <a:spcPts val="500"/>
              </a:spcBef>
              <a:buClr>
                <a:srgbClr val="851414"/>
              </a:buClr>
              <a:buFont typeface="Arial" panose="020B0604020202020204" pitchFamily="34" charset="0"/>
              <a:buChar char="•"/>
              <a:defRPr sz="1800" kern="1200">
                <a:solidFill>
                  <a:schemeClr val="tx1">
                    <a:lumMod val="85000"/>
                    <a:lumOff val="15000"/>
                  </a:schemeClr>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108000"/>
              </a:lnSpc>
              <a:spcBef>
                <a:spcPts val="500"/>
              </a:spcBef>
              <a:buClr>
                <a:srgbClr val="851414"/>
              </a:buClr>
              <a:buFont typeface="Arial" panose="020B0604020202020204" pitchFamily="34" charset="0"/>
              <a:buChar char="•"/>
              <a:defRPr sz="1600" kern="1200">
                <a:solidFill>
                  <a:schemeClr val="tx1">
                    <a:lumMod val="85000"/>
                    <a:lumOff val="15000"/>
                  </a:schemeClr>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108000"/>
              </a:lnSpc>
              <a:spcBef>
                <a:spcPts val="500"/>
              </a:spcBef>
              <a:buClr>
                <a:srgbClr val="851414"/>
              </a:buClr>
              <a:buFont typeface="Arial" panose="020B0604020202020204" pitchFamily="34" charset="0"/>
              <a:buChar char="•"/>
              <a:defRPr sz="1600" kern="1200">
                <a:solidFill>
                  <a:schemeClr val="tx1">
                    <a:lumMod val="85000"/>
                    <a:lumOff val="15000"/>
                  </a:schemeClr>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sz="900" b="1" dirty="0">
                <a:ea typeface="Open Sans" pitchFamily="2" charset="0"/>
              </a:rPr>
              <a:t>Key</a:t>
            </a:r>
          </a:p>
          <a:p>
            <a:pPr marL="0" indent="0">
              <a:lnSpc>
                <a:spcPct val="100000"/>
              </a:lnSpc>
              <a:spcBef>
                <a:spcPts val="600"/>
              </a:spcBef>
              <a:buNone/>
            </a:pPr>
            <a:r>
              <a:rPr lang="en-US" sz="900" dirty="0">
                <a:ea typeface="Open Sans"/>
              </a:rPr>
              <a:t>Induction</a:t>
            </a:r>
          </a:p>
          <a:p>
            <a:pPr marL="0" indent="0">
              <a:lnSpc>
                <a:spcPct val="100000"/>
              </a:lnSpc>
              <a:spcBef>
                <a:spcPts val="600"/>
              </a:spcBef>
              <a:buNone/>
            </a:pPr>
            <a:r>
              <a:rPr lang="en-US" sz="900" dirty="0">
                <a:ea typeface="Open Sans" pitchFamily="2" charset="0"/>
              </a:rPr>
              <a:t>Core content</a:t>
            </a:r>
          </a:p>
          <a:p>
            <a:pPr marL="0" indent="0">
              <a:lnSpc>
                <a:spcPct val="100000"/>
              </a:lnSpc>
              <a:spcBef>
                <a:spcPts val="600"/>
              </a:spcBef>
              <a:buNone/>
            </a:pPr>
            <a:r>
              <a:rPr lang="en-US" sz="900" dirty="0">
                <a:ea typeface="Open Sans"/>
              </a:rPr>
              <a:t>Assessment preparation</a:t>
            </a:r>
          </a:p>
          <a:p>
            <a:pPr marL="0" indent="0">
              <a:spcBef>
                <a:spcPts val="600"/>
              </a:spcBef>
              <a:buFont typeface="Arial" panose="020B0604020202020204" pitchFamily="34" charset="0"/>
              <a:buNone/>
            </a:pPr>
            <a:r>
              <a:rPr lang="en-US" sz="900" dirty="0">
                <a:ea typeface="Open Sans" pitchFamily="2" charset="0"/>
              </a:rPr>
              <a:t>External assessments </a:t>
            </a:r>
          </a:p>
          <a:p>
            <a:pPr marL="0" indent="0">
              <a:spcBef>
                <a:spcPts val="600"/>
              </a:spcBef>
              <a:buFont typeface="Arial" panose="020B0604020202020204" pitchFamily="34" charset="0"/>
              <a:buNone/>
            </a:pPr>
            <a:r>
              <a:rPr lang="en-US" sz="900" dirty="0">
                <a:ea typeface="Open Sans" pitchFamily="2" charset="0"/>
              </a:rPr>
              <a:t>Industry placement </a:t>
            </a:r>
          </a:p>
          <a:p>
            <a:pPr marL="0" indent="0">
              <a:spcBef>
                <a:spcPts val="600"/>
              </a:spcBef>
              <a:buFont typeface="Arial" panose="020B0604020202020204" pitchFamily="34" charset="0"/>
              <a:buNone/>
            </a:pPr>
            <a:r>
              <a:rPr lang="en-US" sz="900" dirty="0">
                <a:ea typeface="Open Sans" pitchFamily="2" charset="0"/>
              </a:rPr>
              <a:t>Occupational specialism </a:t>
            </a:r>
          </a:p>
          <a:p>
            <a:pPr marL="0" indent="0">
              <a:spcBef>
                <a:spcPts val="600"/>
              </a:spcBef>
              <a:buFont typeface="Arial" panose="020B0604020202020204" pitchFamily="34" charset="0"/>
              <a:buNone/>
            </a:pPr>
            <a:r>
              <a:rPr lang="en-US" sz="900" dirty="0">
                <a:ea typeface="Open Sans" pitchFamily="2" charset="0"/>
              </a:rPr>
              <a:t>Technical and essential skills</a:t>
            </a:r>
          </a:p>
        </p:txBody>
      </p:sp>
      <p:sp>
        <p:nvSpPr>
          <p:cNvPr id="9" name="Rectangle 8">
            <a:extLst>
              <a:ext uri="{FF2B5EF4-FFF2-40B4-BE49-F238E27FC236}">
                <a16:creationId xmlns:a16="http://schemas.microsoft.com/office/drawing/2014/main" id="{B2CDB33D-B345-785F-8B25-132A09F14126}"/>
              </a:ext>
              <a:ext uri="{C183D7F6-B498-43B3-948B-1728B52AA6E4}">
                <adec:decorative xmlns:adec="http://schemas.microsoft.com/office/drawing/2017/decorative" val="1"/>
              </a:ext>
            </a:extLst>
          </p:cNvPr>
          <p:cNvSpPr/>
          <p:nvPr/>
        </p:nvSpPr>
        <p:spPr>
          <a:xfrm>
            <a:off x="10126994" y="1282758"/>
            <a:ext cx="196565" cy="174419"/>
          </a:xfrm>
          <a:prstGeom prst="rect">
            <a:avLst/>
          </a:prstGeom>
          <a:solidFill>
            <a:srgbClr val="00A3B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sz="800" dirty="0">
              <a:latin typeface="Arial" panose="020B0604020202020204" pitchFamily="34" charset="0"/>
              <a:ea typeface="Open Sans" pitchFamily="2" charset="0"/>
              <a:cs typeface="Arial" panose="020B0604020202020204" pitchFamily="34" charset="0"/>
            </a:endParaRPr>
          </a:p>
        </p:txBody>
      </p:sp>
      <p:sp>
        <p:nvSpPr>
          <p:cNvPr id="12" name="Rectangle 11">
            <a:extLst>
              <a:ext uri="{FF2B5EF4-FFF2-40B4-BE49-F238E27FC236}">
                <a16:creationId xmlns:a16="http://schemas.microsoft.com/office/drawing/2014/main" id="{1F12DF97-826B-E84A-4067-CFAC1CC62EF4}"/>
              </a:ext>
              <a:ext uri="{C183D7F6-B498-43B3-948B-1728B52AA6E4}">
                <adec:decorative xmlns:adec="http://schemas.microsoft.com/office/drawing/2017/decorative" val="1"/>
              </a:ext>
            </a:extLst>
          </p:cNvPr>
          <p:cNvSpPr/>
          <p:nvPr/>
        </p:nvSpPr>
        <p:spPr>
          <a:xfrm>
            <a:off x="10126994" y="1506190"/>
            <a:ext cx="196565" cy="174419"/>
          </a:xfrm>
          <a:prstGeom prst="rect">
            <a:avLst/>
          </a:prstGeom>
          <a:solidFill>
            <a:srgbClr val="9E9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sz="800" dirty="0">
              <a:latin typeface="Arial" panose="020B0604020202020204" pitchFamily="34" charset="0"/>
              <a:ea typeface="Open Sans" pitchFamily="2" charset="0"/>
              <a:cs typeface="Arial" panose="020B0604020202020204" pitchFamily="34" charset="0"/>
            </a:endParaRPr>
          </a:p>
        </p:txBody>
      </p:sp>
      <p:sp>
        <p:nvSpPr>
          <p:cNvPr id="13" name="Rectangle 12">
            <a:extLst>
              <a:ext uri="{FF2B5EF4-FFF2-40B4-BE49-F238E27FC236}">
                <a16:creationId xmlns:a16="http://schemas.microsoft.com/office/drawing/2014/main" id="{AE10CB9C-5B05-1B03-EA02-B993F229AAF5}"/>
              </a:ext>
              <a:ext uri="{C183D7F6-B498-43B3-948B-1728B52AA6E4}">
                <adec:decorative xmlns:adec="http://schemas.microsoft.com/office/drawing/2017/decorative" val="1"/>
              </a:ext>
            </a:extLst>
          </p:cNvPr>
          <p:cNvSpPr/>
          <p:nvPr/>
        </p:nvSpPr>
        <p:spPr>
          <a:xfrm>
            <a:off x="10126994" y="1723821"/>
            <a:ext cx="196565" cy="174419"/>
          </a:xfrm>
          <a:prstGeom prst="rect">
            <a:avLst/>
          </a:prstGeom>
          <a:solidFill>
            <a:srgbClr val="F0B33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sz="800" dirty="0">
              <a:latin typeface="Arial" panose="020B0604020202020204" pitchFamily="34" charset="0"/>
              <a:ea typeface="Open Sans" pitchFamily="2" charset="0"/>
              <a:cs typeface="Arial" panose="020B0604020202020204" pitchFamily="34" charset="0"/>
            </a:endParaRPr>
          </a:p>
        </p:txBody>
      </p:sp>
      <p:sp>
        <p:nvSpPr>
          <p:cNvPr id="14" name="Rectangle 13">
            <a:extLst>
              <a:ext uri="{FF2B5EF4-FFF2-40B4-BE49-F238E27FC236}">
                <a16:creationId xmlns:a16="http://schemas.microsoft.com/office/drawing/2014/main" id="{43D8FD4B-B6F3-C3CE-8E69-9E165FC93076}"/>
              </a:ext>
              <a:ext uri="{C183D7F6-B498-43B3-948B-1728B52AA6E4}">
                <adec:decorative xmlns:adec="http://schemas.microsoft.com/office/drawing/2017/decorative" val="1"/>
              </a:ext>
            </a:extLst>
          </p:cNvPr>
          <p:cNvSpPr/>
          <p:nvPr/>
        </p:nvSpPr>
        <p:spPr>
          <a:xfrm>
            <a:off x="10126994" y="1947253"/>
            <a:ext cx="196565" cy="174419"/>
          </a:xfrm>
          <a:prstGeom prst="rect">
            <a:avLst/>
          </a:prstGeom>
          <a:solidFill>
            <a:srgbClr val="DB486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sz="800" dirty="0">
              <a:latin typeface="Arial" panose="020B0604020202020204" pitchFamily="34" charset="0"/>
              <a:ea typeface="Open Sans" pitchFamily="2" charset="0"/>
              <a:cs typeface="Arial" panose="020B0604020202020204" pitchFamily="34" charset="0"/>
            </a:endParaRPr>
          </a:p>
        </p:txBody>
      </p:sp>
      <p:sp>
        <p:nvSpPr>
          <p:cNvPr id="15" name="Rectangle 14">
            <a:extLst>
              <a:ext uri="{FF2B5EF4-FFF2-40B4-BE49-F238E27FC236}">
                <a16:creationId xmlns:a16="http://schemas.microsoft.com/office/drawing/2014/main" id="{5E320C14-3A74-3ABA-DDDD-928986E513D8}"/>
              </a:ext>
              <a:ext uri="{C183D7F6-B498-43B3-948B-1728B52AA6E4}">
                <adec:decorative xmlns:adec="http://schemas.microsoft.com/office/drawing/2017/decorative" val="1"/>
              </a:ext>
            </a:extLst>
          </p:cNvPr>
          <p:cNvSpPr/>
          <p:nvPr/>
        </p:nvSpPr>
        <p:spPr>
          <a:xfrm>
            <a:off x="10126994" y="2170685"/>
            <a:ext cx="196565" cy="174419"/>
          </a:xfrm>
          <a:prstGeom prst="rect">
            <a:avLst/>
          </a:prstGeom>
          <a:solidFill>
            <a:srgbClr val="00BF6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sz="800" dirty="0">
              <a:latin typeface="Arial" panose="020B0604020202020204" pitchFamily="34" charset="0"/>
              <a:ea typeface="Open Sans" pitchFamily="2" charset="0"/>
              <a:cs typeface="Arial" panose="020B0604020202020204" pitchFamily="34" charset="0"/>
            </a:endParaRPr>
          </a:p>
        </p:txBody>
      </p:sp>
      <p:sp>
        <p:nvSpPr>
          <p:cNvPr id="18" name="Rectangle 17">
            <a:extLst>
              <a:ext uri="{FF2B5EF4-FFF2-40B4-BE49-F238E27FC236}">
                <a16:creationId xmlns:a16="http://schemas.microsoft.com/office/drawing/2014/main" id="{EEEC45FE-39BC-4CFF-C520-B03B34B80C83}"/>
              </a:ext>
              <a:ext uri="{C183D7F6-B498-43B3-948B-1728B52AA6E4}">
                <adec:decorative xmlns:adec="http://schemas.microsoft.com/office/drawing/2017/decorative" val="1"/>
              </a:ext>
            </a:extLst>
          </p:cNvPr>
          <p:cNvSpPr/>
          <p:nvPr/>
        </p:nvSpPr>
        <p:spPr>
          <a:xfrm>
            <a:off x="10126994" y="2394117"/>
            <a:ext cx="196565" cy="174419"/>
          </a:xfrm>
          <a:prstGeom prst="rect">
            <a:avLst/>
          </a:prstGeom>
          <a:solidFill>
            <a:srgbClr val="FF7F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sz="800" dirty="0">
              <a:latin typeface="Arial" panose="020B0604020202020204" pitchFamily="34" charset="0"/>
              <a:ea typeface="Open Sans" pitchFamily="2" charset="0"/>
              <a:cs typeface="Arial" panose="020B0604020202020204" pitchFamily="34" charset="0"/>
            </a:endParaRPr>
          </a:p>
        </p:txBody>
      </p:sp>
      <p:sp>
        <p:nvSpPr>
          <p:cNvPr id="21" name="Rectangle 20">
            <a:extLst>
              <a:ext uri="{FF2B5EF4-FFF2-40B4-BE49-F238E27FC236}">
                <a16:creationId xmlns:a16="http://schemas.microsoft.com/office/drawing/2014/main" id="{D93AA87A-0C5C-3DAE-99B6-C137C8E21C49}"/>
              </a:ext>
              <a:ext uri="{C183D7F6-B498-43B3-948B-1728B52AA6E4}">
                <adec:decorative xmlns:adec="http://schemas.microsoft.com/office/drawing/2017/decorative" val="1"/>
              </a:ext>
            </a:extLst>
          </p:cNvPr>
          <p:cNvSpPr/>
          <p:nvPr/>
        </p:nvSpPr>
        <p:spPr>
          <a:xfrm>
            <a:off x="10126993" y="1059326"/>
            <a:ext cx="196565" cy="174419"/>
          </a:xfrm>
          <a:prstGeom prst="rect">
            <a:avLst/>
          </a:prstGeom>
          <a:solidFill>
            <a:srgbClr val="9059C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sz="800" dirty="0">
              <a:latin typeface="Arial" panose="020B0604020202020204" pitchFamily="34" charset="0"/>
              <a:ea typeface="Open Sans" pitchFamily="2" charset="0"/>
              <a:cs typeface="Arial" panose="020B0604020202020204" pitchFamily="34" charset="0"/>
            </a:endParaRPr>
          </a:p>
        </p:txBody>
      </p:sp>
    </p:spTree>
    <p:extLst>
      <p:ext uri="{BB962C8B-B14F-4D97-AF65-F5344CB8AC3E}">
        <p14:creationId xmlns:p14="http://schemas.microsoft.com/office/powerpoint/2010/main" val="361737028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a:extLst>
              <a:ext uri="{FF2B5EF4-FFF2-40B4-BE49-F238E27FC236}">
                <a16:creationId xmlns:a16="http://schemas.microsoft.com/office/drawing/2014/main" id="{E8DBF4EA-94A8-38CA-66F5-F26BC59A5D75}"/>
              </a:ext>
            </a:extLst>
          </p:cNvPr>
          <p:cNvSpPr txBox="1">
            <a:spLocks/>
          </p:cNvSpPr>
          <p:nvPr/>
        </p:nvSpPr>
        <p:spPr>
          <a:xfrm>
            <a:off x="546368" y="325620"/>
            <a:ext cx="8697688" cy="380480"/>
          </a:xfrm>
          <a:prstGeom prst="rect">
            <a:avLst/>
          </a:prstGeom>
          <a:noFill/>
        </p:spPr>
        <p:txBody>
          <a:bodyPr wrap="square" lIns="36000" tIns="36000" rIns="36000" bIns="36000" rtlCol="0">
            <a:spAutoFit/>
          </a:bodyPr>
          <a:lstStyle/>
          <a:p>
            <a:r>
              <a:rPr lang="en-US" sz="2000" b="0" dirty="0">
                <a:latin typeface="Arial" panose="020B0604020202020204" pitchFamily="34" charset="0"/>
                <a:cs typeface="Arial" panose="020B0604020202020204" pitchFamily="34" charset="0"/>
              </a:rPr>
              <a:t>T Level in Digital Software Development: </a:t>
            </a:r>
            <a:r>
              <a:rPr lang="en-US" sz="2000" b="1" dirty="0">
                <a:latin typeface="Arial" panose="020B0604020202020204" pitchFamily="34" charset="0"/>
                <a:cs typeface="Arial" panose="020B0604020202020204" pitchFamily="34" charset="0"/>
              </a:rPr>
              <a:t>Year 1</a:t>
            </a:r>
          </a:p>
        </p:txBody>
      </p:sp>
      <p:sp>
        <p:nvSpPr>
          <p:cNvPr id="7" name="Text Placeholder 6">
            <a:extLst>
              <a:ext uri="{FF2B5EF4-FFF2-40B4-BE49-F238E27FC236}">
                <a16:creationId xmlns:a16="http://schemas.microsoft.com/office/drawing/2014/main" id="{70051C38-5845-1435-950A-C81F906060DB}"/>
              </a:ext>
            </a:extLst>
          </p:cNvPr>
          <p:cNvSpPr>
            <a:spLocks noGrp="1"/>
          </p:cNvSpPr>
          <p:nvPr>
            <p:ph type="body" sz="quarter" idx="11"/>
          </p:nvPr>
        </p:nvSpPr>
        <p:spPr/>
        <p:txBody>
          <a:bodyPr/>
          <a:lstStyle/>
          <a:p>
            <a:pPr indent="-107950" fontAlgn="base"/>
            <a:r>
              <a:rPr lang="en-GB" dirty="0"/>
              <a:t>Introduction to college systems and procedures; overview of course content and assessment schedule. </a:t>
            </a:r>
            <a:endParaRPr lang="en-US" dirty="0">
              <a:solidFill>
                <a:srgbClr val="000000"/>
              </a:solidFill>
            </a:endParaRPr>
          </a:p>
          <a:p>
            <a:pPr indent="-107950"/>
            <a:r>
              <a:rPr lang="en-GB" dirty="0"/>
              <a:t>Initial diagnostic assessments, including digital, English, maths and wider skills.</a:t>
            </a:r>
            <a:endParaRPr lang="en-US" dirty="0">
              <a:solidFill>
                <a:srgbClr val="000000"/>
              </a:solidFill>
            </a:endParaRPr>
          </a:p>
          <a:p>
            <a:pPr indent="-107950"/>
            <a:r>
              <a:rPr lang="en-GB" dirty="0"/>
              <a:t>Introduction to essential and technical skills, including preparation for industry placement. </a:t>
            </a:r>
            <a:r>
              <a:rPr lang="en-US" dirty="0"/>
              <a:t> </a:t>
            </a:r>
            <a:endParaRPr lang="en-US" dirty="0">
              <a:solidFill>
                <a:srgbClr val="000000"/>
              </a:solidFill>
            </a:endParaRPr>
          </a:p>
          <a:p>
            <a:pPr indent="-107950"/>
            <a:r>
              <a:rPr lang="en-GB" dirty="0"/>
              <a:t>Delivery of underpinning core content.  </a:t>
            </a:r>
          </a:p>
        </p:txBody>
      </p:sp>
      <p:sp>
        <p:nvSpPr>
          <p:cNvPr id="6" name="Text Placeholder 5">
            <a:extLst>
              <a:ext uri="{FF2B5EF4-FFF2-40B4-BE49-F238E27FC236}">
                <a16:creationId xmlns:a16="http://schemas.microsoft.com/office/drawing/2014/main" id="{959ED98A-EEF9-4535-ECBA-2C94D4DB4F74}"/>
              </a:ext>
            </a:extLst>
          </p:cNvPr>
          <p:cNvSpPr>
            <a:spLocks noGrp="1"/>
          </p:cNvSpPr>
          <p:nvPr>
            <p:ph type="body" sz="quarter" idx="12"/>
          </p:nvPr>
        </p:nvSpPr>
        <p:spPr>
          <a:xfrm>
            <a:off x="6161907" y="1283105"/>
            <a:ext cx="4271066" cy="1620000"/>
          </a:xfrm>
        </p:spPr>
        <p:txBody>
          <a:bodyPr/>
          <a:lstStyle/>
          <a:p>
            <a:pPr fontAlgn="base"/>
            <a:r>
              <a:rPr lang="en-GB" dirty="0"/>
              <a:t>Continuation of core curriculum delivery. </a:t>
            </a:r>
            <a:r>
              <a:rPr lang="en-US" dirty="0"/>
              <a:t>​</a:t>
            </a:r>
          </a:p>
          <a:p>
            <a:pPr indent="-107950" fontAlgn="base"/>
            <a:r>
              <a:rPr lang="en-GB" dirty="0">
                <a:latin typeface="Arial"/>
                <a:cs typeface="Arial"/>
              </a:rPr>
              <a:t>Skills linked to the digital industry, such as physicality of hardware, cabling and tools.  </a:t>
            </a:r>
            <a:r>
              <a:rPr lang="en-US" dirty="0">
                <a:latin typeface="Arial"/>
                <a:cs typeface="Arial"/>
              </a:rPr>
              <a:t>​</a:t>
            </a:r>
          </a:p>
          <a:p>
            <a:pPr indent="-107950" fontAlgn="base"/>
            <a:r>
              <a:rPr lang="en-GB" dirty="0">
                <a:latin typeface="Arial"/>
                <a:cs typeface="Arial"/>
              </a:rPr>
              <a:t>Meaningful industry engagement, such as onsite visits to meet employers and guest speakers.</a:t>
            </a:r>
            <a:r>
              <a:rPr lang="en-US" dirty="0">
                <a:latin typeface="Arial"/>
                <a:cs typeface="Arial"/>
              </a:rPr>
              <a:t> </a:t>
            </a:r>
            <a:endParaRPr lang="en-US" dirty="0">
              <a:solidFill>
                <a:srgbClr val="000000"/>
              </a:solidFill>
              <a:latin typeface="Arial"/>
              <a:cs typeface="Arial"/>
            </a:endParaRPr>
          </a:p>
          <a:p>
            <a:pPr indent="-107950"/>
            <a:r>
              <a:rPr lang="en-GB" dirty="0"/>
              <a:t>Assessment preparation, including mocks for core assessments. </a:t>
            </a:r>
            <a:r>
              <a:rPr lang="en-US" dirty="0"/>
              <a:t> </a:t>
            </a:r>
            <a:endParaRPr lang="en-US" dirty="0">
              <a:solidFill>
                <a:srgbClr val="000000"/>
              </a:solidFill>
            </a:endParaRPr>
          </a:p>
          <a:p>
            <a:pPr indent="-107950"/>
            <a:r>
              <a:rPr lang="en-GB" dirty="0"/>
              <a:t>Monitoring and support of essential skills development, including mentoring, 1:1 tutorials and regular checkpoints.</a:t>
            </a:r>
            <a:endParaRPr lang="en-US" dirty="0">
              <a:solidFill>
                <a:srgbClr val="000000"/>
              </a:solidFill>
            </a:endParaRPr>
          </a:p>
        </p:txBody>
      </p:sp>
      <p:sp>
        <p:nvSpPr>
          <p:cNvPr id="5" name="Text Placeholder 4">
            <a:extLst>
              <a:ext uri="{FF2B5EF4-FFF2-40B4-BE49-F238E27FC236}">
                <a16:creationId xmlns:a16="http://schemas.microsoft.com/office/drawing/2014/main" id="{3CECDAF1-82B5-9F92-719B-0E8F4D626EDC}"/>
              </a:ext>
            </a:extLst>
          </p:cNvPr>
          <p:cNvSpPr>
            <a:spLocks noGrp="1"/>
          </p:cNvSpPr>
          <p:nvPr>
            <p:ph type="body" sz="quarter" idx="18"/>
          </p:nvPr>
        </p:nvSpPr>
        <p:spPr/>
        <p:txBody>
          <a:bodyPr/>
          <a:lstStyle/>
          <a:p>
            <a:pPr indent="-107950"/>
            <a:r>
              <a:rPr lang="en-GB" dirty="0"/>
              <a:t>Continued development of core curriculum knowledge, and essential and technical skills. </a:t>
            </a:r>
            <a:endParaRPr lang="en-US" dirty="0">
              <a:solidFill>
                <a:srgbClr val="000000"/>
              </a:solidFill>
            </a:endParaRPr>
          </a:p>
          <a:p>
            <a:pPr indent="-107950"/>
            <a:r>
              <a:rPr lang="en-GB" dirty="0"/>
              <a:t>Assessment and progress review from Term 1 to identify areas for further development.</a:t>
            </a:r>
            <a:endParaRPr lang="en-US" dirty="0">
              <a:solidFill>
                <a:srgbClr val="000000"/>
              </a:solidFill>
            </a:endParaRPr>
          </a:p>
          <a:p>
            <a:pPr indent="-107950"/>
            <a:r>
              <a:rPr lang="en-GB" dirty="0"/>
              <a:t>Prepare students for core and ESP assessments.</a:t>
            </a:r>
            <a:endParaRPr lang="en-US" dirty="0">
              <a:solidFill>
                <a:srgbClr val="000000"/>
              </a:solidFill>
            </a:endParaRPr>
          </a:p>
          <a:p>
            <a:pPr indent="-107950"/>
            <a:r>
              <a:rPr lang="en-GB" dirty="0"/>
              <a:t>Students will have started, or be about to start, their industry placement. Introduce weekly reflective practice focused on skills development and supporting contextualised learning. (Model 2)</a:t>
            </a:r>
          </a:p>
        </p:txBody>
      </p:sp>
      <p:sp>
        <p:nvSpPr>
          <p:cNvPr id="4" name="Text Placeholder 3">
            <a:extLst>
              <a:ext uri="{FF2B5EF4-FFF2-40B4-BE49-F238E27FC236}">
                <a16:creationId xmlns:a16="http://schemas.microsoft.com/office/drawing/2014/main" id="{67F80737-7395-01F6-67C2-76A46FD525B8}"/>
              </a:ext>
            </a:extLst>
          </p:cNvPr>
          <p:cNvSpPr>
            <a:spLocks noGrp="1"/>
          </p:cNvSpPr>
          <p:nvPr>
            <p:ph type="body" sz="quarter" idx="17"/>
          </p:nvPr>
        </p:nvSpPr>
        <p:spPr/>
        <p:txBody>
          <a:bodyPr/>
          <a:lstStyle/>
          <a:p>
            <a:pPr indent="-107950"/>
            <a:r>
              <a:rPr lang="en-GB" dirty="0"/>
              <a:t>Continued development of core curriculum knowledge.</a:t>
            </a:r>
            <a:endParaRPr lang="en-US" dirty="0">
              <a:solidFill>
                <a:srgbClr val="000000"/>
              </a:solidFill>
            </a:endParaRPr>
          </a:p>
          <a:p>
            <a:pPr indent="-107950"/>
            <a:r>
              <a:rPr lang="en-GB" dirty="0"/>
              <a:t>Focus on assessment preparation and revision techniques. Students complete further mock assessments towards the end of Term 2. </a:t>
            </a:r>
            <a:endParaRPr lang="en-US" dirty="0">
              <a:solidFill>
                <a:srgbClr val="000000"/>
              </a:solidFill>
            </a:endParaRPr>
          </a:p>
          <a:p>
            <a:pPr indent="-107950"/>
            <a:r>
              <a:rPr lang="en-GB" dirty="0"/>
              <a:t>Targeted intervention: mock assessment outcomes used to inform recap sessions; focused support to address gaps in knowledge and improve performance. </a:t>
            </a:r>
            <a:endParaRPr lang="en-US" dirty="0">
              <a:solidFill>
                <a:srgbClr val="000000"/>
              </a:solidFill>
            </a:endParaRPr>
          </a:p>
        </p:txBody>
      </p:sp>
      <p:sp>
        <p:nvSpPr>
          <p:cNvPr id="2" name="Text Placeholder 1">
            <a:extLst>
              <a:ext uri="{FF2B5EF4-FFF2-40B4-BE49-F238E27FC236}">
                <a16:creationId xmlns:a16="http://schemas.microsoft.com/office/drawing/2014/main" id="{D02CACC2-93E5-34BE-1DD3-A919F89AB935}"/>
              </a:ext>
            </a:extLst>
          </p:cNvPr>
          <p:cNvSpPr>
            <a:spLocks noGrp="1"/>
          </p:cNvSpPr>
          <p:nvPr>
            <p:ph type="body" sz="quarter" idx="16"/>
          </p:nvPr>
        </p:nvSpPr>
        <p:spPr/>
        <p:txBody>
          <a:bodyPr/>
          <a:lstStyle/>
          <a:p>
            <a:pPr indent="-107950"/>
            <a:r>
              <a:rPr lang="en-GB" dirty="0"/>
              <a:t>Final delivery of remaining core content.</a:t>
            </a:r>
            <a:endParaRPr lang="en-US" dirty="0">
              <a:solidFill>
                <a:srgbClr val="000000"/>
              </a:solidFill>
            </a:endParaRPr>
          </a:p>
          <a:p>
            <a:pPr indent="-107950"/>
            <a:r>
              <a:rPr lang="en-GB" dirty="0"/>
              <a:t>Review of essential skills development in preparation for core assessments.</a:t>
            </a:r>
            <a:endParaRPr lang="en-US" dirty="0">
              <a:solidFill>
                <a:srgbClr val="000000"/>
              </a:solidFill>
            </a:endParaRPr>
          </a:p>
          <a:p>
            <a:pPr indent="-107950"/>
            <a:r>
              <a:rPr lang="en-GB" dirty="0"/>
              <a:t>Final mock assessments aimed at building </a:t>
            </a:r>
            <a:br>
              <a:rPr lang="en-GB" dirty="0"/>
            </a:br>
            <a:r>
              <a:rPr lang="en-GB" dirty="0"/>
              <a:t>student confidence.</a:t>
            </a:r>
            <a:endParaRPr lang="en-US" dirty="0">
              <a:solidFill>
                <a:srgbClr val="000000"/>
              </a:solidFill>
            </a:endParaRPr>
          </a:p>
          <a:p>
            <a:pPr indent="-107950"/>
            <a:r>
              <a:rPr lang="en-GB" dirty="0"/>
              <a:t>Final assessment and ESP preparation, focused on thorough revision, planning and organisation.</a:t>
            </a:r>
          </a:p>
          <a:p>
            <a:pPr indent="-107950"/>
            <a:r>
              <a:rPr lang="en-GB" dirty="0"/>
              <a:t>Introduce weekly reflective practice for students starting their industry placement. (Model 1)</a:t>
            </a:r>
            <a:endParaRPr lang="en-US" dirty="0"/>
          </a:p>
        </p:txBody>
      </p:sp>
      <p:sp>
        <p:nvSpPr>
          <p:cNvPr id="3" name="Text Placeholder 2">
            <a:extLst>
              <a:ext uri="{FF2B5EF4-FFF2-40B4-BE49-F238E27FC236}">
                <a16:creationId xmlns:a16="http://schemas.microsoft.com/office/drawing/2014/main" id="{448C274B-B3CC-8CD5-EF56-1646437021F0}"/>
              </a:ext>
            </a:extLst>
          </p:cNvPr>
          <p:cNvSpPr>
            <a:spLocks noGrp="1"/>
          </p:cNvSpPr>
          <p:nvPr>
            <p:ph type="body" sz="quarter" idx="15"/>
          </p:nvPr>
        </p:nvSpPr>
        <p:spPr/>
        <p:txBody>
          <a:bodyPr/>
          <a:lstStyle/>
          <a:p>
            <a:pPr indent="-107950"/>
            <a:r>
              <a:rPr lang="en-GB" dirty="0"/>
              <a:t>ESP and core assessments.</a:t>
            </a:r>
            <a:endParaRPr lang="en-US" dirty="0">
              <a:solidFill>
                <a:srgbClr val="000000"/>
              </a:solidFill>
            </a:endParaRPr>
          </a:p>
          <a:p>
            <a:pPr indent="-107950"/>
            <a:r>
              <a:rPr lang="en-GB" dirty="0"/>
              <a:t>Preparing for Year 2 curriculum progression.</a:t>
            </a:r>
            <a:endParaRPr lang="en-GB" dirty="0">
              <a:solidFill>
                <a:srgbClr val="000000"/>
              </a:solidFill>
            </a:endParaRPr>
          </a:p>
          <a:p>
            <a:pPr indent="-107950"/>
            <a:r>
              <a:rPr lang="en-GB" dirty="0"/>
              <a:t>You may start to introduce some occupational specialism content. This could include small projects and taster sessions. </a:t>
            </a:r>
            <a:endParaRPr lang="en-US" dirty="0">
              <a:solidFill>
                <a:srgbClr val="000000"/>
              </a:solidFill>
            </a:endParaRPr>
          </a:p>
          <a:p>
            <a:pPr indent="-107950"/>
            <a:r>
              <a:rPr lang="en-GB" dirty="0"/>
              <a:t>Review progress in essential and technical skills development across Year 1 and set targets for Year 2.</a:t>
            </a:r>
            <a:endParaRPr lang="en-US" dirty="0">
              <a:solidFill>
                <a:srgbClr val="000000"/>
              </a:solidFill>
            </a:endParaRPr>
          </a:p>
        </p:txBody>
      </p:sp>
    </p:spTree>
    <p:extLst>
      <p:ext uri="{BB962C8B-B14F-4D97-AF65-F5344CB8AC3E}">
        <p14:creationId xmlns:p14="http://schemas.microsoft.com/office/powerpoint/2010/main" val="128704534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a:extLst>
              <a:ext uri="{FF2B5EF4-FFF2-40B4-BE49-F238E27FC236}">
                <a16:creationId xmlns:a16="http://schemas.microsoft.com/office/drawing/2014/main" id="{E13883B8-CD00-8385-011D-B3D328A0A8D0}"/>
              </a:ext>
            </a:extLst>
          </p:cNvPr>
          <p:cNvSpPr txBox="1">
            <a:spLocks/>
          </p:cNvSpPr>
          <p:nvPr/>
        </p:nvSpPr>
        <p:spPr>
          <a:xfrm>
            <a:off x="546368" y="325620"/>
            <a:ext cx="8697688" cy="380480"/>
          </a:xfrm>
          <a:prstGeom prst="rect">
            <a:avLst/>
          </a:prstGeom>
          <a:noFill/>
        </p:spPr>
        <p:txBody>
          <a:bodyPr wrap="square" lIns="36000" tIns="36000" rIns="36000" bIns="36000" rtlCol="0">
            <a:spAutoFit/>
          </a:bodyPr>
          <a:lstStyle/>
          <a:p>
            <a:r>
              <a:rPr lang="en-US" sz="2000" b="0" dirty="0">
                <a:latin typeface="Arial" panose="020B0604020202020204" pitchFamily="34" charset="0"/>
                <a:cs typeface="Arial" panose="020B0604020202020204" pitchFamily="34" charset="0"/>
              </a:rPr>
              <a:t>T Level in Digital Software Development: </a:t>
            </a:r>
            <a:r>
              <a:rPr lang="en-US" sz="2000" b="1" dirty="0">
                <a:latin typeface="Arial" panose="020B0604020202020204" pitchFamily="34" charset="0"/>
                <a:cs typeface="Arial" panose="020B0604020202020204" pitchFamily="34" charset="0"/>
              </a:rPr>
              <a:t>Year 2</a:t>
            </a:r>
          </a:p>
        </p:txBody>
      </p:sp>
      <p:sp>
        <p:nvSpPr>
          <p:cNvPr id="7" name="Text Placeholder 6">
            <a:extLst>
              <a:ext uri="{FF2B5EF4-FFF2-40B4-BE49-F238E27FC236}">
                <a16:creationId xmlns:a16="http://schemas.microsoft.com/office/drawing/2014/main" id="{ED5D3CE0-042D-9E9C-8088-96741C5D778F}"/>
              </a:ext>
            </a:extLst>
          </p:cNvPr>
          <p:cNvSpPr>
            <a:spLocks noGrp="1"/>
          </p:cNvSpPr>
          <p:nvPr>
            <p:ph type="body" sz="quarter" idx="11"/>
          </p:nvPr>
        </p:nvSpPr>
        <p:spPr/>
        <p:txBody>
          <a:bodyPr/>
          <a:lstStyle/>
          <a:p>
            <a:pPr indent="-107950"/>
            <a:r>
              <a:rPr lang="en-GB" dirty="0"/>
              <a:t>Induction: focus on college system updates and assessment schedule for Year 2. </a:t>
            </a:r>
            <a:endParaRPr lang="en-US" dirty="0">
              <a:solidFill>
                <a:srgbClr val="000000"/>
              </a:solidFill>
            </a:endParaRPr>
          </a:p>
          <a:p>
            <a:pPr indent="-107950"/>
            <a:r>
              <a:rPr lang="en-GB" dirty="0"/>
              <a:t>Review of prior learning and reflection on industry placement, knowledge, and essential and technical skills development learnt in Year 1. </a:t>
            </a:r>
            <a:r>
              <a:rPr lang="en-US" dirty="0"/>
              <a:t> </a:t>
            </a:r>
            <a:endParaRPr lang="en-US" dirty="0">
              <a:solidFill>
                <a:srgbClr val="000000"/>
              </a:solidFill>
            </a:endParaRPr>
          </a:p>
          <a:p>
            <a:pPr indent="-107950"/>
            <a:r>
              <a:rPr lang="en-GB" dirty="0"/>
              <a:t>Career planning workshops to explore next steps; CV </a:t>
            </a:r>
            <a:r>
              <a:rPr lang="en-GB" spc="-10" dirty="0"/>
              <a:t>and interview skills; develop personalised action plans. </a:t>
            </a:r>
            <a:r>
              <a:rPr lang="en-US" spc="-10" dirty="0"/>
              <a:t> </a:t>
            </a:r>
            <a:endParaRPr lang="en-US" spc="-10" dirty="0">
              <a:solidFill>
                <a:srgbClr val="000000"/>
              </a:solidFill>
            </a:endParaRPr>
          </a:p>
          <a:p>
            <a:pPr indent="-107950"/>
            <a:r>
              <a:rPr lang="en-GB" dirty="0"/>
              <a:t>Start delivery of occupational specialism.</a:t>
            </a:r>
            <a:endParaRPr lang="en-US" dirty="0"/>
          </a:p>
        </p:txBody>
      </p:sp>
      <p:sp>
        <p:nvSpPr>
          <p:cNvPr id="6" name="Text Placeholder 5">
            <a:extLst>
              <a:ext uri="{FF2B5EF4-FFF2-40B4-BE49-F238E27FC236}">
                <a16:creationId xmlns:a16="http://schemas.microsoft.com/office/drawing/2014/main" id="{AF0E14EA-E8A9-02C3-36A4-A9A650D18AB9}"/>
              </a:ext>
            </a:extLst>
          </p:cNvPr>
          <p:cNvSpPr>
            <a:spLocks noGrp="1"/>
          </p:cNvSpPr>
          <p:nvPr>
            <p:ph type="body" sz="quarter" idx="12"/>
          </p:nvPr>
        </p:nvSpPr>
        <p:spPr/>
        <p:txBody>
          <a:bodyPr/>
          <a:lstStyle/>
          <a:p>
            <a:pPr indent="-107950"/>
            <a:r>
              <a:rPr lang="en-GB" dirty="0"/>
              <a:t>Continued delivery of occupational specialism content.</a:t>
            </a:r>
            <a:endParaRPr lang="en-US" dirty="0">
              <a:solidFill>
                <a:srgbClr val="000000"/>
              </a:solidFill>
            </a:endParaRPr>
          </a:p>
          <a:p>
            <a:pPr indent="-107950"/>
            <a:r>
              <a:rPr lang="en-US" dirty="0"/>
              <a:t>Continued development of essential and technical skills. </a:t>
            </a:r>
            <a:endParaRPr lang="en-US" dirty="0">
              <a:solidFill>
                <a:srgbClr val="000000"/>
              </a:solidFill>
            </a:endParaRPr>
          </a:p>
          <a:p>
            <a:pPr indent="-107950"/>
            <a:r>
              <a:rPr lang="en-US" dirty="0"/>
              <a:t>Industry placement, developing skills and applying learning from the T Level. (Model 1)</a:t>
            </a:r>
            <a:endParaRPr lang="en-GB" dirty="0"/>
          </a:p>
        </p:txBody>
      </p:sp>
      <p:sp>
        <p:nvSpPr>
          <p:cNvPr id="5" name="Text Placeholder 4">
            <a:extLst>
              <a:ext uri="{FF2B5EF4-FFF2-40B4-BE49-F238E27FC236}">
                <a16:creationId xmlns:a16="http://schemas.microsoft.com/office/drawing/2014/main" id="{A39DC5AC-4BFA-E204-C7F2-B5B7879E36D7}"/>
              </a:ext>
            </a:extLst>
          </p:cNvPr>
          <p:cNvSpPr>
            <a:spLocks noGrp="1"/>
          </p:cNvSpPr>
          <p:nvPr>
            <p:ph type="body" sz="quarter" idx="18"/>
          </p:nvPr>
        </p:nvSpPr>
        <p:spPr/>
        <p:txBody>
          <a:bodyPr/>
          <a:lstStyle/>
          <a:p>
            <a:pPr indent="-107950"/>
            <a:r>
              <a:rPr lang="en-GB" dirty="0"/>
              <a:t>Continued delivery of occupational specialism.  </a:t>
            </a:r>
            <a:endParaRPr lang="en-US" dirty="0">
              <a:solidFill>
                <a:srgbClr val="000000"/>
              </a:solidFill>
            </a:endParaRPr>
          </a:p>
          <a:p>
            <a:pPr indent="-107950"/>
            <a:r>
              <a:rPr lang="en-GB" dirty="0"/>
              <a:t>Assessment and progress review: students demonstrate their skills through mock and industry-led projects. </a:t>
            </a:r>
            <a:endParaRPr lang="en-US" dirty="0">
              <a:solidFill>
                <a:srgbClr val="000000"/>
              </a:solidFill>
            </a:endParaRPr>
          </a:p>
          <a:p>
            <a:pPr indent="-107950"/>
            <a:r>
              <a:rPr lang="en-GB" dirty="0"/>
              <a:t>Essential and technical skills refined with increased focus on exam technique and confidence in applying contextualised learning.</a:t>
            </a:r>
          </a:p>
          <a:p>
            <a:pPr indent="-107950"/>
            <a:r>
              <a:rPr lang="en-GB" dirty="0"/>
              <a:t>Continuation of industry placement</a:t>
            </a:r>
            <a:r>
              <a:rPr lang="en-US" dirty="0"/>
              <a:t>. (Model 1)</a:t>
            </a:r>
            <a:endParaRPr lang="en-GB" dirty="0"/>
          </a:p>
        </p:txBody>
      </p:sp>
      <p:sp>
        <p:nvSpPr>
          <p:cNvPr id="4" name="Text Placeholder 3">
            <a:extLst>
              <a:ext uri="{FF2B5EF4-FFF2-40B4-BE49-F238E27FC236}">
                <a16:creationId xmlns:a16="http://schemas.microsoft.com/office/drawing/2014/main" id="{EAD3831D-6FD8-DDA5-4D34-59DB1E1CE4ED}"/>
              </a:ext>
            </a:extLst>
          </p:cNvPr>
          <p:cNvSpPr>
            <a:spLocks noGrp="1"/>
          </p:cNvSpPr>
          <p:nvPr>
            <p:ph type="body" sz="quarter" idx="17"/>
          </p:nvPr>
        </p:nvSpPr>
        <p:spPr/>
        <p:txBody>
          <a:bodyPr/>
          <a:lstStyle/>
          <a:p>
            <a:pPr indent="-107950"/>
            <a:r>
              <a:rPr lang="en-GB" dirty="0"/>
              <a:t>Continued delivery of occupational specialism. </a:t>
            </a:r>
          </a:p>
          <a:p>
            <a:pPr indent="-107950"/>
            <a:r>
              <a:rPr lang="en-GB" dirty="0"/>
              <a:t>Further external assessment preparation, focusing on revision techniques and preparation for occupational specialism assessments. </a:t>
            </a:r>
            <a:endParaRPr lang="en-US" dirty="0">
              <a:solidFill>
                <a:srgbClr val="000000"/>
              </a:solidFill>
            </a:endParaRPr>
          </a:p>
          <a:p>
            <a:pPr indent="-107950"/>
            <a:r>
              <a:rPr lang="en-GB" dirty="0"/>
              <a:t>Monitoring and support of essential and technical skills development to ensure that progress is being made towards next steps. </a:t>
            </a:r>
            <a:endParaRPr lang="en-US" dirty="0">
              <a:solidFill>
                <a:srgbClr val="000000"/>
              </a:solidFill>
            </a:endParaRPr>
          </a:p>
          <a:p>
            <a:pPr indent="-107950"/>
            <a:r>
              <a:rPr lang="en-US" dirty="0"/>
              <a:t>Industry placement, developing skills and applying learning from the T Level. (Models 1 and 2)</a:t>
            </a:r>
            <a:endParaRPr lang="en-GB" dirty="0"/>
          </a:p>
        </p:txBody>
      </p:sp>
      <p:sp>
        <p:nvSpPr>
          <p:cNvPr id="2" name="Text Placeholder 1">
            <a:extLst>
              <a:ext uri="{FF2B5EF4-FFF2-40B4-BE49-F238E27FC236}">
                <a16:creationId xmlns:a16="http://schemas.microsoft.com/office/drawing/2014/main" id="{67B87C72-9314-093D-EA15-5EA78982F6A7}"/>
              </a:ext>
            </a:extLst>
          </p:cNvPr>
          <p:cNvSpPr>
            <a:spLocks noGrp="1"/>
          </p:cNvSpPr>
          <p:nvPr>
            <p:ph type="body" sz="quarter" idx="16"/>
          </p:nvPr>
        </p:nvSpPr>
        <p:spPr/>
        <p:txBody>
          <a:bodyPr/>
          <a:lstStyle/>
          <a:p>
            <a:pPr indent="-107950"/>
            <a:r>
              <a:rPr lang="en-GB" dirty="0"/>
              <a:t>Final delivery of remaining occupational specialism content. </a:t>
            </a:r>
            <a:endParaRPr lang="en-US" dirty="0">
              <a:solidFill>
                <a:srgbClr val="000000"/>
              </a:solidFill>
            </a:endParaRPr>
          </a:p>
          <a:p>
            <a:pPr indent="-107950"/>
            <a:r>
              <a:rPr lang="en-GB" dirty="0"/>
              <a:t>Continued assessment preparation for occupational specialism assessments.</a:t>
            </a:r>
            <a:endParaRPr lang="en-US" dirty="0">
              <a:solidFill>
                <a:srgbClr val="000000"/>
              </a:solidFill>
            </a:endParaRPr>
          </a:p>
          <a:p>
            <a:pPr indent="-107950"/>
            <a:r>
              <a:rPr lang="en-GB" dirty="0"/>
              <a:t>Start of occupational specialism assessments. </a:t>
            </a:r>
            <a:endParaRPr lang="en-US" dirty="0">
              <a:solidFill>
                <a:srgbClr val="000000"/>
              </a:solidFill>
            </a:endParaRPr>
          </a:p>
          <a:p>
            <a:pPr indent="-107950"/>
            <a:r>
              <a:rPr lang="en-GB" dirty="0"/>
              <a:t>Monitoring and support of essential and technical skills development.</a:t>
            </a:r>
            <a:endParaRPr lang="en-GB" dirty="0">
              <a:solidFill>
                <a:srgbClr val="000000"/>
              </a:solidFill>
            </a:endParaRPr>
          </a:p>
          <a:p>
            <a:pPr indent="-107950"/>
            <a:r>
              <a:rPr lang="en-GB" dirty="0"/>
              <a:t>Conclusion of industry placement. </a:t>
            </a:r>
            <a:endParaRPr lang="en-US" dirty="0">
              <a:solidFill>
                <a:srgbClr val="000000"/>
              </a:solidFill>
            </a:endParaRPr>
          </a:p>
        </p:txBody>
      </p:sp>
      <p:sp>
        <p:nvSpPr>
          <p:cNvPr id="3" name="Text Placeholder 2">
            <a:extLst>
              <a:ext uri="{FF2B5EF4-FFF2-40B4-BE49-F238E27FC236}">
                <a16:creationId xmlns:a16="http://schemas.microsoft.com/office/drawing/2014/main" id="{F2F370BC-F7D6-9C13-2173-A91370F17490}"/>
              </a:ext>
            </a:extLst>
          </p:cNvPr>
          <p:cNvSpPr>
            <a:spLocks noGrp="1"/>
          </p:cNvSpPr>
          <p:nvPr>
            <p:ph type="body" sz="quarter" idx="15"/>
          </p:nvPr>
        </p:nvSpPr>
        <p:spPr/>
        <p:txBody>
          <a:bodyPr/>
          <a:lstStyle/>
          <a:p>
            <a:pPr indent="-107950"/>
            <a:r>
              <a:rPr lang="en-GB" dirty="0"/>
              <a:t>Conclusion of occupational specialism assessments. </a:t>
            </a:r>
            <a:endParaRPr lang="en-US" dirty="0">
              <a:solidFill>
                <a:srgbClr val="000000"/>
              </a:solidFill>
            </a:endParaRPr>
          </a:p>
          <a:p>
            <a:pPr indent="-107950"/>
            <a:r>
              <a:rPr lang="en-GB" dirty="0"/>
              <a:t>Completion of final assessments and programme. </a:t>
            </a:r>
            <a:endParaRPr lang="en-US" dirty="0">
              <a:solidFill>
                <a:srgbClr val="000000"/>
              </a:solidFill>
            </a:endParaRPr>
          </a:p>
          <a:p>
            <a:pPr indent="-107950"/>
            <a:r>
              <a:rPr lang="en-GB" dirty="0"/>
              <a:t>Opportunity for students to reflect on two years of development and achievement. </a:t>
            </a:r>
            <a:endParaRPr lang="en-US" dirty="0">
              <a:solidFill>
                <a:srgbClr val="000000"/>
              </a:solidFill>
            </a:endParaRPr>
          </a:p>
          <a:p>
            <a:pPr indent="-107950"/>
            <a:r>
              <a:rPr lang="en-GB" dirty="0"/>
              <a:t>Progression plans finalised and additional support provided where appropriate.</a:t>
            </a:r>
            <a:endParaRPr lang="en-US" dirty="0">
              <a:solidFill>
                <a:srgbClr val="000000"/>
              </a:solidFill>
            </a:endParaRPr>
          </a:p>
        </p:txBody>
      </p:sp>
    </p:spTree>
    <p:extLst>
      <p:ext uri="{BB962C8B-B14F-4D97-AF65-F5344CB8AC3E}">
        <p14:creationId xmlns:p14="http://schemas.microsoft.com/office/powerpoint/2010/main" val="338529403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CF1DADFB-3B69-C0FB-BD3C-E7E76BB0ABA3}"/>
              </a:ext>
            </a:extLst>
          </p:cNvPr>
          <p:cNvSpPr txBox="1"/>
          <p:nvPr/>
        </p:nvSpPr>
        <p:spPr>
          <a:xfrm>
            <a:off x="838200" y="662748"/>
            <a:ext cx="10470382" cy="584775"/>
          </a:xfrm>
          <a:prstGeom prst="rect">
            <a:avLst/>
          </a:prstGeom>
          <a:noFill/>
        </p:spPr>
        <p:txBody>
          <a:bodyPr wrap="square" lIns="91440" tIns="45720" rIns="91440" bIns="45720" rtlCol="0" anchor="t">
            <a:spAutoFit/>
          </a:bodyPr>
          <a:lstStyle/>
          <a:p>
            <a:r>
              <a:rPr lang="en-US" sz="3200" dirty="0">
                <a:latin typeface="Arial"/>
                <a:cs typeface="Arial"/>
              </a:rPr>
              <a:t>Guidance to support the visual </a:t>
            </a:r>
            <a:r>
              <a:rPr lang="en-US" sz="3200">
                <a:latin typeface="Arial"/>
                <a:cs typeface="Arial"/>
              </a:rPr>
              <a:t>curriculum models</a:t>
            </a:r>
            <a:endParaRPr lang="en-US" sz="3200" dirty="0">
              <a:latin typeface="Arial"/>
              <a:cs typeface="Arial"/>
            </a:endParaRPr>
          </a:p>
        </p:txBody>
      </p:sp>
      <p:sp>
        <p:nvSpPr>
          <p:cNvPr id="2" name="Text Placeholder 1">
            <a:extLst>
              <a:ext uri="{FF2B5EF4-FFF2-40B4-BE49-F238E27FC236}">
                <a16:creationId xmlns:a16="http://schemas.microsoft.com/office/drawing/2014/main" id="{99EF3CD9-1D62-B9FD-2145-1C765D00FD0F}"/>
              </a:ext>
            </a:extLst>
          </p:cNvPr>
          <p:cNvSpPr>
            <a:spLocks noGrp="1"/>
          </p:cNvSpPr>
          <p:nvPr>
            <p:ph type="body" idx="1"/>
          </p:nvPr>
        </p:nvSpPr>
        <p:spPr/>
        <p:txBody>
          <a:bodyPr>
            <a:normAutofit/>
          </a:bodyPr>
          <a:lstStyle/>
          <a:p>
            <a:pPr lvl="0">
              <a:spcBef>
                <a:spcPts val="0"/>
              </a:spcBef>
            </a:pPr>
            <a:r>
              <a:rPr lang="en-GB" sz="1700" b="1" u="sng" dirty="0">
                <a:latin typeface="Arial"/>
                <a:cs typeface="Arial"/>
              </a:rPr>
              <a:t>Induction</a:t>
            </a:r>
            <a:endParaRPr lang="en-GB" sz="1700" dirty="0">
              <a:solidFill>
                <a:srgbClr val="000000"/>
              </a:solidFill>
              <a:latin typeface="Arial"/>
              <a:cs typeface="Arial"/>
            </a:endParaRPr>
          </a:p>
          <a:p>
            <a:r>
              <a:rPr lang="en-GB" sz="1700" dirty="0">
                <a:latin typeface="Arial"/>
                <a:cs typeface="Arial"/>
              </a:rPr>
              <a:t>It is important to assess the starting points of students with a robust induction process. This should outline key information relating to the provider and T Level, and include appropriate diagnostic testing. This could include initial diagnostic testing in English, maths and digital skills so appropriate targets can be set and support provided. </a:t>
            </a:r>
            <a:endParaRPr lang="en-GB" dirty="0"/>
          </a:p>
          <a:p>
            <a:pPr lvl="0"/>
            <a:r>
              <a:rPr lang="en-GB" sz="1700" b="1" u="sng" dirty="0"/>
              <a:t>Integrating essential and technical skills into delivery</a:t>
            </a:r>
          </a:p>
          <a:p>
            <a:pPr lvl="0"/>
            <a:r>
              <a:rPr lang="en-GB" sz="1700" b="1" dirty="0">
                <a:latin typeface="Arial"/>
                <a:cs typeface="Arial"/>
              </a:rPr>
              <a:t>Essential skills: </a:t>
            </a:r>
            <a:r>
              <a:rPr lang="en-GB" sz="1700" dirty="0">
                <a:latin typeface="Arial"/>
                <a:cs typeface="Arial"/>
              </a:rPr>
              <a:t>Skills that are highly transferable and support the application of technical skills and knowledge. Examples include communication, problem solving and teamwork.  </a:t>
            </a:r>
          </a:p>
          <a:p>
            <a:r>
              <a:rPr lang="en-GB" sz="1700" b="1" dirty="0">
                <a:latin typeface="Arial"/>
                <a:cs typeface="Arial"/>
              </a:rPr>
              <a:t>Technical skills:</a:t>
            </a:r>
            <a:r>
              <a:rPr lang="en-GB" sz="1700" dirty="0">
                <a:latin typeface="Arial"/>
                <a:cs typeface="Arial"/>
              </a:rPr>
              <a:t> Skills specific to a particular sector or role, sometimes based on a defined body of knowledge. They are generally less transferable beyond the sector or role they relate to. Examples include infrastructure cabling, physicality of hardware, and physicality of cabling and tools.  </a:t>
            </a:r>
            <a:r>
              <a:rPr lang="en-GB" sz="1100" dirty="0">
                <a:latin typeface="Aptos"/>
                <a:cs typeface="Arial"/>
              </a:rPr>
              <a:t> </a:t>
            </a:r>
          </a:p>
        </p:txBody>
      </p:sp>
    </p:spTree>
    <p:extLst>
      <p:ext uri="{BB962C8B-B14F-4D97-AF65-F5344CB8AC3E}">
        <p14:creationId xmlns:p14="http://schemas.microsoft.com/office/powerpoint/2010/main" val="5754150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402CB8E-2078-B87B-5DC8-D31BDF3FAC3A}"/>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2D6092CD-3C5C-0EF9-7F76-D9E539F3A09F}"/>
              </a:ext>
            </a:extLst>
          </p:cNvPr>
          <p:cNvSpPr txBox="1"/>
          <p:nvPr/>
        </p:nvSpPr>
        <p:spPr>
          <a:xfrm>
            <a:off x="838200" y="662748"/>
            <a:ext cx="10470382" cy="584775"/>
          </a:xfrm>
          <a:prstGeom prst="rect">
            <a:avLst/>
          </a:prstGeom>
          <a:noFill/>
        </p:spPr>
        <p:txBody>
          <a:bodyPr wrap="square" rtlCol="0">
            <a:spAutoFit/>
          </a:bodyPr>
          <a:lstStyle/>
          <a:p>
            <a:r>
              <a:rPr lang="en-US" sz="3200" dirty="0">
                <a:latin typeface="Arial" panose="020B0604020202020204" pitchFamily="34" charset="0"/>
                <a:cs typeface="Arial" panose="020B0604020202020204" pitchFamily="34" charset="0"/>
              </a:rPr>
              <a:t>Sequencing core content</a:t>
            </a:r>
          </a:p>
        </p:txBody>
      </p:sp>
      <p:sp>
        <p:nvSpPr>
          <p:cNvPr id="2" name="Text Placeholder 1">
            <a:extLst>
              <a:ext uri="{FF2B5EF4-FFF2-40B4-BE49-F238E27FC236}">
                <a16:creationId xmlns:a16="http://schemas.microsoft.com/office/drawing/2014/main" id="{CAE99145-0D5B-4A95-EF84-42215FC11F75}"/>
              </a:ext>
            </a:extLst>
          </p:cNvPr>
          <p:cNvSpPr>
            <a:spLocks noGrp="1"/>
          </p:cNvSpPr>
          <p:nvPr>
            <p:ph type="body" idx="1"/>
          </p:nvPr>
        </p:nvSpPr>
        <p:spPr/>
        <p:txBody>
          <a:bodyPr>
            <a:normAutofit/>
          </a:bodyPr>
          <a:lstStyle/>
          <a:p>
            <a:pPr lvl="0">
              <a:spcBef>
                <a:spcPts val="0"/>
              </a:spcBef>
            </a:pPr>
            <a:r>
              <a:rPr lang="en-GB" sz="1700" b="1" u="sng" dirty="0">
                <a:latin typeface="Arial"/>
                <a:cs typeface="Arial"/>
              </a:rPr>
              <a:t>Adapting to assessment schedules</a:t>
            </a:r>
          </a:p>
          <a:p>
            <a:pPr lvl="0"/>
            <a:r>
              <a:rPr lang="en-GB" sz="1700" dirty="0"/>
              <a:t>Adjust sequencing to maximise performance on external assessments ensuring all core/occupational specialism content is delivered in time for revision sessions.</a:t>
            </a:r>
          </a:p>
          <a:p>
            <a:pPr lvl="0"/>
            <a:r>
              <a:rPr lang="en-GB" sz="1700" b="1" u="sng" dirty="0"/>
              <a:t>Year 1 sequencing strategy</a:t>
            </a:r>
            <a:endParaRPr lang="en-GB" sz="1700" dirty="0"/>
          </a:p>
          <a:p>
            <a:pPr marL="285750" lvl="0" indent="-285750">
              <a:buFont typeface="Arial" panose="020B0604020202020204" pitchFamily="34" charset="0"/>
              <a:buChar char="•"/>
            </a:pPr>
            <a:r>
              <a:rPr lang="en-GB" sz="1700" dirty="0"/>
              <a:t>Term 1: Focus on delivering core content knowledge. </a:t>
            </a:r>
          </a:p>
          <a:p>
            <a:pPr marL="285750" lvl="0" indent="-285750">
              <a:buFont typeface="Arial" panose="020B0604020202020204" pitchFamily="34" charset="0"/>
              <a:buChar char="•"/>
            </a:pPr>
            <a:r>
              <a:rPr lang="en-GB" sz="1700" dirty="0"/>
              <a:t>Term 2: Apply knowledge through problem solving and projects, incorporating employer input. </a:t>
            </a:r>
          </a:p>
          <a:p>
            <a:pPr marL="285750" lvl="0" indent="-285750">
              <a:buFont typeface="Arial" panose="020B0604020202020204" pitchFamily="34" charset="0"/>
              <a:buChar char="•"/>
            </a:pPr>
            <a:r>
              <a:rPr lang="en-GB" sz="1700" dirty="0"/>
              <a:t>Term 3: Prioritise assessment preparation. </a:t>
            </a:r>
          </a:p>
          <a:p>
            <a:pPr lvl="0"/>
            <a:r>
              <a:rPr lang="en-GB" sz="1700" b="1" u="sng" dirty="0">
                <a:latin typeface="Arial"/>
                <a:cs typeface="Arial"/>
              </a:rPr>
              <a:t>Implementing problem solving and projects</a:t>
            </a:r>
          </a:p>
          <a:p>
            <a:pPr lvl="0"/>
            <a:r>
              <a:rPr lang="en-GB" sz="1700" dirty="0">
                <a:latin typeface="Arial"/>
                <a:cs typeface="Arial"/>
              </a:rPr>
              <a:t>Begin with simple projects and gradually increase complexity, leading to more in-depth projects in the second year with appropriate scaffolding and sequencing of learning. </a:t>
            </a:r>
          </a:p>
        </p:txBody>
      </p:sp>
    </p:spTree>
    <p:extLst>
      <p:ext uri="{BB962C8B-B14F-4D97-AF65-F5344CB8AC3E}">
        <p14:creationId xmlns:p14="http://schemas.microsoft.com/office/powerpoint/2010/main" val="412615919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3773407-A134-E885-2DA1-8184679F8F89}"/>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10CE207B-45F6-C849-D7A4-F24F4A5A2B01}"/>
              </a:ext>
            </a:extLst>
          </p:cNvPr>
          <p:cNvSpPr txBox="1"/>
          <p:nvPr/>
        </p:nvSpPr>
        <p:spPr>
          <a:xfrm>
            <a:off x="838200" y="662748"/>
            <a:ext cx="10470382" cy="584775"/>
          </a:xfrm>
          <a:prstGeom prst="rect">
            <a:avLst/>
          </a:prstGeom>
          <a:noFill/>
        </p:spPr>
        <p:txBody>
          <a:bodyPr wrap="square" rtlCol="0">
            <a:spAutoFit/>
          </a:bodyPr>
          <a:lstStyle/>
          <a:p>
            <a:r>
              <a:rPr lang="en-US" sz="3200" dirty="0">
                <a:latin typeface="Arial" panose="020B0604020202020204" pitchFamily="34" charset="0"/>
                <a:cs typeface="Arial" panose="020B0604020202020204" pitchFamily="34" charset="0"/>
              </a:rPr>
              <a:t>Sequencing occupational specialism (OS) content</a:t>
            </a:r>
          </a:p>
        </p:txBody>
      </p:sp>
      <p:sp>
        <p:nvSpPr>
          <p:cNvPr id="2" name="Text Placeholder 1">
            <a:extLst>
              <a:ext uri="{FF2B5EF4-FFF2-40B4-BE49-F238E27FC236}">
                <a16:creationId xmlns:a16="http://schemas.microsoft.com/office/drawing/2014/main" id="{6AB688C7-28D1-4CAA-E300-CB9AB82739E2}"/>
              </a:ext>
            </a:extLst>
          </p:cNvPr>
          <p:cNvSpPr>
            <a:spLocks noGrp="1"/>
          </p:cNvSpPr>
          <p:nvPr>
            <p:ph type="body" idx="1"/>
          </p:nvPr>
        </p:nvSpPr>
        <p:spPr/>
        <p:txBody>
          <a:bodyPr>
            <a:normAutofit fontScale="92500" lnSpcReduction="20000"/>
          </a:bodyPr>
          <a:lstStyle/>
          <a:p>
            <a:pPr lvl="0">
              <a:spcBef>
                <a:spcPts val="0"/>
              </a:spcBef>
            </a:pPr>
            <a:r>
              <a:rPr lang="en-GB" sz="1700" b="1" u="sng" dirty="0">
                <a:latin typeface="Arial"/>
                <a:cs typeface="Arial"/>
              </a:rPr>
              <a:t>Introduction to OS content</a:t>
            </a:r>
          </a:p>
          <a:p>
            <a:pPr lvl="0"/>
            <a:r>
              <a:rPr lang="en-GB" sz="1700" dirty="0">
                <a:latin typeface="Arial"/>
                <a:cs typeface="Arial"/>
              </a:rPr>
              <a:t>Plan to deliver OS content mainly in the second year; however, you may start to introduce some OS content in the first year. This could include small projects and taster sessions. </a:t>
            </a:r>
          </a:p>
          <a:p>
            <a:pPr lvl="0"/>
            <a:r>
              <a:rPr lang="en-GB" sz="1700" b="1" u="sng" dirty="0">
                <a:latin typeface="Arial"/>
                <a:cs typeface="Arial"/>
              </a:rPr>
              <a:t>Adopting an integrated approach</a:t>
            </a:r>
          </a:p>
          <a:p>
            <a:pPr lvl="0"/>
            <a:r>
              <a:rPr lang="en-GB" sz="1700" dirty="0"/>
              <a:t>Incorporate knowledge and skills across the performance outcomes. Move away from delivering individual performance outcomes discretely due to varying time needs and content overlap. </a:t>
            </a:r>
          </a:p>
          <a:p>
            <a:pPr lvl="0"/>
            <a:r>
              <a:rPr lang="en-GB" sz="1700" b="1" u="sng" dirty="0">
                <a:latin typeface="Arial"/>
                <a:cs typeface="Arial"/>
              </a:rPr>
              <a:t>Project work for OS delivery</a:t>
            </a:r>
          </a:p>
          <a:p>
            <a:pPr lvl="0"/>
            <a:r>
              <a:rPr lang="en-GB" sz="1700" dirty="0"/>
              <a:t>Project-based approaches can be an effective way to deliver OS content. Many providers find it helpful to align projects with OS assessment tasks: build confidence in working methods and documentation initially, progressing to focus more on outcomes and quality. Explore more integrated approaches over time, particularly where this helps reduce overlap or duplication across content. </a:t>
            </a:r>
          </a:p>
          <a:p>
            <a:pPr lvl="0"/>
            <a:r>
              <a:rPr lang="en-GB" sz="1700" b="1" u="sng" dirty="0">
                <a:latin typeface="Arial"/>
                <a:cs typeface="Arial"/>
              </a:rPr>
              <a:t>Navigating the assessment schedule</a:t>
            </a:r>
          </a:p>
          <a:p>
            <a:pPr lvl="0"/>
            <a:r>
              <a:rPr lang="en-GB" sz="1700" dirty="0"/>
              <a:t>Balance the delivery of OS content with the scheduling of external assessments and industry placements.</a:t>
            </a:r>
          </a:p>
        </p:txBody>
      </p:sp>
    </p:spTree>
    <p:extLst>
      <p:ext uri="{BB962C8B-B14F-4D97-AF65-F5344CB8AC3E}">
        <p14:creationId xmlns:p14="http://schemas.microsoft.com/office/powerpoint/2010/main" val="213924694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FDAC6911050A2A42B87D3265732E493C" ma:contentTypeVersion="11" ma:contentTypeDescription="Create a new document." ma:contentTypeScope="" ma:versionID="e163b1ecb95b067ccac2c87c3c243c3b">
  <xsd:schema xmlns:xsd="http://www.w3.org/2001/XMLSchema" xmlns:xs="http://www.w3.org/2001/XMLSchema" xmlns:p="http://schemas.microsoft.com/office/2006/metadata/properties" xmlns:ns2="0a932bcf-489a-45c8-be82-b728b35eabad" xmlns:ns3="d6722d2b-0c3d-402e-ac1f-b369ae8f2e4c" targetNamespace="http://schemas.microsoft.com/office/2006/metadata/properties" ma:root="true" ma:fieldsID="c2778c0b791023d81e60a6d945aaaef4" ns2:_="" ns3:_="">
    <xsd:import namespace="0a932bcf-489a-45c8-be82-b728b35eabad"/>
    <xsd:import namespace="d6722d2b-0c3d-402e-ac1f-b369ae8f2e4c"/>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a932bcf-489a-45c8-be82-b728b35eaba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DateTaken" ma:index="11" nillable="true" ma:displayName="MediaServiceDateTaken" ma:hidden="true" ma:indexed="true" ma:internalName="MediaServiceDateTaken"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LengthInSeconds" ma:index="14" nillable="true" ma:displayName="MediaLengthInSeconds" ma:hidden="true" ma:internalName="MediaLengthInSeconds" ma:readOnly="true">
      <xsd:simpleType>
        <xsd:restriction base="dms:Unknown"/>
      </xsd:simpleType>
    </xsd:element>
    <xsd:element name="lcf76f155ced4ddcb4097134ff3c332f" ma:index="16" nillable="true" ma:taxonomy="true" ma:internalName="lcf76f155ced4ddcb4097134ff3c332f" ma:taxonomyFieldName="MediaServiceImageTags" ma:displayName="Image Tags" ma:readOnly="false" ma:fieldId="{5cf76f15-5ced-4ddc-b409-7134ff3c332f}" ma:taxonomyMulti="true" ma:sspId="fc1898db-68ac-4db5-a3be-0c52eaa40079" ma:termSetId="09814cd3-568e-fe90-9814-8d621ff8fb84" ma:anchorId="fba54fb3-c3e1-fe81-a776-ca4b69148c4d" ma:open="true" ma:isKeyword="false">
      <xsd:complexType>
        <xsd:sequence>
          <xsd:element ref="pc:Terms" minOccurs="0" maxOccurs="1"/>
        </xsd:sequence>
      </xsd:complexType>
    </xsd:element>
    <xsd:element name="MediaServiceOCR" ma:index="18"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d6722d2b-0c3d-402e-ac1f-b369ae8f2e4c" elementFormDefault="qualified">
    <xsd:import namespace="http://schemas.microsoft.com/office/2006/documentManagement/types"/>
    <xsd:import namespace="http://schemas.microsoft.com/office/infopath/2007/PartnerControls"/>
    <xsd:element name="TaxCatchAll" ma:index="17" nillable="true" ma:displayName="Taxonomy Catch All Column" ma:hidden="true" ma:list="{02a46a1f-a8f9-4ce2-b5ea-ff2b37beeb18}" ma:internalName="TaxCatchAll" ma:showField="CatchAllData" ma:web="d6722d2b-0c3d-402e-ac1f-b369ae8f2e4c">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6CC28F55-DAD1-4285-AC2C-5106249274E2}"/>
</file>

<file path=customXml/itemProps2.xml><?xml version="1.0" encoding="utf-8"?>
<ds:datastoreItem xmlns:ds="http://schemas.openxmlformats.org/officeDocument/2006/customXml" ds:itemID="{3CB76312-FCED-46F2-AE84-5D47CB0F246D}"/>
</file>

<file path=docProps/app.xml><?xml version="1.0" encoding="utf-8"?>
<Properties xmlns="http://schemas.openxmlformats.org/officeDocument/2006/extended-properties" xmlns:vt="http://schemas.openxmlformats.org/officeDocument/2006/docPropsVTypes">
  <TotalTime>0</TotalTime>
  <Words>1543</Words>
  <Application>Microsoft Office PowerPoint</Application>
  <PresentationFormat>Widescreen</PresentationFormat>
  <Paragraphs>152</Paragraphs>
  <Slides>11</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11</vt:i4>
      </vt:variant>
    </vt:vector>
  </HeadingPairs>
  <TitlesOfParts>
    <vt:vector size="17" baseType="lpstr">
      <vt:lpstr>Aptos</vt:lpstr>
      <vt:lpstr>Arial</vt:lpstr>
      <vt:lpstr>Arial Narrow</vt:lpstr>
      <vt:lpstr>Calibri</vt:lpstr>
      <vt:lpstr>Open Sans</vt:lpstr>
      <vt:lpstr>Office Theme</vt:lpstr>
      <vt:lpstr>T Level in Digital Software Development</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2026-06-08T11:09:33Z</dcterms:created>
  <dcterms:modified xsi:type="dcterms:W3CDTF">2026-06-08T13:54:23Z</dcterms:modified>
</cp:coreProperties>
</file>