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1"/>
  </p:notesMasterIdLst>
  <p:handoutMasterIdLst>
    <p:handoutMasterId r:id="rId12"/>
  </p:handoutMasterIdLst>
  <p:sldIdLst>
    <p:sldId id="267" r:id="rId2"/>
    <p:sldId id="268" r:id="rId3"/>
    <p:sldId id="269" r:id="rId4"/>
    <p:sldId id="272" r:id="rId5"/>
    <p:sldId id="270" r:id="rId6"/>
    <p:sldId id="273" r:id="rId7"/>
    <p:sldId id="275" r:id="rId8"/>
    <p:sldId id="276"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F88"/>
    <a:srgbClr val="FFF5C4"/>
    <a:srgbClr val="534C29"/>
    <a:srgbClr val="8E53EF"/>
    <a:srgbClr val="FF7575"/>
    <a:srgbClr val="466318"/>
    <a:srgbClr val="E2EEBE"/>
    <a:srgbClr val="F6FAEC"/>
    <a:srgbClr val="C0CEFF"/>
    <a:srgbClr val="1028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4B8CAAE-CB0F-46DA-9A2C-EF708A8C8DBF}" v="3" dt="2026-06-08T11:53:13.813"/>
    <p1510:client id="{C9D1278A-CC8A-4840-9827-83ED300E7B71}" v="5" dt="2026-06-08T11:09:46.1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902"/>
    <p:restoredTop sz="94658"/>
  </p:normalViewPr>
  <p:slideViewPr>
    <p:cSldViewPr snapToGrid="0">
      <p:cViewPr varScale="1">
        <p:scale>
          <a:sx n="78" d="100"/>
          <a:sy n="78" d="100"/>
        </p:scale>
        <p:origin x="26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41D0A8-53FF-630C-A836-51A3FCF6790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a:extLst>
              <a:ext uri="{FF2B5EF4-FFF2-40B4-BE49-F238E27FC236}">
                <a16:creationId xmlns:a16="http://schemas.microsoft.com/office/drawing/2014/main" id="{C02E7DE2-9C0D-6BF3-1161-3FCE11A4D79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1090100-C4EB-4E88-91FA-DBDEB754A07B}" type="datetimeFigureOut">
              <a:rPr lang="en-GB" smtClean="0"/>
              <a:t>08/06/2026</a:t>
            </a:fld>
            <a:endParaRPr lang="en-GB" dirty="0"/>
          </a:p>
        </p:txBody>
      </p:sp>
      <p:sp>
        <p:nvSpPr>
          <p:cNvPr id="4" name="Footer Placeholder 3">
            <a:extLst>
              <a:ext uri="{FF2B5EF4-FFF2-40B4-BE49-F238E27FC236}">
                <a16:creationId xmlns:a16="http://schemas.microsoft.com/office/drawing/2014/main" id="{90F8F44F-3644-328A-AC9D-5615F79C6CC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6" name="Slide Number Placeholder 5">
            <a:extLst>
              <a:ext uri="{FF2B5EF4-FFF2-40B4-BE49-F238E27FC236}">
                <a16:creationId xmlns:a16="http://schemas.microsoft.com/office/drawing/2014/main" id="{719DFE00-70B8-9624-0D12-55AEF16C7C7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CDBE69C-86F9-4AFD-A89E-85F0E027EAC0}" type="slidenum">
              <a:rPr lang="en-GB" smtClean="0"/>
              <a:t>‹#›</a:t>
            </a:fld>
            <a:endParaRPr lang="en-GB" dirty="0"/>
          </a:p>
        </p:txBody>
      </p:sp>
    </p:spTree>
    <p:extLst>
      <p:ext uri="{BB962C8B-B14F-4D97-AF65-F5344CB8AC3E}">
        <p14:creationId xmlns:p14="http://schemas.microsoft.com/office/powerpoint/2010/main" val="1513877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5EAD9E-BB4A-40B0-BE7B-1946AA427F01}" type="datetimeFigureOut">
              <a:rPr lang="en-GB" smtClean="0"/>
              <a:t>08/06/2026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81C7CD-4980-4292-A97E-9E6021FEE908}" type="slidenum">
              <a:rPr lang="en-GB" smtClean="0"/>
              <a:t>‹#›</a:t>
            </a:fld>
            <a:endParaRPr lang="en-GB" dirty="0"/>
          </a:p>
        </p:txBody>
      </p:sp>
    </p:spTree>
    <p:extLst>
      <p:ext uri="{BB962C8B-B14F-4D97-AF65-F5344CB8AC3E}">
        <p14:creationId xmlns:p14="http://schemas.microsoft.com/office/powerpoint/2010/main" val="3567794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dirty="0"/>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Image © Shutterstock/Gorodenkoff</a:t>
            </a:r>
            <a:endParaRPr lang="en-GB" dirty="0"/>
          </a:p>
        </p:txBody>
      </p:sp>
      <p:sp>
        <p:nvSpPr>
          <p:cNvPr id="4" name="Slide Number Placeholder 3"/>
          <p:cNvSpPr>
            <a:spLocks noGrp="1"/>
          </p:cNvSpPr>
          <p:nvPr>
            <p:ph type="sldNum" sz="quarter" idx="5"/>
          </p:nvPr>
        </p:nvSpPr>
        <p:spPr/>
        <p:txBody>
          <a:bodyPr/>
          <a:lstStyle/>
          <a:p>
            <a:fld id="{3681C7CD-4980-4292-A97E-9E6021FEE908}" type="slidenum">
              <a:rPr lang="en-GB" smtClean="0"/>
              <a:t>1</a:t>
            </a:fld>
            <a:endParaRPr lang="en-GB" dirty="0"/>
          </a:p>
        </p:txBody>
      </p:sp>
    </p:spTree>
    <p:extLst>
      <p:ext uri="{BB962C8B-B14F-4D97-AF65-F5344CB8AC3E}">
        <p14:creationId xmlns:p14="http://schemas.microsoft.com/office/powerpoint/2010/main" val="66901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NULL" TargetMode="External"/><Relationship Id="rId2" Type="http://schemas.openxmlformats.org/officeDocument/2006/relationships/hyperlink" Target="NULL" TargetMode="External"/><Relationship Id="rId1" Type="http://schemas.openxmlformats.org/officeDocument/2006/relationships/slideMaster" Target="../slideMasters/slideMaster1.xml"/><Relationship Id="rId4" Type="http://schemas.openxmlformats.org/officeDocument/2006/relationships/hyperlink" Target="NULL"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46E5EB6-EF23-9191-1C19-791D0A3DF82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a:fillRect/>
          </a:stretch>
        </p:blipFill>
        <p:spPr>
          <a:xfrm>
            <a:off x="0" y="-21771"/>
            <a:ext cx="12192000" cy="3461657"/>
          </a:xfrm>
          <a:prstGeom prst="rect">
            <a:avLst/>
          </a:prstGeom>
        </p:spPr>
      </p:pic>
      <p:pic>
        <p:nvPicPr>
          <p:cNvPr id="6" name="Picture 5">
            <a:extLst>
              <a:ext uri="{FF2B5EF4-FFF2-40B4-BE49-F238E27FC236}">
                <a16:creationId xmlns:a16="http://schemas.microsoft.com/office/drawing/2014/main" id="{CF0436F5-4759-CE02-9A1C-07D30041419E}"/>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0" y="1640065"/>
            <a:ext cx="12192000" cy="5247131"/>
          </a:xfrm>
          <a:prstGeom prst="rect">
            <a:avLst/>
          </a:prstGeom>
        </p:spPr>
      </p:pic>
      <p:sp>
        <p:nvSpPr>
          <p:cNvPr id="8" name="Title 1">
            <a:extLst>
              <a:ext uri="{FF2B5EF4-FFF2-40B4-BE49-F238E27FC236}">
                <a16:creationId xmlns:a16="http://schemas.microsoft.com/office/drawing/2014/main" id="{2AE04597-155A-6B3A-1944-370275A2C241}"/>
              </a:ext>
            </a:extLst>
          </p:cNvPr>
          <p:cNvSpPr>
            <a:spLocks noGrp="1"/>
          </p:cNvSpPr>
          <p:nvPr>
            <p:ph type="ctrTitle" hasCustomPrompt="1"/>
          </p:nvPr>
        </p:nvSpPr>
        <p:spPr>
          <a:xfrm>
            <a:off x="1524000" y="3835106"/>
            <a:ext cx="9144000" cy="875845"/>
          </a:xfrm>
        </p:spPr>
        <p:txBody>
          <a:bodyPr anchor="b" anchorCtr="0">
            <a:noAutofit/>
          </a:bodyPr>
          <a:lstStyle>
            <a:lvl1pPr algn="ctr">
              <a:defRPr sz="5200" b="1">
                <a:solidFill>
                  <a:srgbClr val="534C29"/>
                </a:solidFill>
                <a:latin typeface="Arial" panose="020B0604020202020204" pitchFamily="34" charset="0"/>
                <a:cs typeface="Arial" panose="020B0604020202020204" pitchFamily="34" charset="0"/>
              </a:defRPr>
            </a:lvl1pPr>
          </a:lstStyle>
          <a:p>
            <a:r>
              <a:rPr lang="en-US"/>
              <a:t>Click to add title</a:t>
            </a:r>
            <a:endParaRPr lang="en-GB"/>
          </a:p>
        </p:txBody>
      </p:sp>
      <p:sp>
        <p:nvSpPr>
          <p:cNvPr id="10" name="Subtitle 2">
            <a:extLst>
              <a:ext uri="{FF2B5EF4-FFF2-40B4-BE49-F238E27FC236}">
                <a16:creationId xmlns:a16="http://schemas.microsoft.com/office/drawing/2014/main" id="{7DDE4753-3D21-8D68-A3C9-DBE0C643A3D7}"/>
              </a:ext>
            </a:extLst>
          </p:cNvPr>
          <p:cNvSpPr>
            <a:spLocks noGrp="1"/>
          </p:cNvSpPr>
          <p:nvPr>
            <p:ph type="subTitle" idx="1" hasCustomPrompt="1"/>
          </p:nvPr>
        </p:nvSpPr>
        <p:spPr>
          <a:xfrm>
            <a:off x="1524000" y="4903189"/>
            <a:ext cx="9144000" cy="583211"/>
          </a:xfrm>
        </p:spPr>
        <p:txBody>
          <a:bodyPr>
            <a:noAutofit/>
          </a:bodyPr>
          <a:lstStyle>
            <a:lvl1pPr marL="0" indent="0" algn="ctr">
              <a:buNone/>
              <a:defRPr sz="28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topic</a:t>
            </a:r>
            <a:endParaRPr lang="en-GB"/>
          </a:p>
        </p:txBody>
      </p:sp>
      <p:sp>
        <p:nvSpPr>
          <p:cNvPr id="14" name="Text Placeholder 5">
            <a:extLst>
              <a:ext uri="{FF2B5EF4-FFF2-40B4-BE49-F238E27FC236}">
                <a16:creationId xmlns:a16="http://schemas.microsoft.com/office/drawing/2014/main" id="{382D39ED-89CE-10BF-CA4F-114ADD68CA65}"/>
              </a:ext>
            </a:extLst>
          </p:cNvPr>
          <p:cNvSpPr>
            <a:spLocks noGrp="1"/>
          </p:cNvSpPr>
          <p:nvPr>
            <p:ph type="body" sz="quarter" idx="10"/>
          </p:nvPr>
        </p:nvSpPr>
        <p:spPr>
          <a:xfrm>
            <a:off x="6096000" y="2500597"/>
            <a:ext cx="5623668" cy="534189"/>
          </a:xfrm>
        </p:spPr>
        <p:txBody>
          <a:bodyPr>
            <a:noAutofit/>
          </a:bodyPr>
          <a:lstStyle>
            <a:lvl1pPr marL="0" indent="0" algn="r">
              <a:buNone/>
              <a:defRPr sz="2000" b="1" i="0" u="none">
                <a:solidFill>
                  <a:srgbClr val="534C29"/>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15" name="Text Placeholder 9">
            <a:extLst>
              <a:ext uri="{FF2B5EF4-FFF2-40B4-BE49-F238E27FC236}">
                <a16:creationId xmlns:a16="http://schemas.microsoft.com/office/drawing/2014/main" id="{46EF1A25-418E-44D5-1531-10C67B17DD48}"/>
              </a:ext>
            </a:extLst>
          </p:cNvPr>
          <p:cNvSpPr>
            <a:spLocks noGrp="1"/>
          </p:cNvSpPr>
          <p:nvPr>
            <p:ph type="body" sz="quarter" idx="11" hasCustomPrompt="1"/>
          </p:nvPr>
        </p:nvSpPr>
        <p:spPr>
          <a:xfrm>
            <a:off x="1524000" y="5625863"/>
            <a:ext cx="9144000" cy="458004"/>
          </a:xfrm>
        </p:spPr>
        <p:txBody>
          <a:bodyPr>
            <a:noAutofit/>
          </a:bodyPr>
          <a:lstStyle>
            <a:lvl1pPr marL="0" indent="0" algn="ctr">
              <a:buNone/>
              <a:defRPr sz="1800">
                <a:solidFill>
                  <a:schemeClr val="tx1">
                    <a:lumMod val="85000"/>
                    <a:lumOff val="15000"/>
                  </a:schemeClr>
                </a:solidFill>
              </a:defRPr>
            </a:lvl1pPr>
          </a:lstStyle>
          <a:p>
            <a:pPr lvl="0"/>
            <a:r>
              <a:rPr lang="en-US"/>
              <a:t>Click to add resource info</a:t>
            </a:r>
          </a:p>
        </p:txBody>
      </p:sp>
      <p:pic>
        <p:nvPicPr>
          <p:cNvPr id="16" name="Picture 15">
            <a:extLst>
              <a:ext uri="{FF2B5EF4-FFF2-40B4-BE49-F238E27FC236}">
                <a16:creationId xmlns:a16="http://schemas.microsoft.com/office/drawing/2014/main" id="{01A01DBF-6845-8111-1CE3-3D349B59292F}"/>
              </a:ext>
            </a:extLst>
          </p:cNvPr>
          <p:cNvPicPr>
            <a:picLocks noChangeAspect="1"/>
          </p:cNvPicPr>
          <p:nvPr userDrawn="1"/>
        </p:nvPicPr>
        <p:blipFill>
          <a:blip r:embed="rId4" cstate="screen">
            <a:extLst>
              <a:ext uri="{28A0092B-C50C-407E-A947-70E740481C1C}">
                <a14:useLocalDpi xmlns:a14="http://schemas.microsoft.com/office/drawing/2010/main"/>
              </a:ext>
            </a:extLst>
          </a:blip>
          <a:srcRect/>
          <a:stretch/>
        </p:blipFill>
        <p:spPr>
          <a:xfrm>
            <a:off x="5190283" y="1308633"/>
            <a:ext cx="1811434" cy="1799998"/>
          </a:xfrm>
          <a:prstGeom prst="rect">
            <a:avLst/>
          </a:prstGeom>
        </p:spPr>
      </p:pic>
      <p:pic>
        <p:nvPicPr>
          <p:cNvPr id="12" name="Picture 11" descr="A picture containing screenshot, graphics, pattern, circle&#10;&#10;Description automatically generated">
            <a:extLst>
              <a:ext uri="{FF2B5EF4-FFF2-40B4-BE49-F238E27FC236}">
                <a16:creationId xmlns:a16="http://schemas.microsoft.com/office/drawing/2014/main" id="{0AB31EAA-B3FD-B9A5-574E-4FE687C7AD57}"/>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703163" y="1886813"/>
            <a:ext cx="2049637" cy="860482"/>
          </a:xfrm>
          <a:prstGeom prst="rect">
            <a:avLst/>
          </a:prstGeom>
        </p:spPr>
      </p:pic>
      <p:pic>
        <p:nvPicPr>
          <p:cNvPr id="17" name="Picture 16" descr="A computer screen with a cursor&#10;&#10;Description automatically generated with medium confidence">
            <a:extLst>
              <a:ext uri="{FF2B5EF4-FFF2-40B4-BE49-F238E27FC236}">
                <a16:creationId xmlns:a16="http://schemas.microsoft.com/office/drawing/2014/main" id="{8A953CFC-292D-84EE-197A-65A19CA3DF5E}"/>
              </a:ext>
            </a:extLst>
          </p:cNvPr>
          <p:cNvPicPr>
            <a:picLocks noChangeAspect="1"/>
          </p:cNvPicPr>
          <p:nvPr userDrawn="1"/>
        </p:nvPicPr>
        <p:blipFill>
          <a:blip r:embed="rId6" cstate="screen">
            <a:extLst>
              <a:ext uri="{28A0092B-C50C-407E-A947-70E740481C1C}">
                <a14:useLocalDpi xmlns:a14="http://schemas.microsoft.com/office/drawing/2010/main"/>
              </a:ext>
            </a:extLst>
          </a:blip>
          <a:stretch>
            <a:fillRect/>
          </a:stretch>
        </p:blipFill>
        <p:spPr>
          <a:xfrm>
            <a:off x="5534212" y="1829802"/>
            <a:ext cx="1123576" cy="757660"/>
          </a:xfrm>
          <a:prstGeom prst="rect">
            <a:avLst/>
          </a:prstGeom>
        </p:spPr>
      </p:pic>
      <p:sp>
        <p:nvSpPr>
          <p:cNvPr id="5" name="Footer Placeholder 4">
            <a:extLst>
              <a:ext uri="{FF2B5EF4-FFF2-40B4-BE49-F238E27FC236}">
                <a16:creationId xmlns:a16="http://schemas.microsoft.com/office/drawing/2014/main" id="{580A7CE0-BF17-52A2-2A75-076F93D04598}"/>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FBB9FE9B-B7D3-67CD-8A8D-3A46453C3B8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3409507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Methodology">
    <p:spTree>
      <p:nvGrpSpPr>
        <p:cNvPr id="1" name=""/>
        <p:cNvGrpSpPr/>
        <p:nvPr/>
      </p:nvGrpSpPr>
      <p:grpSpPr>
        <a:xfrm>
          <a:off x="0" y="0"/>
          <a:ext cx="0" cy="0"/>
          <a:chOff x="0" y="0"/>
          <a:chExt cx="0" cy="0"/>
        </a:xfrm>
      </p:grpSpPr>
      <p:sp>
        <p:nvSpPr>
          <p:cNvPr id="5" name="Google Shape;25;p29">
            <a:extLst>
              <a:ext uri="{FF2B5EF4-FFF2-40B4-BE49-F238E27FC236}">
                <a16:creationId xmlns:a16="http://schemas.microsoft.com/office/drawing/2014/main" id="{AB4BB6A9-6037-A3E5-3FBE-0D6450B10EE8}"/>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72000" rIns="180000" bIns="72000" anchor="t" anchorCtr="0">
            <a:normAutofit/>
          </a:bodyPr>
          <a:lstStyle>
            <a:lvl1pPr marL="230400" lvl="0" indent="-230400" algn="l">
              <a:lnSpc>
                <a:spcPct val="98000"/>
              </a:lnSpc>
              <a:spcBef>
                <a:spcPts val="1000"/>
              </a:spcBef>
              <a:spcAft>
                <a:spcPts val="0"/>
              </a:spcAft>
              <a:buClr>
                <a:schemeClr val="tx1"/>
              </a:buClr>
              <a:buSzPct val="100000"/>
              <a:buChar char="•"/>
              <a:defRPr sz="2400"/>
            </a:lvl1pPr>
            <a:lvl2pPr marL="914400" lvl="1" indent="-342900" algn="l">
              <a:lnSpc>
                <a:spcPct val="108000"/>
              </a:lnSpc>
              <a:spcBef>
                <a:spcPts val="500"/>
              </a:spcBef>
              <a:spcAft>
                <a:spcPts val="0"/>
              </a:spcAft>
              <a:buSzPts val="1800"/>
              <a:buChar char="•"/>
              <a:defRPr/>
            </a:lvl2pPr>
            <a:lvl3pPr marL="1371600" lvl="2" indent="-342900" algn="l">
              <a:lnSpc>
                <a:spcPct val="108000"/>
              </a:lnSpc>
              <a:spcBef>
                <a:spcPts val="500"/>
              </a:spcBef>
              <a:spcAft>
                <a:spcPts val="0"/>
              </a:spcAft>
              <a:buSzPts val="1800"/>
              <a:buChar char="•"/>
              <a:defRPr/>
            </a:lvl3pPr>
            <a:lvl4pPr marL="1828800" lvl="3" indent="-342900" algn="l">
              <a:lnSpc>
                <a:spcPct val="108000"/>
              </a:lnSpc>
              <a:spcBef>
                <a:spcPts val="500"/>
              </a:spcBef>
              <a:spcAft>
                <a:spcPts val="0"/>
              </a:spcAft>
              <a:buSzPts val="1800"/>
              <a:buChar char="•"/>
              <a:defRPr/>
            </a:lvl4pPr>
            <a:lvl5pPr marL="2286000" lvl="4" indent="-342900" algn="l">
              <a:lnSpc>
                <a:spcPct val="108000"/>
              </a:lnSpc>
              <a:spcBef>
                <a:spcPts val="500"/>
              </a:spcBef>
              <a:spcAft>
                <a:spcPts val="0"/>
              </a:spcAft>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r>
              <a:rPr lang="en-GB"/>
              <a:t>Write a bulleted explanation of how the information was gathered (e.g. research, CoP discussion, provider input)</a:t>
            </a:r>
          </a:p>
          <a:p>
            <a:r>
              <a:rPr lang="en-GB"/>
              <a:t>Text</a:t>
            </a:r>
          </a:p>
        </p:txBody>
      </p:sp>
      <p:sp>
        <p:nvSpPr>
          <p:cNvPr id="8" name="Rounded Rectangle 7">
            <a:extLst>
              <a:ext uri="{FF2B5EF4-FFF2-40B4-BE49-F238E27FC236}">
                <a16:creationId xmlns:a16="http://schemas.microsoft.com/office/drawing/2014/main" id="{8A680341-0A9C-03F7-1D78-4CB208F30C4C}"/>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
        <p:nvSpPr>
          <p:cNvPr id="2" name="Footer Placeholder 4">
            <a:extLst>
              <a:ext uri="{FF2B5EF4-FFF2-40B4-BE49-F238E27FC236}">
                <a16:creationId xmlns:a16="http://schemas.microsoft.com/office/drawing/2014/main" id="{77CFA1E1-3F4F-D40D-3574-C24664740463}"/>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2789B498-BA0F-B60D-2E2E-0E4FC3652B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4110455A-7837-DFA9-23E0-8713341C33C1}"/>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Purpose and context</a:t>
            </a:r>
          </a:p>
        </p:txBody>
      </p:sp>
      <p:sp>
        <p:nvSpPr>
          <p:cNvPr id="10" name="Google Shape;346;p11">
            <a:extLst>
              <a:ext uri="{FF2B5EF4-FFF2-40B4-BE49-F238E27FC236}">
                <a16:creationId xmlns:a16="http://schemas.microsoft.com/office/drawing/2014/main" id="{1FA2BAEB-4D0C-4801-4F3C-AA45D41EABCB}"/>
              </a:ext>
            </a:extLst>
          </p:cNvPr>
          <p:cNvSpPr txBox="1"/>
          <p:nvPr userDrawn="1"/>
        </p:nvSpPr>
        <p:spPr>
          <a:xfrm>
            <a:off x="838200" y="6284952"/>
            <a:ext cx="4434831" cy="142796"/>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GB" sz="800" b="0" i="0" u="none" strike="noStrike" cap="none" dirty="0">
                <a:solidFill>
                  <a:schemeClr val="tx1"/>
                </a:solidFill>
                <a:latin typeface="Open Sans"/>
                <a:ea typeface="Open Sans"/>
                <a:cs typeface="Open Sans"/>
                <a:sym typeface="Open Sans"/>
              </a:rPr>
              <a:t>Note that providers may choose to use different delivery models. </a:t>
            </a:r>
            <a:endParaRPr dirty="0">
              <a:solidFill>
                <a:schemeClr val="tx1"/>
              </a:solidFill>
            </a:endParaRPr>
          </a:p>
        </p:txBody>
      </p:sp>
    </p:spTree>
    <p:extLst>
      <p:ext uri="{BB962C8B-B14F-4D97-AF65-F5344CB8AC3E}">
        <p14:creationId xmlns:p14="http://schemas.microsoft.com/office/powerpoint/2010/main" val="1945425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3" name="Google Shape;348;p11">
            <a:extLst>
              <a:ext uri="{FF2B5EF4-FFF2-40B4-BE49-F238E27FC236}">
                <a16:creationId xmlns:a16="http://schemas.microsoft.com/office/drawing/2014/main" id="{89C70523-1C2C-1B81-2502-2809007B8099}"/>
              </a:ext>
            </a:extLst>
          </p:cNvPr>
          <p:cNvGrpSpPr/>
          <p:nvPr userDrawn="1"/>
        </p:nvGrpSpPr>
        <p:grpSpPr>
          <a:xfrm>
            <a:off x="1612926" y="1201358"/>
            <a:ext cx="8332479" cy="4920263"/>
            <a:chOff x="1612926" y="1201358"/>
            <a:chExt cx="8332479" cy="4920263"/>
          </a:xfrm>
        </p:grpSpPr>
        <p:grpSp>
          <p:nvGrpSpPr>
            <p:cNvPr id="4" name="Google Shape;349;p11">
              <a:extLst>
                <a:ext uri="{FF2B5EF4-FFF2-40B4-BE49-F238E27FC236}">
                  <a16:creationId xmlns:a16="http://schemas.microsoft.com/office/drawing/2014/main" id="{3BE3E64B-E1EB-DF20-5536-BF7D62B7E900}"/>
                </a:ext>
              </a:extLst>
            </p:cNvPr>
            <p:cNvGrpSpPr/>
            <p:nvPr/>
          </p:nvGrpSpPr>
          <p:grpSpPr>
            <a:xfrm>
              <a:off x="1612926" y="5286078"/>
              <a:ext cx="4178145" cy="584841"/>
              <a:chOff x="1713632" y="5295338"/>
              <a:chExt cx="4050146" cy="566924"/>
            </a:xfrm>
          </p:grpSpPr>
          <p:sp>
            <p:nvSpPr>
              <p:cNvPr id="15" name="Google Shape;350;p11">
                <a:extLst>
                  <a:ext uri="{FF2B5EF4-FFF2-40B4-BE49-F238E27FC236}">
                    <a16:creationId xmlns:a16="http://schemas.microsoft.com/office/drawing/2014/main" id="{7D1EDD51-9629-FCFD-9B41-E4B22F9F5EB8}"/>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6" name="Google Shape;351;p11">
                <a:extLst>
                  <a:ext uri="{FF2B5EF4-FFF2-40B4-BE49-F238E27FC236}">
                    <a16:creationId xmlns:a16="http://schemas.microsoft.com/office/drawing/2014/main" id="{CCE04336-B157-01AD-5FD0-B4B062E61E45}"/>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7" name="Google Shape;352;p11">
                <a:extLst>
                  <a:ext uri="{FF2B5EF4-FFF2-40B4-BE49-F238E27FC236}">
                    <a16:creationId xmlns:a16="http://schemas.microsoft.com/office/drawing/2014/main" id="{1636BD3B-2404-F261-3C31-8BEACB69F02E}"/>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grpSp>
          <p:nvGrpSpPr>
            <p:cNvPr id="5" name="Google Shape;353;p11">
              <a:extLst>
                <a:ext uri="{FF2B5EF4-FFF2-40B4-BE49-F238E27FC236}">
                  <a16:creationId xmlns:a16="http://schemas.microsoft.com/office/drawing/2014/main" id="{743233A7-AAC6-5397-54CD-856810760420}"/>
                </a:ext>
              </a:extLst>
            </p:cNvPr>
            <p:cNvGrpSpPr/>
            <p:nvPr/>
          </p:nvGrpSpPr>
          <p:grpSpPr>
            <a:xfrm>
              <a:off x="5767260" y="5286078"/>
              <a:ext cx="4178145" cy="584841"/>
              <a:chOff x="1713632" y="5295338"/>
              <a:chExt cx="4050146" cy="566924"/>
            </a:xfrm>
          </p:grpSpPr>
          <p:sp>
            <p:nvSpPr>
              <p:cNvPr id="12" name="Google Shape;354;p11">
                <a:extLst>
                  <a:ext uri="{FF2B5EF4-FFF2-40B4-BE49-F238E27FC236}">
                    <a16:creationId xmlns:a16="http://schemas.microsoft.com/office/drawing/2014/main" id="{1CAFA56F-E97D-B667-E0E4-BD5DC4303731}"/>
                  </a:ext>
                </a:extLst>
              </p:cNvPr>
              <p:cNvSpPr/>
              <p:nvPr/>
            </p:nvSpPr>
            <p:spPr>
              <a:xfrm>
                <a:off x="1734457" y="5362573"/>
                <a:ext cx="3996041" cy="236313"/>
              </a:xfrm>
              <a:prstGeom prst="rect">
                <a:avLst/>
              </a:prstGeom>
              <a:noFill/>
              <a:ln w="12700" cap="flat" cmpd="sng">
                <a:solidFill>
                  <a:srgbClr val="BFBFB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3" name="Google Shape;355;p11">
                <a:extLst>
                  <a:ext uri="{FF2B5EF4-FFF2-40B4-BE49-F238E27FC236}">
                    <a16:creationId xmlns:a16="http://schemas.microsoft.com/office/drawing/2014/main" id="{37CF228A-C4DB-0569-988D-217E42B52819}"/>
                  </a:ext>
                </a:extLst>
              </p:cNvPr>
              <p:cNvSpPr/>
              <p:nvPr/>
            </p:nvSpPr>
            <p:spPr>
              <a:xfrm>
                <a:off x="1713632" y="5295338"/>
                <a:ext cx="4050146" cy="146805"/>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cxnSp>
            <p:nvCxnSpPr>
              <p:cNvPr id="14" name="Google Shape;356;p11">
                <a:extLst>
                  <a:ext uri="{FF2B5EF4-FFF2-40B4-BE49-F238E27FC236}">
                    <a16:creationId xmlns:a16="http://schemas.microsoft.com/office/drawing/2014/main" id="{DEC5FC91-F42D-7839-FE17-51464A5D7C64}"/>
                  </a:ext>
                </a:extLst>
              </p:cNvPr>
              <p:cNvCxnSpPr/>
              <p:nvPr/>
            </p:nvCxnSpPr>
            <p:spPr>
              <a:xfrm>
                <a:off x="3732477" y="5598886"/>
                <a:ext cx="0" cy="263376"/>
              </a:xfrm>
              <a:prstGeom prst="straightConnector1">
                <a:avLst/>
              </a:prstGeom>
              <a:noFill/>
              <a:ln w="12700" cap="flat" cmpd="sng">
                <a:solidFill>
                  <a:srgbClr val="BFBFBF"/>
                </a:solidFill>
                <a:prstDash val="solid"/>
                <a:miter lim="800000"/>
                <a:headEnd type="none" w="sm" len="sm"/>
                <a:tailEnd type="none" w="sm" len="sm"/>
              </a:ln>
            </p:spPr>
          </p:cxnSp>
        </p:grpSp>
        <p:sp>
          <p:nvSpPr>
            <p:cNvPr id="6" name="Google Shape;357;p11">
              <a:extLst>
                <a:ext uri="{FF2B5EF4-FFF2-40B4-BE49-F238E27FC236}">
                  <a16:creationId xmlns:a16="http://schemas.microsoft.com/office/drawing/2014/main" id="{9C165F50-F6AB-A813-E65F-2E0B5C2D52E0}"/>
                </a:ext>
              </a:extLst>
            </p:cNvPr>
            <p:cNvSpPr txBox="1"/>
            <p:nvPr/>
          </p:nvSpPr>
          <p:spPr>
            <a:xfrm>
              <a:off x="3415866" y="5993381"/>
              <a:ext cx="559415"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1</a:t>
              </a:r>
              <a:endParaRPr dirty="0"/>
            </a:p>
          </p:txBody>
        </p:sp>
        <p:sp>
          <p:nvSpPr>
            <p:cNvPr id="7" name="Google Shape;358;p11">
              <a:extLst>
                <a:ext uri="{FF2B5EF4-FFF2-40B4-BE49-F238E27FC236}">
                  <a16:creationId xmlns:a16="http://schemas.microsoft.com/office/drawing/2014/main" id="{9555FF77-89AE-3F79-A0EA-3996D27EB0FE}"/>
                </a:ext>
              </a:extLst>
            </p:cNvPr>
            <p:cNvSpPr txBox="1"/>
            <p:nvPr/>
          </p:nvSpPr>
          <p:spPr>
            <a:xfrm>
              <a:off x="7546512" y="5993381"/>
              <a:ext cx="606792" cy="128240"/>
            </a:xfrm>
            <a:prstGeom prst="rect">
              <a:avLst/>
            </a:prstGeom>
            <a:noFill/>
            <a:ln>
              <a:noFill/>
            </a:ln>
          </p:spPr>
          <p:txBody>
            <a:bodyPr spcFirstLastPara="1" wrap="square" lIns="0" tIns="0" rIns="0" bIns="0" anchor="t" anchorCtr="0">
              <a:spAutoFit/>
            </a:bodyPr>
            <a:lstStyle/>
            <a:p>
              <a:pPr marL="0" marR="0" lvl="0" indent="0" algn="ctr" rtl="0">
                <a:lnSpc>
                  <a:spcPct val="101700"/>
                </a:lnSpc>
                <a:spcBef>
                  <a:spcPts val="0"/>
                </a:spcBef>
                <a:spcAft>
                  <a:spcPts val="0"/>
                </a:spcAft>
                <a:buNone/>
              </a:pPr>
              <a:r>
                <a:rPr lang="en-US" sz="1000" b="0" i="0" u="none" strike="noStrike" cap="none" dirty="0">
                  <a:solidFill>
                    <a:srgbClr val="3C3C3B"/>
                  </a:solidFill>
                  <a:latin typeface="Open Sans"/>
                  <a:ea typeface="Open Sans"/>
                  <a:cs typeface="Open Sans"/>
                  <a:sym typeface="Open Sans"/>
                </a:rPr>
                <a:t>YEAR 2</a:t>
              </a:r>
              <a:endParaRPr dirty="0"/>
            </a:p>
          </p:txBody>
        </p:sp>
        <p:grpSp>
          <p:nvGrpSpPr>
            <p:cNvPr id="8" name="Google Shape;359;p11">
              <a:extLst>
                <a:ext uri="{FF2B5EF4-FFF2-40B4-BE49-F238E27FC236}">
                  <a16:creationId xmlns:a16="http://schemas.microsoft.com/office/drawing/2014/main" id="{BD04FF8F-5877-DC0B-8027-735EFDFF3EDA}"/>
                </a:ext>
              </a:extLst>
            </p:cNvPr>
            <p:cNvGrpSpPr/>
            <p:nvPr/>
          </p:nvGrpSpPr>
          <p:grpSpPr>
            <a:xfrm>
              <a:off x="1653666" y="1201358"/>
              <a:ext cx="8237810" cy="4178621"/>
              <a:chOff x="1653666" y="1201358"/>
              <a:chExt cx="8237810" cy="4178621"/>
            </a:xfrm>
          </p:grpSpPr>
          <p:cxnSp>
            <p:nvCxnSpPr>
              <p:cNvPr id="9" name="Google Shape;360;p11">
                <a:extLst>
                  <a:ext uri="{FF2B5EF4-FFF2-40B4-BE49-F238E27FC236}">
                    <a16:creationId xmlns:a16="http://schemas.microsoft.com/office/drawing/2014/main" id="{FF9F1047-091C-A140-89C7-CE6037AB8DFB}"/>
                  </a:ext>
                </a:extLst>
              </p:cNvPr>
              <p:cNvCxnSpPr/>
              <p:nvPr/>
            </p:nvCxnSpPr>
            <p:spPr>
              <a:xfrm>
                <a:off x="5767260"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0" name="Google Shape;361;p11">
                <a:extLst>
                  <a:ext uri="{FF2B5EF4-FFF2-40B4-BE49-F238E27FC236}">
                    <a16:creationId xmlns:a16="http://schemas.microsoft.com/office/drawing/2014/main" id="{34B575EB-80D7-C8E8-93B2-ADCB9B465824}"/>
                  </a:ext>
                </a:extLst>
              </p:cNvPr>
              <p:cNvCxnSpPr/>
              <p:nvPr/>
            </p:nvCxnSpPr>
            <p:spPr>
              <a:xfrm>
                <a:off x="1653666" y="1201358"/>
                <a:ext cx="0" cy="4178621"/>
              </a:xfrm>
              <a:prstGeom prst="straightConnector1">
                <a:avLst/>
              </a:prstGeom>
              <a:noFill/>
              <a:ln w="9525" cap="flat" cmpd="sng">
                <a:solidFill>
                  <a:srgbClr val="9E9E9D"/>
                </a:solidFill>
                <a:prstDash val="solid"/>
                <a:round/>
                <a:headEnd type="none" w="sm" len="sm"/>
                <a:tailEnd type="none" w="sm" len="sm"/>
              </a:ln>
            </p:spPr>
          </p:cxnSp>
          <p:cxnSp>
            <p:nvCxnSpPr>
              <p:cNvPr id="11" name="Google Shape;362;p11">
                <a:extLst>
                  <a:ext uri="{FF2B5EF4-FFF2-40B4-BE49-F238E27FC236}">
                    <a16:creationId xmlns:a16="http://schemas.microsoft.com/office/drawing/2014/main" id="{F9306000-5D2A-1E47-6AE0-3A7034D4246A}"/>
                  </a:ext>
                </a:extLst>
              </p:cNvPr>
              <p:cNvCxnSpPr/>
              <p:nvPr/>
            </p:nvCxnSpPr>
            <p:spPr>
              <a:xfrm>
                <a:off x="9891476" y="1201358"/>
                <a:ext cx="0" cy="4178621"/>
              </a:xfrm>
              <a:prstGeom prst="straightConnector1">
                <a:avLst/>
              </a:prstGeom>
              <a:noFill/>
              <a:ln w="9525" cap="flat" cmpd="sng">
                <a:solidFill>
                  <a:srgbClr val="9E9E9D"/>
                </a:solidFill>
                <a:prstDash val="solid"/>
                <a:round/>
                <a:headEnd type="none" w="sm" len="sm"/>
                <a:tailEnd type="none" w="sm" len="sm"/>
              </a:ln>
            </p:spPr>
          </p:cxnSp>
        </p:grpSp>
      </p:grpSp>
      <p:sp>
        <p:nvSpPr>
          <p:cNvPr id="2" name="Rounded Rectangle 1">
            <a:extLst>
              <a:ext uri="{FF2B5EF4-FFF2-40B4-BE49-F238E27FC236}">
                <a16:creationId xmlns:a16="http://schemas.microsoft.com/office/drawing/2014/main" id="{95E245C7-6AE2-6F2B-B428-E9D67E784C7F}"/>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
        <p:nvSpPr>
          <p:cNvPr id="20" name="Footer Placeholder 4">
            <a:extLst>
              <a:ext uri="{FF2B5EF4-FFF2-40B4-BE49-F238E27FC236}">
                <a16:creationId xmlns:a16="http://schemas.microsoft.com/office/drawing/2014/main" id="{2D843F2A-6C66-B854-C87A-5EEB79BE9804}"/>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4CDBD136-B121-91CC-8E56-5115EB8686AC}"/>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Tree>
    <p:extLst>
      <p:ext uri="{BB962C8B-B14F-4D97-AF65-F5344CB8AC3E}">
        <p14:creationId xmlns:p14="http://schemas.microsoft.com/office/powerpoint/2010/main" val="774247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Supporting Context">
    <p:spTree>
      <p:nvGrpSpPr>
        <p:cNvPr id="1" name=""/>
        <p:cNvGrpSpPr/>
        <p:nvPr/>
      </p:nvGrpSpPr>
      <p:grpSpPr>
        <a:xfrm>
          <a:off x="0" y="0"/>
          <a:ext cx="0" cy="0"/>
          <a:chOff x="0" y="0"/>
          <a:chExt cx="0" cy="0"/>
        </a:xfrm>
      </p:grpSpPr>
      <p:sp>
        <p:nvSpPr>
          <p:cNvPr id="10" name="Google Shape;397;p12">
            <a:extLst>
              <a:ext uri="{FF2B5EF4-FFF2-40B4-BE49-F238E27FC236}">
                <a16:creationId xmlns:a16="http://schemas.microsoft.com/office/drawing/2014/main" id="{30F1B937-2479-8CE6-872F-E1F0464D08E6}"/>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180000" rIns="180000" bIns="180000" anchor="t" anchorCtr="0">
            <a:normAutofit fontScale="70000" lnSpcReduction="20000"/>
          </a:bodyPr>
          <a:lstStyle>
            <a:lvl1pPr marL="0" indent="0" algn="l" rtl="0">
              <a:lnSpc>
                <a:spcPct val="108000"/>
              </a:lnSpc>
              <a:spcBef>
                <a:spcPts val="1000"/>
              </a:spcBef>
              <a:spcAft>
                <a:spcPts val="0"/>
              </a:spcAft>
              <a:buSzPct val="100000"/>
              <a:buNone/>
              <a:defRPr/>
            </a:lvl1pPr>
          </a:lstStyle>
          <a:p>
            <a:pPr marL="0" lvl="0" indent="0" algn="l" rtl="0">
              <a:lnSpc>
                <a:spcPct val="108000"/>
              </a:lnSpc>
              <a:spcBef>
                <a:spcPts val="0"/>
              </a:spcBef>
              <a:spcAft>
                <a:spcPts val="0"/>
              </a:spcAft>
              <a:buSzPct val="100000"/>
              <a:buNone/>
            </a:pPr>
            <a:r>
              <a:rPr lang="en-GB" b="1" u="sng"/>
              <a:t>Title</a:t>
            </a:r>
            <a:endParaRPr lang="en-GB"/>
          </a:p>
          <a:p>
            <a:pPr marL="0" lvl="0" indent="0" algn="l" rtl="0">
              <a:lnSpc>
                <a:spcPct val="108000"/>
              </a:lnSpc>
              <a:spcBef>
                <a:spcPts val="1000"/>
              </a:spcBef>
              <a:spcAft>
                <a:spcPts val="0"/>
              </a:spcAft>
              <a:buSzPct val="100000"/>
              <a:buNone/>
            </a:pPr>
            <a:r>
              <a:rPr lang="en-GB"/>
              <a:t>Write clarifying notes or context to support wording used in the model. This will likely be some supporting information for each area on the left of the model, e.g. ‘Core Content (3–5 days) – The three themes identified would be deliver by three different teachers and holistic links to learning made where possible.’</a:t>
            </a:r>
          </a:p>
          <a:p>
            <a:pPr marL="0" lvl="0" indent="0" algn="l" rtl="0">
              <a:lnSpc>
                <a:spcPct val="108000"/>
              </a:lnSpc>
              <a:spcBef>
                <a:spcPts val="1000"/>
              </a:spcBef>
              <a:spcAft>
                <a:spcPts val="0"/>
              </a:spcAft>
              <a:buSzPct val="100000"/>
              <a:buNone/>
            </a:pPr>
            <a:endParaRPr lang="en-GB"/>
          </a:p>
        </p:txBody>
      </p:sp>
      <p:sp>
        <p:nvSpPr>
          <p:cNvPr id="3" name="Footer Placeholder 4">
            <a:extLst>
              <a:ext uri="{FF2B5EF4-FFF2-40B4-BE49-F238E27FC236}">
                <a16:creationId xmlns:a16="http://schemas.microsoft.com/office/drawing/2014/main" id="{38FC3EB0-A488-9FC2-8979-8D4B5613EA4F}"/>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1971678A-985B-AA17-64BA-412511F27D30}"/>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Rounded Rectangle 5">
            <a:extLst>
              <a:ext uri="{FF2B5EF4-FFF2-40B4-BE49-F238E27FC236}">
                <a16:creationId xmlns:a16="http://schemas.microsoft.com/office/drawing/2014/main" id="{0F515251-F825-4A04-F022-546F97033218}"/>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491715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Further Information">
    <p:spTree>
      <p:nvGrpSpPr>
        <p:cNvPr id="1" name=""/>
        <p:cNvGrpSpPr/>
        <p:nvPr/>
      </p:nvGrpSpPr>
      <p:grpSpPr>
        <a:xfrm>
          <a:off x="0" y="0"/>
          <a:ext cx="0" cy="0"/>
          <a:chOff x="0" y="0"/>
          <a:chExt cx="0" cy="0"/>
        </a:xfrm>
      </p:grpSpPr>
      <p:sp>
        <p:nvSpPr>
          <p:cNvPr id="8" name="Google Shape;599;p26">
            <a:extLst>
              <a:ext uri="{FF2B5EF4-FFF2-40B4-BE49-F238E27FC236}">
                <a16:creationId xmlns:a16="http://schemas.microsoft.com/office/drawing/2014/main" id="{89820391-C7B8-4B8F-F1FF-DD704A510C73}"/>
              </a:ext>
            </a:extLst>
          </p:cNvPr>
          <p:cNvSpPr txBox="1">
            <a:spLocks noGrp="1"/>
          </p:cNvSpPr>
          <p:nvPr>
            <p:ph type="body" idx="1" hasCustomPrompt="1"/>
          </p:nvPr>
        </p:nvSpPr>
        <p:spPr>
          <a:xfrm>
            <a:off x="838200" y="1825625"/>
            <a:ext cx="10515600" cy="4351338"/>
          </a:xfrm>
          <a:prstGeom prst="rect">
            <a:avLst/>
          </a:prstGeom>
          <a:noFill/>
          <a:ln w="9525" cap="flat" cmpd="sng">
            <a:solidFill>
              <a:srgbClr val="FFF5C4"/>
            </a:solidFill>
            <a:prstDash val="solid"/>
            <a:round/>
            <a:headEnd type="none" w="sm" len="sm"/>
            <a:tailEnd type="none" w="sm" len="sm"/>
          </a:ln>
        </p:spPr>
        <p:txBody>
          <a:bodyPr spcFirstLastPara="1" wrap="square" lIns="180000" tIns="72000" rIns="180000" bIns="72000" anchor="t" anchorCtr="0">
            <a:normAutofit/>
          </a:bodyPr>
          <a:lstStyle>
            <a:lvl1pPr>
              <a:buClr>
                <a:schemeClr val="tx1"/>
              </a:buClr>
              <a:defRPr/>
            </a:lvl1pPr>
          </a:lstStyle>
          <a:p>
            <a:r>
              <a:rPr lang="en-US">
                <a:hlinkClick r:id="rId2" invalidUrl="https:///"/>
              </a:rPr>
              <a:t>New text with link</a:t>
            </a:r>
            <a:endParaRPr lang="en-US"/>
          </a:p>
          <a:p>
            <a:r>
              <a:rPr lang="en-US">
                <a:hlinkClick r:id="rId3" invalidUrl="https:///"/>
              </a:rPr>
              <a:t>New text with link</a:t>
            </a:r>
            <a:endParaRPr lang="en-US"/>
          </a:p>
          <a:p>
            <a:r>
              <a:rPr lang="en-US">
                <a:hlinkClick r:id="rId4" invalidUrl="https:///"/>
              </a:rPr>
              <a:t>New text with link</a:t>
            </a:r>
            <a:endParaRPr lang="en-US"/>
          </a:p>
        </p:txBody>
      </p:sp>
      <p:sp>
        <p:nvSpPr>
          <p:cNvPr id="3" name="Footer Placeholder 4">
            <a:extLst>
              <a:ext uri="{FF2B5EF4-FFF2-40B4-BE49-F238E27FC236}">
                <a16:creationId xmlns:a16="http://schemas.microsoft.com/office/drawing/2014/main" id="{E6B5075B-777D-2814-540E-0A52C6F035B1}"/>
              </a:ext>
            </a:extLst>
          </p:cNvPr>
          <p:cNvSpPr txBox="1">
            <a:spLocks/>
          </p:cNvSpPr>
          <p:nvPr userDrawn="1"/>
        </p:nvSpPr>
        <p:spPr>
          <a:xfrm>
            <a:off x="8071556" y="6356350"/>
            <a:ext cx="3282244"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GB"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Gatsby Technical Education Projects 2026</a:t>
            </a:r>
          </a:p>
          <a:p>
            <a:pPr marL="0" marR="0" lvl="0" indent="0" algn="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Version 1, June 2026</a:t>
            </a:r>
            <a:endParaRPr lang="en-GB"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826CD065-F7BA-1B56-E38D-DE2DF333D475}"/>
              </a:ext>
            </a:extLst>
          </p:cNvPr>
          <p:cNvSpPr txBox="1"/>
          <p:nvPr userDrawn="1"/>
        </p:nvSpPr>
        <p:spPr>
          <a:xfrm>
            <a:off x="838200" y="6542424"/>
            <a:ext cx="6230420" cy="184666"/>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rgbClr val="898989"/>
                </a:solidFill>
                <a:effectLst/>
                <a:latin typeface="Arial" panose="020B0604020202020204" pitchFamily="34" charset="0"/>
                <a:ea typeface="+mn-ea"/>
                <a:cs typeface="Arial" panose="020B0604020202020204" pitchFamily="34" charset="0"/>
              </a:rPr>
              <a:t>‘T-LEVELS’ and ‘T Level’ are registered trademarks of the Department for Education</a:t>
            </a:r>
          </a:p>
        </p:txBody>
      </p:sp>
      <p:sp>
        <p:nvSpPr>
          <p:cNvPr id="6" name="TextBox 5">
            <a:extLst>
              <a:ext uri="{FF2B5EF4-FFF2-40B4-BE49-F238E27FC236}">
                <a16:creationId xmlns:a16="http://schemas.microsoft.com/office/drawing/2014/main" id="{F8F5BC86-D05B-E656-389E-E7F90E00A085}"/>
              </a:ext>
            </a:extLst>
          </p:cNvPr>
          <p:cNvSpPr txBox="1"/>
          <p:nvPr userDrawn="1"/>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Further information</a:t>
            </a:r>
          </a:p>
        </p:txBody>
      </p:sp>
      <p:sp>
        <p:nvSpPr>
          <p:cNvPr id="4" name="Rounded Rectangle 3">
            <a:extLst>
              <a:ext uri="{FF2B5EF4-FFF2-40B4-BE49-F238E27FC236}">
                <a16:creationId xmlns:a16="http://schemas.microsoft.com/office/drawing/2014/main" id="{D81950C3-A0C0-8DB5-9AB5-6F40F681AACF}"/>
              </a:ext>
            </a:extLst>
          </p:cNvPr>
          <p:cNvSpPr/>
          <p:nvPr userDrawn="1"/>
        </p:nvSpPr>
        <p:spPr>
          <a:xfrm>
            <a:off x="10687792" y="162686"/>
            <a:ext cx="1364682" cy="365125"/>
          </a:xfrm>
          <a:prstGeom prst="roundRect">
            <a:avLst/>
          </a:prstGeom>
          <a:solidFill>
            <a:srgbClr val="534C29"/>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 rtlCol="0" anchor="t" anchorCtr="0"/>
          <a:lstStyle/>
          <a:p>
            <a:pPr algn="l"/>
            <a:r>
              <a:rPr lang="en-US" sz="1400" b="1" i="0" dirty="0">
                <a:solidFill>
                  <a:schemeClr val="bg1"/>
                </a:solidFill>
                <a:latin typeface="Arial Narrow" panose="020B0604020202020204" pitchFamily="34" charset="0"/>
                <a:cs typeface="Arial Narrow" panose="020B0604020202020204" pitchFamily="34" charset="0"/>
              </a:rPr>
              <a:t>Digital</a:t>
            </a:r>
          </a:p>
        </p:txBody>
      </p:sp>
    </p:spTree>
    <p:extLst>
      <p:ext uri="{BB962C8B-B14F-4D97-AF65-F5344CB8AC3E}">
        <p14:creationId xmlns:p14="http://schemas.microsoft.com/office/powerpoint/2010/main" val="13773209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72BFA8-2D39-244F-4F2A-031D91E2EE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D84677-D669-F58E-69CC-70B9AE12C1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975293567"/>
      </p:ext>
    </p:extLst>
  </p:cSld>
  <p:clrMap bg1="lt1" tx1="dk1" bg2="lt2" tx2="dk2" accent1="accent1" accent2="accent2" accent3="accent3" accent4="accent4" accent5="accent5" accent6="accent6" hlink="hlink" folHlink="folHlink"/>
  <p:sldLayoutIdLst>
    <p:sldLayoutId id="2147483666" r:id="rId1"/>
    <p:sldLayoutId id="2147483672" r:id="rId2"/>
    <p:sldLayoutId id="2147483673" r:id="rId3"/>
    <p:sldLayoutId id="2147483674" r:id="rId4"/>
    <p:sldLayoutId id="2147483675" r:id="rId5"/>
  </p:sldLayoutIdLst>
  <p:txStyles>
    <p:titleStyle>
      <a:lvl1pPr algn="l" defTabSz="914400" rtl="0" eaLnBrk="1" latinLnBrk="0" hangingPunct="1">
        <a:lnSpc>
          <a:spcPct val="90000"/>
        </a:lnSpc>
        <a:spcBef>
          <a:spcPct val="0"/>
        </a:spcBef>
        <a:buNone/>
        <a:defRPr sz="4000" kern="1200">
          <a:solidFill>
            <a:schemeClr val="tx1">
              <a:lumMod val="85000"/>
              <a:lumOff val="15000"/>
            </a:schemeClr>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8000"/>
        </a:lnSpc>
        <a:spcBef>
          <a:spcPts val="1000"/>
        </a:spcBef>
        <a:buClr>
          <a:srgbClr val="534C29"/>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534C29"/>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534C29"/>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534C29"/>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s://www.technicaleducationnetworks.org.uk/digital/section/useful-link/" TargetMode="External"/><Relationship Id="rId2" Type="http://schemas.openxmlformats.org/officeDocument/2006/relationships/hyperlink" Target="http://www.technicaleducationnetworks.org.uk/"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7867F5A-5A0F-C526-6E2A-AC6C470A9D34}"/>
              </a:ext>
            </a:extLst>
          </p:cNvPr>
          <p:cNvSpPr>
            <a:spLocks noGrp="1"/>
          </p:cNvSpPr>
          <p:nvPr>
            <p:ph type="body" sz="quarter" idx="10"/>
          </p:nvPr>
        </p:nvSpPr>
        <p:spPr>
          <a:xfrm>
            <a:off x="6096000" y="2532016"/>
            <a:ext cx="5623668" cy="534189"/>
          </a:xfrm>
        </p:spPr>
        <p:txBody>
          <a:bodyPr/>
          <a:lstStyle/>
          <a:p>
            <a:r>
              <a:rPr lang="en-GB" dirty="0"/>
              <a:t>Route: Digital</a:t>
            </a:r>
          </a:p>
        </p:txBody>
      </p:sp>
      <p:sp>
        <p:nvSpPr>
          <p:cNvPr id="6" name="Title 5">
            <a:extLst>
              <a:ext uri="{FF2B5EF4-FFF2-40B4-BE49-F238E27FC236}">
                <a16:creationId xmlns:a16="http://schemas.microsoft.com/office/drawing/2014/main" id="{9DCE04C9-F46F-4224-A880-738B1633B564}"/>
              </a:ext>
            </a:extLst>
          </p:cNvPr>
          <p:cNvSpPr>
            <a:spLocks noGrp="1"/>
          </p:cNvSpPr>
          <p:nvPr>
            <p:ph type="ctrTitle"/>
          </p:nvPr>
        </p:nvSpPr>
        <p:spPr>
          <a:xfrm>
            <a:off x="1277257" y="3893396"/>
            <a:ext cx="9637486" cy="875845"/>
          </a:xfrm>
        </p:spPr>
        <p:txBody>
          <a:bodyPr>
            <a:normAutofit fontScale="90000"/>
          </a:bodyPr>
          <a:lstStyle/>
          <a:p>
            <a:r>
              <a:rPr lang="en-GB" dirty="0"/>
              <a:t>T Level in Digital Support and Security &amp; Digital Data Analytics  </a:t>
            </a:r>
          </a:p>
        </p:txBody>
      </p:sp>
      <p:sp>
        <p:nvSpPr>
          <p:cNvPr id="7" name="Subtitle 6">
            <a:extLst>
              <a:ext uri="{FF2B5EF4-FFF2-40B4-BE49-F238E27FC236}">
                <a16:creationId xmlns:a16="http://schemas.microsoft.com/office/drawing/2014/main" id="{1F5EADF3-A590-4AFE-1185-A6960C9D1B6A}"/>
              </a:ext>
            </a:extLst>
          </p:cNvPr>
          <p:cNvSpPr>
            <a:spLocks noGrp="1"/>
          </p:cNvSpPr>
          <p:nvPr>
            <p:ph type="subTitle" idx="1"/>
          </p:nvPr>
        </p:nvSpPr>
        <p:spPr>
          <a:xfrm>
            <a:off x="1524000" y="5004789"/>
            <a:ext cx="9144000" cy="583211"/>
          </a:xfrm>
        </p:spPr>
        <p:txBody>
          <a:bodyPr>
            <a:normAutofit/>
          </a:bodyPr>
          <a:lstStyle/>
          <a:p>
            <a:r>
              <a:rPr lang="en-US" dirty="0"/>
              <a:t>Curriculum Models</a:t>
            </a:r>
          </a:p>
        </p:txBody>
      </p:sp>
      <p:sp>
        <p:nvSpPr>
          <p:cNvPr id="3" name="TextBox 2">
            <a:extLst>
              <a:ext uri="{FF2B5EF4-FFF2-40B4-BE49-F238E27FC236}">
                <a16:creationId xmlns:a16="http://schemas.microsoft.com/office/drawing/2014/main" id="{DB60F7F3-A530-FAC5-4E8D-3A18C6A49544}"/>
              </a:ext>
              <a:ext uri="{C183D7F6-B498-43B3-948B-1728B52AA6E4}">
                <adec:decorative xmlns:adec="http://schemas.microsoft.com/office/drawing/2017/decorative" val="1"/>
              </a:ext>
            </a:extLst>
          </p:cNvPr>
          <p:cNvSpPr txBox="1"/>
          <p:nvPr/>
        </p:nvSpPr>
        <p:spPr>
          <a:xfrm rot="16200000">
            <a:off x="10893024" y="1250157"/>
            <a:ext cx="2332886" cy="230832"/>
          </a:xfrm>
          <a:prstGeom prst="rect">
            <a:avLst/>
          </a:prstGeom>
          <a:noFill/>
        </p:spPr>
        <p:txBody>
          <a:bodyPr wrap="square">
            <a:spAutoFit/>
          </a:bodyPr>
          <a:lstStyle/>
          <a:p>
            <a:r>
              <a:rPr lang="en-US" sz="900" dirty="0">
                <a:solidFill>
                  <a:schemeClr val="bg1"/>
                </a:solidFill>
              </a:rPr>
              <a:t>Image © Shutterstock/Gorodenkoff</a:t>
            </a:r>
          </a:p>
        </p:txBody>
      </p:sp>
    </p:spTree>
    <p:extLst>
      <p:ext uri="{BB962C8B-B14F-4D97-AF65-F5344CB8AC3E}">
        <p14:creationId xmlns:p14="http://schemas.microsoft.com/office/powerpoint/2010/main" val="1924075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35E28E-E199-452A-E37D-BC5296C6E88F}"/>
              </a:ext>
            </a:extLst>
          </p:cNvPr>
          <p:cNvSpPr>
            <a:spLocks noGrp="1"/>
          </p:cNvSpPr>
          <p:nvPr>
            <p:ph type="body" idx="1"/>
          </p:nvPr>
        </p:nvSpPr>
        <p:spPr/>
        <p:txBody>
          <a:bodyPr>
            <a:normAutofit fontScale="92500" lnSpcReduction="10000"/>
          </a:bodyPr>
          <a:lstStyle/>
          <a:p>
            <a:pPr marL="229870" indent="-229870">
              <a:lnSpc>
                <a:spcPct val="118000"/>
              </a:lnSpc>
              <a:buClr>
                <a:srgbClr val="000000"/>
              </a:buClr>
            </a:pPr>
            <a:r>
              <a:rPr lang="en-US" sz="2200" dirty="0">
                <a:latin typeface="Arial"/>
                <a:cs typeface="Arial"/>
              </a:rPr>
              <a:t>The purpose of this resource is to provide visual curriculum models and guidance that could be used to inform holistic curriculum planning for the T Levels in Digital Support and Security &amp; Digital Data Analytics. </a:t>
            </a:r>
            <a:endParaRPr lang="en-US" sz="2200" dirty="0">
              <a:solidFill>
                <a:srgbClr val="262626"/>
              </a:solidFill>
              <a:latin typeface="Arial"/>
              <a:cs typeface="Arial"/>
            </a:endParaRPr>
          </a:p>
          <a:p>
            <a:pPr marL="229870" indent="-229870">
              <a:lnSpc>
                <a:spcPct val="118000"/>
              </a:lnSpc>
              <a:buClr>
                <a:srgbClr val="000000"/>
              </a:buClr>
            </a:pPr>
            <a:r>
              <a:rPr lang="en-US" sz="2200" dirty="0">
                <a:latin typeface="Arial"/>
                <a:cs typeface="Arial"/>
              </a:rPr>
              <a:t>These curriculum models were informed by insight from the Technical Education Network (TEN) Communities of Practice (CoP) Conference, delivered by the Association of Colleges (AoC) and Gatsby in March 2026. CoPs are route-specific networks of teachers and practitioners working together to improve T Level delivery through shared learning and collaboration. Established in October 2025, there are now 15 CoPs covering all T Level routes. </a:t>
            </a:r>
            <a:endParaRPr lang="en-US" sz="2200" dirty="0">
              <a:solidFill>
                <a:srgbClr val="000000"/>
              </a:solidFill>
              <a:latin typeface="Arial"/>
              <a:cs typeface="Arial"/>
            </a:endParaRPr>
          </a:p>
          <a:p>
            <a:pPr marL="229870" indent="-229870">
              <a:lnSpc>
                <a:spcPct val="118000"/>
              </a:lnSpc>
              <a:buClr>
                <a:srgbClr val="000000"/>
              </a:buClr>
            </a:pPr>
            <a:r>
              <a:rPr lang="en-US" sz="2200" dirty="0">
                <a:latin typeface="Arial"/>
                <a:cs typeface="Arial"/>
              </a:rPr>
              <a:t>The content in this resource was shaped by practical examples, approaches and resources contributed by 39 Digital T Level providers.</a:t>
            </a:r>
            <a:endParaRPr lang="en-US" sz="2200" dirty="0">
              <a:solidFill>
                <a:srgbClr val="000000"/>
              </a:solidFill>
              <a:latin typeface="Arial"/>
              <a:cs typeface="Arial"/>
            </a:endParaRPr>
          </a:p>
          <a:p>
            <a:pPr marL="229870" indent="-229870">
              <a:lnSpc>
                <a:spcPct val="118000"/>
              </a:lnSpc>
              <a:buClr>
                <a:srgbClr val="000000"/>
              </a:buClr>
            </a:pPr>
            <a:endParaRPr lang="en-US" dirty="0"/>
          </a:p>
        </p:txBody>
      </p:sp>
    </p:spTree>
    <p:extLst>
      <p:ext uri="{BB962C8B-B14F-4D97-AF65-F5344CB8AC3E}">
        <p14:creationId xmlns:p14="http://schemas.microsoft.com/office/powerpoint/2010/main" val="1214014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48CECE3-0EDC-B289-8640-0F9951DF2406}"/>
              </a:ext>
            </a:extLst>
          </p:cNvPr>
          <p:cNvSpPr txBox="1"/>
          <p:nvPr/>
        </p:nvSpPr>
        <p:spPr>
          <a:xfrm>
            <a:off x="298460" y="374985"/>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Levels in Digital Support and Security &amp; Digital Data Analytics (Model 1)</a:t>
            </a:r>
          </a:p>
        </p:txBody>
      </p:sp>
      <p:sp>
        <p:nvSpPr>
          <p:cNvPr id="30" name="Google Shape;345;p11">
            <a:extLst>
              <a:ext uri="{FF2B5EF4-FFF2-40B4-BE49-F238E27FC236}">
                <a16:creationId xmlns:a16="http://schemas.microsoft.com/office/drawing/2014/main" id="{45ED1184-3833-31C0-5879-520AF7BA0D39}"/>
              </a:ext>
            </a:extLst>
          </p:cNvPr>
          <p:cNvSpPr txBox="1"/>
          <p:nvPr/>
        </p:nvSpPr>
        <p:spPr>
          <a:xfrm>
            <a:off x="357506" y="1374821"/>
            <a:ext cx="1192460" cy="428387"/>
          </a:xfrm>
          <a:prstGeom prst="rect">
            <a:avLst/>
          </a:prstGeom>
          <a:noFill/>
          <a:ln>
            <a:noFill/>
          </a:ln>
        </p:spPr>
        <p:txBody>
          <a:bodyPr spcFirstLastPara="1" wrap="square" lIns="0" tIns="0" rIns="0" bIns="0" anchor="t" anchorCtr="0">
            <a:spAutoFit/>
          </a:bodyPr>
          <a:lstStyle/>
          <a:p>
            <a:pPr lvl="0">
              <a:lnSpc>
                <a:spcPct val="115625"/>
              </a:lnSpc>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(4 days) and </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Employer Set Project (ESP) (embedded)</a:t>
            </a:r>
            <a:endParaRPr dirty="0">
              <a:latin typeface="Arial" panose="020B0604020202020204" pitchFamily="34" charset="0"/>
              <a:ea typeface="Open Sans" pitchFamily="2" charset="0"/>
              <a:cs typeface="Arial" panose="020B0604020202020204" pitchFamily="34" charset="0"/>
            </a:endParaRPr>
          </a:p>
        </p:txBody>
      </p:sp>
      <p:sp>
        <p:nvSpPr>
          <p:cNvPr id="19" name="Rounded Rectangle 18">
            <a:extLst>
              <a:ext uri="{FF2B5EF4-FFF2-40B4-BE49-F238E27FC236}">
                <a16:creationId xmlns:a16="http://schemas.microsoft.com/office/drawing/2014/main" id="{72CD116F-470E-63B3-3AA6-260CB3836E72}"/>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11" name="Rounded Rectangle 10">
            <a:extLst>
              <a:ext uri="{FF2B5EF4-FFF2-40B4-BE49-F238E27FC236}">
                <a16:creationId xmlns:a16="http://schemas.microsoft.com/office/drawing/2014/main" id="{894F9446-D4D2-2EA2-A735-0FB4E43D852B}"/>
              </a:ext>
            </a:extLst>
          </p:cNvPr>
          <p:cNvSpPr/>
          <p:nvPr/>
        </p:nvSpPr>
        <p:spPr>
          <a:xfrm>
            <a:off x="2021963" y="1188673"/>
            <a:ext cx="2725476" cy="792000"/>
          </a:xfrm>
          <a:prstGeom prst="roundRect">
            <a:avLst>
              <a:gd name="adj" fmla="val 13358"/>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17" name="Rounded Rectangle 16">
            <a:extLst>
              <a:ext uri="{FF2B5EF4-FFF2-40B4-BE49-F238E27FC236}">
                <a16:creationId xmlns:a16="http://schemas.microsoft.com/office/drawing/2014/main" id="{F8DBBA95-7843-D5CD-2DE2-FA7AD11BCC5F}"/>
              </a:ext>
            </a:extLst>
          </p:cNvPr>
          <p:cNvSpPr/>
          <p:nvPr/>
        </p:nvSpPr>
        <p:spPr>
          <a:xfrm rot="16200000">
            <a:off x="4520797"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0" name="Rounded Rectangle 9">
            <a:extLst>
              <a:ext uri="{FF2B5EF4-FFF2-40B4-BE49-F238E27FC236}">
                <a16:creationId xmlns:a16="http://schemas.microsoft.com/office/drawing/2014/main" id="{9DA23173-5EDA-D2A5-77CC-90327CDDCD2C}"/>
              </a:ext>
            </a:extLst>
          </p:cNvPr>
          <p:cNvSpPr/>
          <p:nvPr/>
        </p:nvSpPr>
        <p:spPr>
          <a:xfrm rot="16200000">
            <a:off x="4847220" y="1441074"/>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6" name="Rounded Rectangle 15">
            <a:extLst>
              <a:ext uri="{FF2B5EF4-FFF2-40B4-BE49-F238E27FC236}">
                <a16:creationId xmlns:a16="http://schemas.microsoft.com/office/drawing/2014/main" id="{CF42FF0C-6053-B857-3F6F-BDC662581440}"/>
              </a:ext>
            </a:extLst>
          </p:cNvPr>
          <p:cNvSpPr/>
          <p:nvPr/>
        </p:nvSpPr>
        <p:spPr>
          <a:xfrm rot="16200000">
            <a:off x="5176439"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24" name="Rounded Rectangle 23">
            <a:extLst>
              <a:ext uri="{FF2B5EF4-FFF2-40B4-BE49-F238E27FC236}">
                <a16:creationId xmlns:a16="http://schemas.microsoft.com/office/drawing/2014/main" id="{0C4C314A-92A8-6C07-7B5C-A01BFB4B229C}"/>
              </a:ext>
            </a:extLst>
          </p:cNvPr>
          <p:cNvSpPr/>
          <p:nvPr/>
        </p:nvSpPr>
        <p:spPr>
          <a:xfrm rot="16200000">
            <a:off x="8963731" y="1444144"/>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23" name="Rounded Rectangle 22">
            <a:extLst>
              <a:ext uri="{FF2B5EF4-FFF2-40B4-BE49-F238E27FC236}">
                <a16:creationId xmlns:a16="http://schemas.microsoft.com/office/drawing/2014/main" id="{0D5265DF-B942-9123-9BBC-51BBD5FAD52F}"/>
              </a:ext>
            </a:extLst>
          </p:cNvPr>
          <p:cNvSpPr/>
          <p:nvPr/>
        </p:nvSpPr>
        <p:spPr>
          <a:xfrm rot="16200000">
            <a:off x="9289629" y="1446939"/>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33" name="Google Shape;364;p11">
            <a:extLst>
              <a:ext uri="{FF2B5EF4-FFF2-40B4-BE49-F238E27FC236}">
                <a16:creationId xmlns:a16="http://schemas.microsoft.com/office/drawing/2014/main" id="{BC0CC5D7-538F-531A-BC08-10FEA9660A3C}"/>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22" name="Rounded Rectangle 21">
            <a:extLst>
              <a:ext uri="{FF2B5EF4-FFF2-40B4-BE49-F238E27FC236}">
                <a16:creationId xmlns:a16="http://schemas.microsoft.com/office/drawing/2014/main" id="{DC5DC0F8-FD65-EC5C-8D5A-5F277C6693CB}"/>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5" name="Rounded Rectangle 4">
            <a:extLst>
              <a:ext uri="{FF2B5EF4-FFF2-40B4-BE49-F238E27FC236}">
                <a16:creationId xmlns:a16="http://schemas.microsoft.com/office/drawing/2014/main" id="{2639F553-18FD-3E90-8002-3F004583D0E8}"/>
              </a:ext>
            </a:extLst>
          </p:cNvPr>
          <p:cNvSpPr/>
          <p:nvPr/>
        </p:nvSpPr>
        <p:spPr>
          <a:xfrm>
            <a:off x="2444269" y="2304351"/>
            <a:ext cx="2832628"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25" name="Rounded Rectangle 24">
            <a:extLst>
              <a:ext uri="{FF2B5EF4-FFF2-40B4-BE49-F238E27FC236}">
                <a16:creationId xmlns:a16="http://schemas.microsoft.com/office/drawing/2014/main" id="{FFED68C8-C6B6-8A75-6207-B071993254E9}"/>
              </a:ext>
            </a:extLst>
          </p:cNvPr>
          <p:cNvSpPr/>
          <p:nvPr/>
        </p:nvSpPr>
        <p:spPr>
          <a:xfrm>
            <a:off x="5300047" y="2304351"/>
            <a:ext cx="936000"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Summer block industry </a:t>
            </a:r>
            <a:br>
              <a:rPr lang="en-US" sz="800" dirty="0">
                <a:solidFill>
                  <a:schemeClr val="bg1"/>
                </a:solidFill>
                <a:latin typeface="Arial" panose="020B0604020202020204" pitchFamily="34" charset="0"/>
                <a:ea typeface="Open Sans" pitchFamily="2" charset="0"/>
                <a:cs typeface="Arial" panose="020B0604020202020204" pitchFamily="34" charset="0"/>
              </a:rPr>
            </a:br>
            <a:r>
              <a:rPr lang="en-US" sz="800" dirty="0">
                <a:solidFill>
                  <a:schemeClr val="bg1"/>
                </a:solidFill>
                <a:latin typeface="Arial" panose="020B0604020202020204" pitchFamily="34" charset="0"/>
                <a:ea typeface="Open Sans" pitchFamily="2" charset="0"/>
                <a:cs typeface="Arial" panose="020B0604020202020204" pitchFamily="34" charset="0"/>
              </a:rPr>
              <a:t>placement</a:t>
            </a:r>
          </a:p>
        </p:txBody>
      </p:sp>
      <p:sp>
        <p:nvSpPr>
          <p:cNvPr id="28" name="Rounded Rectangle 27">
            <a:extLst>
              <a:ext uri="{FF2B5EF4-FFF2-40B4-BE49-F238E27FC236}">
                <a16:creationId xmlns:a16="http://schemas.microsoft.com/office/drawing/2014/main" id="{C98240A0-BBCC-7258-59F9-D91877E1BEA4}"/>
              </a:ext>
            </a:extLst>
          </p:cNvPr>
          <p:cNvSpPr/>
          <p:nvPr/>
        </p:nvSpPr>
        <p:spPr>
          <a:xfrm>
            <a:off x="6259197" y="2304351"/>
            <a:ext cx="2275203" cy="792000"/>
          </a:xfrm>
          <a:prstGeom prst="roundRect">
            <a:avLst>
              <a:gd name="adj" fmla="val 14640"/>
            </a:avLst>
          </a:prstGeom>
          <a:solidFill>
            <a:srgbClr val="DB486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a:t>
            </a:r>
          </a:p>
        </p:txBody>
      </p:sp>
      <p:sp>
        <p:nvSpPr>
          <p:cNvPr id="31" name="Google Shape;346;p11">
            <a:extLst>
              <a:ext uri="{FF2B5EF4-FFF2-40B4-BE49-F238E27FC236}">
                <a16:creationId xmlns:a16="http://schemas.microsoft.com/office/drawing/2014/main" id="{D203AF35-C68D-08C6-89ED-2DE845EBBA37}"/>
              </a:ext>
            </a:extLst>
          </p:cNvPr>
          <p:cNvSpPr txBox="1"/>
          <p:nvPr/>
        </p:nvSpPr>
        <p:spPr>
          <a:xfrm>
            <a:off x="357506" y="3685425"/>
            <a:ext cx="1192460"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(4 days)</a:t>
            </a:r>
            <a:endParaRPr dirty="0">
              <a:latin typeface="Arial" panose="020B0604020202020204" pitchFamily="34" charset="0"/>
              <a:ea typeface="Open Sans" pitchFamily="2" charset="0"/>
              <a:cs typeface="Arial" panose="020B0604020202020204" pitchFamily="34" charset="0"/>
            </a:endParaRPr>
          </a:p>
        </p:txBody>
      </p:sp>
      <p:sp>
        <p:nvSpPr>
          <p:cNvPr id="6" name="Rounded Rectangle 5">
            <a:extLst>
              <a:ext uri="{FF2B5EF4-FFF2-40B4-BE49-F238E27FC236}">
                <a16:creationId xmlns:a16="http://schemas.microsoft.com/office/drawing/2014/main" id="{9D8E46FC-9193-B16E-93E6-83EC643B2CDC}"/>
              </a:ext>
            </a:extLst>
          </p:cNvPr>
          <p:cNvSpPr/>
          <p:nvPr/>
        </p:nvSpPr>
        <p:spPr>
          <a:xfrm>
            <a:off x="5823041" y="3389006"/>
            <a:ext cx="2711359" cy="792000"/>
          </a:xfrm>
          <a:prstGeom prst="roundRect">
            <a:avLst>
              <a:gd name="adj" fmla="val 13358"/>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20" name="Rounded Rectangle 19">
            <a:extLst>
              <a:ext uri="{FF2B5EF4-FFF2-40B4-BE49-F238E27FC236}">
                <a16:creationId xmlns:a16="http://schemas.microsoft.com/office/drawing/2014/main" id="{55C2A14F-38E5-DDAF-70D1-FAAB27F87674}"/>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2" name="Google Shape;347;p11">
            <a:extLst>
              <a:ext uri="{FF2B5EF4-FFF2-40B4-BE49-F238E27FC236}">
                <a16:creationId xmlns:a16="http://schemas.microsoft.com/office/drawing/2014/main" id="{E1226050-294F-B5F2-1110-4FEFDB624DE3}"/>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7" name="Rounded Rectangle 6">
            <a:extLst>
              <a:ext uri="{FF2B5EF4-FFF2-40B4-BE49-F238E27FC236}">
                <a16:creationId xmlns:a16="http://schemas.microsoft.com/office/drawing/2014/main" id="{63A11230-3CCF-E22A-E681-9D4E718F6483}"/>
              </a:ext>
            </a:extLst>
          </p:cNvPr>
          <p:cNvSpPr/>
          <p:nvPr/>
        </p:nvSpPr>
        <p:spPr>
          <a:xfrm>
            <a:off x="1701120" y="4487185"/>
            <a:ext cx="6833280"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3" name="Content Placeholder 4">
            <a:extLst>
              <a:ext uri="{FF2B5EF4-FFF2-40B4-BE49-F238E27FC236}">
                <a16:creationId xmlns:a16="http://schemas.microsoft.com/office/drawing/2014/main" id="{0933837C-39BF-1F7D-080C-B8B3CC0009CB}"/>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9" name="Rectangle 8">
            <a:extLst>
              <a:ext uri="{FF2B5EF4-FFF2-40B4-BE49-F238E27FC236}">
                <a16:creationId xmlns:a16="http://schemas.microsoft.com/office/drawing/2014/main" id="{E917ECE4-EA4B-B1CC-48BB-46AB279AB3B3}"/>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D59B032D-5E9E-A0BA-3275-C9F595ED7C5A}"/>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CFAF5177-AA04-B219-B137-52E67216A1FA}"/>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F340D69D-2A30-0B73-258C-2A81D24837E0}"/>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D605567B-1075-0C48-C7C1-E26DC5D496C5}"/>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8" name="Rectangle 17">
            <a:extLst>
              <a:ext uri="{FF2B5EF4-FFF2-40B4-BE49-F238E27FC236}">
                <a16:creationId xmlns:a16="http://schemas.microsoft.com/office/drawing/2014/main" id="{AF7E831E-2E34-061A-29E5-16CE95EEA5AC}"/>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21" name="Rectangle 20">
            <a:extLst>
              <a:ext uri="{FF2B5EF4-FFF2-40B4-BE49-F238E27FC236}">
                <a16:creationId xmlns:a16="http://schemas.microsoft.com/office/drawing/2014/main" id="{D20D12C7-96FF-3F46-B1A2-E3D9C1A5A737}"/>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4178166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0293EB-939C-B960-0198-F0E2510C9741}"/>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8B64BDEA-3826-B2C1-F96C-D0CDE862DE78}"/>
              </a:ext>
            </a:extLst>
          </p:cNvPr>
          <p:cNvSpPr txBox="1"/>
          <p:nvPr/>
        </p:nvSpPr>
        <p:spPr>
          <a:xfrm>
            <a:off x="298460" y="374985"/>
            <a:ext cx="9025537" cy="402772"/>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T Levels in Digital Support and Security &amp; Digital Data Analytics (Model 2)</a:t>
            </a:r>
          </a:p>
        </p:txBody>
      </p:sp>
      <p:sp>
        <p:nvSpPr>
          <p:cNvPr id="30" name="Google Shape;345;p11">
            <a:extLst>
              <a:ext uri="{FF2B5EF4-FFF2-40B4-BE49-F238E27FC236}">
                <a16:creationId xmlns:a16="http://schemas.microsoft.com/office/drawing/2014/main" id="{08251811-C86A-DAB7-0FB1-0D89014D0641}"/>
              </a:ext>
            </a:extLst>
          </p:cNvPr>
          <p:cNvSpPr txBox="1"/>
          <p:nvPr/>
        </p:nvSpPr>
        <p:spPr>
          <a:xfrm>
            <a:off x="357506" y="1358889"/>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Core content and Employer Set Project (ESP) (3 days)</a:t>
            </a:r>
            <a:endParaRPr dirty="0">
              <a:latin typeface="Arial" panose="020B0604020202020204" pitchFamily="34" charset="0"/>
              <a:ea typeface="Open Sans" pitchFamily="2" charset="0"/>
              <a:cs typeface="Arial" panose="020B0604020202020204" pitchFamily="34" charset="0"/>
            </a:endParaRPr>
          </a:p>
        </p:txBody>
      </p:sp>
      <p:sp>
        <p:nvSpPr>
          <p:cNvPr id="18" name="Rounded Rectangle 17">
            <a:extLst>
              <a:ext uri="{FF2B5EF4-FFF2-40B4-BE49-F238E27FC236}">
                <a16:creationId xmlns:a16="http://schemas.microsoft.com/office/drawing/2014/main" id="{3FBF5E7A-729B-A24E-A45B-8D11061B6A9C}"/>
              </a:ext>
            </a:extLst>
          </p:cNvPr>
          <p:cNvSpPr/>
          <p:nvPr/>
        </p:nvSpPr>
        <p:spPr>
          <a:xfrm rot="16200000">
            <a:off x="1451915" y="1437366"/>
            <a:ext cx="792000" cy="293593"/>
          </a:xfrm>
          <a:prstGeom prst="roundRect">
            <a:avLst>
              <a:gd name="adj" fmla="val 24903"/>
            </a:avLst>
          </a:prstGeom>
          <a:solidFill>
            <a:srgbClr val="9059C2"/>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Induction</a:t>
            </a:r>
          </a:p>
        </p:txBody>
      </p:sp>
      <p:sp>
        <p:nvSpPr>
          <p:cNvPr id="2" name="Rounded Rectangle 1">
            <a:extLst>
              <a:ext uri="{FF2B5EF4-FFF2-40B4-BE49-F238E27FC236}">
                <a16:creationId xmlns:a16="http://schemas.microsoft.com/office/drawing/2014/main" id="{C649FD87-903C-738A-998B-1D28B34CC193}"/>
              </a:ext>
            </a:extLst>
          </p:cNvPr>
          <p:cNvSpPr/>
          <p:nvPr/>
        </p:nvSpPr>
        <p:spPr>
          <a:xfrm>
            <a:off x="2021963" y="1188673"/>
            <a:ext cx="2725476" cy="792000"/>
          </a:xfrm>
          <a:prstGeom prst="roundRect">
            <a:avLst>
              <a:gd name="adj" fmla="val 13358"/>
            </a:avLst>
          </a:prstGeom>
          <a:solidFill>
            <a:srgbClr val="00A3B7"/>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content</a:t>
            </a:r>
          </a:p>
        </p:txBody>
      </p:sp>
      <p:sp>
        <p:nvSpPr>
          <p:cNvPr id="11" name="Rounded Rectangle 10">
            <a:extLst>
              <a:ext uri="{FF2B5EF4-FFF2-40B4-BE49-F238E27FC236}">
                <a16:creationId xmlns:a16="http://schemas.microsoft.com/office/drawing/2014/main" id="{96FADB4B-0EEB-C7C0-E63A-42F3C6A62E23}"/>
              </a:ext>
            </a:extLst>
          </p:cNvPr>
          <p:cNvSpPr/>
          <p:nvPr/>
        </p:nvSpPr>
        <p:spPr>
          <a:xfrm rot="16200000">
            <a:off x="4520797" y="1440673"/>
            <a:ext cx="792000" cy="28800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16" name="Rounded Rectangle 15">
            <a:extLst>
              <a:ext uri="{FF2B5EF4-FFF2-40B4-BE49-F238E27FC236}">
                <a16:creationId xmlns:a16="http://schemas.microsoft.com/office/drawing/2014/main" id="{C849FC8F-FAB9-3F6A-0E2F-0A37137A4484}"/>
              </a:ext>
            </a:extLst>
          </p:cNvPr>
          <p:cNvSpPr/>
          <p:nvPr/>
        </p:nvSpPr>
        <p:spPr>
          <a:xfrm rot="16200000">
            <a:off x="4847220" y="1441074"/>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ESP</a:t>
            </a:r>
          </a:p>
        </p:txBody>
      </p:sp>
      <p:sp>
        <p:nvSpPr>
          <p:cNvPr id="10" name="Rounded Rectangle 9">
            <a:extLst>
              <a:ext uri="{FF2B5EF4-FFF2-40B4-BE49-F238E27FC236}">
                <a16:creationId xmlns:a16="http://schemas.microsoft.com/office/drawing/2014/main" id="{0DB7E824-73FD-2A8D-0634-5E91A8829C8F}"/>
              </a:ext>
            </a:extLst>
          </p:cNvPr>
          <p:cNvSpPr/>
          <p:nvPr/>
        </p:nvSpPr>
        <p:spPr>
          <a:xfrm rot="16200000">
            <a:off x="5176439" y="1437878"/>
            <a:ext cx="792000" cy="293591"/>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Core assessments</a:t>
            </a:r>
          </a:p>
        </p:txBody>
      </p:sp>
      <p:sp>
        <p:nvSpPr>
          <p:cNvPr id="38" name="Rounded Rectangle 37">
            <a:extLst>
              <a:ext uri="{FF2B5EF4-FFF2-40B4-BE49-F238E27FC236}">
                <a16:creationId xmlns:a16="http://schemas.microsoft.com/office/drawing/2014/main" id="{F775CB98-C9C0-74A6-E1BA-8C6835EC9213}"/>
              </a:ext>
            </a:extLst>
          </p:cNvPr>
          <p:cNvSpPr/>
          <p:nvPr/>
        </p:nvSpPr>
        <p:spPr>
          <a:xfrm rot="16200000">
            <a:off x="8963731" y="1444144"/>
            <a:ext cx="792000" cy="293590"/>
          </a:xfrm>
          <a:prstGeom prst="roundRect">
            <a:avLst>
              <a:gd name="adj" fmla="val 26733"/>
            </a:avLst>
          </a:prstGeom>
          <a:solidFill>
            <a:srgbClr val="A7A9AC"/>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Revision</a:t>
            </a:r>
          </a:p>
        </p:txBody>
      </p:sp>
      <p:sp>
        <p:nvSpPr>
          <p:cNvPr id="37" name="Rounded Rectangle 36">
            <a:extLst>
              <a:ext uri="{FF2B5EF4-FFF2-40B4-BE49-F238E27FC236}">
                <a16:creationId xmlns:a16="http://schemas.microsoft.com/office/drawing/2014/main" id="{D3C02790-3E28-992A-354C-3EB4CD0E7F41}"/>
              </a:ext>
            </a:extLst>
          </p:cNvPr>
          <p:cNvSpPr/>
          <p:nvPr/>
        </p:nvSpPr>
        <p:spPr>
          <a:xfrm rot="16200000">
            <a:off x="9289629" y="1446939"/>
            <a:ext cx="792000" cy="288000"/>
          </a:xfrm>
          <a:prstGeom prst="roundRect">
            <a:avLst>
              <a:gd name="adj" fmla="val 23988"/>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Resits</a:t>
            </a:r>
          </a:p>
        </p:txBody>
      </p:sp>
      <p:sp>
        <p:nvSpPr>
          <p:cNvPr id="33" name="Google Shape;364;p11">
            <a:extLst>
              <a:ext uri="{FF2B5EF4-FFF2-40B4-BE49-F238E27FC236}">
                <a16:creationId xmlns:a16="http://schemas.microsoft.com/office/drawing/2014/main" id="{AD772632-5945-EFD7-6E85-9EDC70677F3A}"/>
              </a:ext>
            </a:extLst>
          </p:cNvPr>
          <p:cNvSpPr txBox="1"/>
          <p:nvPr/>
        </p:nvSpPr>
        <p:spPr>
          <a:xfrm>
            <a:off x="362661" y="2530123"/>
            <a:ext cx="1247143"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Industry placement</a:t>
            </a:r>
            <a:endParaRPr dirty="0">
              <a:latin typeface="Arial" panose="020B0604020202020204" pitchFamily="34" charset="0"/>
              <a:ea typeface="Open Sans" pitchFamily="2" charset="0"/>
              <a:cs typeface="Arial" panose="020B0604020202020204" pitchFamily="34" charset="0"/>
            </a:endParaRPr>
          </a:p>
          <a:p>
            <a:pPr>
              <a:lnSpc>
                <a:spcPct val="115625"/>
              </a:lnSpc>
            </a:pPr>
            <a:r>
              <a:rPr lang="en-US" sz="800" b="0" i="0" u="none" strike="noStrike" cap="none" dirty="0">
                <a:solidFill>
                  <a:srgbClr val="1A768D"/>
                </a:solidFill>
                <a:latin typeface="Arial" panose="020B0604020202020204" pitchFamily="34" charset="0"/>
                <a:ea typeface="Open Sans"/>
                <a:cs typeface="Arial" panose="020B0604020202020204" pitchFamily="34" charset="0"/>
                <a:sym typeface="Open Sans"/>
              </a:rPr>
              <a:t>(</a:t>
            </a:r>
            <a:r>
              <a:rPr lang="en-US" sz="800" dirty="0">
                <a:solidFill>
                  <a:srgbClr val="1A768D"/>
                </a:solidFill>
                <a:latin typeface="Arial" panose="020B0604020202020204" pitchFamily="34" charset="0"/>
                <a:ea typeface="Open Sans"/>
                <a:cs typeface="Arial" panose="020B0604020202020204" pitchFamily="34" charset="0"/>
                <a:sym typeface="Open Sans"/>
              </a:rPr>
              <a:t>block weeks/day release)</a:t>
            </a:r>
            <a:endParaRPr dirty="0">
              <a:latin typeface="Arial" panose="020B0604020202020204" pitchFamily="34" charset="0"/>
              <a:ea typeface="Open Sans" pitchFamily="2" charset="0"/>
              <a:cs typeface="Arial" panose="020B0604020202020204" pitchFamily="34" charset="0"/>
            </a:endParaRPr>
          </a:p>
        </p:txBody>
      </p:sp>
      <p:sp>
        <p:nvSpPr>
          <p:cNvPr id="22" name="Rounded Rectangle 21">
            <a:extLst>
              <a:ext uri="{FF2B5EF4-FFF2-40B4-BE49-F238E27FC236}">
                <a16:creationId xmlns:a16="http://schemas.microsoft.com/office/drawing/2014/main" id="{E507337D-DD0B-A342-AF81-75B56C87812F}"/>
              </a:ext>
            </a:extLst>
          </p:cNvPr>
          <p:cNvSpPr/>
          <p:nvPr/>
        </p:nvSpPr>
        <p:spPr>
          <a:xfrm>
            <a:off x="1701119" y="2304351"/>
            <a:ext cx="720000" cy="792000"/>
          </a:xfrm>
          <a:prstGeom prst="roundRect">
            <a:avLst>
              <a:gd name="adj" fmla="val 13390"/>
            </a:avLst>
          </a:prstGeom>
          <a:solidFill>
            <a:srgbClr val="FD6F88"/>
          </a:solidFill>
        </p:spPr>
        <p:style>
          <a:lnRef idx="3">
            <a:schemeClr val="lt1"/>
          </a:lnRef>
          <a:fillRef idx="1">
            <a:schemeClr val="accent5"/>
          </a:fillRef>
          <a:effectRef idx="1">
            <a:schemeClr val="accent5"/>
          </a:effectRef>
          <a:fontRef idx="minor">
            <a:schemeClr val="lt1"/>
          </a:fontRef>
        </p:style>
        <p:txBody>
          <a:bodyPr lIns="0" rIns="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Industry placement preparation</a:t>
            </a:r>
          </a:p>
        </p:txBody>
      </p:sp>
      <p:sp>
        <p:nvSpPr>
          <p:cNvPr id="29" name="Rounded Rectangle 28">
            <a:extLst>
              <a:ext uri="{FF2B5EF4-FFF2-40B4-BE49-F238E27FC236}">
                <a16:creationId xmlns:a16="http://schemas.microsoft.com/office/drawing/2014/main" id="{39B70FF9-31C4-0960-97A7-9D5CB3076CA7}"/>
              </a:ext>
            </a:extLst>
          </p:cNvPr>
          <p:cNvSpPr/>
          <p:nvPr/>
        </p:nvSpPr>
        <p:spPr>
          <a:xfrm>
            <a:off x="2451538" y="2304351"/>
            <a:ext cx="6082862" cy="792000"/>
          </a:xfrm>
          <a:prstGeom prst="roundRect">
            <a:avLst>
              <a:gd name="adj" fmla="val 14673"/>
            </a:avLst>
          </a:prstGeom>
          <a:solidFill>
            <a:srgbClr val="DB486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Industry placement </a:t>
            </a:r>
            <a:endParaRPr lang="en-US" sz="800" dirty="0">
              <a:solidFill>
                <a:schemeClr val="bg1"/>
              </a:solidFill>
              <a:latin typeface="Arial" panose="020B0604020202020204" pitchFamily="34" charset="0"/>
              <a:ea typeface="Open Sans" pitchFamily="2" charset="0"/>
              <a:cs typeface="Arial" panose="020B0604020202020204" pitchFamily="34" charset="0"/>
            </a:endParaRPr>
          </a:p>
        </p:txBody>
      </p:sp>
      <p:sp>
        <p:nvSpPr>
          <p:cNvPr id="31" name="Google Shape;346;p11">
            <a:extLst>
              <a:ext uri="{FF2B5EF4-FFF2-40B4-BE49-F238E27FC236}">
                <a16:creationId xmlns:a16="http://schemas.microsoft.com/office/drawing/2014/main" id="{A2095EB6-9A55-C1F3-C6A9-C5602BA87209}"/>
              </a:ext>
            </a:extLst>
          </p:cNvPr>
          <p:cNvSpPr txBox="1"/>
          <p:nvPr/>
        </p:nvSpPr>
        <p:spPr>
          <a:xfrm>
            <a:off x="357506" y="3569156"/>
            <a:ext cx="1192460" cy="428387"/>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Occupational specialism</a:t>
            </a:r>
            <a:endParaRPr dirty="0">
              <a:latin typeface="Arial" panose="020B0604020202020204" pitchFamily="34" charset="0"/>
              <a:ea typeface="Open Sans" pitchFamily="2" charset="0"/>
              <a:cs typeface="Arial" panose="020B0604020202020204" pitchFamily="34" charset="0"/>
            </a:endParaRPr>
          </a:p>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(0.5 days Year 1;</a:t>
            </a:r>
          </a:p>
          <a:p>
            <a:pPr marL="0" marR="0" lvl="0" indent="0" algn="l" rtl="0">
              <a:lnSpc>
                <a:spcPct val="115625"/>
              </a:lnSpc>
              <a:spcBef>
                <a:spcPts val="0"/>
              </a:spcBef>
              <a:spcAft>
                <a:spcPts val="0"/>
              </a:spcAft>
              <a:buNone/>
            </a:pP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4 days Year 2</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8" name="Rounded Rectangle 7">
            <a:extLst>
              <a:ext uri="{FF2B5EF4-FFF2-40B4-BE49-F238E27FC236}">
                <a16:creationId xmlns:a16="http://schemas.microsoft.com/office/drawing/2014/main" id="{75D711A1-293F-55DC-49A5-853340392F04}"/>
              </a:ext>
            </a:extLst>
          </p:cNvPr>
          <p:cNvSpPr/>
          <p:nvPr/>
        </p:nvSpPr>
        <p:spPr>
          <a:xfrm>
            <a:off x="2032350" y="3387349"/>
            <a:ext cx="6502049" cy="792000"/>
          </a:xfrm>
          <a:prstGeom prst="roundRect">
            <a:avLst>
              <a:gd name="adj" fmla="val 14673"/>
            </a:avLst>
          </a:prstGeom>
          <a:solidFill>
            <a:srgbClr val="00BF63"/>
          </a:solidFill>
        </p:spPr>
        <p:style>
          <a:lnRef idx="3">
            <a:schemeClr val="lt1"/>
          </a:lnRef>
          <a:fillRef idx="1">
            <a:schemeClr val="accent5"/>
          </a:fillRef>
          <a:effectRef idx="1">
            <a:schemeClr val="accent5"/>
          </a:effectRef>
          <a:fontRef idx="minor">
            <a:schemeClr val="lt1"/>
          </a:fontRef>
        </p:style>
        <p:txBody>
          <a:bodyPr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a:t>
            </a:r>
          </a:p>
        </p:txBody>
      </p:sp>
      <p:sp>
        <p:nvSpPr>
          <p:cNvPr id="17" name="Rounded Rectangle 16">
            <a:extLst>
              <a:ext uri="{FF2B5EF4-FFF2-40B4-BE49-F238E27FC236}">
                <a16:creationId xmlns:a16="http://schemas.microsoft.com/office/drawing/2014/main" id="{2541164F-8188-1E2E-FF28-29DE015F462A}"/>
              </a:ext>
            </a:extLst>
          </p:cNvPr>
          <p:cNvSpPr/>
          <p:nvPr/>
        </p:nvSpPr>
        <p:spPr>
          <a:xfrm>
            <a:off x="8556316" y="3379608"/>
            <a:ext cx="1270551" cy="792000"/>
          </a:xfrm>
          <a:prstGeom prst="roundRect">
            <a:avLst>
              <a:gd name="adj" fmla="val 13725"/>
            </a:avLst>
          </a:prstGeom>
          <a:solidFill>
            <a:srgbClr val="F0B337"/>
          </a:solidFill>
        </p:spPr>
        <p:style>
          <a:lnRef idx="3">
            <a:schemeClr val="lt1"/>
          </a:lnRef>
          <a:fillRef idx="1">
            <a:schemeClr val="accent5"/>
          </a:fillRef>
          <a:effectRef idx="1">
            <a:schemeClr val="accent5"/>
          </a:effectRef>
          <a:fontRef idx="minor">
            <a:schemeClr val="lt1"/>
          </a:fontRef>
        </p:style>
        <p:txBody>
          <a:bodyPr lIns="36000" rIns="36000" rtlCol="0" anchor="ctr"/>
          <a:lstStyle/>
          <a:p>
            <a:pPr algn="ctr"/>
            <a:r>
              <a:rPr lang="en-US" sz="800" dirty="0">
                <a:solidFill>
                  <a:schemeClr val="bg1"/>
                </a:solidFill>
                <a:latin typeface="Arial" panose="020B0604020202020204" pitchFamily="34" charset="0"/>
                <a:ea typeface="Open Sans" pitchFamily="2" charset="0"/>
                <a:cs typeface="Arial" panose="020B0604020202020204" pitchFamily="34" charset="0"/>
              </a:rPr>
              <a:t>Occupational specialism assessments</a:t>
            </a:r>
          </a:p>
        </p:txBody>
      </p:sp>
      <p:sp>
        <p:nvSpPr>
          <p:cNvPr id="32" name="Google Shape;347;p11">
            <a:extLst>
              <a:ext uri="{FF2B5EF4-FFF2-40B4-BE49-F238E27FC236}">
                <a16:creationId xmlns:a16="http://schemas.microsoft.com/office/drawing/2014/main" id="{2D9CAE89-7BF1-C40D-F649-EA9CEAFE7E9D}"/>
              </a:ext>
            </a:extLst>
          </p:cNvPr>
          <p:cNvSpPr txBox="1"/>
          <p:nvPr/>
        </p:nvSpPr>
        <p:spPr>
          <a:xfrm>
            <a:off x="357506" y="4740390"/>
            <a:ext cx="1190518" cy="285591"/>
          </a:xfrm>
          <a:prstGeom prst="rect">
            <a:avLst/>
          </a:prstGeom>
          <a:noFill/>
          <a:ln>
            <a:noFill/>
          </a:ln>
        </p:spPr>
        <p:txBody>
          <a:bodyPr spcFirstLastPara="1" wrap="square" lIns="0" tIns="0" rIns="0" bIns="0" anchor="t" anchorCtr="0">
            <a:spAutoFit/>
          </a:bodyPr>
          <a:lstStyle/>
          <a:p>
            <a:pPr marL="0" marR="0" lvl="0" indent="0" algn="l" rtl="0">
              <a:lnSpc>
                <a:spcPct val="115625"/>
              </a:lnSpc>
              <a:spcBef>
                <a:spcPts val="0"/>
              </a:spcBef>
              <a:spcAft>
                <a:spcPts val="0"/>
              </a:spcAft>
              <a:buNone/>
            </a:pP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Technical and essential skills (</a:t>
            </a:r>
            <a:r>
              <a:rPr lang="en-US" sz="800" dirty="0">
                <a:solidFill>
                  <a:srgbClr val="1A768D"/>
                </a:solidFill>
                <a:latin typeface="Arial" panose="020B0604020202020204" pitchFamily="34" charset="0"/>
                <a:ea typeface="Open Sans" pitchFamily="2" charset="0"/>
                <a:cs typeface="Arial" panose="020B0604020202020204" pitchFamily="34" charset="0"/>
                <a:sym typeface="Open Sans"/>
              </a:rPr>
              <a:t>embedded</a:t>
            </a:r>
            <a:r>
              <a:rPr lang="en-US" sz="800" b="0" i="0" u="none" strike="noStrike" cap="none" dirty="0">
                <a:solidFill>
                  <a:srgbClr val="1A768D"/>
                </a:solidFill>
                <a:latin typeface="Arial" panose="020B0604020202020204" pitchFamily="34" charset="0"/>
                <a:ea typeface="Open Sans" pitchFamily="2" charset="0"/>
                <a:cs typeface="Arial" panose="020B0604020202020204" pitchFamily="34" charset="0"/>
                <a:sym typeface="Open Sans"/>
              </a:rPr>
              <a:t>)</a:t>
            </a:r>
            <a:endParaRPr dirty="0">
              <a:latin typeface="Arial" panose="020B0604020202020204" pitchFamily="34" charset="0"/>
              <a:ea typeface="Open Sans" pitchFamily="2" charset="0"/>
              <a:cs typeface="Arial" panose="020B0604020202020204" pitchFamily="34" charset="0"/>
            </a:endParaRPr>
          </a:p>
        </p:txBody>
      </p:sp>
      <p:sp>
        <p:nvSpPr>
          <p:cNvPr id="4" name="Rounded Rectangle 3">
            <a:extLst>
              <a:ext uri="{FF2B5EF4-FFF2-40B4-BE49-F238E27FC236}">
                <a16:creationId xmlns:a16="http://schemas.microsoft.com/office/drawing/2014/main" id="{DB2E5530-8486-C2BE-8B5C-2F54BA8BEFBA}"/>
              </a:ext>
            </a:extLst>
          </p:cNvPr>
          <p:cNvSpPr/>
          <p:nvPr/>
        </p:nvSpPr>
        <p:spPr>
          <a:xfrm>
            <a:off x="1701120" y="4487185"/>
            <a:ext cx="6833280" cy="792000"/>
          </a:xfrm>
          <a:prstGeom prst="roundRect">
            <a:avLst>
              <a:gd name="adj" fmla="val 15188"/>
            </a:avLst>
          </a:prstGeom>
          <a:solidFill>
            <a:schemeClr val="accent2"/>
          </a:solidFill>
        </p:spPr>
        <p:style>
          <a:lnRef idx="3">
            <a:schemeClr val="lt1"/>
          </a:lnRef>
          <a:fillRef idx="1">
            <a:schemeClr val="accent5"/>
          </a:fillRef>
          <a:effectRef idx="1">
            <a:schemeClr val="accent5"/>
          </a:effectRef>
          <a:fontRef idx="minor">
            <a:schemeClr val="lt1"/>
          </a:fontRef>
        </p:style>
        <p:txBody>
          <a:bodyPr lIns="91440" tIns="45720" rIns="91440" bIns="45720" rtlCol="0" anchor="ctr"/>
          <a:lstStyle/>
          <a:p>
            <a:pPr algn="ctr"/>
            <a:r>
              <a:rPr lang="en-US" sz="800" dirty="0">
                <a:solidFill>
                  <a:schemeClr val="bg1"/>
                </a:solidFill>
                <a:latin typeface="Arial" panose="020B0604020202020204" pitchFamily="34" charset="0"/>
                <a:ea typeface="Open Sans"/>
                <a:cs typeface="Arial" panose="020B0604020202020204" pitchFamily="34" charset="0"/>
              </a:rPr>
              <a:t>Technical and essential skills</a:t>
            </a:r>
          </a:p>
        </p:txBody>
      </p:sp>
      <p:sp>
        <p:nvSpPr>
          <p:cNvPr id="5" name="Content Placeholder 4">
            <a:extLst>
              <a:ext uri="{FF2B5EF4-FFF2-40B4-BE49-F238E27FC236}">
                <a16:creationId xmlns:a16="http://schemas.microsoft.com/office/drawing/2014/main" id="{9A64B7EF-735F-47E9-5B98-163A13FFF76B}"/>
              </a:ext>
            </a:extLst>
          </p:cNvPr>
          <p:cNvSpPr txBox="1">
            <a:spLocks/>
          </p:cNvSpPr>
          <p:nvPr/>
        </p:nvSpPr>
        <p:spPr>
          <a:xfrm>
            <a:off x="10012458" y="820862"/>
            <a:ext cx="1989630" cy="1994852"/>
          </a:xfrm>
          <a:prstGeom prst="rect">
            <a:avLst/>
          </a:prstGeom>
          <a:ln w="12700">
            <a:solidFill>
              <a:schemeClr val="bg1">
                <a:lumMod val="65000"/>
              </a:schemeClr>
            </a:solidFill>
          </a:ln>
        </p:spPr>
        <p:txBody>
          <a:bodyPr lIns="432000" tIns="45720" rIns="91440" bIns="45720" anchor="t">
            <a:noAutofit/>
          </a:bodyPr>
          <a:lstStyle>
            <a:lvl1pPr marL="228600" indent="-228600" algn="l" defTabSz="914400" rtl="0" eaLnBrk="1" latinLnBrk="0" hangingPunct="1">
              <a:lnSpc>
                <a:spcPct val="108000"/>
              </a:lnSpc>
              <a:spcBef>
                <a:spcPts val="1000"/>
              </a:spcBef>
              <a:buClr>
                <a:srgbClr val="851414"/>
              </a:buClr>
              <a:buFont typeface="Arial" panose="020B0604020202020204" pitchFamily="34" charset="0"/>
              <a:buChar char="•"/>
              <a:defRPr sz="2400" kern="1200">
                <a:solidFill>
                  <a:schemeClr val="tx1">
                    <a:lumMod val="85000"/>
                    <a:lumOff val="15000"/>
                  </a:schemeClr>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8000"/>
              </a:lnSpc>
              <a:spcBef>
                <a:spcPts val="500"/>
              </a:spcBef>
              <a:buClr>
                <a:srgbClr val="851414"/>
              </a:buClr>
              <a:buFont typeface="Arial" panose="020B0604020202020204" pitchFamily="34" charset="0"/>
              <a:buChar char="•"/>
              <a:defRPr sz="2000" kern="1200">
                <a:solidFill>
                  <a:schemeClr val="tx1">
                    <a:lumMod val="85000"/>
                    <a:lumOff val="15000"/>
                  </a:schemeClr>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8000"/>
              </a:lnSpc>
              <a:spcBef>
                <a:spcPts val="500"/>
              </a:spcBef>
              <a:buClr>
                <a:srgbClr val="851414"/>
              </a:buClr>
              <a:buFont typeface="Arial" panose="020B0604020202020204" pitchFamily="34" charset="0"/>
              <a:buChar char="•"/>
              <a:defRPr sz="1800" kern="1200">
                <a:solidFill>
                  <a:schemeClr val="tx1">
                    <a:lumMod val="85000"/>
                    <a:lumOff val="15000"/>
                  </a:schemeClr>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8000"/>
              </a:lnSpc>
              <a:spcBef>
                <a:spcPts val="500"/>
              </a:spcBef>
              <a:buClr>
                <a:srgbClr val="851414"/>
              </a:buClr>
              <a:buFont typeface="Arial" panose="020B0604020202020204" pitchFamily="34" charset="0"/>
              <a:buChar char="•"/>
              <a:defRPr sz="1600" kern="1200">
                <a:solidFill>
                  <a:schemeClr val="tx1">
                    <a:lumMod val="85000"/>
                    <a:lumOff val="15000"/>
                  </a:schemeClr>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900" b="1" dirty="0">
                <a:ea typeface="Open Sans" pitchFamily="2" charset="0"/>
              </a:rPr>
              <a:t>Key</a:t>
            </a:r>
          </a:p>
          <a:p>
            <a:pPr marL="0" indent="0">
              <a:lnSpc>
                <a:spcPct val="100000"/>
              </a:lnSpc>
              <a:spcBef>
                <a:spcPts val="600"/>
              </a:spcBef>
              <a:buNone/>
            </a:pPr>
            <a:r>
              <a:rPr lang="en-US" sz="900" dirty="0">
                <a:ea typeface="Open Sans"/>
              </a:rPr>
              <a:t>Induction</a:t>
            </a:r>
          </a:p>
          <a:p>
            <a:pPr marL="0" indent="0">
              <a:lnSpc>
                <a:spcPct val="100000"/>
              </a:lnSpc>
              <a:spcBef>
                <a:spcPts val="600"/>
              </a:spcBef>
              <a:buNone/>
            </a:pPr>
            <a:r>
              <a:rPr lang="en-US" sz="900" dirty="0">
                <a:ea typeface="Open Sans" pitchFamily="2" charset="0"/>
              </a:rPr>
              <a:t>Core content</a:t>
            </a:r>
          </a:p>
          <a:p>
            <a:pPr marL="0" indent="0">
              <a:lnSpc>
                <a:spcPct val="100000"/>
              </a:lnSpc>
              <a:spcBef>
                <a:spcPts val="600"/>
              </a:spcBef>
              <a:buNone/>
            </a:pPr>
            <a:r>
              <a:rPr lang="en-US" sz="900" dirty="0">
                <a:ea typeface="Open Sans"/>
              </a:rPr>
              <a:t>Assessment preparation</a:t>
            </a:r>
          </a:p>
          <a:p>
            <a:pPr marL="0" indent="0">
              <a:spcBef>
                <a:spcPts val="600"/>
              </a:spcBef>
              <a:buFont typeface="Arial" panose="020B0604020202020204" pitchFamily="34" charset="0"/>
              <a:buNone/>
            </a:pPr>
            <a:r>
              <a:rPr lang="en-US" sz="900" dirty="0">
                <a:ea typeface="Open Sans" pitchFamily="2" charset="0"/>
              </a:rPr>
              <a:t>External assessments </a:t>
            </a:r>
          </a:p>
          <a:p>
            <a:pPr marL="0" indent="0">
              <a:spcBef>
                <a:spcPts val="600"/>
              </a:spcBef>
              <a:buFont typeface="Arial" panose="020B0604020202020204" pitchFamily="34" charset="0"/>
              <a:buNone/>
            </a:pPr>
            <a:r>
              <a:rPr lang="en-US" sz="900" dirty="0">
                <a:ea typeface="Open Sans" pitchFamily="2" charset="0"/>
              </a:rPr>
              <a:t>Industry placement </a:t>
            </a:r>
          </a:p>
          <a:p>
            <a:pPr marL="0" indent="0">
              <a:spcBef>
                <a:spcPts val="600"/>
              </a:spcBef>
              <a:buFont typeface="Arial" panose="020B0604020202020204" pitchFamily="34" charset="0"/>
              <a:buNone/>
            </a:pPr>
            <a:r>
              <a:rPr lang="en-US" sz="900" dirty="0">
                <a:ea typeface="Open Sans" pitchFamily="2" charset="0"/>
              </a:rPr>
              <a:t>Occupational specialism </a:t>
            </a:r>
          </a:p>
          <a:p>
            <a:pPr marL="0" indent="0">
              <a:spcBef>
                <a:spcPts val="600"/>
              </a:spcBef>
              <a:buFont typeface="Arial" panose="020B0604020202020204" pitchFamily="34" charset="0"/>
              <a:buNone/>
            </a:pPr>
            <a:r>
              <a:rPr lang="en-US" sz="900" dirty="0">
                <a:ea typeface="Open Sans" pitchFamily="2" charset="0"/>
              </a:rPr>
              <a:t>Technical and essential skills</a:t>
            </a:r>
          </a:p>
        </p:txBody>
      </p:sp>
      <p:sp>
        <p:nvSpPr>
          <p:cNvPr id="6" name="Rectangle 5">
            <a:extLst>
              <a:ext uri="{FF2B5EF4-FFF2-40B4-BE49-F238E27FC236}">
                <a16:creationId xmlns:a16="http://schemas.microsoft.com/office/drawing/2014/main" id="{ACE0A431-BDB5-4516-0193-97BAC90B8D69}"/>
              </a:ext>
              <a:ext uri="{C183D7F6-B498-43B3-948B-1728B52AA6E4}">
                <adec:decorative xmlns:adec="http://schemas.microsoft.com/office/drawing/2017/decorative" val="1"/>
              </a:ext>
            </a:extLst>
          </p:cNvPr>
          <p:cNvSpPr/>
          <p:nvPr/>
        </p:nvSpPr>
        <p:spPr>
          <a:xfrm>
            <a:off x="10126994" y="1282758"/>
            <a:ext cx="196565" cy="174419"/>
          </a:xfrm>
          <a:prstGeom prst="rect">
            <a:avLst/>
          </a:prstGeom>
          <a:solidFill>
            <a:srgbClr val="00A3B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9" name="Rectangle 8">
            <a:extLst>
              <a:ext uri="{FF2B5EF4-FFF2-40B4-BE49-F238E27FC236}">
                <a16:creationId xmlns:a16="http://schemas.microsoft.com/office/drawing/2014/main" id="{4A1557EE-1EB7-F378-6032-CE1B4F99FB5C}"/>
              </a:ext>
              <a:ext uri="{C183D7F6-B498-43B3-948B-1728B52AA6E4}">
                <adec:decorative xmlns:adec="http://schemas.microsoft.com/office/drawing/2017/decorative" val="1"/>
              </a:ext>
            </a:extLst>
          </p:cNvPr>
          <p:cNvSpPr/>
          <p:nvPr/>
        </p:nvSpPr>
        <p:spPr>
          <a:xfrm>
            <a:off x="10126994" y="1506190"/>
            <a:ext cx="196565" cy="174419"/>
          </a:xfrm>
          <a:prstGeom prst="rect">
            <a:avLst/>
          </a:prstGeom>
          <a:solidFill>
            <a:srgbClr val="9E9E9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2" name="Rectangle 11">
            <a:extLst>
              <a:ext uri="{FF2B5EF4-FFF2-40B4-BE49-F238E27FC236}">
                <a16:creationId xmlns:a16="http://schemas.microsoft.com/office/drawing/2014/main" id="{D2AEFE24-FF48-C19C-2288-92271B35CD10}"/>
              </a:ext>
              <a:ext uri="{C183D7F6-B498-43B3-948B-1728B52AA6E4}">
                <adec:decorative xmlns:adec="http://schemas.microsoft.com/office/drawing/2017/decorative" val="1"/>
              </a:ext>
            </a:extLst>
          </p:cNvPr>
          <p:cNvSpPr/>
          <p:nvPr/>
        </p:nvSpPr>
        <p:spPr>
          <a:xfrm>
            <a:off x="10126994" y="1723821"/>
            <a:ext cx="196565" cy="174419"/>
          </a:xfrm>
          <a:prstGeom prst="rect">
            <a:avLst/>
          </a:prstGeom>
          <a:solidFill>
            <a:srgbClr val="F0B3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3" name="Rectangle 12">
            <a:extLst>
              <a:ext uri="{FF2B5EF4-FFF2-40B4-BE49-F238E27FC236}">
                <a16:creationId xmlns:a16="http://schemas.microsoft.com/office/drawing/2014/main" id="{3D6EA9DA-8259-0381-01A5-AFE011BB11C0}"/>
              </a:ext>
              <a:ext uri="{C183D7F6-B498-43B3-948B-1728B52AA6E4}">
                <adec:decorative xmlns:adec="http://schemas.microsoft.com/office/drawing/2017/decorative" val="1"/>
              </a:ext>
            </a:extLst>
          </p:cNvPr>
          <p:cNvSpPr/>
          <p:nvPr/>
        </p:nvSpPr>
        <p:spPr>
          <a:xfrm>
            <a:off x="10126994" y="1947253"/>
            <a:ext cx="196565" cy="174419"/>
          </a:xfrm>
          <a:prstGeom prst="rect">
            <a:avLst/>
          </a:prstGeom>
          <a:solidFill>
            <a:srgbClr val="DB48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4" name="Rectangle 13">
            <a:extLst>
              <a:ext uri="{FF2B5EF4-FFF2-40B4-BE49-F238E27FC236}">
                <a16:creationId xmlns:a16="http://schemas.microsoft.com/office/drawing/2014/main" id="{E864ECFF-4C7C-E3BD-5D17-151579B1D59D}"/>
              </a:ext>
              <a:ext uri="{C183D7F6-B498-43B3-948B-1728B52AA6E4}">
                <adec:decorative xmlns:adec="http://schemas.microsoft.com/office/drawing/2017/decorative" val="1"/>
              </a:ext>
            </a:extLst>
          </p:cNvPr>
          <p:cNvSpPr/>
          <p:nvPr/>
        </p:nvSpPr>
        <p:spPr>
          <a:xfrm>
            <a:off x="10126994" y="2170685"/>
            <a:ext cx="196565" cy="174419"/>
          </a:xfrm>
          <a:prstGeom prst="rect">
            <a:avLst/>
          </a:prstGeom>
          <a:solidFill>
            <a:srgbClr val="00BF6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5" name="Rectangle 14">
            <a:extLst>
              <a:ext uri="{FF2B5EF4-FFF2-40B4-BE49-F238E27FC236}">
                <a16:creationId xmlns:a16="http://schemas.microsoft.com/office/drawing/2014/main" id="{71F66B01-68E6-9EFE-3332-580C377AA860}"/>
              </a:ext>
              <a:ext uri="{C183D7F6-B498-43B3-948B-1728B52AA6E4}">
                <adec:decorative xmlns:adec="http://schemas.microsoft.com/office/drawing/2017/decorative" val="1"/>
              </a:ext>
            </a:extLst>
          </p:cNvPr>
          <p:cNvSpPr/>
          <p:nvPr/>
        </p:nvSpPr>
        <p:spPr>
          <a:xfrm>
            <a:off x="10126994" y="2394117"/>
            <a:ext cx="196565" cy="174419"/>
          </a:xfrm>
          <a:prstGeom prst="rect">
            <a:avLst/>
          </a:prstGeom>
          <a:solidFill>
            <a:srgbClr val="FF7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
        <p:nvSpPr>
          <p:cNvPr id="19" name="Rectangle 18">
            <a:extLst>
              <a:ext uri="{FF2B5EF4-FFF2-40B4-BE49-F238E27FC236}">
                <a16:creationId xmlns:a16="http://schemas.microsoft.com/office/drawing/2014/main" id="{8B48DAB8-49F2-95F2-7F2A-732E99A67DA0}"/>
              </a:ext>
              <a:ext uri="{C183D7F6-B498-43B3-948B-1728B52AA6E4}">
                <adec:decorative xmlns:adec="http://schemas.microsoft.com/office/drawing/2017/decorative" val="1"/>
              </a:ext>
            </a:extLst>
          </p:cNvPr>
          <p:cNvSpPr/>
          <p:nvPr/>
        </p:nvSpPr>
        <p:spPr>
          <a:xfrm>
            <a:off x="10126993" y="1059326"/>
            <a:ext cx="196565" cy="174419"/>
          </a:xfrm>
          <a:prstGeom prst="rect">
            <a:avLst/>
          </a:prstGeom>
          <a:solidFill>
            <a:srgbClr val="9059C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latin typeface="Arial" panose="020B0604020202020204" pitchFamily="34" charset="0"/>
              <a:ea typeface="Open Sans" pitchFamily="2" charset="0"/>
              <a:cs typeface="Arial" panose="020B0604020202020204" pitchFamily="34" charset="0"/>
            </a:endParaRPr>
          </a:p>
        </p:txBody>
      </p:sp>
    </p:spTree>
    <p:extLst>
      <p:ext uri="{BB962C8B-B14F-4D97-AF65-F5344CB8AC3E}">
        <p14:creationId xmlns:p14="http://schemas.microsoft.com/office/powerpoint/2010/main" val="4089952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1DADFB-3B69-C0FB-BD3C-E7E76BB0ABA3}"/>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Guidance to support the visual curriculum models</a:t>
            </a:r>
          </a:p>
        </p:txBody>
      </p:sp>
      <p:sp>
        <p:nvSpPr>
          <p:cNvPr id="2" name="Text Placeholder 1">
            <a:extLst>
              <a:ext uri="{FF2B5EF4-FFF2-40B4-BE49-F238E27FC236}">
                <a16:creationId xmlns:a16="http://schemas.microsoft.com/office/drawing/2014/main" id="{99EF3CD9-1D62-B9FD-2145-1C765D00FD0F}"/>
              </a:ext>
            </a:extLst>
          </p:cNvPr>
          <p:cNvSpPr>
            <a:spLocks noGrp="1"/>
          </p:cNvSpPr>
          <p:nvPr>
            <p:ph type="body" idx="1"/>
          </p:nvPr>
        </p:nvSpPr>
        <p:spPr/>
        <p:txBody>
          <a:bodyPr>
            <a:normAutofit/>
          </a:bodyPr>
          <a:lstStyle/>
          <a:p>
            <a:pPr lvl="0">
              <a:spcBef>
                <a:spcPts val="0"/>
              </a:spcBef>
            </a:pPr>
            <a:r>
              <a:rPr lang="en-GB" sz="1700" b="1" u="sng" dirty="0"/>
              <a:t>Induction</a:t>
            </a:r>
            <a:endParaRPr lang="en-GB" sz="1700" dirty="0"/>
          </a:p>
          <a:p>
            <a:pPr lvl="0"/>
            <a:r>
              <a:rPr lang="en-GB" sz="1700" dirty="0"/>
              <a:t>It is important to assess the starting points of students with a robust induction process. This should outline key information relating to the provider and T Level, and include appropriate diagnostic testing. This could include initial diagnostic testing in English, maths and digital skills so appropriate targets can be set and support provided.  </a:t>
            </a:r>
          </a:p>
          <a:p>
            <a:pPr lvl="0"/>
            <a:r>
              <a:rPr lang="en-GB" sz="1700" b="1" u="sng" dirty="0"/>
              <a:t>Integrating essential and technical skills into delivery</a:t>
            </a:r>
          </a:p>
          <a:p>
            <a:pPr lvl="0"/>
            <a:r>
              <a:rPr lang="en-GB" sz="1700" b="1" dirty="0"/>
              <a:t>Essential skills: </a:t>
            </a:r>
            <a:r>
              <a:rPr lang="en-GB" sz="1700" dirty="0"/>
              <a:t>Skills that are highly transferable and support the application of technical skills and knowledge. Examples include communication, problem solving and teamwork.  </a:t>
            </a:r>
          </a:p>
          <a:p>
            <a:pPr lvl="0"/>
            <a:r>
              <a:rPr lang="en-GB" sz="1700" b="1" dirty="0"/>
              <a:t>Technical skills:</a:t>
            </a:r>
            <a:r>
              <a:rPr lang="en-GB" sz="1700" dirty="0"/>
              <a:t> Skills specific to a particular sector or role, sometimes based on a defined body of knowledge. They are generally less transferable beyond the sector or role they relate to. Examples include coding, CAD design and calibration.</a:t>
            </a:r>
          </a:p>
        </p:txBody>
      </p:sp>
    </p:spTree>
    <p:extLst>
      <p:ext uri="{BB962C8B-B14F-4D97-AF65-F5344CB8AC3E}">
        <p14:creationId xmlns:p14="http://schemas.microsoft.com/office/powerpoint/2010/main" val="575415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2CB8E-2078-B87B-5DC8-D31BDF3FAC3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D6092CD-3C5C-0EF9-7F76-D9E539F3A09F}"/>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core content</a:t>
            </a:r>
          </a:p>
        </p:txBody>
      </p:sp>
      <p:sp>
        <p:nvSpPr>
          <p:cNvPr id="2" name="Text Placeholder 1">
            <a:extLst>
              <a:ext uri="{FF2B5EF4-FFF2-40B4-BE49-F238E27FC236}">
                <a16:creationId xmlns:a16="http://schemas.microsoft.com/office/drawing/2014/main" id="{CAE99145-0D5B-4A95-EF84-42215FC11F75}"/>
              </a:ext>
            </a:extLst>
          </p:cNvPr>
          <p:cNvSpPr>
            <a:spLocks noGrp="1"/>
          </p:cNvSpPr>
          <p:nvPr>
            <p:ph type="body" idx="1"/>
          </p:nvPr>
        </p:nvSpPr>
        <p:spPr/>
        <p:txBody>
          <a:bodyPr>
            <a:normAutofit/>
          </a:bodyPr>
          <a:lstStyle/>
          <a:p>
            <a:pPr lvl="0">
              <a:spcBef>
                <a:spcPts val="0"/>
              </a:spcBef>
            </a:pPr>
            <a:r>
              <a:rPr lang="en-GB" sz="1700" b="1" u="sng" dirty="0">
                <a:latin typeface="Arial"/>
                <a:cs typeface="Arial"/>
              </a:rPr>
              <a:t>Adapting to assessment schedules</a:t>
            </a:r>
          </a:p>
          <a:p>
            <a:pPr lvl="0"/>
            <a:r>
              <a:rPr lang="en-GB" sz="1700" dirty="0"/>
              <a:t>Adjust sequencing to maximise performance on external assessments ensuring all core/occupational specialism content is delivered in time for revision sessions.</a:t>
            </a:r>
          </a:p>
          <a:p>
            <a:pPr lvl="0"/>
            <a:r>
              <a:rPr lang="en-GB" sz="1700" b="1" u="sng" dirty="0"/>
              <a:t>Year 1 sequencing strategy</a:t>
            </a:r>
            <a:endParaRPr lang="en-GB" sz="1700" dirty="0"/>
          </a:p>
          <a:p>
            <a:pPr marL="285750" lvl="0" indent="-285750">
              <a:buFont typeface="Arial" panose="020B0604020202020204" pitchFamily="34" charset="0"/>
              <a:buChar char="•"/>
            </a:pPr>
            <a:r>
              <a:rPr lang="en-GB" sz="1700" dirty="0"/>
              <a:t>Term 1: Focus on delivering core content knowledge. </a:t>
            </a:r>
          </a:p>
          <a:p>
            <a:pPr marL="285750" lvl="0" indent="-285750">
              <a:buFont typeface="Arial" panose="020B0604020202020204" pitchFamily="34" charset="0"/>
              <a:buChar char="•"/>
            </a:pPr>
            <a:r>
              <a:rPr lang="en-GB" sz="1700" dirty="0"/>
              <a:t>Term 2: Apply knowledge through problem solving and projects, incorporating employer input. </a:t>
            </a:r>
          </a:p>
          <a:p>
            <a:pPr marL="285750" lvl="0" indent="-285750">
              <a:buFont typeface="Arial" panose="020B0604020202020204" pitchFamily="34" charset="0"/>
              <a:buChar char="•"/>
            </a:pPr>
            <a:r>
              <a:rPr lang="en-GB" sz="1700" dirty="0"/>
              <a:t>Term 3: Prioritise assessment preparation. </a:t>
            </a:r>
          </a:p>
          <a:p>
            <a:pPr lvl="0"/>
            <a:r>
              <a:rPr lang="en-GB" sz="1700" b="1" u="sng" dirty="0">
                <a:latin typeface="Arial"/>
                <a:cs typeface="Arial"/>
              </a:rPr>
              <a:t>Implementing problem solving and projects</a:t>
            </a:r>
          </a:p>
          <a:p>
            <a:pPr lvl="0"/>
            <a:r>
              <a:rPr lang="en-GB" sz="1700" dirty="0">
                <a:latin typeface="Arial"/>
                <a:cs typeface="Arial"/>
              </a:rPr>
              <a:t>Begin with simple projects and gradually increase complexity, leading to more in-depth projects in the second year with appropriate scaffolding and sequencing of learning. </a:t>
            </a:r>
          </a:p>
        </p:txBody>
      </p:sp>
    </p:spTree>
    <p:extLst>
      <p:ext uri="{BB962C8B-B14F-4D97-AF65-F5344CB8AC3E}">
        <p14:creationId xmlns:p14="http://schemas.microsoft.com/office/powerpoint/2010/main" val="4126159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73407-A134-E885-2DA1-8184679F8F8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10CE207B-45F6-C849-D7A4-F24F4A5A2B01}"/>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Sequencing occupational specialism (OS) content</a:t>
            </a:r>
          </a:p>
        </p:txBody>
      </p:sp>
      <p:sp>
        <p:nvSpPr>
          <p:cNvPr id="2" name="Text Placeholder 1">
            <a:extLst>
              <a:ext uri="{FF2B5EF4-FFF2-40B4-BE49-F238E27FC236}">
                <a16:creationId xmlns:a16="http://schemas.microsoft.com/office/drawing/2014/main" id="{6AB688C7-28D1-4CAA-E300-CB9AB82739E2}"/>
              </a:ext>
            </a:extLst>
          </p:cNvPr>
          <p:cNvSpPr>
            <a:spLocks noGrp="1"/>
          </p:cNvSpPr>
          <p:nvPr>
            <p:ph type="body" idx="1"/>
          </p:nvPr>
        </p:nvSpPr>
        <p:spPr/>
        <p:txBody>
          <a:bodyPr>
            <a:normAutofit fontScale="92500" lnSpcReduction="20000"/>
          </a:bodyPr>
          <a:lstStyle/>
          <a:p>
            <a:pPr lvl="0">
              <a:spcBef>
                <a:spcPts val="0"/>
              </a:spcBef>
            </a:pPr>
            <a:r>
              <a:rPr lang="en-GB" sz="1700" b="1" u="sng" dirty="0">
                <a:latin typeface="Arial"/>
                <a:cs typeface="Arial"/>
              </a:rPr>
              <a:t>Introduction to OS content</a:t>
            </a:r>
          </a:p>
          <a:p>
            <a:pPr lvl="0"/>
            <a:r>
              <a:rPr lang="en-GB" sz="1700" dirty="0">
                <a:latin typeface="Arial"/>
                <a:cs typeface="Arial"/>
              </a:rPr>
              <a:t>Plan to deliver OS content mainly in the second year; </a:t>
            </a:r>
            <a:r>
              <a:rPr lang="en-US" sz="1700" dirty="0">
                <a:latin typeface="Arial"/>
                <a:cs typeface="Arial"/>
              </a:rPr>
              <a:t>however, you may start to introduce some OS content in Year 1 to build a foundation for Year 2. This could include small projects and taster sessions</a:t>
            </a:r>
            <a:r>
              <a:rPr lang="en-GB" sz="1700" dirty="0">
                <a:latin typeface="Arial"/>
                <a:cs typeface="Arial"/>
              </a:rPr>
              <a:t>. </a:t>
            </a:r>
          </a:p>
          <a:p>
            <a:pPr lvl="0"/>
            <a:r>
              <a:rPr lang="en-GB" sz="1700" b="1" u="sng" dirty="0">
                <a:latin typeface="Arial"/>
                <a:cs typeface="Arial"/>
              </a:rPr>
              <a:t>Adopting an integrated approach</a:t>
            </a:r>
          </a:p>
          <a:p>
            <a:pPr lvl="0"/>
            <a:r>
              <a:rPr lang="en-GB" sz="1700" dirty="0"/>
              <a:t>Incorporate knowledge and skills across the performance outcomes. Move away from delivering individual performance outcomes discretely due to varying time needs and content overlap. </a:t>
            </a:r>
          </a:p>
          <a:p>
            <a:pPr lvl="0"/>
            <a:r>
              <a:rPr lang="en-GB" sz="1700" b="1" u="sng" dirty="0">
                <a:latin typeface="Arial"/>
                <a:cs typeface="Arial"/>
              </a:rPr>
              <a:t>Project work for OS delivery</a:t>
            </a:r>
          </a:p>
          <a:p>
            <a:pPr lvl="0"/>
            <a:r>
              <a:rPr lang="en-GB" sz="1700" dirty="0"/>
              <a:t>Project-based approaches can be an effective way to deliver OS content. Many providers find it helpful to align projects with OS assessment tasks: build confidence in working methods and documentation initially, progressing to focus more on outcomes and quality. Explore more integrated approaches over time, particularly where this helps reduce overlap or duplication across content. </a:t>
            </a:r>
          </a:p>
          <a:p>
            <a:pPr lvl="0"/>
            <a:r>
              <a:rPr lang="en-GB" sz="1700" b="1" u="sng" dirty="0">
                <a:latin typeface="Arial"/>
                <a:cs typeface="Arial"/>
              </a:rPr>
              <a:t>Navigating the assessment schedule</a:t>
            </a:r>
          </a:p>
          <a:p>
            <a:pPr lvl="0"/>
            <a:r>
              <a:rPr lang="en-GB" sz="1700" dirty="0"/>
              <a:t>Balance the delivery of OS content with the scheduling of external assessments and industry placements.</a:t>
            </a:r>
          </a:p>
        </p:txBody>
      </p:sp>
    </p:spTree>
    <p:extLst>
      <p:ext uri="{BB962C8B-B14F-4D97-AF65-F5344CB8AC3E}">
        <p14:creationId xmlns:p14="http://schemas.microsoft.com/office/powerpoint/2010/main" val="2139246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7CB75-F976-3048-7D22-1921719B5B4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834F2B-8412-DEBE-53AD-2AA33803CD05}"/>
              </a:ext>
            </a:extLst>
          </p:cNvPr>
          <p:cNvSpPr txBox="1"/>
          <p:nvPr/>
        </p:nvSpPr>
        <p:spPr>
          <a:xfrm>
            <a:off x="838200" y="662748"/>
            <a:ext cx="10470382" cy="584775"/>
          </a:xfrm>
          <a:prstGeom prst="rect">
            <a:avLst/>
          </a:prstGeom>
          <a:noFill/>
        </p:spPr>
        <p:txBody>
          <a:bodyPr wrap="square" rtlCol="0">
            <a:spAutoFit/>
          </a:bodyPr>
          <a:lstStyle/>
          <a:p>
            <a:r>
              <a:rPr lang="en-US" sz="3200" dirty="0">
                <a:latin typeface="Arial" panose="020B0604020202020204" pitchFamily="34" charset="0"/>
                <a:cs typeface="Arial" panose="020B0604020202020204" pitchFamily="34" charset="0"/>
              </a:rPr>
              <a:t>Industry placements </a:t>
            </a:r>
          </a:p>
        </p:txBody>
      </p:sp>
      <p:sp>
        <p:nvSpPr>
          <p:cNvPr id="2" name="Text Placeholder 1">
            <a:extLst>
              <a:ext uri="{FF2B5EF4-FFF2-40B4-BE49-F238E27FC236}">
                <a16:creationId xmlns:a16="http://schemas.microsoft.com/office/drawing/2014/main" id="{6812DCF4-6C88-F7B9-7544-22E6C092741A}"/>
              </a:ext>
            </a:extLst>
          </p:cNvPr>
          <p:cNvSpPr>
            <a:spLocks noGrp="1"/>
          </p:cNvSpPr>
          <p:nvPr>
            <p:ph type="body" idx="1"/>
          </p:nvPr>
        </p:nvSpPr>
        <p:spPr/>
        <p:txBody>
          <a:bodyPr>
            <a:normAutofit/>
          </a:bodyPr>
          <a:lstStyle/>
          <a:p>
            <a:pPr lvl="0">
              <a:spcBef>
                <a:spcPts val="0"/>
              </a:spcBef>
            </a:pPr>
            <a:r>
              <a:rPr lang="en-GB" sz="1700" b="1" u="sng" dirty="0">
                <a:latin typeface="Arial"/>
                <a:cs typeface="Arial"/>
              </a:rPr>
              <a:t>Preparation for industry placements</a:t>
            </a:r>
          </a:p>
          <a:p>
            <a:pPr lvl="0"/>
            <a:r>
              <a:rPr lang="en-GB" sz="1700" dirty="0"/>
              <a:t>Support provider–employer relationships by ensuring students are suitably prepared to start their industry placement. Engage with employers early in the planning stages to check that the scheduling of industry placements meets both the employer’s and the provider’s needs and expectations. Share delivery plans around pre-placement and in-placement learning. </a:t>
            </a:r>
          </a:p>
          <a:p>
            <a:pPr lvl="0"/>
            <a:r>
              <a:rPr lang="en-GB" sz="1700" b="1" u="sng" dirty="0">
                <a:latin typeface="Arial"/>
                <a:cs typeface="Arial"/>
              </a:rPr>
              <a:t>Timings of industry placements</a:t>
            </a:r>
          </a:p>
          <a:p>
            <a:pPr lvl="0"/>
            <a:r>
              <a:rPr lang="en-GB" sz="1700" dirty="0"/>
              <a:t>Consider adopting a flexible approach to scheduling a placement. For example, offer multiple opportunities throughout the programme for block placement weeks.  </a:t>
            </a:r>
          </a:p>
          <a:p>
            <a:pPr lvl="0"/>
            <a:r>
              <a:rPr lang="en-GB" sz="1700" b="1" u="sng" dirty="0">
                <a:latin typeface="Arial"/>
                <a:cs typeface="Arial"/>
              </a:rPr>
              <a:t>Individual learning objectives</a:t>
            </a:r>
          </a:p>
          <a:p>
            <a:pPr lvl="0"/>
            <a:r>
              <a:rPr lang="en-GB" sz="1700" dirty="0">
                <a:latin typeface="Arial"/>
                <a:cs typeface="Arial"/>
              </a:rPr>
              <a:t>Set broader objectives initially to build confidence and essential skills. Progress on to more technical objectives for specific roles to develop technical skills.</a:t>
            </a:r>
          </a:p>
        </p:txBody>
      </p:sp>
    </p:spTree>
    <p:extLst>
      <p:ext uri="{BB962C8B-B14F-4D97-AF65-F5344CB8AC3E}">
        <p14:creationId xmlns:p14="http://schemas.microsoft.com/office/powerpoint/2010/main" val="3985162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1BBCBA-7DE1-194D-D583-E0E929FEE599}"/>
              </a:ext>
            </a:extLst>
          </p:cNvPr>
          <p:cNvSpPr>
            <a:spLocks noGrp="1"/>
          </p:cNvSpPr>
          <p:nvPr>
            <p:ph type="body" idx="1"/>
          </p:nvPr>
        </p:nvSpPr>
        <p:spPr/>
        <p:txBody>
          <a:bodyPr>
            <a:normAutofit/>
          </a:bodyPr>
          <a:lstStyle/>
          <a:p>
            <a:pPr marL="0" indent="0">
              <a:buNone/>
            </a:pPr>
            <a:r>
              <a:rPr lang="en-GB" sz="2200" dirty="0"/>
              <a:t>To access wider Gatsby support for T Levels, please visit: </a:t>
            </a:r>
            <a:r>
              <a:rPr lang="en-GB" sz="2200" u="sng" dirty="0">
                <a:hlinkClick r:id="rId2"/>
              </a:rPr>
              <a:t>www.technicaleducationnetworks.org.uk</a:t>
            </a:r>
            <a:endParaRPr lang="en-GB" sz="2200" dirty="0"/>
          </a:p>
          <a:p>
            <a:pPr marL="0" indent="0">
              <a:buNone/>
            </a:pPr>
            <a:r>
              <a:rPr lang="en-GB" sz="2200" dirty="0"/>
              <a:t>To access information for Digital teachers, including teaching materials, useful links, upcoming events and the latest updates, please visit:</a:t>
            </a:r>
            <a:br>
              <a:rPr lang="en-US" sz="2200" dirty="0"/>
            </a:br>
            <a:r>
              <a:rPr lang="en-US" sz="2200" dirty="0">
                <a:hlinkClick r:id="rId3"/>
              </a:rPr>
              <a:t>Digital T Level Support | Technical Education Networks</a:t>
            </a:r>
            <a:endParaRPr lang="en-US" sz="2200" dirty="0"/>
          </a:p>
        </p:txBody>
      </p:sp>
    </p:spTree>
    <p:extLst>
      <p:ext uri="{BB962C8B-B14F-4D97-AF65-F5344CB8AC3E}">
        <p14:creationId xmlns:p14="http://schemas.microsoft.com/office/powerpoint/2010/main" val="15997185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DAC6911050A2A42B87D3265732E493C" ma:contentTypeVersion="11" ma:contentTypeDescription="Create a new document." ma:contentTypeScope="" ma:versionID="e163b1ecb95b067ccac2c87c3c243c3b">
  <xsd:schema xmlns:xsd="http://www.w3.org/2001/XMLSchema" xmlns:xs="http://www.w3.org/2001/XMLSchema" xmlns:p="http://schemas.microsoft.com/office/2006/metadata/properties" xmlns:ns2="0a932bcf-489a-45c8-be82-b728b35eabad" xmlns:ns3="d6722d2b-0c3d-402e-ac1f-b369ae8f2e4c" targetNamespace="http://schemas.microsoft.com/office/2006/metadata/properties" ma:root="true" ma:fieldsID="c2778c0b791023d81e60a6d945aaaef4" ns2:_="" ns3:_="">
    <xsd:import namespace="0a932bcf-489a-45c8-be82-b728b35eabad"/>
    <xsd:import namespace="d6722d2b-0c3d-402e-ac1f-b369ae8f2e4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932bcf-489a-45c8-be82-b728b35eab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c1898db-68ac-4db5-a3be-0c52eaa40079"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722d2b-0c3d-402e-ac1f-b369ae8f2e4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2a46a1f-a8f9-4ce2-b5ea-ff2b37beeb18}" ma:internalName="TaxCatchAll" ma:showField="CatchAllData" ma:web="d6722d2b-0c3d-402e-ac1f-b369ae8f2e4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13E0FC1-F8F7-4633-B9B3-8EF18099EB85}"/>
</file>

<file path=customXml/itemProps2.xml><?xml version="1.0" encoding="utf-8"?>
<ds:datastoreItem xmlns:ds="http://schemas.openxmlformats.org/officeDocument/2006/customXml" ds:itemID="{0FD53745-3786-4F87-B505-5C42E15DC3C9}"/>
</file>

<file path=docProps/app.xml><?xml version="1.0" encoding="utf-8"?>
<Properties xmlns="http://schemas.openxmlformats.org/officeDocument/2006/extended-properties" xmlns:vt="http://schemas.openxmlformats.org/officeDocument/2006/docPropsVTypes">
  <TotalTime>0</TotalTime>
  <Words>931</Words>
  <Application>Microsoft Office PowerPoint</Application>
  <PresentationFormat>Widescreen</PresentationFormat>
  <Paragraphs>99</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 Narrow</vt:lpstr>
      <vt:lpstr>Calibri</vt:lpstr>
      <vt:lpstr>Open Sans</vt:lpstr>
      <vt:lpstr>Office Theme</vt:lpstr>
      <vt:lpstr>T Level in Digital Support and Security &amp; Digital Data Analytics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2026-06-08T11:09:46Z</dcterms:created>
  <dcterms:modified xsi:type="dcterms:W3CDTF">2026-06-08T11:53:14Z</dcterms:modified>
</cp:coreProperties>
</file>