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authors.xml" ContentType="application/vnd.ms-powerpoint.author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revisionInfo.xml" ContentType="application/vnd.ms-powerpoint.revisioninfo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67" r:id="rId2"/>
    <p:sldId id="275" r:id="rId3"/>
    <p:sldId id="259" r:id="rId4"/>
    <p:sldId id="260" r:id="rId5"/>
    <p:sldId id="276" r:id="rId6"/>
    <p:sldId id="28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5C4"/>
    <a:srgbClr val="534C29"/>
    <a:srgbClr val="F1995C"/>
    <a:srgbClr val="8E53EF"/>
    <a:srgbClr val="D2E8E9"/>
    <a:srgbClr val="326367"/>
    <a:srgbClr val="EBDDF4"/>
    <a:srgbClr val="432673"/>
    <a:srgbClr val="FF7575"/>
    <a:srgbClr val="46631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BFD465-AFD0-46A7-91EE-4D1C151CFB70}" v="4" dt="2026-06-26T12:52:01.1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95" autoAdjust="0"/>
    <p:restoredTop sz="87559" autoAdjust="0"/>
  </p:normalViewPr>
  <p:slideViewPr>
    <p:cSldViewPr snapToGrid="0">
      <p:cViewPr varScale="1">
        <p:scale>
          <a:sx n="97" d="100"/>
          <a:sy n="97" d="100"/>
        </p:scale>
        <p:origin x="1368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118" d="100"/>
          <a:sy n="118" d="100"/>
        </p:scale>
        <p:origin x="5160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26" Type="http://schemas.openxmlformats.org/officeDocument/2006/relationships/customXml" Target="../customXml/item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28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A41D0A8-53FF-630C-A836-51A3FCF6790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2E7DE2-9C0D-6BF3-1161-3FCE11A4D79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090100-C4EB-4E88-91FA-DBDEB754A07B}" type="datetimeFigureOut">
              <a:rPr lang="en-GB" smtClean="0"/>
              <a:t>26/06/2026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F8F44F-3644-328A-AC9D-5615F79C6CC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DFE00-70B8-9624-0D12-55AEF16C7C7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DBE69C-86F9-4AFD-A89E-85F0E027EAC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8770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5EAD9E-BB4A-40B0-BE7B-1946AA427F01}" type="datetimeFigureOut">
              <a:rPr lang="en-GB" smtClean="0"/>
              <a:t>26/06/2026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81C7CD-4980-4292-A97E-9E6021FEE9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7940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 © Shutterstock/Andrey_Popov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01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082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666C90-A89F-1848-F554-6845D49EC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B7B414-9235-A9E4-964B-CC81144A8C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F3C293-BD7A-39B3-451E-EA46D6070F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26678-01A9-DABD-6C8A-7629F84B58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0603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5722F4-67DC-16FF-BF2A-F0A12DA78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DB2033-157E-34CB-7132-BFFEF6E817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A85EB8-02B7-D683-402A-FD0D0493BA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A16F05-A85F-F3A7-E510-8D6B39A797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7812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621E46-10B5-5B48-D080-897528161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ABC5C6-80A7-8E00-7D2B-7B9BC94616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4ED2C-EF96-69B0-28B1-C8DA34C4E9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 © Shutterstock/Andrey_Popov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686AB-3884-F23B-1E7C-18F72B953F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8763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0DF924-6770-0C18-EC99-9E3418BF7E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5AA37F-3DDC-C9B8-DB25-E37EBF3F42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27579F-46C9-148F-6E61-4BEF340AEB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480880-ABEE-8F21-7A43-716BF1C225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5649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3588C-342F-3C37-5CAD-9A5A28503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268EF9-FCA0-2BD1-2D25-66E810A6AF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E3E81E-F0DC-846C-0386-B476C04CFB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3020E3-F391-1A4E-86C0-FA5D3F2057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1652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63911-4F57-E038-15A0-8E01D44826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97013E-34AF-A695-69D7-2F769E7C5F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113457-43C4-A497-B83C-EBD90FFF7C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 © Shutterstock/Andrey_Popov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B18C13-4BAE-BE8E-54B3-0D28812673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6126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8464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5840A1-DAF2-605F-7D55-790B048192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AB95E9-6094-EAA7-F55E-8CEA90FD12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AE0C72-731C-08B4-56A7-4DF03F30A0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1E2A92-644B-E2F9-8E75-A25D009195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5712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8FEC32-36C8-0BC8-D47E-3F6357E62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1B456B-A91E-30E3-235B-29D82D8924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1E23BB-79A3-3B79-1AE6-C3A44EA70C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E122D8-7804-32F6-862E-8C9F03D9E4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0600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36E688-6A16-6261-588A-F4D1C776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952FBC-09A7-A013-BDEB-7EE6E9768C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F94898-B4C4-6488-C1A1-B4CAB2C340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6663A2-149F-F06E-A5F4-F63FC13A6E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1C7CD-4980-4292-A97E-9E6021FEE908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351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D67D12A-7A46-C5BE-C8F7-518044C24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40371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05DDAB-21DF-073C-1B59-C08FEB665D2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2235601"/>
            <a:ext cx="12192000" cy="462240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6B8DD844-F3A1-5DAA-AB2A-182283622464}"/>
              </a:ext>
            </a:extLst>
          </p:cNvPr>
          <p:cNvGrpSpPr/>
          <p:nvPr userDrawn="1"/>
        </p:nvGrpSpPr>
        <p:grpSpPr>
          <a:xfrm>
            <a:off x="5190283" y="1904693"/>
            <a:ext cx="1811434" cy="1799998"/>
            <a:chOff x="5190283" y="1283345"/>
            <a:chExt cx="1811434" cy="1799998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9005D44-F1B4-04CE-01F9-A3427FB3C21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90283" y="1283345"/>
              <a:ext cx="1811434" cy="1799998"/>
            </a:xfrm>
            <a:prstGeom prst="rect">
              <a:avLst/>
            </a:prstGeom>
          </p:spPr>
        </p:pic>
        <p:pic>
          <p:nvPicPr>
            <p:cNvPr id="5" name="Picture 4" descr="A computer screen with a cursor&#10;&#10;Description automatically generated with medium confidence">
              <a:extLst>
                <a:ext uri="{FF2B5EF4-FFF2-40B4-BE49-F238E27FC236}">
                  <a16:creationId xmlns:a16="http://schemas.microsoft.com/office/drawing/2014/main" id="{C4B9A493-0D76-0C16-8181-E2527CBB37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534212" y="1804514"/>
              <a:ext cx="1123576" cy="757660"/>
            </a:xfrm>
            <a:prstGeom prst="rect">
              <a:avLst/>
            </a:prstGeom>
          </p:spPr>
        </p:pic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2AE04597-155A-6B3A-1944-370275A2C24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3163" y="3829221"/>
            <a:ext cx="11016505" cy="875845"/>
          </a:xfrm>
        </p:spPr>
        <p:txBody>
          <a:bodyPr anchor="b" anchorCtr="0">
            <a:noAutofit/>
          </a:bodyPr>
          <a:lstStyle>
            <a:lvl1pPr algn="ctr">
              <a:defRPr sz="5200" b="1">
                <a:solidFill>
                  <a:srgbClr val="534C29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DDE4753-3D21-8D68-A3C9-DBE0C643A3D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3163" y="4897304"/>
            <a:ext cx="11016505" cy="583211"/>
          </a:xfrm>
        </p:spPr>
        <p:txBody>
          <a:bodyPr>
            <a:noAutofit/>
          </a:bodyPr>
          <a:lstStyle>
            <a:lvl1pPr marL="0" indent="0" algn="ctr">
              <a:buNone/>
              <a:defRPr sz="2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topic</a:t>
            </a:r>
            <a:endParaRPr lang="en-GB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E33622E4-CEE5-F34B-4F3F-C30CEBF6A7A0}"/>
              </a:ext>
            </a:extLst>
          </p:cNvPr>
          <p:cNvSpPr txBox="1">
            <a:spLocks/>
          </p:cNvSpPr>
          <p:nvPr userDrawn="1"/>
        </p:nvSpPr>
        <p:spPr>
          <a:xfrm>
            <a:off x="4038600" y="635046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382D39ED-89CE-10BF-CA4F-114ADD68CA6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001714" y="3101456"/>
            <a:ext cx="4717953" cy="369332"/>
          </a:xfrm>
        </p:spPr>
        <p:txBody>
          <a:bodyPr>
            <a:spAutoFit/>
          </a:bodyPr>
          <a:lstStyle>
            <a:lvl1pPr marL="0" indent="0" algn="r">
              <a:buNone/>
              <a:defRPr sz="1800" b="1" i="0" u="none">
                <a:solidFill>
                  <a:srgbClr val="534C29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add Route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46EF1A25-418E-44D5-1531-10C67B17DD4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3163" y="5619978"/>
            <a:ext cx="11016505" cy="458004"/>
          </a:xfrm>
        </p:spPr>
        <p:txBody>
          <a:bodyPr>
            <a:noAutofit/>
          </a:bodyPr>
          <a:lstStyle>
            <a:lvl1pPr marL="0" indent="0" algn="ctr">
              <a:buNone/>
              <a:defRPr sz="24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add resource info</a:t>
            </a:r>
          </a:p>
        </p:txBody>
      </p:sp>
      <p:pic>
        <p:nvPicPr>
          <p:cNvPr id="12" name="Picture 11" descr="A picture containing screenshot, graphics, pattern, circle&#10;&#10;Description automatically generated">
            <a:extLst>
              <a:ext uri="{FF2B5EF4-FFF2-40B4-BE49-F238E27FC236}">
                <a16:creationId xmlns:a16="http://schemas.microsoft.com/office/drawing/2014/main" id="{0AB31EAA-B3FD-B9A5-574E-4FE687C7AD57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3163" y="2486257"/>
            <a:ext cx="2049637" cy="860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507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/Plenary_In this resour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D481-6A8A-F2BA-8418-1DA536508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400800" cy="4351338"/>
          </a:xfrm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DC2ED04E-677C-C92B-8D41-838378B5328C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algn="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5DD11EB-73B6-9FA1-9358-3BB8241E05F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30353" y="1825625"/>
            <a:ext cx="3823447" cy="4351338"/>
          </a:xfrm>
          <a:solidFill>
            <a:schemeClr val="bg1"/>
          </a:solidFill>
          <a:ln w="28575">
            <a:solidFill>
              <a:srgbClr val="88A2FF"/>
            </a:solidFill>
          </a:ln>
        </p:spPr>
        <p:txBody>
          <a:bodyPr lIns="180000" tIns="144000" rIns="180000" bIns="144000">
            <a:noAutofit/>
          </a:bodyPr>
          <a:lstStyle>
            <a:lvl1pPr marL="0" indent="0">
              <a:buNone/>
              <a:defRPr sz="1800" u="none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 dirty="0"/>
              <a:t>Click to edit Skills and General competencies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FF5D3C5C-5B7F-CBEB-FEEC-39FE9832DEA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73929" y="162686"/>
            <a:ext cx="2078545" cy="365125"/>
          </a:xfrm>
          <a:prstGeom prst="flowChartAlternateProcess">
            <a:avLst/>
          </a:prstGeom>
          <a:solidFill>
            <a:srgbClr val="88A2FF"/>
          </a:solidFill>
        </p:spPr>
        <p:txBody>
          <a:bodyPr>
            <a:noAutofit/>
          </a:bodyPr>
          <a:lstStyle>
            <a:lvl1pPr marL="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1pPr>
            <a:lvl2pPr marL="4572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2pPr>
            <a:lvl3pPr marL="9144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3pPr>
            <a:lvl4pPr marL="13716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4pPr>
            <a:lvl5pPr marL="18288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Introduction/Plenary</a:t>
            </a:r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35391365-8BD4-3948-009B-4610525006B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46103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/Plenary_text_full width_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D481-6A8A-F2BA-8418-1DA536508979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  <a:ln w="28575">
            <a:noFill/>
          </a:ln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6DD7F-EBE6-95A7-5C4D-FB522DE24B7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EB95CEFE-2254-582E-AA71-BEC4140C9FB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A735EC5-DC07-D418-27AB-D7661B6393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/>
              <a:t>Click to add title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456402D-9FD0-4E90-15E7-18D5BE6986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73929" y="162686"/>
            <a:ext cx="2078545" cy="365125"/>
          </a:xfrm>
          <a:prstGeom prst="flowChartAlternateProcess">
            <a:avLst/>
          </a:prstGeom>
          <a:solidFill>
            <a:srgbClr val="88A2FF"/>
          </a:solidFill>
        </p:spPr>
        <p:txBody>
          <a:bodyPr>
            <a:noAutofit/>
          </a:bodyPr>
          <a:lstStyle>
            <a:lvl1pPr marL="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1pPr>
            <a:lvl2pPr marL="4572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2pPr>
            <a:lvl3pPr marL="9144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3pPr>
            <a:lvl4pPr marL="13716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4pPr>
            <a:lvl5pPr marL="18288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Introduction/Plenary</a:t>
            </a:r>
          </a:p>
        </p:txBody>
      </p:sp>
    </p:spTree>
    <p:extLst>
      <p:ext uri="{BB962C8B-B14F-4D97-AF65-F5344CB8AC3E}">
        <p14:creationId xmlns:p14="http://schemas.microsoft.com/office/powerpoint/2010/main" val="3508713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/Plenary_text_full width_box out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D481-6A8A-F2BA-8418-1DA536508979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  <a:ln w="28575">
            <a:solidFill>
              <a:srgbClr val="FFF5C4"/>
            </a:solidFill>
          </a:ln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6DD7F-EBE6-95A7-5C4D-FB522DE24B7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456402D-9FD0-4E90-15E7-18D5BE6986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73929" y="162686"/>
            <a:ext cx="2078545" cy="365125"/>
          </a:xfrm>
          <a:prstGeom prst="flowChartAlternateProcess">
            <a:avLst/>
          </a:prstGeom>
          <a:solidFill>
            <a:srgbClr val="88A2FF"/>
          </a:solidFill>
        </p:spPr>
        <p:txBody>
          <a:bodyPr>
            <a:noAutofit/>
          </a:bodyPr>
          <a:lstStyle>
            <a:lvl1pPr marL="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1pPr>
            <a:lvl2pPr marL="4572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2pPr>
            <a:lvl3pPr marL="9144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3pPr>
            <a:lvl4pPr marL="13716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4pPr>
            <a:lvl5pPr marL="18288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Introduction/Plenary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EB95CEFE-2254-582E-AA71-BEC4140C9FB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62100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/Plenary_text_full width_box fi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D481-6A8A-F2BA-8418-1DA536508979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FFF5C4"/>
          </a:solidFill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6DD7F-EBE6-95A7-5C4D-FB522DE24B7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algn="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3389DC1-D122-5083-AC82-273A6F5C1A1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73929" y="162686"/>
            <a:ext cx="2078545" cy="365125"/>
          </a:xfrm>
          <a:prstGeom prst="flowChartAlternateProcess">
            <a:avLst/>
          </a:prstGeom>
          <a:solidFill>
            <a:srgbClr val="88A2FF"/>
          </a:solidFill>
        </p:spPr>
        <p:txBody>
          <a:bodyPr>
            <a:noAutofit/>
          </a:bodyPr>
          <a:lstStyle>
            <a:lvl1pPr marL="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1pPr>
            <a:lvl2pPr marL="4572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2pPr>
            <a:lvl3pPr marL="9144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3pPr>
            <a:lvl4pPr marL="13716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4pPr>
            <a:lvl5pPr marL="18288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Introduction/Plenary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927FA953-FAA1-35E6-D6EB-E529BDA03F7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24470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/Plenary_text+image_box fi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D481-6A8A-F2BA-8418-1DA536508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5921829" cy="4351338"/>
          </a:xfrm>
          <a:solidFill>
            <a:srgbClr val="FFF5C4"/>
          </a:solidFill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6DD7F-EBE6-95A7-5C4D-FB522DE24B7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3389DC1-D122-5083-AC82-273A6F5C1A1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73929" y="162686"/>
            <a:ext cx="2078545" cy="365125"/>
          </a:xfrm>
          <a:prstGeom prst="flowChartAlternateProcess">
            <a:avLst/>
          </a:prstGeom>
          <a:solidFill>
            <a:srgbClr val="88A2FF"/>
          </a:solidFill>
        </p:spPr>
        <p:txBody>
          <a:bodyPr>
            <a:noAutofit/>
          </a:bodyPr>
          <a:lstStyle>
            <a:lvl1pPr marL="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1pPr>
            <a:lvl2pPr marL="4572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2pPr>
            <a:lvl3pPr marL="9144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3pPr>
            <a:lvl4pPr marL="13716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4pPr>
            <a:lvl5pPr marL="18288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Introduction/Plenary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42D77770-603A-956D-71F8-59FAB1C3591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89083" y="1825625"/>
            <a:ext cx="4364717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75581552-1077-6B8E-2257-50FA8352213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1874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/Plenary_text+image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D481-6A8A-F2BA-8418-1DA536508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5921829" cy="4351338"/>
          </a:xfrm>
          <a:noFill/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6DD7F-EBE6-95A7-5C4D-FB522DE24B7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3389DC1-D122-5083-AC82-273A6F5C1A1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73929" y="162686"/>
            <a:ext cx="2078545" cy="365125"/>
          </a:xfrm>
          <a:prstGeom prst="flowChartAlternateProcess">
            <a:avLst/>
          </a:prstGeom>
          <a:solidFill>
            <a:srgbClr val="88A2FF"/>
          </a:solidFill>
        </p:spPr>
        <p:txBody>
          <a:bodyPr>
            <a:noAutofit/>
          </a:bodyPr>
          <a:lstStyle>
            <a:lvl1pPr marL="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1pPr>
            <a:lvl2pPr marL="4572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2pPr>
            <a:lvl3pPr marL="9144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3pPr>
            <a:lvl4pPr marL="13716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4pPr>
            <a:lvl5pPr marL="1828800" indent="0">
              <a:buNone/>
              <a:defRPr sz="1400" b="1">
                <a:solidFill>
                  <a:srgbClr val="FFFFFF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Introduction/Plenary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42D77770-603A-956D-71F8-59FAB1C3591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89083" y="1825625"/>
            <a:ext cx="4364717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75581552-1077-6B8E-2257-50FA8352213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9015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ity_text_full width_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735EC5-DC07-D418-27AB-D7661B6393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/>
              <a:t>Click to add title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D481-6A8A-F2BA-8418-1DA536508979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  <a:ln w="28575">
            <a:noFill/>
          </a:ln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6DD7F-EBE6-95A7-5C4D-FB522DE24B7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EB95CEFE-2254-582E-AA71-BEC4140C9FB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614161C7-95FD-48BA-1BD7-8BD912E0DF95}"/>
              </a:ext>
            </a:extLst>
          </p:cNvPr>
          <p:cNvSpPr/>
          <p:nvPr userDrawn="1"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F199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Activity 1</a:t>
            </a:r>
          </a:p>
        </p:txBody>
      </p:sp>
    </p:spTree>
    <p:extLst>
      <p:ext uri="{BB962C8B-B14F-4D97-AF65-F5344CB8AC3E}">
        <p14:creationId xmlns:p14="http://schemas.microsoft.com/office/powerpoint/2010/main" val="700392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ity_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design&#10;&#10;Description automatically generated">
            <a:extLst>
              <a:ext uri="{FF2B5EF4-FFF2-40B4-BE49-F238E27FC236}">
                <a16:creationId xmlns:a16="http://schemas.microsoft.com/office/drawing/2014/main" id="{48FEB401-E1C6-E152-1370-F5DFE0A24A6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"/>
          <a:stretch/>
        </p:blipFill>
        <p:spPr>
          <a:xfrm>
            <a:off x="7556311" y="1610867"/>
            <a:ext cx="4635689" cy="52471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9BF35E-4FF2-56EA-FEEA-82EBBA1503F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12059-CE26-DF3F-AEE5-9C0A0884B4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6400801" cy="4351338"/>
          </a:xfrm>
        </p:spPr>
        <p:txBody>
          <a:bodyPr lIns="180000" tIns="180000" rIns="180000" bIns="1800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5A4879B2-B6EE-DE7B-2C83-25EEB102F0B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1F936F32-0F00-143C-23D0-72E9A6BD48B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BAE8927-C5FA-8B18-68A3-A2B35414DA4E}"/>
              </a:ext>
            </a:extLst>
          </p:cNvPr>
          <p:cNvSpPr/>
          <p:nvPr userDrawn="1"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F199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Activity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CE79F77B-1C77-38AC-478B-14A9416256D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556001" y="185738"/>
            <a:ext cx="353299" cy="306494"/>
          </a:xfrm>
        </p:spPr>
        <p:txBody>
          <a:bodyPr>
            <a:spAutoFit/>
          </a:bodyPr>
          <a:lstStyle>
            <a:lvl1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1pPr>
            <a:lvl2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2pPr>
            <a:lvl3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3pPr>
            <a:lvl4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4pPr>
            <a:lvl5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5pPr>
          </a:lstStyle>
          <a:p>
            <a:pPr lvl="0"/>
            <a:r>
              <a:rPr lang="en-GB" dirty="0"/>
              <a:t>#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574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ity_answ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screenshot, design&#10;&#10;Description automatically generated">
            <a:extLst>
              <a:ext uri="{FF2B5EF4-FFF2-40B4-BE49-F238E27FC236}">
                <a16:creationId xmlns:a16="http://schemas.microsoft.com/office/drawing/2014/main" id="{96B46675-FD94-F637-2781-D115687C15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"/>
          <a:stretch/>
        </p:blipFill>
        <p:spPr>
          <a:xfrm>
            <a:off x="7556311" y="1610867"/>
            <a:ext cx="4635689" cy="52471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9BF35E-4FF2-56EA-FEEA-82EBBA1503F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12059-CE26-DF3F-AEE5-9C0A0884B4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6400801" cy="4351338"/>
          </a:xfrm>
        </p:spPr>
        <p:txBody>
          <a:bodyPr lIns="180000" tIns="180000" rIns="180000" bIns="1800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59635E-39ED-F784-26B0-6A6520D6ADE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175008" y="2892829"/>
            <a:ext cx="3507474" cy="328413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rgbClr val="10283A"/>
                </a:solidFill>
              </a:defRPr>
            </a:lvl1pPr>
            <a:lvl2pPr marL="457200" indent="0">
              <a:buNone/>
              <a:defRPr sz="2000">
                <a:solidFill>
                  <a:srgbClr val="10283A"/>
                </a:solidFill>
              </a:defRPr>
            </a:lvl2pPr>
            <a:lvl3pPr marL="914400" indent="0">
              <a:buNone/>
              <a:defRPr sz="2000">
                <a:solidFill>
                  <a:srgbClr val="10283A"/>
                </a:solidFill>
              </a:defRPr>
            </a:lvl3pPr>
            <a:lvl4pPr marL="1371600" indent="0">
              <a:buNone/>
              <a:defRPr sz="2000">
                <a:solidFill>
                  <a:srgbClr val="10283A"/>
                </a:solidFill>
              </a:defRPr>
            </a:lvl4pPr>
            <a:lvl5pPr marL="1828800" indent="0">
              <a:buNone/>
              <a:defRPr sz="2000">
                <a:solidFill>
                  <a:srgbClr val="10283A"/>
                </a:solidFill>
              </a:defRPr>
            </a:lvl5pPr>
          </a:lstStyle>
          <a:p>
            <a:pPr lvl="0"/>
            <a:r>
              <a:rPr lang="en-US" dirty="0"/>
              <a:t>Click to edit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EEAC885B-A4A4-DCB2-7EAC-A1F1A996CE75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614E3177-C0BC-55FC-4E39-B45CD33145B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175008" y="2055812"/>
            <a:ext cx="2689727" cy="620511"/>
          </a:xfrm>
        </p:spPr>
        <p:txBody>
          <a:bodyPr>
            <a:normAutofit/>
          </a:bodyPr>
          <a:lstStyle>
            <a:lvl1pPr marL="0" indent="0">
              <a:buNone/>
              <a:defRPr sz="2800" b="1">
                <a:solidFill>
                  <a:srgbClr val="10283A"/>
                </a:solidFill>
              </a:defRPr>
            </a:lvl1pPr>
            <a:lvl2pPr marL="457200" indent="0">
              <a:buNone/>
              <a:defRPr sz="2000">
                <a:solidFill>
                  <a:srgbClr val="FF0000"/>
                </a:solidFill>
              </a:defRPr>
            </a:lvl2pPr>
            <a:lvl3pPr marL="914400" indent="0">
              <a:buNone/>
              <a:defRPr sz="2000">
                <a:solidFill>
                  <a:srgbClr val="FF0000"/>
                </a:solidFill>
              </a:defRPr>
            </a:lvl3pPr>
            <a:lvl4pPr marL="1371600" indent="0">
              <a:buNone/>
              <a:defRPr sz="2000">
                <a:solidFill>
                  <a:srgbClr val="FF0000"/>
                </a:solidFill>
              </a:defRPr>
            </a:lvl4pPr>
            <a:lvl5pPr marL="1828800" indent="0">
              <a:buNone/>
              <a:defRPr sz="2000">
                <a:solidFill>
                  <a:srgbClr val="FF0000"/>
                </a:solidFill>
              </a:defRPr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38E42E70-E1D6-307E-10B0-2F5B246987F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480EB1D-D74B-D080-D06D-ECDCDFCB4EBC}"/>
              </a:ext>
            </a:extLst>
          </p:cNvPr>
          <p:cNvSpPr/>
          <p:nvPr userDrawn="1"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F199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Activity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A2B54AFA-D2C2-589B-7FCB-DDC33D1368C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556001" y="185738"/>
            <a:ext cx="353299" cy="306494"/>
          </a:xfrm>
        </p:spPr>
        <p:txBody>
          <a:bodyPr>
            <a:spAutoFit/>
          </a:bodyPr>
          <a:lstStyle>
            <a:lvl1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1pPr>
            <a:lvl2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2pPr>
            <a:lvl3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3pPr>
            <a:lvl4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4pPr>
            <a:lvl5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5pPr>
          </a:lstStyle>
          <a:p>
            <a:pPr lvl="0"/>
            <a:r>
              <a:rPr lang="en-GB" dirty="0"/>
              <a:t>#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458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ity_text+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7E2D6-6541-EB56-B25E-8362BF15446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359229"/>
            <a:ext cx="10514012" cy="1324800"/>
          </a:xfrm>
        </p:spPr>
        <p:txBody>
          <a:bodyPr lIns="90000" anchor="ctr" anchorCtr="0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81CF4477-6D3D-2D7E-2E3D-CAC0483B27E4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839786" y="1825625"/>
            <a:ext cx="5925600" cy="4351338"/>
          </a:xfrm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42425175-C340-950A-69CF-C6171BA23D5C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B12EA37-2B28-33A5-1D17-A7374800F6F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CA4EBAB2-2311-6FE2-E181-A5CFDE27369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89083" y="1825625"/>
            <a:ext cx="4364717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E62D939F-4DB0-ED85-AED7-DD5AC5FE3C85}"/>
              </a:ext>
            </a:extLst>
          </p:cNvPr>
          <p:cNvSpPr/>
          <p:nvPr userDrawn="1"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F199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Task 2a</a:t>
            </a:r>
          </a:p>
        </p:txBody>
      </p:sp>
    </p:spTree>
    <p:extLst>
      <p:ext uri="{BB962C8B-B14F-4D97-AF65-F5344CB8AC3E}">
        <p14:creationId xmlns:p14="http://schemas.microsoft.com/office/powerpoint/2010/main" val="13469483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ity_half+half_box out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6DD7F-EBE6-95A7-5C4D-FB522DE24B7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E5148E20-5D43-7AC1-2CBA-646804B0C41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DD5482B-AD0D-3C27-8EAF-545874468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85755" cy="4351338"/>
          </a:xfrm>
          <a:noFill/>
          <a:ln w="28575">
            <a:solidFill>
              <a:srgbClr val="FFF5C4"/>
            </a:solidFill>
          </a:ln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A6B4E72-9314-1FB6-C6F9-E376D38B8B14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168047" y="1825625"/>
            <a:ext cx="5185755" cy="4351338"/>
          </a:xfrm>
          <a:noFill/>
          <a:ln w="28575">
            <a:solidFill>
              <a:srgbClr val="FFF5C4"/>
            </a:solidFill>
          </a:ln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7E9AEA5-06A6-D2E2-5A6E-020D00591E17}"/>
              </a:ext>
            </a:extLst>
          </p:cNvPr>
          <p:cNvSpPr/>
          <p:nvPr userDrawn="1"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F199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Activity</a:t>
            </a:r>
          </a:p>
        </p:txBody>
      </p:sp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0B0817B0-140E-5803-CD80-C430390FED8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556001" y="185738"/>
            <a:ext cx="353299" cy="306494"/>
          </a:xfrm>
        </p:spPr>
        <p:txBody>
          <a:bodyPr>
            <a:spAutoFit/>
          </a:bodyPr>
          <a:lstStyle>
            <a:lvl1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1pPr>
            <a:lvl2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2pPr>
            <a:lvl3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3pPr>
            <a:lvl4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4pPr>
            <a:lvl5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5pPr>
          </a:lstStyle>
          <a:p>
            <a:pPr lvl="0"/>
            <a:r>
              <a:rPr lang="en-GB" dirty="0"/>
              <a:t>#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1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ity_text+resources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D481-6A8A-F2BA-8418-1DA536508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083829" cy="4351338"/>
          </a:xfrm>
          <a:solidFill>
            <a:schemeClr val="bg1"/>
          </a:solidFill>
        </p:spPr>
        <p:txBody>
          <a:bodyPr lIns="180000" tIns="180000" rIns="180000" bIns="1800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6DD7F-EBE6-95A7-5C4D-FB522DE24B7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5360CA8-9563-DFF9-85DA-504D23632949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179724" y="1825625"/>
            <a:ext cx="3174076" cy="4351338"/>
          </a:xfrm>
          <a:custGeom>
            <a:avLst/>
            <a:gdLst>
              <a:gd name="connsiteX0" fmla="*/ 0 w 3174076"/>
              <a:gd name="connsiteY0" fmla="*/ 0 h 4351338"/>
              <a:gd name="connsiteX1" fmla="*/ 539593 w 3174076"/>
              <a:gd name="connsiteY1" fmla="*/ 0 h 4351338"/>
              <a:gd name="connsiteX2" fmla="*/ 1079186 w 3174076"/>
              <a:gd name="connsiteY2" fmla="*/ 0 h 4351338"/>
              <a:gd name="connsiteX3" fmla="*/ 1650520 w 3174076"/>
              <a:gd name="connsiteY3" fmla="*/ 0 h 4351338"/>
              <a:gd name="connsiteX4" fmla="*/ 2253594 w 3174076"/>
              <a:gd name="connsiteY4" fmla="*/ 0 h 4351338"/>
              <a:gd name="connsiteX5" fmla="*/ 3174076 w 3174076"/>
              <a:gd name="connsiteY5" fmla="*/ 0 h 4351338"/>
              <a:gd name="connsiteX6" fmla="*/ 3174076 w 3174076"/>
              <a:gd name="connsiteY6" fmla="*/ 708646 h 4351338"/>
              <a:gd name="connsiteX7" fmla="*/ 3174076 w 3174076"/>
              <a:gd name="connsiteY7" fmla="*/ 1199726 h 4351338"/>
              <a:gd name="connsiteX8" fmla="*/ 3174076 w 3174076"/>
              <a:gd name="connsiteY8" fmla="*/ 1734319 h 4351338"/>
              <a:gd name="connsiteX9" fmla="*/ 3174076 w 3174076"/>
              <a:gd name="connsiteY9" fmla="*/ 2312425 h 4351338"/>
              <a:gd name="connsiteX10" fmla="*/ 3174076 w 3174076"/>
              <a:gd name="connsiteY10" fmla="*/ 2890532 h 4351338"/>
              <a:gd name="connsiteX11" fmla="*/ 3174076 w 3174076"/>
              <a:gd name="connsiteY11" fmla="*/ 3425125 h 4351338"/>
              <a:gd name="connsiteX12" fmla="*/ 3174076 w 3174076"/>
              <a:gd name="connsiteY12" fmla="*/ 4351338 h 4351338"/>
              <a:gd name="connsiteX13" fmla="*/ 2475779 w 3174076"/>
              <a:gd name="connsiteY13" fmla="*/ 4351338 h 4351338"/>
              <a:gd name="connsiteX14" fmla="*/ 1809223 w 3174076"/>
              <a:gd name="connsiteY14" fmla="*/ 4351338 h 4351338"/>
              <a:gd name="connsiteX15" fmla="*/ 1206149 w 3174076"/>
              <a:gd name="connsiteY15" fmla="*/ 4351338 h 4351338"/>
              <a:gd name="connsiteX16" fmla="*/ 0 w 3174076"/>
              <a:gd name="connsiteY16" fmla="*/ 4351338 h 4351338"/>
              <a:gd name="connsiteX17" fmla="*/ 0 w 3174076"/>
              <a:gd name="connsiteY17" fmla="*/ 3642692 h 4351338"/>
              <a:gd name="connsiteX18" fmla="*/ 0 w 3174076"/>
              <a:gd name="connsiteY18" fmla="*/ 3151612 h 4351338"/>
              <a:gd name="connsiteX19" fmla="*/ 0 w 3174076"/>
              <a:gd name="connsiteY19" fmla="*/ 2486479 h 4351338"/>
              <a:gd name="connsiteX20" fmla="*/ 0 w 3174076"/>
              <a:gd name="connsiteY20" fmla="*/ 1995399 h 4351338"/>
              <a:gd name="connsiteX21" fmla="*/ 0 w 3174076"/>
              <a:gd name="connsiteY21" fmla="*/ 1286753 h 4351338"/>
              <a:gd name="connsiteX22" fmla="*/ 0 w 3174076"/>
              <a:gd name="connsiteY22" fmla="*/ 665133 h 4351338"/>
              <a:gd name="connsiteX23" fmla="*/ 0 w 3174076"/>
              <a:gd name="connsiteY23" fmla="*/ 0 h 4351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174076" h="4351338" fill="none" extrusionOk="0">
                <a:moveTo>
                  <a:pt x="0" y="0"/>
                </a:moveTo>
                <a:cubicBezTo>
                  <a:pt x="268416" y="-23827"/>
                  <a:pt x="352197" y="24648"/>
                  <a:pt x="539593" y="0"/>
                </a:cubicBezTo>
                <a:cubicBezTo>
                  <a:pt x="726989" y="-24648"/>
                  <a:pt x="971240" y="-20080"/>
                  <a:pt x="1079186" y="0"/>
                </a:cubicBezTo>
                <a:cubicBezTo>
                  <a:pt x="1187132" y="20080"/>
                  <a:pt x="1440798" y="-18762"/>
                  <a:pt x="1650520" y="0"/>
                </a:cubicBezTo>
                <a:cubicBezTo>
                  <a:pt x="1860242" y="18762"/>
                  <a:pt x="2083458" y="-8389"/>
                  <a:pt x="2253594" y="0"/>
                </a:cubicBezTo>
                <a:cubicBezTo>
                  <a:pt x="2423730" y="8389"/>
                  <a:pt x="2941083" y="-37671"/>
                  <a:pt x="3174076" y="0"/>
                </a:cubicBezTo>
                <a:cubicBezTo>
                  <a:pt x="3171503" y="328352"/>
                  <a:pt x="3162404" y="507417"/>
                  <a:pt x="3174076" y="708646"/>
                </a:cubicBezTo>
                <a:cubicBezTo>
                  <a:pt x="3185748" y="909875"/>
                  <a:pt x="3188485" y="1079887"/>
                  <a:pt x="3174076" y="1199726"/>
                </a:cubicBezTo>
                <a:cubicBezTo>
                  <a:pt x="3159667" y="1319565"/>
                  <a:pt x="3151895" y="1579508"/>
                  <a:pt x="3174076" y="1734319"/>
                </a:cubicBezTo>
                <a:cubicBezTo>
                  <a:pt x="3196257" y="1889130"/>
                  <a:pt x="3195829" y="2045705"/>
                  <a:pt x="3174076" y="2312425"/>
                </a:cubicBezTo>
                <a:cubicBezTo>
                  <a:pt x="3152323" y="2579145"/>
                  <a:pt x="3169865" y="2685824"/>
                  <a:pt x="3174076" y="2890532"/>
                </a:cubicBezTo>
                <a:cubicBezTo>
                  <a:pt x="3178287" y="3095240"/>
                  <a:pt x="3171104" y="3213803"/>
                  <a:pt x="3174076" y="3425125"/>
                </a:cubicBezTo>
                <a:cubicBezTo>
                  <a:pt x="3177048" y="3636447"/>
                  <a:pt x="3154403" y="4108609"/>
                  <a:pt x="3174076" y="4351338"/>
                </a:cubicBezTo>
                <a:cubicBezTo>
                  <a:pt x="3031832" y="4321705"/>
                  <a:pt x="2622579" y="4372546"/>
                  <a:pt x="2475779" y="4351338"/>
                </a:cubicBezTo>
                <a:cubicBezTo>
                  <a:pt x="2328979" y="4330130"/>
                  <a:pt x="2072231" y="4349691"/>
                  <a:pt x="1809223" y="4351338"/>
                </a:cubicBezTo>
                <a:cubicBezTo>
                  <a:pt x="1546215" y="4352985"/>
                  <a:pt x="1343102" y="4378518"/>
                  <a:pt x="1206149" y="4351338"/>
                </a:cubicBezTo>
                <a:cubicBezTo>
                  <a:pt x="1069196" y="4324158"/>
                  <a:pt x="376438" y="4330080"/>
                  <a:pt x="0" y="4351338"/>
                </a:cubicBezTo>
                <a:cubicBezTo>
                  <a:pt x="32564" y="4157387"/>
                  <a:pt x="11478" y="3815685"/>
                  <a:pt x="0" y="3642692"/>
                </a:cubicBezTo>
                <a:cubicBezTo>
                  <a:pt x="-11478" y="3469699"/>
                  <a:pt x="-17769" y="3356878"/>
                  <a:pt x="0" y="3151612"/>
                </a:cubicBezTo>
                <a:cubicBezTo>
                  <a:pt x="17769" y="2946346"/>
                  <a:pt x="12578" y="2797666"/>
                  <a:pt x="0" y="2486479"/>
                </a:cubicBezTo>
                <a:cubicBezTo>
                  <a:pt x="-12578" y="2175292"/>
                  <a:pt x="-9907" y="2104087"/>
                  <a:pt x="0" y="1995399"/>
                </a:cubicBezTo>
                <a:cubicBezTo>
                  <a:pt x="9907" y="1886711"/>
                  <a:pt x="11327" y="1512831"/>
                  <a:pt x="0" y="1286753"/>
                </a:cubicBezTo>
                <a:cubicBezTo>
                  <a:pt x="-11327" y="1060675"/>
                  <a:pt x="5859" y="832266"/>
                  <a:pt x="0" y="665133"/>
                </a:cubicBezTo>
                <a:cubicBezTo>
                  <a:pt x="-5859" y="498000"/>
                  <a:pt x="75" y="259686"/>
                  <a:pt x="0" y="0"/>
                </a:cubicBezTo>
                <a:close/>
              </a:path>
              <a:path w="3174076" h="4351338" stroke="0" extrusionOk="0">
                <a:moveTo>
                  <a:pt x="0" y="0"/>
                </a:moveTo>
                <a:cubicBezTo>
                  <a:pt x="238831" y="14723"/>
                  <a:pt x="480051" y="-10538"/>
                  <a:pt x="698297" y="0"/>
                </a:cubicBezTo>
                <a:cubicBezTo>
                  <a:pt x="916543" y="10538"/>
                  <a:pt x="1154726" y="13383"/>
                  <a:pt x="1301371" y="0"/>
                </a:cubicBezTo>
                <a:cubicBezTo>
                  <a:pt x="1448016" y="-13383"/>
                  <a:pt x="1807132" y="-30"/>
                  <a:pt x="1999668" y="0"/>
                </a:cubicBezTo>
                <a:cubicBezTo>
                  <a:pt x="2192204" y="30"/>
                  <a:pt x="2655866" y="13746"/>
                  <a:pt x="3174076" y="0"/>
                </a:cubicBezTo>
                <a:cubicBezTo>
                  <a:pt x="3154416" y="328479"/>
                  <a:pt x="3156727" y="507405"/>
                  <a:pt x="3174076" y="665133"/>
                </a:cubicBezTo>
                <a:cubicBezTo>
                  <a:pt x="3191425" y="822861"/>
                  <a:pt x="3193977" y="1042506"/>
                  <a:pt x="3174076" y="1199726"/>
                </a:cubicBezTo>
                <a:cubicBezTo>
                  <a:pt x="3154175" y="1356946"/>
                  <a:pt x="3183847" y="1517591"/>
                  <a:pt x="3174076" y="1821346"/>
                </a:cubicBezTo>
                <a:cubicBezTo>
                  <a:pt x="3164305" y="2125101"/>
                  <a:pt x="3194528" y="2073601"/>
                  <a:pt x="3174076" y="2312425"/>
                </a:cubicBezTo>
                <a:cubicBezTo>
                  <a:pt x="3153624" y="2551249"/>
                  <a:pt x="3185805" y="2772558"/>
                  <a:pt x="3174076" y="2934045"/>
                </a:cubicBezTo>
                <a:cubicBezTo>
                  <a:pt x="3162347" y="3095532"/>
                  <a:pt x="3155247" y="3369274"/>
                  <a:pt x="3174076" y="3599178"/>
                </a:cubicBezTo>
                <a:cubicBezTo>
                  <a:pt x="3192905" y="3829082"/>
                  <a:pt x="3154199" y="4122520"/>
                  <a:pt x="3174076" y="4351338"/>
                </a:cubicBezTo>
                <a:cubicBezTo>
                  <a:pt x="2875561" y="4332635"/>
                  <a:pt x="2778934" y="4334576"/>
                  <a:pt x="2571002" y="4351338"/>
                </a:cubicBezTo>
                <a:cubicBezTo>
                  <a:pt x="2363070" y="4368100"/>
                  <a:pt x="2267472" y="4359571"/>
                  <a:pt x="2031409" y="4351338"/>
                </a:cubicBezTo>
                <a:cubicBezTo>
                  <a:pt x="1795346" y="4343105"/>
                  <a:pt x="1673628" y="4348935"/>
                  <a:pt x="1396593" y="4351338"/>
                </a:cubicBezTo>
                <a:cubicBezTo>
                  <a:pt x="1119558" y="4353741"/>
                  <a:pt x="1036303" y="4351322"/>
                  <a:pt x="793519" y="4351338"/>
                </a:cubicBezTo>
                <a:cubicBezTo>
                  <a:pt x="550735" y="4351354"/>
                  <a:pt x="330547" y="4384738"/>
                  <a:pt x="0" y="4351338"/>
                </a:cubicBezTo>
                <a:cubicBezTo>
                  <a:pt x="12507" y="4129693"/>
                  <a:pt x="4998" y="4047075"/>
                  <a:pt x="0" y="3860258"/>
                </a:cubicBezTo>
                <a:cubicBezTo>
                  <a:pt x="-4998" y="3673441"/>
                  <a:pt x="3114" y="3407381"/>
                  <a:pt x="0" y="3151612"/>
                </a:cubicBezTo>
                <a:cubicBezTo>
                  <a:pt x="-3114" y="2895843"/>
                  <a:pt x="16768" y="2799560"/>
                  <a:pt x="0" y="2617019"/>
                </a:cubicBezTo>
                <a:cubicBezTo>
                  <a:pt x="-16768" y="2434478"/>
                  <a:pt x="-28652" y="2250010"/>
                  <a:pt x="0" y="1908373"/>
                </a:cubicBezTo>
                <a:cubicBezTo>
                  <a:pt x="28652" y="1566736"/>
                  <a:pt x="-2930" y="1442324"/>
                  <a:pt x="0" y="1199726"/>
                </a:cubicBezTo>
                <a:cubicBezTo>
                  <a:pt x="2930" y="957128"/>
                  <a:pt x="8576" y="401800"/>
                  <a:pt x="0" y="0"/>
                </a:cubicBezTo>
                <a:close/>
              </a:path>
            </a:pathLst>
          </a:custGeom>
          <a:solidFill>
            <a:srgbClr val="FFF5C4"/>
          </a:solidFill>
          <a:ln w="19050" cap="sq">
            <a:solidFill>
              <a:srgbClr val="534C29"/>
            </a:solidFill>
            <a:extLst>
              <a:ext uri="{C807C97D-BFC1-408E-A445-0C87EB9F89A2}">
                <ask:lineSketchStyleProps xmlns:ask="http://schemas.microsoft.com/office/drawing/2018/sketchyshapes" sd="809461488">
                  <ask:type>
                    <ask:lineSketchFreehand/>
                  </ask:type>
                </ask:lineSketchStyleProps>
              </a:ext>
            </a:extLst>
          </a:ln>
        </p:spPr>
        <p:txBody>
          <a:bodyPr lIns="180000" tIns="180000" rIns="180000" bIns="180000"/>
          <a:lstStyle>
            <a:lvl1pPr>
              <a:buClr>
                <a:srgbClr val="534C29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534C29"/>
              </a:buClr>
              <a:defRPr/>
            </a:lvl2pPr>
            <a:lvl3pPr>
              <a:buClr>
                <a:srgbClr val="534C29"/>
              </a:buClr>
              <a:defRPr/>
            </a:lvl3pPr>
            <a:lvl4pPr>
              <a:buClr>
                <a:srgbClr val="534C29"/>
              </a:buClr>
              <a:defRPr/>
            </a:lvl4pPr>
            <a:lvl5pPr>
              <a:buClr>
                <a:srgbClr val="534C29"/>
              </a:buClr>
              <a:defRPr/>
            </a:lvl5pPr>
          </a:lstStyle>
          <a:p>
            <a:pPr lvl="0"/>
            <a:r>
              <a:rPr lang="en-US" dirty="0"/>
              <a:t>Click to edit Resources needed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6EB070F2-6F26-BF10-67CE-69E180ABB02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5840B166-5562-AA0C-2798-5A4031B23B5A}"/>
              </a:ext>
            </a:extLst>
          </p:cNvPr>
          <p:cNvSpPr/>
          <p:nvPr userDrawn="1"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F199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Activity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6D411034-B052-E58E-AEDA-198A5F373B0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556001" y="185738"/>
            <a:ext cx="353299" cy="306494"/>
          </a:xfrm>
        </p:spPr>
        <p:txBody>
          <a:bodyPr>
            <a:spAutoFit/>
          </a:bodyPr>
          <a:lstStyle>
            <a:lvl1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1pPr>
            <a:lvl2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2pPr>
            <a:lvl3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3pPr>
            <a:lvl4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4pPr>
            <a:lvl5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5pPr>
          </a:lstStyle>
          <a:p>
            <a:pPr lvl="0"/>
            <a:r>
              <a:rPr lang="en-GB" dirty="0"/>
              <a:t>#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5807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ity_video+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10" name="Media Placeholder 9">
            <a:extLst>
              <a:ext uri="{FF2B5EF4-FFF2-40B4-BE49-F238E27FC236}">
                <a16:creationId xmlns:a16="http://schemas.microsoft.com/office/drawing/2014/main" id="{0095BD2F-F391-2580-EF45-78A8400DE8A8}"/>
              </a:ext>
            </a:extLst>
          </p:cNvPr>
          <p:cNvSpPr>
            <a:spLocks noGrp="1"/>
          </p:cNvSpPr>
          <p:nvPr>
            <p:ph type="media" sz="quarter" idx="12"/>
          </p:nvPr>
        </p:nvSpPr>
        <p:spPr>
          <a:xfrm>
            <a:off x="838200" y="1825625"/>
            <a:ext cx="10515600" cy="371414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2B8CCDF-DB6F-8C00-F908-1C017D9AF93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2528ACA5-1D17-0F9C-8E33-B422C18BAE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F71F1-E160-0253-6C35-1902EF17E14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199" y="5744095"/>
            <a:ext cx="10515599" cy="43286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video caption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8E8EF12-56F0-C8C1-E268-582E3A9A841F}"/>
              </a:ext>
            </a:extLst>
          </p:cNvPr>
          <p:cNvSpPr/>
          <p:nvPr userDrawn="1"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F199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Activity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39341C15-65A3-0DF4-4B38-14CC5D8D6F5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556001" y="185738"/>
            <a:ext cx="353299" cy="306494"/>
          </a:xfrm>
        </p:spPr>
        <p:txBody>
          <a:bodyPr>
            <a:spAutoFit/>
          </a:bodyPr>
          <a:lstStyle>
            <a:lvl1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1pPr>
            <a:lvl2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2pPr>
            <a:lvl3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3pPr>
            <a:lvl4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4pPr>
            <a:lvl5pPr>
              <a:buNone/>
              <a:defRPr sz="1400" b="1" i="0">
                <a:solidFill>
                  <a:schemeClr val="bg1"/>
                </a:solidFill>
                <a:latin typeface="Arial Narrow" panose="020B0604020202020204" pitchFamily="34" charset="0"/>
                <a:cs typeface="Arial Narrow" panose="020B0604020202020204" pitchFamily="34" charset="0"/>
              </a:defRPr>
            </a:lvl5pPr>
          </a:lstStyle>
          <a:p>
            <a:pPr lvl="0"/>
            <a:r>
              <a:rPr lang="en-GB" dirty="0"/>
              <a:t>#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48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ity_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10" name="Media Placeholder 9">
            <a:extLst>
              <a:ext uri="{FF2B5EF4-FFF2-40B4-BE49-F238E27FC236}">
                <a16:creationId xmlns:a16="http://schemas.microsoft.com/office/drawing/2014/main" id="{0095BD2F-F391-2580-EF45-78A8400DE8A8}"/>
              </a:ext>
            </a:extLst>
          </p:cNvPr>
          <p:cNvSpPr>
            <a:spLocks noGrp="1"/>
          </p:cNvSpPr>
          <p:nvPr>
            <p:ph type="media" sz="quarter" idx="12"/>
          </p:nvPr>
        </p:nvSpPr>
        <p:spPr>
          <a:xfrm>
            <a:off x="1345277" y="1825625"/>
            <a:ext cx="2863468" cy="20145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2B8CCDF-DB6F-8C00-F908-1C017D9AF93B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algn="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2528ACA5-1D17-0F9C-8E33-B422C18BAE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Media Placeholder 9">
            <a:extLst>
              <a:ext uri="{FF2B5EF4-FFF2-40B4-BE49-F238E27FC236}">
                <a16:creationId xmlns:a16="http://schemas.microsoft.com/office/drawing/2014/main" id="{7C2FE202-B601-6147-0FB5-4AB7192AC6B6}"/>
              </a:ext>
            </a:extLst>
          </p:cNvPr>
          <p:cNvSpPr>
            <a:spLocks noGrp="1"/>
          </p:cNvSpPr>
          <p:nvPr>
            <p:ph type="media" sz="quarter" idx="16"/>
          </p:nvPr>
        </p:nvSpPr>
        <p:spPr>
          <a:xfrm>
            <a:off x="4913252" y="1825625"/>
            <a:ext cx="2868020" cy="20145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1" name="Media Placeholder 9">
            <a:extLst>
              <a:ext uri="{FF2B5EF4-FFF2-40B4-BE49-F238E27FC236}">
                <a16:creationId xmlns:a16="http://schemas.microsoft.com/office/drawing/2014/main" id="{F0776623-6A70-FD98-13E7-8CFD1D7A8CD8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8485779" y="1825625"/>
            <a:ext cx="2868020" cy="20145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5" name="Media Placeholder 9">
            <a:extLst>
              <a:ext uri="{FF2B5EF4-FFF2-40B4-BE49-F238E27FC236}">
                <a16:creationId xmlns:a16="http://schemas.microsoft.com/office/drawing/2014/main" id="{80610CF5-9B18-B334-BD20-03A5707860BB}"/>
              </a:ext>
            </a:extLst>
          </p:cNvPr>
          <p:cNvSpPr>
            <a:spLocks noGrp="1"/>
          </p:cNvSpPr>
          <p:nvPr>
            <p:ph type="media" sz="quarter" idx="18"/>
          </p:nvPr>
        </p:nvSpPr>
        <p:spPr>
          <a:xfrm>
            <a:off x="3128522" y="4046026"/>
            <a:ext cx="2869506" cy="20145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6" name="Media Placeholder 9">
            <a:extLst>
              <a:ext uri="{FF2B5EF4-FFF2-40B4-BE49-F238E27FC236}">
                <a16:creationId xmlns:a16="http://schemas.microsoft.com/office/drawing/2014/main" id="{97A3AAEF-B4B9-1F0C-2696-3B9A63ECF378}"/>
              </a:ext>
            </a:extLst>
          </p:cNvPr>
          <p:cNvSpPr>
            <a:spLocks noGrp="1"/>
          </p:cNvSpPr>
          <p:nvPr>
            <p:ph type="media" sz="quarter" idx="19"/>
          </p:nvPr>
        </p:nvSpPr>
        <p:spPr>
          <a:xfrm>
            <a:off x="6701049" y="4046026"/>
            <a:ext cx="2869506" cy="20145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B25DEF2-95E9-AF12-BA85-B95BD95DF635}"/>
              </a:ext>
            </a:extLst>
          </p:cNvPr>
          <p:cNvSpPr/>
          <p:nvPr userDrawn="1"/>
        </p:nvSpPr>
        <p:spPr>
          <a:xfrm>
            <a:off x="838200" y="1825625"/>
            <a:ext cx="507077" cy="507077"/>
          </a:xfrm>
          <a:prstGeom prst="ellipse">
            <a:avLst/>
          </a:prstGeom>
          <a:solidFill>
            <a:srgbClr val="534C2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458A704-8E63-8F81-D087-D63DDA59B5B6}"/>
              </a:ext>
            </a:extLst>
          </p:cNvPr>
          <p:cNvSpPr/>
          <p:nvPr userDrawn="1"/>
        </p:nvSpPr>
        <p:spPr>
          <a:xfrm>
            <a:off x="4406175" y="1825625"/>
            <a:ext cx="507077" cy="507077"/>
          </a:xfrm>
          <a:prstGeom prst="ellipse">
            <a:avLst/>
          </a:prstGeom>
          <a:solidFill>
            <a:srgbClr val="534C2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33E243A-5AF3-2E4C-DF7E-DFCFF2A8F8EF}"/>
              </a:ext>
            </a:extLst>
          </p:cNvPr>
          <p:cNvSpPr/>
          <p:nvPr userDrawn="1"/>
        </p:nvSpPr>
        <p:spPr>
          <a:xfrm>
            <a:off x="7983254" y="1825625"/>
            <a:ext cx="507077" cy="507077"/>
          </a:xfrm>
          <a:prstGeom prst="ellipse">
            <a:avLst/>
          </a:prstGeom>
          <a:solidFill>
            <a:srgbClr val="534C2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7C2A6B0-34D4-2DD9-9C4C-3A414954B402}"/>
              </a:ext>
            </a:extLst>
          </p:cNvPr>
          <p:cNvSpPr/>
          <p:nvPr userDrawn="1"/>
        </p:nvSpPr>
        <p:spPr>
          <a:xfrm>
            <a:off x="2621445" y="4046026"/>
            <a:ext cx="507077" cy="507077"/>
          </a:xfrm>
          <a:prstGeom prst="ellipse">
            <a:avLst/>
          </a:prstGeom>
          <a:solidFill>
            <a:srgbClr val="534C2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5FF401B-B15A-7261-E346-3FFC29F079E8}"/>
              </a:ext>
            </a:extLst>
          </p:cNvPr>
          <p:cNvSpPr/>
          <p:nvPr userDrawn="1"/>
        </p:nvSpPr>
        <p:spPr>
          <a:xfrm>
            <a:off x="6193974" y="4046026"/>
            <a:ext cx="507077" cy="507077"/>
          </a:xfrm>
          <a:prstGeom prst="ellipse">
            <a:avLst/>
          </a:prstGeom>
          <a:solidFill>
            <a:srgbClr val="534C2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4F10F9B-AF5C-DE53-7461-F4CB06B5D87F}"/>
              </a:ext>
            </a:extLst>
          </p:cNvPr>
          <p:cNvSpPr/>
          <p:nvPr userDrawn="1"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F199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Activity 1</a:t>
            </a:r>
          </a:p>
        </p:txBody>
      </p:sp>
    </p:spTree>
    <p:extLst>
      <p:ext uri="{BB962C8B-B14F-4D97-AF65-F5344CB8AC3E}">
        <p14:creationId xmlns:p14="http://schemas.microsoft.com/office/powerpoint/2010/main" val="13122564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solid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D89-88F2-7B76-6175-229131C103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D481-6A8A-F2BA-8418-1DA536508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515599" cy="4351338"/>
          </a:xfrm>
        </p:spPr>
        <p:txBody>
          <a:bodyPr lIns="180000" tIns="180000" rIns="180000" bIns="1800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DC2ED04E-677C-C92B-8D41-838378B5328C}"/>
              </a:ext>
            </a:extLst>
          </p:cNvPr>
          <p:cNvSpPr txBox="1">
            <a:spLocks/>
          </p:cNvSpPr>
          <p:nvPr userDrawn="1"/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Gatsby Technical Education Projects 2026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1, June 2026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EBB2B898-75E4-BA92-0EDE-F8F75E140AC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49"/>
            <a:ext cx="4210050" cy="365125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200">
                <a:solidFill>
                  <a:srgbClr val="898989"/>
                </a:solidFill>
              </a:defRPr>
            </a:lvl1pPr>
            <a:lvl2pPr marL="457200" indent="0">
              <a:buNone/>
              <a:defRPr sz="1200">
                <a:solidFill>
                  <a:srgbClr val="898989"/>
                </a:solidFill>
              </a:defRPr>
            </a:lvl2pPr>
            <a:lvl3pPr marL="914400" indent="0">
              <a:buNone/>
              <a:defRPr sz="1200">
                <a:solidFill>
                  <a:srgbClr val="898989"/>
                </a:solidFill>
              </a:defRPr>
            </a:lvl3pPr>
            <a:lvl4pPr marL="1371600" indent="0">
              <a:buNone/>
              <a:defRPr sz="1200">
                <a:solidFill>
                  <a:srgbClr val="898989"/>
                </a:solidFill>
              </a:defRPr>
            </a:lvl4pPr>
            <a:lvl5pPr marL="1828800" indent="0">
              <a:buNone/>
              <a:defRPr sz="1200">
                <a:solidFill>
                  <a:srgbClr val="898989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8AC809D-7F66-4616-8AE9-3559164B2725}"/>
              </a:ext>
            </a:extLst>
          </p:cNvPr>
          <p:cNvSpPr/>
          <p:nvPr userDrawn="1"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8E53E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Consolidation</a:t>
            </a:r>
          </a:p>
        </p:txBody>
      </p:sp>
    </p:spTree>
    <p:extLst>
      <p:ext uri="{BB962C8B-B14F-4D97-AF65-F5344CB8AC3E}">
        <p14:creationId xmlns:p14="http://schemas.microsoft.com/office/powerpoint/2010/main" val="1520476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B8F53A4-0DF1-3C51-19B7-D75F9E1C72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4114800" cy="3651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72BFA8-2D39-244F-4F2A-031D91E2E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84677-D669-F58E-69CC-70B9AE12C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293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50" r:id="rId2"/>
    <p:sldLayoutId id="2147483672" r:id="rId3"/>
    <p:sldLayoutId id="2147483665" r:id="rId4"/>
    <p:sldLayoutId id="2147483661" r:id="rId5"/>
    <p:sldLayoutId id="2147483670" r:id="rId6"/>
    <p:sldLayoutId id="2147483674" r:id="rId7"/>
    <p:sldLayoutId id="2147483673" r:id="rId8"/>
    <p:sldLayoutId id="2147483652" r:id="rId9"/>
    <p:sldLayoutId id="2147483664" r:id="rId10"/>
    <p:sldLayoutId id="2147483657" r:id="rId11"/>
    <p:sldLayoutId id="2147483667" r:id="rId12"/>
    <p:sldLayoutId id="2147483668" r:id="rId13"/>
    <p:sldLayoutId id="2147483671" r:id="rId14"/>
    <p:sldLayoutId id="2147483662" r:id="rId15"/>
    <p:sldLayoutId id="214748366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>
              <a:lumMod val="85000"/>
              <a:lumOff val="15000"/>
            </a:schemeClr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8000"/>
        </a:lnSpc>
        <a:spcBef>
          <a:spcPts val="1000"/>
        </a:spcBef>
        <a:buClr>
          <a:srgbClr val="534C29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108000"/>
        </a:lnSpc>
        <a:spcBef>
          <a:spcPts val="500"/>
        </a:spcBef>
        <a:buClr>
          <a:srgbClr val="534C29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108000"/>
        </a:lnSpc>
        <a:spcBef>
          <a:spcPts val="500"/>
        </a:spcBef>
        <a:buClr>
          <a:srgbClr val="534C29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108000"/>
        </a:lnSpc>
        <a:spcBef>
          <a:spcPts val="500"/>
        </a:spcBef>
        <a:buClr>
          <a:srgbClr val="534C29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108000"/>
        </a:lnSpc>
        <a:spcBef>
          <a:spcPts val="500"/>
        </a:spcBef>
        <a:buClr>
          <a:srgbClr val="534C29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867F5A-5A0F-C526-6E2A-AC6C470A9D3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Autofit/>
          </a:bodyPr>
          <a:lstStyle/>
          <a:p>
            <a:r>
              <a:rPr lang="en-GB" dirty="0"/>
              <a:t>Route: Digital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DCE04C9-F46F-4224-A880-738B1633B56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Digital Software Development</a:t>
            </a:r>
            <a:endParaRPr lang="en-GB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1F5EADF3-A590-4AFE-1185-A6960C9D1B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Topic: Designing an interactive learning assistant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751806-CAEB-6B9E-B21F-4278168228F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7747" y="5619978"/>
            <a:ext cx="11016505" cy="458004"/>
          </a:xfrm>
        </p:spPr>
        <p:txBody>
          <a:bodyPr/>
          <a:lstStyle/>
          <a:p>
            <a:r>
              <a:rPr lang="en-GB" dirty="0"/>
              <a:t>Task 1: Analysing a problem and designing a solution</a:t>
            </a:r>
          </a:p>
        </p:txBody>
      </p:sp>
    </p:spTree>
    <p:extLst>
      <p:ext uri="{BB962C8B-B14F-4D97-AF65-F5344CB8AC3E}">
        <p14:creationId xmlns:p14="http://schemas.microsoft.com/office/powerpoint/2010/main" val="1924075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1D0F2A-8BE8-8B1E-DA90-5F893D2C01F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7F2B5-4827-DED2-D034-B3CA56021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this task, we will:</a:t>
            </a:r>
          </a:p>
        </p:txBody>
      </p:sp>
      <p:sp>
        <p:nvSpPr>
          <p:cNvPr id="7" name="Google Shape;210;p3">
            <a:extLst>
              <a:ext uri="{FF2B5EF4-FFF2-40B4-BE49-F238E27FC236}">
                <a16:creationId xmlns:a16="http://schemas.microsoft.com/office/drawing/2014/main" id="{994D422D-CECE-8CD7-FD7C-51E821E21D95}"/>
              </a:ext>
            </a:extLst>
          </p:cNvPr>
          <p:cNvSpPr txBox="1">
            <a:spLocks/>
          </p:cNvSpPr>
          <p:nvPr/>
        </p:nvSpPr>
        <p:spPr>
          <a:xfrm>
            <a:off x="838200" y="1553378"/>
            <a:ext cx="5948190" cy="46080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381000">
              <a:lnSpc>
                <a:spcPct val="115000"/>
              </a:lnSpc>
              <a:spcBef>
                <a:spcPts val="0"/>
              </a:spcBef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analyse a project brief to identify user needs, constraints and success criteria</a:t>
            </a:r>
          </a:p>
          <a:p>
            <a:pPr marL="457200" indent="-381000">
              <a:lnSpc>
                <a:spcPct val="115000"/>
              </a:lnSpc>
              <a:spcBef>
                <a:spcPts val="400"/>
              </a:spcBef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define functional and non-functional requirements for a software solution</a:t>
            </a:r>
          </a:p>
          <a:p>
            <a:pPr marL="457200" indent="-381000">
              <a:lnSpc>
                <a:spcPct val="115000"/>
              </a:lnSpc>
              <a:spcBef>
                <a:spcPts val="400"/>
              </a:spcBef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evaluate existing EdTech solutions </a:t>
            </a:r>
            <a:br>
              <a:rPr lang="en-GB" dirty="0">
                <a:solidFill>
                  <a:srgbClr val="0D0D0D"/>
                </a:solidFill>
              </a:rPr>
            </a:br>
            <a:r>
              <a:rPr lang="en-GB" dirty="0">
                <a:solidFill>
                  <a:srgbClr val="0D0D0D"/>
                </a:solidFill>
              </a:rPr>
              <a:t>and relevant requirements to inform decisions</a:t>
            </a:r>
          </a:p>
          <a:p>
            <a:pPr marL="457200" indent="-381000">
              <a:lnSpc>
                <a:spcPct val="115000"/>
              </a:lnSpc>
              <a:spcBef>
                <a:spcPts val="400"/>
              </a:spcBef>
              <a:spcAft>
                <a:spcPts val="400"/>
              </a:spcAft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explain how a proposed software solution will function using appropriate design documentation.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FB36A3-984F-C54D-D33D-40E56697D46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182999" y="1553379"/>
            <a:ext cx="4649118" cy="4608000"/>
          </a:xfrm>
        </p:spPr>
        <p:txBody>
          <a:bodyPr>
            <a:noAutofit/>
          </a:bodyPr>
          <a:lstStyle/>
          <a:p>
            <a:pPr>
              <a:lnSpc>
                <a:spcPct val="88000"/>
              </a:lnSpc>
              <a:spcBef>
                <a:spcPts val="600"/>
              </a:spcBef>
            </a:pPr>
            <a:r>
              <a:rPr lang="en-US" sz="1400" b="1" dirty="0"/>
              <a:t>Performance Outcomes: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PO1 Analyse a problem to define requirements and acceptance criteria, aligned to user needs</a:t>
            </a:r>
            <a:endParaRPr lang="en-GB" sz="1400" dirty="0"/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PO5 Discover, evaluate and apply reliable sources of knowledge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PO6 Apply ethical principles and manage risks in line with legal and regulatory requirements when developing software</a:t>
            </a:r>
            <a:endParaRPr lang="en-GB" sz="1400" dirty="0"/>
          </a:p>
          <a:p>
            <a:pPr>
              <a:lnSpc>
                <a:spcPct val="88000"/>
              </a:lnSpc>
              <a:spcBef>
                <a:spcPts val="600"/>
              </a:spcBef>
            </a:pPr>
            <a:r>
              <a:rPr lang="en-US" sz="1400" b="1" dirty="0"/>
              <a:t>General competencies: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English: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E1 Convey technical information to different audiences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E2 Present information and ideas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E3 Create texts for different purposes and audiences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E4 Summarise information/ideas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Digital: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D1 Use digital technology and media effectively</a:t>
            </a:r>
          </a:p>
          <a:p>
            <a:pPr marL="0" lvl="0" indent="0" algn="l" rtl="0">
              <a:lnSpc>
                <a:spcPct val="88000"/>
              </a:lnSpc>
              <a:spcBef>
                <a:spcPts val="6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D2 Design, create and edit documents and digital media</a:t>
            </a:r>
            <a:endParaRPr lang="en-GB" sz="1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35C3727-A14E-AB48-B4B3-F7BD5B71E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6356350"/>
            <a:ext cx="4978706" cy="308856"/>
          </a:xfrm>
        </p:spPr>
        <p:txBody>
          <a:bodyPr/>
          <a:lstStyle/>
          <a:p>
            <a:r>
              <a:rPr lang="en-GB" dirty="0"/>
              <a:t>Task 1: Analysing a problem and designing a solution</a:t>
            </a:r>
          </a:p>
        </p:txBody>
      </p:sp>
    </p:spTree>
    <p:extLst>
      <p:ext uri="{BB962C8B-B14F-4D97-AF65-F5344CB8AC3E}">
        <p14:creationId xmlns:p14="http://schemas.microsoft.com/office/powerpoint/2010/main" val="2541932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86AB381D-6E53-C664-1449-F7C7EAA77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1F1F1F"/>
                </a:solidFill>
                <a:highlight>
                  <a:srgbClr val="FFFFFF"/>
                </a:highlight>
              </a:rPr>
              <a:t>Choosing the right AI </a:t>
            </a:r>
            <a:endParaRPr lang="en-GB" dirty="0"/>
          </a:p>
        </p:txBody>
      </p:sp>
      <p:graphicFrame>
        <p:nvGraphicFramePr>
          <p:cNvPr id="3" name="Google Shape;222;g3d54c42d0d0_0_0" descr="Table of two columns. Column 1 is headed Rule-based logic and it contains two points. Point 1 is When to use: When predictability, control and safety are non-negotiable (e.g. educational feedback, secure systems). Point 2 is Key benefit: System handles all edge cases and user inputs reliably based on explicit logic. Column 2 is headed Generative AI and it contains two points. Point 1 is When to use: For content creation, drafting code snippets or non-critical tasks where creativity is required. Point 2 is Key risk: Potential for hallucination (providing incorrect responses), bias and lack of control over output.">
            <a:extLst>
              <a:ext uri="{FF2B5EF4-FFF2-40B4-BE49-F238E27FC236}">
                <a16:creationId xmlns:a16="http://schemas.microsoft.com/office/drawing/2014/main" id="{F13EBBFF-99EA-12C3-7CC7-5C11B4B110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2336582"/>
              </p:ext>
            </p:extLst>
          </p:nvPr>
        </p:nvGraphicFramePr>
        <p:xfrm>
          <a:off x="838200" y="1690688"/>
          <a:ext cx="10287000" cy="3651127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143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43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400" b="1" u="none" strike="noStrike" cap="none" dirty="0">
                          <a:solidFill>
                            <a:srgbClr val="1F1F1F"/>
                          </a:solidFill>
                        </a:rPr>
                        <a:t>Rule-based logic</a:t>
                      </a:r>
                      <a:endParaRPr sz="24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400" b="1" u="none" strike="noStrike" cap="none" dirty="0">
                          <a:solidFill>
                            <a:srgbClr val="1F1F1F"/>
                          </a:solidFill>
                        </a:rPr>
                        <a:t>Generative AI</a:t>
                      </a:r>
                      <a:endParaRPr sz="240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457200" marR="0" lvl="0" indent="-3810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1F1F"/>
                        </a:buClr>
                        <a:buSzPts val="2400"/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u="none" strike="noStrike" cap="none" dirty="0">
                          <a:solidFill>
                            <a:srgbClr val="1F1F1F"/>
                          </a:solidFill>
                        </a:rPr>
                        <a:t>When to use:</a:t>
                      </a:r>
                      <a:r>
                        <a:rPr lang="en-GB" sz="2400" u="none" strike="noStrike" cap="none" dirty="0">
                          <a:solidFill>
                            <a:srgbClr val="1F1F1F"/>
                          </a:solidFill>
                        </a:rPr>
                        <a:t> When predictability, control and safety are non-negotiable (e.g. educational feedback, secure systems).</a:t>
                      </a:r>
                      <a:endParaRPr sz="2400" u="none" strike="noStrike" cap="none" dirty="0">
                        <a:solidFill>
                          <a:srgbClr val="1F1F1F"/>
                        </a:solidFill>
                      </a:endParaRPr>
                    </a:p>
                    <a:p>
                      <a:pPr marL="457200" marR="0" lvl="0" indent="-3810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1F1F"/>
                        </a:buClr>
                        <a:buSzPts val="2400"/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u="none" strike="noStrike" cap="none" dirty="0">
                          <a:solidFill>
                            <a:srgbClr val="1F1F1F"/>
                          </a:solidFill>
                        </a:rPr>
                        <a:t>Key benefit:</a:t>
                      </a:r>
                      <a:r>
                        <a:rPr lang="en-GB" sz="2400" u="none" strike="noStrike" cap="none" dirty="0">
                          <a:solidFill>
                            <a:srgbClr val="1F1F1F"/>
                          </a:solidFill>
                        </a:rPr>
                        <a:t> System handles all edge cases and user inputs reliably based on explicit logic.</a:t>
                      </a:r>
                      <a:endParaRPr sz="24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457200" marR="0" lvl="0" indent="-3810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1F1F"/>
                        </a:buClr>
                        <a:buSzPts val="2400"/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u="none" strike="noStrike" cap="none" dirty="0">
                          <a:solidFill>
                            <a:srgbClr val="1F1F1F"/>
                          </a:solidFill>
                        </a:rPr>
                        <a:t>When to use:</a:t>
                      </a:r>
                      <a:r>
                        <a:rPr lang="en-GB" sz="2400" u="none" strike="noStrike" cap="none" dirty="0">
                          <a:solidFill>
                            <a:srgbClr val="1F1F1F"/>
                          </a:solidFill>
                        </a:rPr>
                        <a:t> For content creation, drafting code snippets or non-critical tasks where creativity is required.</a:t>
                      </a:r>
                      <a:endParaRPr sz="2400" u="none" strike="noStrike" cap="none" dirty="0">
                        <a:solidFill>
                          <a:srgbClr val="1F1F1F"/>
                        </a:solidFill>
                      </a:endParaRPr>
                    </a:p>
                    <a:p>
                      <a:pPr marL="457200" marR="0" lvl="0" indent="-3810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1F1F"/>
                        </a:buClr>
                        <a:buSzPts val="2400"/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u="none" strike="noStrike" cap="none" dirty="0">
                          <a:solidFill>
                            <a:srgbClr val="1F1F1F"/>
                          </a:solidFill>
                        </a:rPr>
                        <a:t>Key risk:</a:t>
                      </a:r>
                      <a:r>
                        <a:rPr lang="en-GB" sz="2400" u="none" strike="noStrike" cap="none" dirty="0">
                          <a:solidFill>
                            <a:srgbClr val="1F1F1F"/>
                          </a:solidFill>
                        </a:rPr>
                        <a:t> Potential for hallucination (providing incorrect responses), bias and lack of control over output.</a:t>
                      </a:r>
                      <a:endParaRPr sz="240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BB61A099-96FF-F646-D876-CE1740E9F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4978706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1: Analysing a problem and designing a solution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FCD5D98-6318-569F-8D6F-62596584D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973929" y="162686"/>
            <a:ext cx="2078545" cy="365125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381305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3">
            <a:extLst>
              <a:ext uri="{FF2B5EF4-FFF2-40B4-BE49-F238E27FC236}">
                <a16:creationId xmlns:a16="http://schemas.microsoft.com/office/drawing/2014/main" id="{570B992D-10AC-1EA3-535C-F5BA9CDDB221}"/>
              </a:ext>
            </a:extLst>
          </p:cNvPr>
          <p:cNvSpPr/>
          <p:nvPr/>
        </p:nvSpPr>
        <p:spPr>
          <a:xfrm>
            <a:off x="9973929" y="162686"/>
            <a:ext cx="2078545" cy="365125"/>
          </a:xfrm>
          <a:prstGeom prst="roundRect">
            <a:avLst/>
          </a:prstGeom>
          <a:solidFill>
            <a:srgbClr val="F199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rtlCol="0" anchor="t" anchorCtr="0"/>
          <a:lstStyle/>
          <a:p>
            <a:pPr algn="l"/>
            <a:r>
              <a:rPr lang="en-US" sz="1400" b="1" i="0" dirty="0">
                <a:latin typeface="Arial Narrow" panose="020B0604020202020204" pitchFamily="34" charset="0"/>
                <a:cs typeface="Arial Narrow" panose="020B0604020202020204" pitchFamily="34" charset="0"/>
              </a:rPr>
              <a:t>Activity 1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968E8F65-F69C-0BF7-5886-E71350C21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732349" cy="1325563"/>
          </a:xfrm>
        </p:spPr>
        <p:txBody>
          <a:bodyPr/>
          <a:lstStyle/>
          <a:p>
            <a:r>
              <a:rPr lang="en-GB" dirty="0"/>
              <a:t>Requirements sentence starters</a:t>
            </a:r>
            <a:endParaRPr lang="en-US" dirty="0"/>
          </a:p>
        </p:txBody>
      </p:sp>
      <p:sp>
        <p:nvSpPr>
          <p:cNvPr id="2" name="Google Shape;231;g3d2a342ac75_0_0" descr="The system must allow the user to…">
            <a:extLst>
              <a:ext uri="{FF2B5EF4-FFF2-40B4-BE49-F238E27FC236}">
                <a16:creationId xmlns:a16="http://schemas.microsoft.com/office/drawing/2014/main" id="{307EE3C5-B08A-EF07-F476-D2DF33DD0E3A}"/>
              </a:ext>
            </a:extLst>
          </p:cNvPr>
          <p:cNvSpPr txBox="1">
            <a:spLocks/>
          </p:cNvSpPr>
          <p:nvPr/>
        </p:nvSpPr>
        <p:spPr>
          <a:xfrm>
            <a:off x="1345277" y="1825625"/>
            <a:ext cx="28635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SzPts val="2400"/>
              <a:buFont typeface="Arial"/>
              <a:buNone/>
            </a:pPr>
            <a:r>
              <a:rPr lang="en-GB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The system must allow the user to...</a:t>
            </a:r>
            <a:endParaRPr lang="en-GB" dirty="0">
              <a:solidFill>
                <a:srgbClr val="26262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Google Shape;233;g3d2a342ac75_0_0">
            <a:extLst>
              <a:ext uri="{FF2B5EF4-FFF2-40B4-BE49-F238E27FC236}">
                <a16:creationId xmlns:a16="http://schemas.microsoft.com/office/drawing/2014/main" id="{624AC16E-D814-477D-1AFC-26F4E33BAF78}"/>
              </a:ext>
            </a:extLst>
          </p:cNvPr>
          <p:cNvSpPr txBox="1">
            <a:spLocks/>
          </p:cNvSpPr>
          <p:nvPr/>
        </p:nvSpPr>
        <p:spPr>
          <a:xfrm>
            <a:off x="4913252" y="1825625"/>
            <a:ext cx="28680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SzPts val="2400"/>
              <a:buFont typeface="Arial"/>
              <a:buNone/>
            </a:pPr>
            <a:r>
              <a:rPr lang="en-GB" dirty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When a user gets a question wrong, the system must…</a:t>
            </a:r>
          </a:p>
        </p:txBody>
      </p:sp>
      <p:sp>
        <p:nvSpPr>
          <p:cNvPr id="4" name="Google Shape;234;g3d2a342ac75_0_0">
            <a:extLst>
              <a:ext uri="{FF2B5EF4-FFF2-40B4-BE49-F238E27FC236}">
                <a16:creationId xmlns:a16="http://schemas.microsoft.com/office/drawing/2014/main" id="{331FDCE6-353F-3058-C967-AA6A2251C8DD}"/>
              </a:ext>
            </a:extLst>
          </p:cNvPr>
          <p:cNvSpPr txBox="1">
            <a:spLocks/>
          </p:cNvSpPr>
          <p:nvPr/>
        </p:nvSpPr>
        <p:spPr>
          <a:xfrm>
            <a:off x="8485779" y="1825625"/>
            <a:ext cx="28680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SzPts val="2400"/>
              <a:buFont typeface="Arial"/>
              <a:buNone/>
            </a:pPr>
            <a:r>
              <a:rPr lang="en-GB" dirty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 interface must be accessible by…</a:t>
            </a:r>
          </a:p>
        </p:txBody>
      </p:sp>
      <p:sp>
        <p:nvSpPr>
          <p:cNvPr id="5" name="Google Shape;235;g3d2a342ac75_0_0">
            <a:extLst>
              <a:ext uri="{FF2B5EF4-FFF2-40B4-BE49-F238E27FC236}">
                <a16:creationId xmlns:a16="http://schemas.microsoft.com/office/drawing/2014/main" id="{D4F3E209-73B0-2EA2-AC56-CF23B23A38D8}"/>
              </a:ext>
            </a:extLst>
          </p:cNvPr>
          <p:cNvSpPr txBox="1">
            <a:spLocks/>
          </p:cNvSpPr>
          <p:nvPr/>
        </p:nvSpPr>
        <p:spPr>
          <a:xfrm>
            <a:off x="3128522" y="4046026"/>
            <a:ext cx="28695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SzPts val="2400"/>
              <a:buFont typeface="Arial"/>
              <a:buNone/>
            </a:pPr>
            <a:r>
              <a:rPr lang="en-GB" dirty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User data must be stored…</a:t>
            </a:r>
          </a:p>
        </p:txBody>
      </p:sp>
      <p:sp>
        <p:nvSpPr>
          <p:cNvPr id="6" name="Google Shape;236;g3d2a342ac75_0_0">
            <a:extLst>
              <a:ext uri="{FF2B5EF4-FFF2-40B4-BE49-F238E27FC236}">
                <a16:creationId xmlns:a16="http://schemas.microsoft.com/office/drawing/2014/main" id="{B2437E74-959B-F4E6-2511-80B80D725840}"/>
              </a:ext>
            </a:extLst>
          </p:cNvPr>
          <p:cNvSpPr txBox="1">
            <a:spLocks/>
          </p:cNvSpPr>
          <p:nvPr/>
        </p:nvSpPr>
        <p:spPr>
          <a:xfrm>
            <a:off x="6701049" y="4046026"/>
            <a:ext cx="28695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SzPts val="2400"/>
              <a:buFont typeface="Arial"/>
              <a:buNone/>
            </a:pPr>
            <a:r>
              <a:rPr lang="en-GB" dirty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 system must respond to user input within…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A98F8AFC-D860-3192-8564-58CBE8A9E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4978706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1: Analysing a problem and designing a solution</a:t>
            </a:r>
          </a:p>
        </p:txBody>
      </p:sp>
    </p:spTree>
    <p:extLst>
      <p:ext uri="{BB962C8B-B14F-4D97-AF65-F5344CB8AC3E}">
        <p14:creationId xmlns:p14="http://schemas.microsoft.com/office/powerpoint/2010/main" val="2499853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CBA1A-D849-CC18-0679-2BC62C044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3A6186F7-AAE7-18ED-392F-0AB6DFDE4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measurable KPIs</a:t>
            </a:r>
            <a:endParaRPr lang="en-US" dirty="0"/>
          </a:p>
        </p:txBody>
      </p:sp>
      <p:sp>
        <p:nvSpPr>
          <p:cNvPr id="8" name="Google Shape;244;g3d2a342ac75_0_12">
            <a:extLst>
              <a:ext uri="{FF2B5EF4-FFF2-40B4-BE49-F238E27FC236}">
                <a16:creationId xmlns:a16="http://schemas.microsoft.com/office/drawing/2014/main" id="{DC68C6F8-57E0-9852-B199-DEB6A7E68C12}"/>
              </a:ext>
            </a:extLst>
          </p:cNvPr>
          <p:cNvSpPr txBox="1">
            <a:spLocks/>
          </p:cNvSpPr>
          <p:nvPr/>
        </p:nvSpPr>
        <p:spPr>
          <a:xfrm>
            <a:off x="1345277" y="1825625"/>
            <a:ext cx="28635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SzPts val="2400"/>
              <a:buFont typeface="Arial"/>
              <a:buNone/>
            </a:pPr>
            <a:r>
              <a:rPr lang="en-GB" sz="2000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The rule-based logic will successfully redirect a struggling student to a hint branch </a:t>
            </a:r>
            <a:r>
              <a:rPr lang="en-GB" sz="2000" b="1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[X]</a:t>
            </a:r>
            <a:r>
              <a:rPr lang="en-GB" sz="2000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% of the time.</a:t>
            </a:r>
            <a:endParaRPr lang="en-GB" sz="2000" dirty="0">
              <a:solidFill>
                <a:srgbClr val="26262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Google Shape;246;g3d2a342ac75_0_12">
            <a:extLst>
              <a:ext uri="{FF2B5EF4-FFF2-40B4-BE49-F238E27FC236}">
                <a16:creationId xmlns:a16="http://schemas.microsoft.com/office/drawing/2014/main" id="{BA69BFFE-DA53-655D-DF6F-333D3ADB85CE}"/>
              </a:ext>
            </a:extLst>
          </p:cNvPr>
          <p:cNvSpPr txBox="1">
            <a:spLocks/>
          </p:cNvSpPr>
          <p:nvPr/>
        </p:nvSpPr>
        <p:spPr>
          <a:xfrm>
            <a:off x="4913252" y="1825625"/>
            <a:ext cx="28680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SzPts val="2400"/>
              <a:buFont typeface="Arial"/>
              <a:buNone/>
            </a:pPr>
            <a:r>
              <a:rPr lang="en-GB" sz="2000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The average user will be able to complete a full learning path in under </a:t>
            </a:r>
            <a:r>
              <a:rPr lang="en-GB" sz="2000" b="1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[X]</a:t>
            </a:r>
            <a:r>
              <a:rPr lang="en-GB" sz="2000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 minutes.</a:t>
            </a:r>
            <a:endParaRPr lang="en-GB" sz="2000" dirty="0">
              <a:solidFill>
                <a:srgbClr val="26262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Google Shape;247;g3d2a342ac75_0_12">
            <a:extLst>
              <a:ext uri="{FF2B5EF4-FFF2-40B4-BE49-F238E27FC236}">
                <a16:creationId xmlns:a16="http://schemas.microsoft.com/office/drawing/2014/main" id="{803282D6-538E-BDC5-2EC1-1179AE43EE3E}"/>
              </a:ext>
            </a:extLst>
          </p:cNvPr>
          <p:cNvSpPr txBox="1">
            <a:spLocks/>
          </p:cNvSpPr>
          <p:nvPr/>
        </p:nvSpPr>
        <p:spPr>
          <a:xfrm>
            <a:off x="8485779" y="1825625"/>
            <a:ext cx="28680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SzPts val="2400"/>
              <a:buFont typeface="Arial"/>
              <a:buNone/>
            </a:pPr>
            <a:r>
              <a:rPr lang="en-GB" sz="2000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The system will successfully retrieve the correct ‘Last Score’ from the SQL database for </a:t>
            </a:r>
            <a:r>
              <a:rPr lang="en-GB" sz="2000" b="1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[X]</a:t>
            </a:r>
            <a:r>
              <a:rPr lang="en-GB" sz="2000" dirty="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% of returning users.</a:t>
            </a:r>
            <a:endParaRPr lang="en-GB" sz="2000" dirty="0">
              <a:solidFill>
                <a:srgbClr val="26262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Google Shape;248;g3d2a342ac75_0_12">
            <a:extLst>
              <a:ext uri="{FF2B5EF4-FFF2-40B4-BE49-F238E27FC236}">
                <a16:creationId xmlns:a16="http://schemas.microsoft.com/office/drawing/2014/main" id="{0604DFF1-12C0-95B7-FC8F-A7FBC0DC279D}"/>
              </a:ext>
            </a:extLst>
          </p:cNvPr>
          <p:cNvSpPr txBox="1">
            <a:spLocks/>
          </p:cNvSpPr>
          <p:nvPr/>
        </p:nvSpPr>
        <p:spPr>
          <a:xfrm>
            <a:off x="3128522" y="4046026"/>
            <a:ext cx="28695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SzPts val="2400"/>
              <a:buFont typeface="Arial"/>
              <a:buNone/>
            </a:pPr>
            <a:r>
              <a:rPr lang="en-GB" sz="20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The data validation process will successfully reject or handle erroneous input for </a:t>
            </a:r>
            <a:r>
              <a:rPr lang="en-GB" sz="2000" b="1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[X]</a:t>
            </a:r>
            <a:r>
              <a:rPr lang="en-GB" sz="20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% of test cases.</a:t>
            </a:r>
            <a:endParaRPr lang="en-GB" sz="2000" dirty="0">
              <a:solidFill>
                <a:srgbClr val="26262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Google Shape;249;g3d2a342ac75_0_12">
            <a:extLst>
              <a:ext uri="{FF2B5EF4-FFF2-40B4-BE49-F238E27FC236}">
                <a16:creationId xmlns:a16="http://schemas.microsoft.com/office/drawing/2014/main" id="{F9017977-C254-E090-9086-BC7136A4A948}"/>
              </a:ext>
            </a:extLst>
          </p:cNvPr>
          <p:cNvSpPr txBox="1">
            <a:spLocks/>
          </p:cNvSpPr>
          <p:nvPr/>
        </p:nvSpPr>
        <p:spPr>
          <a:xfrm>
            <a:off x="6701049" y="4046026"/>
            <a:ext cx="2869500" cy="20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SzPts val="2400"/>
              <a:buFont typeface="Arial"/>
              <a:buNone/>
            </a:pPr>
            <a:r>
              <a:rPr lang="en-GB" sz="20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The system will…</a:t>
            </a:r>
            <a:endParaRPr lang="en-GB" sz="2000" dirty="0">
              <a:solidFill>
                <a:srgbClr val="26262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737EF8F1-5BBD-8EE4-A59C-A75B95A39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4978706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1: Analysing a problem and designing a solution</a:t>
            </a:r>
          </a:p>
        </p:txBody>
      </p:sp>
    </p:spTree>
    <p:extLst>
      <p:ext uri="{BB962C8B-B14F-4D97-AF65-F5344CB8AC3E}">
        <p14:creationId xmlns:p14="http://schemas.microsoft.com/office/powerpoint/2010/main" val="707025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D96533-A760-59B5-DD53-37BEE03CA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B1B9EE-4C3C-AAC8-FE58-2414CE5EB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Template: Test Strategy</a:t>
            </a:r>
            <a:endParaRPr lang="en-US" dirty="0"/>
          </a:p>
        </p:txBody>
      </p:sp>
      <p:graphicFrame>
        <p:nvGraphicFramePr>
          <p:cNvPr id="6" name="Google Shape;258;g3d2a342ac75_0_39" descr="Table of four columns to be filled in. Each column contains a heading and an example. Column 1: Component to be tested e.g. age input. Column 2: Test description e.g. enter -1 to check error handling. Column 3: Test data type e.g. erroneous. Column 4: Expected result e.g. system displays error message.">
            <a:extLst>
              <a:ext uri="{FF2B5EF4-FFF2-40B4-BE49-F238E27FC236}">
                <a16:creationId xmlns:a16="http://schemas.microsoft.com/office/drawing/2014/main" id="{8B7D769B-2D6F-8723-7BF7-37A38A7F90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1894193"/>
              </p:ext>
            </p:extLst>
          </p:nvPr>
        </p:nvGraphicFramePr>
        <p:xfrm>
          <a:off x="952500" y="1931349"/>
          <a:ext cx="10274200" cy="3017370"/>
        </p:xfrm>
        <a:graphic>
          <a:graphicData uri="http://schemas.openxmlformats.org/drawingml/2006/table">
            <a:tbl>
              <a:tblPr firstRow="1">
                <a:noFill/>
              </a:tblPr>
              <a:tblGrid>
                <a:gridCol w="2568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8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68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68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400" b="1" u="none" strike="noStrike" cap="none" dirty="0"/>
                        <a:t>Component to </a:t>
                      </a:r>
                      <a:br>
                        <a:rPr lang="en-GB" sz="2400" b="1" u="none" strike="noStrike" cap="none" dirty="0"/>
                      </a:br>
                      <a:r>
                        <a:rPr lang="en-GB" sz="2400" b="1" u="none" strike="noStrike" cap="none" dirty="0"/>
                        <a:t>be tested</a:t>
                      </a:r>
                      <a:endParaRPr sz="24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400" b="1" u="none" strike="noStrike" cap="none" dirty="0"/>
                        <a:t>Test description</a:t>
                      </a:r>
                      <a:endParaRPr sz="24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400" b="1" u="none" strike="noStrike" cap="none" dirty="0"/>
                        <a:t>Test data type</a:t>
                      </a:r>
                      <a:endParaRPr sz="24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400" b="1" u="none" strike="noStrike" cap="none" dirty="0"/>
                        <a:t>Expected result</a:t>
                      </a:r>
                      <a:endParaRPr sz="24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E.g. Age input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Enter −1 to check error handling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Erroneous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System displays error message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00EB5E0F-EF32-C17A-AC14-169414DF3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4978706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1: Analysing a problem and designing a solution</a:t>
            </a:r>
          </a:p>
        </p:txBody>
      </p:sp>
    </p:spTree>
    <p:extLst>
      <p:ext uri="{BB962C8B-B14F-4D97-AF65-F5344CB8AC3E}">
        <p14:creationId xmlns:p14="http://schemas.microsoft.com/office/powerpoint/2010/main" val="4127023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02825C-FA3C-DFFF-AF57-FFC82633FE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52C614-3D50-EFAD-183C-A97D24EA1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Autofit/>
          </a:bodyPr>
          <a:lstStyle/>
          <a:p>
            <a:r>
              <a:rPr lang="en-GB" dirty="0"/>
              <a:t>Route: Digital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D789408-9FE7-B927-1F9F-A260CEC99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Digital Software Development</a:t>
            </a:r>
            <a:endParaRPr lang="en-GB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31EF2AD-EB43-8C15-21B4-4AA52DC88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Topic: Designing an interactive learning assistant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006D6D-D51B-65AD-DB5C-4ADE6E9A4CF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4000" y="5619978"/>
            <a:ext cx="11484000" cy="458004"/>
          </a:xfrm>
        </p:spPr>
        <p:txBody>
          <a:bodyPr/>
          <a:lstStyle/>
          <a:p>
            <a:r>
              <a:rPr lang="en-GB" dirty="0"/>
              <a:t>Task 2: Developing the solution (Part 1 – Rule-based logic implementation)</a:t>
            </a:r>
          </a:p>
        </p:txBody>
      </p:sp>
    </p:spTree>
    <p:extLst>
      <p:ext uri="{BB962C8B-B14F-4D97-AF65-F5344CB8AC3E}">
        <p14:creationId xmlns:p14="http://schemas.microsoft.com/office/powerpoint/2010/main" val="1346570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41965A-B7D1-289A-0635-5D40754EBC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0052EC-814F-0F10-616B-B82505E5261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3790E-21C5-894B-7F88-D5B157C30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this task, we will:</a:t>
            </a:r>
          </a:p>
        </p:txBody>
      </p:sp>
      <p:sp>
        <p:nvSpPr>
          <p:cNvPr id="7" name="Google Shape;210;p3">
            <a:extLst>
              <a:ext uri="{FF2B5EF4-FFF2-40B4-BE49-F238E27FC236}">
                <a16:creationId xmlns:a16="http://schemas.microsoft.com/office/drawing/2014/main" id="{10A4C167-E8A4-3E77-95FC-136976B7E7CF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882089" cy="435133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write rule-based branching logic using selection structures in Python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use validation techniques to handle user inputs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use industry-standard coding conventions to produce maintainable code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400"/>
              </a:spcBef>
              <a:spcAft>
                <a:spcPts val="400"/>
              </a:spcAft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summarise a detailed test plan.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9C0AC9-E625-4250-699C-31D4DE744A4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530353" y="1825625"/>
            <a:ext cx="3823447" cy="3748910"/>
          </a:xfrm>
        </p:spPr>
        <p:txBody>
          <a:bodyPr>
            <a:normAutofit/>
          </a:bodyPr>
          <a:lstStyle/>
          <a:p>
            <a:pPr>
              <a:lnSpc>
                <a:spcPct val="88000"/>
              </a:lnSpc>
            </a:pPr>
            <a:r>
              <a:rPr lang="en-US" sz="1400" b="1" dirty="0"/>
              <a:t>Performance Outcomes:</a:t>
            </a:r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PO2 Design, implement and test software</a:t>
            </a:r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PO5 Discover, evaluate and apply reliable sources of knowledge</a:t>
            </a:r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PO6 Apply ethical principles and manage risks in line with legal and regulatory requirements when developing software</a:t>
            </a:r>
            <a:endParaRPr lang="en-GB" sz="1400" dirty="0"/>
          </a:p>
          <a:p>
            <a:pPr marL="0" lvl="0" indent="0" algn="l" rtl="0">
              <a:lnSpc>
                <a:spcPct val="88000"/>
              </a:lnSpc>
              <a:buSzPts val="1800"/>
              <a:buNone/>
            </a:pPr>
            <a:r>
              <a:rPr lang="en-GB" sz="1400" b="1" dirty="0"/>
              <a:t>General competencies:</a:t>
            </a:r>
            <a:endParaRPr lang="en-GB" sz="1400" dirty="0"/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Digital:</a:t>
            </a:r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D1 Use digital technology and media effectively</a:t>
            </a:r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D4 Process and analyse numerical data</a:t>
            </a:r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D6 Code and program</a:t>
            </a:r>
            <a:endParaRPr lang="en-GB" sz="1400" dirty="0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3974F93-4B66-A6D2-A251-4269C22E3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5724000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2: Developing the solution (Part 1 – Rule-based logic implementation) </a:t>
            </a:r>
          </a:p>
        </p:txBody>
      </p:sp>
    </p:spTree>
    <p:extLst>
      <p:ext uri="{BB962C8B-B14F-4D97-AF65-F5344CB8AC3E}">
        <p14:creationId xmlns:p14="http://schemas.microsoft.com/office/powerpoint/2010/main" val="1546013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27270-4510-4B33-8F10-6CC8B9140D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5F5686E-A0C4-7E75-9281-BB244DA59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Template: Asset Log</a:t>
            </a:r>
            <a:endParaRPr lang="en-US" dirty="0"/>
          </a:p>
        </p:txBody>
      </p:sp>
      <p:graphicFrame>
        <p:nvGraphicFramePr>
          <p:cNvPr id="2" name="Google Shape;286;g3d2a342ac75_0_48" descr="Table of six columns to be filled in. Each column contains a heading and two examples. Column 1: Asset name, example 1 SQL connection snippet, example 2 Logo.png. Column 2: Source, example 1, Gemini TM, example 2 Unsplash. Column 3: Date accessed, example 1 26/03/26, example 2 26/03/26. Column 4: Terms of use, example 1 Gemini TM Terms of Service, example 2 Unsplash Licence. Column 5: AI prompt used and output if applicable, example 1 Write a Python script to connect to a SQLite database named learner_data, example 2 N/A. Column 6: Rationale and changes made, example 1 Modified variable names to match my schema and added error handling for null values, example 2 Used as the primary brand asset for the Learning Assistant UI.">
            <a:extLst>
              <a:ext uri="{FF2B5EF4-FFF2-40B4-BE49-F238E27FC236}">
                <a16:creationId xmlns:a16="http://schemas.microsoft.com/office/drawing/2014/main" id="{FFD49BF7-B843-92A0-462E-1764FCC709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652275"/>
              </p:ext>
            </p:extLst>
          </p:nvPr>
        </p:nvGraphicFramePr>
        <p:xfrm>
          <a:off x="952500" y="1538840"/>
          <a:ext cx="10287000" cy="393177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34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3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029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4449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7830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b="1" u="none" strike="noStrike" cap="none" dirty="0"/>
                        <a:t>Asset name</a:t>
                      </a:r>
                      <a:endParaRPr sz="18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b="1" u="none" strike="noStrike" cap="none" dirty="0"/>
                        <a:t>Source</a:t>
                      </a:r>
                      <a:endParaRPr sz="18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b="1" u="none" strike="noStrike" cap="none" dirty="0"/>
                        <a:t>Date accessed</a:t>
                      </a:r>
                      <a:endParaRPr sz="18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b="1" u="none" strike="noStrike" cap="none" dirty="0"/>
                        <a:t>Terms of use</a:t>
                      </a:r>
                      <a:endParaRPr sz="18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b="1" u="none" strike="noStrike" cap="none" dirty="0"/>
                        <a:t>AI prompt used and output (if applicable)</a:t>
                      </a:r>
                      <a:endParaRPr sz="18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b="1" u="none" strike="noStrike" cap="none" dirty="0"/>
                        <a:t>Rationale and changes made</a:t>
                      </a:r>
                      <a:endParaRPr sz="1800" b="1" u="none" strike="noStrike" cap="none" dirty="0"/>
                    </a:p>
                  </a:txBody>
                  <a:tcPr marL="91425" marR="91425" marT="91425" marB="9142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E.g. SQL connection snippet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Gemini</a:t>
                      </a:r>
                      <a:r>
                        <a:rPr lang="en-GB" sz="1800" i="0" u="none" strike="noStrike" cap="none" baseline="30000" dirty="0"/>
                        <a:t>TM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26/03/26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Gemini</a:t>
                      </a:r>
                      <a:r>
                        <a:rPr lang="en-GB" sz="1800" i="0" u="none" strike="noStrike" cap="none" baseline="30000" dirty="0"/>
                        <a:t>TM</a:t>
                      </a:r>
                      <a:r>
                        <a:rPr lang="en-GB" sz="1800" i="0" u="none" strike="noStrike" cap="none" dirty="0"/>
                        <a:t> Terms of Service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>
                          <a:solidFill>
                            <a:schemeClr val="dk1"/>
                          </a:solidFill>
                        </a:rPr>
                        <a:t>“Write a Python script to connect to a SQLite database named ‘learner_data’”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>
                          <a:solidFill>
                            <a:schemeClr val="dk1"/>
                          </a:solidFill>
                        </a:rPr>
                        <a:t>Modified variable names to match my schema and added error handling for null values.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>
                          <a:solidFill>
                            <a:schemeClr val="dk1"/>
                          </a:solidFill>
                        </a:rPr>
                        <a:t>E.g. Logo.png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>
                          <a:solidFill>
                            <a:schemeClr val="dk1"/>
                          </a:solidFill>
                        </a:rPr>
                        <a:t>Unsplash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26/03/26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Unsplash Licence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/>
                        <a:t>N/A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i="0" u="none" strike="noStrike" cap="none" dirty="0">
                          <a:solidFill>
                            <a:schemeClr val="dk1"/>
                          </a:solidFill>
                        </a:rPr>
                        <a:t>Used as the primary brand asset for the ‘Learning Assistant’ UI.</a:t>
                      </a:r>
                      <a:endParaRPr sz="1800" i="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582CCC7-FE85-6561-3711-950F9BD70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D7995904-C6F7-CCF8-621B-A21ED7219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5724000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2: Developing the solution (Part 1 – Rule-based logic implementation) </a:t>
            </a:r>
          </a:p>
        </p:txBody>
      </p:sp>
    </p:spTree>
    <p:extLst>
      <p:ext uri="{BB962C8B-B14F-4D97-AF65-F5344CB8AC3E}">
        <p14:creationId xmlns:p14="http://schemas.microsoft.com/office/powerpoint/2010/main" val="3788279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00D0F2-D282-7AB1-EC5F-F66ACCE95E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0342C18-414E-9DF5-BC78-7C027DEC5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Considerations when using AI</a:t>
            </a:r>
            <a:endParaRPr lang="en-US" dirty="0"/>
          </a:p>
        </p:txBody>
      </p:sp>
      <p:sp>
        <p:nvSpPr>
          <p:cNvPr id="4" name="Google Shape;294;g3d54c42d0d0_0_16">
            <a:extLst>
              <a:ext uri="{FF2B5EF4-FFF2-40B4-BE49-F238E27FC236}">
                <a16:creationId xmlns:a16="http://schemas.microsoft.com/office/drawing/2014/main" id="{275195D2-7896-81B1-B459-FF9B5904EC45}"/>
              </a:ext>
            </a:extLst>
          </p:cNvPr>
          <p:cNvSpPr txBox="1">
            <a:spLocks/>
          </p:cNvSpPr>
          <p:nvPr/>
        </p:nvSpPr>
        <p:spPr>
          <a:xfrm>
            <a:off x="393700" y="1646238"/>
            <a:ext cx="10514012" cy="4365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76300" lvl="1" indent="-342900">
              <a:lnSpc>
                <a:spcPct val="115000"/>
              </a:lnSpc>
              <a:spcBef>
                <a:spcPts val="0"/>
              </a:spcBef>
              <a:buClr>
                <a:srgbClr val="1F1F1F"/>
              </a:buClr>
              <a:buSzPts val="2400"/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Check institutional and provider policies on AI usage.</a:t>
            </a:r>
          </a:p>
          <a:p>
            <a:pPr marL="876300" lvl="1" indent="-342900">
              <a:lnSpc>
                <a:spcPct val="115000"/>
              </a:lnSpc>
              <a:spcBef>
                <a:spcPts val="400"/>
              </a:spcBef>
              <a:buClr>
                <a:srgbClr val="1F1F1F"/>
              </a:buClr>
              <a:buSzPts val="2400"/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Be aware of age restrictions and parental consent requirements for external tools.</a:t>
            </a:r>
          </a:p>
          <a:p>
            <a:pPr marL="876300" lvl="1" indent="-342900">
              <a:lnSpc>
                <a:spcPct val="115000"/>
              </a:lnSpc>
              <a:spcBef>
                <a:spcPts val="400"/>
              </a:spcBef>
              <a:buClr>
                <a:srgbClr val="1F1F1F"/>
              </a:buClr>
              <a:buSzPts val="2400"/>
              <a:buFont typeface="Arial"/>
              <a:buChar char="•"/>
            </a:pPr>
            <a:r>
              <a:rPr lang="en-GB" sz="2400" b="1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Never</a:t>
            </a:r>
            <a:r>
              <a:rPr lang="en-GB" sz="24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 share Personally Identifiable Information (PII) with third-party models.</a:t>
            </a:r>
            <a:endParaRPr lang="en-GB" b="1" dirty="0">
              <a:solidFill>
                <a:srgbClr val="1F1F1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876300" lvl="1" indent="-342900">
              <a:lnSpc>
                <a:spcPct val="115000"/>
              </a:lnSpc>
              <a:spcBef>
                <a:spcPts val="400"/>
              </a:spcBef>
              <a:buClr>
                <a:srgbClr val="1F1F1F"/>
              </a:buClr>
              <a:buSzPts val="2400"/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Log all AI-generated code or content in the </a:t>
            </a:r>
            <a:r>
              <a:rPr lang="en-GB" sz="2400" b="1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Asset Log</a:t>
            </a:r>
            <a:r>
              <a:rPr lang="en-GB" sz="24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marL="876300" lvl="1" indent="-342900">
              <a:lnSpc>
                <a:spcPct val="115000"/>
              </a:lnSpc>
              <a:spcBef>
                <a:spcPts val="400"/>
              </a:spcBef>
              <a:buClr>
                <a:srgbClr val="1F1F1F"/>
              </a:buClr>
              <a:buSzPts val="2400"/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Apply checks (fact-checking, bias check) to ensure AI output is reliable before incorporating it.</a:t>
            </a:r>
            <a:endParaRPr lang="en-GB" b="1" dirty="0">
              <a:solidFill>
                <a:srgbClr val="1F1F1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876300" lvl="1" indent="-342900">
              <a:lnSpc>
                <a:spcPct val="115000"/>
              </a:lnSpc>
              <a:spcBef>
                <a:spcPts val="400"/>
              </a:spcBef>
              <a:buClr>
                <a:srgbClr val="1F1F1F"/>
              </a:buClr>
              <a:buSzPts val="2400"/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Adhere to Pearson and JCQ guidance on AI use in assessments.</a:t>
            </a:r>
          </a:p>
          <a:p>
            <a:pPr marL="0" indent="0">
              <a:spcBef>
                <a:spcPts val="0"/>
              </a:spcBef>
              <a:buSzPts val="2400"/>
              <a:buFont typeface="Arial"/>
              <a:buNone/>
            </a:pPr>
            <a:endParaRPr lang="en-GB" dirty="0">
              <a:solidFill>
                <a:srgbClr val="26262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28CCEA9-0962-8B92-CABB-E053673F0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6C10846A-BBCD-B608-42D2-3F527EFB9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5724000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2: Developing the solution (Part 1 – Rule-based logic implementation) </a:t>
            </a:r>
          </a:p>
        </p:txBody>
      </p:sp>
    </p:spTree>
    <p:extLst>
      <p:ext uri="{BB962C8B-B14F-4D97-AF65-F5344CB8AC3E}">
        <p14:creationId xmlns:p14="http://schemas.microsoft.com/office/powerpoint/2010/main" val="3148658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03EFC3-4C60-179B-A49F-DF80C1035A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3E347BF-DAA7-CF18-9410-4D249DF41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Digital Software Development</a:t>
            </a:r>
            <a:endParaRPr lang="en-GB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BFCD0FF-EF05-407B-57AE-058B16D8F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Topic: Designing an interactive learning assistant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79BAF1-D82C-7063-1531-CB5916EA9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Autofit/>
          </a:bodyPr>
          <a:lstStyle/>
          <a:p>
            <a:r>
              <a:rPr lang="en-GB" dirty="0"/>
              <a:t>Route: Digital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207F0E-B569-1D59-7428-2689E097D0E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7747" y="5619978"/>
            <a:ext cx="11016505" cy="458004"/>
          </a:xfrm>
        </p:spPr>
        <p:txBody>
          <a:bodyPr/>
          <a:lstStyle/>
          <a:p>
            <a:r>
              <a:rPr lang="en-GB" dirty="0"/>
              <a:t>Task 2: Developing the solution (Part 2 – Data storage)</a:t>
            </a:r>
          </a:p>
        </p:txBody>
      </p:sp>
    </p:spTree>
    <p:extLst>
      <p:ext uri="{BB962C8B-B14F-4D97-AF65-F5344CB8AC3E}">
        <p14:creationId xmlns:p14="http://schemas.microsoft.com/office/powerpoint/2010/main" val="192065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BD9A9-9406-9C22-75BC-4D6DB412F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7D22D5-B5A2-C711-2935-2F4DBE2A5A3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DAE2AE-F8BD-AADA-4D57-02669E3CF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this task, we will:</a:t>
            </a:r>
          </a:p>
        </p:txBody>
      </p:sp>
      <p:sp>
        <p:nvSpPr>
          <p:cNvPr id="7" name="Google Shape;210;p3">
            <a:extLst>
              <a:ext uri="{FF2B5EF4-FFF2-40B4-BE49-F238E27FC236}">
                <a16:creationId xmlns:a16="http://schemas.microsoft.com/office/drawing/2014/main" id="{9BFB918E-8D0F-2602-2EA6-5A564D41AE97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6234629" cy="435133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explain how a relational database is used to store user data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use Structured Query Language (SQL) commands to store and retrieve data within a Python program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explain how data is stored and retrieved to support user progress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400"/>
              </a:spcBef>
              <a:spcAft>
                <a:spcPts val="400"/>
              </a:spcAft>
              <a:buClr>
                <a:srgbClr val="0D0D0D"/>
              </a:buClr>
              <a:buSzPts val="2400"/>
            </a:pPr>
            <a:r>
              <a:rPr lang="en-GB" dirty="0">
                <a:solidFill>
                  <a:srgbClr val="0D0D0D"/>
                </a:solidFill>
              </a:rPr>
              <a:t>explain how appropriate data handling practices (e.g. validation, security) are used.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95E699-AF99-E835-5400-E8E7A17F5C8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530353" y="1825625"/>
            <a:ext cx="3823447" cy="2801459"/>
          </a:xfrm>
        </p:spPr>
        <p:txBody>
          <a:bodyPr>
            <a:normAutofit/>
          </a:bodyPr>
          <a:lstStyle/>
          <a:p>
            <a:pPr marL="0" lvl="0" indent="0" algn="l" rtl="0">
              <a:lnSpc>
                <a:spcPct val="88000"/>
              </a:lnSpc>
              <a:buSzPts val="1800"/>
              <a:buNone/>
            </a:pPr>
            <a:r>
              <a:rPr lang="en-GB" sz="1400" b="1" dirty="0"/>
              <a:t>Performance Outcomes:</a:t>
            </a:r>
            <a:endParaRPr lang="en-GB" sz="1400" dirty="0"/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PO2 Design, implement and test software</a:t>
            </a:r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PO5 Discover, evaluate and apply reliable sources of knowledge</a:t>
            </a:r>
          </a:p>
          <a:p>
            <a:pPr marL="0" lvl="0" indent="0" algn="l" rtl="0">
              <a:lnSpc>
                <a:spcPct val="88000"/>
              </a:lnSpc>
              <a:buSzPts val="1800"/>
              <a:buNone/>
            </a:pPr>
            <a:r>
              <a:rPr lang="en-GB" sz="1400" b="1" dirty="0"/>
              <a:t>General competencies:</a:t>
            </a:r>
            <a:endParaRPr lang="en-GB" sz="1400" dirty="0"/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Digital:</a:t>
            </a:r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D1 Use digital technology and media effectively</a:t>
            </a:r>
          </a:p>
          <a:p>
            <a:pPr marL="0" lvl="0" indent="0" algn="l" rtl="0">
              <a:lnSpc>
                <a:spcPct val="88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dirty="0">
                <a:solidFill>
                  <a:srgbClr val="0D0D0D"/>
                </a:solidFill>
              </a:rPr>
              <a:t>D6 Code and program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B28ADF73-3BFD-E012-9B9A-77E71E29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5724000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2: Developing the solution (Part 2 – Data storage)</a:t>
            </a:r>
          </a:p>
        </p:txBody>
      </p:sp>
    </p:spTree>
    <p:extLst>
      <p:ext uri="{BB962C8B-B14F-4D97-AF65-F5344CB8AC3E}">
        <p14:creationId xmlns:p14="http://schemas.microsoft.com/office/powerpoint/2010/main" val="365658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4DE60-F951-52DF-13C5-B589564A12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2C5FA0F-10F6-A2DE-3469-15B961E81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relational databases</a:t>
            </a:r>
            <a:endParaRPr lang="en-US" dirty="0"/>
          </a:p>
        </p:txBody>
      </p:sp>
      <p:sp>
        <p:nvSpPr>
          <p:cNvPr id="6" name="Google Shape;321;g3db5ae56325_0_1912">
            <a:extLst>
              <a:ext uri="{FF2B5EF4-FFF2-40B4-BE49-F238E27FC236}">
                <a16:creationId xmlns:a16="http://schemas.microsoft.com/office/drawing/2014/main" id="{AE371EAF-5D2E-65A0-2D0B-AF89EB89698D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6502400" cy="4351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180000" tIns="180000" rIns="180000" bIns="180000" anchor="t" anchorCtr="0">
            <a:norm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-7620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b="1" dirty="0"/>
              <a:t>Why use a database?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dirty="0"/>
              <a:t>For your interactive learning assistant, you need more than just variables. </a:t>
            </a:r>
          </a:p>
          <a:p>
            <a:pPr marL="0" indent="-76200">
              <a:spcBef>
                <a:spcPts val="0"/>
              </a:spcBef>
              <a:buFont typeface="Arial" panose="020B0604020202020204" pitchFamily="34" charset="0"/>
              <a:buNone/>
            </a:pPr>
            <a:endParaRPr lang="en-GB" dirty="0"/>
          </a:p>
          <a:p>
            <a:pPr marL="0" indent="-7620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dirty="0"/>
              <a:t>You need a relational database to:</a:t>
            </a:r>
          </a:p>
          <a:p>
            <a:pPr marL="457200" indent="-381000">
              <a:spcBef>
                <a:spcPts val="0"/>
              </a:spcBef>
              <a:buSzPts val="2400"/>
            </a:pPr>
            <a:r>
              <a:rPr lang="en-GB" dirty="0"/>
              <a:t>store user profiles</a:t>
            </a:r>
          </a:p>
          <a:p>
            <a:pPr marL="457200" indent="-381000">
              <a:spcBef>
                <a:spcPts val="0"/>
              </a:spcBef>
              <a:buSzPts val="2400"/>
            </a:pPr>
            <a:r>
              <a:rPr lang="en-GB" dirty="0"/>
              <a:t>track learner progress</a:t>
            </a:r>
          </a:p>
          <a:p>
            <a:pPr marL="457200" indent="-381000">
              <a:spcBef>
                <a:spcPts val="0"/>
              </a:spcBef>
              <a:buSzPts val="2400"/>
            </a:pPr>
            <a:r>
              <a:rPr lang="en-GB" dirty="0"/>
              <a:t>ensure data persistence</a:t>
            </a:r>
          </a:p>
          <a:p>
            <a:pPr marL="457200" indent="-381000">
              <a:spcBef>
                <a:spcPts val="0"/>
              </a:spcBef>
              <a:buSzPts val="2400"/>
            </a:pPr>
            <a:r>
              <a:rPr lang="en-GB" dirty="0"/>
              <a:t>comply with General Data Protection Regulation (GDPR).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Google Shape;322;g3db5ae56325_0_1912">
            <a:extLst>
              <a:ext uri="{FF2B5EF4-FFF2-40B4-BE49-F238E27FC236}">
                <a16:creationId xmlns:a16="http://schemas.microsoft.com/office/drawing/2014/main" id="{7595702F-B2A1-B5B3-74B3-FE4EC0EA114A}"/>
              </a:ext>
            </a:extLst>
          </p:cNvPr>
          <p:cNvSpPr txBox="1">
            <a:spLocks/>
          </p:cNvSpPr>
          <p:nvPr/>
        </p:nvSpPr>
        <p:spPr>
          <a:xfrm>
            <a:off x="7696200" y="1825625"/>
            <a:ext cx="3657524" cy="3749675"/>
          </a:xfrm>
          <a:prstGeom prst="rect">
            <a:avLst/>
          </a:prstGeom>
          <a:solidFill>
            <a:srgbClr val="FFF5C4"/>
          </a:solidFill>
          <a:ln w="19050" cap="sq" cmpd="sng">
            <a:solidFill>
              <a:srgbClr val="534C2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0000" tIns="180000" rIns="180000" bIns="1800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spcBef>
                <a:spcPts val="0"/>
              </a:spcBef>
              <a:spcAft>
                <a:spcPts val="600"/>
              </a:spcAft>
              <a:buSzPts val="2400"/>
              <a:buFont typeface="Arial"/>
              <a:buNone/>
            </a:pPr>
            <a:r>
              <a:rPr lang="en-GB" sz="2000" b="1" dirty="0">
                <a:solidFill>
                  <a:srgbClr val="1F1F1F"/>
                </a:solidFill>
              </a:rPr>
              <a:t>Data minimisation reminder</a:t>
            </a:r>
            <a:r>
              <a:rPr lang="en-GB" sz="2000" dirty="0">
                <a:solidFill>
                  <a:srgbClr val="1F1F1F"/>
                </a:solidFill>
              </a:rPr>
              <a:t> </a:t>
            </a:r>
          </a:p>
          <a:p>
            <a:pPr indent="0">
              <a:spcBef>
                <a:spcPts val="0"/>
              </a:spcBef>
              <a:spcAft>
                <a:spcPts val="600"/>
              </a:spcAft>
              <a:buSzPts val="2400"/>
              <a:buFont typeface="Arial"/>
              <a:buNone/>
            </a:pPr>
            <a:r>
              <a:rPr lang="en-GB" sz="2000" dirty="0">
                <a:solidFill>
                  <a:srgbClr val="1F1F1F"/>
                </a:solidFill>
              </a:rPr>
              <a:t>Under GDPR, only store personal data that is strictly necessary for your interactive learning assistant’s function. </a:t>
            </a:r>
          </a:p>
          <a:p>
            <a:pPr indent="0">
              <a:spcBef>
                <a:spcPts val="0"/>
              </a:spcBef>
              <a:buSzPts val="2400"/>
              <a:buFont typeface="Arial"/>
              <a:buNone/>
            </a:pPr>
            <a:r>
              <a:rPr lang="en-GB" sz="2000" dirty="0">
                <a:solidFill>
                  <a:srgbClr val="1F1F1F"/>
                </a:solidFill>
              </a:rPr>
              <a:t>Securely delete the data when it is no longer required.</a:t>
            </a:r>
            <a:endParaRPr lang="en-GB" sz="2000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F3698D1-39FF-06A8-A265-5040790CA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227250BF-5412-F94C-2B66-004FBD502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5724000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2: Developing the solution (Part 2 – Data storage)</a:t>
            </a:r>
          </a:p>
        </p:txBody>
      </p:sp>
    </p:spTree>
    <p:extLst>
      <p:ext uri="{BB962C8B-B14F-4D97-AF65-F5344CB8AC3E}">
        <p14:creationId xmlns:p14="http://schemas.microsoft.com/office/powerpoint/2010/main" val="273097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BAE3E-B143-5A3A-7403-517B883616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1FA520D-F073-1E46-CE8D-A0FC5FB54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database schemas</a:t>
            </a:r>
            <a:endParaRPr lang="en-US" dirty="0"/>
          </a:p>
        </p:txBody>
      </p:sp>
      <p:grpSp>
        <p:nvGrpSpPr>
          <p:cNvPr id="2" name="Google Shape;333;g3db5ae56325_0_1061" descr="Diagram with two boxes linked by a dashed line with the text ‘One-to-many’ above it. In the left box, the heading is Users and the text is PK: user_id (INT), username (VARCHAR), email (VARCHAR), joined_date (DATE). In the right box, the heading is Progress and the text is PK: progress_id (INT), FK: user_id (INT), lesson_id (INT), score (DECIMAL), completed (BOOL).">
            <a:extLst>
              <a:ext uri="{FF2B5EF4-FFF2-40B4-BE49-F238E27FC236}">
                <a16:creationId xmlns:a16="http://schemas.microsoft.com/office/drawing/2014/main" id="{599F2AD3-882C-9FD7-8114-D871515AF8F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GrpSpPr/>
          <p:nvPr/>
        </p:nvGrpSpPr>
        <p:grpSpPr>
          <a:xfrm>
            <a:off x="1428750" y="2381250"/>
            <a:ext cx="2667000" cy="2286000"/>
            <a:chOff x="0" y="0"/>
            <a:chExt cx="2667000" cy="2286000"/>
          </a:xfrm>
        </p:grpSpPr>
        <p:sp>
          <p:nvSpPr>
            <p:cNvPr id="8" name="Google Shape;334;g3db5ae56325_0_1061">
              <a:extLst>
                <a:ext uri="{FF2B5EF4-FFF2-40B4-BE49-F238E27FC236}">
                  <a16:creationId xmlns:a16="http://schemas.microsoft.com/office/drawing/2014/main" id="{80D236CF-C3AD-5E87-8AFB-5E4A37B40A5E}"/>
                </a:ext>
              </a:extLst>
            </p:cNvPr>
            <p:cNvSpPr/>
            <p:nvPr/>
          </p:nvSpPr>
          <p:spPr>
            <a:xfrm>
              <a:off x="0" y="0"/>
              <a:ext cx="2667000" cy="2286000"/>
            </a:xfrm>
            <a:prstGeom prst="roundRect">
              <a:avLst>
                <a:gd name="adj" fmla="val 3333"/>
              </a:avLst>
            </a:prstGeom>
            <a:solidFill>
              <a:srgbClr val="FFFFFF"/>
            </a:solidFill>
            <a:ln w="19050" cap="flat" cmpd="sng">
              <a:solidFill>
                <a:srgbClr val="88A2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pic>
          <p:nvPicPr>
            <p:cNvPr id="9" name="Google Shape;335;g3db5ae56325_0_1061">
              <a:extLst>
                <a:ext uri="{FF2B5EF4-FFF2-40B4-BE49-F238E27FC236}">
                  <a16:creationId xmlns:a16="http://schemas.microsoft.com/office/drawing/2014/main" id="{97EE604E-6E70-ECD1-4DD7-2FABDB0545CF}"/>
                </a:ext>
              </a:extLst>
            </p:cNvPr>
            <p:cNvPicPr preferRelativeResize="0"/>
            <p:nvPr/>
          </p:nvPicPr>
          <p:blipFill rotWithShape="1">
            <a:blip r:embed="rId3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0" y="76200"/>
              <a:ext cx="2667000" cy="381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" name="Google Shape;336;g3db5ae56325_0_1061">
              <a:extLst>
                <a:ext uri="{FF2B5EF4-FFF2-40B4-BE49-F238E27FC236}">
                  <a16:creationId xmlns:a16="http://schemas.microsoft.com/office/drawing/2014/main" id="{C1713203-4A5F-9D64-3BAB-C0A0062A8B26}"/>
                </a:ext>
              </a:extLst>
            </p:cNvPr>
            <p:cNvSpPr txBox="1"/>
            <p:nvPr/>
          </p:nvSpPr>
          <p:spPr>
            <a:xfrm>
              <a:off x="0" y="0"/>
              <a:ext cx="2667000" cy="457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Users</a:t>
              </a:r>
              <a:endParaRPr sz="1600" b="1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" name="Google Shape;337;g3db5ae56325_0_1061">
              <a:extLst>
                <a:ext uri="{FF2B5EF4-FFF2-40B4-BE49-F238E27FC236}">
                  <a16:creationId xmlns:a16="http://schemas.microsoft.com/office/drawing/2014/main" id="{FC4B12E3-4357-D60F-112C-174223619EBE}"/>
                </a:ext>
              </a:extLst>
            </p:cNvPr>
            <p:cNvSpPr txBox="1"/>
            <p:nvPr/>
          </p:nvSpPr>
          <p:spPr>
            <a:xfrm>
              <a:off x="190500" y="571500"/>
              <a:ext cx="2286000" cy="1524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dirty="0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PK: user_id (INT)</a:t>
              </a:r>
              <a:endParaRPr sz="1400" dirty="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lvl="0" indent="0" algn="l" rtl="0">
                <a:spcBef>
                  <a:spcPts val="600"/>
                </a:spcBef>
                <a:spcAft>
                  <a:spcPts val="0"/>
                </a:spcAft>
                <a:buNone/>
              </a:pPr>
              <a:r>
                <a:rPr lang="en-GB" sz="1400" dirty="0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username (VARCHAR)</a:t>
              </a:r>
              <a:endParaRPr sz="1400" dirty="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lvl="0" indent="0" algn="l" rtl="0">
                <a:spcBef>
                  <a:spcPts val="600"/>
                </a:spcBef>
                <a:spcAft>
                  <a:spcPts val="0"/>
                </a:spcAft>
                <a:buNone/>
              </a:pPr>
              <a:r>
                <a:rPr lang="en-GB" sz="1400" dirty="0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email (VARCHAR)</a:t>
              </a:r>
              <a:endParaRPr sz="1400" dirty="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lvl="0" indent="0" algn="l" rtl="0">
                <a:spcBef>
                  <a:spcPts val="600"/>
                </a:spcBef>
                <a:spcAft>
                  <a:spcPts val="600"/>
                </a:spcAft>
                <a:buNone/>
              </a:pPr>
              <a:r>
                <a:rPr lang="en-GB" sz="1400" dirty="0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joined_date (DATE)</a:t>
              </a:r>
              <a:endParaRPr sz="1400" dirty="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2" name="Google Shape;343;g3db5ae56325_0_1061">
            <a:extLst>
              <a:ext uri="{FF2B5EF4-FFF2-40B4-BE49-F238E27FC236}">
                <a16:creationId xmlns:a16="http://schemas.microsoft.com/office/drawing/2014/main" id="{FBF0C8AB-C860-8716-30A7-0D5A85008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/>
          <p:nvPr/>
        </p:nvPicPr>
        <p:blipFill rotWithShape="1">
          <a:blip r:embed="rId4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95750" y="3514725"/>
            <a:ext cx="3962400" cy="19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344;g3db5ae56325_0_1061">
            <a:extLst>
              <a:ext uri="{FF2B5EF4-FFF2-40B4-BE49-F238E27FC236}">
                <a16:creationId xmlns:a16="http://schemas.microsoft.com/office/drawing/2014/main" id="{77292872-4904-CC7B-C635-18732C3A5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5238750" y="3143250"/>
            <a:ext cx="1714500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88A2FF"/>
                </a:solidFill>
                <a:latin typeface="Arial"/>
                <a:ea typeface="Arial"/>
                <a:cs typeface="Arial"/>
                <a:sym typeface="Arial"/>
              </a:rPr>
              <a:t>One-to-many</a:t>
            </a:r>
            <a:endParaRPr sz="1600" b="1" dirty="0">
              <a:solidFill>
                <a:srgbClr val="88A2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4" name="Google Shape;338;g3db5ae56325_0_1061">
            <a:extLst>
              <a:ext uri="{FF2B5EF4-FFF2-40B4-BE49-F238E27FC236}">
                <a16:creationId xmlns:a16="http://schemas.microsoft.com/office/drawing/2014/main" id="{BEA13ED5-865E-14A0-48F7-ACAAD676D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096250" y="2381250"/>
            <a:ext cx="2667000" cy="2286000"/>
            <a:chOff x="0" y="0"/>
            <a:chExt cx="2667000" cy="2286000"/>
          </a:xfrm>
        </p:grpSpPr>
        <p:sp>
          <p:nvSpPr>
            <p:cNvPr id="15" name="Google Shape;339;g3db5ae56325_0_1061">
              <a:extLst>
                <a:ext uri="{FF2B5EF4-FFF2-40B4-BE49-F238E27FC236}">
                  <a16:creationId xmlns:a16="http://schemas.microsoft.com/office/drawing/2014/main" id="{166452C2-0461-B4B6-3BC6-80F913039028}"/>
                </a:ext>
              </a:extLst>
            </p:cNvPr>
            <p:cNvSpPr/>
            <p:nvPr/>
          </p:nvSpPr>
          <p:spPr>
            <a:xfrm>
              <a:off x="0" y="0"/>
              <a:ext cx="2667000" cy="2286000"/>
            </a:xfrm>
            <a:prstGeom prst="roundRect">
              <a:avLst>
                <a:gd name="adj" fmla="val 3333"/>
              </a:avLst>
            </a:prstGeom>
            <a:solidFill>
              <a:srgbClr val="FFFFFF"/>
            </a:solidFill>
            <a:ln w="19050" cap="flat" cmpd="sng">
              <a:solidFill>
                <a:srgbClr val="88A2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pic>
          <p:nvPicPr>
            <p:cNvPr id="16" name="Google Shape;340;g3db5ae56325_0_1061">
              <a:extLst>
                <a:ext uri="{FF2B5EF4-FFF2-40B4-BE49-F238E27FC236}">
                  <a16:creationId xmlns:a16="http://schemas.microsoft.com/office/drawing/2014/main" id="{4449D348-9E95-7B91-24D5-8D6916A9638E}"/>
                </a:ext>
              </a:extLst>
            </p:cNvPr>
            <p:cNvPicPr preferRelativeResize="0"/>
            <p:nvPr/>
          </p:nvPicPr>
          <p:blipFill rotWithShape="1">
            <a:blip r:embed="rId3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0" y="76200"/>
              <a:ext cx="2667000" cy="381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" name="Google Shape;341;g3db5ae56325_0_1061">
              <a:extLst>
                <a:ext uri="{FF2B5EF4-FFF2-40B4-BE49-F238E27FC236}">
                  <a16:creationId xmlns:a16="http://schemas.microsoft.com/office/drawing/2014/main" id="{92EC7D5A-9BA8-B7D1-094E-6E79DFA034DA}"/>
                </a:ext>
              </a:extLst>
            </p:cNvPr>
            <p:cNvSpPr txBox="1"/>
            <p:nvPr/>
          </p:nvSpPr>
          <p:spPr>
            <a:xfrm>
              <a:off x="0" y="0"/>
              <a:ext cx="2667000" cy="457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Progress</a:t>
              </a:r>
              <a:endParaRPr sz="1600" b="1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" name="Google Shape;342;g3db5ae56325_0_1061">
              <a:extLst>
                <a:ext uri="{FF2B5EF4-FFF2-40B4-BE49-F238E27FC236}">
                  <a16:creationId xmlns:a16="http://schemas.microsoft.com/office/drawing/2014/main" id="{7833AEDD-C103-4234-0E47-3851FAB3A4C4}"/>
                </a:ext>
              </a:extLst>
            </p:cNvPr>
            <p:cNvSpPr txBox="1"/>
            <p:nvPr/>
          </p:nvSpPr>
          <p:spPr>
            <a:xfrm>
              <a:off x="190500" y="571500"/>
              <a:ext cx="2286000" cy="1524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dirty="0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PK: progress_id (INT)</a:t>
              </a:r>
              <a:endParaRPr sz="1400" dirty="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lvl="0" indent="0" algn="l" rtl="0">
                <a:spcBef>
                  <a:spcPts val="600"/>
                </a:spcBef>
                <a:spcAft>
                  <a:spcPts val="0"/>
                </a:spcAft>
                <a:buNone/>
              </a:pPr>
              <a:r>
                <a:rPr lang="en-GB" sz="1400" dirty="0">
                  <a:solidFill>
                    <a:srgbClr val="007BFF"/>
                  </a:solidFill>
                  <a:latin typeface="Arial"/>
                  <a:ea typeface="Arial"/>
                  <a:cs typeface="Arial"/>
                  <a:sym typeface="Arial"/>
                </a:rPr>
                <a:t>FK: user_id (INT)</a:t>
              </a:r>
              <a:endParaRPr sz="1400" dirty="0">
                <a:solidFill>
                  <a:srgbClr val="007BFF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lvl="0" indent="0" algn="l" rtl="0">
                <a:spcBef>
                  <a:spcPts val="600"/>
                </a:spcBef>
                <a:spcAft>
                  <a:spcPts val="0"/>
                </a:spcAft>
                <a:buNone/>
              </a:pPr>
              <a:r>
                <a:rPr lang="en-GB" sz="1400" dirty="0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lesson_id (INT)</a:t>
              </a:r>
              <a:endParaRPr sz="1400" dirty="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lvl="0" indent="0" algn="l" rtl="0">
                <a:spcBef>
                  <a:spcPts val="600"/>
                </a:spcBef>
                <a:spcAft>
                  <a:spcPts val="0"/>
                </a:spcAft>
                <a:buNone/>
              </a:pPr>
              <a:r>
                <a:rPr lang="en-GB" sz="1400" dirty="0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score (DECIMAL)</a:t>
              </a:r>
              <a:endParaRPr sz="1400" dirty="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lvl="0" indent="0" algn="l" rtl="0">
                <a:spcBef>
                  <a:spcPts val="600"/>
                </a:spcBef>
                <a:spcAft>
                  <a:spcPts val="600"/>
                </a:spcAft>
                <a:buNone/>
              </a:pPr>
              <a:r>
                <a:rPr lang="en-GB" sz="1400" dirty="0">
                  <a:solidFill>
                    <a:srgbClr val="444444"/>
                  </a:solidFill>
                  <a:latin typeface="Arial"/>
                  <a:ea typeface="Arial"/>
                  <a:cs typeface="Arial"/>
                  <a:sym typeface="Arial"/>
                </a:rPr>
                <a:t>completed (BOOL)</a:t>
              </a:r>
              <a:endParaRPr sz="1400" dirty="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865576E9-F1FF-A095-4A10-459D7B07B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53EBCF01-EB10-266C-BDD6-D516F8012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5724000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2: Developing the solution (Part 2 – Data storage)</a:t>
            </a:r>
          </a:p>
        </p:txBody>
      </p:sp>
    </p:spTree>
    <p:extLst>
      <p:ext uri="{BB962C8B-B14F-4D97-AF65-F5344CB8AC3E}">
        <p14:creationId xmlns:p14="http://schemas.microsoft.com/office/powerpoint/2010/main" val="4141186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3C7895-68C5-DDF9-B001-1F1DF6AD4D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1248182-D9BD-2411-C5D5-AA9F27397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and SELECT data</a:t>
            </a:r>
            <a:endParaRPr lang="en-US" dirty="0"/>
          </a:p>
        </p:txBody>
      </p:sp>
      <p:sp>
        <p:nvSpPr>
          <p:cNvPr id="4" name="Google Shape;352;g3db5ae56325_0_1435">
            <a:extLst>
              <a:ext uri="{FF2B5EF4-FFF2-40B4-BE49-F238E27FC236}">
                <a16:creationId xmlns:a16="http://schemas.microsoft.com/office/drawing/2014/main" id="{0239C207-AF72-B7FC-4E31-C08B391777B8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5800" cy="4351200"/>
          </a:xfrm>
          <a:prstGeom prst="rect">
            <a:avLst/>
          </a:prstGeom>
        </p:spPr>
        <p:txBody>
          <a:bodyPr spcFirstLastPara="1" wrap="square" lIns="180000" tIns="180000" rIns="180000" bIns="180000" anchor="t" anchorCtr="0">
            <a:norm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rgbClr val="38761D"/>
                </a:solidFill>
                <a:latin typeface="Consolas"/>
                <a:ea typeface="Consolas"/>
                <a:cs typeface="Consolas"/>
                <a:sym typeface="Consolas"/>
              </a:rPr>
              <a:t>-- Add a new user profile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75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rgbClr val="4A86E8"/>
                </a:solidFill>
                <a:latin typeface="Consolas"/>
                <a:ea typeface="Consolas"/>
                <a:cs typeface="Consolas"/>
                <a:sym typeface="Consolas"/>
              </a:rPr>
              <a:t>INSERT INTO</a:t>
            </a:r>
            <a:r>
              <a:rPr lang="en-GB" dirty="0">
                <a:solidFill>
                  <a:srgbClr val="D4D4D4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GB" dirty="0">
                <a:solidFill>
                  <a:schemeClr val="dk1"/>
                </a:solidFill>
                <a:latin typeface="Consolas"/>
                <a:ea typeface="Consolas"/>
                <a:cs typeface="Consolas"/>
                <a:sym typeface="Consolas"/>
              </a:rPr>
              <a:t>Users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chemeClr val="dk1"/>
                </a:solidFill>
                <a:latin typeface="Consolas"/>
                <a:ea typeface="Consolas"/>
                <a:cs typeface="Consolas"/>
                <a:sym typeface="Consolas"/>
              </a:rPr>
              <a:t>(username, email, joined_date)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rgbClr val="4A86E8"/>
                </a:solidFill>
                <a:latin typeface="Consolas"/>
                <a:ea typeface="Consolas"/>
                <a:cs typeface="Consolas"/>
                <a:sym typeface="Consolas"/>
              </a:rPr>
              <a:t>VALUES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chemeClr val="dk1"/>
                </a:solidFill>
                <a:latin typeface="Consolas"/>
                <a:ea typeface="Consolas"/>
                <a:cs typeface="Consolas"/>
                <a:sym typeface="Consolas"/>
              </a:rPr>
              <a:t>(</a:t>
            </a:r>
            <a:r>
              <a:rPr lang="en-GB" dirty="0">
                <a:solidFill>
                  <a:srgbClr val="E69138"/>
                </a:solidFill>
                <a:latin typeface="Consolas"/>
                <a:ea typeface="Consolas"/>
                <a:cs typeface="Consolas"/>
                <a:sym typeface="Consolas"/>
              </a:rPr>
              <a:t>'pythonstudent'</a:t>
            </a:r>
            <a:r>
              <a:rPr lang="en-GB" dirty="0">
                <a:solidFill>
                  <a:schemeClr val="dk1"/>
                </a:solidFill>
                <a:latin typeface="Consolas"/>
                <a:ea typeface="Consolas"/>
                <a:cs typeface="Consolas"/>
                <a:sym typeface="Consolas"/>
              </a:rPr>
              <a:t>,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rgbClr val="E69138"/>
                </a:solidFill>
                <a:latin typeface="Consolas"/>
                <a:ea typeface="Consolas"/>
                <a:cs typeface="Consolas"/>
                <a:sym typeface="Consolas"/>
              </a:rPr>
              <a:t>'student@school.com'</a:t>
            </a:r>
            <a:r>
              <a:rPr lang="en-GB" dirty="0">
                <a:solidFill>
                  <a:schemeClr val="dk1"/>
                </a:solidFill>
                <a:latin typeface="Consolas"/>
                <a:ea typeface="Consolas"/>
                <a:cs typeface="Consolas"/>
                <a:sym typeface="Consolas"/>
              </a:rPr>
              <a:t>,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rgbClr val="E69138"/>
                </a:solidFill>
                <a:latin typeface="Consolas"/>
                <a:ea typeface="Consolas"/>
                <a:cs typeface="Consolas"/>
                <a:sym typeface="Consolas"/>
              </a:rPr>
              <a:t>'2026-05-01'</a:t>
            </a:r>
            <a:r>
              <a:rPr lang="en-GB" dirty="0">
                <a:solidFill>
                  <a:schemeClr val="dk1"/>
                </a:solidFill>
                <a:latin typeface="Consolas"/>
                <a:ea typeface="Consolas"/>
                <a:cs typeface="Consolas"/>
                <a:sym typeface="Consolas"/>
              </a:rPr>
              <a:t>);</a:t>
            </a:r>
            <a:endParaRPr lang="en-GB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Google Shape;353;g3db5ae56325_0_1435">
            <a:extLst>
              <a:ext uri="{FF2B5EF4-FFF2-40B4-BE49-F238E27FC236}">
                <a16:creationId xmlns:a16="http://schemas.microsoft.com/office/drawing/2014/main" id="{DEFF7D7F-78E4-33DA-F022-EB0357BF684C}"/>
              </a:ext>
            </a:extLst>
          </p:cNvPr>
          <p:cNvSpPr txBox="1">
            <a:spLocks/>
          </p:cNvSpPr>
          <p:nvPr/>
        </p:nvSpPr>
        <p:spPr>
          <a:xfrm>
            <a:off x="6168047" y="1825625"/>
            <a:ext cx="5185800" cy="4351200"/>
          </a:xfrm>
          <a:prstGeom prst="rect">
            <a:avLst/>
          </a:prstGeom>
        </p:spPr>
        <p:txBody>
          <a:bodyPr spcFirstLastPara="1" wrap="square" lIns="180000" tIns="180000" rIns="180000" bIns="180000" anchor="t" anchorCtr="0">
            <a:normAutofit/>
          </a:bodyPr>
          <a:lstStyle>
            <a:lvl1pPr marL="228600" indent="-22860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rgbClr val="38761D"/>
                </a:solidFill>
                <a:latin typeface="Consolas"/>
                <a:ea typeface="Consolas"/>
                <a:cs typeface="Consolas"/>
                <a:sym typeface="Consolas"/>
              </a:rPr>
              <a:t>-- Retrieve user progress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75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rgbClr val="4A86E8"/>
                </a:solidFill>
                <a:latin typeface="Consolas"/>
                <a:ea typeface="Consolas"/>
                <a:cs typeface="Consolas"/>
                <a:sym typeface="Consolas"/>
              </a:rPr>
              <a:t>SELECT</a:t>
            </a:r>
            <a:r>
              <a:rPr lang="en-GB" dirty="0">
                <a:solidFill>
                  <a:srgbClr val="D4D4D4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GB" dirty="0">
                <a:solidFill>
                  <a:schemeClr val="dk1"/>
                </a:solidFill>
                <a:latin typeface="Consolas"/>
                <a:ea typeface="Consolas"/>
                <a:cs typeface="Consolas"/>
                <a:sym typeface="Consolas"/>
              </a:rPr>
              <a:t>username, score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rgbClr val="4A86E8"/>
                </a:solidFill>
                <a:latin typeface="Consolas"/>
                <a:ea typeface="Consolas"/>
                <a:cs typeface="Consolas"/>
                <a:sym typeface="Consolas"/>
              </a:rPr>
              <a:t>FROM Users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rgbClr val="4A86E8"/>
                </a:solidFill>
                <a:latin typeface="Consolas"/>
                <a:ea typeface="Consolas"/>
                <a:cs typeface="Consolas"/>
                <a:sym typeface="Consolas"/>
              </a:rPr>
              <a:t>JOIN Progress ON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GB" dirty="0">
                <a:solidFill>
                  <a:schemeClr val="dk1"/>
                </a:solidFill>
                <a:latin typeface="Consolas"/>
                <a:ea typeface="Consolas"/>
                <a:cs typeface="Consolas"/>
                <a:sym typeface="Consolas"/>
              </a:rPr>
              <a:t>Users.user_id = Progress.user_id</a:t>
            </a:r>
            <a:endParaRPr lang="en-GB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SzPts val="2400"/>
              <a:buNone/>
            </a:pPr>
            <a:r>
              <a:rPr lang="en-GB" dirty="0">
                <a:solidFill>
                  <a:srgbClr val="4A86E8"/>
                </a:solidFill>
                <a:latin typeface="Consolas"/>
                <a:ea typeface="Consolas"/>
                <a:cs typeface="Consolas"/>
                <a:sym typeface="Consolas"/>
              </a:rPr>
              <a:t>WHERE completed =</a:t>
            </a:r>
            <a:r>
              <a:rPr lang="en-GB" dirty="0">
                <a:solidFill>
                  <a:srgbClr val="569CD6"/>
                </a:solidFill>
                <a:latin typeface="Consolas"/>
                <a:ea typeface="Consolas"/>
                <a:cs typeface="Consolas"/>
                <a:sym typeface="Consolas"/>
              </a:rPr>
              <a:t> </a:t>
            </a:r>
            <a:r>
              <a:rPr lang="en-GB" dirty="0">
                <a:solidFill>
                  <a:srgbClr val="38761D"/>
                </a:solidFill>
                <a:latin typeface="Consolas"/>
                <a:ea typeface="Consolas"/>
                <a:cs typeface="Consolas"/>
                <a:sym typeface="Consolas"/>
              </a:rPr>
              <a:t>TRUE</a:t>
            </a:r>
            <a:r>
              <a:rPr lang="en-GB" dirty="0">
                <a:solidFill>
                  <a:srgbClr val="4A86E8"/>
                </a:solidFill>
                <a:latin typeface="Consolas"/>
                <a:ea typeface="Consolas"/>
                <a:cs typeface="Consolas"/>
                <a:sym typeface="Consolas"/>
              </a:rPr>
              <a:t>;</a:t>
            </a:r>
            <a:endParaRPr lang="en-GB" dirty="0">
              <a:solidFill>
                <a:srgbClr val="4A86E8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D3C0B86-B48D-A640-37BD-D5BA8A49F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2CB1B034-B4DB-5398-5C5F-7AC5D4969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838200" y="6356350"/>
            <a:ext cx="5724000" cy="30885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108000"/>
              </a:lnSpc>
              <a:spcBef>
                <a:spcPts val="10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ct val="108000"/>
              </a:lnSpc>
              <a:spcBef>
                <a:spcPts val="500"/>
              </a:spcBef>
              <a:buClr>
                <a:srgbClr val="534C29"/>
              </a:buClr>
              <a:buFont typeface="Arial" panose="020B0604020202020204" pitchFamily="34" charset="0"/>
              <a:buNone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Task 2: Developing the solution (Part 2 – Data storage)</a:t>
            </a:r>
          </a:p>
        </p:txBody>
      </p:sp>
    </p:spTree>
    <p:extLst>
      <p:ext uri="{BB962C8B-B14F-4D97-AF65-F5344CB8AC3E}">
        <p14:creationId xmlns:p14="http://schemas.microsoft.com/office/powerpoint/2010/main" val="2868915824"/>
      </p:ext>
    </p:extLst>
  </p:cSld>
  <p:clrMapOvr>
    <a:masterClrMapping/>
  </p:clrMapOvr>
</p:sld>
</file>

<file path=ppt/theme/theme1.xml><?xml version="1.0" encoding="utf-8"?>
<a:theme xmlns:a="http://schemas.openxmlformats.org/drawingml/2006/main" name="Gatsb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AC6911050A2A42B87D3265732E493C" ma:contentTypeVersion="11" ma:contentTypeDescription="Create a new document." ma:contentTypeScope="" ma:versionID="471fb7f710f307f32eaecbfb8e3795a8">
  <xsd:schema xmlns:xsd="http://www.w3.org/2001/XMLSchema" xmlns:xs="http://www.w3.org/2001/XMLSchema" xmlns:p="http://schemas.microsoft.com/office/2006/metadata/properties" xmlns:ns2="0a932bcf-489a-45c8-be82-b728b35eabad" xmlns:ns3="d6722d2b-0c3d-402e-ac1f-b369ae8f2e4c" targetNamespace="http://schemas.microsoft.com/office/2006/metadata/properties" ma:root="true" ma:fieldsID="b83a19ecbf6cb2da6448952bca01fdaa" ns2:_="" ns3:_="">
    <xsd:import namespace="0a932bcf-489a-45c8-be82-b728b35eabad"/>
    <xsd:import namespace="d6722d2b-0c3d-402e-ac1f-b369ae8f2e4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a932bcf-489a-45c8-be82-b728b35eaba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fc1898db-68ac-4db5-a3be-0c52eaa4007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22d2b-0c3d-402e-ac1f-b369ae8f2e4c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02a46a1f-a8f9-4ce2-b5ea-ff2b37beeb18}" ma:internalName="TaxCatchAll" ma:showField="CatchAllData" ma:web="d6722d2b-0c3d-402e-ac1f-b369ae8f2e4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6722d2b-0c3d-402e-ac1f-b369ae8f2e4c" xsi:nil="true"/>
    <lcf76f155ced4ddcb4097134ff3c332f xmlns="0a932bcf-489a-45c8-be82-b728b35eaba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104FC840-EFEB-41DA-8697-24F213B0FFA6}"/>
</file>

<file path=customXml/itemProps2.xml><?xml version="1.0" encoding="utf-8"?>
<ds:datastoreItem xmlns:ds="http://schemas.openxmlformats.org/officeDocument/2006/customXml" ds:itemID="{471D0FC4-9295-4635-9D64-5949D7A889D8}"/>
</file>

<file path=customXml/itemProps3.xml><?xml version="1.0" encoding="utf-8"?>
<ds:datastoreItem xmlns:ds="http://schemas.openxmlformats.org/officeDocument/2006/customXml" ds:itemID="{5DEF1E00-1719-401B-8A06-780D2F2C8ED7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1237</Words>
  <Application>Microsoft Office PowerPoint</Application>
  <PresentationFormat>Widescreen</PresentationFormat>
  <Paragraphs>186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Arial Narrow</vt:lpstr>
      <vt:lpstr>Calibri</vt:lpstr>
      <vt:lpstr>Consolas</vt:lpstr>
      <vt:lpstr>Gatsby</vt:lpstr>
      <vt:lpstr>Digital Software Development</vt:lpstr>
      <vt:lpstr>In this task, we will:</vt:lpstr>
      <vt:lpstr>Choosing the right AI </vt:lpstr>
      <vt:lpstr>Requirements sentence starters</vt:lpstr>
      <vt:lpstr>Writing measurable KPIs</vt:lpstr>
      <vt:lpstr>Template: Test Strategy</vt:lpstr>
      <vt:lpstr>Digital Software Development</vt:lpstr>
      <vt:lpstr>In this task, we will:</vt:lpstr>
      <vt:lpstr>Template: Asset Log</vt:lpstr>
      <vt:lpstr>Considerations when using AI</vt:lpstr>
      <vt:lpstr>Digital Software Development</vt:lpstr>
      <vt:lpstr>In this task, we will:</vt:lpstr>
      <vt:lpstr>Introduction to relational databases</vt:lpstr>
      <vt:lpstr>Relational database schemas</vt:lpstr>
      <vt:lpstr>INSERT and SELECT data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2026-06-26T12:52:01Z</dcterms:created>
  <dcterms:modified xsi:type="dcterms:W3CDTF">2026-06-26T12:52:12Z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0x010100FDAC6911050A2A42B87D3265732E493C</vt:lpwstr>
  </property>
</Properties>
</file>