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handoutMasterIdLst>
    <p:handoutMasterId r:id="rId12"/>
  </p:handoutMasterIdLst>
  <p:sldIdLst>
    <p:sldId id="267" r:id="rId2"/>
    <p:sldId id="290" r:id="rId3"/>
    <p:sldId id="294" r:id="rId4"/>
    <p:sldId id="295" r:id="rId5"/>
    <p:sldId id="292" r:id="rId6"/>
    <p:sldId id="296" r:id="rId7"/>
    <p:sldId id="298" r:id="rId8"/>
    <p:sldId id="299" r:id="rId9"/>
    <p:sldId id="29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FF7F00"/>
    <a:srgbClr val="D3D8E9"/>
    <a:srgbClr val="0C2F96"/>
    <a:srgbClr val="F1995C"/>
    <a:srgbClr val="F7E3D4"/>
    <a:srgbClr val="A44A00"/>
    <a:srgbClr val="EEDDDD"/>
    <a:srgbClr val="851414"/>
    <a:srgbClr val="EBDD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5ED60E-7913-4EF0-A5BF-467A54F6A437}" v="1" dt="2026-06-08T11:44:07.002"/>
    <p1510:client id="{4DD9EF98-E740-48E1-A05C-852F9C42B706}" v="5" dt="2026-06-08T11:09:57.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616" autoAdjust="0"/>
  </p:normalViewPr>
  <p:slideViewPr>
    <p:cSldViewPr snapToGrid="0">
      <p:cViewPr varScale="1">
        <p:scale>
          <a:sx n="72" d="100"/>
          <a:sy n="72" d="100"/>
        </p:scale>
        <p:origin x="804"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18" d="100"/>
          <a:sy n="118" d="100"/>
        </p:scale>
        <p:origin x="28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Image © Shutterstock/dotshock</a:t>
            </a:r>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4</a:t>
            </a:fld>
            <a:endParaRPr lang="en-GB" dirty="0"/>
          </a:p>
        </p:txBody>
      </p:sp>
    </p:spTree>
    <p:extLst>
      <p:ext uri="{BB962C8B-B14F-4D97-AF65-F5344CB8AC3E}">
        <p14:creationId xmlns:p14="http://schemas.microsoft.com/office/powerpoint/2010/main" val="27506767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E2C969CA-9B54-DC0B-C102-D1AB2DC7A30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0" y="-2603"/>
            <a:ext cx="12192000" cy="6514946"/>
          </a:xfrm>
          <a:prstGeom prst="rect">
            <a:avLst/>
          </a:prstGeom>
        </p:spPr>
      </p:pic>
      <p:pic>
        <p:nvPicPr>
          <p:cNvPr id="3" name="Picture 2" descr="A close-up of a blue and black corner&#10;&#10;AI-generated content may be incorrect.">
            <a:extLst>
              <a:ext uri="{FF2B5EF4-FFF2-40B4-BE49-F238E27FC236}">
                <a16:creationId xmlns:a16="http://schemas.microsoft.com/office/drawing/2014/main" id="{C4BA97D8-B296-6438-96C8-29FD44AACD01}"/>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2220491"/>
            <a:ext cx="12192000" cy="4637509"/>
          </a:xfrm>
          <a:prstGeom prst="rect">
            <a:avLst/>
          </a:prstGeom>
        </p:spPr>
      </p:pic>
      <p:pic>
        <p:nvPicPr>
          <p:cNvPr id="4" name="Picture 3">
            <a:extLst>
              <a:ext uri="{FF2B5EF4-FFF2-40B4-BE49-F238E27FC236}">
                <a16:creationId xmlns:a16="http://schemas.microsoft.com/office/drawing/2014/main" id="{C34A7C09-8BBE-844E-BCC4-B9818DB56341}"/>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6000" y="1904694"/>
            <a:ext cx="1799997" cy="179999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829221"/>
            <a:ext cx="11016505" cy="875845"/>
          </a:xfrm>
        </p:spPr>
        <p:txBody>
          <a:bodyPr anchor="b" anchorCtr="0">
            <a:noAutofit/>
          </a:bodyPr>
          <a:lstStyle>
            <a:lvl1pPr algn="ctr">
              <a:defRPr sz="5200" b="1">
                <a:solidFill>
                  <a:srgbClr val="0C2F96"/>
                </a:solidFill>
                <a:latin typeface="Arial" panose="020B0604020202020204" pitchFamily="34" charset="0"/>
                <a:cs typeface="Arial" panose="020B0604020202020204" pitchFamily="34" charset="0"/>
              </a:defRPr>
            </a:lvl1pPr>
          </a:lstStyle>
          <a:p>
            <a:r>
              <a:rPr lang="en-US" dirty="0"/>
              <a:t>Click to add title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topic</a:t>
            </a:r>
            <a:endParaRPr lang="en-GB" dirty="0"/>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3101456"/>
            <a:ext cx="4717953" cy="369332"/>
          </a:xfrm>
        </p:spPr>
        <p:txBody>
          <a:bodyPr>
            <a:spAutoFit/>
          </a:bodyPr>
          <a:lstStyle>
            <a:lvl1pPr marL="0" indent="0" algn="r">
              <a:buNone/>
              <a:defRPr sz="1800" b="1" i="0" u="none">
                <a:solidFill>
                  <a:srgbClr val="0C2F96"/>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1800">
                <a:solidFill>
                  <a:schemeClr val="tx1">
                    <a:lumMod val="85000"/>
                    <a:lumOff val="15000"/>
                  </a:schemeClr>
                </a:solidFill>
              </a:defRPr>
            </a:lvl1pPr>
          </a:lstStyle>
          <a:p>
            <a:pPr lvl="0"/>
            <a:r>
              <a:rPr lang="en-US" dirty="0"/>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2486257"/>
            <a:ext cx="2049637" cy="860482"/>
          </a:xfrm>
          <a:prstGeom prst="rect">
            <a:avLst/>
          </a:prstGeom>
        </p:spPr>
      </p:pic>
      <p:sp>
        <p:nvSpPr>
          <p:cNvPr id="6" name="Footer Placeholder 4">
            <a:extLst>
              <a:ext uri="{FF2B5EF4-FFF2-40B4-BE49-F238E27FC236}">
                <a16:creationId xmlns:a16="http://schemas.microsoft.com/office/drawing/2014/main" id="{0F757EB8-DD6D-967B-5399-1DF2C5F4428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7A5DB0ED-D5B4-5309-A468-4E9F0E48AA7D}"/>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D3D8E9"/>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dirty="0"/>
              <a:t>Write a bulleted explanation of how the information was gathered (e.g. research, CoP discussion, provider input)</a:t>
            </a:r>
          </a:p>
          <a:p>
            <a:r>
              <a:rPr lang="en-GB" dirty="0"/>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973929" y="162686"/>
            <a:ext cx="2078545" cy="365125"/>
          </a:xfrm>
          <a:prstGeom prst="roundRect">
            <a:avLst/>
          </a:prstGeom>
          <a:solidFill>
            <a:srgbClr val="D3D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0C2F96"/>
                </a:solidFill>
                <a:latin typeface="Arial Narrow" panose="020B0604020202020204" pitchFamily="34" charset="0"/>
                <a:cs typeface="Arial Narrow" panose="020B0604020202020204" pitchFamily="34" charset="0"/>
              </a:rPr>
              <a:t>Education and Early Years</a:t>
            </a:r>
          </a:p>
        </p:txBody>
      </p:sp>
      <p:sp>
        <p:nvSpPr>
          <p:cNvPr id="2" name="Footer Placeholder 4">
            <a:extLst>
              <a:ext uri="{FF2B5EF4-FFF2-40B4-BE49-F238E27FC236}">
                <a16:creationId xmlns:a16="http://schemas.microsoft.com/office/drawing/2014/main" id="{A15E91FC-95C1-8359-5AEB-F9E0FC337125}"/>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EEF0532-A28A-4C55-51D1-9C916B8A9FA2}"/>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82872CD4-2575-BD7A-BFCB-098E3728F8C3}"/>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4" name="Google Shape;346;p11">
            <a:extLst>
              <a:ext uri="{FF2B5EF4-FFF2-40B4-BE49-F238E27FC236}">
                <a16:creationId xmlns:a16="http://schemas.microsoft.com/office/drawing/2014/main" id="{E1E0BE96-386D-6F54-761B-5B206A437C94}"/>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370746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Visual Curriculum">
    <p:spTree>
      <p:nvGrpSpPr>
        <p:cNvPr id="1" name=""/>
        <p:cNvGrpSpPr/>
        <p:nvPr/>
      </p:nvGrpSpPr>
      <p:grpSpPr>
        <a:xfrm>
          <a:off x="0" y="0"/>
          <a:ext cx="0" cy="0"/>
          <a:chOff x="0" y="0"/>
          <a:chExt cx="0" cy="0"/>
        </a:xfrm>
      </p:grpSpPr>
      <p:grpSp>
        <p:nvGrpSpPr>
          <p:cNvPr id="6" name="Google Shape;348;p11">
            <a:extLst>
              <a:ext uri="{FF2B5EF4-FFF2-40B4-BE49-F238E27FC236}">
                <a16:creationId xmlns:a16="http://schemas.microsoft.com/office/drawing/2014/main" id="{AF1AE339-8104-0FBF-ECCF-DC9CEFEDFFCE}"/>
              </a:ext>
            </a:extLst>
          </p:cNvPr>
          <p:cNvGrpSpPr/>
          <p:nvPr userDrawn="1"/>
        </p:nvGrpSpPr>
        <p:grpSpPr>
          <a:xfrm>
            <a:off x="1612926" y="1201358"/>
            <a:ext cx="8332479" cy="4920263"/>
            <a:chOff x="1612926" y="1201358"/>
            <a:chExt cx="8332479" cy="4920263"/>
          </a:xfrm>
        </p:grpSpPr>
        <p:grpSp>
          <p:nvGrpSpPr>
            <p:cNvPr id="7" name="Google Shape;349;p11">
              <a:extLst>
                <a:ext uri="{FF2B5EF4-FFF2-40B4-BE49-F238E27FC236}">
                  <a16:creationId xmlns:a16="http://schemas.microsoft.com/office/drawing/2014/main" id="{A482825B-3768-27CB-BB0F-792745ADE4E5}"/>
                </a:ext>
              </a:extLst>
            </p:cNvPr>
            <p:cNvGrpSpPr/>
            <p:nvPr/>
          </p:nvGrpSpPr>
          <p:grpSpPr>
            <a:xfrm>
              <a:off x="1612926" y="5286078"/>
              <a:ext cx="4178145" cy="584841"/>
              <a:chOff x="1713632" y="5295338"/>
              <a:chExt cx="4050146" cy="566924"/>
            </a:xfrm>
          </p:grpSpPr>
          <p:sp>
            <p:nvSpPr>
              <p:cNvPr id="18" name="Google Shape;350;p11">
                <a:extLst>
                  <a:ext uri="{FF2B5EF4-FFF2-40B4-BE49-F238E27FC236}">
                    <a16:creationId xmlns:a16="http://schemas.microsoft.com/office/drawing/2014/main" id="{0A96C6F6-C035-E996-2B12-6E1CC9A63B90}"/>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351;p11">
                <a:extLst>
                  <a:ext uri="{FF2B5EF4-FFF2-40B4-BE49-F238E27FC236}">
                    <a16:creationId xmlns:a16="http://schemas.microsoft.com/office/drawing/2014/main" id="{8D2A3776-86A0-2658-8592-E4D09102303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20" name="Google Shape;352;p11">
                <a:extLst>
                  <a:ext uri="{FF2B5EF4-FFF2-40B4-BE49-F238E27FC236}">
                    <a16:creationId xmlns:a16="http://schemas.microsoft.com/office/drawing/2014/main" id="{21083FB2-31A9-4A4F-D71A-D783379E1709}"/>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8" name="Google Shape;353;p11">
              <a:extLst>
                <a:ext uri="{FF2B5EF4-FFF2-40B4-BE49-F238E27FC236}">
                  <a16:creationId xmlns:a16="http://schemas.microsoft.com/office/drawing/2014/main" id="{C6EC3740-C692-3456-C6F1-0FD91E7C25A8}"/>
                </a:ext>
              </a:extLst>
            </p:cNvPr>
            <p:cNvGrpSpPr/>
            <p:nvPr/>
          </p:nvGrpSpPr>
          <p:grpSpPr>
            <a:xfrm>
              <a:off x="5767260" y="5286078"/>
              <a:ext cx="4178145" cy="584841"/>
              <a:chOff x="1713632" y="5295338"/>
              <a:chExt cx="4050146" cy="566924"/>
            </a:xfrm>
          </p:grpSpPr>
          <p:sp>
            <p:nvSpPr>
              <p:cNvPr id="15" name="Google Shape;354;p11">
                <a:extLst>
                  <a:ext uri="{FF2B5EF4-FFF2-40B4-BE49-F238E27FC236}">
                    <a16:creationId xmlns:a16="http://schemas.microsoft.com/office/drawing/2014/main" id="{E5DA7D04-BB98-C7B0-CB67-083E5E25CA4E}"/>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5;p11">
                <a:extLst>
                  <a:ext uri="{FF2B5EF4-FFF2-40B4-BE49-F238E27FC236}">
                    <a16:creationId xmlns:a16="http://schemas.microsoft.com/office/drawing/2014/main" id="{4DE92751-E3D1-D2A6-0191-3965AD5D4B63}"/>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6;p11">
                <a:extLst>
                  <a:ext uri="{FF2B5EF4-FFF2-40B4-BE49-F238E27FC236}">
                    <a16:creationId xmlns:a16="http://schemas.microsoft.com/office/drawing/2014/main" id="{33EAB244-A7F8-1F65-C14C-571D594140B0}"/>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9" name="Google Shape;357;p11">
              <a:extLst>
                <a:ext uri="{FF2B5EF4-FFF2-40B4-BE49-F238E27FC236}">
                  <a16:creationId xmlns:a16="http://schemas.microsoft.com/office/drawing/2014/main" id="{4971BA12-AADA-AB7A-BAB0-C0969CA47638}"/>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10" name="Google Shape;358;p11">
              <a:extLst>
                <a:ext uri="{FF2B5EF4-FFF2-40B4-BE49-F238E27FC236}">
                  <a16:creationId xmlns:a16="http://schemas.microsoft.com/office/drawing/2014/main" id="{13B40265-4425-1A45-9A87-CB0859D61633}"/>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11" name="Google Shape;359;p11">
              <a:extLst>
                <a:ext uri="{FF2B5EF4-FFF2-40B4-BE49-F238E27FC236}">
                  <a16:creationId xmlns:a16="http://schemas.microsoft.com/office/drawing/2014/main" id="{94DE26C1-7778-CD3D-E55C-90D713EF40BB}"/>
                </a:ext>
              </a:extLst>
            </p:cNvPr>
            <p:cNvGrpSpPr/>
            <p:nvPr/>
          </p:nvGrpSpPr>
          <p:grpSpPr>
            <a:xfrm>
              <a:off x="1653666" y="1201358"/>
              <a:ext cx="8237810" cy="4178621"/>
              <a:chOff x="1653666" y="1201358"/>
              <a:chExt cx="8237810" cy="4178621"/>
            </a:xfrm>
          </p:grpSpPr>
          <p:cxnSp>
            <p:nvCxnSpPr>
              <p:cNvPr id="12" name="Google Shape;360;p11">
                <a:extLst>
                  <a:ext uri="{FF2B5EF4-FFF2-40B4-BE49-F238E27FC236}">
                    <a16:creationId xmlns:a16="http://schemas.microsoft.com/office/drawing/2014/main" id="{1C554B35-E1DF-44F6-D9F0-8A962159A727}"/>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3" name="Google Shape;361;p11">
                <a:extLst>
                  <a:ext uri="{FF2B5EF4-FFF2-40B4-BE49-F238E27FC236}">
                    <a16:creationId xmlns:a16="http://schemas.microsoft.com/office/drawing/2014/main" id="{C81E82AF-4F74-18D7-81B7-A5809292654A}"/>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4" name="Google Shape;362;p11">
                <a:extLst>
                  <a:ext uri="{FF2B5EF4-FFF2-40B4-BE49-F238E27FC236}">
                    <a16:creationId xmlns:a16="http://schemas.microsoft.com/office/drawing/2014/main" id="{2414A85C-7C03-8BC3-F84E-98A397183DE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5D78A265-518A-3E54-BA10-B2FE6E1D3377}"/>
              </a:ext>
            </a:extLst>
          </p:cNvPr>
          <p:cNvSpPr/>
          <p:nvPr userDrawn="1"/>
        </p:nvSpPr>
        <p:spPr>
          <a:xfrm>
            <a:off x="9973929" y="162686"/>
            <a:ext cx="2078545" cy="365125"/>
          </a:xfrm>
          <a:prstGeom prst="roundRect">
            <a:avLst/>
          </a:prstGeom>
          <a:solidFill>
            <a:srgbClr val="D3D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0C2F96"/>
                </a:solidFill>
                <a:latin typeface="Arial Narrow" panose="020B0604020202020204" pitchFamily="34" charset="0"/>
                <a:cs typeface="Arial Narrow" panose="020B0604020202020204" pitchFamily="34" charset="0"/>
              </a:rPr>
              <a:t>Education and Early Years</a:t>
            </a:r>
          </a:p>
        </p:txBody>
      </p:sp>
      <p:sp>
        <p:nvSpPr>
          <p:cNvPr id="5" name="Footer Placeholder 4">
            <a:extLst>
              <a:ext uri="{FF2B5EF4-FFF2-40B4-BE49-F238E27FC236}">
                <a16:creationId xmlns:a16="http://schemas.microsoft.com/office/drawing/2014/main" id="{4368D8F7-C445-6009-CA25-87ADFB31DF06}"/>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DE2CF7A6-C44C-D114-D7CD-4A417A13F40A}"/>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90230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D3D8E9"/>
            </a:solidFill>
            <a:prstDash val="solid"/>
            <a:round/>
            <a:headEnd type="none" w="sm" len="sm"/>
            <a:tailEnd type="none" w="sm" len="sm"/>
          </a:ln>
        </p:spPr>
        <p:txBody>
          <a:bodyPr spcFirstLastPara="1" wrap="square" lIns="180000" tIns="180000" rIns="180000" bIns="180000" anchor="t" anchorCtr="0">
            <a:normAutofit fontScale="70000" lnSpcReduction="20000"/>
          </a:bodyPr>
          <a:lstStyle/>
          <a:p>
            <a:pPr marL="0" lvl="0" indent="0" algn="l" rtl="0">
              <a:lnSpc>
                <a:spcPct val="108000"/>
              </a:lnSpc>
              <a:spcBef>
                <a:spcPts val="0"/>
              </a:spcBef>
              <a:spcAft>
                <a:spcPts val="0"/>
              </a:spcAft>
              <a:buSzPct val="100000"/>
              <a:buNone/>
            </a:pPr>
            <a:r>
              <a:rPr lang="en-GB" b="1" u="sng" dirty="0"/>
              <a:t>Title</a:t>
            </a:r>
            <a:endParaRPr dirty="0"/>
          </a:p>
          <a:p>
            <a:pPr marL="0" lvl="0" indent="0" algn="l" rtl="0">
              <a:lnSpc>
                <a:spcPct val="108000"/>
              </a:lnSpc>
              <a:spcBef>
                <a:spcPts val="1000"/>
              </a:spcBef>
              <a:spcAft>
                <a:spcPts val="0"/>
              </a:spcAft>
              <a:buSzPct val="100000"/>
              <a:buNone/>
            </a:pPr>
            <a:r>
              <a:rPr lang="en-GB" dirty="0"/>
              <a:t>Text</a:t>
            </a:r>
            <a:endParaRPr dirty="0"/>
          </a:p>
        </p:txBody>
      </p:sp>
      <p:sp>
        <p:nvSpPr>
          <p:cNvPr id="2" name="Rounded Rectangle 1">
            <a:extLst>
              <a:ext uri="{FF2B5EF4-FFF2-40B4-BE49-F238E27FC236}">
                <a16:creationId xmlns:a16="http://schemas.microsoft.com/office/drawing/2014/main" id="{8FE2E05A-9BD6-FB4D-3976-C9BE021F9B09}"/>
              </a:ext>
            </a:extLst>
          </p:cNvPr>
          <p:cNvSpPr/>
          <p:nvPr userDrawn="1"/>
        </p:nvSpPr>
        <p:spPr>
          <a:xfrm>
            <a:off x="9973929" y="162686"/>
            <a:ext cx="2078545" cy="365125"/>
          </a:xfrm>
          <a:prstGeom prst="roundRect">
            <a:avLst/>
          </a:prstGeom>
          <a:solidFill>
            <a:srgbClr val="D3D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0C2F96"/>
                </a:solidFill>
                <a:latin typeface="Arial Narrow" panose="020B0604020202020204" pitchFamily="34" charset="0"/>
                <a:cs typeface="Arial Narrow" panose="020B0604020202020204" pitchFamily="34" charset="0"/>
              </a:rPr>
              <a:t>Education and Early Years</a:t>
            </a:r>
          </a:p>
        </p:txBody>
      </p:sp>
      <p:sp>
        <p:nvSpPr>
          <p:cNvPr id="5" name="Footer Placeholder 4">
            <a:extLst>
              <a:ext uri="{FF2B5EF4-FFF2-40B4-BE49-F238E27FC236}">
                <a16:creationId xmlns:a16="http://schemas.microsoft.com/office/drawing/2014/main" id="{87E03C42-114C-3262-4CF2-C8E6DCEC7A3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F7014F0-CDC7-94EB-0174-3B62E726CEA6}"/>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773368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D3D8E9"/>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dirty="0">
                <a:hlinkClick r:id="rId2" invalidUrl="https:///"/>
              </a:rPr>
              <a:t>New text with link</a:t>
            </a:r>
            <a:endParaRPr lang="en-US" dirty="0"/>
          </a:p>
          <a:p>
            <a:r>
              <a:rPr lang="en-US" dirty="0">
                <a:hlinkClick r:id="rId3" invalidUrl="https:///"/>
              </a:rPr>
              <a:t>New text with link</a:t>
            </a:r>
            <a:endParaRPr lang="en-US" dirty="0"/>
          </a:p>
          <a:p>
            <a:r>
              <a:rPr lang="en-US" dirty="0">
                <a:hlinkClick r:id="rId4" invalidUrl="https:///"/>
              </a:rPr>
              <a:t>New text with link</a:t>
            </a:r>
            <a:endParaRPr lang="en-US" dirty="0"/>
          </a:p>
        </p:txBody>
      </p:sp>
      <p:sp>
        <p:nvSpPr>
          <p:cNvPr id="2" name="Rounded Rectangle 1">
            <a:extLst>
              <a:ext uri="{FF2B5EF4-FFF2-40B4-BE49-F238E27FC236}">
                <a16:creationId xmlns:a16="http://schemas.microsoft.com/office/drawing/2014/main" id="{DB026C59-374F-97A2-8E88-976341B315A0}"/>
              </a:ext>
            </a:extLst>
          </p:cNvPr>
          <p:cNvSpPr/>
          <p:nvPr userDrawn="1"/>
        </p:nvSpPr>
        <p:spPr>
          <a:xfrm>
            <a:off x="9973929" y="162686"/>
            <a:ext cx="2078545" cy="365125"/>
          </a:xfrm>
          <a:prstGeom prst="roundRect">
            <a:avLst/>
          </a:prstGeom>
          <a:solidFill>
            <a:srgbClr val="D3D8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0C2F96"/>
                </a:solidFill>
                <a:latin typeface="Arial Narrow" panose="020B0604020202020204" pitchFamily="34" charset="0"/>
                <a:cs typeface="Arial Narrow" panose="020B0604020202020204" pitchFamily="34" charset="0"/>
              </a:rPr>
              <a:t>Education and Early Years</a:t>
            </a:r>
          </a:p>
        </p:txBody>
      </p:sp>
      <p:sp>
        <p:nvSpPr>
          <p:cNvPr id="6" name="TextBox 5">
            <a:extLst>
              <a:ext uri="{FF2B5EF4-FFF2-40B4-BE49-F238E27FC236}">
                <a16:creationId xmlns:a16="http://schemas.microsoft.com/office/drawing/2014/main" id="{C6441D31-0055-5BFA-DB69-A2AA7EE736C3}"/>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Footer Placeholder 4">
            <a:extLst>
              <a:ext uri="{FF2B5EF4-FFF2-40B4-BE49-F238E27FC236}">
                <a16:creationId xmlns:a16="http://schemas.microsoft.com/office/drawing/2014/main" id="{3107A00E-3F2A-1113-896A-0D1482DCF588}"/>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9F08084B-2040-319C-7E6F-DC389F464D2F}"/>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0768876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5" r:id="rId2"/>
    <p:sldLayoutId id="2147483676" r:id="rId3"/>
    <p:sldLayoutId id="2147483677" r:id="rId4"/>
    <p:sldLayoutId id="2147483678"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0C2F96"/>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0C2F96"/>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0C2F96"/>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0C2F96"/>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0C2F96"/>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technicaleducationnetworks.org.uk/education-early-years/"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p:txBody>
          <a:bodyPr>
            <a:noAutofit/>
          </a:bodyPr>
          <a:lstStyle/>
          <a:p>
            <a:r>
              <a:rPr lang="en-GB" dirty="0"/>
              <a:t>Route: </a:t>
            </a:r>
            <a:r>
              <a:rPr lang="en-US" dirty="0"/>
              <a:t>Education and Early Years</a:t>
            </a:r>
            <a:endParaRPr lang="en-GB" dirty="0"/>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255958" y="4424400"/>
            <a:ext cx="9680084" cy="875845"/>
          </a:xfrm>
        </p:spPr>
        <p:txBody>
          <a:bodyPr>
            <a:noAutofit/>
          </a:bodyPr>
          <a:lstStyle/>
          <a:p>
            <a:r>
              <a:rPr lang="en-US" dirty="0">
                <a:latin typeface="Arial"/>
                <a:cs typeface="Arial"/>
              </a:rPr>
              <a:t>T Level in Education and Early Years</a:t>
            </a:r>
            <a:endParaRPr lang="en-GB" dirty="0">
              <a:latin typeface="Arial"/>
              <a:cs typeface="Arial"/>
            </a:endParaRP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587747" y="5490000"/>
            <a:ext cx="11016505" cy="583211"/>
          </a:xfrm>
        </p:spPr>
        <p:txBody>
          <a:bodyPr>
            <a:normAutofit/>
          </a:bodyPr>
          <a:lstStyle/>
          <a:p>
            <a:r>
              <a:rPr lang="en-US" dirty="0"/>
              <a:t>Curriculum Models</a:t>
            </a:r>
          </a:p>
        </p:txBody>
      </p:sp>
      <p:sp>
        <p:nvSpPr>
          <p:cNvPr id="2" name="TextBox 1">
            <a:extLst>
              <a:ext uri="{FF2B5EF4-FFF2-40B4-BE49-F238E27FC236}">
                <a16:creationId xmlns:a16="http://schemas.microsoft.com/office/drawing/2014/main" id="{7FD7D91F-4B50-93F8-6F00-ED6088B0117A}"/>
              </a:ext>
              <a:ext uri="{C183D7F6-B498-43B3-948B-1728B52AA6E4}">
                <adec:decorative xmlns:adec="http://schemas.microsoft.com/office/drawing/2017/decorative" val="1"/>
              </a:ext>
            </a:extLst>
          </p:cNvPr>
          <p:cNvSpPr txBox="1"/>
          <p:nvPr/>
        </p:nvSpPr>
        <p:spPr>
          <a:xfrm rot="16200000">
            <a:off x="10903933" y="1766952"/>
            <a:ext cx="2332886" cy="230832"/>
          </a:xfrm>
          <a:prstGeom prst="rect">
            <a:avLst/>
          </a:prstGeom>
          <a:noFill/>
        </p:spPr>
        <p:txBody>
          <a:bodyPr wrap="square">
            <a:spAutoFit/>
          </a:bodyPr>
          <a:lstStyle/>
          <a:p>
            <a:r>
              <a:rPr lang="en-US" sz="900" dirty="0">
                <a:solidFill>
                  <a:schemeClr val="bg1"/>
                </a:solidFill>
              </a:rPr>
              <a:t>Image © Shutterstock/dotshock</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3DFB9FF-D362-935B-24B7-62F632BA2214}"/>
              </a:ext>
            </a:extLst>
          </p:cNvPr>
          <p:cNvSpPr>
            <a:spLocks noGrp="1"/>
          </p:cNvSpPr>
          <p:nvPr>
            <p:ph type="body" idx="1"/>
          </p:nvPr>
        </p:nvSpPr>
        <p:spPr/>
        <p:txBody>
          <a:bodyPr>
            <a:normAutofit fontScale="92500" lnSpcReduction="10000"/>
          </a:bodyPr>
          <a:lstStyle/>
          <a:p>
            <a:pPr marL="229870" indent="-229870">
              <a:lnSpc>
                <a:spcPct val="118000"/>
              </a:lnSpc>
              <a:buClr>
                <a:srgbClr val="000000"/>
              </a:buClr>
            </a:pPr>
            <a:r>
              <a:rPr lang="en-US" sz="2200" dirty="0">
                <a:latin typeface="Arial"/>
                <a:cs typeface="Arial"/>
              </a:rPr>
              <a:t>The purpose of this resource is to provide visual curriculum models and guidance that could be used to inform holistic curriculum planning for the T Level in Education and Early Years.</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38 Education and Early Years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3611075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D96907-AF77-D718-0B3C-D750EFF1DD35}"/>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Education and Early Years (Model 1)</a:t>
            </a:r>
          </a:p>
        </p:txBody>
      </p:sp>
      <p:sp>
        <p:nvSpPr>
          <p:cNvPr id="8" name="Google Shape;345;p11">
            <a:extLst>
              <a:ext uri="{FF2B5EF4-FFF2-40B4-BE49-F238E27FC236}">
                <a16:creationId xmlns:a16="http://schemas.microsoft.com/office/drawing/2014/main" id="{DD9A3826-C519-4D3C-9F80-A9692F6B6DFF}"/>
              </a:ext>
            </a:extLst>
          </p:cNvPr>
          <p:cNvSpPr txBox="1"/>
          <p:nvPr/>
        </p:nvSpPr>
        <p:spPr>
          <a:xfrm>
            <a:off x="357506" y="1396793"/>
            <a:ext cx="1192460" cy="428387"/>
          </a:xfrm>
          <a:prstGeom prst="rect">
            <a:avLst/>
          </a:prstGeom>
          <a:noFill/>
          <a:ln>
            <a:noFill/>
          </a:ln>
        </p:spPr>
        <p:txBody>
          <a:bodyPr spcFirstLastPara="1" wrap="square" lIns="0" tIns="0" rIns="0" bIns="0" anchor="t" anchorCtr="0">
            <a:spAutoFit/>
          </a:bodyPr>
          <a:lstStyle/>
          <a:p>
            <a:pPr lvl="0">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content (3 days) </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and 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23" name="Rounded Rectangle 22">
            <a:extLst>
              <a:ext uri="{FF2B5EF4-FFF2-40B4-BE49-F238E27FC236}">
                <a16:creationId xmlns:a16="http://schemas.microsoft.com/office/drawing/2014/main" id="{32934E51-5CBD-1683-E6E1-EEE35C7E4C12}"/>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5" name="Rounded Rectangle 24">
            <a:extLst>
              <a:ext uri="{FF2B5EF4-FFF2-40B4-BE49-F238E27FC236}">
                <a16:creationId xmlns:a16="http://schemas.microsoft.com/office/drawing/2014/main" id="{E14AAD63-22D8-F2DB-78DC-EA19A8BCED07}"/>
              </a:ext>
            </a:extLst>
          </p:cNvPr>
          <p:cNvSpPr/>
          <p:nvPr/>
        </p:nvSpPr>
        <p:spPr>
          <a:xfrm>
            <a:off x="2024159" y="1190555"/>
            <a:ext cx="3045363" cy="792000"/>
          </a:xfrm>
          <a:prstGeom prst="roundRect">
            <a:avLst>
              <a:gd name="adj" fmla="val 1464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29" name="Rounded Rectangle 28">
            <a:extLst>
              <a:ext uri="{FF2B5EF4-FFF2-40B4-BE49-F238E27FC236}">
                <a16:creationId xmlns:a16="http://schemas.microsoft.com/office/drawing/2014/main" id="{C730C271-3260-F261-0C5A-AEB18C21A026}"/>
              </a:ext>
            </a:extLst>
          </p:cNvPr>
          <p:cNvSpPr/>
          <p:nvPr/>
        </p:nvSpPr>
        <p:spPr>
          <a:xfrm rot="16200000">
            <a:off x="4849766" y="1439759"/>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4" name="Rounded Rectangle 23">
            <a:extLst>
              <a:ext uri="{FF2B5EF4-FFF2-40B4-BE49-F238E27FC236}">
                <a16:creationId xmlns:a16="http://schemas.microsoft.com/office/drawing/2014/main" id="{D2C11A96-BCE1-A622-6C7C-93FE11DAD52F}"/>
              </a:ext>
            </a:extLst>
          </p:cNvPr>
          <p:cNvSpPr/>
          <p:nvPr/>
        </p:nvSpPr>
        <p:spPr>
          <a:xfrm rot="16200000">
            <a:off x="5172806" y="1439759"/>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14" name="Rounded Rectangle 13">
            <a:extLst>
              <a:ext uri="{FF2B5EF4-FFF2-40B4-BE49-F238E27FC236}">
                <a16:creationId xmlns:a16="http://schemas.microsoft.com/office/drawing/2014/main" id="{AAC87878-721D-BC13-7567-C9987EFA81A7}"/>
              </a:ext>
            </a:extLst>
          </p:cNvPr>
          <p:cNvSpPr/>
          <p:nvPr/>
        </p:nvSpPr>
        <p:spPr>
          <a:xfrm rot="16200000">
            <a:off x="5573837" y="1437880"/>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preparation</a:t>
            </a:r>
          </a:p>
        </p:txBody>
      </p:sp>
      <p:sp>
        <p:nvSpPr>
          <p:cNvPr id="6" name="Rounded Rectangle 5">
            <a:extLst>
              <a:ext uri="{FF2B5EF4-FFF2-40B4-BE49-F238E27FC236}">
                <a16:creationId xmlns:a16="http://schemas.microsoft.com/office/drawing/2014/main" id="{C4E2678A-3566-5BD8-73F1-8317B47E7533}"/>
              </a:ext>
            </a:extLst>
          </p:cNvPr>
          <p:cNvSpPr/>
          <p:nvPr/>
        </p:nvSpPr>
        <p:spPr>
          <a:xfrm rot="16200000">
            <a:off x="5896877" y="1437880"/>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1" name="Google Shape;364;p11">
            <a:extLst>
              <a:ext uri="{FF2B5EF4-FFF2-40B4-BE49-F238E27FC236}">
                <a16:creationId xmlns:a16="http://schemas.microsoft.com/office/drawing/2014/main" id="{0B7D98FF-BFB1-835D-B2D1-F164C361A524}"/>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15" name="Rounded Rectangle 14">
            <a:extLst>
              <a:ext uri="{FF2B5EF4-FFF2-40B4-BE49-F238E27FC236}">
                <a16:creationId xmlns:a16="http://schemas.microsoft.com/office/drawing/2014/main" id="{4CC56307-1296-A71B-0FCE-322D2B1D9AA1}"/>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4" name="Rounded Rectangle 3">
            <a:extLst>
              <a:ext uri="{FF2B5EF4-FFF2-40B4-BE49-F238E27FC236}">
                <a16:creationId xmlns:a16="http://schemas.microsoft.com/office/drawing/2014/main" id="{0AF45205-9A8E-85D1-9F2B-4AE7989E8AF1}"/>
              </a:ext>
            </a:extLst>
          </p:cNvPr>
          <p:cNvSpPr/>
          <p:nvPr/>
        </p:nvSpPr>
        <p:spPr>
          <a:xfrm>
            <a:off x="2461437" y="2313225"/>
            <a:ext cx="6049927" cy="792000"/>
          </a:xfrm>
          <a:prstGeom prst="roundRect">
            <a:avLst>
              <a:gd name="adj" fmla="val 15923"/>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9" name="Google Shape;346;p11">
            <a:extLst>
              <a:ext uri="{FF2B5EF4-FFF2-40B4-BE49-F238E27FC236}">
                <a16:creationId xmlns:a16="http://schemas.microsoft.com/office/drawing/2014/main" id="{FC439610-3BA3-2BFC-B3EC-BCA5BB051917}"/>
              </a:ext>
            </a:extLst>
          </p:cNvPr>
          <p:cNvSpPr txBox="1"/>
          <p:nvPr/>
        </p:nvSpPr>
        <p:spPr>
          <a:xfrm>
            <a:off x="357506" y="3663453"/>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a:t>
            </a:r>
            <a:endParaRPr dirty="0">
              <a:latin typeface="Arial" panose="020B0604020202020204" pitchFamily="34" charset="0"/>
              <a:ea typeface="Open Sans" pitchFamily="2" charset="0"/>
              <a:cs typeface="Arial" panose="020B0604020202020204" pitchFamily="34" charset="0"/>
            </a:endParaRPr>
          </a:p>
        </p:txBody>
      </p:sp>
      <p:sp>
        <p:nvSpPr>
          <p:cNvPr id="7" name="Rounded Rectangle 6">
            <a:extLst>
              <a:ext uri="{FF2B5EF4-FFF2-40B4-BE49-F238E27FC236}">
                <a16:creationId xmlns:a16="http://schemas.microsoft.com/office/drawing/2014/main" id="{4FE25BAE-5C17-C96C-F8B1-E704315936A7}"/>
              </a:ext>
            </a:extLst>
          </p:cNvPr>
          <p:cNvSpPr/>
          <p:nvPr/>
        </p:nvSpPr>
        <p:spPr>
          <a:xfrm>
            <a:off x="5823042" y="3379608"/>
            <a:ext cx="2688322"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6" name="Rounded Rectangle 25">
            <a:extLst>
              <a:ext uri="{FF2B5EF4-FFF2-40B4-BE49-F238E27FC236}">
                <a16:creationId xmlns:a16="http://schemas.microsoft.com/office/drawing/2014/main" id="{CBC63B3C-F6F0-7B69-030F-0688128E07AD}"/>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0" name="Google Shape;347;p11">
            <a:extLst>
              <a:ext uri="{FF2B5EF4-FFF2-40B4-BE49-F238E27FC236}">
                <a16:creationId xmlns:a16="http://schemas.microsoft.com/office/drawing/2014/main" id="{7A7550D7-947B-7C91-1938-72DF12CBF78A}"/>
              </a:ext>
            </a:extLst>
          </p:cNvPr>
          <p:cNvSpPr txBox="1"/>
          <p:nvPr/>
        </p:nvSpPr>
        <p:spPr>
          <a:xfrm>
            <a:off x="357506" y="4732651"/>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12" name="Rounded Rectangle 11">
            <a:extLst>
              <a:ext uri="{FF2B5EF4-FFF2-40B4-BE49-F238E27FC236}">
                <a16:creationId xmlns:a16="http://schemas.microsoft.com/office/drawing/2014/main" id="{030D7437-1983-9928-009A-67290991DF13}"/>
              </a:ext>
            </a:extLst>
          </p:cNvPr>
          <p:cNvSpPr/>
          <p:nvPr/>
        </p:nvSpPr>
        <p:spPr>
          <a:xfrm>
            <a:off x="1701120" y="4487185"/>
            <a:ext cx="6810244"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5" name="Content Placeholder 4">
            <a:extLst>
              <a:ext uri="{FF2B5EF4-FFF2-40B4-BE49-F238E27FC236}">
                <a16:creationId xmlns:a16="http://schemas.microsoft.com/office/drawing/2014/main" id="{B2B6F449-20FE-FA83-3C9B-33829287BBE9}"/>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17" name="Rectangle 16">
            <a:extLst>
              <a:ext uri="{FF2B5EF4-FFF2-40B4-BE49-F238E27FC236}">
                <a16:creationId xmlns:a16="http://schemas.microsoft.com/office/drawing/2014/main" id="{DF571F40-AF45-8B4E-0D22-46817D9AF3BC}"/>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CE691F19-FC3B-8AAB-4CC5-A144DC15A698}"/>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9" name="Rectangle 18">
            <a:extLst>
              <a:ext uri="{FF2B5EF4-FFF2-40B4-BE49-F238E27FC236}">
                <a16:creationId xmlns:a16="http://schemas.microsoft.com/office/drawing/2014/main" id="{B8E7D2D3-0BB5-D166-0639-7CD26FE12BC8}"/>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0" name="Rectangle 19">
            <a:extLst>
              <a:ext uri="{FF2B5EF4-FFF2-40B4-BE49-F238E27FC236}">
                <a16:creationId xmlns:a16="http://schemas.microsoft.com/office/drawing/2014/main" id="{07FB4622-823D-F39A-55DC-897C4073DEC1}"/>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1" name="Rectangle 20">
            <a:extLst>
              <a:ext uri="{FF2B5EF4-FFF2-40B4-BE49-F238E27FC236}">
                <a16:creationId xmlns:a16="http://schemas.microsoft.com/office/drawing/2014/main" id="{FA644174-ABD1-F42A-B112-2F7A192CCAD8}"/>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2" name="Rectangle 21">
            <a:extLst>
              <a:ext uri="{FF2B5EF4-FFF2-40B4-BE49-F238E27FC236}">
                <a16:creationId xmlns:a16="http://schemas.microsoft.com/office/drawing/2014/main" id="{95B9E2F5-943F-CA2A-111C-A999D072E4CA}"/>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2" name="Rectangle 31">
            <a:extLst>
              <a:ext uri="{FF2B5EF4-FFF2-40B4-BE49-F238E27FC236}">
                <a16:creationId xmlns:a16="http://schemas.microsoft.com/office/drawing/2014/main" id="{41A96835-3CBD-50C5-C8AD-719BC9693F4B}"/>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2484351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D96907-AF77-D718-0B3C-D750EFF1DD35}"/>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Education and Early Years (Model 2)</a:t>
            </a:r>
          </a:p>
        </p:txBody>
      </p:sp>
      <p:sp>
        <p:nvSpPr>
          <p:cNvPr id="8" name="Google Shape;345;p11">
            <a:extLst>
              <a:ext uri="{FF2B5EF4-FFF2-40B4-BE49-F238E27FC236}">
                <a16:creationId xmlns:a16="http://schemas.microsoft.com/office/drawing/2014/main" id="{DD9A3826-C519-4D3C-9F80-A9692F6B6DFF}"/>
              </a:ext>
            </a:extLst>
          </p:cNvPr>
          <p:cNvSpPr txBox="1"/>
          <p:nvPr/>
        </p:nvSpPr>
        <p:spPr>
          <a:xfrm>
            <a:off x="357506" y="1394436"/>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(2.5 days) and 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25" name="Rounded Rectangle 24">
            <a:extLst>
              <a:ext uri="{FF2B5EF4-FFF2-40B4-BE49-F238E27FC236}">
                <a16:creationId xmlns:a16="http://schemas.microsoft.com/office/drawing/2014/main" id="{15A63BCC-3097-4AC1-CF85-0A5732166339}"/>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9" name="Rounded Rectangle 28">
            <a:extLst>
              <a:ext uri="{FF2B5EF4-FFF2-40B4-BE49-F238E27FC236}">
                <a16:creationId xmlns:a16="http://schemas.microsoft.com/office/drawing/2014/main" id="{8EC0FB14-342F-8CF6-F597-6673CB2D4F0D}"/>
              </a:ext>
            </a:extLst>
          </p:cNvPr>
          <p:cNvSpPr/>
          <p:nvPr/>
        </p:nvSpPr>
        <p:spPr>
          <a:xfrm>
            <a:off x="2012856" y="1188673"/>
            <a:ext cx="2729626" cy="792000"/>
          </a:xfrm>
          <a:prstGeom prst="roundRect">
            <a:avLst>
              <a:gd name="adj" fmla="val 1464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36" name="Rounded Rectangle 35">
            <a:extLst>
              <a:ext uri="{FF2B5EF4-FFF2-40B4-BE49-F238E27FC236}">
                <a16:creationId xmlns:a16="http://schemas.microsoft.com/office/drawing/2014/main" id="{706EDE2C-3233-3A0D-20E6-A7724F4146D8}"/>
              </a:ext>
            </a:extLst>
          </p:cNvPr>
          <p:cNvSpPr/>
          <p:nvPr/>
        </p:nvSpPr>
        <p:spPr>
          <a:xfrm rot="16200000">
            <a:off x="4530178" y="144067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7" name="Rounded Rectangle 16">
            <a:extLst>
              <a:ext uri="{FF2B5EF4-FFF2-40B4-BE49-F238E27FC236}">
                <a16:creationId xmlns:a16="http://schemas.microsoft.com/office/drawing/2014/main" id="{799503AA-D1CC-27B5-D9C1-EA629D3EAC79}"/>
              </a:ext>
            </a:extLst>
          </p:cNvPr>
          <p:cNvSpPr/>
          <p:nvPr/>
        </p:nvSpPr>
        <p:spPr>
          <a:xfrm rot="16200000">
            <a:off x="4851756" y="1443870"/>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35" name="Rounded Rectangle 34">
            <a:extLst>
              <a:ext uri="{FF2B5EF4-FFF2-40B4-BE49-F238E27FC236}">
                <a16:creationId xmlns:a16="http://schemas.microsoft.com/office/drawing/2014/main" id="{028BF14F-89A0-6523-FF26-116BF034EDF9}"/>
              </a:ext>
            </a:extLst>
          </p:cNvPr>
          <p:cNvSpPr/>
          <p:nvPr/>
        </p:nvSpPr>
        <p:spPr>
          <a:xfrm rot="16200000">
            <a:off x="5171011" y="1440673"/>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39" name="Rounded Rectangle 38">
            <a:extLst>
              <a:ext uri="{FF2B5EF4-FFF2-40B4-BE49-F238E27FC236}">
                <a16:creationId xmlns:a16="http://schemas.microsoft.com/office/drawing/2014/main" id="{3ED69BB5-4147-8252-FAFA-33C548C2308E}"/>
              </a:ext>
            </a:extLst>
          </p:cNvPr>
          <p:cNvSpPr/>
          <p:nvPr/>
        </p:nvSpPr>
        <p:spPr>
          <a:xfrm rot="16200000">
            <a:off x="8963731" y="1437878"/>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8" name="Rounded Rectangle 37">
            <a:extLst>
              <a:ext uri="{FF2B5EF4-FFF2-40B4-BE49-F238E27FC236}">
                <a16:creationId xmlns:a16="http://schemas.microsoft.com/office/drawing/2014/main" id="{47044EE9-37C5-380F-6E24-74FCE44E5B77}"/>
              </a:ext>
            </a:extLst>
          </p:cNvPr>
          <p:cNvSpPr/>
          <p:nvPr/>
        </p:nvSpPr>
        <p:spPr>
          <a:xfrm rot="16200000">
            <a:off x="9281920" y="1440673"/>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11" name="Google Shape;364;p11">
            <a:extLst>
              <a:ext uri="{FF2B5EF4-FFF2-40B4-BE49-F238E27FC236}">
                <a16:creationId xmlns:a16="http://schemas.microsoft.com/office/drawing/2014/main" id="{0B7D98FF-BFB1-835D-B2D1-F164C361A524}"/>
              </a:ext>
            </a:extLst>
          </p:cNvPr>
          <p:cNvSpPr txBox="1"/>
          <p:nvPr/>
        </p:nvSpPr>
        <p:spPr>
          <a:xfrm>
            <a:off x="362661" y="2530800"/>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19" name="Rounded Rectangle 18">
            <a:extLst>
              <a:ext uri="{FF2B5EF4-FFF2-40B4-BE49-F238E27FC236}">
                <a16:creationId xmlns:a16="http://schemas.microsoft.com/office/drawing/2014/main" id="{DBEBB92A-1A85-0E80-99CC-0FFADA1EF2C2}"/>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31" name="Rounded Rectangle 30">
            <a:extLst>
              <a:ext uri="{FF2B5EF4-FFF2-40B4-BE49-F238E27FC236}">
                <a16:creationId xmlns:a16="http://schemas.microsoft.com/office/drawing/2014/main" id="{B83B6FC2-6315-257A-C6C4-322CB8E65789}"/>
              </a:ext>
            </a:extLst>
          </p:cNvPr>
          <p:cNvSpPr/>
          <p:nvPr/>
        </p:nvSpPr>
        <p:spPr>
          <a:xfrm>
            <a:off x="2461437" y="2314377"/>
            <a:ext cx="2911681" cy="771948"/>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7" name="Rounded Rectangle 6">
            <a:extLst>
              <a:ext uri="{FF2B5EF4-FFF2-40B4-BE49-F238E27FC236}">
                <a16:creationId xmlns:a16="http://schemas.microsoft.com/office/drawing/2014/main" id="{CC3DDB7B-6E42-3C7E-EDB3-95D6556414B6}"/>
              </a:ext>
            </a:extLst>
          </p:cNvPr>
          <p:cNvSpPr/>
          <p:nvPr/>
        </p:nvSpPr>
        <p:spPr>
          <a:xfrm rot="16200000">
            <a:off x="5179220" y="2554534"/>
            <a:ext cx="771949" cy="291634"/>
          </a:xfrm>
          <a:prstGeom prst="roundRect">
            <a:avLst>
              <a:gd name="adj" fmla="val 24903"/>
            </a:avLst>
          </a:prstGeom>
          <a:solidFill>
            <a:srgbClr val="DB4862"/>
          </a:solidFill>
        </p:spPr>
        <p:style>
          <a:lnRef idx="3">
            <a:schemeClr val="lt1"/>
          </a:lnRef>
          <a:fillRef idx="1">
            <a:schemeClr val="accent5"/>
          </a:fillRef>
          <a:effectRef idx="1">
            <a:schemeClr val="accent5"/>
          </a:effectRef>
          <a:fontRef idx="minor">
            <a:schemeClr val="lt1"/>
          </a:fontRef>
        </p:style>
        <p:txBody>
          <a:bodyPr lIns="0" tIns="45720" rIns="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3-week block </a:t>
            </a:r>
          </a:p>
        </p:txBody>
      </p:sp>
      <p:sp>
        <p:nvSpPr>
          <p:cNvPr id="3" name="Rounded Rectangle 2">
            <a:extLst>
              <a:ext uri="{FF2B5EF4-FFF2-40B4-BE49-F238E27FC236}">
                <a16:creationId xmlns:a16="http://schemas.microsoft.com/office/drawing/2014/main" id="{B4E08671-79CD-9A77-2D5E-8350A6CF4A03}"/>
              </a:ext>
            </a:extLst>
          </p:cNvPr>
          <p:cNvSpPr/>
          <p:nvPr/>
        </p:nvSpPr>
        <p:spPr>
          <a:xfrm>
            <a:off x="5824712" y="2314376"/>
            <a:ext cx="2691968" cy="771948"/>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9" name="Google Shape;346;p11">
            <a:extLst>
              <a:ext uri="{FF2B5EF4-FFF2-40B4-BE49-F238E27FC236}">
                <a16:creationId xmlns:a16="http://schemas.microsoft.com/office/drawing/2014/main" id="{FC439610-3BA3-2BFC-B3EC-BCA5BB051917}"/>
              </a:ext>
            </a:extLst>
          </p:cNvPr>
          <p:cNvSpPr txBox="1"/>
          <p:nvPr/>
        </p:nvSpPr>
        <p:spPr>
          <a:xfrm>
            <a:off x="357506" y="3663453"/>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(0.5 days)</a:t>
            </a:r>
            <a:endParaRPr dirty="0">
              <a:latin typeface="Arial" panose="020B0604020202020204" pitchFamily="34" charset="0"/>
              <a:ea typeface="Open Sans" pitchFamily="2" charset="0"/>
              <a:cs typeface="Arial" panose="020B0604020202020204" pitchFamily="34" charset="0"/>
            </a:endParaRPr>
          </a:p>
        </p:txBody>
      </p:sp>
      <p:sp>
        <p:nvSpPr>
          <p:cNvPr id="33" name="Rounded Rectangle 32">
            <a:extLst>
              <a:ext uri="{FF2B5EF4-FFF2-40B4-BE49-F238E27FC236}">
                <a16:creationId xmlns:a16="http://schemas.microsoft.com/office/drawing/2014/main" id="{2E50190A-6F8F-9547-2AC0-5112A06B0C01}"/>
              </a:ext>
            </a:extLst>
          </p:cNvPr>
          <p:cNvSpPr/>
          <p:nvPr/>
        </p:nvSpPr>
        <p:spPr>
          <a:xfrm>
            <a:off x="1701117" y="3379493"/>
            <a:ext cx="6815562" cy="792000"/>
          </a:xfrm>
          <a:prstGeom prst="roundRect">
            <a:avLst>
              <a:gd name="adj" fmla="val 15923"/>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0" name="Rounded Rectangle 19">
            <a:extLst>
              <a:ext uri="{FF2B5EF4-FFF2-40B4-BE49-F238E27FC236}">
                <a16:creationId xmlns:a16="http://schemas.microsoft.com/office/drawing/2014/main" id="{D44B5833-055B-77E8-A9D0-DE10A3C45FA9}"/>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0" name="Google Shape;347;p11">
            <a:extLst>
              <a:ext uri="{FF2B5EF4-FFF2-40B4-BE49-F238E27FC236}">
                <a16:creationId xmlns:a16="http://schemas.microsoft.com/office/drawing/2014/main" id="{7A7550D7-947B-7C91-1938-72DF12CBF78A}"/>
              </a:ext>
            </a:extLst>
          </p:cNvPr>
          <p:cNvSpPr txBox="1"/>
          <p:nvPr/>
        </p:nvSpPr>
        <p:spPr>
          <a:xfrm>
            <a:off x="357506" y="4740389"/>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6" name="Rounded Rectangle 5">
            <a:extLst>
              <a:ext uri="{FF2B5EF4-FFF2-40B4-BE49-F238E27FC236}">
                <a16:creationId xmlns:a16="http://schemas.microsoft.com/office/drawing/2014/main" id="{16C27DA9-934F-B85E-5760-C96CFD62FAF0}"/>
              </a:ext>
            </a:extLst>
          </p:cNvPr>
          <p:cNvSpPr/>
          <p:nvPr/>
        </p:nvSpPr>
        <p:spPr>
          <a:xfrm>
            <a:off x="1701120" y="4487185"/>
            <a:ext cx="6815559"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4" name="Content Placeholder 4">
            <a:extLst>
              <a:ext uri="{FF2B5EF4-FFF2-40B4-BE49-F238E27FC236}">
                <a16:creationId xmlns:a16="http://schemas.microsoft.com/office/drawing/2014/main" id="{9DE7B317-C064-DDFD-B76C-1B8C3FDFB965}"/>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12" name="Rectangle 11">
            <a:extLst>
              <a:ext uri="{FF2B5EF4-FFF2-40B4-BE49-F238E27FC236}">
                <a16:creationId xmlns:a16="http://schemas.microsoft.com/office/drawing/2014/main" id="{9D93B908-7934-87DD-F5DC-FBF4D68D5CD7}"/>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A2225502-3D7A-4F22-D719-02B81C0B0FB5}"/>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665F802F-DC86-182E-708A-1814D7CF302F}"/>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39A1149F-CAE5-C53B-F316-6D073F02A4A4}"/>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6" name="Rectangle 15">
            <a:extLst>
              <a:ext uri="{FF2B5EF4-FFF2-40B4-BE49-F238E27FC236}">
                <a16:creationId xmlns:a16="http://schemas.microsoft.com/office/drawing/2014/main" id="{0252FAFA-3161-AAC5-14D8-2E40ADAC4982}"/>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3" name="Rectangle 22">
            <a:extLst>
              <a:ext uri="{FF2B5EF4-FFF2-40B4-BE49-F238E27FC236}">
                <a16:creationId xmlns:a16="http://schemas.microsoft.com/office/drawing/2014/main" id="{E6F4F5B3-10EE-D760-F163-2F51FFA04792}"/>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6" name="Rectangle 25">
            <a:extLst>
              <a:ext uri="{FF2B5EF4-FFF2-40B4-BE49-F238E27FC236}">
                <a16:creationId xmlns:a16="http://schemas.microsoft.com/office/drawing/2014/main" id="{2C6B853A-7215-FABA-32BA-921D4A16B02F}"/>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194964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781C9A-3267-3276-1580-0E16468D3B8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models</a:t>
            </a:r>
          </a:p>
        </p:txBody>
      </p:sp>
      <p:sp>
        <p:nvSpPr>
          <p:cNvPr id="2" name="Text Placeholder 1">
            <a:extLst>
              <a:ext uri="{FF2B5EF4-FFF2-40B4-BE49-F238E27FC236}">
                <a16:creationId xmlns:a16="http://schemas.microsoft.com/office/drawing/2014/main" id="{0E103DE8-DA92-F35D-503E-FB2D545C4511}"/>
              </a:ext>
            </a:extLst>
          </p:cNvPr>
          <p:cNvSpPr>
            <a:spLocks noGrp="1"/>
          </p:cNvSpPr>
          <p:nvPr>
            <p:ph type="body" idx="1"/>
          </p:nvPr>
        </p:nvSpPr>
        <p:spPr/>
        <p:txBody>
          <a:bodyPr>
            <a:normAutofit/>
          </a:bodyPr>
          <a:lstStyle/>
          <a:p>
            <a:pPr marL="0" lvl="0" indent="0">
              <a:spcBef>
                <a:spcPts val="0"/>
              </a:spcBef>
              <a:buNone/>
            </a:pPr>
            <a:r>
              <a:rPr lang="en-GB" sz="1700" b="1" u="sng" dirty="0"/>
              <a:t>Induction</a:t>
            </a:r>
            <a:endParaRPr lang="en-GB" sz="1700" dirty="0"/>
          </a:p>
          <a:p>
            <a:pPr marL="0" lvl="0" indent="0">
              <a:buNone/>
            </a:pPr>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marL="0" lvl="0" indent="0">
              <a:buNone/>
            </a:pPr>
            <a:r>
              <a:rPr lang="en-GB" sz="1700" b="1" u="sng" dirty="0"/>
              <a:t>Integrating essential and technical skills into delivery</a:t>
            </a:r>
          </a:p>
          <a:p>
            <a:pPr marL="0" lvl="0" indent="0">
              <a:buNone/>
            </a:pPr>
            <a:r>
              <a:rPr lang="en-GB" sz="1700" b="1" dirty="0"/>
              <a:t>Essential skills: </a:t>
            </a:r>
            <a:r>
              <a:rPr lang="en-GB" sz="1700" dirty="0"/>
              <a:t>Skills that are highly transferable and support the application of technical skills and knowledge. Examples include communication, problem solving and teamwork.  </a:t>
            </a:r>
          </a:p>
          <a:p>
            <a:pPr marL="0" lvl="0" indent="0">
              <a:buNone/>
            </a:pPr>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paediatric first aid, and planning activities to support children and young people’s development.</a:t>
            </a:r>
          </a:p>
        </p:txBody>
      </p:sp>
    </p:spTree>
    <p:extLst>
      <p:ext uri="{BB962C8B-B14F-4D97-AF65-F5344CB8AC3E}">
        <p14:creationId xmlns:p14="http://schemas.microsoft.com/office/powerpoint/2010/main" val="3818299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E2FB1-BB3D-CF03-32D8-7D4CB874D2E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8B2210D-058F-AA2B-65F8-23E9F945F982}"/>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3A897C6C-46EF-170B-EC7A-FD3990E9F411}"/>
              </a:ext>
            </a:extLst>
          </p:cNvPr>
          <p:cNvSpPr>
            <a:spLocks noGrp="1"/>
          </p:cNvSpPr>
          <p:nvPr>
            <p:ph type="body" idx="1"/>
          </p:nvPr>
        </p:nvSpPr>
        <p:spPr/>
        <p:txBody>
          <a:bodyPr>
            <a:normAutofit/>
          </a:bodyPr>
          <a:lstStyle/>
          <a:p>
            <a:pPr marL="0" lvl="0" indent="0">
              <a:spcBef>
                <a:spcPts val="0"/>
              </a:spcBef>
              <a:buNone/>
            </a:pPr>
            <a:r>
              <a:rPr lang="en-GB" sz="1700" b="1" u="sng" dirty="0">
                <a:latin typeface="Arial"/>
                <a:cs typeface="Arial"/>
              </a:rPr>
              <a:t>Adapting to assessment schedules</a:t>
            </a:r>
          </a:p>
          <a:p>
            <a:pPr marL="0" lvl="0" indent="0">
              <a:buNone/>
            </a:pPr>
            <a:r>
              <a:rPr lang="en-GB" sz="1700" dirty="0"/>
              <a:t>Adjust sequencing to maximise performance on external assessments ensuring all core/occupational specialism content is delivered in time for revision sessions.</a:t>
            </a:r>
          </a:p>
          <a:p>
            <a:pPr marL="0" lvl="0" indent="0">
              <a:buNone/>
            </a:pPr>
            <a:r>
              <a:rPr lang="en-GB" sz="1700" b="1" u="sng" dirty="0"/>
              <a:t>Year 1 sequencing strategy</a:t>
            </a:r>
            <a:endParaRPr lang="en-GB" sz="1700" dirty="0"/>
          </a:p>
          <a:p>
            <a:r>
              <a:rPr lang="en-GB" sz="1700" dirty="0"/>
              <a:t>Term 1: Focus on delivering core content knowledge. </a:t>
            </a:r>
          </a:p>
          <a:p>
            <a:r>
              <a:rPr lang="en-GB" sz="1700" dirty="0"/>
              <a:t>Term 2: Apply knowledge through problem solving and projects, incorporating employer input. </a:t>
            </a:r>
          </a:p>
          <a:p>
            <a:r>
              <a:rPr lang="en-GB" sz="1700" dirty="0"/>
              <a:t>Term 3: Prioritise assessment preparation. </a:t>
            </a:r>
          </a:p>
          <a:p>
            <a:pPr marL="0" lvl="0" indent="0">
              <a:buNone/>
            </a:pPr>
            <a:r>
              <a:rPr lang="en-GB" sz="1700" b="1" u="sng" dirty="0">
                <a:latin typeface="Arial"/>
                <a:cs typeface="Arial"/>
              </a:rPr>
              <a:t>Implementing problem solving and projects</a:t>
            </a:r>
          </a:p>
          <a:p>
            <a:pPr marL="0" lvl="0" indent="0">
              <a:buNone/>
            </a:pPr>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2736826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41C87-7D03-CDE9-619B-EB1E3B9705F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57BDF90-6EC6-5112-300B-1D0EECB95208}"/>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BFB5FB9F-52D4-17E4-5628-3BDC7FF3DEB6}"/>
              </a:ext>
            </a:extLst>
          </p:cNvPr>
          <p:cNvSpPr>
            <a:spLocks noGrp="1"/>
          </p:cNvSpPr>
          <p:nvPr>
            <p:ph type="body" idx="1"/>
          </p:nvPr>
        </p:nvSpPr>
        <p:spPr/>
        <p:txBody>
          <a:bodyPr>
            <a:normAutofit fontScale="92500" lnSpcReduction="10000"/>
          </a:bodyPr>
          <a:lstStyle/>
          <a:p>
            <a:pPr marL="0" lvl="0" indent="0">
              <a:spcBef>
                <a:spcPts val="0"/>
              </a:spcBef>
              <a:buNone/>
            </a:pPr>
            <a:r>
              <a:rPr lang="en-GB" sz="1700" b="1" u="sng" dirty="0">
                <a:latin typeface="Arial"/>
                <a:cs typeface="Arial"/>
              </a:rPr>
              <a:t>Introduction to OS content</a:t>
            </a:r>
          </a:p>
          <a:p>
            <a:pPr marL="0" lvl="0" indent="0">
              <a:buNone/>
            </a:pPr>
            <a:r>
              <a:rPr lang="en-US" sz="1700" dirty="0">
                <a:latin typeface="Arial"/>
                <a:cs typeface="Arial"/>
              </a:rPr>
              <a:t>OS delivery is typically weighted towards Year 2, with early introduction in Year 1 to build foundations</a:t>
            </a:r>
            <a:r>
              <a:rPr lang="en-GB" sz="1700" dirty="0">
                <a:latin typeface="Arial"/>
                <a:cs typeface="Arial"/>
              </a:rPr>
              <a:t>.</a:t>
            </a:r>
          </a:p>
          <a:p>
            <a:pPr marL="0" lvl="0" indent="0">
              <a:buNone/>
            </a:pPr>
            <a:r>
              <a:rPr lang="en-GB" sz="1700" b="1" u="sng" dirty="0">
                <a:latin typeface="Arial"/>
                <a:cs typeface="Arial"/>
              </a:rPr>
              <a:t>Adopting an integrated approach</a:t>
            </a:r>
          </a:p>
          <a:p>
            <a:pPr marL="0" lvl="0" indent="0">
              <a:buNone/>
            </a:pPr>
            <a:r>
              <a:rPr lang="en-GB" sz="1700" dirty="0"/>
              <a:t>Incorporate knowledge and skills across the performance outcomes. Move away from delivering individual performance outcomes discretely due to varying time needs and content overlap. </a:t>
            </a:r>
          </a:p>
          <a:p>
            <a:pPr marL="0" lvl="0" indent="0">
              <a:buNone/>
            </a:pPr>
            <a:r>
              <a:rPr lang="en-GB" sz="1700" b="1" u="sng" dirty="0">
                <a:latin typeface="Arial"/>
                <a:cs typeface="Arial"/>
              </a:rPr>
              <a:t>Project work for OS delivery</a:t>
            </a:r>
          </a:p>
          <a:p>
            <a:pPr marL="0" lvl="0" indent="0">
              <a:buNone/>
            </a:pPr>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marL="0" lvl="0" indent="0">
              <a:buNone/>
            </a:pPr>
            <a:r>
              <a:rPr lang="en-GB" sz="1700" b="1" u="sng" dirty="0">
                <a:latin typeface="Arial"/>
                <a:cs typeface="Arial"/>
              </a:rPr>
              <a:t>Navigating the assessment schedule</a:t>
            </a:r>
          </a:p>
          <a:p>
            <a:pPr marL="0" lvl="0" indent="0">
              <a:buNone/>
            </a:pPr>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2576710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DA747-2E3C-CC7B-8F83-C334AD95A5B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12B978A-9AA5-8337-241A-AE8AC2C5F5C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E269B4E0-3393-6D7B-C0A6-3CC4A902D47D}"/>
              </a:ext>
            </a:extLst>
          </p:cNvPr>
          <p:cNvSpPr>
            <a:spLocks noGrp="1"/>
          </p:cNvSpPr>
          <p:nvPr>
            <p:ph type="body" idx="1"/>
          </p:nvPr>
        </p:nvSpPr>
        <p:spPr/>
        <p:txBody>
          <a:bodyPr>
            <a:normAutofit/>
          </a:bodyPr>
          <a:lstStyle/>
          <a:p>
            <a:pPr marL="0" lvl="0" indent="0">
              <a:spcBef>
                <a:spcPts val="0"/>
              </a:spcBef>
              <a:buNone/>
            </a:pPr>
            <a:r>
              <a:rPr lang="en-GB" sz="1700" b="1" u="sng" dirty="0">
                <a:latin typeface="Arial"/>
                <a:cs typeface="Arial"/>
              </a:rPr>
              <a:t>Preparation for industry placements</a:t>
            </a:r>
          </a:p>
          <a:p>
            <a:pPr marL="0" lvl="0" indent="0">
              <a:buNone/>
            </a:pPr>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marL="0" indent="0">
              <a:buNone/>
            </a:pPr>
            <a:r>
              <a:rPr lang="en-GB" sz="1700" b="1" u="sng" dirty="0">
                <a:latin typeface="Arial"/>
                <a:cs typeface="Arial"/>
              </a:rPr>
              <a:t>Timings of industry placements</a:t>
            </a:r>
          </a:p>
          <a:p>
            <a:pPr marL="0" lvl="0" indent="0">
              <a:buNone/>
            </a:pPr>
            <a:r>
              <a:rPr lang="en-GB" sz="1700" dirty="0"/>
              <a:t>Consider adopting a flexible approach to scheduling a placement. For example, offer multiple opportunities throughout the programme for block placement weeks.  </a:t>
            </a:r>
          </a:p>
          <a:p>
            <a:pPr marL="0" lvl="0" indent="0">
              <a:buNone/>
            </a:pPr>
            <a:r>
              <a:rPr lang="en-GB" sz="1700" b="1" u="sng" dirty="0">
                <a:latin typeface="Arial"/>
                <a:cs typeface="Arial"/>
              </a:rPr>
              <a:t>Individual learning objectives</a:t>
            </a:r>
          </a:p>
          <a:p>
            <a:pPr marL="0" lvl="0" indent="0">
              <a:buNone/>
            </a:pPr>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2067529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16F4AF-629C-FA7C-0A39-4FE1389F786D}"/>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Education and Early Years teachers, including teaching materials, useful links, upcoming events and the latest updates, please visit:</a:t>
            </a:r>
            <a:br>
              <a:rPr lang="en-US" sz="2200" dirty="0"/>
            </a:br>
            <a:r>
              <a:rPr lang="en-US" sz="2200" dirty="0">
                <a:latin typeface="Arial"/>
                <a:cs typeface="Arial"/>
                <a:hlinkClick r:id="rId3"/>
              </a:rPr>
              <a:t>Education and Early Years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1198097601"/>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D7F2A5-879C-4F8D-AC98-5D8D0954B01C}"/>
</file>

<file path=customXml/itemProps2.xml><?xml version="1.0" encoding="utf-8"?>
<ds:datastoreItem xmlns:ds="http://schemas.openxmlformats.org/officeDocument/2006/customXml" ds:itemID="{DA368E87-107E-4391-9790-2A7C4337FD0C}"/>
</file>

<file path=docProps/app.xml><?xml version="1.0" encoding="utf-8"?>
<Properties xmlns="http://schemas.openxmlformats.org/officeDocument/2006/extended-properties" xmlns:vt="http://schemas.openxmlformats.org/officeDocument/2006/docPropsVTypes">
  <TotalTime>0</TotalTime>
  <Words>907</Words>
  <Application>Microsoft Office PowerPoint</Application>
  <PresentationFormat>Widescreen</PresentationFormat>
  <Paragraphs>98</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Narrow</vt:lpstr>
      <vt:lpstr>Calibri</vt:lpstr>
      <vt:lpstr>Open Sans</vt:lpstr>
      <vt:lpstr>Gatsby</vt:lpstr>
      <vt:lpstr>T Level in Education and Early Years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2026-06-08T11:09:57Z</dcterms:created>
  <dcterms:modified xsi:type="dcterms:W3CDTF">2026-06-08T11:44:15Z</dcterms:modified>
</cp:coreProperties>
</file>