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2"/>
  </p:notesMasterIdLst>
  <p:handoutMasterIdLst>
    <p:handoutMasterId r:id="rId13"/>
  </p:handoutMasterIdLst>
  <p:sldIdLst>
    <p:sldId id="267" r:id="rId2"/>
    <p:sldId id="279" r:id="rId3"/>
    <p:sldId id="283" r:id="rId4"/>
    <p:sldId id="276" r:id="rId5"/>
    <p:sldId id="277" r:id="rId6"/>
    <p:sldId id="281" r:id="rId7"/>
    <p:sldId id="284" r:id="rId8"/>
    <p:sldId id="286" r:id="rId9"/>
    <p:sldId id="287" r:id="rId10"/>
    <p:sldId id="28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E8E9"/>
    <a:srgbClr val="326367"/>
    <a:srgbClr val="EBDDF4"/>
    <a:srgbClr val="432673"/>
    <a:srgbClr val="534C29"/>
    <a:srgbClr val="FFF5C4"/>
    <a:srgbClr val="8E53EF"/>
    <a:srgbClr val="FF7575"/>
    <a:srgbClr val="466318"/>
    <a:srgbClr val="E2EE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74F313-064E-445B-8B33-10A7182FB321}" v="5" dt="2026-06-08T11:10:09.160"/>
    <p1510:client id="{F7B18BF1-A8DB-4284-B1DB-64EA72563554}" v="3" dt="2026-06-08T11:46:16.0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85"/>
    <p:restoredTop sz="94658"/>
  </p:normalViewPr>
  <p:slideViewPr>
    <p:cSldViewPr snapToGrid="0">
      <p:cViewPr varScale="1">
        <p:scale>
          <a:sx n="78" d="100"/>
          <a:sy n="78" d="100"/>
        </p:scale>
        <p:origin x="45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08/06/2026</a:t>
            </a:fld>
            <a:endParaRPr lang="en-GB" dirty="0"/>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dirty="0"/>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5EAD9E-BB4A-40B0-BE7B-1946AA427F01}" type="datetimeFigureOut">
              <a:rPr lang="en-GB" smtClean="0"/>
              <a:t>08/06/2026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81C7CD-4980-4292-A97E-9E6021FEE908}" type="slidenum">
              <a:rPr lang="en-GB" smtClean="0"/>
              <a:t>‹#›</a:t>
            </a:fld>
            <a:endParaRPr lang="en-GB" dirty="0"/>
          </a:p>
        </p:txBody>
      </p:sp>
    </p:spTree>
    <p:extLst>
      <p:ext uri="{BB962C8B-B14F-4D97-AF65-F5344CB8AC3E}">
        <p14:creationId xmlns:p14="http://schemas.microsoft.com/office/powerpoint/2010/main" val="3567794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Image © iStockphoto/industryview</a:t>
            </a:r>
          </a:p>
        </p:txBody>
      </p:sp>
      <p:sp>
        <p:nvSpPr>
          <p:cNvPr id="4" name="Slide Number Placeholder 3"/>
          <p:cNvSpPr>
            <a:spLocks noGrp="1"/>
          </p:cNvSpPr>
          <p:nvPr>
            <p:ph type="sldNum" sz="quarter" idx="5"/>
          </p:nvPr>
        </p:nvSpPr>
        <p:spPr/>
        <p:txBody>
          <a:bodyPr/>
          <a:lstStyle/>
          <a:p>
            <a:fld id="{3681C7CD-4980-4292-A97E-9E6021FEE908}" type="slidenum">
              <a:rPr lang="en-GB" smtClean="0"/>
              <a:t>1</a:t>
            </a:fld>
            <a:endParaRPr lang="en-GB" dirty="0"/>
          </a:p>
        </p:txBody>
      </p:sp>
    </p:spTree>
    <p:extLst>
      <p:ext uri="{BB962C8B-B14F-4D97-AF65-F5344CB8AC3E}">
        <p14:creationId xmlns:p14="http://schemas.microsoft.com/office/powerpoint/2010/main" val="669013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Master" Target="../slideMasters/slideMaster1.xml"/><Relationship Id="rId4" Type="http://schemas.openxmlformats.org/officeDocument/2006/relationships/hyperlink" Target="NULL" TargetMode="Externa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2DEF93A-5390-8B59-5E71-3262FDC22846}"/>
              </a:ext>
            </a:extLst>
          </p:cNvPr>
          <p:cNvPicPr>
            <a:picLocks noChangeAspect="1"/>
          </p:cNvPicPr>
          <p:nvPr userDrawn="1"/>
        </p:nvPicPr>
        <p:blipFill>
          <a:blip r:embed="rId2" cstate="screen">
            <a:extLst>
              <a:ext uri="{28A0092B-C50C-407E-A947-70E740481C1C}">
                <a14:useLocalDpi xmlns:a14="http://schemas.microsoft.com/office/drawing/2010/main"/>
              </a:ext>
            </a:extLst>
          </a:blip>
          <a:srcRect b="-6330"/>
          <a:stretch>
            <a:fillRect/>
          </a:stretch>
        </p:blipFill>
        <p:spPr>
          <a:xfrm>
            <a:off x="0" y="0"/>
            <a:ext cx="12192000" cy="6514946"/>
          </a:xfrm>
          <a:prstGeom prst="rect">
            <a:avLst/>
          </a:prstGeom>
        </p:spPr>
      </p:pic>
      <p:pic>
        <p:nvPicPr>
          <p:cNvPr id="9" name="Picture 8" descr="A blue and black rectangle&#10;&#10;Description automatically generated">
            <a:extLst>
              <a:ext uri="{FF2B5EF4-FFF2-40B4-BE49-F238E27FC236}">
                <a16:creationId xmlns:a16="http://schemas.microsoft.com/office/drawing/2014/main" id="{D4DE28B7-F57F-E3CE-B4B8-A7369D193946}"/>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1610868"/>
            <a:ext cx="12192000" cy="5247132"/>
          </a:xfrm>
          <a:prstGeom prst="rect">
            <a:avLst/>
          </a:prstGeom>
        </p:spPr>
      </p:pic>
      <p:pic>
        <p:nvPicPr>
          <p:cNvPr id="17" name="Picture 16" descr="A white cloud with black background&#10;&#10;Description automatically generated">
            <a:extLst>
              <a:ext uri="{FF2B5EF4-FFF2-40B4-BE49-F238E27FC236}">
                <a16:creationId xmlns:a16="http://schemas.microsoft.com/office/drawing/2014/main" id="{6387FF3C-875A-6FFC-9A84-FC700A43155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190282" y="1279961"/>
            <a:ext cx="1811433" cy="1799998"/>
          </a:xfrm>
          <a:prstGeom prst="rect">
            <a:avLst/>
          </a:prstGeom>
        </p:spPr>
      </p:pic>
      <p:pic>
        <p:nvPicPr>
          <p:cNvPr id="19" name="Picture 18" descr="A black and blue logo&#10;&#10;Description automatically generated">
            <a:extLst>
              <a:ext uri="{FF2B5EF4-FFF2-40B4-BE49-F238E27FC236}">
                <a16:creationId xmlns:a16="http://schemas.microsoft.com/office/drawing/2014/main" id="{001B0818-AFD9-5466-DC94-72608E33FCF0}"/>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5566870" y="1685224"/>
            <a:ext cx="1058259" cy="1038033"/>
          </a:xfrm>
          <a:prstGeom prst="rect">
            <a:avLst/>
          </a:prstGeom>
        </p:spPr>
      </p:pic>
      <p:sp>
        <p:nvSpPr>
          <p:cNvPr id="8" name="Title 1">
            <a:extLst>
              <a:ext uri="{FF2B5EF4-FFF2-40B4-BE49-F238E27FC236}">
                <a16:creationId xmlns:a16="http://schemas.microsoft.com/office/drawing/2014/main" id="{2AE04597-155A-6B3A-1944-370275A2C241}"/>
              </a:ext>
            </a:extLst>
          </p:cNvPr>
          <p:cNvSpPr>
            <a:spLocks noGrp="1"/>
          </p:cNvSpPr>
          <p:nvPr>
            <p:ph type="ctrTitle" hasCustomPrompt="1"/>
          </p:nvPr>
        </p:nvSpPr>
        <p:spPr>
          <a:xfrm>
            <a:off x="1524000" y="3835106"/>
            <a:ext cx="9144000" cy="875845"/>
          </a:xfrm>
        </p:spPr>
        <p:txBody>
          <a:bodyPr anchor="b" anchorCtr="0">
            <a:noAutofit/>
          </a:bodyPr>
          <a:lstStyle>
            <a:lvl1pPr algn="ctr">
              <a:defRPr sz="5200" b="1">
                <a:solidFill>
                  <a:srgbClr val="326367"/>
                </a:solidFill>
                <a:latin typeface="Arial" panose="020B0604020202020204" pitchFamily="34" charset="0"/>
                <a:cs typeface="Arial" panose="020B0604020202020204" pitchFamily="34" charset="0"/>
              </a:defRPr>
            </a:lvl1pPr>
          </a:lstStyle>
          <a:p>
            <a:r>
              <a:rPr lang="en-US"/>
              <a:t>Click to add title</a:t>
            </a:r>
            <a:endParaRPr lang="en-GB"/>
          </a:p>
        </p:txBody>
      </p:sp>
      <p:sp>
        <p:nvSpPr>
          <p:cNvPr id="10" name="Subtitle 2">
            <a:extLst>
              <a:ext uri="{FF2B5EF4-FFF2-40B4-BE49-F238E27FC236}">
                <a16:creationId xmlns:a16="http://schemas.microsoft.com/office/drawing/2014/main" id="{7DDE4753-3D21-8D68-A3C9-DBE0C643A3D7}"/>
              </a:ext>
            </a:extLst>
          </p:cNvPr>
          <p:cNvSpPr>
            <a:spLocks noGrp="1"/>
          </p:cNvSpPr>
          <p:nvPr>
            <p:ph type="subTitle" idx="1" hasCustomPrompt="1"/>
          </p:nvPr>
        </p:nvSpPr>
        <p:spPr>
          <a:xfrm>
            <a:off x="1524000" y="4903189"/>
            <a:ext cx="9144000"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topic</a:t>
            </a:r>
            <a:endParaRPr lang="en-GB"/>
          </a:p>
        </p:txBody>
      </p:sp>
      <p:sp>
        <p:nvSpPr>
          <p:cNvPr id="14" name="Text Placeholder 5">
            <a:extLst>
              <a:ext uri="{FF2B5EF4-FFF2-40B4-BE49-F238E27FC236}">
                <a16:creationId xmlns:a16="http://schemas.microsoft.com/office/drawing/2014/main" id="{382D39ED-89CE-10BF-CA4F-114ADD68CA65}"/>
              </a:ext>
            </a:extLst>
          </p:cNvPr>
          <p:cNvSpPr>
            <a:spLocks noGrp="1"/>
          </p:cNvSpPr>
          <p:nvPr>
            <p:ph type="body" sz="quarter" idx="10" hasCustomPrompt="1"/>
          </p:nvPr>
        </p:nvSpPr>
        <p:spPr>
          <a:xfrm>
            <a:off x="6096000" y="2476724"/>
            <a:ext cx="5623668" cy="534189"/>
          </a:xfrm>
        </p:spPr>
        <p:txBody>
          <a:bodyPr>
            <a:noAutofit/>
          </a:bodyPr>
          <a:lstStyle>
            <a:lvl1pPr marL="0" indent="0" algn="r">
              <a:buNone/>
              <a:defRPr sz="2000" b="1" i="0" u="none">
                <a:solidFill>
                  <a:srgbClr val="326367"/>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add Route</a:t>
            </a:r>
          </a:p>
        </p:txBody>
      </p:sp>
      <p:sp>
        <p:nvSpPr>
          <p:cNvPr id="15" name="Text Placeholder 9">
            <a:extLst>
              <a:ext uri="{FF2B5EF4-FFF2-40B4-BE49-F238E27FC236}">
                <a16:creationId xmlns:a16="http://schemas.microsoft.com/office/drawing/2014/main" id="{46EF1A25-418E-44D5-1531-10C67B17DD48}"/>
              </a:ext>
            </a:extLst>
          </p:cNvPr>
          <p:cNvSpPr>
            <a:spLocks noGrp="1"/>
          </p:cNvSpPr>
          <p:nvPr>
            <p:ph type="body" sz="quarter" idx="11" hasCustomPrompt="1"/>
          </p:nvPr>
        </p:nvSpPr>
        <p:spPr>
          <a:xfrm>
            <a:off x="1524000" y="5625863"/>
            <a:ext cx="9144000" cy="458004"/>
          </a:xfrm>
        </p:spPr>
        <p:txBody>
          <a:bodyPr>
            <a:noAutofit/>
          </a:bodyPr>
          <a:lstStyle>
            <a:lvl1pPr marL="0" indent="0" algn="ctr">
              <a:buNone/>
              <a:defRPr sz="1800">
                <a:solidFill>
                  <a:schemeClr val="tx1">
                    <a:lumMod val="85000"/>
                    <a:lumOff val="15000"/>
                  </a:schemeClr>
                </a:solidFill>
              </a:defRPr>
            </a:lvl1pPr>
          </a:lstStyle>
          <a:p>
            <a:pPr lvl="0"/>
            <a:r>
              <a:rPr lang="en-US"/>
              <a:t>Click to add resource info</a:t>
            </a:r>
          </a:p>
        </p:txBody>
      </p:sp>
      <p:pic>
        <p:nvPicPr>
          <p:cNvPr id="12" name="Picture 11" descr="A picture containing screenshot, graphics, pattern, circle&#10;&#10;Description automatically generated">
            <a:extLst>
              <a:ext uri="{FF2B5EF4-FFF2-40B4-BE49-F238E27FC236}">
                <a16:creationId xmlns:a16="http://schemas.microsoft.com/office/drawing/2014/main" id="{0AB31EAA-B3FD-B9A5-574E-4FE687C7AD57}"/>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703163" y="1861525"/>
            <a:ext cx="2049637" cy="860482"/>
          </a:xfrm>
          <a:prstGeom prst="rect">
            <a:avLst/>
          </a:prstGeom>
        </p:spPr>
      </p:pic>
      <p:sp>
        <p:nvSpPr>
          <p:cNvPr id="5" name="Footer Placeholder 4">
            <a:extLst>
              <a:ext uri="{FF2B5EF4-FFF2-40B4-BE49-F238E27FC236}">
                <a16:creationId xmlns:a16="http://schemas.microsoft.com/office/drawing/2014/main" id="{891BCF42-316F-5D6B-CC29-068B231D02BF}"/>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3E640DE-B5E6-B679-6F2A-D2A5BE694F60}"/>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40950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Methodology">
    <p:spTree>
      <p:nvGrpSpPr>
        <p:cNvPr id="1" name=""/>
        <p:cNvGrpSpPr/>
        <p:nvPr/>
      </p:nvGrpSpPr>
      <p:grpSpPr>
        <a:xfrm>
          <a:off x="0" y="0"/>
          <a:ext cx="0" cy="0"/>
          <a:chOff x="0" y="0"/>
          <a:chExt cx="0" cy="0"/>
        </a:xfrm>
      </p:grpSpPr>
      <p:sp>
        <p:nvSpPr>
          <p:cNvPr id="5" name="Google Shape;25;p29">
            <a:extLst>
              <a:ext uri="{FF2B5EF4-FFF2-40B4-BE49-F238E27FC236}">
                <a16:creationId xmlns:a16="http://schemas.microsoft.com/office/drawing/2014/main" id="{AB4BB6A9-6037-A3E5-3FBE-0D6450B10EE8}"/>
              </a:ext>
            </a:extLst>
          </p:cNvPr>
          <p:cNvSpPr txBox="1">
            <a:spLocks noGrp="1"/>
          </p:cNvSpPr>
          <p:nvPr>
            <p:ph type="body" idx="1" hasCustomPrompt="1"/>
          </p:nvPr>
        </p:nvSpPr>
        <p:spPr>
          <a:xfrm>
            <a:off x="838200" y="1825625"/>
            <a:ext cx="10515600" cy="4351338"/>
          </a:xfrm>
          <a:prstGeom prst="rect">
            <a:avLst/>
          </a:prstGeom>
          <a:noFill/>
          <a:ln w="9525" cap="flat" cmpd="sng">
            <a:solidFill>
              <a:srgbClr val="D2E8E9"/>
            </a:solidFill>
            <a:prstDash val="solid"/>
            <a:round/>
            <a:headEnd type="none" w="sm" len="sm"/>
            <a:tailEnd type="none" w="sm" len="sm"/>
          </a:ln>
        </p:spPr>
        <p:txBody>
          <a:bodyPr spcFirstLastPara="1" wrap="square" lIns="180000" tIns="72000" rIns="180000" bIns="72000" anchor="t" anchorCtr="0">
            <a:normAutofit/>
          </a:bodyPr>
          <a:lstStyle>
            <a:lvl1pPr marL="230400" lvl="0" indent="-230400" algn="l">
              <a:lnSpc>
                <a:spcPct val="98000"/>
              </a:lnSpc>
              <a:spcBef>
                <a:spcPts val="1000"/>
              </a:spcBef>
              <a:spcAft>
                <a:spcPts val="0"/>
              </a:spcAft>
              <a:buClr>
                <a:schemeClr val="tx1"/>
              </a:buClr>
              <a:buSzPct val="1000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r>
              <a:rPr lang="en-GB"/>
              <a:t>Write a bulleted explanation of how the information was gathered (e.g. research, CoP discussion, provider input)</a:t>
            </a:r>
          </a:p>
          <a:p>
            <a:r>
              <a:rPr lang="en-GB"/>
              <a:t>Text</a:t>
            </a:r>
          </a:p>
        </p:txBody>
      </p:sp>
      <p:sp>
        <p:nvSpPr>
          <p:cNvPr id="8" name="Rounded Rectangle 7">
            <a:extLst>
              <a:ext uri="{FF2B5EF4-FFF2-40B4-BE49-F238E27FC236}">
                <a16:creationId xmlns:a16="http://schemas.microsoft.com/office/drawing/2014/main" id="{8A680341-0A9C-03F7-1D78-4CB208F30C4C}"/>
              </a:ext>
            </a:extLst>
          </p:cNvPr>
          <p:cNvSpPr/>
          <p:nvPr userDrawn="1"/>
        </p:nvSpPr>
        <p:spPr>
          <a:xfrm>
            <a:off x="9585789" y="162686"/>
            <a:ext cx="2466686" cy="365125"/>
          </a:xfrm>
          <a:prstGeom prst="roundRect">
            <a:avLst/>
          </a:prstGeom>
          <a:solidFill>
            <a:srgbClr val="D2E8E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326367"/>
                </a:solidFill>
                <a:latin typeface="Arial Narrow" panose="020B0604020202020204" pitchFamily="34" charset="0"/>
                <a:cs typeface="Arial Narrow" panose="020B0604020202020204" pitchFamily="34" charset="0"/>
              </a:rPr>
              <a:t>Engineering and Manufacturing</a:t>
            </a:r>
          </a:p>
        </p:txBody>
      </p:sp>
      <p:sp>
        <p:nvSpPr>
          <p:cNvPr id="2" name="Footer Placeholder 4">
            <a:extLst>
              <a:ext uri="{FF2B5EF4-FFF2-40B4-BE49-F238E27FC236}">
                <a16:creationId xmlns:a16="http://schemas.microsoft.com/office/drawing/2014/main" id="{796ECD4E-A2B0-2380-D10A-6036DA0334B5}"/>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1000B04E-336A-B5D2-62EE-076033AF31F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E6415459-9F42-3B65-FA6C-25672E3D72D4}"/>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Purpose and context</a:t>
            </a:r>
          </a:p>
        </p:txBody>
      </p:sp>
      <p:sp>
        <p:nvSpPr>
          <p:cNvPr id="4" name="Google Shape;346;p11">
            <a:extLst>
              <a:ext uri="{FF2B5EF4-FFF2-40B4-BE49-F238E27FC236}">
                <a16:creationId xmlns:a16="http://schemas.microsoft.com/office/drawing/2014/main" id="{2A2531EE-2DC1-D87B-1F70-EB6E62B072C4}"/>
              </a:ext>
            </a:extLst>
          </p:cNvPr>
          <p:cNvSpPr txBox="1"/>
          <p:nvPr userDrawn="1"/>
        </p:nvSpPr>
        <p:spPr>
          <a:xfrm>
            <a:off x="838200" y="6284952"/>
            <a:ext cx="4434831" cy="142796"/>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GB" sz="800" b="0" i="0" u="none" strike="noStrike" cap="none" dirty="0">
                <a:solidFill>
                  <a:schemeClr val="tx1"/>
                </a:solidFill>
                <a:latin typeface="Open Sans"/>
                <a:ea typeface="Open Sans"/>
                <a:cs typeface="Open Sans"/>
                <a:sym typeface="Open Sans"/>
              </a:rPr>
              <a:t>Note that providers may choose to use different delivery models. </a:t>
            </a:r>
            <a:endParaRPr dirty="0">
              <a:solidFill>
                <a:schemeClr val="tx1"/>
              </a:solidFill>
            </a:endParaRPr>
          </a:p>
        </p:txBody>
      </p:sp>
    </p:spTree>
    <p:extLst>
      <p:ext uri="{BB962C8B-B14F-4D97-AF65-F5344CB8AC3E}">
        <p14:creationId xmlns:p14="http://schemas.microsoft.com/office/powerpoint/2010/main" val="2244674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Visual Curriculum">
    <p:spTree>
      <p:nvGrpSpPr>
        <p:cNvPr id="1" name=""/>
        <p:cNvGrpSpPr/>
        <p:nvPr/>
      </p:nvGrpSpPr>
      <p:grpSpPr>
        <a:xfrm>
          <a:off x="0" y="0"/>
          <a:ext cx="0" cy="0"/>
          <a:chOff x="0" y="0"/>
          <a:chExt cx="0" cy="0"/>
        </a:xfrm>
      </p:grpSpPr>
      <p:grpSp>
        <p:nvGrpSpPr>
          <p:cNvPr id="6" name="Google Shape;348;p11">
            <a:extLst>
              <a:ext uri="{FF2B5EF4-FFF2-40B4-BE49-F238E27FC236}">
                <a16:creationId xmlns:a16="http://schemas.microsoft.com/office/drawing/2014/main" id="{AF1AE339-8104-0FBF-ECCF-DC9CEFEDFFCE}"/>
              </a:ext>
            </a:extLst>
          </p:cNvPr>
          <p:cNvGrpSpPr/>
          <p:nvPr userDrawn="1"/>
        </p:nvGrpSpPr>
        <p:grpSpPr>
          <a:xfrm>
            <a:off x="1612926" y="1201358"/>
            <a:ext cx="8332479" cy="4920263"/>
            <a:chOff x="1612926" y="1201358"/>
            <a:chExt cx="8332479" cy="4920263"/>
          </a:xfrm>
        </p:grpSpPr>
        <p:grpSp>
          <p:nvGrpSpPr>
            <p:cNvPr id="7" name="Google Shape;349;p11">
              <a:extLst>
                <a:ext uri="{FF2B5EF4-FFF2-40B4-BE49-F238E27FC236}">
                  <a16:creationId xmlns:a16="http://schemas.microsoft.com/office/drawing/2014/main" id="{A482825B-3768-27CB-BB0F-792745ADE4E5}"/>
                </a:ext>
              </a:extLst>
            </p:cNvPr>
            <p:cNvGrpSpPr/>
            <p:nvPr/>
          </p:nvGrpSpPr>
          <p:grpSpPr>
            <a:xfrm>
              <a:off x="1612926" y="5286078"/>
              <a:ext cx="4178145" cy="584841"/>
              <a:chOff x="1713632" y="5295338"/>
              <a:chExt cx="4050146" cy="566924"/>
            </a:xfrm>
          </p:grpSpPr>
          <p:sp>
            <p:nvSpPr>
              <p:cNvPr id="18" name="Google Shape;350;p11">
                <a:extLst>
                  <a:ext uri="{FF2B5EF4-FFF2-40B4-BE49-F238E27FC236}">
                    <a16:creationId xmlns:a16="http://schemas.microsoft.com/office/drawing/2014/main" id="{0A96C6F6-C035-E996-2B12-6E1CC9A63B90}"/>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9" name="Google Shape;351;p11">
                <a:extLst>
                  <a:ext uri="{FF2B5EF4-FFF2-40B4-BE49-F238E27FC236}">
                    <a16:creationId xmlns:a16="http://schemas.microsoft.com/office/drawing/2014/main" id="{8D2A3776-86A0-2658-8592-E4D091023035}"/>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20" name="Google Shape;352;p11">
                <a:extLst>
                  <a:ext uri="{FF2B5EF4-FFF2-40B4-BE49-F238E27FC236}">
                    <a16:creationId xmlns:a16="http://schemas.microsoft.com/office/drawing/2014/main" id="{21083FB2-31A9-4A4F-D71A-D783379E1709}"/>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grpSp>
          <p:nvGrpSpPr>
            <p:cNvPr id="8" name="Google Shape;353;p11">
              <a:extLst>
                <a:ext uri="{FF2B5EF4-FFF2-40B4-BE49-F238E27FC236}">
                  <a16:creationId xmlns:a16="http://schemas.microsoft.com/office/drawing/2014/main" id="{C6EC3740-C692-3456-C6F1-0FD91E7C25A8}"/>
                </a:ext>
              </a:extLst>
            </p:cNvPr>
            <p:cNvGrpSpPr/>
            <p:nvPr/>
          </p:nvGrpSpPr>
          <p:grpSpPr>
            <a:xfrm>
              <a:off x="5767260" y="5286078"/>
              <a:ext cx="4178145" cy="584841"/>
              <a:chOff x="1713632" y="5295338"/>
              <a:chExt cx="4050146" cy="566924"/>
            </a:xfrm>
          </p:grpSpPr>
          <p:sp>
            <p:nvSpPr>
              <p:cNvPr id="15" name="Google Shape;354;p11">
                <a:extLst>
                  <a:ext uri="{FF2B5EF4-FFF2-40B4-BE49-F238E27FC236}">
                    <a16:creationId xmlns:a16="http://schemas.microsoft.com/office/drawing/2014/main" id="{E5DA7D04-BB98-C7B0-CB67-083E5E25CA4E}"/>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 name="Google Shape;355;p11">
                <a:extLst>
                  <a:ext uri="{FF2B5EF4-FFF2-40B4-BE49-F238E27FC236}">
                    <a16:creationId xmlns:a16="http://schemas.microsoft.com/office/drawing/2014/main" id="{4DE92751-E3D1-D2A6-0191-3965AD5D4B63}"/>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7" name="Google Shape;356;p11">
                <a:extLst>
                  <a:ext uri="{FF2B5EF4-FFF2-40B4-BE49-F238E27FC236}">
                    <a16:creationId xmlns:a16="http://schemas.microsoft.com/office/drawing/2014/main" id="{33EAB244-A7F8-1F65-C14C-571D594140B0}"/>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sp>
          <p:nvSpPr>
            <p:cNvPr id="9" name="Google Shape;357;p11">
              <a:extLst>
                <a:ext uri="{FF2B5EF4-FFF2-40B4-BE49-F238E27FC236}">
                  <a16:creationId xmlns:a16="http://schemas.microsoft.com/office/drawing/2014/main" id="{4971BA12-AADA-AB7A-BAB0-C0969CA47638}"/>
                </a:ext>
              </a:extLst>
            </p:cNvPr>
            <p:cNvSpPr txBox="1"/>
            <p:nvPr/>
          </p:nvSpPr>
          <p:spPr>
            <a:xfrm>
              <a:off x="3415866" y="5993381"/>
              <a:ext cx="559415"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1</a:t>
              </a:r>
              <a:endParaRPr dirty="0"/>
            </a:p>
          </p:txBody>
        </p:sp>
        <p:sp>
          <p:nvSpPr>
            <p:cNvPr id="10" name="Google Shape;358;p11">
              <a:extLst>
                <a:ext uri="{FF2B5EF4-FFF2-40B4-BE49-F238E27FC236}">
                  <a16:creationId xmlns:a16="http://schemas.microsoft.com/office/drawing/2014/main" id="{13B40265-4425-1A45-9A87-CB0859D61633}"/>
                </a:ext>
              </a:extLst>
            </p:cNvPr>
            <p:cNvSpPr txBox="1"/>
            <p:nvPr/>
          </p:nvSpPr>
          <p:spPr>
            <a:xfrm>
              <a:off x="7546512" y="5993381"/>
              <a:ext cx="606792"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2</a:t>
              </a:r>
              <a:endParaRPr dirty="0"/>
            </a:p>
          </p:txBody>
        </p:sp>
        <p:grpSp>
          <p:nvGrpSpPr>
            <p:cNvPr id="11" name="Google Shape;359;p11">
              <a:extLst>
                <a:ext uri="{FF2B5EF4-FFF2-40B4-BE49-F238E27FC236}">
                  <a16:creationId xmlns:a16="http://schemas.microsoft.com/office/drawing/2014/main" id="{94DE26C1-7778-CD3D-E55C-90D713EF40BB}"/>
                </a:ext>
              </a:extLst>
            </p:cNvPr>
            <p:cNvGrpSpPr/>
            <p:nvPr/>
          </p:nvGrpSpPr>
          <p:grpSpPr>
            <a:xfrm>
              <a:off x="1653666" y="1201358"/>
              <a:ext cx="8237810" cy="4178621"/>
              <a:chOff x="1653666" y="1201358"/>
              <a:chExt cx="8237810" cy="4178621"/>
            </a:xfrm>
          </p:grpSpPr>
          <p:cxnSp>
            <p:nvCxnSpPr>
              <p:cNvPr id="12" name="Google Shape;360;p11">
                <a:extLst>
                  <a:ext uri="{FF2B5EF4-FFF2-40B4-BE49-F238E27FC236}">
                    <a16:creationId xmlns:a16="http://schemas.microsoft.com/office/drawing/2014/main" id="{1C554B35-E1DF-44F6-D9F0-8A962159A727}"/>
                  </a:ext>
                </a:extLst>
              </p:cNvPr>
              <p:cNvCxnSpPr/>
              <p:nvPr/>
            </p:nvCxnSpPr>
            <p:spPr>
              <a:xfrm>
                <a:off x="5767260"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3" name="Google Shape;361;p11">
                <a:extLst>
                  <a:ext uri="{FF2B5EF4-FFF2-40B4-BE49-F238E27FC236}">
                    <a16:creationId xmlns:a16="http://schemas.microsoft.com/office/drawing/2014/main" id="{C81E82AF-4F74-18D7-81B7-A5809292654A}"/>
                  </a:ext>
                </a:extLst>
              </p:cNvPr>
              <p:cNvCxnSpPr/>
              <p:nvPr/>
            </p:nvCxnSpPr>
            <p:spPr>
              <a:xfrm>
                <a:off x="1653666"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4" name="Google Shape;362;p11">
                <a:extLst>
                  <a:ext uri="{FF2B5EF4-FFF2-40B4-BE49-F238E27FC236}">
                    <a16:creationId xmlns:a16="http://schemas.microsoft.com/office/drawing/2014/main" id="{2414A85C-7C03-8BC3-F84E-98A397183DEA}"/>
                  </a:ext>
                </a:extLst>
              </p:cNvPr>
              <p:cNvCxnSpPr/>
              <p:nvPr/>
            </p:nvCxnSpPr>
            <p:spPr>
              <a:xfrm>
                <a:off x="9891476" y="1201358"/>
                <a:ext cx="0" cy="4178621"/>
              </a:xfrm>
              <a:prstGeom prst="straightConnector1">
                <a:avLst/>
              </a:prstGeom>
              <a:noFill/>
              <a:ln w="9525" cap="flat" cmpd="sng">
                <a:solidFill>
                  <a:srgbClr val="9E9E9D"/>
                </a:solidFill>
                <a:prstDash val="solid"/>
                <a:round/>
                <a:headEnd type="none" w="sm" len="sm"/>
                <a:tailEnd type="none" w="sm" len="sm"/>
              </a:ln>
            </p:spPr>
          </p:cxnSp>
        </p:grpSp>
      </p:grpSp>
      <p:sp>
        <p:nvSpPr>
          <p:cNvPr id="2" name="Rounded Rectangle 1">
            <a:extLst>
              <a:ext uri="{FF2B5EF4-FFF2-40B4-BE49-F238E27FC236}">
                <a16:creationId xmlns:a16="http://schemas.microsoft.com/office/drawing/2014/main" id="{51296230-B949-F48F-9EDE-B24E9436F0BB}"/>
              </a:ext>
            </a:extLst>
          </p:cNvPr>
          <p:cNvSpPr/>
          <p:nvPr userDrawn="1"/>
        </p:nvSpPr>
        <p:spPr>
          <a:xfrm>
            <a:off x="9585789" y="162686"/>
            <a:ext cx="2466686" cy="365125"/>
          </a:xfrm>
          <a:prstGeom prst="roundRect">
            <a:avLst/>
          </a:prstGeom>
          <a:solidFill>
            <a:srgbClr val="D2E8E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326367"/>
                </a:solidFill>
                <a:latin typeface="Arial Narrow" panose="020B0604020202020204" pitchFamily="34" charset="0"/>
                <a:cs typeface="Arial Narrow" panose="020B0604020202020204" pitchFamily="34" charset="0"/>
              </a:rPr>
              <a:t>Engineering and Manufacturing</a:t>
            </a:r>
          </a:p>
        </p:txBody>
      </p:sp>
      <p:sp>
        <p:nvSpPr>
          <p:cNvPr id="5" name="Footer Placeholder 4">
            <a:extLst>
              <a:ext uri="{FF2B5EF4-FFF2-40B4-BE49-F238E27FC236}">
                <a16:creationId xmlns:a16="http://schemas.microsoft.com/office/drawing/2014/main" id="{65BCFAF7-B735-C84E-F03D-5ADF8B9567D4}"/>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CED27677-8800-AF99-DCAC-222DCD4A6491}"/>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088465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upporting Context">
    <p:spTree>
      <p:nvGrpSpPr>
        <p:cNvPr id="1" name=""/>
        <p:cNvGrpSpPr/>
        <p:nvPr/>
      </p:nvGrpSpPr>
      <p:grpSpPr>
        <a:xfrm>
          <a:off x="0" y="0"/>
          <a:ext cx="0" cy="0"/>
          <a:chOff x="0" y="0"/>
          <a:chExt cx="0" cy="0"/>
        </a:xfrm>
      </p:grpSpPr>
      <p:sp>
        <p:nvSpPr>
          <p:cNvPr id="10" name="Google Shape;397;p12">
            <a:extLst>
              <a:ext uri="{FF2B5EF4-FFF2-40B4-BE49-F238E27FC236}">
                <a16:creationId xmlns:a16="http://schemas.microsoft.com/office/drawing/2014/main" id="{30F1B937-2479-8CE6-872F-E1F0464D08E6}"/>
              </a:ext>
            </a:extLst>
          </p:cNvPr>
          <p:cNvSpPr txBox="1">
            <a:spLocks noGrp="1"/>
          </p:cNvSpPr>
          <p:nvPr>
            <p:ph type="body" idx="1" hasCustomPrompt="1"/>
          </p:nvPr>
        </p:nvSpPr>
        <p:spPr>
          <a:xfrm>
            <a:off x="838200" y="1825625"/>
            <a:ext cx="10515600" cy="4351338"/>
          </a:xfrm>
          <a:prstGeom prst="rect">
            <a:avLst/>
          </a:prstGeom>
          <a:noFill/>
          <a:ln w="9525" cap="flat" cmpd="sng">
            <a:solidFill>
              <a:srgbClr val="D2E8E9"/>
            </a:solidFill>
            <a:prstDash val="solid"/>
            <a:round/>
            <a:headEnd type="none" w="sm" len="sm"/>
            <a:tailEnd type="none" w="sm" len="sm"/>
          </a:ln>
        </p:spPr>
        <p:txBody>
          <a:bodyPr spcFirstLastPara="1" wrap="square" lIns="180000" tIns="180000" rIns="180000" bIns="180000" anchor="t" anchorCtr="0">
            <a:normAutofit fontScale="70000" lnSpcReduction="20000"/>
          </a:bodyPr>
          <a:lstStyle>
            <a:lvl1pPr marL="0" indent="0" algn="l" rtl="0">
              <a:lnSpc>
                <a:spcPct val="108000"/>
              </a:lnSpc>
              <a:spcBef>
                <a:spcPts val="1000"/>
              </a:spcBef>
              <a:spcAft>
                <a:spcPts val="0"/>
              </a:spcAft>
              <a:buSzPct val="100000"/>
              <a:buNone/>
              <a:defRPr/>
            </a:lvl1pPr>
          </a:lstStyle>
          <a:p>
            <a:pPr marL="0" lvl="0" indent="0" algn="l" rtl="0">
              <a:lnSpc>
                <a:spcPct val="108000"/>
              </a:lnSpc>
              <a:spcBef>
                <a:spcPts val="0"/>
              </a:spcBef>
              <a:spcAft>
                <a:spcPts val="0"/>
              </a:spcAft>
              <a:buSzPct val="100000"/>
              <a:buNone/>
            </a:pPr>
            <a:r>
              <a:rPr lang="en-GB" b="1" u="sng"/>
              <a:t>Title</a:t>
            </a:r>
            <a:endParaRPr lang="en-GB"/>
          </a:p>
          <a:p>
            <a:pPr marL="0" lvl="0" indent="0" algn="l" rtl="0">
              <a:lnSpc>
                <a:spcPct val="108000"/>
              </a:lnSpc>
              <a:spcBef>
                <a:spcPts val="1000"/>
              </a:spcBef>
              <a:spcAft>
                <a:spcPts val="0"/>
              </a:spcAft>
              <a:buSzPct val="100000"/>
              <a:buNone/>
            </a:pPr>
            <a:r>
              <a:rPr lang="en-GB"/>
              <a:t>Write clarifying notes or context to support wording used in the model. This will likely be some supporting information for each area on the left of the model, e.g. ‘Core Content (3–5 days) – The three themes identified would be deliver by three different teachers and holistic links to learning made where possible.’</a:t>
            </a:r>
          </a:p>
          <a:p>
            <a:pPr marL="0" lvl="0" indent="0" algn="l" rtl="0">
              <a:lnSpc>
                <a:spcPct val="108000"/>
              </a:lnSpc>
              <a:spcBef>
                <a:spcPts val="1000"/>
              </a:spcBef>
              <a:spcAft>
                <a:spcPts val="0"/>
              </a:spcAft>
              <a:buSzPct val="100000"/>
              <a:buNone/>
            </a:pPr>
            <a:endParaRPr lang="en-GB"/>
          </a:p>
        </p:txBody>
      </p:sp>
      <p:sp>
        <p:nvSpPr>
          <p:cNvPr id="2" name="Rounded Rectangle 1">
            <a:extLst>
              <a:ext uri="{FF2B5EF4-FFF2-40B4-BE49-F238E27FC236}">
                <a16:creationId xmlns:a16="http://schemas.microsoft.com/office/drawing/2014/main" id="{7C960A28-919B-BB03-2A9D-ADC31481583B}"/>
              </a:ext>
            </a:extLst>
          </p:cNvPr>
          <p:cNvSpPr/>
          <p:nvPr userDrawn="1"/>
        </p:nvSpPr>
        <p:spPr>
          <a:xfrm>
            <a:off x="9585789" y="162686"/>
            <a:ext cx="2466686" cy="365125"/>
          </a:xfrm>
          <a:prstGeom prst="roundRect">
            <a:avLst/>
          </a:prstGeom>
          <a:solidFill>
            <a:srgbClr val="D2E8E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326367"/>
                </a:solidFill>
                <a:latin typeface="Arial Narrow" panose="020B0604020202020204" pitchFamily="34" charset="0"/>
                <a:cs typeface="Arial Narrow" panose="020B0604020202020204" pitchFamily="34" charset="0"/>
              </a:rPr>
              <a:t>Engineering and Manufacturing</a:t>
            </a:r>
          </a:p>
        </p:txBody>
      </p:sp>
      <p:sp>
        <p:nvSpPr>
          <p:cNvPr id="3" name="Footer Placeholder 4">
            <a:extLst>
              <a:ext uri="{FF2B5EF4-FFF2-40B4-BE49-F238E27FC236}">
                <a16:creationId xmlns:a16="http://schemas.microsoft.com/office/drawing/2014/main" id="{E5D28FB5-ADFD-D3D3-A1F5-A098780B9362}"/>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2E31BBE-44F7-D192-7F12-E0E7A1554878}"/>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2152237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Further Information">
    <p:spTree>
      <p:nvGrpSpPr>
        <p:cNvPr id="1" name=""/>
        <p:cNvGrpSpPr/>
        <p:nvPr/>
      </p:nvGrpSpPr>
      <p:grpSpPr>
        <a:xfrm>
          <a:off x="0" y="0"/>
          <a:ext cx="0" cy="0"/>
          <a:chOff x="0" y="0"/>
          <a:chExt cx="0" cy="0"/>
        </a:xfrm>
      </p:grpSpPr>
      <p:sp>
        <p:nvSpPr>
          <p:cNvPr id="8" name="Google Shape;599;p26">
            <a:extLst>
              <a:ext uri="{FF2B5EF4-FFF2-40B4-BE49-F238E27FC236}">
                <a16:creationId xmlns:a16="http://schemas.microsoft.com/office/drawing/2014/main" id="{89820391-C7B8-4B8F-F1FF-DD704A510C73}"/>
              </a:ext>
            </a:extLst>
          </p:cNvPr>
          <p:cNvSpPr txBox="1">
            <a:spLocks noGrp="1"/>
          </p:cNvSpPr>
          <p:nvPr>
            <p:ph type="body" idx="1" hasCustomPrompt="1"/>
          </p:nvPr>
        </p:nvSpPr>
        <p:spPr>
          <a:xfrm>
            <a:off x="838200" y="1825625"/>
            <a:ext cx="10515600" cy="4351338"/>
          </a:xfrm>
          <a:prstGeom prst="rect">
            <a:avLst/>
          </a:prstGeom>
          <a:noFill/>
          <a:ln w="9525" cap="flat" cmpd="sng">
            <a:solidFill>
              <a:srgbClr val="D2E8E9"/>
            </a:solidFill>
            <a:prstDash val="solid"/>
            <a:round/>
            <a:headEnd type="none" w="sm" len="sm"/>
            <a:tailEnd type="none" w="sm" len="sm"/>
          </a:ln>
        </p:spPr>
        <p:txBody>
          <a:bodyPr spcFirstLastPara="1" wrap="square" lIns="180000" tIns="72000" rIns="180000" bIns="72000" anchor="t" anchorCtr="0">
            <a:normAutofit/>
          </a:bodyPr>
          <a:lstStyle>
            <a:lvl1pPr>
              <a:buClr>
                <a:schemeClr val="tx1"/>
              </a:buClr>
              <a:defRPr/>
            </a:lvl1pPr>
          </a:lstStyle>
          <a:p>
            <a:r>
              <a:rPr lang="en-US">
                <a:hlinkClick r:id="rId2" invalidUrl="https:///"/>
              </a:rPr>
              <a:t>New text with link</a:t>
            </a:r>
            <a:endParaRPr lang="en-US"/>
          </a:p>
          <a:p>
            <a:r>
              <a:rPr lang="en-US">
                <a:hlinkClick r:id="rId3" invalidUrl="https:///"/>
              </a:rPr>
              <a:t>New text with link</a:t>
            </a:r>
            <a:endParaRPr lang="en-US"/>
          </a:p>
          <a:p>
            <a:r>
              <a:rPr lang="en-US">
                <a:hlinkClick r:id="rId4" invalidUrl="https:///"/>
              </a:rPr>
              <a:t>New text with link</a:t>
            </a:r>
            <a:endParaRPr lang="en-US"/>
          </a:p>
        </p:txBody>
      </p:sp>
      <p:sp>
        <p:nvSpPr>
          <p:cNvPr id="2" name="Rounded Rectangle 1">
            <a:extLst>
              <a:ext uri="{FF2B5EF4-FFF2-40B4-BE49-F238E27FC236}">
                <a16:creationId xmlns:a16="http://schemas.microsoft.com/office/drawing/2014/main" id="{349A98AF-511A-B9F6-5774-5EADF16B2477}"/>
              </a:ext>
            </a:extLst>
          </p:cNvPr>
          <p:cNvSpPr/>
          <p:nvPr userDrawn="1"/>
        </p:nvSpPr>
        <p:spPr>
          <a:xfrm>
            <a:off x="9585789" y="162686"/>
            <a:ext cx="2466686" cy="365125"/>
          </a:xfrm>
          <a:prstGeom prst="roundRect">
            <a:avLst/>
          </a:prstGeom>
          <a:solidFill>
            <a:srgbClr val="D2E8E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326367"/>
                </a:solidFill>
                <a:latin typeface="Arial Narrow" panose="020B0604020202020204" pitchFamily="34" charset="0"/>
                <a:cs typeface="Arial Narrow" panose="020B0604020202020204" pitchFamily="34" charset="0"/>
              </a:rPr>
              <a:t>Engineering and Manufacturing</a:t>
            </a:r>
          </a:p>
        </p:txBody>
      </p:sp>
      <p:sp>
        <p:nvSpPr>
          <p:cNvPr id="3" name="Footer Placeholder 4">
            <a:extLst>
              <a:ext uri="{FF2B5EF4-FFF2-40B4-BE49-F238E27FC236}">
                <a16:creationId xmlns:a16="http://schemas.microsoft.com/office/drawing/2014/main" id="{D3427EEE-AEF4-6A77-EBD9-018265F3407B}"/>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441013E0-AF54-73FE-F2C4-1F4068E83603}"/>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0114F0E7-7340-9192-9E84-F1E9363CABE0}"/>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Further information</a:t>
            </a:r>
          </a:p>
        </p:txBody>
      </p:sp>
    </p:spTree>
    <p:extLst>
      <p:ext uri="{BB962C8B-B14F-4D97-AF65-F5344CB8AC3E}">
        <p14:creationId xmlns:p14="http://schemas.microsoft.com/office/powerpoint/2010/main" val="1422659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Skills Map Year 1">
    <p:spTree>
      <p:nvGrpSpPr>
        <p:cNvPr id="1" name=""/>
        <p:cNvGrpSpPr/>
        <p:nvPr/>
      </p:nvGrpSpPr>
      <p:grpSpPr>
        <a:xfrm>
          <a:off x="0" y="0"/>
          <a:ext cx="0" cy="0"/>
          <a:chOff x="0" y="0"/>
          <a:chExt cx="0" cy="0"/>
        </a:xfrm>
      </p:grpSpPr>
      <p:sp>
        <p:nvSpPr>
          <p:cNvPr id="27" name="Text Placeholder 26">
            <a:extLst>
              <a:ext uri="{FF2B5EF4-FFF2-40B4-BE49-F238E27FC236}">
                <a16:creationId xmlns:a16="http://schemas.microsoft.com/office/drawing/2014/main" id="{85B6AC31-7F32-31F6-7F0F-DAC15C0EA545}"/>
              </a:ext>
            </a:extLst>
          </p:cNvPr>
          <p:cNvSpPr>
            <a:spLocks noGrp="1"/>
          </p:cNvSpPr>
          <p:nvPr>
            <p:ph type="body" sz="quarter" idx="16" hasCustomPrompt="1"/>
          </p:nvPr>
        </p:nvSpPr>
        <p:spPr>
          <a:xfrm>
            <a:off x="7753800" y="3054234"/>
            <a:ext cx="3600000" cy="1612800"/>
          </a:xfrm>
          <a:solidFill>
            <a:srgbClr val="F7E3D4"/>
          </a:solidFill>
        </p:spPr>
        <p:txBody>
          <a:bodyPr lIns="72000" tIns="0" rIns="72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sz="11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300"/>
              </a:spcBef>
              <a:spcAft>
                <a:spcPts val="0"/>
              </a:spcAft>
              <a:buClr>
                <a:srgbClr val="534C29"/>
              </a:buClr>
              <a:buSzPts val="2400"/>
              <a:buFontTx/>
              <a:buNone/>
              <a:tabLst/>
              <a:defRPr/>
            </a:pPr>
            <a:r>
              <a:rPr lang="en-US"/>
              <a:t> </a:t>
            </a:r>
          </a:p>
        </p:txBody>
      </p:sp>
      <p:sp>
        <p:nvSpPr>
          <p:cNvPr id="25" name="Text Placeholder 24">
            <a:extLst>
              <a:ext uri="{FF2B5EF4-FFF2-40B4-BE49-F238E27FC236}">
                <a16:creationId xmlns:a16="http://schemas.microsoft.com/office/drawing/2014/main" id="{96C199EA-61FF-D155-E046-406C78605918}"/>
              </a:ext>
            </a:extLst>
          </p:cNvPr>
          <p:cNvSpPr>
            <a:spLocks noGrp="1"/>
          </p:cNvSpPr>
          <p:nvPr>
            <p:ph type="body" sz="quarter" idx="15"/>
          </p:nvPr>
        </p:nvSpPr>
        <p:spPr>
          <a:xfrm>
            <a:off x="7753800" y="4684141"/>
            <a:ext cx="3600000" cy="1612800"/>
          </a:xfrm>
          <a:solidFill>
            <a:srgbClr val="F7E3D4"/>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stStyle>
          <a:p>
            <a:pPr lvl="0"/>
            <a:endParaRPr lang="en-US"/>
          </a:p>
        </p:txBody>
      </p:sp>
      <p:sp>
        <p:nvSpPr>
          <p:cNvPr id="41" name="TextBox 40">
            <a:extLst>
              <a:ext uri="{FF2B5EF4-FFF2-40B4-BE49-F238E27FC236}">
                <a16:creationId xmlns:a16="http://schemas.microsoft.com/office/drawing/2014/main" id="{B682ED99-B50C-A4A7-854D-F2560E384304}"/>
              </a:ext>
            </a:extLst>
          </p:cNvPr>
          <p:cNvSpPr txBox="1">
            <a:spLocks/>
          </p:cNvSpPr>
          <p:nvPr userDrawn="1"/>
        </p:nvSpPr>
        <p:spPr>
          <a:xfrm rot="16200000">
            <a:off x="6851957" y="5395098"/>
            <a:ext cx="1616400" cy="187285"/>
          </a:xfrm>
          <a:prstGeom prst="roundRect">
            <a:avLst/>
          </a:prstGeom>
          <a:solidFill>
            <a:srgbClr val="A44A00">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6</a:t>
            </a:r>
          </a:p>
        </p:txBody>
      </p:sp>
      <p:sp>
        <p:nvSpPr>
          <p:cNvPr id="42" name="TextBox 41">
            <a:extLst>
              <a:ext uri="{FF2B5EF4-FFF2-40B4-BE49-F238E27FC236}">
                <a16:creationId xmlns:a16="http://schemas.microsoft.com/office/drawing/2014/main" id="{B22DA858-8F28-F56A-C4FB-70C0E7BA1E14}"/>
              </a:ext>
            </a:extLst>
          </p:cNvPr>
          <p:cNvSpPr txBox="1">
            <a:spLocks/>
          </p:cNvSpPr>
          <p:nvPr userDrawn="1"/>
        </p:nvSpPr>
        <p:spPr>
          <a:xfrm rot="16200000">
            <a:off x="6851958" y="3768792"/>
            <a:ext cx="1616400" cy="187285"/>
          </a:xfrm>
          <a:prstGeom prst="roundRect">
            <a:avLst/>
          </a:prstGeom>
          <a:solidFill>
            <a:srgbClr val="A44A00">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5</a:t>
            </a:r>
          </a:p>
        </p:txBody>
      </p:sp>
      <p:sp>
        <p:nvSpPr>
          <p:cNvPr id="54" name="TextBox 53">
            <a:extLst>
              <a:ext uri="{FF2B5EF4-FFF2-40B4-BE49-F238E27FC236}">
                <a16:creationId xmlns:a16="http://schemas.microsoft.com/office/drawing/2014/main" id="{AF07AE91-93D8-6C49-16A2-4C7F422E62D4}"/>
              </a:ext>
            </a:extLst>
          </p:cNvPr>
          <p:cNvSpPr txBox="1">
            <a:spLocks/>
          </p:cNvSpPr>
          <p:nvPr userDrawn="1"/>
        </p:nvSpPr>
        <p:spPr>
          <a:xfrm rot="16200000">
            <a:off x="5852871" y="4580592"/>
            <a:ext cx="3240000" cy="187285"/>
          </a:xfrm>
          <a:prstGeom prst="roundRect">
            <a:avLst/>
          </a:prstGeom>
          <a:solidFill>
            <a:srgbClr val="A44A00"/>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3</a:t>
            </a:r>
          </a:p>
        </p:txBody>
      </p:sp>
      <p:cxnSp>
        <p:nvCxnSpPr>
          <p:cNvPr id="5" name="Straight Connector 4">
            <a:extLst>
              <a:ext uri="{FF2B5EF4-FFF2-40B4-BE49-F238E27FC236}">
                <a16:creationId xmlns:a16="http://schemas.microsoft.com/office/drawing/2014/main" id="{3BC965FA-FEFA-B3F8-AC9A-C6AC571B1E80}"/>
              </a:ext>
            </a:extLst>
          </p:cNvPr>
          <p:cNvCxnSpPr>
            <a:cxnSpLocks/>
            <a:endCxn id="54" idx="2"/>
          </p:cNvCxnSpPr>
          <p:nvPr userDrawn="1"/>
        </p:nvCxnSpPr>
        <p:spPr>
          <a:xfrm flipH="1" flipV="1">
            <a:off x="7566514" y="4674235"/>
            <a:ext cx="3787286" cy="3598"/>
          </a:xfrm>
          <a:prstGeom prst="line">
            <a:avLst/>
          </a:prstGeom>
          <a:ln w="15875">
            <a:solidFill>
              <a:srgbClr val="A44A00"/>
            </a:solidFill>
          </a:ln>
        </p:spPr>
        <p:style>
          <a:lnRef idx="1">
            <a:schemeClr val="accent1"/>
          </a:lnRef>
          <a:fillRef idx="0">
            <a:schemeClr val="accent1"/>
          </a:fillRef>
          <a:effectRef idx="0">
            <a:schemeClr val="accent1"/>
          </a:effectRef>
          <a:fontRef idx="minor">
            <a:schemeClr val="tx1"/>
          </a:fontRef>
        </p:style>
      </p:cxnSp>
      <p:sp>
        <p:nvSpPr>
          <p:cNvPr id="6" name="Text Placeholder 22">
            <a:extLst>
              <a:ext uri="{FF2B5EF4-FFF2-40B4-BE49-F238E27FC236}">
                <a16:creationId xmlns:a16="http://schemas.microsoft.com/office/drawing/2014/main" id="{5033D5C3-CE04-A6E5-560F-940D5B75FB10}"/>
              </a:ext>
            </a:extLst>
          </p:cNvPr>
          <p:cNvSpPr>
            <a:spLocks noGrp="1"/>
          </p:cNvSpPr>
          <p:nvPr>
            <p:ph type="body" sz="quarter" idx="17"/>
          </p:nvPr>
        </p:nvSpPr>
        <p:spPr>
          <a:xfrm>
            <a:off x="996892" y="4691343"/>
            <a:ext cx="3600000" cy="1612800"/>
          </a:xfrm>
          <a:solidFill>
            <a:srgbClr val="E2EEBE"/>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FontTx/>
              <a:buNone/>
              <a:defRPr/>
            </a:lvl2pPr>
            <a:lvl3pPr>
              <a:spcBef>
                <a:spcPts val="1000"/>
              </a:spcBef>
              <a:buFontTx/>
              <a:buNone/>
              <a:defRPr/>
            </a:lvl3pPr>
            <a:lvl4pPr>
              <a:spcBef>
                <a:spcPts val="1000"/>
              </a:spcBef>
              <a:buFontTx/>
              <a:buNone/>
              <a:defRPr/>
            </a:lvl4pPr>
            <a:lvl5pPr>
              <a:spcBef>
                <a:spcPts val="1000"/>
              </a:spcBef>
              <a:buFontTx/>
              <a:buNone/>
              <a:defRPr/>
            </a:lvl5pPr>
          </a:lstStyle>
          <a:p>
            <a:pPr lvl="0"/>
            <a:endParaRPr lang="en-US"/>
          </a:p>
        </p:txBody>
      </p:sp>
      <p:sp>
        <p:nvSpPr>
          <p:cNvPr id="7" name="Text Placeholder 20">
            <a:extLst>
              <a:ext uri="{FF2B5EF4-FFF2-40B4-BE49-F238E27FC236}">
                <a16:creationId xmlns:a16="http://schemas.microsoft.com/office/drawing/2014/main" id="{DC54FBD7-A623-2965-DEC9-E4D7208DCE30}"/>
              </a:ext>
            </a:extLst>
          </p:cNvPr>
          <p:cNvSpPr>
            <a:spLocks noGrp="1"/>
          </p:cNvSpPr>
          <p:nvPr>
            <p:ph type="body" sz="quarter" idx="18"/>
          </p:nvPr>
        </p:nvSpPr>
        <p:spPr>
          <a:xfrm>
            <a:off x="996890" y="3061435"/>
            <a:ext cx="3600000" cy="1612800"/>
          </a:xfrm>
          <a:solidFill>
            <a:srgbClr val="E2EEBE"/>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indent="0">
              <a:spcBef>
                <a:spcPts val="1000"/>
              </a:spcBef>
              <a:buNone/>
              <a:defRPr/>
            </a:lvl2pPr>
            <a:lvl3pPr indent="0">
              <a:spcBef>
                <a:spcPts val="1000"/>
              </a:spcBef>
              <a:buNone/>
              <a:defRPr/>
            </a:lvl3pPr>
            <a:lvl4pPr indent="0">
              <a:spcBef>
                <a:spcPts val="1000"/>
              </a:spcBef>
              <a:buNone/>
              <a:defRPr/>
            </a:lvl4pPr>
            <a:lvl5pPr indent="0">
              <a:spcBef>
                <a:spcPts val="1000"/>
              </a:spcBef>
              <a:buNone/>
              <a:defRPr/>
            </a:lvl5pPr>
          </a:lstStyle>
          <a:p>
            <a:pPr lvl="0"/>
            <a:endParaRPr lang="en-US"/>
          </a:p>
        </p:txBody>
      </p:sp>
      <p:sp>
        <p:nvSpPr>
          <p:cNvPr id="9" name="TextBox 8">
            <a:extLst>
              <a:ext uri="{FF2B5EF4-FFF2-40B4-BE49-F238E27FC236}">
                <a16:creationId xmlns:a16="http://schemas.microsoft.com/office/drawing/2014/main" id="{75C02D3B-EFD1-E921-5184-F06B3D18F146}"/>
              </a:ext>
            </a:extLst>
          </p:cNvPr>
          <p:cNvSpPr txBox="1">
            <a:spLocks/>
          </p:cNvSpPr>
          <p:nvPr userDrawn="1"/>
        </p:nvSpPr>
        <p:spPr>
          <a:xfrm rot="16200000">
            <a:off x="95050" y="3775993"/>
            <a:ext cx="1616400" cy="187285"/>
          </a:xfrm>
          <a:prstGeom prst="roundRect">
            <a:avLst/>
          </a:prstGeom>
          <a:solidFill>
            <a:srgbClr val="466318">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3</a:t>
            </a:r>
          </a:p>
        </p:txBody>
      </p:sp>
      <p:sp>
        <p:nvSpPr>
          <p:cNvPr id="10" name="TextBox 9">
            <a:extLst>
              <a:ext uri="{FF2B5EF4-FFF2-40B4-BE49-F238E27FC236}">
                <a16:creationId xmlns:a16="http://schemas.microsoft.com/office/drawing/2014/main" id="{6F6E5E17-95C0-D0AC-B449-2B0DF20FBB8C}"/>
              </a:ext>
            </a:extLst>
          </p:cNvPr>
          <p:cNvSpPr txBox="1">
            <a:spLocks/>
          </p:cNvSpPr>
          <p:nvPr userDrawn="1"/>
        </p:nvSpPr>
        <p:spPr>
          <a:xfrm rot="16200000">
            <a:off x="95049" y="5402300"/>
            <a:ext cx="1616400" cy="187285"/>
          </a:xfrm>
          <a:prstGeom prst="roundRect">
            <a:avLst/>
          </a:prstGeom>
          <a:solidFill>
            <a:srgbClr val="466318">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4</a:t>
            </a:r>
          </a:p>
        </p:txBody>
      </p:sp>
      <p:sp>
        <p:nvSpPr>
          <p:cNvPr id="11" name="TextBox 10">
            <a:extLst>
              <a:ext uri="{FF2B5EF4-FFF2-40B4-BE49-F238E27FC236}">
                <a16:creationId xmlns:a16="http://schemas.microsoft.com/office/drawing/2014/main" id="{82E2EE89-767D-9327-1D88-47261F916670}"/>
              </a:ext>
            </a:extLst>
          </p:cNvPr>
          <p:cNvSpPr txBox="1">
            <a:spLocks/>
          </p:cNvSpPr>
          <p:nvPr userDrawn="1"/>
        </p:nvSpPr>
        <p:spPr>
          <a:xfrm rot="16200000">
            <a:off x="-904038" y="4587794"/>
            <a:ext cx="3240003" cy="187285"/>
          </a:xfrm>
          <a:prstGeom prst="roundRect">
            <a:avLst/>
          </a:prstGeom>
          <a:solidFill>
            <a:srgbClr val="466318"/>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2</a:t>
            </a:r>
          </a:p>
        </p:txBody>
      </p:sp>
      <p:cxnSp>
        <p:nvCxnSpPr>
          <p:cNvPr id="12" name="Straight Connector 11">
            <a:extLst>
              <a:ext uri="{FF2B5EF4-FFF2-40B4-BE49-F238E27FC236}">
                <a16:creationId xmlns:a16="http://schemas.microsoft.com/office/drawing/2014/main" id="{1B49BE9D-D99F-AF47-16D7-0C7B885B4C89}"/>
              </a:ext>
            </a:extLst>
          </p:cNvPr>
          <p:cNvCxnSpPr>
            <a:cxnSpLocks/>
            <a:endCxn id="11" idx="2"/>
          </p:cNvCxnSpPr>
          <p:nvPr userDrawn="1"/>
        </p:nvCxnSpPr>
        <p:spPr>
          <a:xfrm flipH="1" flipV="1">
            <a:off x="809606" y="4681436"/>
            <a:ext cx="3787284" cy="3598"/>
          </a:xfrm>
          <a:prstGeom prst="line">
            <a:avLst/>
          </a:prstGeom>
          <a:ln w="15875">
            <a:solidFill>
              <a:srgbClr val="466318"/>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489328F5-670C-96B8-8941-B28CC2172D3F}"/>
              </a:ext>
            </a:extLst>
          </p:cNvPr>
          <p:cNvSpPr>
            <a:spLocks noGrp="1"/>
          </p:cNvSpPr>
          <p:nvPr>
            <p:ph type="body" sz="quarter" idx="12"/>
          </p:nvPr>
        </p:nvSpPr>
        <p:spPr>
          <a:xfrm>
            <a:off x="6161907" y="1283105"/>
            <a:ext cx="3960000" cy="1620000"/>
          </a:xfrm>
          <a:solidFill>
            <a:srgbClr val="DBF0FF"/>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None/>
              <a:defRPr/>
            </a:lvl2pPr>
            <a:lvl3pPr>
              <a:spcBef>
                <a:spcPts val="1000"/>
              </a:spcBef>
              <a:buNone/>
              <a:defRPr/>
            </a:lvl3pPr>
            <a:lvl4pPr>
              <a:spcBef>
                <a:spcPts val="1000"/>
              </a:spcBef>
              <a:buNone/>
              <a:defRPr/>
            </a:lvl4pPr>
            <a:lvl5pPr>
              <a:spcBef>
                <a:spcPts val="1000"/>
              </a:spcBef>
              <a:buNone/>
              <a:defRPr/>
            </a:lvl5pPr>
          </a:lstStyle>
          <a:p>
            <a:pPr lvl="0"/>
            <a:endParaRPr lang="en-US"/>
          </a:p>
        </p:txBody>
      </p:sp>
      <p:sp>
        <p:nvSpPr>
          <p:cNvPr id="17" name="Text Placeholder 16">
            <a:extLst>
              <a:ext uri="{FF2B5EF4-FFF2-40B4-BE49-F238E27FC236}">
                <a16:creationId xmlns:a16="http://schemas.microsoft.com/office/drawing/2014/main" id="{EA0195DC-3D39-65BD-0BF3-8FAB1C718945}"/>
              </a:ext>
            </a:extLst>
          </p:cNvPr>
          <p:cNvSpPr>
            <a:spLocks noGrp="1"/>
          </p:cNvSpPr>
          <p:nvPr>
            <p:ph type="body" sz="quarter" idx="11"/>
          </p:nvPr>
        </p:nvSpPr>
        <p:spPr>
          <a:xfrm>
            <a:off x="2001725" y="1283105"/>
            <a:ext cx="3960000" cy="1620000"/>
          </a:xfrm>
          <a:prstGeom prst="rect">
            <a:avLst/>
          </a:prstGeom>
          <a:solidFill>
            <a:srgbClr val="DBF0FF"/>
          </a:solidFill>
        </p:spPr>
        <p:txBody>
          <a:bodyPr lIns="72000" tIns="0" rIns="180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sz="1100">
                <a:latin typeface="Arial" panose="020B0604020202020204" pitchFamily="34" charset="0"/>
                <a:cs typeface="Arial" panose="020B0604020202020204" pitchFamily="34" charset="0"/>
              </a:defRPr>
            </a:lvl1pPr>
            <a:lvl2pPr>
              <a:buNone/>
              <a:defRPr/>
            </a:lvl2pPr>
            <a:lvl3pPr>
              <a:buNone/>
              <a:defRPr/>
            </a:lvl3pPr>
            <a:lvl4pPr>
              <a:buNone/>
              <a:defRPr/>
            </a:lvl4pPr>
            <a:lvl5pPr>
              <a:buNone/>
              <a:defRPr/>
            </a:lvl5pPr>
          </a:lstStyle>
          <a:p>
            <a:pPr lvl="0"/>
            <a:endParaRPr lang="en-US"/>
          </a:p>
        </p:txBody>
      </p:sp>
      <p:pic>
        <p:nvPicPr>
          <p:cNvPr id="35" name="Picture 34">
            <a:extLst>
              <a:ext uri="{FF2B5EF4-FFF2-40B4-BE49-F238E27FC236}">
                <a16:creationId xmlns:a16="http://schemas.microsoft.com/office/drawing/2014/main" id="{A854CBEE-470E-DF16-F108-015D8FC5C818}"/>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4849415" y="3084608"/>
            <a:ext cx="2349809" cy="2419331"/>
          </a:xfrm>
          <a:prstGeom prst="rect">
            <a:avLst/>
          </a:prstGeom>
        </p:spPr>
      </p:pic>
      <p:sp>
        <p:nvSpPr>
          <p:cNvPr id="37" name="TextBox 36">
            <a:extLst>
              <a:ext uri="{FF2B5EF4-FFF2-40B4-BE49-F238E27FC236}">
                <a16:creationId xmlns:a16="http://schemas.microsoft.com/office/drawing/2014/main" id="{8CB11DA2-EEBC-DB15-AC80-B34DC7842F93}"/>
              </a:ext>
            </a:extLst>
          </p:cNvPr>
          <p:cNvSpPr txBox="1">
            <a:spLocks/>
          </p:cNvSpPr>
          <p:nvPr userDrawn="1"/>
        </p:nvSpPr>
        <p:spPr>
          <a:xfrm rot="16200000">
            <a:off x="5258267" y="1999462"/>
            <a:ext cx="1620000" cy="187285"/>
          </a:xfrm>
          <a:prstGeom prst="roundRect">
            <a:avLst/>
          </a:prstGeom>
          <a:solidFill>
            <a:srgbClr val="1E6192">
              <a:alpha val="10000"/>
            </a:srgbClr>
          </a:solidFill>
        </p:spPr>
        <p:txBody>
          <a:bodyPr wrap="square" lIns="0" tIns="0" rIns="0" bIns="0" rtlCol="0" anchor="ctr" anchorCtr="0">
            <a:spAutoFit/>
          </a:bodyPr>
          <a:lstStyle>
            <a:defPPr marR="0" lvl="0" algn="l" rtl="0">
              <a:lnSpc>
                <a:spcPct val="100000"/>
              </a:lnSpc>
              <a:spcBef>
                <a:spcPts val="0"/>
              </a:spcBef>
              <a:spcAft>
                <a:spcPts val="0"/>
              </a:spcAft>
            </a:defPPr>
            <a:lvl1pPr algn="ctr">
              <a:defRPr sz="1100" b="1" spc="150" baseline="0">
                <a:solidFill>
                  <a:srgbClr val="1E6192"/>
                </a:solidFill>
              </a:defRPr>
            </a:lvl1pPr>
          </a:lstStyle>
          <a:p>
            <a:pPr lvl="0"/>
            <a:r>
              <a:rPr lang="en-US" b="0" dirty="0">
                <a:solidFill>
                  <a:schemeClr val="tx1"/>
                </a:solidFill>
                <a:latin typeface="Arial" panose="020B0604020202020204" pitchFamily="34" charset="0"/>
                <a:cs typeface="Arial" panose="020B0604020202020204" pitchFamily="34" charset="0"/>
              </a:rPr>
              <a:t>Half-term 2</a:t>
            </a:r>
          </a:p>
        </p:txBody>
      </p:sp>
      <p:sp>
        <p:nvSpPr>
          <p:cNvPr id="47" name="TextBox 46">
            <a:extLst>
              <a:ext uri="{FF2B5EF4-FFF2-40B4-BE49-F238E27FC236}">
                <a16:creationId xmlns:a16="http://schemas.microsoft.com/office/drawing/2014/main" id="{D8E88839-694D-BCA8-C15D-16B33F6E7416}"/>
              </a:ext>
            </a:extLst>
          </p:cNvPr>
          <p:cNvSpPr txBox="1">
            <a:spLocks/>
          </p:cNvSpPr>
          <p:nvPr userDrawn="1"/>
        </p:nvSpPr>
        <p:spPr>
          <a:xfrm>
            <a:off x="546369" y="729982"/>
            <a:ext cx="8059368" cy="503590"/>
          </a:xfrm>
          <a:prstGeom prst="rect">
            <a:avLst/>
          </a:prstGeom>
          <a:noFill/>
        </p:spPr>
        <p:txBody>
          <a:bodyPr wrap="square" lIns="36000" tIns="36000" rIns="36000" bIns="36000" rtlCol="0">
            <a:spAutoFit/>
          </a:bodyPr>
          <a:lstStyle/>
          <a:p>
            <a:r>
              <a:rPr lang="en-GB" sz="1400" b="0" i="0" u="none" strike="noStrike" cap="none" dirty="0">
                <a:solidFill>
                  <a:srgbClr val="000000"/>
                </a:solidFill>
                <a:effectLst/>
                <a:latin typeface="Arial" panose="020B0604020202020204" pitchFamily="34" charset="0"/>
                <a:ea typeface="Arial"/>
                <a:cs typeface="Arial" panose="020B0604020202020204" pitchFamily="34" charset="0"/>
                <a:sym typeface="Arial"/>
              </a:rPr>
              <a:t>This guidance offers an overview of the key curriculum themes and skills that students will develop through each of the two years of the T Level.</a:t>
            </a:r>
          </a:p>
        </p:txBody>
      </p:sp>
      <p:sp>
        <p:nvSpPr>
          <p:cNvPr id="48" name="TextBox 47">
            <a:extLst>
              <a:ext uri="{FF2B5EF4-FFF2-40B4-BE49-F238E27FC236}">
                <a16:creationId xmlns:a16="http://schemas.microsoft.com/office/drawing/2014/main" id="{60036E77-235A-0879-852D-7A1BE258175A}"/>
              </a:ext>
            </a:extLst>
          </p:cNvPr>
          <p:cNvSpPr txBox="1">
            <a:spLocks/>
          </p:cNvSpPr>
          <p:nvPr userDrawn="1"/>
        </p:nvSpPr>
        <p:spPr>
          <a:xfrm rot="16200000">
            <a:off x="910796" y="1999462"/>
            <a:ext cx="1620000" cy="187285"/>
          </a:xfrm>
          <a:prstGeom prst="roundRect">
            <a:avLst/>
          </a:prstGeom>
          <a:solidFill>
            <a:srgbClr val="1E6192"/>
          </a:solidFill>
          <a:ln>
            <a:solidFill>
              <a:srgbClr val="1E6192"/>
            </a:solidFill>
          </a:ln>
        </p:spPr>
        <p:txBody>
          <a:bodyPr wrap="square" lIns="0" tIns="0" rIns="0" bIns="0" rtlCol="0" anchor="ctr" anchorCtr="0">
            <a:spAutoFit/>
          </a:bodyPr>
          <a:lstStyle/>
          <a:p>
            <a:pPr algn="ctr"/>
            <a:r>
              <a:rPr lang="en-US" sz="1100" b="1" spc="150" baseline="0" dirty="0">
                <a:solidFill>
                  <a:schemeClr val="bg1"/>
                </a:solidFill>
                <a:latin typeface="Arial" panose="020B0604020202020204" pitchFamily="34" charset="0"/>
                <a:cs typeface="Arial" panose="020B0604020202020204" pitchFamily="34" charset="0"/>
              </a:rPr>
              <a:t>TERM 1</a:t>
            </a:r>
          </a:p>
        </p:txBody>
      </p:sp>
      <p:sp>
        <p:nvSpPr>
          <p:cNvPr id="52" name="TextBox 51">
            <a:extLst>
              <a:ext uri="{FF2B5EF4-FFF2-40B4-BE49-F238E27FC236}">
                <a16:creationId xmlns:a16="http://schemas.microsoft.com/office/drawing/2014/main" id="{100FEB20-B4A7-4EB8-DF29-355723A2FD04}"/>
              </a:ext>
            </a:extLst>
          </p:cNvPr>
          <p:cNvSpPr txBox="1">
            <a:spLocks/>
          </p:cNvSpPr>
          <p:nvPr userDrawn="1"/>
        </p:nvSpPr>
        <p:spPr>
          <a:xfrm rot="16200000">
            <a:off x="1098083" y="1999462"/>
            <a:ext cx="1620000" cy="187285"/>
          </a:xfrm>
          <a:prstGeom prst="roundRect">
            <a:avLst/>
          </a:prstGeom>
          <a:solidFill>
            <a:srgbClr val="1E6192">
              <a:alpha val="10000"/>
            </a:srgbClr>
          </a:solidFill>
        </p:spPr>
        <p:txBody>
          <a:bodyPr wrap="square" lIns="0" tIns="0" rIns="0" bIns="0" rtlCol="0" anchor="ctr" anchorCtr="0">
            <a:spAutoFit/>
          </a:bodyPr>
          <a:lstStyle/>
          <a:p>
            <a:pPr algn="ctr"/>
            <a:r>
              <a:rPr lang="en-US" sz="1100" b="0" spc="150" baseline="0" dirty="0">
                <a:solidFill>
                  <a:schemeClr val="tx1"/>
                </a:solidFill>
                <a:latin typeface="Arial" panose="020B0604020202020204" pitchFamily="34" charset="0"/>
                <a:cs typeface="Arial" panose="020B0604020202020204" pitchFamily="34" charset="0"/>
              </a:rPr>
              <a:t>Half-term 1</a:t>
            </a:r>
          </a:p>
        </p:txBody>
      </p:sp>
      <p:cxnSp>
        <p:nvCxnSpPr>
          <p:cNvPr id="8" name="Straight Connector 7">
            <a:extLst>
              <a:ext uri="{FF2B5EF4-FFF2-40B4-BE49-F238E27FC236}">
                <a16:creationId xmlns:a16="http://schemas.microsoft.com/office/drawing/2014/main" id="{5CC9A3C4-3D07-1836-66E6-5A6AA47492D6}"/>
              </a:ext>
            </a:extLst>
          </p:cNvPr>
          <p:cNvCxnSpPr>
            <a:cxnSpLocks/>
          </p:cNvCxnSpPr>
          <p:nvPr userDrawn="1"/>
        </p:nvCxnSpPr>
        <p:spPr>
          <a:xfrm flipH="1" flipV="1">
            <a:off x="7573799" y="4674235"/>
            <a:ext cx="3787284" cy="3598"/>
          </a:xfrm>
          <a:prstGeom prst="line">
            <a:avLst/>
          </a:prstGeom>
          <a:ln w="15875">
            <a:solidFill>
              <a:srgbClr val="A44A00"/>
            </a:solidFill>
          </a:ln>
        </p:spPr>
        <p:style>
          <a:lnRef idx="1">
            <a:schemeClr val="accent1"/>
          </a:lnRef>
          <a:fillRef idx="0">
            <a:schemeClr val="accent1"/>
          </a:fillRef>
          <a:effectRef idx="0">
            <a:schemeClr val="accent1"/>
          </a:effectRef>
          <a:fontRef idx="minor">
            <a:schemeClr val="tx1"/>
          </a:fontRef>
        </p:style>
      </p:cxnSp>
      <p:cxnSp>
        <p:nvCxnSpPr>
          <p:cNvPr id="2" name="Straight Connector 1">
            <a:extLst>
              <a:ext uri="{FF2B5EF4-FFF2-40B4-BE49-F238E27FC236}">
                <a16:creationId xmlns:a16="http://schemas.microsoft.com/office/drawing/2014/main" id="{22E48B4F-FEDE-FDFB-9A4E-3EC6F4B68622}"/>
              </a:ext>
            </a:extLst>
          </p:cNvPr>
          <p:cNvCxnSpPr/>
          <p:nvPr userDrawn="1"/>
        </p:nvCxnSpPr>
        <p:spPr>
          <a:xfrm>
            <a:off x="5971459" y="1283104"/>
            <a:ext cx="0" cy="1620001"/>
          </a:xfrm>
          <a:prstGeom prst="line">
            <a:avLst/>
          </a:prstGeom>
          <a:ln w="15875">
            <a:solidFill>
              <a:srgbClr val="1E619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F8CAFF8E-D6C6-51A6-849F-D05173F50E24}"/>
              </a:ext>
            </a:extLst>
          </p:cNvPr>
          <p:cNvSpPr txBox="1">
            <a:spLocks/>
          </p:cNvSpPr>
          <p:nvPr userDrawn="1"/>
        </p:nvSpPr>
        <p:spPr>
          <a:xfrm>
            <a:off x="546366" y="325620"/>
            <a:ext cx="9360000" cy="380480"/>
          </a:xfrm>
          <a:prstGeom prst="rect">
            <a:avLst/>
          </a:prstGeom>
          <a:noFill/>
        </p:spPr>
        <p:txBody>
          <a:bodyPr wrap="square" lIns="36000" tIns="36000" rIns="36000" bIns="36000" rtlCol="0">
            <a:spAutoFit/>
          </a:bodyPr>
          <a:lstStyle/>
          <a:p>
            <a:r>
              <a:rPr lang="en-US" sz="2000" b="0" dirty="0">
                <a:latin typeface="Arial" panose="020B0604020202020204" pitchFamily="34" charset="0"/>
                <a:cs typeface="Arial" panose="020B0604020202020204" pitchFamily="34" charset="0"/>
              </a:rPr>
              <a:t>T Level in Design and Development </a:t>
            </a:r>
            <a:r>
              <a:rPr lang="en-US" sz="2000" dirty="0">
                <a:latin typeface="Arial" panose="020B0604020202020204" pitchFamily="34" charset="0"/>
                <a:cs typeface="Arial" panose="020B0604020202020204" pitchFamily="34" charset="0"/>
              </a:rPr>
              <a:t>for Engineering and Manufacturing</a:t>
            </a:r>
            <a:r>
              <a:rPr lang="en-US" sz="2000" b="0"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Year 1</a:t>
            </a:r>
          </a:p>
        </p:txBody>
      </p:sp>
      <p:sp>
        <p:nvSpPr>
          <p:cNvPr id="14" name="Footer Placeholder 4">
            <a:extLst>
              <a:ext uri="{FF2B5EF4-FFF2-40B4-BE49-F238E27FC236}">
                <a16:creationId xmlns:a16="http://schemas.microsoft.com/office/drawing/2014/main" id="{1ED2269F-9F49-43D4-8C68-B5C3C801F650}"/>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6E8AE3D6-4A0B-8069-00BD-E879E8F9AE83}"/>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4" name="Rounded Rectangle 3">
            <a:extLst>
              <a:ext uri="{FF2B5EF4-FFF2-40B4-BE49-F238E27FC236}">
                <a16:creationId xmlns:a16="http://schemas.microsoft.com/office/drawing/2014/main" id="{AED13FB5-3B5C-5C04-94CF-B66EA830AE4B}"/>
              </a:ext>
            </a:extLst>
          </p:cNvPr>
          <p:cNvSpPr/>
          <p:nvPr userDrawn="1"/>
        </p:nvSpPr>
        <p:spPr>
          <a:xfrm>
            <a:off x="9585789" y="162686"/>
            <a:ext cx="2466686" cy="365125"/>
          </a:xfrm>
          <a:prstGeom prst="roundRect">
            <a:avLst/>
          </a:prstGeom>
          <a:solidFill>
            <a:srgbClr val="D2E8E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326367"/>
                </a:solidFill>
                <a:latin typeface="Arial Narrow" panose="020B0604020202020204" pitchFamily="34" charset="0"/>
                <a:cs typeface="Arial Narrow" panose="020B0604020202020204" pitchFamily="34" charset="0"/>
              </a:rPr>
              <a:t>Engineering and Manufacturing</a:t>
            </a:r>
          </a:p>
        </p:txBody>
      </p:sp>
    </p:spTree>
    <p:extLst>
      <p:ext uri="{BB962C8B-B14F-4D97-AF65-F5344CB8AC3E}">
        <p14:creationId xmlns:p14="http://schemas.microsoft.com/office/powerpoint/2010/main" val="2625935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ext Placeholder 26">
            <a:extLst>
              <a:ext uri="{FF2B5EF4-FFF2-40B4-BE49-F238E27FC236}">
                <a16:creationId xmlns:a16="http://schemas.microsoft.com/office/drawing/2014/main" id="{01795ACE-AC0A-6915-3841-B7D4253AA1C9}"/>
              </a:ext>
            </a:extLst>
          </p:cNvPr>
          <p:cNvSpPr>
            <a:spLocks noGrp="1"/>
          </p:cNvSpPr>
          <p:nvPr>
            <p:ph type="body" sz="quarter" idx="16"/>
          </p:nvPr>
        </p:nvSpPr>
        <p:spPr>
          <a:xfrm>
            <a:off x="7761083" y="3054234"/>
            <a:ext cx="3600000" cy="1440000"/>
          </a:xfrm>
          <a:solidFill>
            <a:srgbClr val="F0DBE5"/>
          </a:solidFill>
        </p:spPr>
        <p:txBody>
          <a:bodyPr lIns="72000" tIns="0" rIns="72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sz="1100">
                <a:latin typeface="Arial" panose="020B0604020202020204" pitchFamily="34" charset="0"/>
                <a:cs typeface="Arial" panose="020B0604020202020204" pitchFamily="34" charset="0"/>
              </a:defRPr>
            </a:lvl1pPr>
          </a:lstStyle>
          <a:p>
            <a:pPr lvl="0"/>
            <a:endParaRPr lang="en-US"/>
          </a:p>
        </p:txBody>
      </p:sp>
      <p:sp>
        <p:nvSpPr>
          <p:cNvPr id="23" name="Text Placeholder 24">
            <a:extLst>
              <a:ext uri="{FF2B5EF4-FFF2-40B4-BE49-F238E27FC236}">
                <a16:creationId xmlns:a16="http://schemas.microsoft.com/office/drawing/2014/main" id="{AF028F79-BAEC-5500-D6E4-409DD71D0FD1}"/>
              </a:ext>
            </a:extLst>
          </p:cNvPr>
          <p:cNvSpPr>
            <a:spLocks noGrp="1"/>
          </p:cNvSpPr>
          <p:nvPr>
            <p:ph type="body" sz="quarter" idx="15"/>
          </p:nvPr>
        </p:nvSpPr>
        <p:spPr>
          <a:xfrm>
            <a:off x="7761083" y="4514940"/>
            <a:ext cx="3600000" cy="1782000"/>
          </a:xfrm>
          <a:solidFill>
            <a:srgbClr val="F0DBE5"/>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stStyle>
          <a:p>
            <a:pPr lvl="0"/>
            <a:endParaRPr lang="en-US"/>
          </a:p>
        </p:txBody>
      </p:sp>
      <p:sp>
        <p:nvSpPr>
          <p:cNvPr id="24" name="TextBox 23">
            <a:extLst>
              <a:ext uri="{FF2B5EF4-FFF2-40B4-BE49-F238E27FC236}">
                <a16:creationId xmlns:a16="http://schemas.microsoft.com/office/drawing/2014/main" id="{6904EF1A-1945-7DC6-8988-3A754D8DDCBC}"/>
              </a:ext>
            </a:extLst>
          </p:cNvPr>
          <p:cNvSpPr txBox="1">
            <a:spLocks/>
          </p:cNvSpPr>
          <p:nvPr userDrawn="1"/>
        </p:nvSpPr>
        <p:spPr>
          <a:xfrm rot="16200000">
            <a:off x="6776440" y="5312298"/>
            <a:ext cx="1782000" cy="187285"/>
          </a:xfrm>
          <a:prstGeom prst="roundRect">
            <a:avLst/>
          </a:prstGeom>
          <a:solidFill>
            <a:srgbClr val="86395E">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6</a:t>
            </a:r>
          </a:p>
        </p:txBody>
      </p:sp>
      <p:sp>
        <p:nvSpPr>
          <p:cNvPr id="25" name="TextBox 24">
            <a:extLst>
              <a:ext uri="{FF2B5EF4-FFF2-40B4-BE49-F238E27FC236}">
                <a16:creationId xmlns:a16="http://schemas.microsoft.com/office/drawing/2014/main" id="{8E759290-0642-545F-6BD5-C0E7FD0E73B1}"/>
              </a:ext>
            </a:extLst>
          </p:cNvPr>
          <p:cNvSpPr txBox="1">
            <a:spLocks/>
          </p:cNvSpPr>
          <p:nvPr userDrawn="1"/>
        </p:nvSpPr>
        <p:spPr>
          <a:xfrm rot="16200000">
            <a:off x="6947441" y="3680592"/>
            <a:ext cx="1440000" cy="187285"/>
          </a:xfrm>
          <a:prstGeom prst="roundRect">
            <a:avLst/>
          </a:prstGeom>
          <a:solidFill>
            <a:srgbClr val="86395E">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5</a:t>
            </a:r>
          </a:p>
        </p:txBody>
      </p:sp>
      <p:sp>
        <p:nvSpPr>
          <p:cNvPr id="40" name="TextBox 39">
            <a:extLst>
              <a:ext uri="{FF2B5EF4-FFF2-40B4-BE49-F238E27FC236}">
                <a16:creationId xmlns:a16="http://schemas.microsoft.com/office/drawing/2014/main" id="{CF1E4874-2A4D-4E54-B56B-A4D21DE8B23F}"/>
              </a:ext>
            </a:extLst>
          </p:cNvPr>
          <p:cNvSpPr txBox="1">
            <a:spLocks/>
          </p:cNvSpPr>
          <p:nvPr userDrawn="1"/>
        </p:nvSpPr>
        <p:spPr>
          <a:xfrm rot="16200000">
            <a:off x="5860154" y="4580592"/>
            <a:ext cx="3240000" cy="187285"/>
          </a:xfrm>
          <a:prstGeom prst="roundRect">
            <a:avLst/>
          </a:prstGeom>
          <a:solidFill>
            <a:srgbClr val="86395E"/>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3</a:t>
            </a:r>
          </a:p>
        </p:txBody>
      </p:sp>
      <p:cxnSp>
        <p:nvCxnSpPr>
          <p:cNvPr id="42" name="Straight Connector 41">
            <a:extLst>
              <a:ext uri="{FF2B5EF4-FFF2-40B4-BE49-F238E27FC236}">
                <a16:creationId xmlns:a16="http://schemas.microsoft.com/office/drawing/2014/main" id="{4839AC61-E6AB-1F3E-E605-FF9A94BA9CBD}"/>
              </a:ext>
            </a:extLst>
          </p:cNvPr>
          <p:cNvCxnSpPr>
            <a:cxnSpLocks/>
          </p:cNvCxnSpPr>
          <p:nvPr userDrawn="1"/>
        </p:nvCxnSpPr>
        <p:spPr>
          <a:xfrm flipH="1" flipV="1">
            <a:off x="7573797" y="4503635"/>
            <a:ext cx="3787286" cy="3598"/>
          </a:xfrm>
          <a:prstGeom prst="line">
            <a:avLst/>
          </a:prstGeom>
          <a:ln w="15875">
            <a:solidFill>
              <a:srgbClr val="86395E"/>
            </a:solidFill>
          </a:ln>
        </p:spPr>
        <p:style>
          <a:lnRef idx="1">
            <a:schemeClr val="accent1"/>
          </a:lnRef>
          <a:fillRef idx="0">
            <a:schemeClr val="accent1"/>
          </a:fillRef>
          <a:effectRef idx="0">
            <a:schemeClr val="accent1"/>
          </a:effectRef>
          <a:fontRef idx="minor">
            <a:schemeClr val="tx1"/>
          </a:fontRef>
        </p:style>
      </p:cxnSp>
      <p:sp>
        <p:nvSpPr>
          <p:cNvPr id="4" name="Text Placeholder 22">
            <a:extLst>
              <a:ext uri="{FF2B5EF4-FFF2-40B4-BE49-F238E27FC236}">
                <a16:creationId xmlns:a16="http://schemas.microsoft.com/office/drawing/2014/main" id="{76B4AD5E-A94A-7216-B0FC-79682069DB4C}"/>
              </a:ext>
            </a:extLst>
          </p:cNvPr>
          <p:cNvSpPr>
            <a:spLocks noGrp="1"/>
          </p:cNvSpPr>
          <p:nvPr>
            <p:ph type="body" sz="quarter" idx="17"/>
          </p:nvPr>
        </p:nvSpPr>
        <p:spPr>
          <a:xfrm>
            <a:off x="996886" y="4675664"/>
            <a:ext cx="3600000" cy="1612800"/>
          </a:xfrm>
          <a:solidFill>
            <a:srgbClr val="FFF5C4"/>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FontTx/>
              <a:buNone/>
              <a:defRPr/>
            </a:lvl2pPr>
            <a:lvl3pPr>
              <a:spcBef>
                <a:spcPts val="1000"/>
              </a:spcBef>
              <a:buFontTx/>
              <a:buNone/>
              <a:defRPr/>
            </a:lvl3pPr>
            <a:lvl4pPr>
              <a:spcBef>
                <a:spcPts val="1000"/>
              </a:spcBef>
              <a:buFontTx/>
              <a:buNone/>
              <a:defRPr/>
            </a:lvl4pPr>
            <a:lvl5pPr>
              <a:spcBef>
                <a:spcPts val="1000"/>
              </a:spcBef>
              <a:buFontTx/>
              <a:buNone/>
              <a:defRPr/>
            </a:lvl5pPr>
          </a:lstStyle>
          <a:p>
            <a:pPr lvl="0"/>
            <a:endParaRPr lang="en-US"/>
          </a:p>
        </p:txBody>
      </p:sp>
      <p:sp>
        <p:nvSpPr>
          <p:cNvPr id="6" name="Text Placeholder 20">
            <a:extLst>
              <a:ext uri="{FF2B5EF4-FFF2-40B4-BE49-F238E27FC236}">
                <a16:creationId xmlns:a16="http://schemas.microsoft.com/office/drawing/2014/main" id="{DFF9DB62-0E17-7D82-A768-BA169BCE64DA}"/>
              </a:ext>
            </a:extLst>
          </p:cNvPr>
          <p:cNvSpPr>
            <a:spLocks noGrp="1"/>
          </p:cNvSpPr>
          <p:nvPr>
            <p:ph type="body" sz="quarter" idx="18"/>
          </p:nvPr>
        </p:nvSpPr>
        <p:spPr>
          <a:xfrm>
            <a:off x="996884" y="3045756"/>
            <a:ext cx="3600000" cy="1612800"/>
          </a:xfrm>
          <a:solidFill>
            <a:srgbClr val="FFF5C4"/>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indent="0">
              <a:spcBef>
                <a:spcPts val="1000"/>
              </a:spcBef>
              <a:buNone/>
              <a:defRPr/>
            </a:lvl2pPr>
            <a:lvl3pPr indent="0">
              <a:spcBef>
                <a:spcPts val="1000"/>
              </a:spcBef>
              <a:buNone/>
              <a:defRPr/>
            </a:lvl3pPr>
            <a:lvl4pPr indent="0">
              <a:spcBef>
                <a:spcPts val="1000"/>
              </a:spcBef>
              <a:buNone/>
              <a:defRPr/>
            </a:lvl4pPr>
            <a:lvl5pPr indent="0">
              <a:spcBef>
                <a:spcPts val="1000"/>
              </a:spcBef>
              <a:buNone/>
              <a:defRPr/>
            </a:lvl5pPr>
          </a:lstStyle>
          <a:p>
            <a:pPr lvl="0"/>
            <a:endParaRPr lang="en-US"/>
          </a:p>
        </p:txBody>
      </p:sp>
      <p:sp>
        <p:nvSpPr>
          <p:cNvPr id="7" name="TextBox 6">
            <a:extLst>
              <a:ext uri="{FF2B5EF4-FFF2-40B4-BE49-F238E27FC236}">
                <a16:creationId xmlns:a16="http://schemas.microsoft.com/office/drawing/2014/main" id="{53377CDF-05CA-84DE-D7DE-DF283D089D6E}"/>
              </a:ext>
            </a:extLst>
          </p:cNvPr>
          <p:cNvSpPr txBox="1">
            <a:spLocks/>
          </p:cNvSpPr>
          <p:nvPr userDrawn="1"/>
        </p:nvSpPr>
        <p:spPr>
          <a:xfrm rot="16200000">
            <a:off x="95044" y="3760314"/>
            <a:ext cx="1616400" cy="187285"/>
          </a:xfrm>
          <a:prstGeom prst="roundRect">
            <a:avLst/>
          </a:prstGeom>
          <a:solidFill>
            <a:srgbClr val="534C29">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3</a:t>
            </a:r>
          </a:p>
        </p:txBody>
      </p:sp>
      <p:sp>
        <p:nvSpPr>
          <p:cNvPr id="8" name="TextBox 7">
            <a:extLst>
              <a:ext uri="{FF2B5EF4-FFF2-40B4-BE49-F238E27FC236}">
                <a16:creationId xmlns:a16="http://schemas.microsoft.com/office/drawing/2014/main" id="{C42D2142-D64B-3181-711B-77D71AE4BC99}"/>
              </a:ext>
            </a:extLst>
          </p:cNvPr>
          <p:cNvSpPr txBox="1">
            <a:spLocks/>
          </p:cNvSpPr>
          <p:nvPr userDrawn="1"/>
        </p:nvSpPr>
        <p:spPr>
          <a:xfrm rot="16200000">
            <a:off x="95043" y="5386621"/>
            <a:ext cx="1616400" cy="187285"/>
          </a:xfrm>
          <a:prstGeom prst="roundRect">
            <a:avLst/>
          </a:prstGeom>
          <a:solidFill>
            <a:srgbClr val="534C29">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4</a:t>
            </a:r>
          </a:p>
        </p:txBody>
      </p:sp>
      <p:sp>
        <p:nvSpPr>
          <p:cNvPr id="9" name="TextBox 8">
            <a:extLst>
              <a:ext uri="{FF2B5EF4-FFF2-40B4-BE49-F238E27FC236}">
                <a16:creationId xmlns:a16="http://schemas.microsoft.com/office/drawing/2014/main" id="{AC1EEC93-6A28-806D-766E-7E43842442AD}"/>
              </a:ext>
            </a:extLst>
          </p:cNvPr>
          <p:cNvSpPr txBox="1">
            <a:spLocks/>
          </p:cNvSpPr>
          <p:nvPr userDrawn="1"/>
        </p:nvSpPr>
        <p:spPr>
          <a:xfrm rot="16200000">
            <a:off x="-904044" y="4572115"/>
            <a:ext cx="3240003" cy="187285"/>
          </a:xfrm>
          <a:prstGeom prst="roundRect">
            <a:avLst/>
          </a:prstGeom>
          <a:solidFill>
            <a:srgbClr val="534C29"/>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2</a:t>
            </a:r>
          </a:p>
        </p:txBody>
      </p:sp>
      <p:cxnSp>
        <p:nvCxnSpPr>
          <p:cNvPr id="10" name="Straight Connector 9">
            <a:extLst>
              <a:ext uri="{FF2B5EF4-FFF2-40B4-BE49-F238E27FC236}">
                <a16:creationId xmlns:a16="http://schemas.microsoft.com/office/drawing/2014/main" id="{53B345EB-4A52-B060-B1C2-CCBA2B5D6692}"/>
              </a:ext>
            </a:extLst>
          </p:cNvPr>
          <p:cNvCxnSpPr>
            <a:cxnSpLocks/>
            <a:endCxn id="9" idx="2"/>
          </p:cNvCxnSpPr>
          <p:nvPr userDrawn="1"/>
        </p:nvCxnSpPr>
        <p:spPr>
          <a:xfrm flipH="1" flipV="1">
            <a:off x="809600" y="4665757"/>
            <a:ext cx="3787284" cy="3598"/>
          </a:xfrm>
          <a:prstGeom prst="line">
            <a:avLst/>
          </a:prstGeom>
          <a:ln w="15875">
            <a:solidFill>
              <a:srgbClr val="534C29"/>
            </a:solidFill>
          </a:ln>
        </p:spPr>
        <p:style>
          <a:lnRef idx="1">
            <a:schemeClr val="accent1"/>
          </a:lnRef>
          <a:fillRef idx="0">
            <a:schemeClr val="accent1"/>
          </a:fillRef>
          <a:effectRef idx="0">
            <a:schemeClr val="accent1"/>
          </a:effectRef>
          <a:fontRef idx="minor">
            <a:schemeClr val="tx1"/>
          </a:fontRef>
        </p:style>
      </p:cxnSp>
      <p:sp>
        <p:nvSpPr>
          <p:cNvPr id="28" name="Text Placeholder 18">
            <a:extLst>
              <a:ext uri="{FF2B5EF4-FFF2-40B4-BE49-F238E27FC236}">
                <a16:creationId xmlns:a16="http://schemas.microsoft.com/office/drawing/2014/main" id="{1AB0AD43-E62F-D182-9904-BE95A8D60B65}"/>
              </a:ext>
            </a:extLst>
          </p:cNvPr>
          <p:cNvSpPr>
            <a:spLocks noGrp="1"/>
          </p:cNvSpPr>
          <p:nvPr>
            <p:ph type="body" sz="quarter" idx="12"/>
          </p:nvPr>
        </p:nvSpPr>
        <p:spPr>
          <a:xfrm>
            <a:off x="6161907" y="1283105"/>
            <a:ext cx="3960000" cy="1620000"/>
          </a:xfrm>
          <a:solidFill>
            <a:srgbClr val="D2E8E9"/>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None/>
              <a:defRPr/>
            </a:lvl2pPr>
            <a:lvl3pPr>
              <a:spcBef>
                <a:spcPts val="1000"/>
              </a:spcBef>
              <a:buNone/>
              <a:defRPr/>
            </a:lvl3pPr>
            <a:lvl4pPr>
              <a:spcBef>
                <a:spcPts val="1000"/>
              </a:spcBef>
              <a:buNone/>
              <a:defRPr/>
            </a:lvl4pPr>
            <a:lvl5pPr>
              <a:spcBef>
                <a:spcPts val="1000"/>
              </a:spcBef>
              <a:buNone/>
              <a:defRPr/>
            </a:lvl5pPr>
          </a:lstStyle>
          <a:p>
            <a:pPr lvl="0"/>
            <a:endParaRPr lang="en-US"/>
          </a:p>
        </p:txBody>
      </p:sp>
      <p:sp>
        <p:nvSpPr>
          <p:cNvPr id="29" name="Text Placeholder 16">
            <a:extLst>
              <a:ext uri="{FF2B5EF4-FFF2-40B4-BE49-F238E27FC236}">
                <a16:creationId xmlns:a16="http://schemas.microsoft.com/office/drawing/2014/main" id="{A1D6D799-8B62-FF4A-8B64-0F33F3B46322}"/>
              </a:ext>
            </a:extLst>
          </p:cNvPr>
          <p:cNvSpPr>
            <a:spLocks noGrp="1"/>
          </p:cNvSpPr>
          <p:nvPr>
            <p:ph type="body" sz="quarter" idx="11"/>
          </p:nvPr>
        </p:nvSpPr>
        <p:spPr>
          <a:xfrm>
            <a:off x="2005255" y="1283105"/>
            <a:ext cx="3960000" cy="1620000"/>
          </a:xfrm>
          <a:prstGeom prst="rect">
            <a:avLst/>
          </a:prstGeom>
          <a:solidFill>
            <a:srgbClr val="D2E8E9"/>
          </a:solidFill>
        </p:spPr>
        <p:txBody>
          <a:bodyPr lIns="72000" tIns="0" rIns="432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lang="en-US" sz="1100" b="0" i="0" u="none" strike="noStrike" cap="none" dirty="0">
                <a:solidFill>
                  <a:srgbClr val="262626"/>
                </a:solidFill>
                <a:latin typeface="Arial" panose="020B0604020202020204" pitchFamily="34" charset="0"/>
                <a:ea typeface="Arial" panose="020B0604020202020204" pitchFamily="34" charset="0"/>
                <a:cs typeface="Arial" panose="020B0604020202020204" pitchFamily="34" charset="0"/>
                <a:sym typeface="Arial"/>
              </a:defRPr>
            </a:lvl1pPr>
            <a:lvl2pPr>
              <a:buNone/>
              <a:defRPr/>
            </a:lvl2pPr>
            <a:lvl3pPr>
              <a:buNone/>
              <a:defRPr/>
            </a:lvl3pPr>
            <a:lvl4pPr>
              <a:buNone/>
              <a:defRPr/>
            </a:lvl4pPr>
            <a:lvl5pPr>
              <a:buNone/>
              <a:defRPr/>
            </a:lvl5pPr>
          </a:lstStyle>
          <a:p>
            <a:pPr lvl="0"/>
            <a:endParaRPr lang="en-US"/>
          </a:p>
        </p:txBody>
      </p:sp>
      <p:pic>
        <p:nvPicPr>
          <p:cNvPr id="30" name="Picture 34">
            <a:extLst>
              <a:ext uri="{FF2B5EF4-FFF2-40B4-BE49-F238E27FC236}">
                <a16:creationId xmlns:a16="http://schemas.microsoft.com/office/drawing/2014/main" id="{7F3593B3-0E34-F31B-33F1-CEE039295517}"/>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4849415" y="3084608"/>
            <a:ext cx="2349809" cy="2419331"/>
          </a:xfrm>
          <a:prstGeom prst="rect">
            <a:avLst/>
          </a:prstGeom>
        </p:spPr>
      </p:pic>
      <p:sp>
        <p:nvSpPr>
          <p:cNvPr id="31" name="TextBox 30">
            <a:extLst>
              <a:ext uri="{FF2B5EF4-FFF2-40B4-BE49-F238E27FC236}">
                <a16:creationId xmlns:a16="http://schemas.microsoft.com/office/drawing/2014/main" id="{055B0FEE-2D7F-BD7B-9C7B-2591044114AF}"/>
              </a:ext>
            </a:extLst>
          </p:cNvPr>
          <p:cNvSpPr txBox="1">
            <a:spLocks/>
          </p:cNvSpPr>
          <p:nvPr userDrawn="1"/>
        </p:nvSpPr>
        <p:spPr>
          <a:xfrm rot="16200000">
            <a:off x="5258267" y="1999462"/>
            <a:ext cx="1620000" cy="187285"/>
          </a:xfrm>
          <a:prstGeom prst="roundRect">
            <a:avLst/>
          </a:prstGeom>
          <a:solidFill>
            <a:srgbClr val="326367">
              <a:alpha val="10000"/>
            </a:srgbClr>
          </a:solidFill>
        </p:spPr>
        <p:txBody>
          <a:bodyPr wrap="square" lIns="0" tIns="0" rIns="0" bIns="0" rtlCol="0" anchor="ctr" anchorCtr="0">
            <a:spAutoFit/>
          </a:bodyPr>
          <a:lstStyle>
            <a:defPPr marR="0" lvl="0" algn="l" rtl="0">
              <a:lnSpc>
                <a:spcPct val="100000"/>
              </a:lnSpc>
              <a:spcBef>
                <a:spcPts val="0"/>
              </a:spcBef>
              <a:spcAft>
                <a:spcPts val="0"/>
              </a:spcAft>
            </a:defPPr>
            <a:lvl1pPr algn="ctr">
              <a:defRPr sz="1100" b="1" spc="150" baseline="0">
                <a:solidFill>
                  <a:srgbClr val="1E6192"/>
                </a:solidFill>
              </a:defRPr>
            </a:lvl1pPr>
          </a:lstStyle>
          <a:p>
            <a:pPr lvl="0"/>
            <a:r>
              <a:rPr lang="en-US" b="0" dirty="0">
                <a:solidFill>
                  <a:schemeClr val="tx1"/>
                </a:solidFill>
                <a:latin typeface="Arial" panose="020B0604020202020204" pitchFamily="34" charset="0"/>
                <a:cs typeface="Arial" panose="020B0604020202020204" pitchFamily="34" charset="0"/>
              </a:rPr>
              <a:t>Half-term 2</a:t>
            </a:r>
          </a:p>
        </p:txBody>
      </p:sp>
      <p:sp>
        <p:nvSpPr>
          <p:cNvPr id="34" name="TextBox 33">
            <a:extLst>
              <a:ext uri="{FF2B5EF4-FFF2-40B4-BE49-F238E27FC236}">
                <a16:creationId xmlns:a16="http://schemas.microsoft.com/office/drawing/2014/main" id="{D54D20B6-EB03-A34A-0AC7-47CABBDF9E4F}"/>
              </a:ext>
            </a:extLst>
          </p:cNvPr>
          <p:cNvSpPr txBox="1">
            <a:spLocks/>
          </p:cNvSpPr>
          <p:nvPr userDrawn="1"/>
        </p:nvSpPr>
        <p:spPr>
          <a:xfrm>
            <a:off x="546368" y="325620"/>
            <a:ext cx="9360000" cy="688256"/>
          </a:xfrm>
          <a:prstGeom prst="rect">
            <a:avLst/>
          </a:prstGeom>
          <a:noFill/>
        </p:spPr>
        <p:txBody>
          <a:bodyPr wrap="square" lIns="36000" tIns="36000" rIns="36000" bIns="36000" rtlCol="0">
            <a:spAutoFit/>
          </a:bodyPr>
          <a:lstStyle/>
          <a:p>
            <a:r>
              <a:rPr lang="en-US" sz="2000" b="0" dirty="0">
                <a:latin typeface="Arial" panose="020B0604020202020204" pitchFamily="34" charset="0"/>
                <a:cs typeface="Arial" panose="020B0604020202020204" pitchFamily="34" charset="0"/>
              </a:rPr>
              <a:t>T Level in Design and Development </a:t>
            </a:r>
            <a:r>
              <a:rPr lang="en-US" sz="2000" dirty="0">
                <a:latin typeface="Arial" panose="020B0604020202020204" pitchFamily="34" charset="0"/>
                <a:cs typeface="Arial" panose="020B0604020202020204" pitchFamily="34" charset="0"/>
              </a:rPr>
              <a:t>for Engineering and Manufacturing</a:t>
            </a:r>
            <a:r>
              <a:rPr lang="en-US" sz="2000" b="0"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Year 2</a:t>
            </a:r>
          </a:p>
        </p:txBody>
      </p:sp>
      <p:sp>
        <p:nvSpPr>
          <p:cNvPr id="35" name="TextBox 34">
            <a:extLst>
              <a:ext uri="{FF2B5EF4-FFF2-40B4-BE49-F238E27FC236}">
                <a16:creationId xmlns:a16="http://schemas.microsoft.com/office/drawing/2014/main" id="{D8B85660-2577-2E46-E97C-33D3BD4C1E52}"/>
              </a:ext>
            </a:extLst>
          </p:cNvPr>
          <p:cNvSpPr txBox="1">
            <a:spLocks/>
          </p:cNvSpPr>
          <p:nvPr userDrawn="1"/>
        </p:nvSpPr>
        <p:spPr>
          <a:xfrm>
            <a:off x="546369" y="733583"/>
            <a:ext cx="8112394" cy="503590"/>
          </a:xfrm>
          <a:prstGeom prst="rect">
            <a:avLst/>
          </a:prstGeom>
          <a:noFill/>
        </p:spPr>
        <p:txBody>
          <a:bodyPr wrap="square" lIns="36000" tIns="36000" rIns="36000" bIns="36000" rtlCol="0">
            <a:spAutoFit/>
          </a:bodyPr>
          <a:lstStyle/>
          <a:p>
            <a:r>
              <a:rPr lang="en-GB" sz="1400" b="0" i="0" u="none" strike="noStrike" cap="none" dirty="0">
                <a:solidFill>
                  <a:srgbClr val="000000"/>
                </a:solidFill>
                <a:effectLst/>
                <a:latin typeface="Arial" panose="020B0604020202020204" pitchFamily="34" charset="0"/>
                <a:ea typeface="Arial"/>
                <a:cs typeface="Arial" panose="020B0604020202020204" pitchFamily="34" charset="0"/>
                <a:sym typeface="Arial"/>
              </a:rPr>
              <a:t>This guidance offers an overview of the key curriculum themes and skills that students will develop through each of the two years of the T Level.</a:t>
            </a:r>
          </a:p>
        </p:txBody>
      </p:sp>
      <p:sp>
        <p:nvSpPr>
          <p:cNvPr id="36" name="TextBox 35">
            <a:extLst>
              <a:ext uri="{FF2B5EF4-FFF2-40B4-BE49-F238E27FC236}">
                <a16:creationId xmlns:a16="http://schemas.microsoft.com/office/drawing/2014/main" id="{A5438E8A-FD48-1DAA-6E62-B4B8BED67238}"/>
              </a:ext>
            </a:extLst>
          </p:cNvPr>
          <p:cNvSpPr txBox="1">
            <a:spLocks/>
          </p:cNvSpPr>
          <p:nvPr userDrawn="1"/>
        </p:nvSpPr>
        <p:spPr>
          <a:xfrm rot="16200000">
            <a:off x="914326" y="1999462"/>
            <a:ext cx="1620000" cy="187285"/>
          </a:xfrm>
          <a:prstGeom prst="roundRect">
            <a:avLst/>
          </a:prstGeom>
          <a:solidFill>
            <a:srgbClr val="326367"/>
          </a:solidFill>
        </p:spPr>
        <p:txBody>
          <a:bodyPr wrap="square" lIns="0" tIns="0" rIns="0" bIns="0" rtlCol="0" anchor="ctr" anchorCtr="0">
            <a:spAutoFit/>
          </a:bodyPr>
          <a:lstStyle/>
          <a:p>
            <a:pPr algn="ctr"/>
            <a:r>
              <a:rPr lang="en-US" sz="1100" b="1" spc="150" baseline="0" dirty="0">
                <a:solidFill>
                  <a:schemeClr val="bg1"/>
                </a:solidFill>
                <a:latin typeface="Arial" panose="020B0604020202020204" pitchFamily="34" charset="0"/>
                <a:cs typeface="Arial" panose="020B0604020202020204" pitchFamily="34" charset="0"/>
              </a:rPr>
              <a:t>TERM 1</a:t>
            </a:r>
          </a:p>
        </p:txBody>
      </p:sp>
      <p:sp>
        <p:nvSpPr>
          <p:cNvPr id="38" name="TextBox 37">
            <a:extLst>
              <a:ext uri="{FF2B5EF4-FFF2-40B4-BE49-F238E27FC236}">
                <a16:creationId xmlns:a16="http://schemas.microsoft.com/office/drawing/2014/main" id="{4DE54E90-67BA-B3F7-D330-827E4E92D7B4}"/>
              </a:ext>
            </a:extLst>
          </p:cNvPr>
          <p:cNvSpPr txBox="1">
            <a:spLocks/>
          </p:cNvSpPr>
          <p:nvPr userDrawn="1"/>
        </p:nvSpPr>
        <p:spPr>
          <a:xfrm rot="16200000">
            <a:off x="1101613" y="1999462"/>
            <a:ext cx="1620000" cy="187285"/>
          </a:xfrm>
          <a:prstGeom prst="roundRect">
            <a:avLst/>
          </a:prstGeom>
          <a:solidFill>
            <a:srgbClr val="326367">
              <a:alpha val="10000"/>
            </a:srgbClr>
          </a:solidFill>
        </p:spPr>
        <p:txBody>
          <a:bodyPr wrap="square" lIns="0" tIns="0" rIns="0" bIns="0" rtlCol="0" anchor="ctr" anchorCtr="0">
            <a:spAutoFit/>
          </a:bodyPr>
          <a:lstStyle/>
          <a:p>
            <a:pPr algn="ctr"/>
            <a:r>
              <a:rPr lang="en-US" sz="1100" b="0" spc="150" baseline="0" dirty="0">
                <a:solidFill>
                  <a:schemeClr val="tx1"/>
                </a:solidFill>
                <a:latin typeface="Arial" panose="020B0604020202020204" pitchFamily="34" charset="0"/>
                <a:cs typeface="Arial" panose="020B0604020202020204" pitchFamily="34" charset="0"/>
              </a:rPr>
              <a:t>Half-term 1</a:t>
            </a:r>
          </a:p>
        </p:txBody>
      </p:sp>
      <p:cxnSp>
        <p:nvCxnSpPr>
          <p:cNvPr id="5" name="Straight Connector 4">
            <a:extLst>
              <a:ext uri="{FF2B5EF4-FFF2-40B4-BE49-F238E27FC236}">
                <a16:creationId xmlns:a16="http://schemas.microsoft.com/office/drawing/2014/main" id="{1B1BA3D1-347A-01C2-3D7A-FF556469B6C1}"/>
              </a:ext>
            </a:extLst>
          </p:cNvPr>
          <p:cNvCxnSpPr/>
          <p:nvPr userDrawn="1"/>
        </p:nvCxnSpPr>
        <p:spPr>
          <a:xfrm>
            <a:off x="5971459" y="1283104"/>
            <a:ext cx="0" cy="1620001"/>
          </a:xfrm>
          <a:prstGeom prst="line">
            <a:avLst/>
          </a:prstGeom>
          <a:ln w="15875">
            <a:solidFill>
              <a:srgbClr val="326367"/>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30001E77-6B2E-18DB-A779-603CDAF5FD13}"/>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6AFCB859-DC15-BF8F-6B06-223FBEBFEC30}"/>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11" name="Rounded Rectangle 10">
            <a:extLst>
              <a:ext uri="{FF2B5EF4-FFF2-40B4-BE49-F238E27FC236}">
                <a16:creationId xmlns:a16="http://schemas.microsoft.com/office/drawing/2014/main" id="{84A94086-688F-FF23-E97F-74E5589B1C20}"/>
              </a:ext>
            </a:extLst>
          </p:cNvPr>
          <p:cNvSpPr/>
          <p:nvPr userDrawn="1"/>
        </p:nvSpPr>
        <p:spPr>
          <a:xfrm>
            <a:off x="9585789" y="162686"/>
            <a:ext cx="2466686" cy="365125"/>
          </a:xfrm>
          <a:prstGeom prst="roundRect">
            <a:avLst/>
          </a:prstGeom>
          <a:solidFill>
            <a:srgbClr val="D2E8E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326367"/>
                </a:solidFill>
                <a:latin typeface="Arial Narrow" panose="020B0604020202020204" pitchFamily="34" charset="0"/>
                <a:cs typeface="Arial Narrow" panose="020B0604020202020204" pitchFamily="34" charset="0"/>
              </a:rPr>
              <a:t>Engineering and Manufacturing</a:t>
            </a:r>
          </a:p>
        </p:txBody>
      </p:sp>
    </p:spTree>
    <p:extLst>
      <p:ext uri="{BB962C8B-B14F-4D97-AF65-F5344CB8AC3E}">
        <p14:creationId xmlns:p14="http://schemas.microsoft.com/office/powerpoint/2010/main" val="2929882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72" r:id="rId2"/>
    <p:sldLayoutId id="2147483673" r:id="rId3"/>
    <p:sldLayoutId id="2147483674" r:id="rId4"/>
    <p:sldLayoutId id="2147483675" r:id="rId5"/>
    <p:sldLayoutId id="2147483676" r:id="rId6"/>
    <p:sldLayoutId id="2147483677" r:id="rId7"/>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technicaleducationnetworks.org.uk/engineering-manufacturing/section/useful-link/" TargetMode="External"/><Relationship Id="rId2" Type="http://schemas.openxmlformats.org/officeDocument/2006/relationships/hyperlink" Target="http://www.technicaleducationnetworks.org.uk/"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a:xfrm>
            <a:off x="6184136" y="2476724"/>
            <a:ext cx="5623668" cy="534189"/>
          </a:xfrm>
        </p:spPr>
        <p:txBody>
          <a:bodyPr/>
          <a:lstStyle/>
          <a:p>
            <a:r>
              <a:rPr lang="en-GB" dirty="0"/>
              <a:t>Route: </a:t>
            </a:r>
            <a:r>
              <a:rPr lang="en-US" dirty="0"/>
              <a:t>Engineering and Manufacturing</a:t>
            </a:r>
            <a:endParaRPr lang="en-GB" dirty="0"/>
          </a:p>
        </p:txBody>
      </p:sp>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898769" y="4467117"/>
            <a:ext cx="10394462" cy="875845"/>
          </a:xfrm>
        </p:spPr>
        <p:txBody>
          <a:bodyPr>
            <a:noAutofit/>
          </a:bodyPr>
          <a:lstStyle/>
          <a:p>
            <a:r>
              <a:rPr lang="en-US" sz="4800" dirty="0"/>
              <a:t>T Level in Design and Development for Engineering </a:t>
            </a:r>
            <a:br>
              <a:rPr lang="en-US" sz="4800" dirty="0"/>
            </a:br>
            <a:r>
              <a:rPr lang="en-US" sz="4800" dirty="0"/>
              <a:t>and Manufacturing</a:t>
            </a:r>
            <a:endParaRPr lang="en-GB" sz="4800" dirty="0"/>
          </a:p>
        </p:txBody>
      </p:sp>
      <p:sp>
        <p:nvSpPr>
          <p:cNvPr id="5" name="Subtitle 6">
            <a:extLst>
              <a:ext uri="{FF2B5EF4-FFF2-40B4-BE49-F238E27FC236}">
                <a16:creationId xmlns:a16="http://schemas.microsoft.com/office/drawing/2014/main" id="{7DE3053D-02FD-4946-4677-7D445A1EE6D9}"/>
              </a:ext>
            </a:extLst>
          </p:cNvPr>
          <p:cNvSpPr>
            <a:spLocks noGrp="1"/>
          </p:cNvSpPr>
          <p:nvPr>
            <p:ph type="subTitle" idx="1"/>
          </p:nvPr>
        </p:nvSpPr>
        <p:spPr>
          <a:xfrm>
            <a:off x="703163" y="5491070"/>
            <a:ext cx="11016505" cy="583211"/>
          </a:xfrm>
        </p:spPr>
        <p:txBody>
          <a:bodyPr>
            <a:normAutofit/>
          </a:bodyPr>
          <a:lstStyle/>
          <a:p>
            <a:r>
              <a:rPr lang="en-US" dirty="0"/>
              <a:t>Curriculum Model</a:t>
            </a:r>
          </a:p>
        </p:txBody>
      </p:sp>
      <p:sp>
        <p:nvSpPr>
          <p:cNvPr id="9" name="TextBox 8">
            <a:extLst>
              <a:ext uri="{FF2B5EF4-FFF2-40B4-BE49-F238E27FC236}">
                <a16:creationId xmlns:a16="http://schemas.microsoft.com/office/drawing/2014/main" id="{F516E6C7-818A-686E-F385-30B9D844720E}"/>
              </a:ext>
              <a:ext uri="{C183D7F6-B498-43B3-948B-1728B52AA6E4}">
                <adec:decorative xmlns:adec="http://schemas.microsoft.com/office/drawing/2017/decorative" val="1"/>
              </a:ext>
            </a:extLst>
          </p:cNvPr>
          <p:cNvSpPr txBox="1"/>
          <p:nvPr/>
        </p:nvSpPr>
        <p:spPr>
          <a:xfrm rot="16200000">
            <a:off x="10893024" y="1194865"/>
            <a:ext cx="2332886" cy="230832"/>
          </a:xfrm>
          <a:prstGeom prst="rect">
            <a:avLst/>
          </a:prstGeom>
          <a:noFill/>
        </p:spPr>
        <p:txBody>
          <a:bodyPr wrap="square">
            <a:spAutoFit/>
          </a:bodyPr>
          <a:lstStyle/>
          <a:p>
            <a:r>
              <a:rPr lang="en-US" sz="900" dirty="0">
                <a:solidFill>
                  <a:schemeClr val="tx1">
                    <a:lumMod val="50000"/>
                    <a:lumOff val="50000"/>
                  </a:schemeClr>
                </a:solidFill>
              </a:rPr>
              <a:t>Image © iStockphoto/industryview </a:t>
            </a:r>
          </a:p>
        </p:txBody>
      </p:sp>
    </p:spTree>
    <p:extLst>
      <p:ext uri="{BB962C8B-B14F-4D97-AF65-F5344CB8AC3E}">
        <p14:creationId xmlns:p14="http://schemas.microsoft.com/office/powerpoint/2010/main" val="1924075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44070DC-3686-E2E8-37AA-B573368776B7}"/>
              </a:ext>
            </a:extLst>
          </p:cNvPr>
          <p:cNvSpPr>
            <a:spLocks noGrp="1"/>
          </p:cNvSpPr>
          <p:nvPr>
            <p:ph type="body" idx="1"/>
          </p:nvPr>
        </p:nvSpPr>
        <p:spPr/>
        <p:txBody>
          <a:bodyPr>
            <a:normAutofit/>
          </a:bodyPr>
          <a:lstStyle/>
          <a:p>
            <a:pPr marL="0" indent="0">
              <a:buNone/>
            </a:pPr>
            <a:r>
              <a:rPr lang="en-GB" sz="2200" dirty="0"/>
              <a:t>To access wider Gatsby support for T Levels, please visit: </a:t>
            </a:r>
            <a:r>
              <a:rPr lang="en-GB" sz="2200" u="sng" dirty="0">
                <a:hlinkClick r:id="rId2"/>
              </a:rPr>
              <a:t>www.technicaleducationnetworks.org.uk</a:t>
            </a:r>
            <a:endParaRPr lang="en-GB" sz="2200" dirty="0"/>
          </a:p>
          <a:p>
            <a:pPr marL="0" indent="0">
              <a:buNone/>
            </a:pPr>
            <a:r>
              <a:rPr lang="en-GB" sz="2200" dirty="0">
                <a:latin typeface="Arial"/>
                <a:cs typeface="Arial"/>
              </a:rPr>
              <a:t>To access information for Engineering and Manufacturing teachers, including teaching materials, useful links, upcoming events and the latest updates, please visit:</a:t>
            </a:r>
            <a:br>
              <a:rPr lang="en-GB" sz="2200" dirty="0"/>
            </a:br>
            <a:r>
              <a:rPr lang="en-US" sz="2200" dirty="0">
                <a:latin typeface="Arial"/>
                <a:cs typeface="Arial"/>
                <a:hlinkClick r:id="rId3"/>
              </a:rPr>
              <a:t>Engineering and Manufacturing T Level Support | Technical Education Networks</a:t>
            </a:r>
            <a:endParaRPr lang="en-US" sz="2200" dirty="0">
              <a:latin typeface="Arial"/>
              <a:cs typeface="Arial"/>
            </a:endParaRPr>
          </a:p>
        </p:txBody>
      </p:sp>
    </p:spTree>
    <p:extLst>
      <p:ext uri="{BB962C8B-B14F-4D97-AF65-F5344CB8AC3E}">
        <p14:creationId xmlns:p14="http://schemas.microsoft.com/office/powerpoint/2010/main" val="1630109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08A565C-6A76-59C8-7F22-2386FE5AD43E}"/>
              </a:ext>
            </a:extLst>
          </p:cNvPr>
          <p:cNvSpPr>
            <a:spLocks noGrp="1"/>
          </p:cNvSpPr>
          <p:nvPr>
            <p:ph type="body" idx="1"/>
          </p:nvPr>
        </p:nvSpPr>
        <p:spPr/>
        <p:txBody>
          <a:bodyPr>
            <a:normAutofit fontScale="92500" lnSpcReduction="10000"/>
          </a:bodyPr>
          <a:lstStyle/>
          <a:p>
            <a:pPr marL="229870" indent="-229870">
              <a:lnSpc>
                <a:spcPct val="118000"/>
              </a:lnSpc>
              <a:buClr>
                <a:srgbClr val="000000"/>
              </a:buClr>
            </a:pPr>
            <a:r>
              <a:rPr lang="en-US" sz="2200" dirty="0">
                <a:latin typeface="Arial"/>
                <a:cs typeface="Arial"/>
              </a:rPr>
              <a:t>The purpose of this resource is to provide a visual curriculum model and guidance that could be used to inform holistic curriculum planning for the T Level in Design and Development for Engineering and Manufacturing.</a:t>
            </a:r>
            <a:endParaRPr lang="en-US" sz="2200" dirty="0">
              <a:solidFill>
                <a:srgbClr val="000000"/>
              </a:solidFill>
              <a:latin typeface="Arial"/>
              <a:cs typeface="Arial"/>
            </a:endParaRPr>
          </a:p>
          <a:p>
            <a:pPr marL="229870" indent="-229870">
              <a:lnSpc>
                <a:spcPct val="118000"/>
              </a:lnSpc>
              <a:buClr>
                <a:srgbClr val="000000"/>
              </a:buClr>
            </a:pPr>
            <a:r>
              <a:rPr lang="en-US" sz="2200" dirty="0">
                <a:latin typeface="Arial"/>
                <a:cs typeface="Arial"/>
              </a:rPr>
              <a:t>This curriculum model was informed by insight from the Technical Education Network (TEN) Communities of Practice (CoP) Conference, delivered by the Association of Colleges (AoC) and Gatsby in March 2026. CoPs are route-specific networks of teachers and practitioners working together to improve T Level delivery through shared learning and collaboration. Established in October 2025, there are now 15 CoPs covering all T Level routes. </a:t>
            </a:r>
            <a:endParaRPr lang="en-US" sz="2200" dirty="0">
              <a:solidFill>
                <a:srgbClr val="000000"/>
              </a:solidFill>
              <a:latin typeface="Arial"/>
              <a:cs typeface="Arial"/>
            </a:endParaRPr>
          </a:p>
          <a:p>
            <a:pPr marL="229870" indent="-229870">
              <a:lnSpc>
                <a:spcPct val="118000"/>
              </a:lnSpc>
              <a:buClr>
                <a:srgbClr val="000000"/>
              </a:buClr>
            </a:pPr>
            <a:r>
              <a:rPr lang="en-US" sz="2200" dirty="0">
                <a:latin typeface="Arial"/>
                <a:cs typeface="Arial"/>
              </a:rPr>
              <a:t>The content in this resource was shaped by practical examples, approaches and resources contributed by 12 Engineering and Manufacturing providers.</a:t>
            </a:r>
            <a:endParaRPr lang="en-US" sz="2200" dirty="0">
              <a:solidFill>
                <a:srgbClr val="000000"/>
              </a:solidFill>
              <a:latin typeface="Arial"/>
              <a:cs typeface="Arial"/>
            </a:endParaRPr>
          </a:p>
          <a:p>
            <a:pPr marL="229870" indent="-229870">
              <a:lnSpc>
                <a:spcPct val="118000"/>
              </a:lnSpc>
              <a:buClr>
                <a:srgbClr val="000000"/>
              </a:buClr>
            </a:pPr>
            <a:endParaRPr lang="en-US" dirty="0"/>
          </a:p>
        </p:txBody>
      </p:sp>
    </p:spTree>
    <p:extLst>
      <p:ext uri="{BB962C8B-B14F-4D97-AF65-F5344CB8AC3E}">
        <p14:creationId xmlns:p14="http://schemas.microsoft.com/office/powerpoint/2010/main" val="350802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A1385BF-EF5B-0FEF-CFC1-CF823D01D30C}"/>
              </a:ext>
            </a:extLst>
          </p:cNvPr>
          <p:cNvSpPr txBox="1"/>
          <p:nvPr/>
        </p:nvSpPr>
        <p:spPr>
          <a:xfrm>
            <a:off x="239487" y="283028"/>
            <a:ext cx="9651988"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Design and Development for Engineering and Manufacturing</a:t>
            </a:r>
          </a:p>
        </p:txBody>
      </p:sp>
      <p:sp>
        <p:nvSpPr>
          <p:cNvPr id="15" name="Google Shape;345;p11">
            <a:extLst>
              <a:ext uri="{FF2B5EF4-FFF2-40B4-BE49-F238E27FC236}">
                <a16:creationId xmlns:a16="http://schemas.microsoft.com/office/drawing/2014/main" id="{F9FB60ED-3C20-96FA-229E-429DE997D7EF}"/>
              </a:ext>
            </a:extLst>
          </p:cNvPr>
          <p:cNvSpPr txBox="1"/>
          <p:nvPr/>
        </p:nvSpPr>
        <p:spPr>
          <a:xfrm>
            <a:off x="357506" y="1468925"/>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Core content (3 days) and Employer Set Project (ESP) (embedded)</a:t>
            </a:r>
          </a:p>
        </p:txBody>
      </p:sp>
      <p:sp>
        <p:nvSpPr>
          <p:cNvPr id="31" name="Rounded Rectangle 30">
            <a:extLst>
              <a:ext uri="{FF2B5EF4-FFF2-40B4-BE49-F238E27FC236}">
                <a16:creationId xmlns:a16="http://schemas.microsoft.com/office/drawing/2014/main" id="{26F3916F-C720-492B-90CD-2A31336E3C59}"/>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36" name="Rounded Rectangle 35">
            <a:extLst>
              <a:ext uri="{FF2B5EF4-FFF2-40B4-BE49-F238E27FC236}">
                <a16:creationId xmlns:a16="http://schemas.microsoft.com/office/drawing/2014/main" id="{1CE8DE23-756A-D7EF-AAC8-CB47A96AC8B2}"/>
              </a:ext>
            </a:extLst>
          </p:cNvPr>
          <p:cNvSpPr/>
          <p:nvPr/>
        </p:nvSpPr>
        <p:spPr>
          <a:xfrm>
            <a:off x="2017447" y="1188673"/>
            <a:ext cx="2718897" cy="792000"/>
          </a:xfrm>
          <a:prstGeom prst="roundRect">
            <a:avLst>
              <a:gd name="adj" fmla="val 14640"/>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content</a:t>
            </a:r>
          </a:p>
        </p:txBody>
      </p:sp>
      <p:sp>
        <p:nvSpPr>
          <p:cNvPr id="38" name="Rounded Rectangle 37">
            <a:extLst>
              <a:ext uri="{FF2B5EF4-FFF2-40B4-BE49-F238E27FC236}">
                <a16:creationId xmlns:a16="http://schemas.microsoft.com/office/drawing/2014/main" id="{99577175-538C-D419-A841-40B8487ECF5D}"/>
              </a:ext>
            </a:extLst>
          </p:cNvPr>
          <p:cNvSpPr/>
          <p:nvPr/>
        </p:nvSpPr>
        <p:spPr>
          <a:xfrm rot="16200000">
            <a:off x="4522685" y="1439759"/>
            <a:ext cx="792000" cy="293592"/>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3" name="Rounded Rectangle 2">
            <a:extLst>
              <a:ext uri="{FF2B5EF4-FFF2-40B4-BE49-F238E27FC236}">
                <a16:creationId xmlns:a16="http://schemas.microsoft.com/office/drawing/2014/main" id="{1B763750-D476-A499-054A-FDE70B882429}"/>
              </a:ext>
            </a:extLst>
          </p:cNvPr>
          <p:cNvSpPr/>
          <p:nvPr/>
        </p:nvSpPr>
        <p:spPr>
          <a:xfrm rot="16200000">
            <a:off x="4851822" y="1437310"/>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37" name="Rounded Rectangle 36">
            <a:extLst>
              <a:ext uri="{FF2B5EF4-FFF2-40B4-BE49-F238E27FC236}">
                <a16:creationId xmlns:a16="http://schemas.microsoft.com/office/drawing/2014/main" id="{6136AB74-6FF9-CD00-DD68-E797AD9866B2}"/>
              </a:ext>
            </a:extLst>
          </p:cNvPr>
          <p:cNvSpPr/>
          <p:nvPr/>
        </p:nvSpPr>
        <p:spPr>
          <a:xfrm rot="16200000">
            <a:off x="5172806" y="1437878"/>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41" name="Rounded Rectangle 40">
            <a:extLst>
              <a:ext uri="{FF2B5EF4-FFF2-40B4-BE49-F238E27FC236}">
                <a16:creationId xmlns:a16="http://schemas.microsoft.com/office/drawing/2014/main" id="{920F3DB7-8027-8234-9F5C-70494CD2FB06}"/>
              </a:ext>
            </a:extLst>
          </p:cNvPr>
          <p:cNvSpPr/>
          <p:nvPr/>
        </p:nvSpPr>
        <p:spPr>
          <a:xfrm rot="16200000">
            <a:off x="8963731" y="1437878"/>
            <a:ext cx="792000" cy="29359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40" name="Rounded Rectangle 39">
            <a:extLst>
              <a:ext uri="{FF2B5EF4-FFF2-40B4-BE49-F238E27FC236}">
                <a16:creationId xmlns:a16="http://schemas.microsoft.com/office/drawing/2014/main" id="{4D182995-EA8E-4B61-5473-448DAE96FD7B}"/>
              </a:ext>
            </a:extLst>
          </p:cNvPr>
          <p:cNvSpPr/>
          <p:nvPr/>
        </p:nvSpPr>
        <p:spPr>
          <a:xfrm rot="16200000">
            <a:off x="9281920" y="1440673"/>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20" name="Google Shape;364;p11">
            <a:extLst>
              <a:ext uri="{FF2B5EF4-FFF2-40B4-BE49-F238E27FC236}">
                <a16:creationId xmlns:a16="http://schemas.microsoft.com/office/drawing/2014/main" id="{8B655A54-B68C-D384-A52E-A3DDEDB87F4A}"/>
              </a:ext>
            </a:extLst>
          </p:cNvPr>
          <p:cNvSpPr txBox="1"/>
          <p:nvPr/>
        </p:nvSpPr>
        <p:spPr>
          <a:xfrm>
            <a:off x="357506" y="2530123"/>
            <a:ext cx="1247143" cy="285591"/>
          </a:xfrm>
          <a:prstGeom prst="rect">
            <a:avLst/>
          </a:prstGeom>
          <a:noFill/>
          <a:ln>
            <a:noFill/>
          </a:ln>
        </p:spPr>
        <p:txBody>
          <a:bodyPr spcFirstLastPara="1" wrap="square" lIns="0" tIns="0" rIns="0" bIns="0" anchor="t" anchorCtr="0">
            <a:spAutoFit/>
          </a:bodyPr>
          <a:lstStyle/>
          <a:p>
            <a:pPr lvl="0">
              <a:lnSpc>
                <a:spcPct val="115625"/>
              </a:lnSpc>
            </a:pP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Industry placement</a:t>
            </a:r>
            <a:endParaRPr lang="en-US" sz="800" dirty="0">
              <a:latin typeface="Arial" panose="020B0604020202020204" pitchFamily="34" charset="0"/>
              <a:ea typeface="Open Sans" pitchFamily="2" charset="0"/>
              <a:cs typeface="Arial" panose="020B0604020202020204" pitchFamily="34" charset="0"/>
            </a:endParaRPr>
          </a:p>
          <a:p>
            <a:pPr lvl="0">
              <a:lnSpc>
                <a:spcPct val="115625"/>
              </a:lnSpc>
            </a:pP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(block weeks/day release)</a:t>
            </a:r>
            <a:endParaRPr sz="800" dirty="0">
              <a:latin typeface="Arial" panose="020B0604020202020204" pitchFamily="34" charset="0"/>
              <a:ea typeface="Open Sans" pitchFamily="2" charset="0"/>
              <a:cs typeface="Arial" panose="020B0604020202020204" pitchFamily="34" charset="0"/>
            </a:endParaRPr>
          </a:p>
        </p:txBody>
      </p:sp>
      <p:sp>
        <p:nvSpPr>
          <p:cNvPr id="12" name="Rounded Rectangle 11">
            <a:extLst>
              <a:ext uri="{FF2B5EF4-FFF2-40B4-BE49-F238E27FC236}">
                <a16:creationId xmlns:a16="http://schemas.microsoft.com/office/drawing/2014/main" id="{55698674-344F-25B8-3BDD-C9DBCCCECE0C}"/>
              </a:ext>
            </a:extLst>
          </p:cNvPr>
          <p:cNvSpPr/>
          <p:nvPr/>
        </p:nvSpPr>
        <p:spPr>
          <a:xfrm>
            <a:off x="1701119" y="2304351"/>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14" name="Rounded Rectangle 13">
            <a:extLst>
              <a:ext uri="{FF2B5EF4-FFF2-40B4-BE49-F238E27FC236}">
                <a16:creationId xmlns:a16="http://schemas.microsoft.com/office/drawing/2014/main" id="{7FC33D8C-657F-1C7C-AA17-1DB8A6F05231}"/>
              </a:ext>
            </a:extLst>
          </p:cNvPr>
          <p:cNvSpPr/>
          <p:nvPr/>
        </p:nvSpPr>
        <p:spPr>
          <a:xfrm>
            <a:off x="2460407" y="2304351"/>
            <a:ext cx="2806692" cy="792000"/>
          </a:xfrm>
          <a:prstGeom prst="roundRect">
            <a:avLst>
              <a:gd name="adj" fmla="val 15816"/>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4" name="Rounded Rectangle 3">
            <a:extLst>
              <a:ext uri="{FF2B5EF4-FFF2-40B4-BE49-F238E27FC236}">
                <a16:creationId xmlns:a16="http://schemas.microsoft.com/office/drawing/2014/main" id="{565F2085-79B4-C382-C7DD-FFCAAB162849}"/>
              </a:ext>
            </a:extLst>
          </p:cNvPr>
          <p:cNvSpPr/>
          <p:nvPr/>
        </p:nvSpPr>
        <p:spPr>
          <a:xfrm>
            <a:off x="5300048" y="2304351"/>
            <a:ext cx="936000" cy="792000"/>
          </a:xfrm>
          <a:prstGeom prst="roundRect">
            <a:avLst>
              <a:gd name="adj" fmla="val 14640"/>
            </a:avLst>
          </a:prstGeom>
          <a:solidFill>
            <a:srgbClr val="DB4862"/>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Summer block industry </a:t>
            </a:r>
            <a:br>
              <a:rPr lang="en-US" sz="800" dirty="0">
                <a:solidFill>
                  <a:schemeClr val="bg1"/>
                </a:solidFill>
                <a:latin typeface="Arial" panose="020B0604020202020204" pitchFamily="34" charset="0"/>
                <a:ea typeface="Open Sans" pitchFamily="2" charset="0"/>
                <a:cs typeface="Arial" panose="020B0604020202020204" pitchFamily="34" charset="0"/>
              </a:rPr>
            </a:br>
            <a:r>
              <a:rPr lang="en-US" sz="800" dirty="0">
                <a:solidFill>
                  <a:schemeClr val="bg1"/>
                </a:solidFill>
                <a:latin typeface="Arial" panose="020B0604020202020204" pitchFamily="34" charset="0"/>
                <a:ea typeface="Open Sans" pitchFamily="2" charset="0"/>
                <a:cs typeface="Arial" panose="020B0604020202020204" pitchFamily="34" charset="0"/>
              </a:rPr>
              <a:t>placement</a:t>
            </a:r>
          </a:p>
        </p:txBody>
      </p:sp>
      <p:sp>
        <p:nvSpPr>
          <p:cNvPr id="21" name="Rounded Rectangle 20">
            <a:extLst>
              <a:ext uri="{FF2B5EF4-FFF2-40B4-BE49-F238E27FC236}">
                <a16:creationId xmlns:a16="http://schemas.microsoft.com/office/drawing/2014/main" id="{E8A2FA9D-97BB-F05F-C4AB-CB5350976460}"/>
              </a:ext>
            </a:extLst>
          </p:cNvPr>
          <p:cNvSpPr/>
          <p:nvPr/>
        </p:nvSpPr>
        <p:spPr>
          <a:xfrm>
            <a:off x="6268996" y="2312878"/>
            <a:ext cx="2236096" cy="792000"/>
          </a:xfrm>
          <a:prstGeom prst="roundRect">
            <a:avLst>
              <a:gd name="adj" fmla="val 15816"/>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18" name="Google Shape;364;p11">
            <a:extLst>
              <a:ext uri="{FF2B5EF4-FFF2-40B4-BE49-F238E27FC236}">
                <a16:creationId xmlns:a16="http://schemas.microsoft.com/office/drawing/2014/main" id="{3E8800DA-5329-41D0-A02B-CA0ADA8B2F8C}"/>
              </a:ext>
            </a:extLst>
          </p:cNvPr>
          <p:cNvSpPr txBox="1"/>
          <p:nvPr/>
        </p:nvSpPr>
        <p:spPr>
          <a:xfrm>
            <a:off x="362661" y="3563858"/>
            <a:ext cx="1247143"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Occupational specialism</a:t>
            </a:r>
            <a:endParaRPr lang="en-US" sz="800" dirty="0">
              <a:latin typeface="Arial" panose="020B0604020202020204" pitchFamily="34" charset="0"/>
              <a:ea typeface="Open Sans" pitchFamily="2" charset="0"/>
              <a:cs typeface="Arial" panose="020B0604020202020204" pitchFamily="34" charset="0"/>
            </a:endParaRPr>
          </a:p>
          <a:p>
            <a:pPr lvl="0">
              <a:lnSpc>
                <a:spcPct val="115625"/>
              </a:lnSpc>
            </a:pP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(1 day Year 1; </a:t>
            </a:r>
            <a:b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b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3 days Year 2) </a:t>
            </a:r>
            <a:endParaRPr sz="800" dirty="0">
              <a:latin typeface="Arial" panose="020B0604020202020204" pitchFamily="34" charset="0"/>
              <a:ea typeface="Open Sans" pitchFamily="2" charset="0"/>
              <a:cs typeface="Arial" panose="020B0604020202020204" pitchFamily="34" charset="0"/>
            </a:endParaRPr>
          </a:p>
        </p:txBody>
      </p:sp>
      <p:sp>
        <p:nvSpPr>
          <p:cNvPr id="25" name="Rounded Rectangle 24">
            <a:extLst>
              <a:ext uri="{FF2B5EF4-FFF2-40B4-BE49-F238E27FC236}">
                <a16:creationId xmlns:a16="http://schemas.microsoft.com/office/drawing/2014/main" id="{B10CA103-11B0-FA64-66B7-901D5E637EC6}"/>
              </a:ext>
            </a:extLst>
          </p:cNvPr>
          <p:cNvSpPr/>
          <p:nvPr/>
        </p:nvSpPr>
        <p:spPr>
          <a:xfrm>
            <a:off x="1701119" y="3379608"/>
            <a:ext cx="6803973" cy="792000"/>
          </a:xfrm>
          <a:prstGeom prst="roundRect">
            <a:avLst>
              <a:gd name="adj" fmla="val 16230"/>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13" name="Rounded Rectangle 12">
            <a:extLst>
              <a:ext uri="{FF2B5EF4-FFF2-40B4-BE49-F238E27FC236}">
                <a16:creationId xmlns:a16="http://schemas.microsoft.com/office/drawing/2014/main" id="{26F0C5CE-DF66-98E7-8ACE-0FB46D79B1A9}"/>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17" name="Google Shape;347;p11">
            <a:extLst>
              <a:ext uri="{FF2B5EF4-FFF2-40B4-BE49-F238E27FC236}">
                <a16:creationId xmlns:a16="http://schemas.microsoft.com/office/drawing/2014/main" id="{5EB856DE-354C-B02E-2536-59E87A634CCF}"/>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t>
            </a:r>
            <a:endParaRPr sz="800" dirty="0">
              <a:latin typeface="Arial" panose="020B0604020202020204" pitchFamily="34" charset="0"/>
              <a:ea typeface="Open Sans" pitchFamily="2" charset="0"/>
              <a:cs typeface="Arial" panose="020B0604020202020204" pitchFamily="34" charset="0"/>
            </a:endParaRPr>
          </a:p>
        </p:txBody>
      </p:sp>
      <p:sp>
        <p:nvSpPr>
          <p:cNvPr id="27" name="Rounded Rectangle 26">
            <a:extLst>
              <a:ext uri="{FF2B5EF4-FFF2-40B4-BE49-F238E27FC236}">
                <a16:creationId xmlns:a16="http://schemas.microsoft.com/office/drawing/2014/main" id="{C937EA43-BED2-F51F-429B-3AD158089CC8}"/>
              </a:ext>
            </a:extLst>
          </p:cNvPr>
          <p:cNvSpPr/>
          <p:nvPr/>
        </p:nvSpPr>
        <p:spPr>
          <a:xfrm>
            <a:off x="1701119" y="4487185"/>
            <a:ext cx="6803973" cy="792000"/>
          </a:xfrm>
          <a:prstGeom prst="roundRect">
            <a:avLst>
              <a:gd name="adj" fmla="val 16434"/>
            </a:avLst>
          </a:prstGeom>
          <a:solidFill>
            <a:schemeClr val="accent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Technical and essential skills</a:t>
            </a:r>
          </a:p>
        </p:txBody>
      </p:sp>
      <p:sp>
        <p:nvSpPr>
          <p:cNvPr id="2" name="Content Placeholder 4">
            <a:extLst>
              <a:ext uri="{FF2B5EF4-FFF2-40B4-BE49-F238E27FC236}">
                <a16:creationId xmlns:a16="http://schemas.microsoft.com/office/drawing/2014/main" id="{14EB0D40-8B14-FDC1-8206-90FEDFC32C6C}"/>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7" name="Rectangle 6">
            <a:extLst>
              <a:ext uri="{FF2B5EF4-FFF2-40B4-BE49-F238E27FC236}">
                <a16:creationId xmlns:a16="http://schemas.microsoft.com/office/drawing/2014/main" id="{ACB62489-0937-85D9-EC60-55C6E55297F9}"/>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8" name="Rectangle 7">
            <a:extLst>
              <a:ext uri="{FF2B5EF4-FFF2-40B4-BE49-F238E27FC236}">
                <a16:creationId xmlns:a16="http://schemas.microsoft.com/office/drawing/2014/main" id="{C5CA9BA2-37BE-0FDF-2790-CB882AF48AC5}"/>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9" name="Rectangle 8">
            <a:extLst>
              <a:ext uri="{FF2B5EF4-FFF2-40B4-BE49-F238E27FC236}">
                <a16:creationId xmlns:a16="http://schemas.microsoft.com/office/drawing/2014/main" id="{3B7A1DFA-5F0C-AE4D-179B-C4EE9B2D7EA5}"/>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0" name="Rectangle 9">
            <a:extLst>
              <a:ext uri="{FF2B5EF4-FFF2-40B4-BE49-F238E27FC236}">
                <a16:creationId xmlns:a16="http://schemas.microsoft.com/office/drawing/2014/main" id="{3C262CFF-03F7-9E4A-9050-C51EFF0807CA}"/>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1" name="Rectangle 10">
            <a:extLst>
              <a:ext uri="{FF2B5EF4-FFF2-40B4-BE49-F238E27FC236}">
                <a16:creationId xmlns:a16="http://schemas.microsoft.com/office/drawing/2014/main" id="{AC8B3DA9-8465-CBE9-2C4E-DE6AA3328033}"/>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4" name="Rectangle 23">
            <a:extLst>
              <a:ext uri="{FF2B5EF4-FFF2-40B4-BE49-F238E27FC236}">
                <a16:creationId xmlns:a16="http://schemas.microsoft.com/office/drawing/2014/main" id="{BC0A7770-95CA-2E76-5054-B224334E98A0}"/>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3" name="Rectangle 32">
            <a:extLst>
              <a:ext uri="{FF2B5EF4-FFF2-40B4-BE49-F238E27FC236}">
                <a16:creationId xmlns:a16="http://schemas.microsoft.com/office/drawing/2014/main" id="{2FCAAC7E-702A-9688-4A47-C2382C8C0C62}"/>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152139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70051C38-5845-1435-950A-C81F906060DB}"/>
              </a:ext>
            </a:extLst>
          </p:cNvPr>
          <p:cNvSpPr>
            <a:spLocks noGrp="1"/>
          </p:cNvSpPr>
          <p:nvPr>
            <p:ph type="body" sz="quarter" idx="11"/>
          </p:nvPr>
        </p:nvSpPr>
        <p:spPr/>
        <p:txBody>
          <a:bodyPr/>
          <a:lstStyle/>
          <a:p>
            <a:pPr indent="-107950"/>
            <a:r>
              <a:rPr lang="en-GB" dirty="0"/>
              <a:t>Introduction to college systems and procedures; overview of course content and assessment schedule. </a:t>
            </a:r>
            <a:endParaRPr lang="en-US" dirty="0">
              <a:solidFill>
                <a:srgbClr val="000000"/>
              </a:solidFill>
            </a:endParaRPr>
          </a:p>
          <a:p>
            <a:pPr indent="-107950"/>
            <a:r>
              <a:rPr lang="en-GB" dirty="0"/>
              <a:t>Initial diagnostic assessments, including digital, English, maths and wider skills.</a:t>
            </a:r>
            <a:endParaRPr lang="en-US" dirty="0">
              <a:solidFill>
                <a:srgbClr val="000000"/>
              </a:solidFill>
            </a:endParaRPr>
          </a:p>
          <a:p>
            <a:pPr indent="-107950"/>
            <a:r>
              <a:rPr lang="en-GB" dirty="0"/>
              <a:t>Introduction to essential and technical skills, including preparation for industry placement. </a:t>
            </a:r>
            <a:r>
              <a:rPr lang="en-US" dirty="0"/>
              <a:t> </a:t>
            </a:r>
            <a:endParaRPr lang="en-US" dirty="0">
              <a:solidFill>
                <a:srgbClr val="000000"/>
              </a:solidFill>
            </a:endParaRPr>
          </a:p>
          <a:p>
            <a:pPr indent="-107950"/>
            <a:r>
              <a:rPr lang="en-GB" dirty="0"/>
              <a:t>Core content delivery and introduction to occupational specialism. </a:t>
            </a:r>
          </a:p>
        </p:txBody>
      </p:sp>
      <p:sp>
        <p:nvSpPr>
          <p:cNvPr id="6" name="Text Placeholder 5">
            <a:extLst>
              <a:ext uri="{FF2B5EF4-FFF2-40B4-BE49-F238E27FC236}">
                <a16:creationId xmlns:a16="http://schemas.microsoft.com/office/drawing/2014/main" id="{959ED98A-EEF9-4535-ECBA-2C94D4DB4F74}"/>
              </a:ext>
            </a:extLst>
          </p:cNvPr>
          <p:cNvSpPr>
            <a:spLocks noGrp="1"/>
          </p:cNvSpPr>
          <p:nvPr>
            <p:ph type="body" sz="quarter" idx="12"/>
          </p:nvPr>
        </p:nvSpPr>
        <p:spPr>
          <a:xfrm>
            <a:off x="6161907" y="1283105"/>
            <a:ext cx="4271066" cy="1620000"/>
          </a:xfrm>
        </p:spPr>
        <p:txBody>
          <a:bodyPr/>
          <a:lstStyle/>
          <a:p>
            <a:pPr indent="-107950"/>
            <a:r>
              <a:rPr lang="en-GB" dirty="0"/>
              <a:t>Continuation of core curriculum delivery and occupational specialism. </a:t>
            </a:r>
            <a:r>
              <a:rPr lang="en-US" dirty="0"/>
              <a:t> </a:t>
            </a:r>
            <a:endParaRPr lang="en-US" dirty="0">
              <a:solidFill>
                <a:srgbClr val="000000"/>
              </a:solidFill>
            </a:endParaRPr>
          </a:p>
          <a:p>
            <a:pPr indent="-107950"/>
            <a:r>
              <a:rPr lang="en-GB" dirty="0"/>
              <a:t>Skills linked to the engineering and manufacturing industry, such as workshop hand fitting and sheet metal skills.</a:t>
            </a:r>
            <a:endParaRPr lang="en-US" dirty="0">
              <a:solidFill>
                <a:srgbClr val="000000"/>
              </a:solidFill>
            </a:endParaRPr>
          </a:p>
          <a:p>
            <a:pPr indent="-107950"/>
            <a:r>
              <a:rPr lang="en-GB" dirty="0">
                <a:latin typeface="Arial"/>
                <a:cs typeface="Arial"/>
              </a:rPr>
              <a:t>Meaningful industry engagement, such as onsite visits to meet employers and guest speakers.</a:t>
            </a:r>
            <a:r>
              <a:rPr lang="en-US" dirty="0">
                <a:latin typeface="Arial"/>
                <a:cs typeface="Arial"/>
              </a:rPr>
              <a:t> </a:t>
            </a:r>
            <a:endParaRPr lang="en-US" dirty="0">
              <a:solidFill>
                <a:srgbClr val="000000"/>
              </a:solidFill>
              <a:latin typeface="Arial"/>
              <a:cs typeface="Arial"/>
            </a:endParaRPr>
          </a:p>
          <a:p>
            <a:pPr indent="-107950"/>
            <a:r>
              <a:rPr lang="en-GB" spc="-10" dirty="0"/>
              <a:t>Assessment preparation, including mocks for core assessments. </a:t>
            </a:r>
            <a:r>
              <a:rPr lang="en-US" dirty="0"/>
              <a:t> </a:t>
            </a:r>
            <a:endParaRPr lang="en-US" dirty="0">
              <a:solidFill>
                <a:srgbClr val="000000"/>
              </a:solidFill>
            </a:endParaRPr>
          </a:p>
          <a:p>
            <a:pPr indent="-107950"/>
            <a:r>
              <a:rPr lang="en-GB" dirty="0"/>
              <a:t>Monitoring and support of essential skills development, including mentoring, 1:1 tutorials and regular checkpoints.</a:t>
            </a:r>
            <a:endParaRPr lang="en-US" dirty="0">
              <a:solidFill>
                <a:srgbClr val="000000"/>
              </a:solidFill>
            </a:endParaRPr>
          </a:p>
        </p:txBody>
      </p:sp>
      <p:sp>
        <p:nvSpPr>
          <p:cNvPr id="5" name="Text Placeholder 4">
            <a:extLst>
              <a:ext uri="{FF2B5EF4-FFF2-40B4-BE49-F238E27FC236}">
                <a16:creationId xmlns:a16="http://schemas.microsoft.com/office/drawing/2014/main" id="{3CECDAF1-82B5-9F92-719B-0E8F4D626EDC}"/>
              </a:ext>
            </a:extLst>
          </p:cNvPr>
          <p:cNvSpPr>
            <a:spLocks noGrp="1"/>
          </p:cNvSpPr>
          <p:nvPr>
            <p:ph type="body" sz="quarter" idx="18"/>
          </p:nvPr>
        </p:nvSpPr>
        <p:spPr/>
        <p:txBody>
          <a:bodyPr/>
          <a:lstStyle/>
          <a:p>
            <a:pPr indent="-107950"/>
            <a:r>
              <a:rPr lang="en-GB" dirty="0"/>
              <a:t>Continued development of core curriculum, essential and technical skills, and occupational specialism. </a:t>
            </a:r>
            <a:endParaRPr lang="en-US" dirty="0">
              <a:solidFill>
                <a:srgbClr val="000000"/>
              </a:solidFill>
            </a:endParaRPr>
          </a:p>
          <a:p>
            <a:pPr indent="-107950"/>
            <a:r>
              <a:rPr lang="en-GB" dirty="0">
                <a:latin typeface="Arial"/>
                <a:cs typeface="Arial"/>
              </a:rPr>
              <a:t>Assessment and progress review from Term 1 to identify areas for further development.</a:t>
            </a:r>
            <a:endParaRPr lang="en-US" dirty="0">
              <a:solidFill>
                <a:srgbClr val="000000"/>
              </a:solidFill>
              <a:latin typeface="Arial"/>
              <a:cs typeface="Arial"/>
            </a:endParaRPr>
          </a:p>
          <a:p>
            <a:pPr indent="-107950"/>
            <a:r>
              <a:rPr lang="en-GB" dirty="0">
                <a:latin typeface="Arial"/>
                <a:cs typeface="Arial"/>
              </a:rPr>
              <a:t>Prepare students for core assessments and ESP.</a:t>
            </a:r>
            <a:endParaRPr lang="en-US" dirty="0">
              <a:solidFill>
                <a:srgbClr val="000000"/>
              </a:solidFill>
              <a:latin typeface="Arial"/>
              <a:cs typeface="Arial"/>
            </a:endParaRPr>
          </a:p>
          <a:p>
            <a:pPr indent="-107950"/>
            <a:r>
              <a:rPr lang="en-GB" dirty="0"/>
              <a:t>Students will have started, or be about to start, their industry placement. Introduce weekly reflective practice focused on skills development and supporting contextualised learning.</a:t>
            </a:r>
            <a:endParaRPr lang="en-GB" dirty="0">
              <a:solidFill>
                <a:srgbClr val="000000"/>
              </a:solidFill>
            </a:endParaRPr>
          </a:p>
        </p:txBody>
      </p:sp>
      <p:sp>
        <p:nvSpPr>
          <p:cNvPr id="4" name="Text Placeholder 3">
            <a:extLst>
              <a:ext uri="{FF2B5EF4-FFF2-40B4-BE49-F238E27FC236}">
                <a16:creationId xmlns:a16="http://schemas.microsoft.com/office/drawing/2014/main" id="{67F80737-7395-01F6-67C2-76A46FD525B8}"/>
              </a:ext>
            </a:extLst>
          </p:cNvPr>
          <p:cNvSpPr>
            <a:spLocks noGrp="1"/>
          </p:cNvSpPr>
          <p:nvPr>
            <p:ph type="body" sz="quarter" idx="17"/>
          </p:nvPr>
        </p:nvSpPr>
        <p:spPr/>
        <p:txBody>
          <a:bodyPr/>
          <a:lstStyle/>
          <a:p>
            <a:pPr indent="-107950"/>
            <a:r>
              <a:rPr lang="en-GB" dirty="0"/>
              <a:t>Continued development of core curriculum knowledge and occupational specialism content.</a:t>
            </a:r>
          </a:p>
          <a:p>
            <a:pPr indent="-107950"/>
            <a:r>
              <a:rPr lang="en-GB" dirty="0"/>
              <a:t>Focus on assessment preparation and revision techniques. Students complete further mock assessments towards the end of Term 2. </a:t>
            </a:r>
            <a:endParaRPr lang="en-US" dirty="0">
              <a:solidFill>
                <a:srgbClr val="000000"/>
              </a:solidFill>
            </a:endParaRPr>
          </a:p>
          <a:p>
            <a:pPr indent="-107950"/>
            <a:r>
              <a:rPr lang="en-GB" dirty="0"/>
              <a:t>Targeted intervention: mock assessment outcomes used to inform recap sessions; focused support to address gaps in knowledge and improve performance. </a:t>
            </a:r>
            <a:endParaRPr lang="en-US" dirty="0">
              <a:solidFill>
                <a:srgbClr val="000000"/>
              </a:solidFill>
            </a:endParaRPr>
          </a:p>
        </p:txBody>
      </p:sp>
      <p:sp>
        <p:nvSpPr>
          <p:cNvPr id="2" name="Text Placeholder 1">
            <a:extLst>
              <a:ext uri="{FF2B5EF4-FFF2-40B4-BE49-F238E27FC236}">
                <a16:creationId xmlns:a16="http://schemas.microsoft.com/office/drawing/2014/main" id="{D02CACC2-93E5-34BE-1DD3-A919F89AB935}"/>
              </a:ext>
            </a:extLst>
          </p:cNvPr>
          <p:cNvSpPr>
            <a:spLocks noGrp="1"/>
          </p:cNvSpPr>
          <p:nvPr>
            <p:ph type="body" sz="quarter" idx="16"/>
          </p:nvPr>
        </p:nvSpPr>
        <p:spPr/>
        <p:txBody>
          <a:bodyPr/>
          <a:lstStyle/>
          <a:p>
            <a:pPr indent="-107950"/>
            <a:r>
              <a:rPr lang="en-GB" dirty="0"/>
              <a:t>Final delivery of remaining core content.</a:t>
            </a:r>
            <a:endParaRPr lang="en-US" dirty="0">
              <a:solidFill>
                <a:srgbClr val="000000"/>
              </a:solidFill>
            </a:endParaRPr>
          </a:p>
          <a:p>
            <a:pPr indent="-107950"/>
            <a:r>
              <a:rPr lang="en-GB" dirty="0"/>
              <a:t>Review of essential skills development in preparation for core assessments.</a:t>
            </a:r>
            <a:endParaRPr lang="en-US" dirty="0">
              <a:solidFill>
                <a:srgbClr val="000000"/>
              </a:solidFill>
            </a:endParaRPr>
          </a:p>
          <a:p>
            <a:pPr indent="-107950"/>
            <a:r>
              <a:rPr lang="en-GB" dirty="0"/>
              <a:t>Final mock assessments aimed at building </a:t>
            </a:r>
            <a:br>
              <a:rPr lang="en-GB" dirty="0"/>
            </a:br>
            <a:r>
              <a:rPr lang="en-GB" dirty="0"/>
              <a:t>student confidence.</a:t>
            </a:r>
            <a:endParaRPr lang="en-US" dirty="0">
              <a:solidFill>
                <a:srgbClr val="000000"/>
              </a:solidFill>
            </a:endParaRPr>
          </a:p>
          <a:p>
            <a:pPr indent="-107950"/>
            <a:r>
              <a:rPr lang="en-GB" dirty="0"/>
              <a:t>Final assessment preparation, focused on thorough revision, planning and organisation.</a:t>
            </a:r>
            <a:endParaRPr lang="en-US" dirty="0">
              <a:solidFill>
                <a:srgbClr val="000000"/>
              </a:solidFill>
            </a:endParaRPr>
          </a:p>
        </p:txBody>
      </p:sp>
      <p:sp>
        <p:nvSpPr>
          <p:cNvPr id="3" name="Text Placeholder 2">
            <a:extLst>
              <a:ext uri="{FF2B5EF4-FFF2-40B4-BE49-F238E27FC236}">
                <a16:creationId xmlns:a16="http://schemas.microsoft.com/office/drawing/2014/main" id="{448C274B-B3CC-8CD5-EF56-1646437021F0}"/>
              </a:ext>
            </a:extLst>
          </p:cNvPr>
          <p:cNvSpPr>
            <a:spLocks noGrp="1"/>
          </p:cNvSpPr>
          <p:nvPr>
            <p:ph type="body" sz="quarter" idx="15"/>
          </p:nvPr>
        </p:nvSpPr>
        <p:spPr/>
        <p:txBody>
          <a:bodyPr/>
          <a:lstStyle/>
          <a:p>
            <a:pPr indent="-107950"/>
            <a:r>
              <a:rPr lang="en-GB" dirty="0">
                <a:latin typeface="Arial"/>
                <a:cs typeface="Arial"/>
              </a:rPr>
              <a:t>ESP and core assessments.</a:t>
            </a:r>
            <a:endParaRPr lang="en-US" dirty="0">
              <a:solidFill>
                <a:srgbClr val="000000"/>
              </a:solidFill>
              <a:latin typeface="Arial"/>
              <a:cs typeface="Arial"/>
            </a:endParaRPr>
          </a:p>
          <a:p>
            <a:pPr indent="-107950"/>
            <a:r>
              <a:rPr lang="en-GB" dirty="0"/>
              <a:t>Preparing for Year 2 curriculum progression. </a:t>
            </a:r>
            <a:endParaRPr lang="en-US" dirty="0">
              <a:solidFill>
                <a:srgbClr val="000000"/>
              </a:solidFill>
            </a:endParaRPr>
          </a:p>
          <a:p>
            <a:pPr indent="-107950"/>
            <a:r>
              <a:rPr lang="en-GB" dirty="0"/>
              <a:t>Review progress in essential and technical skills development across Year 1 and set targets for Year 2. </a:t>
            </a:r>
            <a:endParaRPr lang="en-US" dirty="0">
              <a:solidFill>
                <a:srgbClr val="000000"/>
              </a:solidFill>
            </a:endParaRPr>
          </a:p>
        </p:txBody>
      </p:sp>
    </p:spTree>
    <p:extLst>
      <p:ext uri="{BB962C8B-B14F-4D97-AF65-F5344CB8AC3E}">
        <p14:creationId xmlns:p14="http://schemas.microsoft.com/office/powerpoint/2010/main" val="1287045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ED5D3CE0-042D-9E9C-8088-96741C5D778F}"/>
              </a:ext>
            </a:extLst>
          </p:cNvPr>
          <p:cNvSpPr>
            <a:spLocks noGrp="1"/>
          </p:cNvSpPr>
          <p:nvPr>
            <p:ph type="body" sz="quarter" idx="11"/>
          </p:nvPr>
        </p:nvSpPr>
        <p:spPr/>
        <p:txBody>
          <a:bodyPr/>
          <a:lstStyle/>
          <a:p>
            <a:pPr indent="-107950"/>
            <a:r>
              <a:rPr lang="en-GB" dirty="0"/>
              <a:t>Induction: focus on college system updates and assessment schedule for Year 2. </a:t>
            </a:r>
            <a:endParaRPr lang="en-US" dirty="0">
              <a:solidFill>
                <a:srgbClr val="000000"/>
              </a:solidFill>
            </a:endParaRPr>
          </a:p>
          <a:p>
            <a:pPr indent="-107950"/>
            <a:r>
              <a:rPr lang="en-GB" dirty="0"/>
              <a:t>Review of prior learning and reflection on industry placement, knowledge, and essential and technical skills development learnt in Year 1. </a:t>
            </a:r>
            <a:r>
              <a:rPr lang="en-US" dirty="0"/>
              <a:t> </a:t>
            </a:r>
            <a:endParaRPr lang="en-US" dirty="0">
              <a:solidFill>
                <a:srgbClr val="000000"/>
              </a:solidFill>
            </a:endParaRPr>
          </a:p>
          <a:p>
            <a:pPr indent="-107950"/>
            <a:r>
              <a:rPr lang="en-GB" dirty="0"/>
              <a:t>Career planning workshops to explore next steps; CV </a:t>
            </a:r>
            <a:r>
              <a:rPr lang="en-GB" spc="-10" dirty="0"/>
              <a:t>and interview skills; develop personalised action plans. </a:t>
            </a:r>
            <a:r>
              <a:rPr lang="en-US" spc="-10" dirty="0"/>
              <a:t> </a:t>
            </a:r>
            <a:endParaRPr lang="en-US" spc="-10" dirty="0">
              <a:solidFill>
                <a:srgbClr val="000000"/>
              </a:solidFill>
            </a:endParaRPr>
          </a:p>
          <a:p>
            <a:pPr indent="-107950"/>
            <a:r>
              <a:rPr lang="en-GB" dirty="0"/>
              <a:t>Delivery of occupational specialism.</a:t>
            </a:r>
            <a:endParaRPr lang="en-US" dirty="0">
              <a:solidFill>
                <a:srgbClr val="000000"/>
              </a:solidFill>
            </a:endParaRPr>
          </a:p>
          <a:p>
            <a:pPr indent="-107950"/>
            <a:r>
              <a:rPr lang="en-GB" dirty="0"/>
              <a:t>Continuation of industry placement. </a:t>
            </a:r>
            <a:endParaRPr lang="en-US" dirty="0">
              <a:solidFill>
                <a:srgbClr val="000000"/>
              </a:solidFill>
            </a:endParaRPr>
          </a:p>
        </p:txBody>
      </p:sp>
      <p:sp>
        <p:nvSpPr>
          <p:cNvPr id="6" name="Text Placeholder 5">
            <a:extLst>
              <a:ext uri="{FF2B5EF4-FFF2-40B4-BE49-F238E27FC236}">
                <a16:creationId xmlns:a16="http://schemas.microsoft.com/office/drawing/2014/main" id="{AF0E14EA-E8A9-02C3-36A4-A9A650D18AB9}"/>
              </a:ext>
            </a:extLst>
          </p:cNvPr>
          <p:cNvSpPr>
            <a:spLocks noGrp="1"/>
          </p:cNvSpPr>
          <p:nvPr>
            <p:ph type="body" sz="quarter" idx="12"/>
          </p:nvPr>
        </p:nvSpPr>
        <p:spPr/>
        <p:txBody>
          <a:bodyPr/>
          <a:lstStyle/>
          <a:p>
            <a:pPr indent="-107950"/>
            <a:r>
              <a:rPr lang="en-GB" dirty="0"/>
              <a:t>Continued delivery of occupational specialism content.</a:t>
            </a:r>
            <a:endParaRPr lang="en-US" dirty="0">
              <a:solidFill>
                <a:srgbClr val="000000"/>
              </a:solidFill>
            </a:endParaRPr>
          </a:p>
          <a:p>
            <a:pPr indent="-107950"/>
            <a:r>
              <a:rPr lang="en-US" dirty="0"/>
              <a:t>Continued development of essential and technical skills. </a:t>
            </a:r>
            <a:endParaRPr lang="en-US" dirty="0">
              <a:solidFill>
                <a:srgbClr val="000000"/>
              </a:solidFill>
            </a:endParaRPr>
          </a:p>
          <a:p>
            <a:pPr indent="-107950"/>
            <a:r>
              <a:rPr lang="en-US" dirty="0"/>
              <a:t>Continuation of industry placement, developing skills and applying learning from the T Level. </a:t>
            </a:r>
            <a:endParaRPr lang="en-US" dirty="0">
              <a:solidFill>
                <a:srgbClr val="000000"/>
              </a:solidFill>
            </a:endParaRPr>
          </a:p>
        </p:txBody>
      </p:sp>
      <p:sp>
        <p:nvSpPr>
          <p:cNvPr id="5" name="Text Placeholder 4">
            <a:extLst>
              <a:ext uri="{FF2B5EF4-FFF2-40B4-BE49-F238E27FC236}">
                <a16:creationId xmlns:a16="http://schemas.microsoft.com/office/drawing/2014/main" id="{A39DC5AC-4BFA-E204-C7F2-B5B7879E36D7}"/>
              </a:ext>
            </a:extLst>
          </p:cNvPr>
          <p:cNvSpPr>
            <a:spLocks noGrp="1"/>
          </p:cNvSpPr>
          <p:nvPr>
            <p:ph type="body" sz="quarter" idx="18"/>
          </p:nvPr>
        </p:nvSpPr>
        <p:spPr/>
        <p:txBody>
          <a:bodyPr/>
          <a:lstStyle/>
          <a:p>
            <a:pPr indent="-107950"/>
            <a:r>
              <a:rPr lang="en-GB" dirty="0"/>
              <a:t>Continued delivery of occupational specialism. </a:t>
            </a:r>
            <a:endParaRPr lang="en-US" dirty="0">
              <a:solidFill>
                <a:srgbClr val="000000"/>
              </a:solidFill>
            </a:endParaRPr>
          </a:p>
          <a:p>
            <a:pPr indent="-107950"/>
            <a:r>
              <a:rPr lang="en-GB" dirty="0"/>
              <a:t>Assessment and progress review: students demonstrate their skills through mock and industry-led projects. </a:t>
            </a:r>
            <a:endParaRPr lang="en-US" dirty="0">
              <a:solidFill>
                <a:srgbClr val="000000"/>
              </a:solidFill>
            </a:endParaRPr>
          </a:p>
          <a:p>
            <a:pPr indent="-107950"/>
            <a:r>
              <a:rPr lang="en-GB" dirty="0"/>
              <a:t>Essential and technical skills refined with increased focus on exam technique and confidence in applying contextualised learning. </a:t>
            </a:r>
            <a:endParaRPr lang="en-US" dirty="0">
              <a:solidFill>
                <a:srgbClr val="000000"/>
              </a:solidFill>
            </a:endParaRPr>
          </a:p>
        </p:txBody>
      </p:sp>
      <p:sp>
        <p:nvSpPr>
          <p:cNvPr id="4" name="Text Placeholder 3">
            <a:extLst>
              <a:ext uri="{FF2B5EF4-FFF2-40B4-BE49-F238E27FC236}">
                <a16:creationId xmlns:a16="http://schemas.microsoft.com/office/drawing/2014/main" id="{EAD3831D-6FD8-DDA5-4D34-59DB1E1CE4ED}"/>
              </a:ext>
            </a:extLst>
          </p:cNvPr>
          <p:cNvSpPr>
            <a:spLocks noGrp="1"/>
          </p:cNvSpPr>
          <p:nvPr>
            <p:ph type="body" sz="quarter" idx="17"/>
          </p:nvPr>
        </p:nvSpPr>
        <p:spPr/>
        <p:txBody>
          <a:bodyPr/>
          <a:lstStyle/>
          <a:p>
            <a:pPr indent="-107950"/>
            <a:r>
              <a:rPr lang="en-GB" dirty="0"/>
              <a:t>Continued delivery of occupational specialism. </a:t>
            </a:r>
            <a:endParaRPr lang="en-US" dirty="0">
              <a:solidFill>
                <a:srgbClr val="000000"/>
              </a:solidFill>
            </a:endParaRPr>
          </a:p>
          <a:p>
            <a:pPr indent="-107950"/>
            <a:r>
              <a:rPr lang="en-GB" dirty="0"/>
              <a:t>Further external assessment preparation, focusing on revision techniques and preparation for occupational specialism assessments. </a:t>
            </a:r>
            <a:endParaRPr lang="en-US" dirty="0">
              <a:solidFill>
                <a:srgbClr val="000000"/>
              </a:solidFill>
            </a:endParaRPr>
          </a:p>
          <a:p>
            <a:pPr indent="-107950"/>
            <a:r>
              <a:rPr lang="en-GB" dirty="0"/>
              <a:t>Monitoring and support of essential and technical skills development to ensure that progress is being made towards next steps. </a:t>
            </a:r>
            <a:endParaRPr lang="en-US" dirty="0">
              <a:solidFill>
                <a:srgbClr val="000000"/>
              </a:solidFill>
            </a:endParaRPr>
          </a:p>
          <a:p>
            <a:pPr indent="-107950"/>
            <a:r>
              <a:rPr lang="en-GB" dirty="0"/>
              <a:t>Continuation of industry placement. </a:t>
            </a:r>
            <a:endParaRPr lang="en-GB" dirty="0">
              <a:solidFill>
                <a:srgbClr val="000000"/>
              </a:solidFill>
            </a:endParaRPr>
          </a:p>
        </p:txBody>
      </p:sp>
      <p:sp>
        <p:nvSpPr>
          <p:cNvPr id="2" name="Text Placeholder 1">
            <a:extLst>
              <a:ext uri="{FF2B5EF4-FFF2-40B4-BE49-F238E27FC236}">
                <a16:creationId xmlns:a16="http://schemas.microsoft.com/office/drawing/2014/main" id="{67B87C72-9314-093D-EA15-5EA78982F6A7}"/>
              </a:ext>
            </a:extLst>
          </p:cNvPr>
          <p:cNvSpPr>
            <a:spLocks noGrp="1"/>
          </p:cNvSpPr>
          <p:nvPr>
            <p:ph type="body" sz="quarter" idx="16"/>
          </p:nvPr>
        </p:nvSpPr>
        <p:spPr/>
        <p:txBody>
          <a:bodyPr/>
          <a:lstStyle/>
          <a:p>
            <a:pPr indent="-107950"/>
            <a:r>
              <a:rPr lang="en-GB" dirty="0"/>
              <a:t>Final delivery of remaining occupational specialism content. </a:t>
            </a:r>
            <a:endParaRPr lang="en-US" dirty="0">
              <a:solidFill>
                <a:srgbClr val="000000"/>
              </a:solidFill>
            </a:endParaRPr>
          </a:p>
          <a:p>
            <a:pPr indent="-107950"/>
            <a:r>
              <a:rPr lang="en-GB" dirty="0"/>
              <a:t>Continued assessment preparation for occupational specialism assessments.</a:t>
            </a:r>
            <a:endParaRPr lang="en-US" dirty="0">
              <a:solidFill>
                <a:srgbClr val="000000"/>
              </a:solidFill>
            </a:endParaRPr>
          </a:p>
          <a:p>
            <a:pPr indent="-107950"/>
            <a:r>
              <a:rPr lang="en-GB" dirty="0"/>
              <a:t>Start of occupational specialism assessments. </a:t>
            </a:r>
            <a:endParaRPr lang="en-US" dirty="0">
              <a:solidFill>
                <a:srgbClr val="000000"/>
              </a:solidFill>
            </a:endParaRPr>
          </a:p>
          <a:p>
            <a:pPr indent="-107950"/>
            <a:r>
              <a:rPr lang="en-GB" dirty="0"/>
              <a:t>Monitoring and support of essential and technical skills development.</a:t>
            </a:r>
            <a:endParaRPr lang="en-GB" dirty="0">
              <a:solidFill>
                <a:srgbClr val="000000"/>
              </a:solidFill>
            </a:endParaRPr>
          </a:p>
          <a:p>
            <a:pPr indent="-107950"/>
            <a:r>
              <a:rPr lang="en-GB" dirty="0"/>
              <a:t>Conclusion of industry placement. </a:t>
            </a:r>
            <a:endParaRPr lang="en-US" dirty="0">
              <a:solidFill>
                <a:srgbClr val="000000"/>
              </a:solidFill>
            </a:endParaRPr>
          </a:p>
        </p:txBody>
      </p:sp>
      <p:sp>
        <p:nvSpPr>
          <p:cNvPr id="3" name="Text Placeholder 2">
            <a:extLst>
              <a:ext uri="{FF2B5EF4-FFF2-40B4-BE49-F238E27FC236}">
                <a16:creationId xmlns:a16="http://schemas.microsoft.com/office/drawing/2014/main" id="{F2F370BC-F7D6-9C13-2173-A91370F17490}"/>
              </a:ext>
            </a:extLst>
          </p:cNvPr>
          <p:cNvSpPr>
            <a:spLocks noGrp="1"/>
          </p:cNvSpPr>
          <p:nvPr>
            <p:ph type="body" sz="quarter" idx="15"/>
          </p:nvPr>
        </p:nvSpPr>
        <p:spPr/>
        <p:txBody>
          <a:bodyPr/>
          <a:lstStyle/>
          <a:p>
            <a:pPr indent="-107950"/>
            <a:r>
              <a:rPr lang="en-GB" dirty="0"/>
              <a:t>Conclusion of occupational specialism assessments. </a:t>
            </a:r>
            <a:endParaRPr lang="en-US" dirty="0">
              <a:solidFill>
                <a:srgbClr val="000000"/>
              </a:solidFill>
            </a:endParaRPr>
          </a:p>
          <a:p>
            <a:pPr indent="-107950"/>
            <a:r>
              <a:rPr lang="en-GB" dirty="0"/>
              <a:t>Completion of final assessments and programme. </a:t>
            </a:r>
            <a:endParaRPr lang="en-US" dirty="0">
              <a:solidFill>
                <a:srgbClr val="000000"/>
              </a:solidFill>
            </a:endParaRPr>
          </a:p>
          <a:p>
            <a:pPr indent="-107950"/>
            <a:r>
              <a:rPr lang="en-GB" dirty="0"/>
              <a:t>Opportunity for students to reflect on two years of development and achievement. </a:t>
            </a:r>
            <a:endParaRPr lang="en-US" dirty="0">
              <a:solidFill>
                <a:srgbClr val="000000"/>
              </a:solidFill>
            </a:endParaRPr>
          </a:p>
          <a:p>
            <a:pPr indent="-107950"/>
            <a:r>
              <a:rPr lang="en-GB" dirty="0"/>
              <a:t>Progression plans finalised and additional support provided where appropriate. </a:t>
            </a:r>
            <a:endParaRPr lang="en-US" dirty="0">
              <a:solidFill>
                <a:srgbClr val="000000"/>
              </a:solidFill>
            </a:endParaRPr>
          </a:p>
        </p:txBody>
      </p:sp>
    </p:spTree>
    <p:extLst>
      <p:ext uri="{BB962C8B-B14F-4D97-AF65-F5344CB8AC3E}">
        <p14:creationId xmlns:p14="http://schemas.microsoft.com/office/powerpoint/2010/main" val="3385294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880BA5E-8E35-0081-EB59-C126BF22704D}"/>
              </a:ext>
            </a:extLst>
          </p:cNvPr>
          <p:cNvSpPr txBox="1"/>
          <p:nvPr/>
        </p:nvSpPr>
        <p:spPr>
          <a:xfrm>
            <a:off x="838200" y="662748"/>
            <a:ext cx="10470382" cy="584775"/>
          </a:xfrm>
          <a:prstGeom prst="rect">
            <a:avLst/>
          </a:prstGeom>
          <a:noFill/>
        </p:spPr>
        <p:txBody>
          <a:bodyPr wrap="square" lIns="91440" tIns="45720" rIns="91440" bIns="45720" rtlCol="0" anchor="t">
            <a:spAutoFit/>
          </a:bodyPr>
          <a:lstStyle/>
          <a:p>
            <a:r>
              <a:rPr lang="en-US" sz="3200" dirty="0">
                <a:latin typeface="Arial"/>
                <a:cs typeface="Arial"/>
              </a:rPr>
              <a:t>Guidance to support the visual curriculum model</a:t>
            </a:r>
            <a:endParaRPr lang="en-US" sz="2800" dirty="0">
              <a:latin typeface="Arial"/>
              <a:cs typeface="Arial"/>
            </a:endParaRPr>
          </a:p>
        </p:txBody>
      </p:sp>
      <p:sp>
        <p:nvSpPr>
          <p:cNvPr id="2" name="Text Placeholder 1">
            <a:extLst>
              <a:ext uri="{FF2B5EF4-FFF2-40B4-BE49-F238E27FC236}">
                <a16:creationId xmlns:a16="http://schemas.microsoft.com/office/drawing/2014/main" id="{A9791603-950B-1889-5B05-205D1D577958}"/>
              </a:ext>
            </a:extLst>
          </p:cNvPr>
          <p:cNvSpPr>
            <a:spLocks noGrp="1"/>
          </p:cNvSpPr>
          <p:nvPr>
            <p:ph type="body" idx="1"/>
          </p:nvPr>
        </p:nvSpPr>
        <p:spPr/>
        <p:txBody>
          <a:bodyPr>
            <a:normAutofit/>
          </a:bodyPr>
          <a:lstStyle/>
          <a:p>
            <a:pPr>
              <a:spcBef>
                <a:spcPts val="0"/>
              </a:spcBef>
            </a:pPr>
            <a:r>
              <a:rPr lang="en-GB" sz="1700" b="1" u="sng" dirty="0">
                <a:solidFill>
                  <a:srgbClr val="262626"/>
                </a:solidFill>
                <a:latin typeface="Arial"/>
                <a:cs typeface="Arial"/>
              </a:rPr>
              <a:t>Induction</a:t>
            </a:r>
            <a:endParaRPr lang="en-GB" sz="1700" dirty="0">
              <a:solidFill>
                <a:srgbClr val="000000"/>
              </a:solidFill>
              <a:latin typeface="Arial"/>
              <a:cs typeface="Arial"/>
            </a:endParaRPr>
          </a:p>
          <a:p>
            <a:r>
              <a:rPr lang="en-GB" sz="1700" dirty="0">
                <a:solidFill>
                  <a:srgbClr val="262626"/>
                </a:solidFill>
                <a:latin typeface="Arial"/>
                <a:cs typeface="Arial"/>
              </a:rPr>
              <a:t>It is important to assess the starting points of students with a robust induction process. This should outline key information relating to the provider and T Level, and include appropriate diagnostic testing. This could include initial diagnostic testing in English, maths and digital skills so appropriate targets can be set and support provided. </a:t>
            </a:r>
            <a:endParaRPr lang="en-GB" dirty="0"/>
          </a:p>
          <a:p>
            <a:pPr lvl="0"/>
            <a:r>
              <a:rPr lang="en-GB" sz="1700" b="1" u="sng" dirty="0"/>
              <a:t>Integrating essential and technical skills into delivery</a:t>
            </a:r>
          </a:p>
          <a:p>
            <a:pPr lvl="0"/>
            <a:r>
              <a:rPr lang="en-GB" sz="1700" b="1" dirty="0">
                <a:latin typeface="Arial"/>
                <a:cs typeface="Arial"/>
              </a:rPr>
              <a:t>Essential skills: </a:t>
            </a:r>
            <a:r>
              <a:rPr lang="en-GB" sz="1700" dirty="0">
                <a:latin typeface="Arial"/>
                <a:cs typeface="Arial"/>
              </a:rPr>
              <a:t>Skills that are highly transferable and support the application of technical skills and knowledge. Examples include communication, problem solving and teamwork.  </a:t>
            </a:r>
          </a:p>
          <a:p>
            <a:pPr lvl="0"/>
            <a:r>
              <a:rPr lang="en-GB" sz="1700" b="1" dirty="0">
                <a:latin typeface="Arial"/>
                <a:cs typeface="Arial"/>
              </a:rPr>
              <a:t>Technical skills:</a:t>
            </a:r>
            <a:r>
              <a:rPr lang="en-GB" sz="1700" dirty="0">
                <a:latin typeface="Arial"/>
                <a:cs typeface="Arial"/>
              </a:rPr>
              <a:t> Skills specific to a particular sector or role, sometimes based on a defined body of knowledge. They are generally less transferable beyond the sector or role they relate to. Examples include workshop hand fitting and sheet metal skills.</a:t>
            </a:r>
          </a:p>
        </p:txBody>
      </p:sp>
    </p:spTree>
    <p:extLst>
      <p:ext uri="{BB962C8B-B14F-4D97-AF65-F5344CB8AC3E}">
        <p14:creationId xmlns:p14="http://schemas.microsoft.com/office/powerpoint/2010/main" val="4133609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79447-7A44-488F-1AA3-E314F9CC125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13E9F35-26BE-32E6-C980-71918AC77440}"/>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core content</a:t>
            </a:r>
          </a:p>
        </p:txBody>
      </p:sp>
      <p:sp>
        <p:nvSpPr>
          <p:cNvPr id="2" name="Text Placeholder 1">
            <a:extLst>
              <a:ext uri="{FF2B5EF4-FFF2-40B4-BE49-F238E27FC236}">
                <a16:creationId xmlns:a16="http://schemas.microsoft.com/office/drawing/2014/main" id="{4FA53698-F94D-485E-863D-68737C0A8487}"/>
              </a:ext>
            </a:extLst>
          </p:cNvPr>
          <p:cNvSpPr>
            <a:spLocks noGrp="1"/>
          </p:cNvSpPr>
          <p:nvPr>
            <p:ph type="body" idx="1"/>
          </p:nvPr>
        </p:nvSpPr>
        <p:spPr/>
        <p:txBody>
          <a:bodyPr>
            <a:normAutofit/>
          </a:bodyPr>
          <a:lstStyle/>
          <a:p>
            <a:pPr lvl="0">
              <a:spcBef>
                <a:spcPts val="0"/>
              </a:spcBef>
            </a:pPr>
            <a:r>
              <a:rPr lang="en-GB" sz="1700" b="1" u="sng" dirty="0">
                <a:latin typeface="Arial"/>
                <a:cs typeface="Arial"/>
              </a:rPr>
              <a:t>Adapting to assessment schedules</a:t>
            </a:r>
          </a:p>
          <a:p>
            <a:pPr lvl="0"/>
            <a:r>
              <a:rPr lang="en-GB" sz="1700" dirty="0"/>
              <a:t>Adjust sequencing to maximise performance on external assessments ensuring all core/occupational specialism content is delivered in time for revision sessions.</a:t>
            </a:r>
          </a:p>
          <a:p>
            <a:pPr lvl="0"/>
            <a:r>
              <a:rPr lang="en-GB" sz="1700" b="1" u="sng" dirty="0"/>
              <a:t>Year 1 sequencing strategy</a:t>
            </a:r>
            <a:endParaRPr lang="en-GB" sz="1700" dirty="0"/>
          </a:p>
          <a:p>
            <a:pPr marL="285750" lvl="0" indent="-285750">
              <a:buFont typeface="Arial" panose="020B0604020202020204" pitchFamily="34" charset="0"/>
              <a:buChar char="•"/>
            </a:pPr>
            <a:r>
              <a:rPr lang="en-GB" sz="1700" dirty="0"/>
              <a:t>Term 1: Focus on delivering core content knowledge. </a:t>
            </a:r>
          </a:p>
          <a:p>
            <a:pPr marL="285750" lvl="0" indent="-285750">
              <a:buFont typeface="Arial" panose="020B0604020202020204" pitchFamily="34" charset="0"/>
              <a:buChar char="•"/>
            </a:pPr>
            <a:r>
              <a:rPr lang="en-GB" sz="1700" dirty="0"/>
              <a:t>Term 2: Apply knowledge through problem solving and projects, incorporating employer input. </a:t>
            </a:r>
          </a:p>
          <a:p>
            <a:pPr marL="285750" lvl="0" indent="-285750">
              <a:buFont typeface="Arial" panose="020B0604020202020204" pitchFamily="34" charset="0"/>
              <a:buChar char="•"/>
            </a:pPr>
            <a:r>
              <a:rPr lang="en-GB" sz="1700" dirty="0"/>
              <a:t>Term 3: Prioritise assessment preparation. </a:t>
            </a:r>
          </a:p>
          <a:p>
            <a:pPr lvl="0"/>
            <a:r>
              <a:rPr lang="en-GB" sz="1700" b="1" u="sng" dirty="0">
                <a:latin typeface="Arial"/>
                <a:cs typeface="Arial"/>
              </a:rPr>
              <a:t>Implementing problem solving and projects</a:t>
            </a:r>
          </a:p>
          <a:p>
            <a:pPr lvl="0"/>
            <a:r>
              <a:rPr lang="en-GB" sz="1700" dirty="0">
                <a:latin typeface="Arial"/>
                <a:cs typeface="Arial"/>
              </a:rPr>
              <a:t>Begin with simple projects and gradually increase complexity, leading to more in-depth projects in the second year with appropriate scaffolding and sequencing of learning. </a:t>
            </a:r>
          </a:p>
        </p:txBody>
      </p:sp>
    </p:spTree>
    <p:extLst>
      <p:ext uri="{BB962C8B-B14F-4D97-AF65-F5344CB8AC3E}">
        <p14:creationId xmlns:p14="http://schemas.microsoft.com/office/powerpoint/2010/main" val="3248075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EA7AF-3ED7-DF5D-E6D1-A2056E70A03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D1DEDC6-E8F2-6651-0B54-D120F4858376}"/>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occupational specialism (OS) content</a:t>
            </a:r>
          </a:p>
        </p:txBody>
      </p:sp>
      <p:sp>
        <p:nvSpPr>
          <p:cNvPr id="2" name="Text Placeholder 1">
            <a:extLst>
              <a:ext uri="{FF2B5EF4-FFF2-40B4-BE49-F238E27FC236}">
                <a16:creationId xmlns:a16="http://schemas.microsoft.com/office/drawing/2014/main" id="{83D79FAF-443D-A7D3-64D7-07F234F91714}"/>
              </a:ext>
            </a:extLst>
          </p:cNvPr>
          <p:cNvSpPr>
            <a:spLocks noGrp="1"/>
          </p:cNvSpPr>
          <p:nvPr>
            <p:ph type="body" idx="1"/>
          </p:nvPr>
        </p:nvSpPr>
        <p:spPr/>
        <p:txBody>
          <a:bodyPr>
            <a:normAutofit fontScale="92500" lnSpcReduction="20000"/>
          </a:bodyPr>
          <a:lstStyle/>
          <a:p>
            <a:pPr lvl="0">
              <a:spcBef>
                <a:spcPts val="0"/>
              </a:spcBef>
            </a:pPr>
            <a:r>
              <a:rPr lang="en-GB" sz="1700" b="1" u="sng" dirty="0">
                <a:latin typeface="Arial"/>
                <a:cs typeface="Arial"/>
              </a:rPr>
              <a:t>Introduction to OS content</a:t>
            </a:r>
          </a:p>
          <a:p>
            <a:pPr lvl="0"/>
            <a:r>
              <a:rPr lang="en-GB" sz="1700" dirty="0">
                <a:latin typeface="Arial"/>
                <a:cs typeface="Arial"/>
              </a:rPr>
              <a:t>Plan to deliver OS content mainly in the second year but introduce some in the first year to build a foundation for Year 2. </a:t>
            </a:r>
          </a:p>
          <a:p>
            <a:pPr lvl="0"/>
            <a:r>
              <a:rPr lang="en-GB" sz="1700" b="1" u="sng" dirty="0">
                <a:latin typeface="Arial"/>
                <a:cs typeface="Arial"/>
              </a:rPr>
              <a:t>Adopting an integrated approach</a:t>
            </a:r>
          </a:p>
          <a:p>
            <a:pPr lvl="0"/>
            <a:r>
              <a:rPr lang="en-GB" sz="1700" dirty="0"/>
              <a:t>Incorporate knowledge and skills across the performance outcomes. Move away from delivering individual performance outcomes discretely due to varying time needs and content overlap. </a:t>
            </a:r>
          </a:p>
          <a:p>
            <a:pPr lvl="0"/>
            <a:r>
              <a:rPr lang="en-GB" sz="1700" b="1" u="sng" dirty="0">
                <a:latin typeface="Arial"/>
                <a:cs typeface="Arial"/>
              </a:rPr>
              <a:t>Project work for OS delivery</a:t>
            </a:r>
          </a:p>
          <a:p>
            <a:pPr lvl="0"/>
            <a:r>
              <a:rPr lang="en-GB" sz="1700" dirty="0"/>
              <a:t>Project-based approaches can be an effective way to deliver OS content. Many providers find it helpful to align projects with OS assessment tasks: build confidence in working methods and documentation in Year 1; focus more on outcomes and quality in Year 2. Explore more integrated approaches over time, particularly where this helps reduce overlap or duplication across content. </a:t>
            </a:r>
          </a:p>
          <a:p>
            <a:pPr lvl="0"/>
            <a:r>
              <a:rPr lang="en-GB" sz="1700" b="1" u="sng" dirty="0">
                <a:latin typeface="Arial"/>
                <a:cs typeface="Arial"/>
              </a:rPr>
              <a:t>Navigating the assessment schedule</a:t>
            </a:r>
          </a:p>
          <a:p>
            <a:pPr lvl="0"/>
            <a:r>
              <a:rPr lang="en-GB" sz="1700" dirty="0"/>
              <a:t>Balance the delivery of OS content with the scheduling of external assessments and industry placements.</a:t>
            </a:r>
          </a:p>
        </p:txBody>
      </p:sp>
    </p:spTree>
    <p:extLst>
      <p:ext uri="{BB962C8B-B14F-4D97-AF65-F5344CB8AC3E}">
        <p14:creationId xmlns:p14="http://schemas.microsoft.com/office/powerpoint/2010/main" val="2826681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6145E-EAA2-9413-527C-FE620AC8A85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E3D5818-6306-5B4D-0581-0D4897CB75E3}"/>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Industry placements </a:t>
            </a:r>
          </a:p>
        </p:txBody>
      </p:sp>
      <p:sp>
        <p:nvSpPr>
          <p:cNvPr id="2" name="Text Placeholder 1">
            <a:extLst>
              <a:ext uri="{FF2B5EF4-FFF2-40B4-BE49-F238E27FC236}">
                <a16:creationId xmlns:a16="http://schemas.microsoft.com/office/drawing/2014/main" id="{45E54400-51A9-8DE5-4511-373BED10C6FF}"/>
              </a:ext>
            </a:extLst>
          </p:cNvPr>
          <p:cNvSpPr>
            <a:spLocks noGrp="1"/>
          </p:cNvSpPr>
          <p:nvPr>
            <p:ph type="body" idx="1"/>
          </p:nvPr>
        </p:nvSpPr>
        <p:spPr/>
        <p:txBody>
          <a:bodyPr>
            <a:normAutofit/>
          </a:bodyPr>
          <a:lstStyle/>
          <a:p>
            <a:pPr lvl="0">
              <a:spcBef>
                <a:spcPts val="0"/>
              </a:spcBef>
            </a:pPr>
            <a:r>
              <a:rPr lang="en-GB" sz="1700" b="1" u="sng" dirty="0">
                <a:latin typeface="Arial"/>
                <a:cs typeface="Arial"/>
              </a:rPr>
              <a:t>Preparation for industry placements</a:t>
            </a:r>
          </a:p>
          <a:p>
            <a:pPr lvl="0"/>
            <a:r>
              <a:rPr lang="en-GB" sz="1700" dirty="0"/>
              <a:t>Support provider–employer relationships by ensuring students are suitably prepared to start their industry placement. Engage with employers early in the planning stages to check that the scheduling of industry placements meets both the employer’s and the provider’s needs and expectations. Share delivery plans around pre-placement and in-placement learning. </a:t>
            </a:r>
          </a:p>
          <a:p>
            <a:r>
              <a:rPr lang="en-GB" sz="1700" b="1" u="sng" dirty="0">
                <a:latin typeface="Arial"/>
                <a:cs typeface="Arial"/>
              </a:rPr>
              <a:t>Timings of industry placements</a:t>
            </a:r>
          </a:p>
          <a:p>
            <a:pPr lvl="0"/>
            <a:r>
              <a:rPr lang="en-GB" sz="1700" dirty="0"/>
              <a:t>Consider adopting a flexible approach to scheduling a placement. For example, offer multiple opportunities throughout the programme for block placement weeks.  </a:t>
            </a:r>
          </a:p>
          <a:p>
            <a:pPr lvl="0"/>
            <a:r>
              <a:rPr lang="en-GB" sz="1700" b="1" u="sng" dirty="0">
                <a:latin typeface="Arial"/>
                <a:cs typeface="Arial"/>
              </a:rPr>
              <a:t>Individual learning objectives</a:t>
            </a:r>
          </a:p>
          <a:p>
            <a:pPr lvl="0"/>
            <a:r>
              <a:rPr lang="en-GB" sz="1700" dirty="0">
                <a:latin typeface="Arial"/>
                <a:cs typeface="Arial"/>
              </a:rPr>
              <a:t>Set broader objectives initially to build confidence and essential skills. Progress on to more technical objectives for specific roles to develop technical skills.</a:t>
            </a:r>
          </a:p>
        </p:txBody>
      </p:sp>
    </p:spTree>
    <p:extLst>
      <p:ext uri="{BB962C8B-B14F-4D97-AF65-F5344CB8AC3E}">
        <p14:creationId xmlns:p14="http://schemas.microsoft.com/office/powerpoint/2010/main" val="27449542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AC6911050A2A42B87D3265732E493C" ma:contentTypeVersion="11" ma:contentTypeDescription="Create a new document." ma:contentTypeScope="" ma:versionID="e163b1ecb95b067ccac2c87c3c243c3b">
  <xsd:schema xmlns:xsd="http://www.w3.org/2001/XMLSchema" xmlns:xs="http://www.w3.org/2001/XMLSchema" xmlns:p="http://schemas.microsoft.com/office/2006/metadata/properties" xmlns:ns2="0a932bcf-489a-45c8-be82-b728b35eabad" xmlns:ns3="d6722d2b-0c3d-402e-ac1f-b369ae8f2e4c" targetNamespace="http://schemas.microsoft.com/office/2006/metadata/properties" ma:root="true" ma:fieldsID="c2778c0b791023d81e60a6d945aaaef4" ns2:_="" ns3:_="">
    <xsd:import namespace="0a932bcf-489a-45c8-be82-b728b35eabad"/>
    <xsd:import namespace="d6722d2b-0c3d-402e-ac1f-b369ae8f2e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932bcf-489a-45c8-be82-b728b35eab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c1898db-68ac-4db5-a3be-0c52eaa40079"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722d2b-0c3d-402e-ac1f-b369ae8f2e4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2a46a1f-a8f9-4ce2-b5ea-ff2b37beeb18}" ma:internalName="TaxCatchAll" ma:showField="CatchAllData" ma:web="d6722d2b-0c3d-402e-ac1f-b369ae8f2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A4951E5-8E79-4BB7-8FC9-29F6B8BAAFEA}"/>
</file>

<file path=customXml/itemProps2.xml><?xml version="1.0" encoding="utf-8"?>
<ds:datastoreItem xmlns:ds="http://schemas.openxmlformats.org/officeDocument/2006/customXml" ds:itemID="{AB99F788-B25F-4C7B-84B7-B22F70C820C8}"/>
</file>

<file path=docProps/app.xml><?xml version="1.0" encoding="utf-8"?>
<Properties xmlns="http://schemas.openxmlformats.org/officeDocument/2006/extended-properties" xmlns:vt="http://schemas.openxmlformats.org/officeDocument/2006/docPropsVTypes">
  <TotalTime>0</TotalTime>
  <Words>1396</Words>
  <Application>Microsoft Office PowerPoint</Application>
  <PresentationFormat>Widescreen</PresentationFormat>
  <Paragraphs>118</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Arial Narrow</vt:lpstr>
      <vt:lpstr>Calibri</vt:lpstr>
      <vt:lpstr>Open Sans</vt:lpstr>
      <vt:lpstr>Office Theme</vt:lpstr>
      <vt:lpstr>T Level in Design and Development for Engineering  and Manufacturing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2026-06-08T11:10:09Z</dcterms:created>
  <dcterms:modified xsi:type="dcterms:W3CDTF">2026-06-08T13:58:20Z</dcterms:modified>
</cp:coreProperties>
</file>