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5" r:id="rId4"/>
    <p:sldId id="297" r:id="rId5"/>
    <p:sldId id="270" r:id="rId6"/>
    <p:sldId id="269" r:id="rId7"/>
    <p:sldId id="273" r:id="rId8"/>
    <p:sldId id="275" r:id="rId9"/>
    <p:sldId id="274" r:id="rId10"/>
    <p:sldId id="268" r:id="rId11"/>
    <p:sldId id="272" r:id="rId12"/>
    <p:sldId id="276" r:id="rId13"/>
    <p:sldId id="277" r:id="rId14"/>
    <p:sldId id="278" r:id="rId15"/>
    <p:sldId id="281" r:id="rId16"/>
    <p:sldId id="282" r:id="rId17"/>
    <p:sldId id="283" r:id="rId18"/>
    <p:sldId id="284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12192000" cy="6858000"/>
  <p:notesSz cx="7315200" cy="96012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8po8si14yhKvmM+AFM+e7zRKoG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5C"/>
    <a:srgbClr val="326367"/>
    <a:srgbClr val="D2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6"/>
    <p:restoredTop sz="94659"/>
  </p:normalViewPr>
  <p:slideViewPr>
    <p:cSldViewPr snapToGrid="0">
      <p:cViewPr varScale="1">
        <p:scale>
          <a:sx n="70" d="100"/>
          <a:sy n="70" d="100"/>
        </p:scale>
        <p:origin x="4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1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customschemas.google.com/relationships/presentationmetadata" Target="meta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r>
              <a:rPr lang="en-GB" dirty="0"/>
              <a:t>Image © </a:t>
            </a:r>
            <a:r>
              <a:rPr lang="en-GB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Gorodenkoff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/>
              <a:pPr algn="r">
                <a:buSzPts val="14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</a:t>
            </a:r>
            <a:r>
              <a:rPr lang="en-GB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Gorodenkoff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21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with GeoGebra®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11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9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Image © Shutterstock/Richard Peterson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15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85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Image © Shutterstock/Richard Peterson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16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91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24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55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C11F-0B04-5373-B5AA-777C8B8E3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CB2C6-0264-0BB5-2D63-B6C474241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09AB2-8875-503F-09C1-2038D0562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AC7AF-1FD1-8807-0F15-DEB90CD796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25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97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FA554-C954-8F78-D91D-AC83D6596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-11470"/>
            <a:ext cx="12192000" cy="4775196"/>
          </a:xfrm>
          <a:prstGeom prst="rect">
            <a:avLst/>
          </a:prstGeom>
        </p:spPr>
      </p:pic>
      <p:pic>
        <p:nvPicPr>
          <p:cNvPr id="14" name="Google Shape;14;p13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40160"/>
            <a:ext cx="12192000" cy="52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3" descr="A white cloud with black background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1" y="1762625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 descr="A black and blue logo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70" y="2107728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3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2"/>
          </p:nvPr>
        </p:nvSpPr>
        <p:spPr>
          <a:xfrm>
            <a:off x="6175899" y="2884055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3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85" y="2299014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D2E8E9"/>
          </a:solidFill>
          <a:ln w="19050" cap="sq" cmpd="sng">
            <a:solidFill>
              <a:srgbClr val="3263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5119832" y="365125"/>
            <a:ext cx="8745021" cy="868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5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8"/>
            <a:ext cx="12192000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4" name="Google Shape;34;p15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9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9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9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9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9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9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0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0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1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2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>
            <a:spLocks noGrp="1"/>
          </p:cNvSpPr>
          <p:nvPr>
            <p:ph type="ctrTitle"/>
          </p:nvPr>
        </p:nvSpPr>
        <p:spPr>
          <a:xfrm>
            <a:off x="641408" y="3835107"/>
            <a:ext cx="10909183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</a:pPr>
            <a:r>
              <a:rPr lang="en-GB" dirty="0"/>
              <a:t>Engineering and Manufacturing: Core</a:t>
            </a:r>
            <a:endParaRPr dirty="0"/>
          </a:p>
        </p:txBody>
      </p:sp>
      <p:sp>
        <p:nvSpPr>
          <p:cNvPr id="130" name="Google Shape;130;p1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</a:pPr>
            <a:r>
              <a:rPr lang="en-GB" dirty="0"/>
              <a:t>Topic: Manipulating equations and calculus</a:t>
            </a:r>
            <a:endParaRPr dirty="0"/>
          </a:p>
        </p:txBody>
      </p:sp>
      <p:sp>
        <p:nvSpPr>
          <p:cNvPr id="131" name="Google Shape;131;p1"/>
          <p:cNvSpPr txBox="1">
            <a:spLocks noGrp="1"/>
          </p:cNvSpPr>
          <p:nvPr>
            <p:ph type="body" idx="2"/>
          </p:nvPr>
        </p:nvSpPr>
        <p:spPr>
          <a:xfrm>
            <a:off x="6394938" y="2894811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dirty="0"/>
              <a:t>Route: Engineering and Manufacturing</a:t>
            </a:r>
            <a:endParaRPr dirty="0"/>
          </a:p>
        </p:txBody>
      </p:sp>
      <p:sp>
        <p:nvSpPr>
          <p:cNvPr id="132" name="Google Shape;132;p1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Resource 4: Calculus – Differentiation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C028-42FA-24D8-F3C2-C4015B99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66139528-9DC6-2E2E-C659-58699252147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198" y="1398494"/>
                <a:ext cx="10739720" cy="4778469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en-US" dirty="0"/>
                  <a:t>Imagine the </a:t>
                </a:r>
                <a:r>
                  <a:rPr lang="en-US" b="1" dirty="0"/>
                  <a:t>position</a:t>
                </a:r>
                <a:r>
                  <a:rPr lang="en-US" dirty="0"/>
                  <a:t> of an object is describing a function of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)=20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dirty="0"/>
                  <a:t>The rate of change of position is called </a:t>
                </a:r>
                <a:r>
                  <a:rPr lang="en-US" b="1" dirty="0"/>
                  <a:t>velocity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)=20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are related by </a:t>
                </a:r>
                <a:r>
                  <a:rPr lang="en-US" b="1" dirty="0"/>
                  <a:t>differentiation</a:t>
                </a:r>
                <a:r>
                  <a:rPr lang="en-US" dirty="0"/>
                  <a:t>.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     also written as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Differentiation gives the </a:t>
                </a:r>
                <a:r>
                  <a:rPr lang="en-US" b="1" dirty="0"/>
                  <a:t>rate of change </a:t>
                </a:r>
                <a:r>
                  <a:rPr lang="en-US" dirty="0"/>
                  <a:t>of the function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r>
                  <a:rPr lang="en-US" b="1" dirty="0"/>
                  <a:t>Acceleration</a:t>
                </a:r>
                <a:r>
                  <a:rPr lang="en-US" dirty="0"/>
                  <a:t> is the rate of change of velocity: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GB" dirty="0"/>
                  <a:t>For this example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because the velocity is constant.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66139528-9DC6-2E2E-C659-586992521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8" y="1398494"/>
                <a:ext cx="10739720" cy="477846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0F265165-DBC6-97E1-4A11-27406C4A4D3E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10EEC505-4B0A-405D-27E1-D1579AC70C18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404658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C028-42FA-24D8-F3C2-C4015B99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Optimisation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39528-9DC6-2E2E-C659-586992521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8494"/>
            <a:ext cx="5998699" cy="4778469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Differentiation is useful for finding the minimum or maximum of a function.</a:t>
            </a:r>
          </a:p>
          <a:p>
            <a:pPr marL="114300" indent="0">
              <a:buNone/>
            </a:pPr>
            <a:r>
              <a:rPr lang="en-US" b="1" dirty="0"/>
              <a:t>At a minimum or maximum, the gradient (or rate of change) is zero.</a:t>
            </a:r>
          </a:p>
          <a:p>
            <a:pPr marL="114300" indent="0">
              <a:buNone/>
            </a:pPr>
            <a:r>
              <a:rPr lang="en-US" dirty="0"/>
              <a:t>That is, a minimum or maximum occurs where the derivative equals zero.</a:t>
            </a:r>
            <a:r>
              <a:rPr lang="en-US" b="1" dirty="0"/>
              <a:t> </a:t>
            </a:r>
          </a:p>
          <a:p>
            <a:pPr marL="114300" indent="0">
              <a:buNone/>
            </a:pPr>
            <a:r>
              <a:rPr lang="en-US" dirty="0"/>
              <a:t>Imagine at the top of a hill or bottom of a valley, even if just for a small spot, the gradient goes neither up nor down.</a:t>
            </a:r>
          </a:p>
          <a:p>
            <a:pPr marL="114300" indent="0">
              <a:buNone/>
            </a:pPr>
            <a:r>
              <a:rPr lang="en-US" dirty="0"/>
              <a:t>The second derivative tells us whether it is a maximum or minimum.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B0228-5EFD-BDA2-6F46-9EF9B009D909}"/>
              </a:ext>
            </a:extLst>
          </p:cNvPr>
          <p:cNvSpPr txBox="1"/>
          <p:nvPr/>
        </p:nvSpPr>
        <p:spPr>
          <a:xfrm>
            <a:off x="7523479" y="5243528"/>
            <a:ext cx="45570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000" dirty="0"/>
              <a:t>Click to play the animation above</a:t>
            </a:r>
          </a:p>
        </p:txBody>
      </p:sp>
      <p:sp>
        <p:nvSpPr>
          <p:cNvPr id="5" name="Google Shape;131;p16">
            <a:extLst>
              <a:ext uri="{FF2B5EF4-FFF2-40B4-BE49-F238E27FC236}">
                <a16:creationId xmlns:a16="http://schemas.microsoft.com/office/drawing/2014/main" id="{00C9B9DA-3000-C2AD-B36E-CF3A532CA9D0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8" name="Google Shape;130;p16">
            <a:extLst>
              <a:ext uri="{FF2B5EF4-FFF2-40B4-BE49-F238E27FC236}">
                <a16:creationId xmlns:a16="http://schemas.microsoft.com/office/drawing/2014/main" id="{2E2EBBED-48E1-9C8D-04E1-B54D0307A369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pic>
        <p:nvPicPr>
          <p:cNvPr id="12" name="Video 11">
            <a:hlinkClick r:id="" action="ppaction://media"/>
            <a:extLst>
              <a:ext uri="{FF2B5EF4-FFF2-40B4-BE49-F238E27FC236}">
                <a16:creationId xmlns:a16="http://schemas.microsoft.com/office/drawing/2014/main" id="{D36E8FC2-F843-7490-5F81-0BCB0B121A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1077" y="1914895"/>
            <a:ext cx="4671729" cy="310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A5B2-B82F-1DAF-274D-5DB56631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or minimum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74D31D-B2F5-12F9-1382-0B612F17479E}"/>
                  </a:ext>
                </a:extLst>
              </p:cNvPr>
              <p:cNvSpPr txBox="1"/>
              <p:nvPr/>
            </p:nvSpPr>
            <p:spPr>
              <a:xfrm>
                <a:off x="849967" y="2252745"/>
                <a:ext cx="421005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critical points,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74D31D-B2F5-12F9-1382-0B612F174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2252745"/>
                <a:ext cx="4210050" cy="624273"/>
              </a:xfrm>
              <a:prstGeom prst="rect">
                <a:avLst/>
              </a:prstGeom>
              <a:blipFill>
                <a:blip r:embed="rId2"/>
                <a:stretch>
                  <a:fillRect l="-210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4B86AB-1EB7-F5C0-0D61-7EB98489806F}"/>
                  </a:ext>
                </a:extLst>
              </p:cNvPr>
              <p:cNvSpPr txBox="1"/>
              <p:nvPr/>
            </p:nvSpPr>
            <p:spPr>
              <a:xfrm>
                <a:off x="6199094" y="2182832"/>
                <a:ext cx="4935071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at the critical points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4B86AB-1EB7-F5C0-0D61-7EB984898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094" y="2182832"/>
                <a:ext cx="4935071" cy="668388"/>
              </a:xfrm>
              <a:prstGeom prst="rect">
                <a:avLst/>
              </a:prstGeom>
              <a:blipFill>
                <a:blip r:embed="rId3"/>
                <a:stretch>
                  <a:fillRect l="-205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98126D-344D-BCAD-3E43-A6A1BD4DC876}"/>
                  </a:ext>
                </a:extLst>
              </p:cNvPr>
              <p:cNvSpPr txBox="1"/>
              <p:nvPr/>
            </p:nvSpPr>
            <p:spPr>
              <a:xfrm>
                <a:off x="849967" y="1546920"/>
                <a:ext cx="86167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To find the maximum and minimu</a:t>
                </a:r>
                <a:r>
                  <a:rPr lang="en-US" sz="2400" dirty="0"/>
                  <a:t>m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98126D-344D-BCAD-3E43-A6A1BD4DC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1546920"/>
                <a:ext cx="8616762" cy="461665"/>
              </a:xfrm>
              <a:prstGeom prst="rect">
                <a:avLst/>
              </a:prstGeom>
              <a:blipFill>
                <a:blip r:embed="rId4"/>
                <a:stretch>
                  <a:fillRect l="-1029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14FC5862-D41D-9C2F-09FE-292FB38BAEB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E47D5066-E273-2982-A480-99725A3024EE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110337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9F32-3C5F-B420-3DAB-A76C8EA09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12A1-7D22-2591-685A-70DECF6A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or minimum: </a:t>
            </a:r>
            <a:r>
              <a:rPr lang="en-US" dirty="0">
                <a:solidFill>
                  <a:schemeClr val="accent1"/>
                </a:solidFill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048608-5402-0E58-0E63-09B9018CD961}"/>
                  </a:ext>
                </a:extLst>
              </p:cNvPr>
              <p:cNvSpPr txBox="1"/>
              <p:nvPr/>
            </p:nvSpPr>
            <p:spPr>
              <a:xfrm>
                <a:off x="849967" y="2252745"/>
                <a:ext cx="4210050" cy="354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critical points,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endParaRPr lang="en-US" sz="24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endParaRPr lang="en-US" sz="24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endParaRPr lang="en-US" sz="2400" b="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048608-5402-0E58-0E63-09B9018CD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2252745"/>
                <a:ext cx="4210050" cy="3541547"/>
              </a:xfrm>
              <a:prstGeom prst="rect">
                <a:avLst/>
              </a:prstGeom>
              <a:blipFill>
                <a:blip r:embed="rId2"/>
                <a:stretch>
                  <a:fillRect l="-2102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28F9E9-724A-6869-D8C1-A910E7CFDBE2}"/>
                  </a:ext>
                </a:extLst>
              </p:cNvPr>
              <p:cNvSpPr txBox="1"/>
              <p:nvPr/>
            </p:nvSpPr>
            <p:spPr>
              <a:xfrm>
                <a:off x="6096000" y="2252745"/>
                <a:ext cx="4935071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at the critical points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28F9E9-724A-6869-D8C1-A910E7CF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52745"/>
                <a:ext cx="4935071" cy="668388"/>
              </a:xfrm>
              <a:prstGeom prst="rect">
                <a:avLst/>
              </a:prstGeom>
              <a:blipFill>
                <a:blip r:embed="rId3"/>
                <a:stretch>
                  <a:fillRect l="-205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151968-F81B-51F0-0C35-569AC7BDFFBE}"/>
                  </a:ext>
                </a:extLst>
              </p:cNvPr>
              <p:cNvSpPr txBox="1"/>
              <p:nvPr/>
            </p:nvSpPr>
            <p:spPr>
              <a:xfrm>
                <a:off x="849967" y="1546920"/>
                <a:ext cx="86167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To find the maximum and minimu</a:t>
                </a:r>
                <a:r>
                  <a:rPr lang="en-US" sz="2400" dirty="0"/>
                  <a:t>m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151968-F81B-51F0-0C35-569AC7BDF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1546920"/>
                <a:ext cx="8616762" cy="461665"/>
              </a:xfrm>
              <a:prstGeom prst="rect">
                <a:avLst/>
              </a:prstGeom>
              <a:blipFill>
                <a:blip r:embed="rId4"/>
                <a:stretch>
                  <a:fillRect l="-1029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388F3DBB-B9F1-3445-4CBC-7C8A958883B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CCC1528F-3FC0-F0EA-C5A8-5766AACE0D00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343388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854AB-BA0B-EFBD-BE7B-50A35C51E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003D-1835-6205-B95C-42886911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or minimum: </a:t>
            </a:r>
            <a:r>
              <a:rPr lang="en-US" dirty="0">
                <a:solidFill>
                  <a:schemeClr val="accent1"/>
                </a:solidFill>
              </a:rPr>
              <a:t>Answers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EE80A-EC89-F889-5D93-034552ED5B24}"/>
                  </a:ext>
                </a:extLst>
              </p:cNvPr>
              <p:cNvSpPr txBox="1"/>
              <p:nvPr/>
            </p:nvSpPr>
            <p:spPr>
              <a:xfrm>
                <a:off x="6096000" y="2252745"/>
                <a:ext cx="5246033" cy="342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at the critical points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</a:endParaRPr>
              </a:p>
              <a:p>
                <a:pPr marL="7938"/>
                <a:br>
                  <a:rPr lang="en-US" sz="1800" dirty="0">
                    <a:solidFill>
                      <a:schemeClr val="accent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1800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</a:endParaRPr>
              </a:p>
              <a:p>
                <a:pPr>
                  <a:spcAft>
                    <a:spcPts val="1800"/>
                  </a:spcAft>
                </a:pPr>
                <a:endParaRPr lang="en-US" sz="18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EE80A-EC89-F889-5D93-034552ED5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52745"/>
                <a:ext cx="5246033" cy="3428374"/>
              </a:xfrm>
              <a:prstGeom prst="rect">
                <a:avLst/>
              </a:prstGeom>
              <a:blipFill>
                <a:blip r:embed="rId2"/>
                <a:stretch>
                  <a:fillRect l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FB307C-6F10-770C-1869-EAB5E61A007B}"/>
                  </a:ext>
                </a:extLst>
              </p:cNvPr>
              <p:cNvSpPr txBox="1"/>
              <p:nvPr/>
            </p:nvSpPr>
            <p:spPr>
              <a:xfrm>
                <a:off x="849967" y="1546920"/>
                <a:ext cx="86167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To find the maximum and minimu</a:t>
                </a:r>
                <a:r>
                  <a:rPr lang="en-US" sz="2400" dirty="0"/>
                  <a:t>m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FB307C-6F10-770C-1869-EAB5E61A0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1546920"/>
                <a:ext cx="8616762" cy="461665"/>
              </a:xfrm>
              <a:prstGeom prst="rect">
                <a:avLst/>
              </a:prstGeom>
              <a:blipFill>
                <a:blip r:embed="rId4"/>
                <a:stretch>
                  <a:fillRect l="-1029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0A0E2E-E43D-C50F-677A-D302CB824249}"/>
                  </a:ext>
                </a:extLst>
              </p:cNvPr>
              <p:cNvSpPr txBox="1"/>
              <p:nvPr/>
            </p:nvSpPr>
            <p:spPr>
              <a:xfrm>
                <a:off x="8625527" y="4663679"/>
                <a:ext cx="34549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positive means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is a </a:t>
                </a:r>
                <a:r>
                  <a:rPr lang="en-US" sz="1600" b="1" dirty="0">
                    <a:solidFill>
                      <a:schemeClr val="accent1"/>
                    </a:solidFill>
                  </a:rPr>
                  <a:t>minimum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0A0E2E-E43D-C50F-677A-D302CB824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527" y="4663679"/>
                <a:ext cx="3454985" cy="338554"/>
              </a:xfrm>
              <a:prstGeom prst="rect">
                <a:avLst/>
              </a:prstGeom>
              <a:blipFill>
                <a:blip r:embed="rId5"/>
                <a:stretch>
                  <a:fillRect l="-1099" t="-71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DD7A53-3A34-9008-6C91-7EFC890D68E3}"/>
                  </a:ext>
                </a:extLst>
              </p:cNvPr>
              <p:cNvSpPr txBox="1"/>
              <p:nvPr/>
            </p:nvSpPr>
            <p:spPr>
              <a:xfrm>
                <a:off x="8487669" y="5740753"/>
                <a:ext cx="35928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negative means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is a </a:t>
                </a:r>
                <a:r>
                  <a:rPr lang="en-US" sz="1600" b="1" dirty="0">
                    <a:solidFill>
                      <a:schemeClr val="accent1"/>
                    </a:solidFill>
                  </a:rPr>
                  <a:t>maximum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DD7A53-3A34-9008-6C91-7EFC890D6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669" y="5740753"/>
                <a:ext cx="3592843" cy="338554"/>
              </a:xfrm>
              <a:prstGeom prst="rect">
                <a:avLst/>
              </a:prstGeom>
              <a:blipFill>
                <a:blip r:embed="rId6"/>
                <a:stretch>
                  <a:fillRect l="-1056" t="-740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5DF59A86-275C-E511-A130-599CA8C7FD7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FAFF5F93-B01B-6536-DDE1-822332102D18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E00E9B-A402-5839-D082-38EE528B33C6}"/>
                  </a:ext>
                </a:extLst>
              </p:cNvPr>
              <p:cNvSpPr txBox="1"/>
              <p:nvPr/>
            </p:nvSpPr>
            <p:spPr>
              <a:xfrm>
                <a:off x="849967" y="2252745"/>
                <a:ext cx="4210050" cy="354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critical points,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endParaRPr lang="en-US" sz="24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endParaRPr lang="en-US" sz="24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endParaRPr lang="en-US" sz="2400" b="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E00E9B-A402-5839-D082-38EE528B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2252745"/>
                <a:ext cx="4210050" cy="3541547"/>
              </a:xfrm>
              <a:prstGeom prst="rect">
                <a:avLst/>
              </a:prstGeom>
              <a:blipFill>
                <a:blip r:embed="rId7"/>
                <a:stretch>
                  <a:fillRect l="-2102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21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43DF620B-A680-7571-FEF8-081B5DB24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1: Box size optimisation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A0908795-E7AF-886B-B416-B02D729426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/>
                  <a:t>Find the function for the volume of a box in terms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the given dimensions, then find the derivative of the expression.</a:t>
                </a:r>
              </a:p>
              <a:p>
                <a:pPr marL="114300" indent="0">
                  <a:buNone/>
                </a:pPr>
                <a:r>
                  <a:rPr lang="en-US" dirty="0"/>
                  <a:t>Use the formula: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𝑣𝑜𝑙𝑢𝑚𝑒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𝑤𝑖𝑑𝑡h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dirty="0"/>
                  <a:t>with the variable dimensions: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Derive the volume function.</a:t>
                </a: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Expand the expression to form a cubic polynomial.</a:t>
                </a:r>
              </a:p>
              <a:p>
                <a:pPr marL="228600" indent="-228600">
                  <a:lnSpc>
                    <a:spcPct val="118000"/>
                  </a:lnSpc>
                  <a:buClr>
                    <a:srgbClr val="326367"/>
                  </a:buClr>
                  <a:buFont typeface="Arial" panose="020B0604020202020204" pitchFamily="34" charset="0"/>
                  <a:buChar char="•"/>
                </a:pPr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Find the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kern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𝑑𝑉</m:t>
                        </m:r>
                      </m:num>
                      <m:den>
                        <m:r>
                          <a:rPr lang="en-US" kern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A0908795-E7AF-886B-B416-B02D72942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B4849A0A-AE07-7CD2-A048-0017E4B70C7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60CC3AD2-0F54-8EC7-9C34-B3DFEF013687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833FF-E073-16EF-D49C-E976A4EA2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9283" y="3754526"/>
            <a:ext cx="3261674" cy="23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8647C-C878-4033-5554-66B9DE098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D089C04C-B7ED-B050-4CD0-0428261B5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1: Box size optimisation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116CB833-80F5-532E-336B-474415871C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1</a:t>
                </a:r>
                <a:r>
                  <a:rPr lang="en-US" dirty="0"/>
                  <a:t>: Derive the volume function.</a:t>
                </a:r>
              </a:p>
              <a:p>
                <a:pPr marL="114300" indent="0">
                  <a:buNone/>
                </a:pPr>
                <a:r>
                  <a:rPr lang="en-US" dirty="0"/>
                  <a:t>Substitute the values into the formula (in terms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=(10−2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)(5−2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This gives the volume in terms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116CB833-80F5-532E-336B-474415871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64;p3">
            <a:extLst>
              <a:ext uri="{FF2B5EF4-FFF2-40B4-BE49-F238E27FC236}">
                <a16:creationId xmlns:a16="http://schemas.microsoft.com/office/drawing/2014/main" id="{05A273E3-ABB4-0B20-78FD-64D0CDECC65C}"/>
              </a:ext>
            </a:extLst>
          </p:cNvPr>
          <p:cNvSpPr txBox="1"/>
          <p:nvPr/>
        </p:nvSpPr>
        <p:spPr>
          <a:xfrm>
            <a:off x="1047274" y="5307575"/>
            <a:ext cx="6151858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or more sets of brackets written next to each other mean they are multiplied together.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1;p16">
            <a:extLst>
              <a:ext uri="{FF2B5EF4-FFF2-40B4-BE49-F238E27FC236}">
                <a16:creationId xmlns:a16="http://schemas.microsoft.com/office/drawing/2014/main" id="{ED9F066B-2D44-0712-72CB-11D63D1B785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8D01D3A6-1F12-5FD7-AD95-C65277ED2F14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331864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C4A43-F418-D586-E2D4-F9A2E36B8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3D718DBA-9186-FFEE-DE18-EFA0217428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1: Box size optimisation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4D4079A1-0956-6F9E-5439-7DAB07AC98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39492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2</a:t>
                </a:r>
                <a:r>
                  <a:rPr lang="en-US" dirty="0"/>
                  <a:t>: Expand the brackets.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=(10−2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)(5−2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Multiply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by everything in the second brackets.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50−20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Multiply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everything in the second brackets.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dirty="0"/>
                  <a:t>Then combine the results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(50−20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and simplify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−30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+50)(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4D4079A1-0956-6F9E-5439-7DAB07AC9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39492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38B5AD95-259A-9A50-A749-4F72FE8C6FF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BAD5C243-E143-AE9F-E4DC-E6A3987DC9E0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6951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22B97-D1FA-BD0A-40A4-AC458FE91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698610BC-D7CA-E203-99E5-3913CEB2D5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1: Box size optimisation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9FB203AF-71C9-72F9-BFF1-A3DE125E7E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3</a:t>
                </a:r>
                <a:r>
                  <a:rPr lang="en-US" dirty="0"/>
                  <a:t>: Continue expanding the bracket.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−30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+50)(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Multiply all terms in the first brackets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+50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So, the volume of the box is represented by the polynomial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+50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9FB203AF-71C9-72F9-BFF1-A3DE125E7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1A2CA442-8123-F3B2-2885-F69CDF3DA0F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85325AFF-2C11-EB5E-2004-0E7DF77A95F5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1561709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41B2-ABBE-7EEC-BD95-7A747E77A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7CDD4470-CD81-190E-E3E5-6C3142CDBC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1: Box size optimisation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F8180780-48EA-0813-B391-FA9C88883D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4</a:t>
                </a:r>
                <a:r>
                  <a:rPr lang="en-US" dirty="0"/>
                  <a:t>: Differentiate term by term.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+50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When differentiating polynomials, multiply the coefficient by the index, then reduce the index by one.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+50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sz="800" dirty="0"/>
              </a:p>
              <a:p>
                <a:pPr marL="5715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=3×4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−2×30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400" dirty="0"/>
              </a:p>
              <a:p>
                <a:pPr marL="5715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2400" b="1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F8180780-48EA-0813-B391-FA9C88883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99;p6">
                <a:extLst>
                  <a:ext uri="{FF2B5EF4-FFF2-40B4-BE49-F238E27FC236}">
                    <a16:creationId xmlns:a16="http://schemas.microsoft.com/office/drawing/2014/main" id="{B28D2FD4-D036-8973-BD03-D2477CAFCB77}"/>
                  </a:ext>
                </a:extLst>
              </p:cNvPr>
              <p:cNvSpPr txBox="1"/>
              <p:nvPr/>
            </p:nvSpPr>
            <p:spPr>
              <a:xfrm>
                <a:off x="1690511" y="5339441"/>
                <a:ext cx="9663289" cy="70784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SzPts val="2000"/>
                </a:pP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𝑥</m:t>
                    </m:r>
                    <m:r>
                      <a:rPr lang="en-GB" sz="2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GB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can be written as </a:t>
                </a:r>
                <a14:m>
                  <m:oMath xmlns:m="http://schemas.openxmlformats.org/officeDocument/2006/math">
                    <m:r>
                      <a:rPr lang="en-GB" sz="20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𝑥</m:t>
                    </m:r>
                    <m:r>
                      <a:rPr lang="en-GB" sz="2000" b="0" i="1" u="none" strike="noStrike" cap="none" baseline="30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</m:oMath>
                </a14:m>
                <a:r>
                  <a:rPr lang="en-GB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When differentiated, the index reduces to 0, so the result is </a:t>
                </a:r>
                <a14:m>
                  <m:oMath xmlns:m="http://schemas.openxmlformats.org/officeDocument/2006/math">
                    <m:r>
                      <a:rPr lang="en-GB" sz="20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𝑥</m:t>
                    </m:r>
                    <m:r>
                      <a:rPr lang="en-GB" sz="2000" b="0" i="1" u="none" strike="noStrike" cap="none" baseline="30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</m:oMath>
                </a14:m>
                <a:r>
                  <a:rPr lang="en-GB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</a:t>
                </a:r>
              </a:p>
              <a:p>
                <a:pPr lvl="0">
                  <a:buSzPts val="2000"/>
                </a:pPr>
                <a:r>
                  <a:rPr lang="en-GB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Anything to the power of 0 is 1, so the derivative of </a:t>
                </a:r>
                <a14:m>
                  <m:oMath xmlns:m="http://schemas.openxmlformats.org/officeDocument/2006/math">
                    <m:r>
                      <a:rPr lang="en-GB" sz="20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𝑥</m:t>
                    </m:r>
                  </m:oMath>
                </a14:m>
                <a:r>
                  <a:rPr lang="en-GB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0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=1</m:t>
                    </m:r>
                  </m:oMath>
                </a14:m>
                <a:r>
                  <a:rPr lang="en-GB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r>
                  <a:rPr lang="en-GB" sz="20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Google Shape;199;p6">
                <a:extLst>
                  <a:ext uri="{FF2B5EF4-FFF2-40B4-BE49-F238E27FC236}">
                    <a16:creationId xmlns:a16="http://schemas.microsoft.com/office/drawing/2014/main" id="{B28D2FD4-D036-8973-BD03-D2477CAFC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511" y="5339441"/>
                <a:ext cx="9663289" cy="707846"/>
              </a:xfrm>
              <a:prstGeom prst="rect">
                <a:avLst/>
              </a:prstGeom>
              <a:blipFill>
                <a:blip r:embed="rId3"/>
                <a:stretch>
                  <a:fillRect l="-631" t="-5172" b="-14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31;p16">
            <a:extLst>
              <a:ext uri="{FF2B5EF4-FFF2-40B4-BE49-F238E27FC236}">
                <a16:creationId xmlns:a16="http://schemas.microsoft.com/office/drawing/2014/main" id="{5F16D611-7115-020F-39DB-A7C1571CE5B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697CA32A-136B-75C0-CFE2-0C6FC2537034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75997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In this resource, we will:</a:t>
            </a:r>
            <a:endParaRPr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838200" y="1695451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the derivatives of polynomial functions using the power rule;</a:t>
            </a:r>
          </a:p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rates of change using differentiation;</a:t>
            </a:r>
          </a:p>
          <a:p>
            <a:pPr marL="22860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maximum or minimum values in optimisation problems by setting the derivative to zero and using algebraic skills.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7464425" y="1242218"/>
            <a:ext cx="4127500" cy="493474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indent="0"/>
            <a:r>
              <a:rPr lang="en-US" sz="1500" u="sng" dirty="0"/>
              <a:t>Skills</a:t>
            </a:r>
            <a:endParaRPr lang="en-US" sz="1500" dirty="0"/>
          </a:p>
          <a:p>
            <a:pPr marL="0" indent="0"/>
            <a:r>
              <a:rPr lang="en-US" sz="1500" dirty="0"/>
              <a:t>CSE (Communicate and present outcomes and evidence)</a:t>
            </a:r>
          </a:p>
          <a:p>
            <a:pPr marL="0" indent="0"/>
            <a:r>
              <a:rPr lang="en-US" sz="1500" u="sng" dirty="0"/>
              <a:t>General competencies</a:t>
            </a:r>
            <a:endParaRPr lang="en-US" sz="1500" dirty="0"/>
          </a:p>
          <a:p>
            <a:pPr marL="0" indent="0"/>
            <a:r>
              <a:rPr lang="en-US" sz="1500" dirty="0"/>
              <a:t>English:</a:t>
            </a:r>
          </a:p>
          <a:p>
            <a:pPr marL="0" indent="0"/>
            <a:r>
              <a:rPr lang="en-US" sz="1500" dirty="0"/>
              <a:t>EC1 Convey technical information to different audiences</a:t>
            </a:r>
          </a:p>
          <a:p>
            <a:pPr marL="0" indent="0"/>
            <a:r>
              <a:rPr lang="en-US" sz="1500" dirty="0" err="1"/>
              <a:t>Maths</a:t>
            </a:r>
            <a:r>
              <a:rPr lang="en-US" sz="1500" dirty="0"/>
              <a:t>:</a:t>
            </a:r>
          </a:p>
          <a:p>
            <a:pPr marL="0" indent="0"/>
            <a:r>
              <a:rPr lang="en-US" sz="1500" dirty="0"/>
              <a:t>MC2 Estimating, calculating and error spotting</a:t>
            </a:r>
          </a:p>
        </p:txBody>
      </p:sp>
      <p:sp>
        <p:nvSpPr>
          <p:cNvPr id="130" name="Google Shape;130;p1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4: Calculus – Differentiation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46653-84AD-5CCD-44E9-04D8CC285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963B3F27-86ED-886E-CA28-6A561E3FBE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2: Finding the optimal point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52793E9F-EAED-58A6-DD5F-9395C18DB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 fontScale="925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/>
                  <a:t>The cost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of running a specific manufacturing process depends on the operating speed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 and is given by: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+150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Find the operating speed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 that </a:t>
                </a:r>
                <a:r>
                  <a:rPr lang="en-US" dirty="0" err="1"/>
                  <a:t>minimises</a:t>
                </a:r>
                <a:r>
                  <a:rPr lang="en-US" dirty="0"/>
                  <a:t> the cost.</a:t>
                </a:r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/>
                  <a:t>Express the parameter to be optimised as a function of the variable you can change. Here cost is a function of speed: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/>
              </a:p>
              <a:p>
                <a:pPr marL="571500" lvl="0" indent="-457200">
                  <a:buFont typeface="+mj-lt"/>
                  <a:buAutoNum type="arabicPeriod"/>
                </a:pPr>
                <a:r>
                  <a:rPr lang="en-GB" dirty="0"/>
                  <a:t>Calculate the first derivative,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571500" lvl="0" indent="-457200">
                  <a:buFont typeface="+mj-lt"/>
                  <a:buAutoNum type="arabicPeriod"/>
                </a:pPr>
                <a:r>
                  <a:rPr lang="en-GB" dirty="0"/>
                  <a:t>Find critical points. Set the derivative equal to zero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en-GB" dirty="0"/>
                  <a:t>, and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.</a:t>
                </a:r>
                <a:endParaRPr lang="en-US" dirty="0"/>
              </a:p>
              <a:p>
                <a:pPr marL="571500" lvl="0" indent="-457200">
                  <a:buFont typeface="+mj-lt"/>
                  <a:buAutoNum type="arabicPeriod"/>
                </a:pPr>
                <a:r>
                  <a:rPr lang="en-GB" dirty="0"/>
                  <a:t>Confirm maximum or minimum with the second derivative test: Check whether second derivative,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is negative or positive at the critical points.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52793E9F-EAED-58A6-DD5F-9395C18DB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477D5468-87EF-89FB-18BD-0B543D348DC0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66A2A98C-CE4C-61D3-2184-2F98FB45597C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3620117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85C45-19D5-CD31-189D-4193DF8BB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666B150C-0E16-8B4B-1398-44F68E7D8C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1</a:t>
                </a:r>
                <a:r>
                  <a:rPr lang="en-US" dirty="0"/>
                  <a:t>: Differentiate the cost function.</a:t>
                </a:r>
              </a:p>
              <a:p>
                <a:pPr marL="114300" indent="0">
                  <a:buNone/>
                </a:pPr>
                <a:r>
                  <a:rPr lang="en-US" dirty="0"/>
                  <a:t>Differentiate term by term.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+150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666B150C-0E16-8B4B-1398-44F68E7D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20;p8">
            <a:extLst>
              <a:ext uri="{FF2B5EF4-FFF2-40B4-BE49-F238E27FC236}">
                <a16:creationId xmlns:a16="http://schemas.microsoft.com/office/drawing/2014/main" id="{003F30EA-F671-97D8-DA73-594F6723B704}"/>
              </a:ext>
            </a:extLst>
          </p:cNvPr>
          <p:cNvSpPr txBox="1"/>
          <p:nvPr/>
        </p:nvSpPr>
        <p:spPr>
          <a:xfrm>
            <a:off x="1025677" y="5622567"/>
            <a:ext cx="7185048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When you differentiate a number (a 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constant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), the result is always 0. 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8;p4">
            <a:extLst>
              <a:ext uri="{FF2B5EF4-FFF2-40B4-BE49-F238E27FC236}">
                <a16:creationId xmlns:a16="http://schemas.microsoft.com/office/drawing/2014/main" id="{41D4E32B-3ADE-E178-8F55-FEFFF68DCC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2: Finding the optimal point</a:t>
            </a:r>
            <a:endParaRPr dirty="0"/>
          </a:p>
        </p:txBody>
      </p:sp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8DFC0403-170E-B828-8247-EDAF093E4CBF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14689F6A-6AB5-9C17-234B-3FD2C827626E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4213373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18C60-B35B-C899-2576-8FA131971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9E6BE4E7-EA6E-3F4D-9683-A4F2CA29C6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2</a:t>
                </a:r>
                <a:r>
                  <a:rPr lang="en-US" dirty="0"/>
                  <a:t>: Set the derivate equal to zero to find the minimum point.</a:t>
                </a: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−24=0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So, we need to solve for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−24=0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9E6BE4E7-EA6E-3F4D-9683-A4F2CA29C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88;p4">
            <a:extLst>
              <a:ext uri="{FF2B5EF4-FFF2-40B4-BE49-F238E27FC236}">
                <a16:creationId xmlns:a16="http://schemas.microsoft.com/office/drawing/2014/main" id="{C77E2B07-9DD3-4615-1EB0-0DCA0E8E3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2: Finding the optimal point</a:t>
            </a:r>
            <a:endParaRPr dirty="0"/>
          </a:p>
        </p:txBody>
      </p:sp>
      <p:sp>
        <p:nvSpPr>
          <p:cNvPr id="2" name="Google Shape;231;p9">
            <a:extLst>
              <a:ext uri="{FF2B5EF4-FFF2-40B4-BE49-F238E27FC236}">
                <a16:creationId xmlns:a16="http://schemas.microsoft.com/office/drawing/2014/main" id="{2DAEB929-87DA-47D9-3144-D968A8C28085}"/>
              </a:ext>
            </a:extLst>
          </p:cNvPr>
          <p:cNvSpPr txBox="1"/>
          <p:nvPr/>
        </p:nvSpPr>
        <p:spPr>
          <a:xfrm>
            <a:off x="1046670" y="5038488"/>
            <a:ext cx="7826874" cy="923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 find critical points: Set the derivative equal to zero and solve.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If the second derivative is negative, the critical point will be a maximum. 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If the second derivative is positive, the critical point will be a minimum.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56E0580D-092F-3591-939D-AE227AB12A7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33915FB1-E3F9-DD64-865D-A83CB3FAA6FB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898914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1C87-9FAD-FD6F-45B7-76D9FEC0E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C6D23CDE-2402-A2AE-0A4F-71C2D072E0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3</a:t>
                </a:r>
                <a:r>
                  <a:rPr lang="en-US" dirty="0"/>
                  <a:t>: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−24=0</m:t>
                      </m:r>
                    </m:oMath>
                  </m:oMathPara>
                </a14:m>
                <a:endParaRPr lang="en-US" b="0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b="1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24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C6D23CDE-2402-A2AE-0A4F-71C2D072E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88;p4">
            <a:extLst>
              <a:ext uri="{FF2B5EF4-FFF2-40B4-BE49-F238E27FC236}">
                <a16:creationId xmlns:a16="http://schemas.microsoft.com/office/drawing/2014/main" id="{FEF7096F-3223-BFD8-C9A4-AED7C2CB37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2: Finding the optimal point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42;p10">
                <a:extLst>
                  <a:ext uri="{FF2B5EF4-FFF2-40B4-BE49-F238E27FC236}">
                    <a16:creationId xmlns:a16="http://schemas.microsoft.com/office/drawing/2014/main" id="{300F4DCF-4F43-5A7F-A92E-60FB1A221B93}"/>
                  </a:ext>
                </a:extLst>
              </p:cNvPr>
              <p:cNvSpPr txBox="1"/>
              <p:nvPr/>
            </p:nvSpPr>
            <p:spPr>
              <a:xfrm>
                <a:off x="1050633" y="5051367"/>
                <a:ext cx="4371373" cy="9233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To get </a:t>
                </a:r>
                <a14:m>
                  <m:oMath xmlns:m="http://schemas.openxmlformats.org/officeDocument/2006/math">
                    <m:r>
                      <a:rPr lang="en-GB" sz="18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𝑠</m:t>
                    </m:r>
                  </m:oMath>
                </a14:m>
                <a:r>
                  <a:rPr lang="en-GB" sz="1800" b="0" i="0" u="none" strike="noStrike" cap="none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 on its own:</a:t>
                </a:r>
                <a:endParaRPr sz="1400" b="0" i="0" u="none" strike="noStrike" cap="none" dirty="0">
                  <a:solidFill>
                    <a:srgbClr val="000000"/>
                  </a:solidFill>
                  <a:latin typeface="+mn-lt"/>
                  <a:sym typeface="Arial"/>
                </a:endParaRPr>
              </a:p>
              <a:p>
                <a:pPr marL="3429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AutoNum type="arabicPeriod"/>
                </a:pPr>
                <a:r>
                  <a:rPr lang="en-GB" sz="1800" b="0" i="0" u="none" strike="noStrike" cap="none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Add 24 to both sides of the equation 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+mn-lt"/>
                  <a:sym typeface="Arial"/>
                </a:endParaRPr>
              </a:p>
              <a:p>
                <a:pPr marL="3429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AutoNum type="arabicPeriod"/>
                </a:pPr>
                <a:r>
                  <a:rPr lang="en-GB" sz="1800" b="0" i="0" u="none" strike="noStrike" cap="none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Divide both sides of the equation by 4</a:t>
                </a:r>
                <a:endParaRPr sz="1400" b="0" i="0" u="none" strike="noStrike" cap="none" dirty="0">
                  <a:solidFill>
                    <a:srgbClr val="000000"/>
                  </a:solidFill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2" name="Google Shape;242;p10">
                <a:extLst>
                  <a:ext uri="{FF2B5EF4-FFF2-40B4-BE49-F238E27FC236}">
                    <a16:creationId xmlns:a16="http://schemas.microsoft.com/office/drawing/2014/main" id="{300F4DCF-4F43-5A7F-A92E-60FB1A221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33" y="5051367"/>
                <a:ext cx="4371373" cy="923330"/>
              </a:xfrm>
              <a:prstGeom prst="rect">
                <a:avLst/>
              </a:prstGeom>
              <a:blipFill>
                <a:blip r:embed="rId3"/>
                <a:stretch>
                  <a:fillRect l="-1159" t="-2703" r="-580" b="-9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952AECCD-4895-85D5-4956-DF64B5DE566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EDD3E4F5-A273-3C0A-15B5-51E22F7389DD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16473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B59A-9F13-78B8-4679-31E39BD5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3A79D58D-C76A-B8A6-C677-F078684F6B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4</a:t>
                </a:r>
                <a:r>
                  <a:rPr lang="en-US" dirty="0"/>
                  <a:t>: Calculate the minimum cost.</a:t>
                </a:r>
              </a:p>
              <a:p>
                <a:pPr marL="114300" indent="0">
                  <a:buNone/>
                </a:pPr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=6 </m:t>
                    </m:r>
                  </m:oMath>
                </a14:m>
                <a:r>
                  <a:rPr lang="en-US" dirty="0"/>
                  <a:t>back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+150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(6)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×6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+150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2×36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24×6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+150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144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+150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𝟕𝟖</m:t>
                      </m:r>
                    </m:oMath>
                  </m:oMathPara>
                </a14:m>
                <a:endParaRPr lang="en-US" b="1" dirty="0"/>
              </a:p>
              <a:p>
                <a:pPr marL="114300" indent="0">
                  <a:buNone/>
                </a:pPr>
                <a:r>
                  <a:rPr lang="en-US" dirty="0"/>
                  <a:t>So, the minimum cost is </a:t>
                </a:r>
                <a:r>
                  <a:rPr lang="en-US" b="1" dirty="0"/>
                  <a:t>£78.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3A79D58D-C76A-B8A6-C677-F078684F6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88;p4">
            <a:extLst>
              <a:ext uri="{FF2B5EF4-FFF2-40B4-BE49-F238E27FC236}">
                <a16:creationId xmlns:a16="http://schemas.microsoft.com/office/drawing/2014/main" id="{938F6900-B69E-DE9E-0D12-B4EB43CD0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2: Finding the optimal point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253;p11">
                <a:extLst>
                  <a:ext uri="{FF2B5EF4-FFF2-40B4-BE49-F238E27FC236}">
                    <a16:creationId xmlns:a16="http://schemas.microsoft.com/office/drawing/2014/main" id="{7BE90856-55C0-B825-8350-1C107F60B56E}"/>
                  </a:ext>
                </a:extLst>
              </p:cNvPr>
              <p:cNvSpPr txBox="1"/>
              <p:nvPr/>
            </p:nvSpPr>
            <p:spPr>
              <a:xfrm>
                <a:off x="5483671" y="3621801"/>
                <a:ext cx="5991406" cy="64629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Remember to use the correct order of operations when calculating </a:t>
                </a:r>
                <a14:m>
                  <m:oMath xmlns:m="http://schemas.openxmlformats.org/officeDocument/2006/math">
                    <m:r>
                      <a:rPr lang="en-GB" sz="18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sSup>
                      <m:sSupPr>
                        <m:ctrlPr>
                          <a:rPr lang="en-GB" sz="1800" b="0" i="1" u="none" strike="noStrike" cap="none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1800" b="0" i="1" u="none" strike="noStrike" cap="none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(6)</m:t>
                        </m:r>
                      </m:e>
                      <m:sup>
                        <m:r>
                          <a:rPr lang="en-US" sz="1800" b="0" i="1" u="none" strike="noStrike" cap="none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2</m:t>
                        </m:r>
                      </m:sup>
                    </m:sSup>
                    <m:r>
                      <a:rPr lang="en-US" sz="18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,</m:t>
                    </m:r>
                    <m:r>
                      <a:rPr lang="en-GB" sz="18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n-GB" sz="1800" b="0" i="0" u="none" strike="noStrike" cap="none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so brackets first </a:t>
                </a:r>
                <a14:m>
                  <m:oMath xmlns:m="http://schemas.openxmlformats.org/officeDocument/2006/math">
                    <m:r>
                      <a:rPr lang="en-US" sz="1800" b="0" i="0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en-US" sz="18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×</m:t>
                    </m:r>
                    <m:d>
                      <m:dPr>
                        <m:ctrlPr>
                          <a:rPr lang="en-GB" sz="1800" b="0" i="1" u="none" strike="noStrike" cap="none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en-GB" sz="1800" b="0" i="1" u="none" strike="noStrike" cap="none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6</m:t>
                        </m:r>
                        <m:r>
                          <a:rPr lang="en-US" sz="1800" b="0" i="1" u="none" strike="noStrike" cap="none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×</m:t>
                        </m:r>
                        <m:r>
                          <a:rPr lang="en-GB" sz="1800" b="0" i="1" u="none" strike="noStrike" cap="none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6</m:t>
                        </m:r>
                      </m:e>
                    </m:d>
                    <m:r>
                      <a:rPr lang="en-GB" sz="18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en-US" sz="18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2×</m:t>
                    </m:r>
                    <m:r>
                      <a:rPr lang="en-GB" sz="1800" b="0" i="1" u="none" strike="noStrike" cap="none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36=72</m:t>
                    </m:r>
                  </m:oMath>
                </a14:m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+mn-lt"/>
                    <a:sym typeface="Arial"/>
                  </a:rPr>
                  <a:t>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3" name="Google Shape;253;p11">
                <a:extLst>
                  <a:ext uri="{FF2B5EF4-FFF2-40B4-BE49-F238E27FC236}">
                    <a16:creationId xmlns:a16="http://schemas.microsoft.com/office/drawing/2014/main" id="{7BE90856-55C0-B825-8350-1C107F60B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671" y="3621801"/>
                <a:ext cx="5991406" cy="646290"/>
              </a:xfrm>
              <a:prstGeom prst="rect">
                <a:avLst/>
              </a:prstGeom>
              <a:blipFill>
                <a:blip r:embed="rId4"/>
                <a:stretch>
                  <a:fillRect l="-1059" t="-3922" b="-1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E39232C0-FCB5-F242-C01F-C02A188062A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ADDAA818-4038-6C7D-FEC3-C677EC199296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49838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A1D2-C8F5-7CA9-CB6D-5AAEEA1ED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F969B8D4-75DF-7B02-F748-6257095FDF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5</a:t>
                </a:r>
                <a:r>
                  <a:rPr lang="en-US" dirty="0"/>
                  <a:t>: Show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=6 </m:t>
                    </m:r>
                  </m:oMath>
                </a14:m>
                <a:r>
                  <a:rPr lang="en-US" dirty="0"/>
                  <a:t>is a minimum.</a:t>
                </a:r>
              </a:p>
              <a:p>
                <a:pPr marL="114300" indent="0">
                  <a:buNone/>
                </a:pPr>
                <a:r>
                  <a:rPr lang="en-US" dirty="0"/>
                  <a:t>Find the second derivative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by taking the derivative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which is positive,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=6 </m:t>
                    </m:r>
                  </m:oMath>
                </a14:m>
                <a:r>
                  <a:rPr lang="en-US" dirty="0"/>
                  <a:t>is indeed a minimum.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F969B8D4-75DF-7B02-F748-6257095F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88;p4">
            <a:extLst>
              <a:ext uri="{FF2B5EF4-FFF2-40B4-BE49-F238E27FC236}">
                <a16:creationId xmlns:a16="http://schemas.microsoft.com/office/drawing/2014/main" id="{3C4E3134-51EE-F01A-95B8-2B3814098A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2: Finding the optimal point</a:t>
            </a:r>
            <a:endParaRPr dirty="0"/>
          </a:p>
        </p:txBody>
      </p:sp>
      <p:sp>
        <p:nvSpPr>
          <p:cNvPr id="2" name="Google Shape;231;p9">
            <a:extLst>
              <a:ext uri="{FF2B5EF4-FFF2-40B4-BE49-F238E27FC236}">
                <a16:creationId xmlns:a16="http://schemas.microsoft.com/office/drawing/2014/main" id="{C095302B-78E2-BE38-D672-29E42DE1F2A8}"/>
              </a:ext>
            </a:extLst>
          </p:cNvPr>
          <p:cNvSpPr txBox="1"/>
          <p:nvPr/>
        </p:nvSpPr>
        <p:spPr>
          <a:xfrm>
            <a:off x="1046670" y="5051387"/>
            <a:ext cx="7698085" cy="923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 find critical points: Set the derivative equal to zero and solve.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If the second derivative is negative, the critical point will be a maximum. 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If the second derivative is positive, the critical point will be a minimum.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25399705-3B9B-7FE8-0B4D-AD55F3BC55F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D59DFB28-FA83-7C34-D5AE-385BB853E2F8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4016209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0014-331C-5B71-33DB-3AF47C7B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 – Box </a:t>
            </a:r>
            <a:r>
              <a:rPr lang="en-US" dirty="0" err="1"/>
              <a:t>optimisation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B6148F-5236-BA85-4881-2AC6478367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690688"/>
                <a:ext cx="6929368" cy="4415665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en-GB" dirty="0"/>
                  <a:t>You are a Design Engineer tasked with reducing material waste and increasing the efficiency of a key component.</a:t>
                </a:r>
              </a:p>
              <a:p>
                <a:pPr marL="114300" indent="0">
                  <a:buNone/>
                </a:pPr>
                <a:r>
                  <a:rPr lang="en-GB" dirty="0"/>
                  <a:t>In this example, the company is producing a protective casing for a new electronic control unit. Standard aluminium stock sheets are supplied at 30 cm × 20 cm. </a:t>
                </a:r>
              </a:p>
              <a:p>
                <a:pPr marL="114300" indent="0">
                  <a:buNone/>
                </a:pPr>
                <a:r>
                  <a:rPr lang="en-GB" dirty="0"/>
                  <a:t>You must use differentiation to find the dimensions that result in the maximum possible volume for an open-top box made from a 30 cm × 20 cm sheet of material with box height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B6148F-5236-BA85-4881-2AC6478367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690688"/>
                <a:ext cx="6929368" cy="4415665"/>
              </a:xfrm>
              <a:blipFill>
                <a:blip r:embed="rId2"/>
                <a:stretch>
                  <a:fillRect r="-5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C08A46E-A744-5D9A-46DF-7D9E3FFDB8F1}"/>
              </a:ext>
            </a:extLst>
          </p:cNvPr>
          <p:cNvGrpSpPr/>
          <p:nvPr/>
        </p:nvGrpSpPr>
        <p:grpSpPr>
          <a:xfrm>
            <a:off x="8165206" y="1493949"/>
            <a:ext cx="3792568" cy="4635161"/>
            <a:chOff x="8117751" y="1207685"/>
            <a:chExt cx="4074249" cy="49794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CAFEF6-BC05-ADC5-B19C-2FBEF562C037}"/>
                </a:ext>
              </a:extLst>
            </p:cNvPr>
            <p:cNvSpPr/>
            <p:nvPr/>
          </p:nvSpPr>
          <p:spPr>
            <a:xfrm>
              <a:off x="8267841" y="1879272"/>
              <a:ext cx="2743200" cy="411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067A0B-2EE9-5D2A-123A-00488F630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7841" y="1879272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D81D14-8BAA-0963-14B0-19EAB82BC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7841" y="5308272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A98776-C916-A639-C7F9-D983D1E59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5241" y="1879272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5ADC1C-C1DD-7B4A-0FBB-4EA21C8CA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5241" y="5308272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E28F806-F9E6-9A06-A72D-009FFB31D6CA}"/>
                </a:ext>
              </a:extLst>
            </p:cNvPr>
            <p:cNvCxnSpPr/>
            <p:nvPr/>
          </p:nvCxnSpPr>
          <p:spPr>
            <a:xfrm>
              <a:off x="11242861" y="1879272"/>
              <a:ext cx="0" cy="4283836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40526CD-9509-31B5-AE14-67147DB360EC}"/>
                </a:ext>
              </a:extLst>
            </p:cNvPr>
            <p:cNvCxnSpPr>
              <a:cxnSpLocks/>
            </p:cNvCxnSpPr>
            <p:nvPr/>
          </p:nvCxnSpPr>
          <p:spPr>
            <a:xfrm>
              <a:off x="8132613" y="1676833"/>
              <a:ext cx="3110248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7FF9C6-4353-E65A-0FDB-713C66854750}"/>
                </a:ext>
              </a:extLst>
            </p:cNvPr>
            <p:cNvSpPr txBox="1"/>
            <p:nvPr/>
          </p:nvSpPr>
          <p:spPr>
            <a:xfrm>
              <a:off x="9246750" y="1207685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 cm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A8AC1D-D2E7-E92F-967B-129133CAA68C}"/>
                </a:ext>
              </a:extLst>
            </p:cNvPr>
            <p:cNvSpPr txBox="1"/>
            <p:nvPr/>
          </p:nvSpPr>
          <p:spPr>
            <a:xfrm>
              <a:off x="11310027" y="3621080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30 cm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E9E3E7F-0F79-165E-6F55-77E8DD05BD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2613" y="5308272"/>
              <a:ext cx="0" cy="735839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424BDBA-E30E-71D8-D540-F923BE72826A}"/>
                </a:ext>
              </a:extLst>
            </p:cNvPr>
            <p:cNvCxnSpPr>
              <a:cxnSpLocks/>
            </p:cNvCxnSpPr>
            <p:nvPr/>
          </p:nvCxnSpPr>
          <p:spPr>
            <a:xfrm>
              <a:off x="8132613" y="6163108"/>
              <a:ext cx="855089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B2672EC-21DA-E0A6-6BA1-5282E30DD3DA}"/>
                    </a:ext>
                  </a:extLst>
                </p:cNvPr>
                <p:cNvSpPr txBox="1"/>
                <p:nvPr/>
              </p:nvSpPr>
              <p:spPr>
                <a:xfrm>
                  <a:off x="8397916" y="5786998"/>
                  <a:ext cx="3847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B2672EC-21DA-E0A6-6BA1-5282E30DD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916" y="5786998"/>
                  <a:ext cx="384785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7F28B5A-80EE-FC73-6010-39AA31C45F4C}"/>
                    </a:ext>
                  </a:extLst>
                </p:cNvPr>
                <p:cNvSpPr txBox="1"/>
                <p:nvPr/>
              </p:nvSpPr>
              <p:spPr>
                <a:xfrm>
                  <a:off x="8117751" y="5503445"/>
                  <a:ext cx="3847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7F28B5A-80EE-FC73-6010-39AA31C45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7751" y="5503445"/>
                  <a:ext cx="384785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Google Shape;131;p16">
            <a:extLst>
              <a:ext uri="{FF2B5EF4-FFF2-40B4-BE49-F238E27FC236}">
                <a16:creationId xmlns:a16="http://schemas.microsoft.com/office/drawing/2014/main" id="{C7DDD431-F65E-2D24-0D57-763B850834A0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12" name="Google Shape;140;p2">
            <a:extLst>
              <a:ext uri="{FF2B5EF4-FFF2-40B4-BE49-F238E27FC236}">
                <a16:creationId xmlns:a16="http://schemas.microsoft.com/office/drawing/2014/main" id="{DA77735A-B3EC-D636-238B-1E1CFDB164A9}"/>
              </a:ext>
            </a:extLst>
          </p:cNvPr>
          <p:cNvSpPr txBox="1">
            <a:spLocks/>
          </p:cNvSpPr>
          <p:nvPr/>
        </p:nvSpPr>
        <p:spPr>
          <a:xfrm>
            <a:off x="9988062" y="109498"/>
            <a:ext cx="2064412" cy="369549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9928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dirty="0"/>
              <a:t>Calculus – Differentiation</a:t>
            </a:r>
            <a:endParaRPr dirty="0"/>
          </a:p>
        </p:txBody>
      </p:sp>
      <p:sp>
        <p:nvSpPr>
          <p:cNvPr id="3" name="Google Shape;140;p2">
            <a:extLst>
              <a:ext uri="{FF2B5EF4-FFF2-40B4-BE49-F238E27FC236}">
                <a16:creationId xmlns:a16="http://schemas.microsoft.com/office/drawing/2014/main" id="{EA647920-B96B-8477-C9ED-181AA06BF99F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2B6FF-64E7-DF1E-2B76-A21C4B46C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2138"/>
            <a:ext cx="9437914" cy="2654175"/>
          </a:xfrm>
        </p:spPr>
        <p:txBody>
          <a:bodyPr>
            <a:normAutofit/>
          </a:bodyPr>
          <a:lstStyle/>
          <a:p>
            <a:pPr marL="87313" lvl="1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Calculus is fundamental throughout engineering and manufacturing.</a:t>
            </a:r>
          </a:p>
          <a:p>
            <a:pPr marL="87313" lvl="1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It is a branch of maths that consists of two key parts:</a:t>
            </a:r>
          </a:p>
          <a:p>
            <a:pPr lvl="1"/>
            <a:r>
              <a:rPr lang="en-GB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differential</a:t>
            </a:r>
            <a:r>
              <a:rPr lang="en-GB" sz="2400" dirty="0">
                <a:solidFill>
                  <a:schemeClr val="tx1"/>
                </a:solidFill>
              </a:rPr>
              <a:t> calculus;</a:t>
            </a:r>
          </a:p>
          <a:p>
            <a:pPr lvl="1"/>
            <a:r>
              <a:rPr lang="en-GB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integral</a:t>
            </a:r>
            <a:r>
              <a:rPr lang="en-GB" sz="2400" dirty="0">
                <a:solidFill>
                  <a:schemeClr val="tx1"/>
                </a:solidFill>
              </a:rPr>
              <a:t> calculus.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F3F62-693F-7BD7-2CE1-24D371D5E832}"/>
              </a:ext>
            </a:extLst>
          </p:cNvPr>
          <p:cNvSpPr txBox="1"/>
          <p:nvPr/>
        </p:nvSpPr>
        <p:spPr>
          <a:xfrm>
            <a:off x="838201" y="4256313"/>
            <a:ext cx="9263742" cy="1569660"/>
          </a:xfrm>
          <a:prstGeom prst="rect">
            <a:avLst/>
          </a:prstGeom>
          <a:solidFill>
            <a:srgbClr val="D2E8E9"/>
          </a:solidFill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Differential calculus </a:t>
            </a:r>
            <a:r>
              <a:rPr lang="en-GB" sz="2400" dirty="0">
                <a:solidFill>
                  <a:schemeClr val="tx1"/>
                </a:solidFill>
              </a:rPr>
              <a:t>helps to understand the rate of change of one quantity in relation to another. </a:t>
            </a:r>
          </a:p>
          <a:p>
            <a:endParaRPr lang="en-GB" sz="2400" dirty="0"/>
          </a:p>
        </p:txBody>
      </p:sp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9B1C1F1F-7A6F-14AA-4A44-90C7643003EE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/>
              <a:t>Resource 4: Calculus – Differentiation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C471-579D-18F4-EDCA-74805E95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Differentiation in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7175-6BA9-3F5F-69E5-959102051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71804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8000"/>
              </a:lnSpc>
              <a:buClr>
                <a:srgbClr val="326367"/>
              </a:buClr>
              <a:buNone/>
            </a:pP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Differentiation is essential in industry, including when:</a:t>
            </a:r>
          </a:p>
          <a:p>
            <a:pPr marL="228600" indent="-228600">
              <a:lnSpc>
                <a:spcPct val="118000"/>
              </a:lnSpc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calculating velocity and acceleration of moving objects;</a:t>
            </a:r>
          </a:p>
          <a:p>
            <a:pPr marL="228600" indent="-228600">
              <a:lnSpc>
                <a:spcPct val="118000"/>
              </a:lnSpc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finding operating speeds that minimise costs;</a:t>
            </a:r>
          </a:p>
          <a:p>
            <a:pPr marL="228600" indent="-228600">
              <a:lnSpc>
                <a:spcPct val="118000"/>
              </a:lnSpc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optimising designs for manufacturing;</a:t>
            </a:r>
          </a:p>
          <a:p>
            <a:pPr marL="228600" indent="-228600">
              <a:lnSpc>
                <a:spcPct val="118000"/>
              </a:lnSpc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identifying when normal operating parameters of systems are being exceeded, and by how much</a:t>
            </a: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Google Shape;140;p2">
            <a:extLst>
              <a:ext uri="{FF2B5EF4-FFF2-40B4-BE49-F238E27FC236}">
                <a16:creationId xmlns:a16="http://schemas.microsoft.com/office/drawing/2014/main" id="{FD65CBF8-5664-E487-0A92-999206FC6C79}"/>
              </a:ext>
            </a:extLst>
          </p:cNvPr>
          <p:cNvSpPr txBox="1">
            <a:spLocks/>
          </p:cNvSpPr>
          <p:nvPr/>
        </p:nvSpPr>
        <p:spPr>
          <a:xfrm>
            <a:off x="9988062" y="158262"/>
            <a:ext cx="2064412" cy="369549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Introduction</a:t>
            </a:r>
          </a:p>
        </p:txBody>
      </p:sp>
      <p:sp>
        <p:nvSpPr>
          <p:cNvPr id="7" name="Google Shape;131;p16">
            <a:extLst>
              <a:ext uri="{FF2B5EF4-FFF2-40B4-BE49-F238E27FC236}">
                <a16:creationId xmlns:a16="http://schemas.microsoft.com/office/drawing/2014/main" id="{B8AE8656-3F16-37CE-FC1B-0E2F71F3AA9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pic>
        <p:nvPicPr>
          <p:cNvPr id="6" name="Picture 5" descr="Chief engineer talking with assembly line supervisor looking at a screen displaying CAD software images for a jet engine project">
            <a:extLst>
              <a:ext uri="{FF2B5EF4-FFF2-40B4-BE49-F238E27FC236}">
                <a16:creationId xmlns:a16="http://schemas.microsoft.com/office/drawing/2014/main" id="{60096142-5AFB-0FA1-CC36-220DF622B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379" y="1941616"/>
            <a:ext cx="5288477" cy="29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7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B692-06CE-E830-7FB3-EEBC8137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0DFA0D-CCAF-A0E4-256B-AEB05118935B}"/>
              </a:ext>
            </a:extLst>
          </p:cNvPr>
          <p:cNvSpPr txBox="1"/>
          <p:nvPr/>
        </p:nvSpPr>
        <p:spPr>
          <a:xfrm>
            <a:off x="838200" y="1403602"/>
            <a:ext cx="1077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polynomial</a:t>
            </a:r>
            <a:r>
              <a:rPr lang="en-US" sz="2400" dirty="0"/>
              <a:t> is a mathematical expression made of </a:t>
            </a:r>
            <a:r>
              <a:rPr lang="en-US" sz="2400" b="1" dirty="0"/>
              <a:t>terms</a:t>
            </a:r>
            <a:r>
              <a:rPr lang="en-US" sz="2400" dirty="0"/>
              <a:t> with </a:t>
            </a:r>
            <a:r>
              <a:rPr lang="en-US" sz="2400" b="1" dirty="0"/>
              <a:t>variables</a:t>
            </a:r>
            <a:r>
              <a:rPr lang="en-US" sz="2400" dirty="0"/>
              <a:t> raised to a whole-number </a:t>
            </a:r>
            <a:r>
              <a:rPr lang="en-US" sz="2400" b="1" dirty="0"/>
              <a:t>power </a:t>
            </a:r>
            <a:r>
              <a:rPr lang="en-US" sz="2400" dirty="0"/>
              <a:t>or</a:t>
            </a:r>
            <a:r>
              <a:rPr lang="en-US" sz="2400" b="1" dirty="0"/>
              <a:t> index</a:t>
            </a:r>
            <a:r>
              <a:rPr lang="en-US" sz="2400" dirty="0"/>
              <a:t>. </a:t>
            </a:r>
          </a:p>
          <a:p>
            <a:r>
              <a:rPr lang="en-US" sz="2400" dirty="0"/>
              <a:t>Polynomials are common in engineering modelling.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A5333C-255B-D6FC-75CD-05BE3AD9E154}"/>
                  </a:ext>
                </a:extLst>
              </p:cNvPr>
              <p:cNvSpPr txBox="1"/>
              <p:nvPr/>
            </p:nvSpPr>
            <p:spPr>
              <a:xfrm>
                <a:off x="3689600" y="3869102"/>
                <a:ext cx="48128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A5333C-255B-D6FC-75CD-05BE3AD9E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600" y="3869102"/>
                <a:ext cx="4812800" cy="646331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BBA643-F424-EA4B-9994-C778B342A752}"/>
                  </a:ext>
                </a:extLst>
              </p:cNvPr>
              <p:cNvSpPr txBox="1"/>
              <p:nvPr/>
            </p:nvSpPr>
            <p:spPr>
              <a:xfrm>
                <a:off x="681602" y="4515433"/>
                <a:ext cx="22694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is a function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BBA643-F424-EA4B-9994-C778B342A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2" y="4515433"/>
                <a:ext cx="2269467" cy="400110"/>
              </a:xfrm>
              <a:prstGeom prst="rect">
                <a:avLst/>
              </a:prstGeom>
              <a:blipFill>
                <a:blip r:embed="rId3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4C3C5C-279F-51CA-1B6B-A05A7EAD15F8}"/>
                  </a:ext>
                </a:extLst>
              </p:cNvPr>
              <p:cNvSpPr txBox="1"/>
              <p:nvPr/>
            </p:nvSpPr>
            <p:spPr>
              <a:xfrm>
                <a:off x="3404808" y="5414212"/>
                <a:ext cx="22349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000" dirty="0"/>
                  <a:t> is a coefficient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4C3C5C-279F-51CA-1B6B-A05A7EAD1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808" y="5414212"/>
                <a:ext cx="2234907" cy="400110"/>
              </a:xfrm>
              <a:prstGeom prst="rect">
                <a:avLst/>
              </a:prstGeom>
              <a:blipFill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B9B5D3-7F79-B4B5-8C7D-759517FE26B6}"/>
                  </a:ext>
                </a:extLst>
              </p:cNvPr>
              <p:cNvSpPr txBox="1"/>
              <p:nvPr/>
            </p:nvSpPr>
            <p:spPr>
              <a:xfrm>
                <a:off x="5778648" y="2938261"/>
                <a:ext cx="1768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a variable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B9B5D3-7F79-B4B5-8C7D-759517FE2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648" y="2938261"/>
                <a:ext cx="1768176" cy="400110"/>
              </a:xfrm>
              <a:prstGeom prst="rect">
                <a:avLst/>
              </a:prstGeom>
              <a:blipFill>
                <a:blip r:embed="rId5"/>
                <a:stretch>
                  <a:fillRect t="-7576" r="-3448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65409B-53EA-504A-57FC-529E32CE65A3}"/>
                  </a:ext>
                </a:extLst>
              </p:cNvPr>
              <p:cNvSpPr txBox="1"/>
              <p:nvPr/>
            </p:nvSpPr>
            <p:spPr>
              <a:xfrm>
                <a:off x="7946286" y="2611799"/>
                <a:ext cx="37705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Terms are added or subtracted:</a:t>
                </a:r>
                <a:br>
                  <a:rPr lang="en-US" sz="2000" b="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and 9 are terms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65409B-53EA-504A-57FC-529E32CE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286" y="2611799"/>
                <a:ext cx="3770584" cy="707886"/>
              </a:xfrm>
              <a:prstGeom prst="rect">
                <a:avLst/>
              </a:prstGeom>
              <a:blipFill>
                <a:blip r:embed="rId6"/>
                <a:stretch>
                  <a:fillRect l="-1780" t="-3419" r="-809" b="-14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6E2E4A-2BDF-EAE3-4E44-631DA26DA50D}"/>
                  </a:ext>
                </a:extLst>
              </p:cNvPr>
              <p:cNvSpPr txBox="1"/>
              <p:nvPr/>
            </p:nvSpPr>
            <p:spPr>
              <a:xfrm>
                <a:off x="8981241" y="4563612"/>
                <a:ext cx="1906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000" dirty="0"/>
                  <a:t> is a constant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6E2E4A-2BDF-EAE3-4E44-631DA26DA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241" y="4563612"/>
                <a:ext cx="1906291" cy="400110"/>
              </a:xfrm>
              <a:prstGeom prst="rect">
                <a:avLst/>
              </a:prstGeom>
              <a:blipFill>
                <a:blip r:embed="rId7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E353E3-ED36-0A6F-BA19-EF8490D4CD45}"/>
                  </a:ext>
                </a:extLst>
              </p:cNvPr>
              <p:cNvSpPr txBox="1"/>
              <p:nvPr/>
            </p:nvSpPr>
            <p:spPr>
              <a:xfrm>
                <a:off x="5667849" y="5912881"/>
                <a:ext cx="5580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has coefficient 1, even though it is not written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E353E3-ED36-0A6F-BA19-EF8490D4C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49" y="5912881"/>
                <a:ext cx="5580117" cy="400110"/>
              </a:xfrm>
              <a:prstGeom prst="rect">
                <a:avLst/>
              </a:prstGeom>
              <a:blipFill>
                <a:blip r:embed="rId8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F8DDD85-CB20-784E-14B9-ACAD564E0B9C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2951069" y="4192267"/>
            <a:ext cx="1025763" cy="52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9D5914-3502-3EC2-BEB9-2245E5C7149E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4522262" y="4453878"/>
            <a:ext cx="1103762" cy="96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FDF89C-80C4-C521-1CA1-78C5EDD647DA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7210908" y="4450031"/>
            <a:ext cx="1247000" cy="1462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ACB174-C0DB-582B-7A8F-524AC23DBF08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6662736" y="3338371"/>
            <a:ext cx="529253" cy="71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F0BF466-6AB3-414A-80E8-20809353FD64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8148918" y="4360539"/>
            <a:ext cx="832323" cy="403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F6359B-36F0-426F-0B0F-1D34A99D254A}"/>
              </a:ext>
            </a:extLst>
          </p:cNvPr>
          <p:cNvSpPr txBox="1"/>
          <p:nvPr/>
        </p:nvSpPr>
        <p:spPr>
          <a:xfrm>
            <a:off x="2358947" y="2934607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 is a </a:t>
            </a:r>
            <a:r>
              <a:rPr lang="en-US" sz="2000" b="1" dirty="0"/>
              <a:t>power</a:t>
            </a:r>
            <a:r>
              <a:rPr lang="en-US" sz="2000" dirty="0"/>
              <a:t> or </a:t>
            </a:r>
            <a:r>
              <a:rPr lang="en-US" sz="2000" b="1" dirty="0"/>
              <a:t>index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4390D3-7E08-D725-121C-A96BA56334E1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689600" y="3334717"/>
            <a:ext cx="2583035" cy="609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31;p16">
            <a:extLst>
              <a:ext uri="{FF2B5EF4-FFF2-40B4-BE49-F238E27FC236}">
                <a16:creationId xmlns:a16="http://schemas.microsoft.com/office/drawing/2014/main" id="{669AF82E-B64F-037D-B99B-3CF27D6FB41F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8" name="Google Shape;130;p16">
            <a:extLst>
              <a:ext uri="{FF2B5EF4-FFF2-40B4-BE49-F238E27FC236}">
                <a16:creationId xmlns:a16="http://schemas.microsoft.com/office/drawing/2014/main" id="{7DA00117-C0E2-33E6-DEE6-C54E86D57C5D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113702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F7F5-D7F8-2543-604E-FED7C245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of polynomials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EB4D04-D7B1-0563-31CA-D2E87DA6A791}"/>
              </a:ext>
            </a:extLst>
          </p:cNvPr>
          <p:cNvSpPr txBox="1"/>
          <p:nvPr/>
        </p:nvSpPr>
        <p:spPr>
          <a:xfrm>
            <a:off x="838200" y="1494290"/>
            <a:ext cx="5426607" cy="1200329"/>
          </a:xfrm>
          <a:prstGeom prst="rect">
            <a:avLst/>
          </a:prstGeom>
          <a:solidFill>
            <a:srgbClr val="D2E8E9"/>
          </a:solidFill>
        </p:spPr>
        <p:txBody>
          <a:bodyPr wrap="square" lIns="91440" tIns="91440" rIns="91440" bIns="91440" rtlCol="0">
            <a:spAutoFit/>
          </a:bodyPr>
          <a:lstStyle/>
          <a:p>
            <a:r>
              <a:rPr lang="en-US" sz="2200" b="1" dirty="0"/>
              <a:t>The power rule: for each term</a:t>
            </a:r>
          </a:p>
          <a:p>
            <a:pPr marL="493713" indent="-342900">
              <a:buFont typeface="Arial" panose="020B0604020202020204" pitchFamily="34" charset="0"/>
              <a:buChar char="•"/>
            </a:pPr>
            <a:r>
              <a:rPr lang="en-US" sz="2200" dirty="0"/>
              <a:t>multiply the coefficient by the power</a:t>
            </a:r>
          </a:p>
          <a:p>
            <a:pPr marL="493713" indent="-342900">
              <a:buFont typeface="Arial" panose="020B0604020202020204" pitchFamily="34" charset="0"/>
              <a:buChar char="•"/>
            </a:pPr>
            <a:r>
              <a:rPr lang="en-US" sz="2200" dirty="0"/>
              <a:t>reduce the power by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6511E0-7FB2-DA03-9939-397E06F712E9}"/>
                  </a:ext>
                </a:extLst>
              </p:cNvPr>
              <p:cNvSpPr txBox="1"/>
              <p:nvPr/>
            </p:nvSpPr>
            <p:spPr>
              <a:xfrm>
                <a:off x="7858892" y="1893127"/>
                <a:ext cx="4230074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400" dirty="0"/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variables without coefficients shown have coefficient 1;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has power 1 and differentiates to its constant coefficient;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constants differentiate to 0.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6511E0-7FB2-DA03-9939-397E06F7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892" y="1893127"/>
                <a:ext cx="4230074" cy="4893647"/>
              </a:xfrm>
              <a:prstGeom prst="rect">
                <a:avLst/>
              </a:prstGeom>
              <a:blipFill>
                <a:blip r:embed="rId2"/>
                <a:stretch>
                  <a:fillRect l="-1873" r="-12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77DAB23-1B5B-9CA2-0A0F-720C2ECB34FC}"/>
              </a:ext>
            </a:extLst>
          </p:cNvPr>
          <p:cNvSpPr txBox="1"/>
          <p:nvPr/>
        </p:nvSpPr>
        <p:spPr>
          <a:xfrm>
            <a:off x="8054789" y="1917581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Keep in mind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9A44D84C-64C3-84A5-84B2-9207CF17593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22124" y="2847976"/>
            <a:ext cx="3236768" cy="619659"/>
          </a:xfrm>
          <a:prstGeom prst="bentConnector3">
            <a:avLst>
              <a:gd name="adj1" fmla="val 1000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BAD81829-C2DF-905C-2469-CA16EFB067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95420" y="4285706"/>
            <a:ext cx="2605496" cy="204731"/>
          </a:xfrm>
          <a:prstGeom prst="bentConnector3">
            <a:avLst>
              <a:gd name="adj1" fmla="val 9996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048E9C-0A0E-C031-8F43-74EA8C83E066}"/>
              </a:ext>
            </a:extLst>
          </p:cNvPr>
          <p:cNvCxnSpPr>
            <a:cxnSpLocks/>
          </p:cNvCxnSpPr>
          <p:nvPr/>
        </p:nvCxnSpPr>
        <p:spPr>
          <a:xfrm>
            <a:off x="3307408" y="2746772"/>
            <a:ext cx="403412" cy="5740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818029AB-CF2D-797E-068F-6F94E6533B4A}"/>
              </a:ext>
            </a:extLst>
          </p:cNvPr>
          <p:cNvCxnSpPr>
            <a:cxnSpLocks/>
          </p:cNvCxnSpPr>
          <p:nvPr/>
        </p:nvCxnSpPr>
        <p:spPr>
          <a:xfrm rot="10800000">
            <a:off x="6318442" y="4734824"/>
            <a:ext cx="1582474" cy="104975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131;p16">
            <a:extLst>
              <a:ext uri="{FF2B5EF4-FFF2-40B4-BE49-F238E27FC236}">
                <a16:creationId xmlns:a16="http://schemas.microsoft.com/office/drawing/2014/main" id="{C62687EB-9D35-5CDF-3470-133F388888E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FA9C41DD-3106-45B8-D24B-1BF0F6106841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1CC80C-7C2D-76EA-B08E-3480F80867F8}"/>
                  </a:ext>
                </a:extLst>
              </p:cNvPr>
              <p:cNvSpPr txBox="1"/>
              <p:nvPr/>
            </p:nvSpPr>
            <p:spPr>
              <a:xfrm>
                <a:off x="477318" y="3217954"/>
                <a:ext cx="6094476" cy="2902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1360170" algn="l"/>
                    <a:tab pos="1851025" algn="l"/>
                    <a:tab pos="4301490" algn="l"/>
                    <a:tab pos="4598670" algn="l"/>
                    <a:tab pos="5250180" algn="l"/>
                    <a:tab pos="579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3600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36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1" kern="10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3600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6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3600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+9</m:t>
                      </m:r>
                    </m:oMath>
                  </m:oMathPara>
                </a14:m>
                <a:endParaRPr lang="en-GB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9144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1360170" algn="l"/>
                    <a:tab pos="1851025" algn="l"/>
                    <a:tab pos="4301490" algn="l"/>
                    <a:tab pos="4598670" algn="l"/>
                    <a:tab pos="5250180" algn="l"/>
                    <a:tab pos="579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  <m:r>
                            <a:rPr lang="en-GB" sz="36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GB" sz="36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3600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=20×</m:t>
                      </m:r>
                      <m:r>
                        <a:rPr lang="en-GB" sz="3600" b="1" kern="10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1" kern="100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GB" sz="36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3600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−1+0</m:t>
                      </m:r>
                    </m:oMath>
                  </m:oMathPara>
                </a14:m>
                <a:endParaRPr lang="en-GB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91440">
                  <a:lnSpc>
                    <a:spcPct val="115000"/>
                  </a:lnSpc>
                  <a:spcAft>
                    <a:spcPts val="800"/>
                  </a:spcAft>
                  <a:buNone/>
                  <a:tabLst>
                    <a:tab pos="1360170" algn="l"/>
                    <a:tab pos="1851025" algn="l"/>
                    <a:tab pos="4301490" algn="l"/>
                    <a:tab pos="4598670" algn="l"/>
                    <a:tab pos="5250180" algn="l"/>
                    <a:tab pos="579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36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GB" sz="3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1CC80C-7C2D-76EA-B08E-3480F8086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18" y="3217954"/>
                <a:ext cx="6094476" cy="2902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46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1531D-FC47-BAD5-65B5-07862CAB8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7115-57D6-E464-68F9-0B5B3105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42C364-B937-D498-B848-2D8C39F6E0F0}"/>
                  </a:ext>
                </a:extLst>
              </p:cNvPr>
              <p:cNvSpPr txBox="1"/>
              <p:nvPr/>
            </p:nvSpPr>
            <p:spPr>
              <a:xfrm>
                <a:off x="849967" y="1757003"/>
                <a:ext cx="1985682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42C364-B937-D498-B848-2D8C39F6E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1757003"/>
                <a:ext cx="1985682" cy="624273"/>
              </a:xfrm>
              <a:prstGeom prst="rect">
                <a:avLst/>
              </a:prstGeom>
              <a:blipFill>
                <a:blip r:embed="rId2"/>
                <a:stretch>
                  <a:fillRect l="-443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2A501F-14CC-F41E-C858-C833C17B5D77}"/>
                  </a:ext>
                </a:extLst>
              </p:cNvPr>
              <p:cNvSpPr txBox="1"/>
              <p:nvPr/>
            </p:nvSpPr>
            <p:spPr>
              <a:xfrm>
                <a:off x="848696" y="3607349"/>
                <a:ext cx="1806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2A501F-14CC-F41E-C858-C833C17B5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3607349"/>
                <a:ext cx="180626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E730FA-FAF2-D3E4-5FA0-DF357752670E}"/>
                  </a:ext>
                </a:extLst>
              </p:cNvPr>
              <p:cNvSpPr txBox="1"/>
              <p:nvPr/>
            </p:nvSpPr>
            <p:spPr>
              <a:xfrm>
                <a:off x="848696" y="4549756"/>
                <a:ext cx="21565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E730FA-FAF2-D3E4-5FA0-DF3577526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4549756"/>
                <a:ext cx="2156533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3C1E7E-D321-2729-CBB7-4EAF48B29EE5}"/>
                  </a:ext>
                </a:extLst>
              </p:cNvPr>
              <p:cNvSpPr txBox="1"/>
              <p:nvPr/>
            </p:nvSpPr>
            <p:spPr>
              <a:xfrm>
                <a:off x="848696" y="5492163"/>
                <a:ext cx="3158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3C1E7E-D321-2729-CBB7-4EAF48B29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5492163"/>
                <a:ext cx="3158529" cy="461665"/>
              </a:xfrm>
              <a:prstGeom prst="rect">
                <a:avLst/>
              </a:prstGeom>
              <a:blipFill>
                <a:blip r:embed="rId5"/>
                <a:stretch>
                  <a:fillRect l="-160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06C297F-8A09-B73F-8E50-B50CB40283A7}"/>
                  </a:ext>
                </a:extLst>
              </p:cNvPr>
              <p:cNvSpPr txBox="1"/>
              <p:nvPr/>
            </p:nvSpPr>
            <p:spPr>
              <a:xfrm>
                <a:off x="848696" y="2664942"/>
                <a:ext cx="1806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06C297F-8A09-B73F-8E50-B50CB4028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2664942"/>
                <a:ext cx="1806262" cy="461665"/>
              </a:xfrm>
              <a:prstGeom prst="rect">
                <a:avLst/>
              </a:prstGeom>
              <a:blipFill>
                <a:blip r:embed="rId6"/>
                <a:stretch>
                  <a:fillRect l="-69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31;p16">
            <a:extLst>
              <a:ext uri="{FF2B5EF4-FFF2-40B4-BE49-F238E27FC236}">
                <a16:creationId xmlns:a16="http://schemas.microsoft.com/office/drawing/2014/main" id="{86E7E11B-8DBE-EB57-0AF0-AE2503FB6A5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84B73C7E-0696-0086-D5F6-26934D2B9E3E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15893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00D8B-FA9F-DFD8-9394-39705F1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7548-D106-B8D9-DB2E-92074731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practice: </a:t>
            </a:r>
            <a:r>
              <a:rPr lang="en-US" dirty="0">
                <a:solidFill>
                  <a:schemeClr val="accent1"/>
                </a:solidFill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8688E2-087F-38F2-4CC1-9FC97EF7EFA9}"/>
                  </a:ext>
                </a:extLst>
              </p:cNvPr>
              <p:cNvSpPr txBox="1"/>
              <p:nvPr/>
            </p:nvSpPr>
            <p:spPr>
              <a:xfrm>
                <a:off x="848696" y="3607349"/>
                <a:ext cx="1806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8688E2-087F-38F2-4CC1-9FC97EF7E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3607349"/>
                <a:ext cx="180626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68F22C-6A9F-1C8B-9255-11A9B7DFCEBD}"/>
                  </a:ext>
                </a:extLst>
              </p:cNvPr>
              <p:cNvSpPr txBox="1"/>
              <p:nvPr/>
            </p:nvSpPr>
            <p:spPr>
              <a:xfrm>
                <a:off x="848696" y="4549756"/>
                <a:ext cx="21565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68F22C-6A9F-1C8B-9255-11A9B7DFC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4549756"/>
                <a:ext cx="2156533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675C24-9F72-1A2E-B862-F98FF5E36C6C}"/>
                  </a:ext>
                </a:extLst>
              </p:cNvPr>
              <p:cNvSpPr txBox="1"/>
              <p:nvPr/>
            </p:nvSpPr>
            <p:spPr>
              <a:xfrm>
                <a:off x="848696" y="5492163"/>
                <a:ext cx="3158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675C24-9F72-1A2E-B862-F98FF5E36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5492163"/>
                <a:ext cx="3158529" cy="461665"/>
              </a:xfrm>
              <a:prstGeom prst="rect">
                <a:avLst/>
              </a:prstGeom>
              <a:blipFill>
                <a:blip r:embed="rId4"/>
                <a:stretch>
                  <a:fillRect l="-160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A82B5C-A0C8-92C4-77A6-F4A63DE9BE8A}"/>
                  </a:ext>
                </a:extLst>
              </p:cNvPr>
              <p:cNvSpPr txBox="1"/>
              <p:nvPr/>
            </p:nvSpPr>
            <p:spPr>
              <a:xfrm>
                <a:off x="848696" y="2664942"/>
                <a:ext cx="1806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A82B5C-A0C8-92C4-77A6-F4A63DE9B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2664942"/>
                <a:ext cx="1806262" cy="461665"/>
              </a:xfrm>
              <a:prstGeom prst="rect">
                <a:avLst/>
              </a:prstGeom>
              <a:blipFill>
                <a:blip r:embed="rId5"/>
                <a:stretch>
                  <a:fillRect l="-69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ECFF15-36B2-4818-594E-DFE10D06DD56}"/>
                  </a:ext>
                </a:extLst>
              </p:cNvPr>
              <p:cNvSpPr txBox="1"/>
              <p:nvPr/>
            </p:nvSpPr>
            <p:spPr>
              <a:xfrm>
                <a:off x="849967" y="1757003"/>
                <a:ext cx="1985682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ECFF15-36B2-4818-594E-DFE10D06D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1757003"/>
                <a:ext cx="1985682" cy="624273"/>
              </a:xfrm>
              <a:prstGeom prst="rect">
                <a:avLst/>
              </a:prstGeom>
              <a:blipFill>
                <a:blip r:embed="rId6"/>
                <a:stretch>
                  <a:fillRect l="-443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9DD03D-9A62-5F13-9398-9584B018C668}"/>
                  </a:ext>
                </a:extLst>
              </p:cNvPr>
              <p:cNvSpPr txBox="1"/>
              <p:nvPr/>
            </p:nvSpPr>
            <p:spPr>
              <a:xfrm>
                <a:off x="3340880" y="3382473"/>
                <a:ext cx="1806262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9DD03D-9A62-5F13-9398-9584B018C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3382473"/>
                <a:ext cx="1806262" cy="793615"/>
              </a:xfrm>
              <a:prstGeom prst="rect">
                <a:avLst/>
              </a:prstGeom>
              <a:blipFill>
                <a:blip r:embed="rId7"/>
                <a:stretch>
                  <a:fillRect l="-1399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D46BA0-2391-26B5-C5BC-53C3E656F2F0}"/>
                  </a:ext>
                </a:extLst>
              </p:cNvPr>
              <p:cNvSpPr txBox="1"/>
              <p:nvPr/>
            </p:nvSpPr>
            <p:spPr>
              <a:xfrm>
                <a:off x="3340880" y="4317222"/>
                <a:ext cx="2709391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D46BA0-2391-26B5-C5BC-53C3E656F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4317222"/>
                <a:ext cx="2709391" cy="795859"/>
              </a:xfrm>
              <a:prstGeom prst="rect">
                <a:avLst/>
              </a:prstGeom>
              <a:blipFill>
                <a:blip r:embed="rId8"/>
                <a:stretch>
                  <a:fillRect l="-93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04FC6-71DB-4340-BD93-CE50D5181B30}"/>
                  </a:ext>
                </a:extLst>
              </p:cNvPr>
              <p:cNvSpPr txBox="1"/>
              <p:nvPr/>
            </p:nvSpPr>
            <p:spPr>
              <a:xfrm>
                <a:off x="3340880" y="5254600"/>
                <a:ext cx="3158529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04FC6-71DB-4340-BD93-CE50D5181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5254600"/>
                <a:ext cx="3158529" cy="795859"/>
              </a:xfrm>
              <a:prstGeom prst="rect">
                <a:avLst/>
              </a:prstGeom>
              <a:blipFill>
                <a:blip r:embed="rId9"/>
                <a:stretch>
                  <a:fillRect l="-80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1AE745-FD95-D2C5-8112-426412E75BEF}"/>
                  </a:ext>
                </a:extLst>
              </p:cNvPr>
              <p:cNvSpPr txBox="1"/>
              <p:nvPr/>
            </p:nvSpPr>
            <p:spPr>
              <a:xfrm>
                <a:off x="3340880" y="2413932"/>
                <a:ext cx="1806262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1AE745-FD95-D2C5-8112-426412E75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2413932"/>
                <a:ext cx="1806262" cy="793615"/>
              </a:xfrm>
              <a:prstGeom prst="rect">
                <a:avLst/>
              </a:prstGeom>
              <a:blipFill>
                <a:blip r:embed="rId10"/>
                <a:stretch>
                  <a:fillRect l="-2797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CA8C55-75FC-539E-9A0E-45FF52215AAE}"/>
                  </a:ext>
                </a:extLst>
              </p:cNvPr>
              <p:cNvSpPr txBox="1"/>
              <p:nvPr/>
            </p:nvSpPr>
            <p:spPr>
              <a:xfrm>
                <a:off x="5048250" y="1838306"/>
                <a:ext cx="7004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rate of change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2</m:t>
                    </m:r>
                  </m:oMath>
                </a14:m>
                <a:r>
                  <a:rPr lang="en-US" sz="2400" dirty="0"/>
                  <a:t> by substituting: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CA8C55-75FC-539E-9A0E-45FF52215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0" y="1838306"/>
                <a:ext cx="7004224" cy="461665"/>
              </a:xfrm>
              <a:prstGeom prst="rect">
                <a:avLst/>
              </a:prstGeom>
              <a:blipFill>
                <a:blip r:embed="rId11"/>
                <a:stretch>
                  <a:fillRect l="-1449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31;p16">
            <a:extLst>
              <a:ext uri="{FF2B5EF4-FFF2-40B4-BE49-F238E27FC236}">
                <a16:creationId xmlns:a16="http://schemas.microsoft.com/office/drawing/2014/main" id="{192E981C-F3C2-CE49-E1E1-458E3B50BED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5FA11780-2749-DDCE-0E7E-A1B77176EDE7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58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1039A-88B4-4054-2C96-C0CCBD668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19E8-9D14-2A4F-4B38-8E9119CB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practice: </a:t>
            </a:r>
            <a:r>
              <a:rPr lang="en-US" dirty="0">
                <a:solidFill>
                  <a:schemeClr val="accent1"/>
                </a:solidFill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29157E-7A63-80CD-DA66-D94BB77742C2}"/>
                  </a:ext>
                </a:extLst>
              </p:cNvPr>
              <p:cNvSpPr txBox="1"/>
              <p:nvPr/>
            </p:nvSpPr>
            <p:spPr>
              <a:xfrm>
                <a:off x="848696" y="3607349"/>
                <a:ext cx="1806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29157E-7A63-80CD-DA66-D94BB777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3607349"/>
                <a:ext cx="180626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5890E6-C9DA-15A0-137B-8907408AC279}"/>
                  </a:ext>
                </a:extLst>
              </p:cNvPr>
              <p:cNvSpPr txBox="1"/>
              <p:nvPr/>
            </p:nvSpPr>
            <p:spPr>
              <a:xfrm>
                <a:off x="848696" y="4549756"/>
                <a:ext cx="21565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5890E6-C9DA-15A0-137B-8907408AC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4549756"/>
                <a:ext cx="2156533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71078B-04DC-D0C1-B04B-968C2A15D8DC}"/>
                  </a:ext>
                </a:extLst>
              </p:cNvPr>
              <p:cNvSpPr txBox="1"/>
              <p:nvPr/>
            </p:nvSpPr>
            <p:spPr>
              <a:xfrm>
                <a:off x="848696" y="5492163"/>
                <a:ext cx="3158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71078B-04DC-D0C1-B04B-968C2A15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5492163"/>
                <a:ext cx="3158529" cy="461665"/>
              </a:xfrm>
              <a:prstGeom prst="rect">
                <a:avLst/>
              </a:prstGeom>
              <a:blipFill>
                <a:blip r:embed="rId4"/>
                <a:stretch>
                  <a:fillRect l="-160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F8938-617A-CDD7-320A-DC3E20504579}"/>
                  </a:ext>
                </a:extLst>
              </p:cNvPr>
              <p:cNvSpPr txBox="1"/>
              <p:nvPr/>
            </p:nvSpPr>
            <p:spPr>
              <a:xfrm>
                <a:off x="848696" y="2664942"/>
                <a:ext cx="1806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F8938-617A-CDD7-320A-DC3E20504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2664942"/>
                <a:ext cx="1806262" cy="461665"/>
              </a:xfrm>
              <a:prstGeom prst="rect">
                <a:avLst/>
              </a:prstGeom>
              <a:blipFill>
                <a:blip r:embed="rId5"/>
                <a:stretch>
                  <a:fillRect l="-69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4C98A8-9130-2AB8-46BF-EE6613486B8C}"/>
                  </a:ext>
                </a:extLst>
              </p:cNvPr>
              <p:cNvSpPr txBox="1"/>
              <p:nvPr/>
            </p:nvSpPr>
            <p:spPr>
              <a:xfrm>
                <a:off x="849967" y="1757003"/>
                <a:ext cx="1985682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4C98A8-9130-2AB8-46BF-EE661348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1757003"/>
                <a:ext cx="1985682" cy="624273"/>
              </a:xfrm>
              <a:prstGeom prst="rect">
                <a:avLst/>
              </a:prstGeom>
              <a:blipFill>
                <a:blip r:embed="rId6"/>
                <a:stretch>
                  <a:fillRect l="-443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6BEA53-C3ED-6872-43B3-6440D27E124A}"/>
                  </a:ext>
                </a:extLst>
              </p:cNvPr>
              <p:cNvSpPr txBox="1"/>
              <p:nvPr/>
            </p:nvSpPr>
            <p:spPr>
              <a:xfrm>
                <a:off x="3340880" y="3382473"/>
                <a:ext cx="1806262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6BEA53-C3ED-6872-43B3-6440D27E1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3382473"/>
                <a:ext cx="1806262" cy="793615"/>
              </a:xfrm>
              <a:prstGeom prst="rect">
                <a:avLst/>
              </a:prstGeom>
              <a:blipFill>
                <a:blip r:embed="rId7"/>
                <a:stretch>
                  <a:fillRect l="-1399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F89C8C-DDA1-634F-852B-7C31E7B65442}"/>
                  </a:ext>
                </a:extLst>
              </p:cNvPr>
              <p:cNvSpPr txBox="1"/>
              <p:nvPr/>
            </p:nvSpPr>
            <p:spPr>
              <a:xfrm>
                <a:off x="3340880" y="4317222"/>
                <a:ext cx="2709391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F89C8C-DDA1-634F-852B-7C31E7B65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4317222"/>
                <a:ext cx="2709391" cy="795859"/>
              </a:xfrm>
              <a:prstGeom prst="rect">
                <a:avLst/>
              </a:prstGeom>
              <a:blipFill>
                <a:blip r:embed="rId8"/>
                <a:stretch>
                  <a:fillRect l="-93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DFC8EE-E541-A768-01D3-98DD1811AF55}"/>
                  </a:ext>
                </a:extLst>
              </p:cNvPr>
              <p:cNvSpPr txBox="1"/>
              <p:nvPr/>
            </p:nvSpPr>
            <p:spPr>
              <a:xfrm>
                <a:off x="3340880" y="5254600"/>
                <a:ext cx="3158529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DFC8EE-E541-A768-01D3-98DD1811A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5254600"/>
                <a:ext cx="3158529" cy="795859"/>
              </a:xfrm>
              <a:prstGeom prst="rect">
                <a:avLst/>
              </a:prstGeom>
              <a:blipFill>
                <a:blip r:embed="rId9"/>
                <a:stretch>
                  <a:fillRect l="-80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749B35-7030-9B45-ABC6-07A70991FA1B}"/>
                  </a:ext>
                </a:extLst>
              </p:cNvPr>
              <p:cNvSpPr txBox="1"/>
              <p:nvPr/>
            </p:nvSpPr>
            <p:spPr>
              <a:xfrm>
                <a:off x="3340880" y="2413932"/>
                <a:ext cx="1806262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749B35-7030-9B45-ABC6-07A70991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2413932"/>
                <a:ext cx="1806262" cy="793615"/>
              </a:xfrm>
              <a:prstGeom prst="rect">
                <a:avLst/>
              </a:prstGeom>
              <a:blipFill>
                <a:blip r:embed="rId10"/>
                <a:stretch>
                  <a:fillRect l="-2797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0C16AA-7423-A3BB-698A-DEE4D745773B}"/>
                  </a:ext>
                </a:extLst>
              </p:cNvPr>
              <p:cNvSpPr txBox="1"/>
              <p:nvPr/>
            </p:nvSpPr>
            <p:spPr>
              <a:xfrm>
                <a:off x="6938243" y="3341635"/>
                <a:ext cx="2528486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0C16AA-7423-A3BB-698A-DEE4D7457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243" y="3341635"/>
                <a:ext cx="2528486" cy="793615"/>
              </a:xfrm>
              <a:prstGeom prst="rect">
                <a:avLst/>
              </a:prstGeom>
              <a:blipFill>
                <a:blip r:embed="rId11"/>
                <a:stretch>
                  <a:fillRect l="-1000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BD813A-820A-7DDF-F586-16AF82C5B1B4}"/>
                  </a:ext>
                </a:extLst>
              </p:cNvPr>
              <p:cNvSpPr txBox="1"/>
              <p:nvPr/>
            </p:nvSpPr>
            <p:spPr>
              <a:xfrm>
                <a:off x="6938243" y="4276384"/>
                <a:ext cx="4760698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=−3×4=−12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BD813A-820A-7DDF-F586-16AF82C5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243" y="4276384"/>
                <a:ext cx="4760698" cy="795859"/>
              </a:xfrm>
              <a:prstGeom prst="rect">
                <a:avLst/>
              </a:prstGeom>
              <a:blipFill>
                <a:blip r:embed="rId12"/>
                <a:stretch>
                  <a:fillRect l="-53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7DB09F-9613-63D2-81B0-BF6ABD68E730}"/>
                  </a:ext>
                </a:extLst>
              </p:cNvPr>
              <p:cNvSpPr txBox="1"/>
              <p:nvPr/>
            </p:nvSpPr>
            <p:spPr>
              <a:xfrm>
                <a:off x="6938243" y="5213762"/>
                <a:ext cx="4935510" cy="1165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chemeClr val="accent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=6×4−4=24 −4=20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7DB09F-9613-63D2-81B0-BF6ABD68E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243" y="5213762"/>
                <a:ext cx="4935510" cy="1165191"/>
              </a:xfrm>
              <a:prstGeom prst="rect">
                <a:avLst/>
              </a:prstGeom>
              <a:blipFill>
                <a:blip r:embed="rId13"/>
                <a:stretch>
                  <a:fillRect l="-1026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514883-DDEE-57D3-FC9E-B698020E39AB}"/>
                  </a:ext>
                </a:extLst>
              </p:cNvPr>
              <p:cNvSpPr txBox="1"/>
              <p:nvPr/>
            </p:nvSpPr>
            <p:spPr>
              <a:xfrm>
                <a:off x="6938243" y="2373094"/>
                <a:ext cx="3158528" cy="795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514883-DDEE-57D3-FC9E-B698020E3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243" y="2373094"/>
                <a:ext cx="3158528" cy="795795"/>
              </a:xfrm>
              <a:prstGeom prst="rect">
                <a:avLst/>
              </a:prstGeom>
              <a:blipFill>
                <a:blip r:embed="rId14"/>
                <a:stretch>
                  <a:fillRect l="-160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A1C9DD-1858-C8B3-A38B-4CED32BCDDAF}"/>
                  </a:ext>
                </a:extLst>
              </p:cNvPr>
              <p:cNvSpPr txBox="1"/>
              <p:nvPr/>
            </p:nvSpPr>
            <p:spPr>
              <a:xfrm>
                <a:off x="5048250" y="1838306"/>
                <a:ext cx="7004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rate of change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2</m:t>
                    </m:r>
                  </m:oMath>
                </a14:m>
                <a:r>
                  <a:rPr lang="en-US" sz="2400" dirty="0"/>
                  <a:t> by substituting: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A1C9DD-1858-C8B3-A38B-4CED32BCD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0" y="1838306"/>
                <a:ext cx="7004224" cy="461665"/>
              </a:xfrm>
              <a:prstGeom prst="rect">
                <a:avLst/>
              </a:prstGeom>
              <a:blipFill>
                <a:blip r:embed="rId15"/>
                <a:stretch>
                  <a:fillRect l="-1449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31;p16">
            <a:extLst>
              <a:ext uri="{FF2B5EF4-FFF2-40B4-BE49-F238E27FC236}">
                <a16:creationId xmlns:a16="http://schemas.microsoft.com/office/drawing/2014/main" id="{9781BEA9-A509-927F-FA17-D07F0D00671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4: Calculus – Differentiation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E84DD2AD-1096-406A-E2ED-B531DF20E7C4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416121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91C17F-2CC7-4DA1-A9B0-738ABF6092B9}"/>
</file>

<file path=customXml/itemProps2.xml><?xml version="1.0" encoding="utf-8"?>
<ds:datastoreItem xmlns:ds="http://schemas.openxmlformats.org/officeDocument/2006/customXml" ds:itemID="{7CB2FB7B-328B-4BD6-BEDE-17E316D2A004}"/>
</file>

<file path=customXml/itemProps3.xml><?xml version="1.0" encoding="utf-8"?>
<ds:datastoreItem xmlns:ds="http://schemas.openxmlformats.org/officeDocument/2006/customXml" ds:itemID="{EABF0DE2-C2D7-4BA2-9A02-706D8DA5D81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2260</Words>
  <Application>Microsoft Office PowerPoint</Application>
  <PresentationFormat>Widescreen</PresentationFormat>
  <Paragraphs>311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Aptos</vt:lpstr>
      <vt:lpstr>Calibri</vt:lpstr>
      <vt:lpstr>Arial Narrow</vt:lpstr>
      <vt:lpstr>Cambria Math</vt:lpstr>
      <vt:lpstr>Office Theme</vt:lpstr>
      <vt:lpstr>Engineering and Manufacturing: Core</vt:lpstr>
      <vt:lpstr>In this resource, we will:</vt:lpstr>
      <vt:lpstr>Calculus – Differentiation</vt:lpstr>
      <vt:lpstr>Differentiation in industry</vt:lpstr>
      <vt:lpstr>Polynomials</vt:lpstr>
      <vt:lpstr>Differentiation of polynomials</vt:lpstr>
      <vt:lpstr>Differentiation practice</vt:lpstr>
      <vt:lpstr>Differentiation practice: Answers</vt:lpstr>
      <vt:lpstr>Differentiation practice: Answers</vt:lpstr>
      <vt:lpstr>Rates of change</vt:lpstr>
      <vt:lpstr>Optimisation</vt:lpstr>
      <vt:lpstr>Maximum or minimum</vt:lpstr>
      <vt:lpstr>Maximum or minimum: Answers</vt:lpstr>
      <vt:lpstr>Maximum or minimum: Answers</vt:lpstr>
      <vt:lpstr>Worked example 1: Box size optimisation</vt:lpstr>
      <vt:lpstr>Worked example 1: Box size optimisation</vt:lpstr>
      <vt:lpstr>Worked example 1: Box size optimisation</vt:lpstr>
      <vt:lpstr>Worked example 1: Box size optimisation</vt:lpstr>
      <vt:lpstr>Worked example 1: Box size optimisation</vt:lpstr>
      <vt:lpstr>Worked example 2: Finding the optimal point</vt:lpstr>
      <vt:lpstr>Worked example 2: Finding the optimal point</vt:lpstr>
      <vt:lpstr>Worked example 2: Finding the optimal point</vt:lpstr>
      <vt:lpstr>Worked example 2: Finding the optimal point</vt:lpstr>
      <vt:lpstr>Worked example 2: Finding the optimal point</vt:lpstr>
      <vt:lpstr>Worked example 2: Finding the optimal point</vt:lpstr>
      <vt:lpstr>Activity 1 – Box optimisation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2026-06-11T11:04:35Z</dcterms:created>
  <dcterms:modified xsi:type="dcterms:W3CDTF">2026-06-11T11:04:38Z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