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ov" ContentType="video/quicktime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embedTrueTypeFonts="1" saveSubsetFonts="1" autoCompressPictures="0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95" r:id="rId4"/>
    <p:sldId id="297" r:id="rId5"/>
    <p:sldId id="270" r:id="rId6"/>
    <p:sldId id="269" r:id="rId7"/>
    <p:sldId id="273" r:id="rId8"/>
    <p:sldId id="275" r:id="rId9"/>
    <p:sldId id="274" r:id="rId10"/>
    <p:sldId id="268" r:id="rId11"/>
    <p:sldId id="272" r:id="rId12"/>
    <p:sldId id="276" r:id="rId13"/>
    <p:sldId id="277" r:id="rId14"/>
    <p:sldId id="278" r:id="rId15"/>
    <p:sldId id="281" r:id="rId16"/>
    <p:sldId id="282" r:id="rId17"/>
    <p:sldId id="283" r:id="rId18"/>
    <p:sldId id="284" r:id="rId19"/>
    <p:sldId id="286" r:id="rId20"/>
    <p:sldId id="288" r:id="rId21"/>
    <p:sldId id="289" r:id="rId22"/>
    <p:sldId id="290" r:id="rId23"/>
    <p:sldId id="291" r:id="rId24"/>
    <p:sldId id="292" r:id="rId25"/>
    <p:sldId id="293" r:id="rId26"/>
    <p:sldId id="294" r:id="rId27"/>
  </p:sldIdLst>
  <p:sldSz cx="12192000" cy="6858000"/>
  <p:notesSz cx="7315200" cy="9601200"/>
  <p:embeddedFontLst>
    <p:embeddedFont>
      <p:font typeface="Arial Narrow" panose="020B0606020202030204" pitchFamily="34" charset="0"/>
      <p:regular r:id="rId29"/>
      <p:bold r:id="rId30"/>
      <p:italic r:id="rId31"/>
      <p:boldItalic r:id="rId32"/>
    </p:embeddedFont>
    <p:embeddedFont>
      <p:font typeface="Cambria Math" panose="02040503050406030204" pitchFamily="18" charset="0"/>
      <p:regular r:id="rId3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35" roundtripDataSignature="AMtx7mh8po8si14yhKvmM+AFM+e7zRKoGg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995C"/>
    <a:srgbClr val="326367"/>
    <a:srgbClr val="D2E8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66"/>
    <p:restoredTop sz="94659"/>
  </p:normalViewPr>
  <p:slideViewPr>
    <p:cSldViewPr snapToGrid="0">
      <p:cViewPr varScale="1">
        <p:scale>
          <a:sx n="70" d="100"/>
          <a:sy n="70" d="100"/>
        </p:scale>
        <p:origin x="496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0" d="100"/>
          <a:sy n="90" d="100"/>
        </p:scale>
        <p:origin x="4128" y="21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5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customschemas.google.com/relationships/presentationmetadata" Target="metadata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3169920" cy="4817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645" tIns="48309" rIns="96645" bIns="48309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4143587" y="0"/>
            <a:ext cx="3169920" cy="4817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645" tIns="48309" rIns="96645" bIns="48309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777875" y="1200150"/>
            <a:ext cx="5759450" cy="32400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731520" y="4620577"/>
            <a:ext cx="5852160" cy="37804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645" tIns="48309" rIns="96645" bIns="48309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119474"/>
            <a:ext cx="3169920" cy="4817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645" tIns="48309" rIns="96645" bIns="48309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4143587" y="9119474"/>
            <a:ext cx="3169920" cy="4817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645" tIns="48309" rIns="96645" bIns="48309" anchor="b" anchorCtr="0">
            <a:noAutofit/>
          </a:bodyPr>
          <a:lstStyle/>
          <a:p>
            <a:pPr algn="r">
              <a:buSzPts val="1200"/>
            </a:pPr>
            <a:fld id="{00000000-1234-1234-1234-123412341234}" type="slidenum">
              <a:rPr lang="en-GB" sz="130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SzPts val="1200"/>
              </a:pPr>
              <a:t>‹#›</a:t>
            </a:fld>
            <a:endParaRPr lang="en-GB"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777875" y="1200150"/>
            <a:ext cx="5759450" cy="32400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6" name="Google Shape;126;p1:notes"/>
          <p:cNvSpPr txBox="1">
            <a:spLocks noGrp="1"/>
          </p:cNvSpPr>
          <p:nvPr>
            <p:ph type="body" idx="1"/>
          </p:nvPr>
        </p:nvSpPr>
        <p:spPr>
          <a:xfrm>
            <a:off x="731520" y="4620577"/>
            <a:ext cx="5852160" cy="37804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645" tIns="48309" rIns="96645" bIns="48309" anchor="t" anchorCtr="0">
            <a:noAutofit/>
          </a:bodyPr>
          <a:lstStyle/>
          <a:p>
            <a:r>
              <a:rPr lang="en-GB" dirty="0"/>
              <a:t>Image © </a:t>
            </a:r>
            <a:r>
              <a:rPr lang="en-GB" b="0" i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Shutterstock/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Gorodenkoff</a:t>
            </a:r>
            <a:endParaRPr lang="en-GB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" name="Google Shape;127;p1:notes"/>
          <p:cNvSpPr txBox="1">
            <a:spLocks noGrp="1"/>
          </p:cNvSpPr>
          <p:nvPr>
            <p:ph type="sldNum" idx="12"/>
          </p:nvPr>
        </p:nvSpPr>
        <p:spPr>
          <a:xfrm>
            <a:off x="4143587" y="9119474"/>
            <a:ext cx="3169920" cy="4817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645" tIns="48309" rIns="96645" bIns="48309" anchor="b" anchorCtr="0">
            <a:noAutofit/>
          </a:bodyPr>
          <a:lstStyle/>
          <a:p>
            <a:pPr algn="r">
              <a:buSzPts val="1400"/>
            </a:pPr>
            <a:fld id="{00000000-1234-1234-1234-123412341234}" type="slidenum">
              <a:rPr lang="en-GB"/>
              <a:pPr algn="r">
                <a:buSzPts val="1400"/>
              </a:pPr>
              <a:t>1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5" name="Google Shape;125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8" name="Google Shape;248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249" name="Google Shape;249;p1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Image © </a:t>
            </a:r>
            <a:r>
              <a:rPr lang="en-GB" b="0" i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Shutterstock/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Gorodenkoff</a:t>
            </a:r>
            <a:endParaRPr lang="en-GB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>
              <a:buSzPts val="1200"/>
            </a:pPr>
            <a:fld id="{00000000-1234-1234-1234-123412341234}" type="slidenum">
              <a:rPr lang="en-GB" sz="130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SzPts val="1200"/>
              </a:pPr>
              <a:t>4</a:t>
            </a:fld>
            <a:endParaRPr lang="en-GB"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522114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Made with GeoGebra®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>
              <a:buSzPts val="1200"/>
            </a:pPr>
            <a:fld id="{00000000-1234-1234-1234-123412341234}" type="slidenum">
              <a:rPr lang="en-GB" sz="13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SzPts val="1200"/>
              </a:pPr>
              <a:t>11</a:t>
            </a:fld>
            <a:endParaRPr lang="en-GB"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35949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Image © Shutterstock/Richard Peterson</a:t>
            </a:r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>
              <a:buSzPts val="1200"/>
            </a:pPr>
            <a:fld id="{00000000-1234-1234-1234-123412341234}" type="slidenum">
              <a:rPr lang="en-GB" sz="130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SzPts val="1200"/>
              </a:pPr>
              <a:t>15</a:t>
            </a:fld>
            <a:endParaRPr lang="en-GB"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738533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Image © Shutterstock/Richard Peterson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>
              <a:buSzPts val="1200"/>
            </a:pPr>
            <a:fld id="{00000000-1234-1234-1234-123412341234}" type="slidenum">
              <a:rPr lang="en-GB" sz="130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SzPts val="1200"/>
              </a:pPr>
              <a:t>16</a:t>
            </a:fld>
            <a:endParaRPr lang="en-GB"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609126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>
              <a:buSzPts val="1200"/>
            </a:pPr>
            <a:fld id="{00000000-1234-1234-1234-123412341234}" type="slidenum">
              <a:rPr lang="en-GB" sz="13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SzPts val="1200"/>
              </a:pPr>
              <a:t>24</a:t>
            </a:fld>
            <a:endParaRPr lang="en-GB"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495576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76C11F-0B04-5373-B5AA-777C8B8E3B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A4CB2C6-0264-0BB5-2D63-B6C47424149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E509AB2-8875-503F-09C1-2038D05624C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FAC7AF-1FD1-8807-0F15-DEB90CD7967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>
              <a:buSzPts val="1200"/>
            </a:pPr>
            <a:fld id="{00000000-1234-1234-1234-123412341234}" type="slidenum">
              <a:rPr lang="en-GB" sz="13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SzPts val="1200"/>
              </a:pPr>
              <a:t>25</a:t>
            </a:fld>
            <a:endParaRPr lang="en-GB"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509719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BFFA554-C954-8F78-D91D-AC83D65961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2" y="-11470"/>
            <a:ext cx="12192000" cy="4775196"/>
          </a:xfrm>
          <a:prstGeom prst="rect">
            <a:avLst/>
          </a:prstGeom>
        </p:spPr>
      </p:pic>
      <p:pic>
        <p:nvPicPr>
          <p:cNvPr id="14" name="Google Shape;14;p13" descr="A blue and black rectangle&#10;&#10;Description automatically generated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140160"/>
            <a:ext cx="12192000" cy="5247132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15;p13" descr="A white cloud with black background&#10;&#10;Description automatically generated"/>
          <p:cNvPicPr preferRelativeResize="0"/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90281" y="1762625"/>
            <a:ext cx="1811433" cy="17999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16;p13" descr="A black and blue logo&#10;&#10;Description automatically generated"/>
          <p:cNvPicPr preferRelativeResize="0"/>
          <p:nvPr/>
        </p:nvPicPr>
        <p:blipFill rotWithShape="1">
          <a:blip r:embed="rId5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66870" y="2107728"/>
            <a:ext cx="1058259" cy="1038033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7;p13"/>
          <p:cNvSpPr txBox="1">
            <a:spLocks noGrp="1"/>
          </p:cNvSpPr>
          <p:nvPr>
            <p:ph type="ctrTitle"/>
          </p:nvPr>
        </p:nvSpPr>
        <p:spPr>
          <a:xfrm>
            <a:off x="1524000" y="3835106"/>
            <a:ext cx="9144000" cy="875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26367"/>
              </a:buClr>
              <a:buSzPts val="5200"/>
              <a:buFont typeface="Arial"/>
              <a:buNone/>
              <a:defRPr sz="5200" b="1">
                <a:solidFill>
                  <a:srgbClr val="326367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13"/>
          <p:cNvSpPr txBox="1">
            <a:spLocks noGrp="1"/>
          </p:cNvSpPr>
          <p:nvPr>
            <p:ph type="subTitle" idx="1"/>
          </p:nvPr>
        </p:nvSpPr>
        <p:spPr>
          <a:xfrm>
            <a:off x="1524000" y="4903189"/>
            <a:ext cx="9144000" cy="5832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  <a:defRPr sz="2800">
                <a:solidFill>
                  <a:srgbClr val="595959"/>
                </a:solidFill>
              </a:defRPr>
            </a:lvl1pPr>
            <a:lvl2pPr lvl="1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9" name="Google Shape;19;p13"/>
          <p:cNvSpPr txBox="1"/>
          <p:nvPr/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" name="Google Shape;20;p13"/>
          <p:cNvSpPr txBox="1">
            <a:spLocks noGrp="1"/>
          </p:cNvSpPr>
          <p:nvPr>
            <p:ph type="body" idx="2"/>
          </p:nvPr>
        </p:nvSpPr>
        <p:spPr>
          <a:xfrm>
            <a:off x="6175899" y="2884055"/>
            <a:ext cx="5623668" cy="5341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r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  <a:defRPr sz="2000" b="1" i="0" u="none">
                <a:solidFill>
                  <a:srgbClr val="326367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1" name="Google Shape;21;p13"/>
          <p:cNvSpPr txBox="1">
            <a:spLocks noGrp="1"/>
          </p:cNvSpPr>
          <p:nvPr>
            <p:ph type="body" idx="3"/>
          </p:nvPr>
        </p:nvSpPr>
        <p:spPr>
          <a:xfrm>
            <a:off x="1524000" y="5625863"/>
            <a:ext cx="9144000" cy="4580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  <a:defRPr sz="2400">
                <a:solidFill>
                  <a:srgbClr val="262626"/>
                </a:solidFill>
              </a:defRPr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22" name="Google Shape;22;p13" descr="A picture containing screenshot, graphics, pattern, circle&#10;&#10;Description automatically generated"/>
          <p:cNvPicPr preferRelativeResize="0"/>
          <p:nvPr/>
        </p:nvPicPr>
        <p:blipFill rotWithShape="1">
          <a:blip r:embed="rId6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4285" y="2299014"/>
            <a:ext cx="2049637" cy="8604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text+image">
  <p:cSld name="Activity_text+image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3"/>
          <p:cNvSpPr txBox="1">
            <a:spLocks noGrp="1"/>
          </p:cNvSpPr>
          <p:nvPr>
            <p:ph type="body" idx="1"/>
          </p:nvPr>
        </p:nvSpPr>
        <p:spPr>
          <a:xfrm>
            <a:off x="839788" y="1872343"/>
            <a:ext cx="3932238" cy="39887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8" name="Google Shape;98;p23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2554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600"/>
              <a:buFont typeface="Arial"/>
              <a:buNone/>
              <a:defRPr sz="3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3"/>
          <p:cNvSpPr>
            <a:spLocks noGrp="1"/>
          </p:cNvSpPr>
          <p:nvPr>
            <p:ph type="pic" idx="2"/>
          </p:nvPr>
        </p:nvSpPr>
        <p:spPr>
          <a:xfrm>
            <a:off x="5183188" y="1284514"/>
            <a:ext cx="5762398" cy="4576536"/>
          </a:xfrm>
          <a:prstGeom prst="rect">
            <a:avLst/>
          </a:prstGeom>
          <a:noFill/>
          <a:ln>
            <a:noFill/>
          </a:ln>
        </p:spPr>
      </p:sp>
      <p:sp>
        <p:nvSpPr>
          <p:cNvPr id="100" name="Google Shape;100;p23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Google Shape;101;p23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2" name="Google Shape;102;p23"/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two box">
  <p:cSld name="Activity_two box"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5" name="Google Shape;105;p24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" name="Google Shape;106;p24"/>
          <p:cNvSpPr txBox="1">
            <a:spLocks noGrp="1"/>
          </p:cNvSpPr>
          <p:nvPr>
            <p:ph type="body" idx="1"/>
          </p:nvPr>
        </p:nvSpPr>
        <p:spPr>
          <a:xfrm>
            <a:off x="838200" y="1978025"/>
            <a:ext cx="5196840" cy="4351338"/>
          </a:xfrm>
          <a:prstGeom prst="rect">
            <a:avLst/>
          </a:prstGeom>
          <a:noFill/>
          <a:ln w="28575" cap="flat" cmpd="sng">
            <a:solidFill>
              <a:srgbClr val="D2E8E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7" name="Google Shape;107;p24"/>
          <p:cNvSpPr txBox="1">
            <a:spLocks noGrp="1"/>
          </p:cNvSpPr>
          <p:nvPr>
            <p:ph type="body" idx="2"/>
          </p:nvPr>
        </p:nvSpPr>
        <p:spPr>
          <a:xfrm>
            <a:off x="6168046" y="1978025"/>
            <a:ext cx="5196840" cy="4351338"/>
          </a:xfrm>
          <a:prstGeom prst="rect">
            <a:avLst/>
          </a:prstGeom>
          <a:noFill/>
          <a:ln w="28575" cap="flat" cmpd="sng">
            <a:solidFill>
              <a:srgbClr val="D2E8E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8" name="Google Shape;108;p24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9" name="Google Shape;109;p24"/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text+box">
  <p:cSld name="Activity_text+box"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2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2" name="Google Shape;112;p2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7083829" cy="435133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3" name="Google Shape;113;p25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" name="Google Shape;114;p25"/>
          <p:cNvSpPr txBox="1">
            <a:spLocks noGrp="1"/>
          </p:cNvSpPr>
          <p:nvPr>
            <p:ph type="body" idx="2"/>
          </p:nvPr>
        </p:nvSpPr>
        <p:spPr>
          <a:xfrm>
            <a:off x="8179724" y="1825625"/>
            <a:ext cx="3174076" cy="4351338"/>
          </a:xfrm>
          <a:prstGeom prst="rect">
            <a:avLst/>
          </a:prstGeom>
          <a:solidFill>
            <a:srgbClr val="D2E8E9"/>
          </a:solidFill>
          <a:ln w="19050" cap="sq" cmpd="sng">
            <a:solidFill>
              <a:srgbClr val="32636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5" name="Google Shape;115;p25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6" name="Google Shape;116;p25"/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solidation">
  <p:cSld name="Consolidation"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" name="Google Shape;118;p26" descr="A picture containing pattern, circle, screenshot, design&#10;&#10;Description automatically generated"/>
          <p:cNvPicPr preferRelativeResize="0"/>
          <p:nvPr/>
        </p:nvPicPr>
        <p:blipFill rotWithShape="1">
          <a:blip r:embed="rId2">
            <a:alphaModFix amt="5000"/>
          </a:blip>
          <a:srcRect/>
          <a:stretch/>
        </p:blipFill>
        <p:spPr>
          <a:xfrm>
            <a:off x="5119832" y="365125"/>
            <a:ext cx="8745021" cy="8687336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Google Shape;119;p2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0" name="Google Shape;120;p26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1" name="Google Shape;121;p26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2" name="Google Shape;122;p26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E53E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3" name="Google Shape;123;p26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ro_2">
  <p:cSld name="Intro_2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1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solidFill>
            <a:srgbClr val="D2E8E9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6" name="Google Shape;26;p14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" name="Google Shape;27;p14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14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sson pause">
  <p:cSld name="Lesson pause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Google Shape;30;p15" descr="A blue and black rectangle&#10;&#10;Description automatically generated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610868"/>
            <a:ext cx="12192000" cy="5247132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Google Shape;31;p15"/>
          <p:cNvSpPr txBox="1"/>
          <p:nvPr/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" name="Google Shape;32;p15"/>
          <p:cNvSpPr txBox="1">
            <a:spLocks noGrp="1"/>
          </p:cNvSpPr>
          <p:nvPr>
            <p:ph type="ctrTitle"/>
          </p:nvPr>
        </p:nvSpPr>
        <p:spPr>
          <a:xfrm>
            <a:off x="1524000" y="3835106"/>
            <a:ext cx="9144000" cy="875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26367"/>
              </a:buClr>
              <a:buSzPts val="5200"/>
              <a:buFont typeface="Arial"/>
              <a:buNone/>
              <a:defRPr sz="5200" b="1">
                <a:solidFill>
                  <a:srgbClr val="326367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15"/>
          <p:cNvSpPr txBox="1">
            <a:spLocks noGrp="1"/>
          </p:cNvSpPr>
          <p:nvPr>
            <p:ph type="subTitle" idx="1"/>
          </p:nvPr>
        </p:nvSpPr>
        <p:spPr>
          <a:xfrm>
            <a:off x="1524000" y="4903189"/>
            <a:ext cx="9144000" cy="13166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  <a:defRPr sz="2800">
                <a:solidFill>
                  <a:srgbClr val="595959"/>
                </a:solidFill>
              </a:defRPr>
            </a:lvl1pPr>
            <a:lvl2pPr lvl="1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pic>
        <p:nvPicPr>
          <p:cNvPr id="34" name="Google Shape;34;p15" descr="A picture containing screenshot, graphics, pattern, circle&#10;&#10;Description automatically generated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83453" y="491318"/>
            <a:ext cx="2178305" cy="914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ro_1">
  <p:cSld name="Intro_1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64008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16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" name="Google Shape;40;p16"/>
          <p:cNvSpPr txBox="1">
            <a:spLocks noGrp="1"/>
          </p:cNvSpPr>
          <p:nvPr>
            <p:ph type="body" idx="2"/>
          </p:nvPr>
        </p:nvSpPr>
        <p:spPr>
          <a:xfrm>
            <a:off x="7530353" y="1825625"/>
            <a:ext cx="3823447" cy="4351338"/>
          </a:xfrm>
          <a:prstGeom prst="rect">
            <a:avLst/>
          </a:prstGeom>
          <a:solidFill>
            <a:schemeClr val="lt1"/>
          </a:solidFill>
          <a:ln w="28575" cap="flat" cmpd="sng">
            <a:solidFill>
              <a:srgbClr val="88A2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44000" rIns="180000" bIns="144000" anchor="t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  <a:defRPr sz="1800"/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16"/>
          <p:cNvSpPr>
            <a:spLocks noGrp="1"/>
          </p:cNvSpPr>
          <p:nvPr>
            <p:ph type="body" idx="3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16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ro_3">
  <p:cSld name="Intro_3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7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5921829" cy="4351338"/>
          </a:xfrm>
          <a:prstGeom prst="rect">
            <a:avLst/>
          </a:prstGeom>
          <a:solidFill>
            <a:srgbClr val="D2E8E9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17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" name="Google Shape;47;p17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8" name="Google Shape;48;p17"/>
          <p:cNvSpPr>
            <a:spLocks noGrp="1"/>
          </p:cNvSpPr>
          <p:nvPr>
            <p:ph type="pic" idx="3"/>
          </p:nvPr>
        </p:nvSpPr>
        <p:spPr>
          <a:xfrm>
            <a:off x="6989083" y="1825625"/>
            <a:ext cx="4364717" cy="4351338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49" name="Google Shape;49;p17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video">
  <p:cSld name="Activity_video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Google Shape;57;p19" descr="A picture containing pattern, circle, screenshot, design&#10;&#10;Description automatically generated"/>
          <p:cNvPicPr preferRelativeResize="0"/>
          <p:nvPr/>
        </p:nvPicPr>
        <p:blipFill rotWithShape="1">
          <a:blip r:embed="rId2">
            <a:alphaModFix amt="5000"/>
          </a:blip>
          <a:srcRect/>
          <a:stretch/>
        </p:blipFill>
        <p:spPr>
          <a:xfrm>
            <a:off x="1797985" y="-232757"/>
            <a:ext cx="10869835" cy="10798134"/>
          </a:xfrm>
          <a:prstGeom prst="rect">
            <a:avLst/>
          </a:prstGeom>
          <a:noFill/>
          <a:ln>
            <a:noFill/>
          </a:ln>
        </p:spPr>
      </p:pic>
      <p:sp>
        <p:nvSpPr>
          <p:cNvPr id="58" name="Google Shape;58;p19"/>
          <p:cNvSpPr>
            <a:spLocks noGrp="1"/>
          </p:cNvSpPr>
          <p:nvPr>
            <p:ph type="body" idx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1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9"/>
          <p:cNvSpPr>
            <a:spLocks noGrp="1"/>
          </p:cNvSpPr>
          <p:nvPr>
            <p:ph type="media" idx="2"/>
          </p:nvPr>
        </p:nvSpPr>
        <p:spPr>
          <a:xfrm>
            <a:off x="1345277" y="1825625"/>
            <a:ext cx="2863468" cy="2014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1" name="Google Shape;61;p19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" name="Google Shape;62;p19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3" name="Google Shape;63;p19"/>
          <p:cNvSpPr>
            <a:spLocks noGrp="1"/>
          </p:cNvSpPr>
          <p:nvPr>
            <p:ph type="media" idx="4"/>
          </p:nvPr>
        </p:nvSpPr>
        <p:spPr>
          <a:xfrm>
            <a:off x="4913252" y="1825625"/>
            <a:ext cx="2868020" cy="2014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Google Shape;64;p19"/>
          <p:cNvSpPr>
            <a:spLocks noGrp="1"/>
          </p:cNvSpPr>
          <p:nvPr>
            <p:ph type="media" idx="5"/>
          </p:nvPr>
        </p:nvSpPr>
        <p:spPr>
          <a:xfrm>
            <a:off x="8485779" y="1825625"/>
            <a:ext cx="2868020" cy="2014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" name="Google Shape;65;p19"/>
          <p:cNvSpPr>
            <a:spLocks noGrp="1"/>
          </p:cNvSpPr>
          <p:nvPr>
            <p:ph type="media" idx="6"/>
          </p:nvPr>
        </p:nvSpPr>
        <p:spPr>
          <a:xfrm>
            <a:off x="3128522" y="4046026"/>
            <a:ext cx="2869506" cy="2014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Google Shape;66;p19"/>
          <p:cNvSpPr>
            <a:spLocks noGrp="1"/>
          </p:cNvSpPr>
          <p:nvPr>
            <p:ph type="media" idx="7"/>
          </p:nvPr>
        </p:nvSpPr>
        <p:spPr>
          <a:xfrm>
            <a:off x="6701049" y="4046026"/>
            <a:ext cx="2869506" cy="2014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Google Shape;67;p19"/>
          <p:cNvSpPr/>
          <p:nvPr/>
        </p:nvSpPr>
        <p:spPr>
          <a:xfrm>
            <a:off x="838200" y="1825625"/>
            <a:ext cx="507077" cy="507077"/>
          </a:xfrm>
          <a:prstGeom prst="ellipse">
            <a:avLst/>
          </a:prstGeom>
          <a:solidFill>
            <a:srgbClr val="32636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" name="Google Shape;68;p19"/>
          <p:cNvSpPr/>
          <p:nvPr/>
        </p:nvSpPr>
        <p:spPr>
          <a:xfrm>
            <a:off x="4406175" y="1825625"/>
            <a:ext cx="507077" cy="507077"/>
          </a:xfrm>
          <a:prstGeom prst="ellipse">
            <a:avLst/>
          </a:prstGeom>
          <a:solidFill>
            <a:srgbClr val="32636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" name="Google Shape;69;p19"/>
          <p:cNvSpPr/>
          <p:nvPr/>
        </p:nvSpPr>
        <p:spPr>
          <a:xfrm>
            <a:off x="7983254" y="1825625"/>
            <a:ext cx="507077" cy="507077"/>
          </a:xfrm>
          <a:prstGeom prst="ellipse">
            <a:avLst/>
          </a:prstGeom>
          <a:solidFill>
            <a:srgbClr val="32636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" name="Google Shape;70;p19"/>
          <p:cNvSpPr/>
          <p:nvPr/>
        </p:nvSpPr>
        <p:spPr>
          <a:xfrm>
            <a:off x="2621445" y="4046026"/>
            <a:ext cx="507077" cy="507077"/>
          </a:xfrm>
          <a:prstGeom prst="ellipse">
            <a:avLst/>
          </a:prstGeom>
          <a:solidFill>
            <a:srgbClr val="32636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" name="Google Shape;71;p19"/>
          <p:cNvSpPr/>
          <p:nvPr/>
        </p:nvSpPr>
        <p:spPr>
          <a:xfrm>
            <a:off x="6193974" y="4046026"/>
            <a:ext cx="507077" cy="507077"/>
          </a:xfrm>
          <a:prstGeom prst="ellipse">
            <a:avLst/>
          </a:prstGeom>
          <a:solidFill>
            <a:srgbClr val="32636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Activity_video+caption">
  <p:cSld name="1_Activity_video+caption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Google Shape;73;p20" descr="A picture containing pattern, circle, screenshot, design&#10;&#10;Description automatically generated"/>
          <p:cNvPicPr preferRelativeResize="0"/>
          <p:nvPr/>
        </p:nvPicPr>
        <p:blipFill rotWithShape="1">
          <a:blip r:embed="rId2">
            <a:alphaModFix amt="5000"/>
          </a:blip>
          <a:srcRect/>
          <a:stretch/>
        </p:blipFill>
        <p:spPr>
          <a:xfrm>
            <a:off x="1797985" y="-232757"/>
            <a:ext cx="10869835" cy="10798134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20"/>
          <p:cNvSpPr>
            <a:spLocks noGrp="1"/>
          </p:cNvSpPr>
          <p:nvPr>
            <p:ph type="body" idx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2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0"/>
          <p:cNvSpPr>
            <a:spLocks noGrp="1"/>
          </p:cNvSpPr>
          <p:nvPr>
            <p:ph type="media" idx="2"/>
          </p:nvPr>
        </p:nvSpPr>
        <p:spPr>
          <a:xfrm>
            <a:off x="838200" y="1825625"/>
            <a:ext cx="10515600" cy="37141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Google Shape;77;p20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" name="Google Shape;78;p20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20"/>
          <p:cNvSpPr txBox="1">
            <a:spLocks noGrp="1"/>
          </p:cNvSpPr>
          <p:nvPr>
            <p:ph type="body" idx="4"/>
          </p:nvPr>
        </p:nvSpPr>
        <p:spPr>
          <a:xfrm>
            <a:off x="838199" y="5744095"/>
            <a:ext cx="10515599" cy="432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  <a:defRPr sz="1800"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questions">
  <p:cSld name="Activity_questions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Google Shape;81;p21" descr="A blue and black rectangle&#10;&#10;Description automatically generated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56311" y="1610868"/>
            <a:ext cx="4635689" cy="5247132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2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21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6400801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4" name="Google Shape;84;p21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" name="Google Shape;85;p21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6" name="Google Shape;86;p21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answers">
  <p:cSld name="Activity_answers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Google Shape;88;p22" descr="A blue and black rectangle&#10;&#10;Description automatically generated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56311" y="1610868"/>
            <a:ext cx="4635689" cy="5247132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2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22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6400801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1" name="Google Shape;91;p22"/>
          <p:cNvSpPr txBox="1">
            <a:spLocks noGrp="1"/>
          </p:cNvSpPr>
          <p:nvPr>
            <p:ph type="body" idx="2"/>
          </p:nvPr>
        </p:nvSpPr>
        <p:spPr>
          <a:xfrm>
            <a:off x="8175008" y="2892829"/>
            <a:ext cx="3507474" cy="32841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10283A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10283A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10283A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10283A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10283A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2" name="Google Shape;92;p22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" name="Google Shape;93;p22"/>
          <p:cNvSpPr txBox="1">
            <a:spLocks noGrp="1"/>
          </p:cNvSpPr>
          <p:nvPr>
            <p:ph type="body" idx="3"/>
          </p:nvPr>
        </p:nvSpPr>
        <p:spPr>
          <a:xfrm>
            <a:off x="8175008" y="2055812"/>
            <a:ext cx="2689727" cy="6205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  <a:defRPr sz="2800" b="1">
                <a:solidFill>
                  <a:srgbClr val="10283A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FF0000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FF0000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FF0000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FF0000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4" name="Google Shape;94;p22"/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5" name="Google Shape;95;p22"/>
          <p:cNvSpPr txBox="1">
            <a:spLocks noGrp="1"/>
          </p:cNvSpPr>
          <p:nvPr>
            <p:ph type="body" idx="5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  <a:defRPr sz="4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81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5" Type="http://schemas.openxmlformats.org/officeDocument/2006/relationships/image" Target="../media/image31.png"/><Relationship Id="rId4" Type="http://schemas.openxmlformats.org/officeDocument/2006/relationships/notesSlide" Target="../notesSlides/notesSlide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image" Target="../media/image40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0.png"/><Relationship Id="rId7" Type="http://schemas.openxmlformats.org/officeDocument/2006/relationships/image" Target="../media/image12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8.png"/><Relationship Id="rId7" Type="http://schemas.openxmlformats.org/officeDocument/2006/relationships/image" Target="../media/image2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11" Type="http://schemas.openxmlformats.org/officeDocument/2006/relationships/image" Target="../media/image25.png"/><Relationship Id="rId5" Type="http://schemas.openxmlformats.org/officeDocument/2006/relationships/image" Target="../media/image20.png"/><Relationship Id="rId10" Type="http://schemas.openxmlformats.org/officeDocument/2006/relationships/image" Target="../media/image24.png"/><Relationship Id="rId4" Type="http://schemas.openxmlformats.org/officeDocument/2006/relationships/image" Target="../media/image19.png"/><Relationship Id="rId9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8.png"/><Relationship Id="rId3" Type="http://schemas.openxmlformats.org/officeDocument/2006/relationships/image" Target="../media/image18.png"/><Relationship Id="rId7" Type="http://schemas.openxmlformats.org/officeDocument/2006/relationships/image" Target="../media/image21.png"/><Relationship Id="rId12" Type="http://schemas.openxmlformats.org/officeDocument/2006/relationships/image" Target="../media/image2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5" Type="http://schemas.openxmlformats.org/officeDocument/2006/relationships/image" Target="../media/image25.png"/><Relationship Id="rId10" Type="http://schemas.openxmlformats.org/officeDocument/2006/relationships/image" Target="../media/image24.png"/><Relationship Id="rId4" Type="http://schemas.openxmlformats.org/officeDocument/2006/relationships/image" Target="../media/image19.png"/><Relationship Id="rId9" Type="http://schemas.openxmlformats.org/officeDocument/2006/relationships/image" Target="../media/image23.png"/><Relationship Id="rId1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"/>
          <p:cNvSpPr txBox="1">
            <a:spLocks noGrp="1"/>
          </p:cNvSpPr>
          <p:nvPr>
            <p:ph type="ctrTitle"/>
          </p:nvPr>
        </p:nvSpPr>
        <p:spPr>
          <a:xfrm>
            <a:off x="641408" y="3835107"/>
            <a:ext cx="10909183" cy="875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26367"/>
              </a:buClr>
              <a:buSzPts val="5200"/>
              <a:buFont typeface="Arial"/>
              <a:buNone/>
            </a:pPr>
            <a:r>
              <a:rPr lang="en-GB" dirty="0"/>
              <a:t>Engineering and Manufacturing: Core</a:t>
            </a:r>
            <a:endParaRPr dirty="0"/>
          </a:p>
        </p:txBody>
      </p:sp>
      <p:sp>
        <p:nvSpPr>
          <p:cNvPr id="130" name="Google Shape;130;p1"/>
          <p:cNvSpPr txBox="1">
            <a:spLocks noGrp="1"/>
          </p:cNvSpPr>
          <p:nvPr>
            <p:ph type="subTitle" idx="1"/>
          </p:nvPr>
        </p:nvSpPr>
        <p:spPr>
          <a:xfrm>
            <a:off x="1524000" y="4903189"/>
            <a:ext cx="9144000" cy="5832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>
              <a:spcBef>
                <a:spcPts val="0"/>
              </a:spcBef>
              <a:buClr>
                <a:schemeClr val="dk1"/>
              </a:buClr>
            </a:pPr>
            <a:r>
              <a:rPr lang="en-GB" dirty="0"/>
              <a:t>Topic: Manipulating equations and calculus</a:t>
            </a:r>
            <a:endParaRPr dirty="0"/>
          </a:p>
        </p:txBody>
      </p:sp>
      <p:sp>
        <p:nvSpPr>
          <p:cNvPr id="131" name="Google Shape;131;p1"/>
          <p:cNvSpPr txBox="1">
            <a:spLocks noGrp="1"/>
          </p:cNvSpPr>
          <p:nvPr>
            <p:ph type="body" idx="2"/>
          </p:nvPr>
        </p:nvSpPr>
        <p:spPr>
          <a:xfrm>
            <a:off x="6394938" y="2894811"/>
            <a:ext cx="5623668" cy="5341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r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en-GB" dirty="0"/>
              <a:t>Route: Engineering and Manufacturing</a:t>
            </a:r>
            <a:endParaRPr dirty="0"/>
          </a:p>
        </p:txBody>
      </p:sp>
      <p:sp>
        <p:nvSpPr>
          <p:cNvPr id="132" name="Google Shape;132;p1"/>
          <p:cNvSpPr txBox="1">
            <a:spLocks noGrp="1"/>
          </p:cNvSpPr>
          <p:nvPr>
            <p:ph type="body" idx="3"/>
          </p:nvPr>
        </p:nvSpPr>
        <p:spPr>
          <a:xfrm>
            <a:off x="1524000" y="5625863"/>
            <a:ext cx="9144000" cy="4580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 dirty="0"/>
              <a:t>Resource 4: Calculus – Differentiation</a:t>
            </a:r>
            <a:endParaRPr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24C028-42FA-24D8-F3C2-C4015B99BE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Rates of change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 Placeholder 8">
                <a:extLst>
                  <a:ext uri="{FF2B5EF4-FFF2-40B4-BE49-F238E27FC236}">
                    <a16:creationId xmlns:a16="http://schemas.microsoft.com/office/drawing/2014/main" id="{66139528-9DC6-2E2E-C659-58699252147F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838198" y="1398494"/>
                <a:ext cx="10739720" cy="4778469"/>
              </a:xfrm>
            </p:spPr>
            <p:txBody>
              <a:bodyPr>
                <a:normAutofit fontScale="92500" lnSpcReduction="10000"/>
              </a:bodyPr>
              <a:lstStyle/>
              <a:p>
                <a:pPr marL="114300" indent="0">
                  <a:buNone/>
                </a:pPr>
                <a:r>
                  <a:rPr lang="en-US" dirty="0"/>
                  <a:t>Imagine the </a:t>
                </a:r>
                <a:r>
                  <a:rPr lang="en-US" b="1" dirty="0"/>
                  <a:t>position</a:t>
                </a:r>
                <a:r>
                  <a:rPr lang="en-US" dirty="0"/>
                  <a:t> of an object is describing a function of time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𝑥</m:t>
                    </m:r>
                    <m:d>
                      <m:dPr>
                        <m:ctrlPr>
                          <a:rPr lang="en-US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 dirty="0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:</m:t>
                    </m:r>
                  </m:oMath>
                </a14:m>
                <a:br>
                  <a:rPr lang="en-US" b="0" i="1" dirty="0">
                    <a:latin typeface="Cambria Math" panose="02040503050406030204" pitchFamily="18" charset="0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)=20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+5</m:t>
                      </m:r>
                    </m:oMath>
                  </m:oMathPara>
                </a14:m>
                <a:endParaRPr lang="en-US" b="0" i="1" dirty="0">
                  <a:latin typeface="Cambria Math" panose="02040503050406030204" pitchFamily="18" charset="0"/>
                </a:endParaRPr>
              </a:p>
              <a:p>
                <a:pPr marL="114300" indent="0">
                  <a:buNone/>
                </a:pPr>
                <a:r>
                  <a:rPr lang="en-US" dirty="0"/>
                  <a:t>The rate of change of position is called </a:t>
                </a:r>
                <a:r>
                  <a:rPr lang="en-US" b="1" dirty="0"/>
                  <a:t>velocity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𝑣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:</a:t>
                </a:r>
              </a:p>
              <a:p>
                <a:pPr marL="1143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𝑣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)=20</m:t>
                      </m:r>
                    </m:oMath>
                  </m:oMathPara>
                </a14:m>
                <a:endParaRPr lang="en-US" dirty="0"/>
              </a:p>
              <a:p>
                <a:pPr marL="114300" indent="0">
                  <a:buNone/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</m:oMath>
                </a14:m>
                <a:r>
                  <a:rPr lang="en-US" dirty="0"/>
                  <a:t> and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𝑣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</m:oMath>
                </a14:m>
                <a:r>
                  <a:rPr lang="en-US" dirty="0"/>
                  <a:t> are related by </a:t>
                </a:r>
                <a:r>
                  <a:rPr lang="en-US" b="1" dirty="0"/>
                  <a:t>differentiation</a:t>
                </a:r>
                <a:r>
                  <a:rPr lang="en-US" dirty="0"/>
                  <a:t>.</a:t>
                </a:r>
              </a:p>
              <a:p>
                <a:pPr marL="114300" indent="0" algn="ctr">
                  <a:buNone/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𝑣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𝑑𝑡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</m:oMath>
                </a14:m>
                <a:r>
                  <a:rPr lang="en-US" dirty="0"/>
                  <a:t>      also written as     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𝑣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𝑑𝑥</m:t>
                        </m:r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</m:d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𝑑𝑡</m:t>
                        </m:r>
                      </m:den>
                    </m:f>
                  </m:oMath>
                </a14:m>
                <a:endParaRPr lang="en-US" dirty="0"/>
              </a:p>
              <a:p>
                <a:pPr marL="114300" indent="0">
                  <a:buNone/>
                </a:pPr>
                <a:r>
                  <a:rPr lang="en-US" dirty="0"/>
                  <a:t>Differentiation gives the </a:t>
                </a:r>
                <a:r>
                  <a:rPr lang="en-US" b="1" dirty="0"/>
                  <a:t>rate of change </a:t>
                </a:r>
                <a:r>
                  <a:rPr lang="en-US" dirty="0"/>
                  <a:t>of the function for any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𝑡</m:t>
                    </m:r>
                  </m:oMath>
                </a14:m>
                <a:r>
                  <a:rPr lang="en-US" dirty="0"/>
                  <a:t>.</a:t>
                </a:r>
              </a:p>
              <a:p>
                <a:pPr marL="114300" indent="0">
                  <a:buNone/>
                </a:pPr>
                <a:r>
                  <a:rPr lang="en-US" b="1" dirty="0"/>
                  <a:t>Acceleration</a:t>
                </a:r>
                <a:r>
                  <a:rPr lang="en-US" dirty="0"/>
                  <a:t> is the rate of change of velocity: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𝑎</m:t>
                    </m:r>
                    <m:d>
                      <m:dPr>
                        <m:ctrlPr>
                          <a:rPr lang="en-US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 dirty="0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US" i="1" dirty="0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</m:d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𝑑𝑡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𝑑</m:t>
                            </m:r>
                          </m:e>
                          <m:sup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</m:d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𝑑</m:t>
                        </m:r>
                        <m:sSup>
                          <m:sSupPr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p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endParaRPr lang="en-GB" dirty="0"/>
              </a:p>
              <a:p>
                <a:pPr marL="114300" indent="0">
                  <a:buNone/>
                </a:pPr>
                <a:r>
                  <a:rPr lang="en-GB" dirty="0"/>
                  <a:t>For this example </a:t>
                </a:r>
                <a14:m>
                  <m:oMath xmlns:m="http://schemas.openxmlformats.org/officeDocument/2006/math">
                    <m:r>
                      <a:rPr lang="en-GB" i="1">
                        <a:latin typeface="Cambria Math" panose="02040503050406030204" pitchFamily="18" charset="0"/>
                      </a:rPr>
                      <m:t>𝑎</m:t>
                    </m:r>
                    <m:d>
                      <m:d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GB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GB" dirty="0"/>
                  <a:t> because the velocity is constant.</a:t>
                </a:r>
              </a:p>
              <a:p>
                <a:pPr marL="1143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9" name="Text Placeholder 8">
                <a:extLst>
                  <a:ext uri="{FF2B5EF4-FFF2-40B4-BE49-F238E27FC236}">
                    <a16:creationId xmlns:a16="http://schemas.microsoft.com/office/drawing/2014/main" id="{66139528-9DC6-2E2E-C659-58699252147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838198" y="1398494"/>
                <a:ext cx="10739720" cy="4778469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Google Shape;131;p16">
            <a:extLst>
              <a:ext uri="{FF2B5EF4-FFF2-40B4-BE49-F238E27FC236}">
                <a16:creationId xmlns:a16="http://schemas.microsoft.com/office/drawing/2014/main" id="{0F265165-DBC6-97E1-4A11-27406C4A4D3E}"/>
              </a:ext>
            </a:extLst>
          </p:cNvPr>
          <p:cNvSpPr txBox="1">
            <a:spLocks/>
          </p:cNvSpPr>
          <p:nvPr/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</a:pPr>
            <a:r>
              <a:rPr lang="en-GB" dirty="0"/>
              <a:t>Resource 4: Calculus – Differentiation</a:t>
            </a:r>
          </a:p>
        </p:txBody>
      </p:sp>
      <p:sp>
        <p:nvSpPr>
          <p:cNvPr id="5" name="Google Shape;130;p16">
            <a:extLst>
              <a:ext uri="{FF2B5EF4-FFF2-40B4-BE49-F238E27FC236}">
                <a16:creationId xmlns:a16="http://schemas.microsoft.com/office/drawing/2014/main" id="{10EEC505-4B0A-405D-27E1-D1579AC70C18}"/>
              </a:ext>
            </a:extLst>
          </p:cNvPr>
          <p:cNvSpPr txBox="1">
            <a:spLocks/>
          </p:cNvSpPr>
          <p:nvPr/>
        </p:nvSpPr>
        <p:spPr>
          <a:xfrm>
            <a:off x="9694551" y="159675"/>
            <a:ext cx="2385961" cy="376156"/>
          </a:xfrm>
          <a:prstGeom prst="flowChartAlternateProcess">
            <a:avLst/>
          </a:prstGeom>
          <a:solidFill>
            <a:srgbClr val="F1995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457200" marR="0" lvl="0" indent="-381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1400"/>
              <a:buFont typeface="Arial"/>
              <a:buNone/>
            </a:pPr>
            <a:r>
              <a:rPr lang="en-GB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Recap and Worked examples</a:t>
            </a:r>
          </a:p>
        </p:txBody>
      </p:sp>
    </p:spTree>
    <p:extLst>
      <p:ext uri="{BB962C8B-B14F-4D97-AF65-F5344CB8AC3E}">
        <p14:creationId xmlns:p14="http://schemas.microsoft.com/office/powerpoint/2010/main" val="40465825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24C028-42FA-24D8-F3C2-C4015B99BE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Optimisation</a:t>
            </a:r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6139528-9DC6-2E2E-C659-5869925214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398494"/>
            <a:ext cx="5998699" cy="4778469"/>
          </a:xfrm>
        </p:spPr>
        <p:txBody>
          <a:bodyPr>
            <a:normAutofit fontScale="92500" lnSpcReduction="10000"/>
          </a:bodyPr>
          <a:lstStyle/>
          <a:p>
            <a:pPr marL="114300" indent="0">
              <a:buNone/>
            </a:pPr>
            <a:r>
              <a:rPr lang="en-US" dirty="0"/>
              <a:t>Differentiation is useful for finding the minimum or maximum of a function.</a:t>
            </a:r>
          </a:p>
          <a:p>
            <a:pPr marL="114300" indent="0">
              <a:buNone/>
            </a:pPr>
            <a:r>
              <a:rPr lang="en-US" b="1" dirty="0"/>
              <a:t>At a minimum or maximum, the gradient (or rate of change) is zero.</a:t>
            </a:r>
          </a:p>
          <a:p>
            <a:pPr marL="114300" indent="0">
              <a:buNone/>
            </a:pPr>
            <a:r>
              <a:rPr lang="en-US" dirty="0"/>
              <a:t>That is, a minimum or maximum occurs where the derivative equals zero.</a:t>
            </a:r>
            <a:r>
              <a:rPr lang="en-US" b="1" dirty="0"/>
              <a:t> </a:t>
            </a:r>
          </a:p>
          <a:p>
            <a:pPr marL="114300" indent="0">
              <a:buNone/>
            </a:pPr>
            <a:r>
              <a:rPr lang="en-US" dirty="0"/>
              <a:t>Imagine at the top of a hill or bottom of a valley, even if just for a small spot, the gradient goes neither up nor down.</a:t>
            </a:r>
          </a:p>
          <a:p>
            <a:pPr marL="114300" indent="0">
              <a:buNone/>
            </a:pPr>
            <a:r>
              <a:rPr lang="en-US" dirty="0"/>
              <a:t>The second derivative tells us whether it is a maximum or minimum.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33B0228-5EFD-BDA2-6F46-9EF9B009D909}"/>
              </a:ext>
            </a:extLst>
          </p:cNvPr>
          <p:cNvSpPr txBox="1"/>
          <p:nvPr/>
        </p:nvSpPr>
        <p:spPr>
          <a:xfrm>
            <a:off x="7523479" y="5243528"/>
            <a:ext cx="455703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14300" indent="0">
              <a:buNone/>
            </a:pPr>
            <a:r>
              <a:rPr lang="en-US" sz="2000" dirty="0"/>
              <a:t>Click to play the animation above</a:t>
            </a:r>
          </a:p>
        </p:txBody>
      </p:sp>
      <p:sp>
        <p:nvSpPr>
          <p:cNvPr id="5" name="Google Shape;131;p16">
            <a:extLst>
              <a:ext uri="{FF2B5EF4-FFF2-40B4-BE49-F238E27FC236}">
                <a16:creationId xmlns:a16="http://schemas.microsoft.com/office/drawing/2014/main" id="{00C9B9DA-3000-C2AD-B36E-CF3A532CA9D0}"/>
              </a:ext>
            </a:extLst>
          </p:cNvPr>
          <p:cNvSpPr txBox="1">
            <a:spLocks/>
          </p:cNvSpPr>
          <p:nvPr/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</a:pPr>
            <a:r>
              <a:rPr lang="en-GB" dirty="0"/>
              <a:t>Resource 4: Calculus – Differentiation</a:t>
            </a:r>
          </a:p>
        </p:txBody>
      </p:sp>
      <p:sp>
        <p:nvSpPr>
          <p:cNvPr id="8" name="Google Shape;130;p16">
            <a:extLst>
              <a:ext uri="{FF2B5EF4-FFF2-40B4-BE49-F238E27FC236}">
                <a16:creationId xmlns:a16="http://schemas.microsoft.com/office/drawing/2014/main" id="{2E2EBBED-48E1-9C8D-04E1-B54D0307A369}"/>
              </a:ext>
            </a:extLst>
          </p:cNvPr>
          <p:cNvSpPr txBox="1">
            <a:spLocks/>
          </p:cNvSpPr>
          <p:nvPr/>
        </p:nvSpPr>
        <p:spPr>
          <a:xfrm>
            <a:off x="9694551" y="159675"/>
            <a:ext cx="2385961" cy="376156"/>
          </a:xfrm>
          <a:prstGeom prst="flowChartAlternateProcess">
            <a:avLst/>
          </a:prstGeom>
          <a:solidFill>
            <a:srgbClr val="F1995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457200" marR="0" lvl="0" indent="-381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1400"/>
              <a:buFont typeface="Arial"/>
              <a:buNone/>
            </a:pPr>
            <a:r>
              <a:rPr lang="en-GB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Recap and Worked examples</a:t>
            </a:r>
          </a:p>
        </p:txBody>
      </p:sp>
      <p:pic>
        <p:nvPicPr>
          <p:cNvPr id="12" name="Video 11">
            <a:hlinkClick r:id="" action="ppaction://media"/>
            <a:extLst>
              <a:ext uri="{FF2B5EF4-FFF2-40B4-BE49-F238E27FC236}">
                <a16:creationId xmlns:a16="http://schemas.microsoft.com/office/drawing/2014/main" id="{D36E8FC2-F843-7490-5F81-0BCB0B121AE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151077" y="1914895"/>
            <a:ext cx="4671729" cy="3104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67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80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D0A5B2-B82F-1DAF-274D-5DB566315C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Maximum or minimum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B074D31D-B2F5-12F9-1382-0B612F17479E}"/>
                  </a:ext>
                </a:extLst>
              </p:cNvPr>
              <p:cNvSpPr txBox="1"/>
              <p:nvPr/>
            </p:nvSpPr>
            <p:spPr>
              <a:xfrm>
                <a:off x="849967" y="2252745"/>
                <a:ext cx="4210050" cy="6242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/>
                  <a:t>Find the critical points,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 smtClean="0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num>
                      <m:den>
                        <m:r>
                          <a:rPr lang="en-US" sz="2400" i="1" smtClean="0">
                            <a:latin typeface="Cambria Math" panose="02040503050406030204" pitchFamily="18" charset="0"/>
                          </a:rPr>
                          <m:t>𝑑𝑥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endParaRPr lang="en-US" sz="2400" b="0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B074D31D-B2F5-12F9-1382-0B612F1747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9967" y="2252745"/>
                <a:ext cx="4210050" cy="624273"/>
              </a:xfrm>
              <a:prstGeom prst="rect">
                <a:avLst/>
              </a:prstGeom>
              <a:blipFill>
                <a:blip r:embed="rId2"/>
                <a:stretch>
                  <a:fillRect l="-2102" b="-6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B84B86AB-1EB7-F5C0-0D61-7EB98489806F}"/>
                  </a:ext>
                </a:extLst>
              </p:cNvPr>
              <p:cNvSpPr txBox="1"/>
              <p:nvPr/>
            </p:nvSpPr>
            <p:spPr>
              <a:xfrm>
                <a:off x="6199094" y="2182832"/>
                <a:ext cx="4935071" cy="6683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/>
                  <a:t>Find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40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𝑑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num>
                      <m:den>
                        <m:r>
                          <a:rPr lang="en-US" sz="2400" i="1" smtClean="0">
                            <a:latin typeface="Cambria Math" panose="02040503050406030204" pitchFamily="18" charset="0"/>
                          </a:rPr>
                          <m:t>𝑑</m:t>
                        </m:r>
                        <m:sSup>
                          <m:sSupPr>
                            <m:ctrlPr>
                              <a:rPr lang="en-US" sz="240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sz="2400" dirty="0"/>
                  <a:t> at the critical points</a:t>
                </a: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B84B86AB-1EB7-F5C0-0D61-7EB9848980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99094" y="2182832"/>
                <a:ext cx="4935071" cy="668388"/>
              </a:xfrm>
              <a:prstGeom prst="rect">
                <a:avLst/>
              </a:prstGeom>
              <a:blipFill>
                <a:blip r:embed="rId3"/>
                <a:stretch>
                  <a:fillRect l="-2057" b="-740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8798126D-344D-BCAD-3E43-A6A1BD4DC876}"/>
                  </a:ext>
                </a:extLst>
              </p:cNvPr>
              <p:cNvSpPr txBox="1"/>
              <p:nvPr/>
            </p:nvSpPr>
            <p:spPr>
              <a:xfrm>
                <a:off x="849967" y="1546920"/>
                <a:ext cx="8616762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2400" b="0" dirty="0"/>
                  <a:t>To find the maximum and minimu</a:t>
                </a:r>
                <a:r>
                  <a:rPr lang="en-US" sz="2400" dirty="0"/>
                  <a:t>m of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−6</m:t>
                    </m:r>
                    <m:sSup>
                      <m:sSup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+9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:</m:t>
                    </m:r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8798126D-344D-BCAD-3E43-A6A1BD4DC8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9967" y="1546920"/>
                <a:ext cx="8616762" cy="461665"/>
              </a:xfrm>
              <a:prstGeom prst="rect">
                <a:avLst/>
              </a:prstGeom>
              <a:blipFill>
                <a:blip r:embed="rId4"/>
                <a:stretch>
                  <a:fillRect l="-1029" t="-8108" b="-2702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Google Shape;131;p16">
            <a:extLst>
              <a:ext uri="{FF2B5EF4-FFF2-40B4-BE49-F238E27FC236}">
                <a16:creationId xmlns:a16="http://schemas.microsoft.com/office/drawing/2014/main" id="{14FC5862-D41D-9C2F-09FE-292FB38BAEB2}"/>
              </a:ext>
            </a:extLst>
          </p:cNvPr>
          <p:cNvSpPr txBox="1">
            <a:spLocks/>
          </p:cNvSpPr>
          <p:nvPr/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</a:pPr>
            <a:r>
              <a:rPr lang="en-GB" dirty="0"/>
              <a:t>Resource 4: Calculus – Differentiation</a:t>
            </a:r>
          </a:p>
        </p:txBody>
      </p:sp>
      <p:sp>
        <p:nvSpPr>
          <p:cNvPr id="4" name="Google Shape;130;p16">
            <a:extLst>
              <a:ext uri="{FF2B5EF4-FFF2-40B4-BE49-F238E27FC236}">
                <a16:creationId xmlns:a16="http://schemas.microsoft.com/office/drawing/2014/main" id="{E47D5066-E273-2982-A480-99725A3024EE}"/>
              </a:ext>
            </a:extLst>
          </p:cNvPr>
          <p:cNvSpPr txBox="1">
            <a:spLocks/>
          </p:cNvSpPr>
          <p:nvPr/>
        </p:nvSpPr>
        <p:spPr>
          <a:xfrm>
            <a:off x="9694551" y="159675"/>
            <a:ext cx="2385961" cy="376156"/>
          </a:xfrm>
          <a:prstGeom prst="flowChartAlternateProcess">
            <a:avLst/>
          </a:prstGeom>
          <a:solidFill>
            <a:srgbClr val="F1995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457200" marR="0" lvl="0" indent="-381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1400"/>
              <a:buFont typeface="Arial"/>
              <a:buNone/>
            </a:pPr>
            <a:r>
              <a:rPr lang="en-GB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Recap and Worked examples</a:t>
            </a:r>
          </a:p>
        </p:txBody>
      </p:sp>
    </p:spTree>
    <p:extLst>
      <p:ext uri="{BB962C8B-B14F-4D97-AF65-F5344CB8AC3E}">
        <p14:creationId xmlns:p14="http://schemas.microsoft.com/office/powerpoint/2010/main" val="11033778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899F32-3C5F-B420-3DAB-A76C8EA098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A412A1-7D22-2591-685A-70DECF6A39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Maximum or minimum: </a:t>
            </a:r>
            <a:r>
              <a:rPr lang="en-US" dirty="0">
                <a:solidFill>
                  <a:schemeClr val="accent1"/>
                </a:solidFill>
              </a:rPr>
              <a:t>Answers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0A048608-5402-0E58-0E63-09B9018CD961}"/>
                  </a:ext>
                </a:extLst>
              </p:cNvPr>
              <p:cNvSpPr txBox="1"/>
              <p:nvPr/>
            </p:nvSpPr>
            <p:spPr>
              <a:xfrm>
                <a:off x="849967" y="2252745"/>
                <a:ext cx="4210050" cy="35415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/>
                  <a:t>Find the critical points,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 smtClean="0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num>
                      <m:den>
                        <m:r>
                          <a:rPr lang="en-US" sz="2400" i="1" smtClean="0">
                            <a:latin typeface="Cambria Math" panose="02040503050406030204" pitchFamily="18" charset="0"/>
                          </a:rPr>
                          <m:t>𝑑𝑥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endParaRPr lang="en-US" sz="2400" b="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𝑑𝑦</m:t>
                          </m:r>
                        </m:num>
                        <m:den>
                          <m:r>
                            <a:rPr lang="en-US" sz="240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𝑑𝑥</m:t>
                          </m:r>
                        </m:den>
                      </m:f>
                      <m:r>
                        <a:rPr lang="en-US" sz="24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=3</m:t>
                      </m:r>
                      <m:sSup>
                        <m:sSupPr>
                          <m:ctrlP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−12</m:t>
                      </m:r>
                      <m:r>
                        <a:rPr lang="en-US" sz="24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+9=0</m:t>
                      </m:r>
                    </m:oMath>
                  </m:oMathPara>
                </a14:m>
                <a:endParaRPr lang="en-US" sz="2400" dirty="0">
                  <a:solidFill>
                    <a:schemeClr val="accent1"/>
                  </a:solidFill>
                </a:endParaRPr>
              </a:p>
              <a:p>
                <a:endParaRPr lang="en-US" sz="2400" dirty="0">
                  <a:solidFill>
                    <a:schemeClr val="accent1"/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40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i="1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4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4</m:t>
                      </m:r>
                      <m:r>
                        <a:rPr lang="en-US" sz="2400" i="1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1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+3=0</m:t>
                      </m:r>
                    </m:oMath>
                  </m:oMathPara>
                </a14:m>
                <a:endParaRPr lang="en-US" sz="2400" dirty="0">
                  <a:solidFill>
                    <a:schemeClr val="accent1"/>
                  </a:solidFill>
                </a:endParaRPr>
              </a:p>
              <a:p>
                <a:endParaRPr lang="en-US" sz="2400" dirty="0">
                  <a:solidFill>
                    <a:schemeClr val="accent1"/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−3</m:t>
                          </m:r>
                        </m:e>
                      </m:d>
                      <m:d>
                        <m:dPr>
                          <m:ctrlP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−1</m:t>
                          </m:r>
                        </m:e>
                      </m:d>
                      <m:r>
                        <a:rPr lang="en-US" sz="24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 sz="2400" b="0" dirty="0">
                  <a:solidFill>
                    <a:schemeClr val="accent1"/>
                  </a:solidFill>
                </a:endParaRPr>
              </a:p>
              <a:p>
                <a:endParaRPr lang="en-US" sz="2400" b="0" dirty="0">
                  <a:solidFill>
                    <a:schemeClr val="accent1"/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=3 </m:t>
                      </m:r>
                      <m:r>
                        <m:rPr>
                          <m:sty m:val="p"/>
                        </m:rPr>
                        <a:rPr lang="en-US" sz="2400" b="0" i="0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or</m:t>
                      </m:r>
                      <m:r>
                        <a:rPr lang="en-US" sz="24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4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en-US" sz="2400" b="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0A048608-5402-0E58-0E63-09B9018CD9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9967" y="2252745"/>
                <a:ext cx="4210050" cy="3541547"/>
              </a:xfrm>
              <a:prstGeom prst="rect">
                <a:avLst/>
              </a:prstGeom>
              <a:blipFill>
                <a:blip r:embed="rId2"/>
                <a:stretch>
                  <a:fillRect l="-2102" b="-21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3D28F9E9-724A-6869-D8C1-A910E7CFDBE2}"/>
                  </a:ext>
                </a:extLst>
              </p:cNvPr>
              <p:cNvSpPr txBox="1"/>
              <p:nvPr/>
            </p:nvSpPr>
            <p:spPr>
              <a:xfrm>
                <a:off x="6096000" y="2252745"/>
                <a:ext cx="4935071" cy="6683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/>
                  <a:t>Find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40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𝑑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num>
                      <m:den>
                        <m:r>
                          <a:rPr lang="en-US" sz="2400" i="1" smtClean="0">
                            <a:latin typeface="Cambria Math" panose="02040503050406030204" pitchFamily="18" charset="0"/>
                          </a:rPr>
                          <m:t>𝑑</m:t>
                        </m:r>
                        <m:sSup>
                          <m:sSupPr>
                            <m:ctrlPr>
                              <a:rPr lang="en-US" sz="240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sz="2400" dirty="0"/>
                  <a:t> at the critical points</a:t>
                </a: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3D28F9E9-724A-6869-D8C1-A910E7CFDB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2252745"/>
                <a:ext cx="4935071" cy="668388"/>
              </a:xfrm>
              <a:prstGeom prst="rect">
                <a:avLst/>
              </a:prstGeom>
              <a:blipFill>
                <a:blip r:embed="rId3"/>
                <a:stretch>
                  <a:fillRect l="-2057" b="-75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B8151968-F81B-51F0-0C35-569AC7BDFFBE}"/>
                  </a:ext>
                </a:extLst>
              </p:cNvPr>
              <p:cNvSpPr txBox="1"/>
              <p:nvPr/>
            </p:nvSpPr>
            <p:spPr>
              <a:xfrm>
                <a:off x="849967" y="1546920"/>
                <a:ext cx="8616762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2400" b="0" dirty="0"/>
                  <a:t>To find the maximum and minimu</a:t>
                </a:r>
                <a:r>
                  <a:rPr lang="en-US" sz="2400" dirty="0"/>
                  <a:t>m of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−6</m:t>
                    </m:r>
                    <m:sSup>
                      <m:sSup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+9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:</m:t>
                    </m:r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B8151968-F81B-51F0-0C35-569AC7BDFF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9967" y="1546920"/>
                <a:ext cx="8616762" cy="461665"/>
              </a:xfrm>
              <a:prstGeom prst="rect">
                <a:avLst/>
              </a:prstGeom>
              <a:blipFill>
                <a:blip r:embed="rId4"/>
                <a:stretch>
                  <a:fillRect l="-1029" t="-8108" b="-2702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Google Shape;131;p16">
            <a:extLst>
              <a:ext uri="{FF2B5EF4-FFF2-40B4-BE49-F238E27FC236}">
                <a16:creationId xmlns:a16="http://schemas.microsoft.com/office/drawing/2014/main" id="{388F3DBB-B9F1-3445-4CBC-7C8A958883B9}"/>
              </a:ext>
            </a:extLst>
          </p:cNvPr>
          <p:cNvSpPr txBox="1">
            <a:spLocks/>
          </p:cNvSpPr>
          <p:nvPr/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</a:pPr>
            <a:r>
              <a:rPr lang="en-GB" dirty="0"/>
              <a:t>Resource 4: Calculus – Differentiation</a:t>
            </a:r>
          </a:p>
        </p:txBody>
      </p:sp>
      <p:sp>
        <p:nvSpPr>
          <p:cNvPr id="4" name="Google Shape;130;p16">
            <a:extLst>
              <a:ext uri="{FF2B5EF4-FFF2-40B4-BE49-F238E27FC236}">
                <a16:creationId xmlns:a16="http://schemas.microsoft.com/office/drawing/2014/main" id="{CCC1528F-3FC0-F0EA-C5A8-5766AACE0D00}"/>
              </a:ext>
            </a:extLst>
          </p:cNvPr>
          <p:cNvSpPr txBox="1">
            <a:spLocks/>
          </p:cNvSpPr>
          <p:nvPr/>
        </p:nvSpPr>
        <p:spPr>
          <a:xfrm>
            <a:off x="9694551" y="159675"/>
            <a:ext cx="2385961" cy="376156"/>
          </a:xfrm>
          <a:prstGeom prst="flowChartAlternateProcess">
            <a:avLst/>
          </a:prstGeom>
          <a:solidFill>
            <a:srgbClr val="F1995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457200" marR="0" lvl="0" indent="-381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1400"/>
              <a:buFont typeface="Arial"/>
              <a:buNone/>
            </a:pPr>
            <a:r>
              <a:rPr lang="en-GB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Recap and Worked examples</a:t>
            </a:r>
          </a:p>
        </p:txBody>
      </p:sp>
    </p:spTree>
    <p:extLst>
      <p:ext uri="{BB962C8B-B14F-4D97-AF65-F5344CB8AC3E}">
        <p14:creationId xmlns:p14="http://schemas.microsoft.com/office/powerpoint/2010/main" val="34338850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1854AB-BA0B-EFBD-BE7B-50A35C51E8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CE003D-1835-6205-B95C-428869115C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Maximum or minimum: </a:t>
            </a:r>
            <a:r>
              <a:rPr lang="en-US" dirty="0">
                <a:solidFill>
                  <a:schemeClr val="accent1"/>
                </a:solidFill>
              </a:rPr>
              <a:t>Answers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30EEE80A-EC89-F889-5D93-034552ED5B24}"/>
                  </a:ext>
                </a:extLst>
              </p:cNvPr>
              <p:cNvSpPr txBox="1"/>
              <p:nvPr/>
            </p:nvSpPr>
            <p:spPr>
              <a:xfrm>
                <a:off x="6096000" y="2252745"/>
                <a:ext cx="5246033" cy="34283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/>
                  <a:t>Find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40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𝑑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num>
                      <m:den>
                        <m:r>
                          <a:rPr lang="en-US" sz="2400" i="1" smtClean="0">
                            <a:latin typeface="Cambria Math" panose="02040503050406030204" pitchFamily="18" charset="0"/>
                          </a:rPr>
                          <m:t>𝑑</m:t>
                        </m:r>
                        <m:sSup>
                          <m:sSupPr>
                            <m:ctrlPr>
                              <a:rPr lang="en-US" sz="240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sz="2400" dirty="0"/>
                  <a:t> at the critical points</a:t>
                </a:r>
              </a:p>
              <a:p>
                <a:endParaRPr lang="en-US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180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1800" i="1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800" i="1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e>
                            <m:sup>
                              <m:r>
                                <a:rPr lang="en-US" sz="1800" i="1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180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num>
                        <m:den>
                          <m:r>
                            <a:rPr lang="en-US" sz="180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𝑑</m:t>
                          </m:r>
                          <m:sSup>
                            <m:sSupPr>
                              <m:ctrlPr>
                                <a:rPr lang="en-US" sz="1800" i="1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800" i="1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sz="1800" i="1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en-US" sz="1800" i="1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180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80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𝑑</m:t>
                          </m:r>
                        </m:num>
                        <m:den>
                          <m:r>
                            <a:rPr lang="en-US" sz="180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𝑑𝑥</m:t>
                          </m:r>
                        </m:den>
                      </m:f>
                      <m:d>
                        <m:dPr>
                          <m:ctrlPr>
                            <a:rPr lang="en-US" sz="180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sz="1800" i="1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sz="1800" b="0" i="1" smtClean="0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  <m:r>
                                <a:rPr lang="en-US" sz="1800" i="1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sz="1800" i="1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180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GB" sz="18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12</m:t>
                          </m:r>
                          <m:r>
                            <a:rPr lang="en-US" sz="180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180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+9</m:t>
                          </m:r>
                        </m:e>
                      </m:d>
                      <m:r>
                        <a:rPr lang="en-US" sz="1800" i="1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sz="18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6</m:t>
                      </m:r>
                      <m:r>
                        <a:rPr lang="en-US" sz="1800" i="1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1800" i="1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−12</m:t>
                      </m:r>
                    </m:oMath>
                  </m:oMathPara>
                </a14:m>
                <a:endParaRPr lang="en-US" sz="1800" dirty="0">
                  <a:solidFill>
                    <a:schemeClr val="accent1"/>
                  </a:solidFill>
                </a:endParaRPr>
              </a:p>
              <a:p>
                <a:pPr marL="7938"/>
                <a:br>
                  <a:rPr lang="en-US" sz="1800" dirty="0">
                    <a:solidFill>
                      <a:schemeClr val="accent1"/>
                    </a:solidFill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1800" i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for</m:t>
                      </m:r>
                      <m:r>
                        <a:rPr lang="en-US" sz="1800" i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1800" b="1" i="1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𝒙</m:t>
                      </m:r>
                      <m:r>
                        <a:rPr lang="en-US" sz="1800" b="1" i="1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800" b="1" i="1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𝟑</m:t>
                      </m:r>
                      <m:r>
                        <a:rPr lang="en-US" sz="1800" i="1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sz="18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f>
                        <m:fPr>
                          <m:ctrlPr>
                            <a:rPr lang="en-US" sz="180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1800" i="1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800" i="1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e>
                            <m:sup>
                              <m:r>
                                <a:rPr lang="en-US" sz="1800" i="1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180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num>
                        <m:den>
                          <m:r>
                            <a:rPr lang="en-US" sz="180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𝑑</m:t>
                          </m:r>
                          <m:sSup>
                            <m:sSupPr>
                              <m:ctrlPr>
                                <a:rPr lang="en-US" sz="1800" i="1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800" i="1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sz="1800" i="1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en-US" sz="1800" i="1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sz="18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6</m:t>
                      </m:r>
                      <m:d>
                        <m:dPr>
                          <m:ctrlPr>
                            <a:rPr lang="en-US" sz="180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80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e>
                      </m:d>
                      <m:r>
                        <a:rPr lang="en-US" sz="1800" i="1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GB" sz="18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12</m:t>
                      </m:r>
                      <m:r>
                        <a:rPr lang="en-US" sz="1800" i="1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sz="18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6</m:t>
                      </m:r>
                    </m:oMath>
                  </m:oMathPara>
                </a14:m>
                <a:endParaRPr lang="en-US" sz="1800" dirty="0">
                  <a:solidFill>
                    <a:schemeClr val="accent1"/>
                  </a:solidFill>
                </a:endParaRPr>
              </a:p>
              <a:p>
                <a:pPr>
                  <a:spcAft>
                    <a:spcPts val="1800"/>
                  </a:spcAft>
                </a:pPr>
                <a:endParaRPr lang="en-US" sz="1800" dirty="0">
                  <a:solidFill>
                    <a:schemeClr val="accent1"/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1800" i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for</m:t>
                      </m:r>
                      <m:r>
                        <a:rPr lang="en-US" sz="1800" i="1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1800" b="1" i="1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𝒙</m:t>
                      </m:r>
                      <m:r>
                        <a:rPr lang="en-US" sz="1800" b="1" i="1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800" b="1" i="1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en-US" sz="1800" i="1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sz="18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f>
                        <m:fPr>
                          <m:ctrlPr>
                            <a:rPr lang="en-US" sz="180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1800" i="1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800" i="1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e>
                            <m:sup>
                              <m:r>
                                <a:rPr lang="en-US" sz="1800" i="1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180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num>
                        <m:den>
                          <m:r>
                            <a:rPr lang="en-US" sz="180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𝑑</m:t>
                          </m:r>
                          <m:sSup>
                            <m:sSupPr>
                              <m:ctrlPr>
                                <a:rPr lang="en-US" sz="1800" i="1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800" i="1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sz="1800" i="1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en-US" sz="1800" i="1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sz="18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6</m:t>
                      </m:r>
                      <m:d>
                        <m:dPr>
                          <m:ctrlPr>
                            <a:rPr lang="en-US" sz="180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80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e>
                      </m:d>
                      <m:r>
                        <a:rPr lang="en-US" sz="1800" i="1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GB" sz="18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12</m:t>
                      </m:r>
                      <m:r>
                        <a:rPr lang="en-US" sz="1800" i="1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=−</m:t>
                      </m:r>
                      <m:r>
                        <a:rPr lang="en-GB" sz="18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6</m:t>
                      </m:r>
                    </m:oMath>
                  </m:oMathPara>
                </a14:m>
                <a:endParaRPr lang="en-US" sz="18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30EEE80A-EC89-F889-5D93-034552ED5B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2252745"/>
                <a:ext cx="5246033" cy="3428374"/>
              </a:xfrm>
              <a:prstGeom prst="rect">
                <a:avLst/>
              </a:prstGeom>
              <a:blipFill>
                <a:blip r:embed="rId2"/>
                <a:stretch>
                  <a:fillRect l="-19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13FB307C-6F10-770C-1869-EAB5E61A007B}"/>
                  </a:ext>
                </a:extLst>
              </p:cNvPr>
              <p:cNvSpPr txBox="1"/>
              <p:nvPr/>
            </p:nvSpPr>
            <p:spPr>
              <a:xfrm>
                <a:off x="849967" y="1546920"/>
                <a:ext cx="8616762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2400" b="0" dirty="0"/>
                  <a:t>To find the maximum and minimu</a:t>
                </a:r>
                <a:r>
                  <a:rPr lang="en-US" sz="2400" dirty="0"/>
                  <a:t>m of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−6</m:t>
                    </m:r>
                    <m:sSup>
                      <m:sSup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+9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:</m:t>
                    </m:r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13FB307C-6F10-770C-1869-EAB5E61A00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9967" y="1546920"/>
                <a:ext cx="8616762" cy="461665"/>
              </a:xfrm>
              <a:prstGeom prst="rect">
                <a:avLst/>
              </a:prstGeom>
              <a:blipFill>
                <a:blip r:embed="rId4"/>
                <a:stretch>
                  <a:fillRect l="-1029" t="-8108" b="-2702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000A0E2E-E43D-C50F-677A-D302CB824249}"/>
                  </a:ext>
                </a:extLst>
              </p:cNvPr>
              <p:cNvSpPr txBox="1"/>
              <p:nvPr/>
            </p:nvSpPr>
            <p:spPr>
              <a:xfrm>
                <a:off x="8625527" y="4663679"/>
                <a:ext cx="3454985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dirty="0">
                    <a:solidFill>
                      <a:schemeClr val="accent1"/>
                    </a:solidFill>
                  </a:rPr>
                  <a:t>positive means </a:t>
                </a:r>
                <a14:m>
                  <m:oMath xmlns:m="http://schemas.openxmlformats.org/officeDocument/2006/math">
                    <m:r>
                      <a:rPr lang="en-US" sz="1600" b="1" i="1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𝒙</m:t>
                    </m:r>
                    <m:r>
                      <a:rPr lang="en-US" sz="1600" b="1" i="1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1600" b="1" i="1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𝟑</m:t>
                    </m:r>
                    <m:r>
                      <a:rPr lang="en-US" sz="1600" b="1" i="1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1600" dirty="0">
                    <a:solidFill>
                      <a:schemeClr val="accent1"/>
                    </a:solidFill>
                  </a:rPr>
                  <a:t>is a </a:t>
                </a:r>
                <a:r>
                  <a:rPr lang="en-US" sz="1600" b="1" dirty="0">
                    <a:solidFill>
                      <a:schemeClr val="accent1"/>
                    </a:solidFill>
                  </a:rPr>
                  <a:t>minimum</a:t>
                </a: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000A0E2E-E43D-C50F-677A-D302CB8242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25527" y="4663679"/>
                <a:ext cx="3454985" cy="338554"/>
              </a:xfrm>
              <a:prstGeom prst="rect">
                <a:avLst/>
              </a:prstGeom>
              <a:blipFill>
                <a:blip r:embed="rId5"/>
                <a:stretch>
                  <a:fillRect l="-1099" t="-7143" b="-214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A7DD7A53-3A34-9008-6C91-7EFC890D68E3}"/>
                  </a:ext>
                </a:extLst>
              </p:cNvPr>
              <p:cNvSpPr txBox="1"/>
              <p:nvPr/>
            </p:nvSpPr>
            <p:spPr>
              <a:xfrm>
                <a:off x="8487669" y="5740753"/>
                <a:ext cx="3592843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dirty="0">
                    <a:solidFill>
                      <a:schemeClr val="accent1"/>
                    </a:solidFill>
                  </a:rPr>
                  <a:t>negative means </a:t>
                </a:r>
                <a14:m>
                  <m:oMath xmlns:m="http://schemas.openxmlformats.org/officeDocument/2006/math">
                    <m:r>
                      <a:rPr lang="en-US" sz="1600" b="1" i="1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𝒙</m:t>
                    </m:r>
                    <m:r>
                      <a:rPr lang="en-US" sz="1600" b="1" i="1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1600" b="1" i="1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𝟏</m:t>
                    </m:r>
                  </m:oMath>
                </a14:m>
                <a:r>
                  <a:rPr lang="en-US" sz="1600" b="1" dirty="0">
                    <a:solidFill>
                      <a:schemeClr val="accent1"/>
                    </a:solidFill>
                  </a:rPr>
                  <a:t> </a:t>
                </a:r>
                <a:r>
                  <a:rPr lang="en-US" sz="1600" dirty="0">
                    <a:solidFill>
                      <a:schemeClr val="accent1"/>
                    </a:solidFill>
                  </a:rPr>
                  <a:t>is a </a:t>
                </a:r>
                <a:r>
                  <a:rPr lang="en-US" sz="1600" b="1" dirty="0">
                    <a:solidFill>
                      <a:schemeClr val="accent1"/>
                    </a:solidFill>
                  </a:rPr>
                  <a:t>maximum</a:t>
                </a: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A7DD7A53-3A34-9008-6C91-7EFC890D68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87669" y="5740753"/>
                <a:ext cx="3592843" cy="338554"/>
              </a:xfrm>
              <a:prstGeom prst="rect">
                <a:avLst/>
              </a:prstGeom>
              <a:blipFill>
                <a:blip r:embed="rId6"/>
                <a:stretch>
                  <a:fillRect l="-1056" t="-7407" b="-259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Google Shape;131;p16">
            <a:extLst>
              <a:ext uri="{FF2B5EF4-FFF2-40B4-BE49-F238E27FC236}">
                <a16:creationId xmlns:a16="http://schemas.microsoft.com/office/drawing/2014/main" id="{5DF59A86-275C-E511-A130-599CA8C7FD78}"/>
              </a:ext>
            </a:extLst>
          </p:cNvPr>
          <p:cNvSpPr txBox="1">
            <a:spLocks/>
          </p:cNvSpPr>
          <p:nvPr/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</a:pPr>
            <a:r>
              <a:rPr lang="en-GB" dirty="0"/>
              <a:t>Resource 4: Calculus – Differentiation</a:t>
            </a:r>
          </a:p>
        </p:txBody>
      </p:sp>
      <p:sp>
        <p:nvSpPr>
          <p:cNvPr id="4" name="Google Shape;130;p16">
            <a:extLst>
              <a:ext uri="{FF2B5EF4-FFF2-40B4-BE49-F238E27FC236}">
                <a16:creationId xmlns:a16="http://schemas.microsoft.com/office/drawing/2014/main" id="{FAFF5F93-B01B-6536-DDE1-822332102D18}"/>
              </a:ext>
            </a:extLst>
          </p:cNvPr>
          <p:cNvSpPr txBox="1">
            <a:spLocks/>
          </p:cNvSpPr>
          <p:nvPr/>
        </p:nvSpPr>
        <p:spPr>
          <a:xfrm>
            <a:off x="9694551" y="159675"/>
            <a:ext cx="2385961" cy="376156"/>
          </a:xfrm>
          <a:prstGeom prst="flowChartAlternateProcess">
            <a:avLst/>
          </a:prstGeom>
          <a:solidFill>
            <a:srgbClr val="F1995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457200" marR="0" lvl="0" indent="-381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1400"/>
              <a:buFont typeface="Arial"/>
              <a:buNone/>
            </a:pPr>
            <a:r>
              <a:rPr lang="en-GB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Recap and Worked examples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5EE00E9B-A402-5839-D082-38EE528B33C6}"/>
                  </a:ext>
                </a:extLst>
              </p:cNvPr>
              <p:cNvSpPr txBox="1"/>
              <p:nvPr/>
            </p:nvSpPr>
            <p:spPr>
              <a:xfrm>
                <a:off x="849967" y="2252745"/>
                <a:ext cx="4210050" cy="35415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/>
                  <a:t>Find the critical points,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 smtClean="0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num>
                      <m:den>
                        <m:r>
                          <a:rPr lang="en-US" sz="2400" i="1" smtClean="0">
                            <a:latin typeface="Cambria Math" panose="02040503050406030204" pitchFamily="18" charset="0"/>
                          </a:rPr>
                          <m:t>𝑑𝑥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endParaRPr lang="en-US" sz="2400" b="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𝑑𝑦</m:t>
                          </m:r>
                        </m:num>
                        <m:den>
                          <m:r>
                            <a:rPr lang="en-US" sz="240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𝑑𝑥</m:t>
                          </m:r>
                        </m:den>
                      </m:f>
                      <m:r>
                        <a:rPr lang="en-US" sz="24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=3</m:t>
                      </m:r>
                      <m:sSup>
                        <m:sSupPr>
                          <m:ctrlP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−12</m:t>
                      </m:r>
                      <m:r>
                        <a:rPr lang="en-US" sz="24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+9=0</m:t>
                      </m:r>
                    </m:oMath>
                  </m:oMathPara>
                </a14:m>
                <a:endParaRPr lang="en-US" sz="2400" dirty="0">
                  <a:solidFill>
                    <a:schemeClr val="accent1"/>
                  </a:solidFill>
                </a:endParaRPr>
              </a:p>
              <a:p>
                <a:endParaRPr lang="en-US" sz="2400" dirty="0">
                  <a:solidFill>
                    <a:schemeClr val="accent1"/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40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i="1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4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4</m:t>
                      </m:r>
                      <m:r>
                        <a:rPr lang="en-US" sz="2400" i="1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1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+3=0</m:t>
                      </m:r>
                    </m:oMath>
                  </m:oMathPara>
                </a14:m>
                <a:endParaRPr lang="en-US" sz="2400" dirty="0">
                  <a:solidFill>
                    <a:schemeClr val="accent1"/>
                  </a:solidFill>
                </a:endParaRPr>
              </a:p>
              <a:p>
                <a:endParaRPr lang="en-US" sz="2400" dirty="0">
                  <a:solidFill>
                    <a:schemeClr val="accent1"/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−3</m:t>
                          </m:r>
                        </m:e>
                      </m:d>
                      <m:d>
                        <m:dPr>
                          <m:ctrlP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−1</m:t>
                          </m:r>
                        </m:e>
                      </m:d>
                      <m:r>
                        <a:rPr lang="en-US" sz="24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 sz="2400" b="0" dirty="0">
                  <a:solidFill>
                    <a:schemeClr val="accent1"/>
                  </a:solidFill>
                </a:endParaRPr>
              </a:p>
              <a:p>
                <a:endParaRPr lang="en-US" sz="2400" b="0" dirty="0">
                  <a:solidFill>
                    <a:schemeClr val="accent1"/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=3 </m:t>
                      </m:r>
                      <m:r>
                        <m:rPr>
                          <m:sty m:val="p"/>
                        </m:rPr>
                        <a:rPr lang="en-US" sz="2400" b="0" i="0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or</m:t>
                      </m:r>
                      <m:r>
                        <a:rPr lang="en-US" sz="24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4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en-US" sz="2400" b="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5EE00E9B-A402-5839-D082-38EE528B33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9967" y="2252745"/>
                <a:ext cx="4210050" cy="3541547"/>
              </a:xfrm>
              <a:prstGeom prst="rect">
                <a:avLst/>
              </a:prstGeom>
              <a:blipFill>
                <a:blip r:embed="rId7"/>
                <a:stretch>
                  <a:fillRect l="-2102" b="-21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462165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;p4">
            <a:extLst>
              <a:ext uri="{FF2B5EF4-FFF2-40B4-BE49-F238E27FC236}">
                <a16:creationId xmlns:a16="http://schemas.microsoft.com/office/drawing/2014/main" id="{43DF620B-A680-7571-FEF8-081B5DB2421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10515600" cy="12811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>
              <a:buSzPts val="4000"/>
            </a:pPr>
            <a:r>
              <a:rPr lang="en-GB" dirty="0"/>
              <a:t>Worked example 1: Box size optimisation</a:t>
            </a:r>
            <a:endParaRPr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 Placeholder 2">
                <a:extLst>
                  <a:ext uri="{FF2B5EF4-FFF2-40B4-BE49-F238E27FC236}">
                    <a16:creationId xmlns:a16="http://schemas.microsoft.com/office/drawing/2014/main" id="{A0908795-E7AF-886B-B416-B02D7294267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38199" y="1332089"/>
                <a:ext cx="10913533" cy="4844874"/>
              </a:xfrm>
              <a:prstGeom prst="rect">
                <a:avLst/>
              </a:prstGeom>
              <a:solidFill>
                <a:srgbClr val="D2E8E9"/>
              </a:solidFill>
              <a:ln>
                <a:noFill/>
              </a:ln>
            </p:spPr>
            <p:txBody>
              <a:bodyPr spcFirstLastPara="1" wrap="square" lIns="180000" tIns="180000" rIns="180000" bIns="180000" anchor="t" anchorCtr="0">
                <a:normAutofit lnSpcReduction="1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42900" algn="l" rtl="0">
                  <a:lnSpc>
                    <a:spcPct val="108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24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L="914400" marR="0" lvl="1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20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L="1371600" marR="0" lvl="2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L="1828800" marR="0" lvl="3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16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L="2286000" marR="0" lvl="4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16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L="2743200" marR="0" lvl="5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6pPr>
                <a:lvl7pPr marL="3200400" marR="0" lvl="6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7pPr>
                <a:lvl8pPr marL="3657600" marR="0" lvl="7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8pPr>
                <a:lvl9pPr marL="4114800" marR="0" lvl="8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9pPr>
              </a:lstStyle>
              <a:p>
                <a:pPr marL="114300" indent="0">
                  <a:buNone/>
                </a:pPr>
                <a:r>
                  <a:rPr lang="en-US" dirty="0"/>
                  <a:t>Find the function for the volume of a box in terms of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dirty="0"/>
                  <a:t> with the given dimensions, then find the derivative of the expression.</a:t>
                </a:r>
              </a:p>
              <a:p>
                <a:pPr marL="114300" indent="0">
                  <a:buNone/>
                </a:pPr>
                <a:r>
                  <a:rPr lang="en-US" dirty="0"/>
                  <a:t>Use the formula:</a:t>
                </a:r>
              </a:p>
              <a:p>
                <a:pPr marL="11430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𝑣𝑜𝑙𝑢𝑚𝑒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 </m:t>
                      </m:r>
                      <m:d>
                        <m:dPr>
                          <m:ctrlPr>
                            <a:rPr lang="en-US" i="1" dirty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</m:d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= 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𝑙𝑒𝑛𝑔𝑡h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 </m:t>
                      </m:r>
                      <m:d>
                        <m:dPr>
                          <m:ctrlPr>
                            <a:rPr lang="en-US" i="1" dirty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𝐿</m:t>
                          </m:r>
                        </m:e>
                      </m:d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 × 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𝑤𝑖𝑑𝑡h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 </m:t>
                      </m:r>
                      <m:d>
                        <m:dPr>
                          <m:ctrlPr>
                            <a:rPr lang="en-US" i="1" dirty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𝑊</m:t>
                          </m:r>
                        </m:e>
                      </m:d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 × 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h𝑒𝑖𝑔h𝑡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 </m:t>
                      </m:r>
                      <m:d>
                        <m:dPr>
                          <m:ctrlPr>
                            <a:rPr lang="en-US" i="1" dirty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𝐻</m:t>
                          </m:r>
                        </m:e>
                      </m:d>
                    </m:oMath>
                  </m:oMathPara>
                </a14:m>
                <a:endParaRPr lang="en-US" i="1" dirty="0">
                  <a:latin typeface="Cambria Math" panose="02040503050406030204" pitchFamily="18" charset="0"/>
                </a:endParaRPr>
              </a:p>
              <a:p>
                <a:pPr marL="114300" indent="0">
                  <a:buNone/>
                </a:pPr>
                <a:r>
                  <a:rPr lang="en-US" dirty="0"/>
                  <a:t>with the variable dimensions:</a:t>
                </a:r>
              </a:p>
              <a:p>
                <a:pPr marL="11430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𝐿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=10−2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      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𝑊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=5−2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        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𝐻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en-US" dirty="0"/>
              </a:p>
              <a:p>
                <a:pPr marL="228600" indent="-228600">
                  <a:lnSpc>
                    <a:spcPct val="118000"/>
                  </a:lnSpc>
                  <a:buClr>
                    <a:srgbClr val="326367"/>
                  </a:buClr>
                  <a:buFont typeface="Arial" panose="020B0604020202020204" pitchFamily="34" charset="0"/>
                  <a:buChar char="•"/>
                </a:pPr>
                <a:r>
                  <a:rPr lang="en-US" kern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Derive the volume function.</a:t>
                </a:r>
              </a:p>
              <a:p>
                <a:pPr marL="228600" indent="-228600">
                  <a:lnSpc>
                    <a:spcPct val="118000"/>
                  </a:lnSpc>
                  <a:buClr>
                    <a:srgbClr val="326367"/>
                  </a:buClr>
                  <a:buFont typeface="Arial" panose="020B0604020202020204" pitchFamily="34" charset="0"/>
                  <a:buChar char="•"/>
                </a:pPr>
                <a:r>
                  <a:rPr lang="en-US" kern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Expand the expression to form a cubic polynomial.</a:t>
                </a:r>
              </a:p>
              <a:p>
                <a:pPr marL="228600" indent="-228600">
                  <a:lnSpc>
                    <a:spcPct val="118000"/>
                  </a:lnSpc>
                  <a:buClr>
                    <a:srgbClr val="326367"/>
                  </a:buClr>
                  <a:buFont typeface="Arial" panose="020B0604020202020204" pitchFamily="34" charset="0"/>
                  <a:buChar char="•"/>
                </a:pPr>
                <a:r>
                  <a:rPr lang="en-US" kern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Find the derivative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kern="120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  <a:ea typeface="+mn-ea"/>
                          </a:rPr>
                        </m:ctrlPr>
                      </m:fPr>
                      <m:num>
                        <m:r>
                          <a:rPr lang="en-US" kern="120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  <a:ea typeface="+mn-ea"/>
                          </a:rPr>
                          <m:t>𝑑𝑉</m:t>
                        </m:r>
                      </m:num>
                      <m:den>
                        <m:r>
                          <a:rPr lang="en-US" kern="1200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latin typeface="Cambria Math" panose="02040503050406030204" pitchFamily="18" charset="0"/>
                            <a:ea typeface="+mn-ea"/>
                          </a:rPr>
                          <m:t>𝑑𝑥</m:t>
                        </m:r>
                      </m:den>
                    </m:f>
                  </m:oMath>
                </a14:m>
                <a:r>
                  <a:rPr lang="en-US" kern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.</a:t>
                </a:r>
              </a:p>
              <a:p>
                <a:pPr marL="1143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16" name="Text Placeholder 2">
                <a:extLst>
                  <a:ext uri="{FF2B5EF4-FFF2-40B4-BE49-F238E27FC236}">
                    <a16:creationId xmlns:a16="http://schemas.microsoft.com/office/drawing/2014/main" id="{A0908795-E7AF-886B-B416-B02D729426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199" y="1332089"/>
                <a:ext cx="10913533" cy="484487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Google Shape;131;p16">
            <a:extLst>
              <a:ext uri="{FF2B5EF4-FFF2-40B4-BE49-F238E27FC236}">
                <a16:creationId xmlns:a16="http://schemas.microsoft.com/office/drawing/2014/main" id="{B4849A0A-AE07-7CD2-A048-0017E4B70C72}"/>
              </a:ext>
            </a:extLst>
          </p:cNvPr>
          <p:cNvSpPr txBox="1">
            <a:spLocks/>
          </p:cNvSpPr>
          <p:nvPr/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</a:pPr>
            <a:r>
              <a:rPr lang="en-GB" dirty="0"/>
              <a:t>Resource 4: Calculus – Differentiation</a:t>
            </a:r>
          </a:p>
        </p:txBody>
      </p:sp>
      <p:sp>
        <p:nvSpPr>
          <p:cNvPr id="4" name="Google Shape;130;p16">
            <a:extLst>
              <a:ext uri="{FF2B5EF4-FFF2-40B4-BE49-F238E27FC236}">
                <a16:creationId xmlns:a16="http://schemas.microsoft.com/office/drawing/2014/main" id="{60CC3AD2-0F54-8EC7-9C34-B3DFEF013687}"/>
              </a:ext>
            </a:extLst>
          </p:cNvPr>
          <p:cNvSpPr txBox="1">
            <a:spLocks/>
          </p:cNvSpPr>
          <p:nvPr/>
        </p:nvSpPr>
        <p:spPr>
          <a:xfrm>
            <a:off x="9694551" y="159675"/>
            <a:ext cx="2385961" cy="376156"/>
          </a:xfrm>
          <a:prstGeom prst="flowChartAlternateProcess">
            <a:avLst/>
          </a:prstGeom>
          <a:solidFill>
            <a:srgbClr val="F1995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457200" marR="0" lvl="0" indent="-381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1400"/>
              <a:buFont typeface="Arial"/>
              <a:buNone/>
            </a:pPr>
            <a:r>
              <a:rPr lang="en-GB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Recap and Worked examples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94833FF-E073-16EF-D49C-E976A4EA26B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399283" y="3754526"/>
            <a:ext cx="3261674" cy="2338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4310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98647C-C878-4033-5554-66B9DE098C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;p4">
            <a:extLst>
              <a:ext uri="{FF2B5EF4-FFF2-40B4-BE49-F238E27FC236}">
                <a16:creationId xmlns:a16="http://schemas.microsoft.com/office/drawing/2014/main" id="{D089C04C-B7ED-B050-4CD0-0428261B587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10515600" cy="12811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>
              <a:buSzPts val="4000"/>
            </a:pPr>
            <a:r>
              <a:rPr lang="en-GB" dirty="0"/>
              <a:t>Worked example 1: Box size optimisation</a:t>
            </a:r>
            <a:endParaRPr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 Placeholder 2">
                <a:extLst>
                  <a:ext uri="{FF2B5EF4-FFF2-40B4-BE49-F238E27FC236}">
                    <a16:creationId xmlns:a16="http://schemas.microsoft.com/office/drawing/2014/main" id="{116CB833-80F5-532E-336B-474415871CA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38199" y="1332089"/>
                <a:ext cx="10913533" cy="4844874"/>
              </a:xfrm>
              <a:prstGeom prst="rect">
                <a:avLst/>
              </a:prstGeom>
              <a:solidFill>
                <a:srgbClr val="D2E8E9"/>
              </a:solidFill>
              <a:ln>
                <a:noFill/>
              </a:ln>
            </p:spPr>
            <p:txBody>
              <a:bodyPr spcFirstLastPara="1" wrap="square" lIns="180000" tIns="180000" rIns="180000" bIns="180000" anchor="t" anchorCtr="0">
                <a:norm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42900" algn="l" rtl="0">
                  <a:lnSpc>
                    <a:spcPct val="108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24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L="914400" marR="0" lvl="1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20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L="1371600" marR="0" lvl="2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L="1828800" marR="0" lvl="3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16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L="2286000" marR="0" lvl="4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16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L="2743200" marR="0" lvl="5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6pPr>
                <a:lvl7pPr marL="3200400" marR="0" lvl="6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7pPr>
                <a:lvl8pPr marL="3657600" marR="0" lvl="7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8pPr>
                <a:lvl9pPr marL="4114800" marR="0" lvl="8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9pPr>
              </a:lstStyle>
              <a:p>
                <a:pPr marL="114300" indent="0">
                  <a:buNone/>
                </a:pPr>
                <a:r>
                  <a:rPr lang="en-US" b="1" dirty="0"/>
                  <a:t>Step 1</a:t>
                </a:r>
                <a:r>
                  <a:rPr lang="en-US" dirty="0"/>
                  <a:t>: Derive the volume function.</a:t>
                </a:r>
              </a:p>
              <a:p>
                <a:pPr marL="114300" indent="0">
                  <a:buNone/>
                </a:pPr>
                <a:r>
                  <a:rPr lang="en-US" dirty="0"/>
                  <a:t>Substitute the values into the formula (in terms of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dirty="0"/>
                  <a:t>).</a:t>
                </a:r>
              </a:p>
              <a:p>
                <a:pPr marL="114300" indent="0">
                  <a:buNone/>
                </a:pPr>
                <a:endParaRPr lang="en-US" dirty="0"/>
              </a:p>
              <a:p>
                <a:pPr marL="11430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𝑉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=  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𝐿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 × 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𝑊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 × 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𝐻</m:t>
                      </m:r>
                    </m:oMath>
                  </m:oMathPara>
                </a14:m>
                <a:endParaRPr lang="en-US" i="1" dirty="0">
                  <a:latin typeface="Cambria Math" panose="02040503050406030204" pitchFamily="18" charset="0"/>
                </a:endParaRPr>
              </a:p>
              <a:p>
                <a:pPr marL="11430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𝐿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=10−2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      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𝑊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=5−2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        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𝐻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en-US" dirty="0"/>
              </a:p>
              <a:p>
                <a:pPr marL="11430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𝑉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=(10−2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)(5−2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)(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  <a:p>
                <a:pPr marL="114300" indent="0">
                  <a:buNone/>
                </a:pPr>
                <a:r>
                  <a:rPr lang="en-US" dirty="0"/>
                  <a:t>This gives the volume in terms of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dirty="0"/>
                  <a:t>.</a:t>
                </a:r>
              </a:p>
              <a:p>
                <a:pPr marL="1143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16" name="Text Placeholder 2">
                <a:extLst>
                  <a:ext uri="{FF2B5EF4-FFF2-40B4-BE49-F238E27FC236}">
                    <a16:creationId xmlns:a16="http://schemas.microsoft.com/office/drawing/2014/main" id="{116CB833-80F5-532E-336B-474415871C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199" y="1332089"/>
                <a:ext cx="10913533" cy="484487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Google Shape;164;p3">
            <a:extLst>
              <a:ext uri="{FF2B5EF4-FFF2-40B4-BE49-F238E27FC236}">
                <a16:creationId xmlns:a16="http://schemas.microsoft.com/office/drawing/2014/main" id="{05A273E3-ABB4-0B20-78FD-64D0CDECC65C}"/>
              </a:ext>
            </a:extLst>
          </p:cNvPr>
          <p:cNvSpPr txBox="1"/>
          <p:nvPr/>
        </p:nvSpPr>
        <p:spPr>
          <a:xfrm>
            <a:off x="1047274" y="5307575"/>
            <a:ext cx="6151858" cy="70788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GB" sz="2000" b="0" i="1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Two or more sets of brackets written next to each other mean they are multiplied together.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" name="Google Shape;131;p16">
            <a:extLst>
              <a:ext uri="{FF2B5EF4-FFF2-40B4-BE49-F238E27FC236}">
                <a16:creationId xmlns:a16="http://schemas.microsoft.com/office/drawing/2014/main" id="{ED9F066B-2D44-0712-72CB-11D63D1B785D}"/>
              </a:ext>
            </a:extLst>
          </p:cNvPr>
          <p:cNvSpPr txBox="1">
            <a:spLocks/>
          </p:cNvSpPr>
          <p:nvPr/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</a:pPr>
            <a:r>
              <a:rPr lang="en-GB" dirty="0"/>
              <a:t>Resource 4: Calculus – Differentiation</a:t>
            </a:r>
          </a:p>
        </p:txBody>
      </p:sp>
      <p:sp>
        <p:nvSpPr>
          <p:cNvPr id="4" name="Google Shape;130;p16">
            <a:extLst>
              <a:ext uri="{FF2B5EF4-FFF2-40B4-BE49-F238E27FC236}">
                <a16:creationId xmlns:a16="http://schemas.microsoft.com/office/drawing/2014/main" id="{8D01D3A6-1F12-5FD7-AD95-C65277ED2F14}"/>
              </a:ext>
            </a:extLst>
          </p:cNvPr>
          <p:cNvSpPr txBox="1">
            <a:spLocks/>
          </p:cNvSpPr>
          <p:nvPr/>
        </p:nvSpPr>
        <p:spPr>
          <a:xfrm>
            <a:off x="9694551" y="159675"/>
            <a:ext cx="2385961" cy="376156"/>
          </a:xfrm>
          <a:prstGeom prst="flowChartAlternateProcess">
            <a:avLst/>
          </a:prstGeom>
          <a:solidFill>
            <a:srgbClr val="F1995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457200" marR="0" lvl="0" indent="-381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1400"/>
              <a:buFont typeface="Arial"/>
              <a:buNone/>
            </a:pPr>
            <a:r>
              <a:rPr lang="en-GB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Recap and Worked examples</a:t>
            </a:r>
          </a:p>
        </p:txBody>
      </p:sp>
    </p:spTree>
    <p:extLst>
      <p:ext uri="{BB962C8B-B14F-4D97-AF65-F5344CB8AC3E}">
        <p14:creationId xmlns:p14="http://schemas.microsoft.com/office/powerpoint/2010/main" val="33186480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1C4A43-F418-D586-E2D4-F9A2E36B84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;p4">
            <a:extLst>
              <a:ext uri="{FF2B5EF4-FFF2-40B4-BE49-F238E27FC236}">
                <a16:creationId xmlns:a16="http://schemas.microsoft.com/office/drawing/2014/main" id="{3D718DBA-9186-FFEE-DE18-EFA0217428E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10515600" cy="12811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>
              <a:buSzPts val="4000"/>
            </a:pPr>
            <a:r>
              <a:rPr lang="en-GB" dirty="0"/>
              <a:t>Worked example 1: Box size optimisation</a:t>
            </a:r>
            <a:endParaRPr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 Placeholder 2">
                <a:extLst>
                  <a:ext uri="{FF2B5EF4-FFF2-40B4-BE49-F238E27FC236}">
                    <a16:creationId xmlns:a16="http://schemas.microsoft.com/office/drawing/2014/main" id="{4D4079A1-0956-6F9E-5439-7DAB07AC98E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38200" y="1339492"/>
                <a:ext cx="10913533" cy="4844874"/>
              </a:xfrm>
              <a:prstGeom prst="rect">
                <a:avLst/>
              </a:prstGeom>
              <a:solidFill>
                <a:srgbClr val="D2E8E9"/>
              </a:solidFill>
              <a:ln>
                <a:noFill/>
              </a:ln>
            </p:spPr>
            <p:txBody>
              <a:bodyPr spcFirstLastPara="1" wrap="square" lIns="180000" tIns="180000" rIns="180000" bIns="180000" anchor="t" anchorCtr="0">
                <a:normAutofit lnSpcReduction="1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42900" algn="l" rtl="0">
                  <a:lnSpc>
                    <a:spcPct val="108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24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L="914400" marR="0" lvl="1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20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L="1371600" marR="0" lvl="2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L="1828800" marR="0" lvl="3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16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L="2286000" marR="0" lvl="4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16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L="2743200" marR="0" lvl="5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6pPr>
                <a:lvl7pPr marL="3200400" marR="0" lvl="6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7pPr>
                <a:lvl8pPr marL="3657600" marR="0" lvl="7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8pPr>
                <a:lvl9pPr marL="4114800" marR="0" lvl="8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9pPr>
              </a:lstStyle>
              <a:p>
                <a:pPr marL="114300" indent="0">
                  <a:buNone/>
                </a:pPr>
                <a:r>
                  <a:rPr lang="en-US" b="1" dirty="0"/>
                  <a:t>Step 2</a:t>
                </a:r>
                <a:r>
                  <a:rPr lang="en-US" dirty="0"/>
                  <a:t>: Expand the brackets.</a:t>
                </a:r>
              </a:p>
              <a:p>
                <a:pPr marL="11430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𝑉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=(10−2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)(5−2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)(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  <a:p>
                <a:pPr marL="114300" indent="0">
                  <a:buNone/>
                </a:pPr>
                <a:r>
                  <a:rPr lang="en-US" dirty="0"/>
                  <a:t>Multiply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10</m:t>
                    </m:r>
                  </m:oMath>
                </a14:m>
                <a:r>
                  <a:rPr lang="en-US" dirty="0"/>
                  <a:t> by everything in the second brackets.</a:t>
                </a:r>
              </a:p>
              <a:p>
                <a:pPr marL="1143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dirty="0" smtClean="0">
                          <a:latin typeface="Cambria Math" panose="02040503050406030204" pitchFamily="18" charset="0"/>
                        </a:rPr>
                        <m:t>50−20</m:t>
                      </m:r>
                      <m:r>
                        <a:rPr lang="en-US" i="1" dirty="0"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en-US" dirty="0"/>
              </a:p>
              <a:p>
                <a:pPr marL="114300" indent="0">
                  <a:buNone/>
                </a:pPr>
                <a:r>
                  <a:rPr lang="en-US" dirty="0"/>
                  <a:t>Multiply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−2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by everything in the second brackets.</a:t>
                </a:r>
              </a:p>
              <a:p>
                <a:pPr marL="11430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 dirty="0" smtClean="0">
                          <a:latin typeface="Cambria Math" panose="02040503050406030204" pitchFamily="18" charset="0"/>
                        </a:rPr>
                        <m:t>−10</m:t>
                      </m:r>
                      <m:r>
                        <a:rPr lang="en-US" i="1" dirty="0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 dirty="0" smtClean="0">
                          <a:latin typeface="Cambria Math" panose="02040503050406030204" pitchFamily="18" charset="0"/>
                        </a:rPr>
                        <m:t>+4</m:t>
                      </m:r>
                      <m:sSup>
                        <m:sSupPr>
                          <m:ctrlPr>
                            <a:rPr lang="en-US" i="1" dirty="0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dirty="0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GB" b="0" i="1" dirty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i="1" dirty="0">
                  <a:latin typeface="Cambria Math" panose="02040503050406030204" pitchFamily="18" charset="0"/>
                </a:endParaRPr>
              </a:p>
              <a:p>
                <a:pPr marL="114300" indent="0">
                  <a:buNone/>
                </a:pPr>
                <a:r>
                  <a:rPr lang="en-US" dirty="0"/>
                  <a:t>Then combine the results</a:t>
                </a:r>
              </a:p>
              <a:p>
                <a:pPr marL="1143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dirty="0" smtClean="0">
                          <a:latin typeface="Cambria Math" panose="02040503050406030204" pitchFamily="18" charset="0"/>
                        </a:rPr>
                        <m:t>𝑉</m:t>
                      </m:r>
                      <m:r>
                        <a:rPr lang="en-US" i="1" dirty="0" smtClean="0">
                          <a:latin typeface="Cambria Math" panose="02040503050406030204" pitchFamily="18" charset="0"/>
                        </a:rPr>
                        <m:t> = (50−20</m:t>
                      </m:r>
                      <m:r>
                        <a:rPr lang="en-US" i="1" dirty="0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 dirty="0" smtClean="0">
                          <a:latin typeface="Cambria Math" panose="02040503050406030204" pitchFamily="18" charset="0"/>
                        </a:rPr>
                        <m:t>−10</m:t>
                      </m:r>
                      <m:r>
                        <a:rPr lang="en-US" i="1" dirty="0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 dirty="0" smtClean="0"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i="1" dirty="0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4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)(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  <a:p>
                <a:pPr marL="114300" indent="0">
                  <a:buNone/>
                </a:pPr>
                <a:r>
                  <a:rPr lang="en-US" dirty="0"/>
                  <a:t>and simplify</a:t>
                </a:r>
              </a:p>
              <a:p>
                <a:pPr marL="11430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 dirty="0">
                          <a:latin typeface="Cambria Math" panose="02040503050406030204" pitchFamily="18" charset="0"/>
                        </a:rPr>
                        <m:t>𝑉</m:t>
                      </m:r>
                      <m:r>
                        <a:rPr lang="en-US" i="1" dirty="0">
                          <a:latin typeface="Cambria Math" panose="02040503050406030204" pitchFamily="18" charset="0"/>
                        </a:rPr>
                        <m:t> = (</m:t>
                      </m:r>
                      <m:sSup>
                        <m:sSup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4</m:t>
                          </m:r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−30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+50)(</m:t>
                      </m:r>
                      <m:r>
                        <a:rPr lang="en-US" i="1" dirty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 dirty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6" name="Text Placeholder 2">
                <a:extLst>
                  <a:ext uri="{FF2B5EF4-FFF2-40B4-BE49-F238E27FC236}">
                    <a16:creationId xmlns:a16="http://schemas.microsoft.com/office/drawing/2014/main" id="{4D4079A1-0956-6F9E-5439-7DAB07AC98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1339492"/>
                <a:ext cx="10913533" cy="4844874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Google Shape;131;p16">
            <a:extLst>
              <a:ext uri="{FF2B5EF4-FFF2-40B4-BE49-F238E27FC236}">
                <a16:creationId xmlns:a16="http://schemas.microsoft.com/office/drawing/2014/main" id="{38B5AD95-259A-9A50-A749-4F72FE8C6FF9}"/>
              </a:ext>
            </a:extLst>
          </p:cNvPr>
          <p:cNvSpPr txBox="1">
            <a:spLocks/>
          </p:cNvSpPr>
          <p:nvPr/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</a:pPr>
            <a:r>
              <a:rPr lang="en-GB" dirty="0"/>
              <a:t>Resource 4: Calculus – Differentiation</a:t>
            </a:r>
          </a:p>
        </p:txBody>
      </p:sp>
      <p:sp>
        <p:nvSpPr>
          <p:cNvPr id="4" name="Google Shape;130;p16">
            <a:extLst>
              <a:ext uri="{FF2B5EF4-FFF2-40B4-BE49-F238E27FC236}">
                <a16:creationId xmlns:a16="http://schemas.microsoft.com/office/drawing/2014/main" id="{BAD5C243-E143-AE9F-E4DC-E6A3987DC9E0}"/>
              </a:ext>
            </a:extLst>
          </p:cNvPr>
          <p:cNvSpPr txBox="1">
            <a:spLocks/>
          </p:cNvSpPr>
          <p:nvPr/>
        </p:nvSpPr>
        <p:spPr>
          <a:xfrm>
            <a:off x="9694551" y="159675"/>
            <a:ext cx="2385961" cy="376156"/>
          </a:xfrm>
          <a:prstGeom prst="flowChartAlternateProcess">
            <a:avLst/>
          </a:prstGeom>
          <a:solidFill>
            <a:srgbClr val="F1995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457200" marR="0" lvl="0" indent="-381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1400"/>
              <a:buFont typeface="Arial"/>
              <a:buNone/>
            </a:pPr>
            <a:r>
              <a:rPr lang="en-GB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Recap and Worked examples</a:t>
            </a:r>
          </a:p>
        </p:txBody>
      </p:sp>
    </p:spTree>
    <p:extLst>
      <p:ext uri="{BB962C8B-B14F-4D97-AF65-F5344CB8AC3E}">
        <p14:creationId xmlns:p14="http://schemas.microsoft.com/office/powerpoint/2010/main" val="695104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822B97-D1FA-BD0A-40A4-AC458FE911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;p4">
            <a:extLst>
              <a:ext uri="{FF2B5EF4-FFF2-40B4-BE49-F238E27FC236}">
                <a16:creationId xmlns:a16="http://schemas.microsoft.com/office/drawing/2014/main" id="{698610BC-D7CA-E203-99E5-3913CEB2D5E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10515600" cy="12811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>
              <a:buSzPts val="4000"/>
            </a:pPr>
            <a:r>
              <a:rPr lang="en-GB" dirty="0"/>
              <a:t>Worked example 1: Box size optimisation</a:t>
            </a:r>
            <a:endParaRPr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 Placeholder 2">
                <a:extLst>
                  <a:ext uri="{FF2B5EF4-FFF2-40B4-BE49-F238E27FC236}">
                    <a16:creationId xmlns:a16="http://schemas.microsoft.com/office/drawing/2014/main" id="{9FB203AF-71C9-72F9-BFF1-A3DE125E7EE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38199" y="1332089"/>
                <a:ext cx="10913533" cy="4844874"/>
              </a:xfrm>
              <a:prstGeom prst="rect">
                <a:avLst/>
              </a:prstGeom>
              <a:solidFill>
                <a:srgbClr val="D2E8E9"/>
              </a:solidFill>
              <a:ln>
                <a:noFill/>
              </a:ln>
            </p:spPr>
            <p:txBody>
              <a:bodyPr spcFirstLastPara="1" wrap="square" lIns="180000" tIns="180000" rIns="180000" bIns="180000" anchor="t" anchorCtr="0">
                <a:norm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42900" algn="l" rtl="0">
                  <a:lnSpc>
                    <a:spcPct val="108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24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L="914400" marR="0" lvl="1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20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L="1371600" marR="0" lvl="2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L="1828800" marR="0" lvl="3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16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L="2286000" marR="0" lvl="4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16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L="2743200" marR="0" lvl="5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6pPr>
                <a:lvl7pPr marL="3200400" marR="0" lvl="6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7pPr>
                <a:lvl8pPr marL="3657600" marR="0" lvl="7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8pPr>
                <a:lvl9pPr marL="4114800" marR="0" lvl="8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9pPr>
              </a:lstStyle>
              <a:p>
                <a:pPr marL="114300" indent="0">
                  <a:buNone/>
                </a:pPr>
                <a:r>
                  <a:rPr lang="en-US" b="1" dirty="0"/>
                  <a:t>Step 3</a:t>
                </a:r>
                <a:r>
                  <a:rPr lang="en-US" dirty="0"/>
                  <a:t>: Continue expanding the bracket.</a:t>
                </a:r>
              </a:p>
              <a:p>
                <a:pPr marL="11430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 dirty="0">
                          <a:latin typeface="Cambria Math" panose="02040503050406030204" pitchFamily="18" charset="0"/>
                        </a:rPr>
                        <m:t>𝑉</m:t>
                      </m:r>
                      <m:r>
                        <a:rPr lang="en-US" i="1" dirty="0">
                          <a:latin typeface="Cambria Math" panose="02040503050406030204" pitchFamily="18" charset="0"/>
                        </a:rPr>
                        <m:t> = (</m:t>
                      </m:r>
                      <m:sSup>
                        <m:sSup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4</m:t>
                          </m:r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−30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+50)(</m:t>
                      </m:r>
                      <m:r>
                        <a:rPr lang="en-US" i="1" dirty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 dirty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  <a:p>
                <a:pPr marL="114300" indent="0">
                  <a:buNone/>
                </a:pPr>
                <a:r>
                  <a:rPr lang="en-US" dirty="0"/>
                  <a:t>Multiply all terms in the first brackets by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dirty="0"/>
                  <a:t>.</a:t>
                </a:r>
              </a:p>
              <a:p>
                <a:pPr marL="11430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 dirty="0">
                          <a:latin typeface="Cambria Math" panose="02040503050406030204" pitchFamily="18" charset="0"/>
                        </a:rPr>
                        <m:t>𝑉</m:t>
                      </m:r>
                      <m:r>
                        <a:rPr lang="en-US" i="1" dirty="0">
                          <a:latin typeface="Cambria Math" panose="02040503050406030204" pitchFamily="18" charset="0"/>
                        </a:rPr>
                        <m:t> = </m:t>
                      </m:r>
                      <m:d>
                        <m:d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i="1" dirty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p>
                          </m:sSup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−</m:t>
                          </m:r>
                          <m:sSup>
                            <m:sSupPr>
                              <m:ctrlPr>
                                <a:rPr lang="en-US" i="1" dirty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30</m:t>
                              </m:r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+50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</m:oMath>
                  </m:oMathPara>
                </a14:m>
                <a:endParaRPr lang="en-US" dirty="0"/>
              </a:p>
              <a:p>
                <a:pPr marL="114300" indent="0">
                  <a:buNone/>
                </a:pPr>
                <a:endParaRPr lang="en-US" dirty="0"/>
              </a:p>
              <a:p>
                <a:pPr marL="114300" indent="0">
                  <a:buNone/>
                </a:pPr>
                <a:r>
                  <a:rPr lang="en-US" dirty="0"/>
                  <a:t>So, the volume of the box is represented by the polynomial</a:t>
                </a:r>
              </a:p>
              <a:p>
                <a:pPr marL="11430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 dirty="0">
                          <a:latin typeface="Cambria Math" panose="02040503050406030204" pitchFamily="18" charset="0"/>
                        </a:rPr>
                        <m:t>𝑉</m:t>
                      </m:r>
                      <m:r>
                        <a:rPr lang="en-US" i="1" dirty="0">
                          <a:latin typeface="Cambria Math" panose="02040503050406030204" pitchFamily="18" charset="0"/>
                        </a:rPr>
                        <m:t> =</m:t>
                      </m:r>
                      <m:sSup>
                        <m:sSup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4</m:t>
                          </m:r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en-US" i="1" dirty="0">
                          <a:latin typeface="Cambria Math" panose="02040503050406030204" pitchFamily="18" charset="0"/>
                        </a:rPr>
                        <m:t>−</m:t>
                      </m:r>
                      <m:sSup>
                        <m:sSup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30</m:t>
                          </m:r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i="1" dirty="0">
                          <a:latin typeface="Cambria Math" panose="02040503050406030204" pitchFamily="18" charset="0"/>
                        </a:rPr>
                        <m:t>+50</m:t>
                      </m:r>
                      <m:r>
                        <a:rPr lang="en-US" i="1" dirty="0"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en-US" dirty="0"/>
              </a:p>
              <a:p>
                <a:pPr marL="1143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16" name="Text Placeholder 2">
                <a:extLst>
                  <a:ext uri="{FF2B5EF4-FFF2-40B4-BE49-F238E27FC236}">
                    <a16:creationId xmlns:a16="http://schemas.microsoft.com/office/drawing/2014/main" id="{9FB203AF-71C9-72F9-BFF1-A3DE125E7E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199" y="1332089"/>
                <a:ext cx="10913533" cy="4844874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Google Shape;131;p16">
            <a:extLst>
              <a:ext uri="{FF2B5EF4-FFF2-40B4-BE49-F238E27FC236}">
                <a16:creationId xmlns:a16="http://schemas.microsoft.com/office/drawing/2014/main" id="{1A2CA442-8123-F3B2-2885-F69CDF3DA0F6}"/>
              </a:ext>
            </a:extLst>
          </p:cNvPr>
          <p:cNvSpPr txBox="1">
            <a:spLocks/>
          </p:cNvSpPr>
          <p:nvPr/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</a:pPr>
            <a:r>
              <a:rPr lang="en-GB" dirty="0"/>
              <a:t>Resource 4: Calculus – Differentiation</a:t>
            </a:r>
          </a:p>
        </p:txBody>
      </p:sp>
      <p:sp>
        <p:nvSpPr>
          <p:cNvPr id="4" name="Google Shape;130;p16">
            <a:extLst>
              <a:ext uri="{FF2B5EF4-FFF2-40B4-BE49-F238E27FC236}">
                <a16:creationId xmlns:a16="http://schemas.microsoft.com/office/drawing/2014/main" id="{85325AFF-2C11-EB5E-2004-0E7DF77A95F5}"/>
              </a:ext>
            </a:extLst>
          </p:cNvPr>
          <p:cNvSpPr txBox="1">
            <a:spLocks/>
          </p:cNvSpPr>
          <p:nvPr/>
        </p:nvSpPr>
        <p:spPr>
          <a:xfrm>
            <a:off x="9694551" y="159675"/>
            <a:ext cx="2385961" cy="376156"/>
          </a:xfrm>
          <a:prstGeom prst="flowChartAlternateProcess">
            <a:avLst/>
          </a:prstGeom>
          <a:solidFill>
            <a:srgbClr val="F1995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457200" marR="0" lvl="0" indent="-381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1400"/>
              <a:buFont typeface="Arial"/>
              <a:buNone/>
            </a:pPr>
            <a:r>
              <a:rPr lang="en-GB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Recap and Worked examples</a:t>
            </a:r>
          </a:p>
        </p:txBody>
      </p:sp>
    </p:spTree>
    <p:extLst>
      <p:ext uri="{BB962C8B-B14F-4D97-AF65-F5344CB8AC3E}">
        <p14:creationId xmlns:p14="http://schemas.microsoft.com/office/powerpoint/2010/main" val="15617099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B241B2-ABBE-7EEC-BD95-7A747E77A6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;p4">
            <a:extLst>
              <a:ext uri="{FF2B5EF4-FFF2-40B4-BE49-F238E27FC236}">
                <a16:creationId xmlns:a16="http://schemas.microsoft.com/office/drawing/2014/main" id="{7CDD4470-CD81-190E-E3E5-6C3142CDBC6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10515600" cy="12811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>
              <a:buSzPts val="4000"/>
            </a:pPr>
            <a:r>
              <a:rPr lang="en-GB" dirty="0"/>
              <a:t>Worked example 1: Box size optimisation</a:t>
            </a:r>
            <a:endParaRPr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 Placeholder 2">
                <a:extLst>
                  <a:ext uri="{FF2B5EF4-FFF2-40B4-BE49-F238E27FC236}">
                    <a16:creationId xmlns:a16="http://schemas.microsoft.com/office/drawing/2014/main" id="{F8180780-48EA-0813-B391-FA9C88883DF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38199" y="1332089"/>
                <a:ext cx="10913533" cy="4844874"/>
              </a:xfrm>
              <a:prstGeom prst="rect">
                <a:avLst/>
              </a:prstGeom>
              <a:solidFill>
                <a:srgbClr val="D2E8E9"/>
              </a:solidFill>
              <a:ln>
                <a:noFill/>
              </a:ln>
            </p:spPr>
            <p:txBody>
              <a:bodyPr spcFirstLastPara="1" wrap="square" lIns="180000" tIns="180000" rIns="180000" bIns="180000" anchor="t" anchorCtr="0">
                <a:norm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42900" algn="l" rtl="0">
                  <a:lnSpc>
                    <a:spcPct val="108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24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L="914400" marR="0" lvl="1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20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L="1371600" marR="0" lvl="2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L="1828800" marR="0" lvl="3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16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L="2286000" marR="0" lvl="4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16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L="2743200" marR="0" lvl="5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6pPr>
                <a:lvl7pPr marL="3200400" marR="0" lvl="6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7pPr>
                <a:lvl8pPr marL="3657600" marR="0" lvl="7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8pPr>
                <a:lvl9pPr marL="4114800" marR="0" lvl="8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9pPr>
              </a:lstStyle>
              <a:p>
                <a:pPr marL="114300" indent="0">
                  <a:buNone/>
                </a:pPr>
                <a:r>
                  <a:rPr lang="en-US" b="1" dirty="0"/>
                  <a:t>Step 4</a:t>
                </a:r>
                <a:r>
                  <a:rPr lang="en-US" dirty="0"/>
                  <a:t>: Differentiate term by term.</a:t>
                </a:r>
              </a:p>
              <a:p>
                <a:pPr marL="11430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 dirty="0">
                          <a:latin typeface="Cambria Math" panose="02040503050406030204" pitchFamily="18" charset="0"/>
                        </a:rPr>
                        <m:t>𝑉</m:t>
                      </m:r>
                      <m:r>
                        <a:rPr lang="en-US" i="1" dirty="0">
                          <a:latin typeface="Cambria Math" panose="02040503050406030204" pitchFamily="18" charset="0"/>
                        </a:rPr>
                        <m:t> =</m:t>
                      </m:r>
                      <m:sSup>
                        <m:sSup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4</m:t>
                          </m:r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en-US" i="1" dirty="0">
                          <a:latin typeface="Cambria Math" panose="02040503050406030204" pitchFamily="18" charset="0"/>
                        </a:rPr>
                        <m:t>−</m:t>
                      </m:r>
                      <m:sSup>
                        <m:sSup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30</m:t>
                          </m:r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i="1" dirty="0">
                          <a:latin typeface="Cambria Math" panose="02040503050406030204" pitchFamily="18" charset="0"/>
                        </a:rPr>
                        <m:t>+50</m:t>
                      </m:r>
                      <m:r>
                        <a:rPr lang="en-US" i="1" dirty="0"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en-US" dirty="0"/>
              </a:p>
              <a:p>
                <a:pPr marL="114300" indent="0">
                  <a:buNone/>
                </a:pPr>
                <a:r>
                  <a:rPr lang="en-US" dirty="0"/>
                  <a:t>When differentiating polynomials, multiply the coefficient by the index, then reduce the index by one.</a:t>
                </a:r>
              </a:p>
              <a:p>
                <a:pPr marL="11430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dirty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 dirty="0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𝑉</m:t>
                          </m:r>
                        </m:num>
                        <m:den>
                          <m:r>
                            <a:rPr lang="en-US" i="1" dirty="0" smtClean="0">
                              <a:latin typeface="Cambria Math" panose="02040503050406030204" pitchFamily="18" charset="0"/>
                            </a:rPr>
                            <m:t>𝑑𝑥</m:t>
                          </m:r>
                        </m:den>
                      </m:f>
                      <m:r>
                        <a:rPr lang="en-US" i="1" dirty="0">
                          <a:latin typeface="Cambria Math" panose="02040503050406030204" pitchFamily="18" charset="0"/>
                        </a:rPr>
                        <m:t> =</m:t>
                      </m:r>
                      <m:f>
                        <m:fPr>
                          <m:ctrlPr>
                            <a:rPr lang="en-US" i="1" dirty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 dirty="0" smtClean="0">
                              <a:latin typeface="Cambria Math" panose="02040503050406030204" pitchFamily="18" charset="0"/>
                            </a:rPr>
                            <m:t>𝑑</m:t>
                          </m:r>
                        </m:num>
                        <m:den>
                          <m:r>
                            <a:rPr lang="en-US" i="1" dirty="0" smtClean="0">
                              <a:latin typeface="Cambria Math" panose="02040503050406030204" pitchFamily="18" charset="0"/>
                            </a:rPr>
                            <m:t>𝑑𝑥</m:t>
                          </m:r>
                        </m:den>
                      </m:f>
                      <m:d>
                        <m:d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i="1" dirty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p>
                          </m:sSup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−</m:t>
                          </m:r>
                          <m:sSup>
                            <m:sSupPr>
                              <m:ctrlPr>
                                <a:rPr lang="en-US" i="1" dirty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30</m:t>
                              </m:r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+50</m:t>
                          </m:r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</m:oMath>
                  </m:oMathPara>
                </a14:m>
                <a:endParaRPr lang="en-US" dirty="0"/>
              </a:p>
              <a:p>
                <a:pPr marL="114300" indent="0">
                  <a:buNone/>
                </a:pPr>
                <a:endParaRPr lang="en-US" sz="800" dirty="0"/>
              </a:p>
              <a:p>
                <a:pPr marL="571500" lvl="1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 =3×4</m:t>
                      </m:r>
                      <m:sSup>
                        <m:s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−2×30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+50</m:t>
                      </m:r>
                    </m:oMath>
                  </m:oMathPara>
                </a14:m>
                <a:endParaRPr lang="en-US" sz="2400" dirty="0"/>
              </a:p>
              <a:p>
                <a:pPr marL="571500" lvl="1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𝟏𝟐</m:t>
                      </m:r>
                      <m:sSup>
                        <m:sSup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  <m:sup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  <m:r>
                        <a:rPr lang="en-US" sz="2400" b="1" i="1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𝟔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𝒙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𝟓𝟎</m:t>
                      </m:r>
                    </m:oMath>
                  </m:oMathPara>
                </a14:m>
                <a:endParaRPr lang="en-US" sz="2400" b="1" dirty="0"/>
              </a:p>
              <a:p>
                <a:pPr marL="114300" indent="0">
                  <a:buNone/>
                </a:pPr>
                <a:endParaRPr lang="en-US" dirty="0"/>
              </a:p>
              <a:p>
                <a:pPr marL="1143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16" name="Text Placeholder 2">
                <a:extLst>
                  <a:ext uri="{FF2B5EF4-FFF2-40B4-BE49-F238E27FC236}">
                    <a16:creationId xmlns:a16="http://schemas.microsoft.com/office/drawing/2014/main" id="{F8180780-48EA-0813-B391-FA9C88883D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199" y="1332089"/>
                <a:ext cx="10913533" cy="4844874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Google Shape;199;p6">
                <a:extLst>
                  <a:ext uri="{FF2B5EF4-FFF2-40B4-BE49-F238E27FC236}">
                    <a16:creationId xmlns:a16="http://schemas.microsoft.com/office/drawing/2014/main" id="{B28D2FD4-D036-8973-BD03-D2477CAFCB77}"/>
                  </a:ext>
                </a:extLst>
              </p:cNvPr>
              <p:cNvSpPr txBox="1"/>
              <p:nvPr/>
            </p:nvSpPr>
            <p:spPr>
              <a:xfrm>
                <a:off x="1690511" y="5339441"/>
                <a:ext cx="9663289" cy="707846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lvl="0">
                  <a:buSzPts val="2000"/>
                </a:pPr>
                <a14:m>
                  <m:oMath xmlns:m="http://schemas.openxmlformats.org/officeDocument/2006/math">
                    <m:r>
                      <a:rPr lang="en-GB" sz="2000" i="1" dirty="0">
                        <a:solidFill>
                          <a:schemeClr val="dk1"/>
                        </a:solidFill>
                        <a:latin typeface="Cambria Math" panose="02040503050406030204" pitchFamily="18" charset="0"/>
                        <a:ea typeface="Calibri"/>
                        <a:cs typeface="Calibri"/>
                        <a:sym typeface="Calibri"/>
                      </a:rPr>
                      <m:t>𝑥</m:t>
                    </m:r>
                    <m:r>
                      <a:rPr lang="en-GB" sz="2000" i="1" dirty="0">
                        <a:solidFill>
                          <a:schemeClr val="dk1"/>
                        </a:solidFill>
                        <a:latin typeface="Cambria Math" panose="02040503050406030204" pitchFamily="18" charset="0"/>
                        <a:ea typeface="Calibri"/>
                        <a:cs typeface="Calibri"/>
                        <a:sym typeface="Calibri"/>
                      </a:rPr>
                      <m:t> </m:t>
                    </m:r>
                  </m:oMath>
                </a14:m>
                <a:r>
                  <a:rPr lang="en-GB" sz="2000" b="0" i="0" u="none" strike="noStrike" cap="none" dirty="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can be written as </a:t>
                </a:r>
                <a14:m>
                  <m:oMath xmlns:m="http://schemas.openxmlformats.org/officeDocument/2006/math">
                    <m:r>
                      <a:rPr lang="en-GB" sz="2000" b="0" i="1" u="none" strike="noStrike" cap="none" dirty="0" smtClean="0">
                        <a:solidFill>
                          <a:schemeClr val="dk1"/>
                        </a:solidFill>
                        <a:latin typeface="Cambria Math" panose="02040503050406030204" pitchFamily="18" charset="0"/>
                        <a:ea typeface="Calibri"/>
                        <a:cs typeface="Calibri"/>
                        <a:sym typeface="Calibri"/>
                      </a:rPr>
                      <m:t>𝑥</m:t>
                    </m:r>
                    <m:r>
                      <a:rPr lang="en-GB" sz="2000" b="0" i="1" u="none" strike="noStrike" cap="none" baseline="30000" dirty="0">
                        <a:solidFill>
                          <a:schemeClr val="dk1"/>
                        </a:solidFill>
                        <a:latin typeface="Cambria Math" panose="02040503050406030204" pitchFamily="18" charset="0"/>
                        <a:ea typeface="Calibri"/>
                        <a:cs typeface="Calibri"/>
                        <a:sym typeface="Calibri"/>
                      </a:rPr>
                      <m:t>1</m:t>
                    </m:r>
                  </m:oMath>
                </a14:m>
                <a:r>
                  <a:rPr lang="en-GB" sz="2000" b="0" i="0" u="none" strike="noStrike" cap="none" dirty="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. When differentiated, the index reduces to 0, so the result is </a:t>
                </a:r>
                <a14:m>
                  <m:oMath xmlns:m="http://schemas.openxmlformats.org/officeDocument/2006/math">
                    <m:r>
                      <a:rPr lang="en-GB" sz="2000" b="0" i="1" u="none" strike="noStrike" cap="none" dirty="0" smtClean="0">
                        <a:solidFill>
                          <a:schemeClr val="dk1"/>
                        </a:solidFill>
                        <a:latin typeface="Cambria Math" panose="02040503050406030204" pitchFamily="18" charset="0"/>
                        <a:ea typeface="Calibri"/>
                        <a:cs typeface="Calibri"/>
                        <a:sym typeface="Calibri"/>
                      </a:rPr>
                      <m:t>𝑥</m:t>
                    </m:r>
                    <m:r>
                      <a:rPr lang="en-GB" sz="2000" b="0" i="1" u="none" strike="noStrike" cap="none" baseline="30000" dirty="0">
                        <a:solidFill>
                          <a:schemeClr val="dk1"/>
                        </a:solidFill>
                        <a:latin typeface="Cambria Math" panose="02040503050406030204" pitchFamily="18" charset="0"/>
                        <a:ea typeface="Calibri"/>
                        <a:cs typeface="Calibri"/>
                        <a:sym typeface="Calibri"/>
                      </a:rPr>
                      <m:t>0</m:t>
                    </m:r>
                  </m:oMath>
                </a14:m>
                <a:r>
                  <a:rPr lang="en-GB" sz="2000" b="0" i="0" u="none" strike="noStrike" cap="none" dirty="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. </a:t>
                </a:r>
              </a:p>
              <a:p>
                <a:pPr lvl="0">
                  <a:buSzPts val="2000"/>
                </a:pPr>
                <a:r>
                  <a:rPr lang="en-GB" sz="2000" b="0" i="0" u="none" strike="noStrike" cap="none" dirty="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Anything to the power of 0 is 1, so the derivative of </a:t>
                </a:r>
                <a14:m>
                  <m:oMath xmlns:m="http://schemas.openxmlformats.org/officeDocument/2006/math">
                    <m:r>
                      <a:rPr lang="en-GB" sz="2000" b="0" i="1" u="none" strike="noStrike" cap="none" dirty="0" smtClean="0">
                        <a:solidFill>
                          <a:schemeClr val="dk1"/>
                        </a:solidFill>
                        <a:latin typeface="Cambria Math" panose="02040503050406030204" pitchFamily="18" charset="0"/>
                        <a:ea typeface="Calibri"/>
                        <a:cs typeface="Calibri"/>
                        <a:sym typeface="Calibri"/>
                      </a:rPr>
                      <m:t>𝑥</m:t>
                    </m:r>
                  </m:oMath>
                </a14:m>
                <a:r>
                  <a:rPr lang="en-GB" sz="2000" b="0" i="0" u="none" strike="noStrike" cap="none" dirty="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 is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GB" sz="2000" i="1" dirty="0" smtClean="0">
                            <a:solidFill>
                              <a:schemeClr val="dk1"/>
                            </a:solidFill>
                            <a:latin typeface="Cambria Math" panose="02040503050406030204" pitchFamily="18" charset="0"/>
                            <a:cs typeface="Calibri"/>
                            <a:sym typeface="Calibri"/>
                          </a:rPr>
                        </m:ctrlPr>
                      </m:sSupPr>
                      <m:e>
                        <m:r>
                          <a:rPr lang="en-US" sz="2000" b="0" i="1" dirty="0" smtClean="0">
                            <a:solidFill>
                              <a:schemeClr val="dk1"/>
                            </a:solidFill>
                            <a:latin typeface="Cambria Math" panose="02040503050406030204" pitchFamily="18" charset="0"/>
                            <a:cs typeface="Calibri"/>
                            <a:sym typeface="Calibri"/>
                          </a:rPr>
                          <m:t>𝑥</m:t>
                        </m:r>
                      </m:e>
                      <m:sup>
                        <m:r>
                          <a:rPr lang="en-US" sz="2000" b="0" i="1" dirty="0" smtClean="0">
                            <a:solidFill>
                              <a:schemeClr val="dk1"/>
                            </a:solidFill>
                            <a:latin typeface="Cambria Math" panose="02040503050406030204" pitchFamily="18" charset="0"/>
                            <a:cs typeface="Calibri"/>
                            <a:sym typeface="Calibri"/>
                          </a:rPr>
                          <m:t>0</m:t>
                        </m:r>
                      </m:sup>
                    </m:sSup>
                    <m:r>
                      <a:rPr lang="en-US" sz="2000" b="0" i="1" dirty="0" smtClean="0">
                        <a:solidFill>
                          <a:schemeClr val="dk1"/>
                        </a:solidFill>
                        <a:latin typeface="Cambria Math" panose="02040503050406030204" pitchFamily="18" charset="0"/>
                        <a:cs typeface="Calibri"/>
                        <a:sym typeface="Calibri"/>
                      </a:rPr>
                      <m:t>=1</m:t>
                    </m:r>
                  </m:oMath>
                </a14:m>
                <a:r>
                  <a:rPr lang="en-GB" sz="2000" b="0" i="0" u="none" strike="noStrike" cap="none" dirty="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.</a:t>
                </a:r>
                <a:r>
                  <a:rPr lang="en-GB" sz="2000" b="1" i="0" u="none" strike="noStrike" cap="none" dirty="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 </a:t>
                </a:r>
                <a:endParaRPr sz="2000" b="0" i="0" u="none" strike="noStrike" cap="none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mc:Choice>
        <mc:Fallback xmlns="">
          <p:sp>
            <p:nvSpPr>
              <p:cNvPr id="2" name="Google Shape;199;p6">
                <a:extLst>
                  <a:ext uri="{FF2B5EF4-FFF2-40B4-BE49-F238E27FC236}">
                    <a16:creationId xmlns:a16="http://schemas.microsoft.com/office/drawing/2014/main" id="{B28D2FD4-D036-8973-BD03-D2477CAFCB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0511" y="5339441"/>
                <a:ext cx="9663289" cy="707846"/>
              </a:xfrm>
              <a:prstGeom prst="rect">
                <a:avLst/>
              </a:prstGeom>
              <a:blipFill>
                <a:blip r:embed="rId3"/>
                <a:stretch>
                  <a:fillRect l="-631" t="-5172" b="-14655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Google Shape;131;p16">
            <a:extLst>
              <a:ext uri="{FF2B5EF4-FFF2-40B4-BE49-F238E27FC236}">
                <a16:creationId xmlns:a16="http://schemas.microsoft.com/office/drawing/2014/main" id="{5F16D611-7115-020F-39DB-A7C1571CE5B9}"/>
              </a:ext>
            </a:extLst>
          </p:cNvPr>
          <p:cNvSpPr txBox="1">
            <a:spLocks/>
          </p:cNvSpPr>
          <p:nvPr/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</a:pPr>
            <a:r>
              <a:rPr lang="en-GB" dirty="0"/>
              <a:t>Resource 4: Calculus – Differentiation</a:t>
            </a:r>
          </a:p>
        </p:txBody>
      </p:sp>
      <p:sp>
        <p:nvSpPr>
          <p:cNvPr id="4" name="Google Shape;130;p16">
            <a:extLst>
              <a:ext uri="{FF2B5EF4-FFF2-40B4-BE49-F238E27FC236}">
                <a16:creationId xmlns:a16="http://schemas.microsoft.com/office/drawing/2014/main" id="{697CA32A-136B-75C0-CFE2-0C6FC2537034}"/>
              </a:ext>
            </a:extLst>
          </p:cNvPr>
          <p:cNvSpPr txBox="1">
            <a:spLocks/>
          </p:cNvSpPr>
          <p:nvPr/>
        </p:nvSpPr>
        <p:spPr>
          <a:xfrm>
            <a:off x="9694551" y="159675"/>
            <a:ext cx="2385961" cy="376156"/>
          </a:xfrm>
          <a:prstGeom prst="flowChartAlternateProcess">
            <a:avLst/>
          </a:prstGeom>
          <a:solidFill>
            <a:srgbClr val="F1995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457200" marR="0" lvl="0" indent="-381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1400"/>
              <a:buFont typeface="Arial"/>
              <a:buNone/>
            </a:pPr>
            <a:r>
              <a:rPr lang="en-GB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Recap and Worked examples</a:t>
            </a:r>
          </a:p>
        </p:txBody>
      </p:sp>
    </p:spTree>
    <p:extLst>
      <p:ext uri="{BB962C8B-B14F-4D97-AF65-F5344CB8AC3E}">
        <p14:creationId xmlns:p14="http://schemas.microsoft.com/office/powerpoint/2010/main" val="7599789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1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GB" dirty="0"/>
              <a:t>In this resource, we will:</a:t>
            </a:r>
            <a:endParaRPr dirty="0"/>
          </a:p>
        </p:txBody>
      </p:sp>
      <p:sp>
        <p:nvSpPr>
          <p:cNvPr id="128" name="Google Shape;128;p16"/>
          <p:cNvSpPr txBox="1">
            <a:spLocks noGrp="1"/>
          </p:cNvSpPr>
          <p:nvPr>
            <p:ph type="body" idx="1"/>
          </p:nvPr>
        </p:nvSpPr>
        <p:spPr>
          <a:xfrm>
            <a:off x="838200" y="1695451"/>
            <a:ext cx="64008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>
              <a:buClr>
                <a:srgbClr val="326367"/>
              </a:buClr>
              <a:buFont typeface="Arial" panose="020B0604020202020204" pitchFamily="34" charset="0"/>
              <a:buChar char="•"/>
            </a:pPr>
            <a:r>
              <a:rPr lang="en-GB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calculate the derivatives of polynomial functions using the power rule;</a:t>
            </a:r>
          </a:p>
          <a:p>
            <a:pPr marL="228600" lvl="0" indent="-228600">
              <a:buClr>
                <a:srgbClr val="326367"/>
              </a:buClr>
              <a:buFont typeface="Arial" panose="020B0604020202020204" pitchFamily="34" charset="0"/>
              <a:buChar char="•"/>
            </a:pPr>
            <a:r>
              <a:rPr lang="en-GB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calculate rates of change using differentiation;</a:t>
            </a:r>
          </a:p>
          <a:p>
            <a:pPr marL="228600" indent="-228600">
              <a:buClr>
                <a:srgbClr val="326367"/>
              </a:buClr>
              <a:buFont typeface="Arial" panose="020B0604020202020204" pitchFamily="34" charset="0"/>
              <a:buChar char="•"/>
            </a:pPr>
            <a:r>
              <a:rPr lang="en-GB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calculate maximum or minimum values in optimisation problems by setting the derivative to zero and using algebraic skills.</a:t>
            </a:r>
            <a:endParaRPr kern="12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9" name="Google Shape;129;p16"/>
          <p:cNvSpPr txBox="1">
            <a:spLocks noGrp="1"/>
          </p:cNvSpPr>
          <p:nvPr>
            <p:ph type="body" idx="2"/>
          </p:nvPr>
        </p:nvSpPr>
        <p:spPr>
          <a:xfrm>
            <a:off x="7464425" y="1242218"/>
            <a:ext cx="4127500" cy="4934745"/>
          </a:xfrm>
          <a:prstGeom prst="rect">
            <a:avLst/>
          </a:prstGeom>
          <a:solidFill>
            <a:schemeClr val="lt1"/>
          </a:solidFill>
          <a:ln w="28575" cap="flat" cmpd="sng">
            <a:solidFill>
              <a:srgbClr val="88A2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44000" rIns="180000" bIns="144000" anchor="t" anchorCtr="0">
            <a:noAutofit/>
          </a:bodyPr>
          <a:lstStyle/>
          <a:p>
            <a:pPr marL="0" indent="0"/>
            <a:r>
              <a:rPr lang="en-US" sz="1500" u="sng" dirty="0"/>
              <a:t>Skills</a:t>
            </a:r>
            <a:endParaRPr lang="en-US" sz="1500" dirty="0"/>
          </a:p>
          <a:p>
            <a:pPr marL="0" indent="0"/>
            <a:r>
              <a:rPr lang="en-US" sz="1500" dirty="0"/>
              <a:t>CSE (Communicate and present outcomes and evidence)</a:t>
            </a:r>
          </a:p>
          <a:p>
            <a:pPr marL="0" indent="0"/>
            <a:r>
              <a:rPr lang="en-US" sz="1500" u="sng" dirty="0"/>
              <a:t>General competencies</a:t>
            </a:r>
            <a:endParaRPr lang="en-US" sz="1500" dirty="0"/>
          </a:p>
          <a:p>
            <a:pPr marL="0" indent="0"/>
            <a:r>
              <a:rPr lang="en-US" sz="1500" dirty="0"/>
              <a:t>English:</a:t>
            </a:r>
          </a:p>
          <a:p>
            <a:pPr marL="0" indent="0"/>
            <a:r>
              <a:rPr lang="en-US" sz="1500" dirty="0"/>
              <a:t>EC1 Convey technical information to different audiences</a:t>
            </a:r>
          </a:p>
          <a:p>
            <a:pPr marL="0" indent="0"/>
            <a:r>
              <a:rPr lang="en-US" sz="1500" dirty="0" err="1"/>
              <a:t>Maths</a:t>
            </a:r>
            <a:r>
              <a:rPr lang="en-US" sz="1500" dirty="0"/>
              <a:t>:</a:t>
            </a:r>
          </a:p>
          <a:p>
            <a:pPr marL="0" indent="0"/>
            <a:r>
              <a:rPr lang="en-US" sz="1500" dirty="0"/>
              <a:t>MC2 Estimating, calculating and error spotting</a:t>
            </a:r>
          </a:p>
        </p:txBody>
      </p:sp>
      <p:sp>
        <p:nvSpPr>
          <p:cNvPr id="130" name="Google Shape;130;p16"/>
          <p:cNvSpPr>
            <a:spLocks noGrp="1"/>
          </p:cNvSpPr>
          <p:nvPr>
            <p:ph type="body" idx="3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Introduction</a:t>
            </a:r>
            <a:endParaRPr/>
          </a:p>
        </p:txBody>
      </p:sp>
      <p:sp>
        <p:nvSpPr>
          <p:cNvPr id="131" name="Google Shape;131;p16"/>
          <p:cNvSpPr txBox="1">
            <a:spLocks noGrp="1"/>
          </p:cNvSpPr>
          <p:nvPr>
            <p:ph type="body" idx="4"/>
          </p:nvPr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 dirty="0"/>
              <a:t>Resource 4: Calculus – Differentiation</a:t>
            </a:r>
            <a:endParaRPr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646653-84AD-5CCD-44E9-04D8CC2858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;p4">
            <a:extLst>
              <a:ext uri="{FF2B5EF4-FFF2-40B4-BE49-F238E27FC236}">
                <a16:creationId xmlns:a16="http://schemas.microsoft.com/office/drawing/2014/main" id="{963B3F27-86ED-886E-CA28-6A561E3FBE2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10515600" cy="12811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>
              <a:buSzPts val="4000"/>
            </a:pPr>
            <a:r>
              <a:rPr lang="en-GB" dirty="0"/>
              <a:t>Worked example 2: Finding the optimal point</a:t>
            </a:r>
            <a:endParaRPr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 Placeholder 2">
                <a:extLst>
                  <a:ext uri="{FF2B5EF4-FFF2-40B4-BE49-F238E27FC236}">
                    <a16:creationId xmlns:a16="http://schemas.microsoft.com/office/drawing/2014/main" id="{52793E9F-EAED-58A6-DD5F-9395C18DB23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38199" y="1332089"/>
                <a:ext cx="10913533" cy="4844874"/>
              </a:xfrm>
              <a:prstGeom prst="rect">
                <a:avLst/>
              </a:prstGeom>
              <a:solidFill>
                <a:srgbClr val="D2E8E9"/>
              </a:solidFill>
              <a:ln>
                <a:noFill/>
              </a:ln>
            </p:spPr>
            <p:txBody>
              <a:bodyPr spcFirstLastPara="1" wrap="square" lIns="180000" tIns="180000" rIns="180000" bIns="180000" anchor="t" anchorCtr="0">
                <a:normAutofit fontScale="925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42900" algn="l" rtl="0">
                  <a:lnSpc>
                    <a:spcPct val="108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24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L="914400" marR="0" lvl="1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20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L="1371600" marR="0" lvl="2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L="1828800" marR="0" lvl="3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16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L="2286000" marR="0" lvl="4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16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L="2743200" marR="0" lvl="5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6pPr>
                <a:lvl7pPr marL="3200400" marR="0" lvl="6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7pPr>
                <a:lvl8pPr marL="3657600" marR="0" lvl="7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8pPr>
                <a:lvl9pPr marL="4114800" marR="0" lvl="8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9pPr>
              </a:lstStyle>
              <a:p>
                <a:pPr marL="114300" indent="0">
                  <a:buNone/>
                </a:pPr>
                <a:r>
                  <a:rPr lang="en-US" dirty="0"/>
                  <a:t>The cost (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𝐶</m:t>
                    </m:r>
                  </m:oMath>
                </a14:m>
                <a:r>
                  <a:rPr lang="en-US" dirty="0"/>
                  <a:t>) of running a specific manufacturing process depends on the operating speed (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𝑠</m:t>
                    </m:r>
                  </m:oMath>
                </a14:m>
                <a:r>
                  <a:rPr lang="en-US" dirty="0"/>
                  <a:t>) and is given by:</a:t>
                </a:r>
              </a:p>
              <a:p>
                <a:pPr marL="1143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dirty="0">
                          <a:latin typeface="Cambria Math" panose="02040503050406030204" pitchFamily="18" charset="0"/>
                        </a:rPr>
                        <m:t>𝐶</m:t>
                      </m:r>
                      <m:d>
                        <m:d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</m:d>
                      <m:r>
                        <a:rPr lang="en-US" i="1" dirty="0">
                          <a:latin typeface="Cambria Math" panose="02040503050406030204" pitchFamily="18" charset="0"/>
                        </a:rPr>
                        <m:t>= 2</m:t>
                      </m:r>
                      <m:sSup>
                        <m:sSup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  <m:sup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i="1" dirty="0">
                          <a:latin typeface="Cambria Math" panose="02040503050406030204" pitchFamily="18" charset="0"/>
                        </a:rPr>
                        <m:t>−24</m:t>
                      </m:r>
                      <m:r>
                        <a:rPr lang="en-US" i="1" dirty="0">
                          <a:latin typeface="Cambria Math" panose="02040503050406030204" pitchFamily="18" charset="0"/>
                        </a:rPr>
                        <m:t>𝑠</m:t>
                      </m:r>
                      <m:r>
                        <a:rPr lang="en-US" i="1" dirty="0">
                          <a:latin typeface="Cambria Math" panose="02040503050406030204" pitchFamily="18" charset="0"/>
                        </a:rPr>
                        <m:t>+150</m:t>
                      </m:r>
                    </m:oMath>
                  </m:oMathPara>
                </a14:m>
                <a:endParaRPr lang="en-US" dirty="0"/>
              </a:p>
              <a:p>
                <a:pPr marL="114300" indent="0">
                  <a:buNone/>
                </a:pPr>
                <a:r>
                  <a:rPr lang="en-US" dirty="0"/>
                  <a:t>Find the operating speed (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𝑠</m:t>
                    </m:r>
                  </m:oMath>
                </a14:m>
                <a:r>
                  <a:rPr lang="en-US" dirty="0"/>
                  <a:t>) that </a:t>
                </a:r>
                <a:r>
                  <a:rPr lang="en-US" dirty="0" err="1"/>
                  <a:t>minimises</a:t>
                </a:r>
                <a:r>
                  <a:rPr lang="en-US" dirty="0"/>
                  <a:t> the cost.</a:t>
                </a:r>
              </a:p>
              <a:p>
                <a:pPr marL="571500" indent="-457200">
                  <a:buFont typeface="+mj-lt"/>
                  <a:buAutoNum type="arabicPeriod"/>
                </a:pPr>
                <a:r>
                  <a:rPr lang="en-GB" dirty="0"/>
                  <a:t>Express the parameter to be optimised as a function of the variable you can change. Here cost is a function of speed: </a:t>
                </a:r>
                <a14:m>
                  <m:oMath xmlns:m="http://schemas.openxmlformats.org/officeDocument/2006/math">
                    <m:r>
                      <a:rPr lang="en-GB" i="1" dirty="0" smtClean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GB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GB" i="1" dirty="0" smtClean="0">
                        <a:latin typeface="Cambria Math" panose="02040503050406030204" pitchFamily="18" charset="0"/>
                      </a:rPr>
                      <m:t>𝑠</m:t>
                    </m:r>
                    <m:r>
                      <a:rPr lang="en-GB" i="1" dirty="0" smtClean="0">
                        <a:latin typeface="Cambria Math" panose="02040503050406030204" pitchFamily="18" charset="0"/>
                      </a:rPr>
                      <m:t>).</m:t>
                    </m:r>
                  </m:oMath>
                </a14:m>
                <a:endParaRPr lang="en-US" dirty="0"/>
              </a:p>
              <a:p>
                <a:pPr marL="571500" lvl="0" indent="-457200">
                  <a:buFont typeface="+mj-lt"/>
                  <a:buAutoNum type="arabicPeriod"/>
                </a:pPr>
                <a:r>
                  <a:rPr lang="en-GB" dirty="0"/>
                  <a:t>Calculate the first derivative,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i="1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num>
                      <m:den>
                        <m:r>
                          <a:rPr lang="en-GB" i="1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en-GB" i="1">
                            <a:latin typeface="Cambria Math" panose="02040503050406030204" pitchFamily="18" charset="0"/>
                          </a:rPr>
                          <m:t> </m:t>
                        </m:r>
                      </m:den>
                    </m:f>
                  </m:oMath>
                </a14:m>
                <a:r>
                  <a:rPr lang="en-US" dirty="0"/>
                  <a:t>.</a:t>
                </a:r>
              </a:p>
              <a:p>
                <a:pPr marL="571500" lvl="0" indent="-457200">
                  <a:buFont typeface="+mj-lt"/>
                  <a:buAutoNum type="arabicPeriod"/>
                </a:pPr>
                <a:r>
                  <a:rPr lang="en-GB" dirty="0"/>
                  <a:t>Find critical points. Set the derivative equal to zero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i="1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num>
                      <m:den>
                        <m:r>
                          <a:rPr lang="en-GB" i="1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en-GB" i="1">
                            <a:latin typeface="Cambria Math" panose="02040503050406030204" pitchFamily="18" charset="0"/>
                          </a:rPr>
                          <m:t> </m:t>
                        </m:r>
                      </m:den>
                    </m:f>
                    <m:r>
                      <a:rPr lang="en-GB" i="1">
                        <a:latin typeface="Cambria Math" panose="02040503050406030204" pitchFamily="18" charset="0"/>
                      </a:rPr>
                      <m:t> = 0 </m:t>
                    </m:r>
                  </m:oMath>
                </a14:m>
                <a:r>
                  <a:rPr lang="en-GB" dirty="0"/>
                  <a:t>, and solve for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𝑠</m:t>
                    </m:r>
                  </m:oMath>
                </a14:m>
                <a:r>
                  <a:rPr lang="en-GB" dirty="0"/>
                  <a:t>.</a:t>
                </a:r>
                <a:endParaRPr lang="en-US" dirty="0"/>
              </a:p>
              <a:p>
                <a:pPr marL="571500" lvl="0" indent="-457200">
                  <a:buFont typeface="+mj-lt"/>
                  <a:buAutoNum type="arabicPeriod"/>
                </a:pPr>
                <a:r>
                  <a:rPr lang="en-GB" dirty="0"/>
                  <a:t>Confirm maximum or minimum with the second derivative test: Check whether second derivative,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𝑑</m:t>
                            </m:r>
                          </m:e>
                          <m:sup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i="1">
                            <a:latin typeface="Cambria Math" panose="02040503050406030204" pitchFamily="18" charset="0"/>
                          </a:rPr>
                          <m:t>𝐶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𝑑</m:t>
                        </m:r>
                        <m:sSup>
                          <m:sSup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  <m:sup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dirty="0"/>
                  <a:t>, is negative or positive at the critical points.</a:t>
                </a:r>
              </a:p>
              <a:p>
                <a:pPr marL="1143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16" name="Text Placeholder 2">
                <a:extLst>
                  <a:ext uri="{FF2B5EF4-FFF2-40B4-BE49-F238E27FC236}">
                    <a16:creationId xmlns:a16="http://schemas.microsoft.com/office/drawing/2014/main" id="{52793E9F-EAED-58A6-DD5F-9395C18DB2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199" y="1332089"/>
                <a:ext cx="10913533" cy="4844874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Google Shape;131;p16">
            <a:extLst>
              <a:ext uri="{FF2B5EF4-FFF2-40B4-BE49-F238E27FC236}">
                <a16:creationId xmlns:a16="http://schemas.microsoft.com/office/drawing/2014/main" id="{477D5468-87EF-89FB-18BD-0B543D348DC0}"/>
              </a:ext>
            </a:extLst>
          </p:cNvPr>
          <p:cNvSpPr txBox="1">
            <a:spLocks/>
          </p:cNvSpPr>
          <p:nvPr/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</a:pPr>
            <a:r>
              <a:rPr lang="en-GB" dirty="0"/>
              <a:t>Resource 4: Calculus – Differentiation</a:t>
            </a:r>
          </a:p>
        </p:txBody>
      </p:sp>
      <p:sp>
        <p:nvSpPr>
          <p:cNvPr id="4" name="Google Shape;130;p16">
            <a:extLst>
              <a:ext uri="{FF2B5EF4-FFF2-40B4-BE49-F238E27FC236}">
                <a16:creationId xmlns:a16="http://schemas.microsoft.com/office/drawing/2014/main" id="{66A2A98C-CE4C-61D3-2184-2F98FB45597C}"/>
              </a:ext>
            </a:extLst>
          </p:cNvPr>
          <p:cNvSpPr txBox="1">
            <a:spLocks/>
          </p:cNvSpPr>
          <p:nvPr/>
        </p:nvSpPr>
        <p:spPr>
          <a:xfrm>
            <a:off x="9694551" y="159675"/>
            <a:ext cx="2385961" cy="376156"/>
          </a:xfrm>
          <a:prstGeom prst="flowChartAlternateProcess">
            <a:avLst/>
          </a:prstGeom>
          <a:solidFill>
            <a:srgbClr val="F1995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457200" marR="0" lvl="0" indent="-381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1400"/>
              <a:buFont typeface="Arial"/>
              <a:buNone/>
            </a:pPr>
            <a:r>
              <a:rPr lang="en-GB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Recap and Worked examples</a:t>
            </a:r>
          </a:p>
        </p:txBody>
      </p:sp>
    </p:spTree>
    <p:extLst>
      <p:ext uri="{BB962C8B-B14F-4D97-AF65-F5344CB8AC3E}">
        <p14:creationId xmlns:p14="http://schemas.microsoft.com/office/powerpoint/2010/main" val="362011796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285C45-19D5-CD31-189D-4193DF8BB4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 Placeholder 2">
                <a:extLst>
                  <a:ext uri="{FF2B5EF4-FFF2-40B4-BE49-F238E27FC236}">
                    <a16:creationId xmlns:a16="http://schemas.microsoft.com/office/drawing/2014/main" id="{666B150C-0E16-8B4B-1398-44F68E7D8C6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38199" y="1332089"/>
                <a:ext cx="10913533" cy="4844874"/>
              </a:xfrm>
              <a:prstGeom prst="rect">
                <a:avLst/>
              </a:prstGeom>
              <a:solidFill>
                <a:srgbClr val="D2E8E9"/>
              </a:solidFill>
              <a:ln>
                <a:noFill/>
              </a:ln>
            </p:spPr>
            <p:txBody>
              <a:bodyPr spcFirstLastPara="1" wrap="square" lIns="180000" tIns="180000" rIns="180000" bIns="180000" anchor="t" anchorCtr="0">
                <a:norm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42900" algn="l" rtl="0">
                  <a:lnSpc>
                    <a:spcPct val="108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24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L="914400" marR="0" lvl="1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20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L="1371600" marR="0" lvl="2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L="1828800" marR="0" lvl="3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16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L="2286000" marR="0" lvl="4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16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L="2743200" marR="0" lvl="5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6pPr>
                <a:lvl7pPr marL="3200400" marR="0" lvl="6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7pPr>
                <a:lvl8pPr marL="3657600" marR="0" lvl="7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8pPr>
                <a:lvl9pPr marL="4114800" marR="0" lvl="8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9pPr>
              </a:lstStyle>
              <a:p>
                <a:pPr marL="114300" indent="0">
                  <a:buNone/>
                </a:pPr>
                <a:r>
                  <a:rPr lang="en-US" b="1" dirty="0"/>
                  <a:t>Step 1</a:t>
                </a:r>
                <a:r>
                  <a:rPr lang="en-US" dirty="0"/>
                  <a:t>: Differentiate the cost function.</a:t>
                </a:r>
              </a:p>
              <a:p>
                <a:pPr marL="114300" indent="0">
                  <a:buNone/>
                </a:pPr>
                <a:r>
                  <a:rPr lang="en-US" dirty="0"/>
                  <a:t>Differentiate term by term.</a:t>
                </a:r>
              </a:p>
              <a:p>
                <a:pPr marL="114300" indent="0">
                  <a:buNone/>
                </a:pPr>
                <a:endParaRPr lang="en-US" dirty="0"/>
              </a:p>
              <a:p>
                <a:pPr marL="11430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 dirty="0">
                          <a:latin typeface="Cambria Math" panose="02040503050406030204" pitchFamily="18" charset="0"/>
                        </a:rPr>
                        <m:t>𝐶</m:t>
                      </m:r>
                      <m:d>
                        <m:d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</m:d>
                      <m:r>
                        <a:rPr lang="en-US" i="1" dirty="0">
                          <a:latin typeface="Cambria Math" panose="02040503050406030204" pitchFamily="18" charset="0"/>
                        </a:rPr>
                        <m:t>= 2</m:t>
                      </m:r>
                      <m:sSup>
                        <m:sSup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  <m:sup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i="1" dirty="0">
                          <a:latin typeface="Cambria Math" panose="02040503050406030204" pitchFamily="18" charset="0"/>
                        </a:rPr>
                        <m:t>−24</m:t>
                      </m:r>
                      <m:r>
                        <a:rPr lang="en-US" i="1" dirty="0">
                          <a:latin typeface="Cambria Math" panose="02040503050406030204" pitchFamily="18" charset="0"/>
                        </a:rPr>
                        <m:t>𝑠</m:t>
                      </m:r>
                      <m:r>
                        <a:rPr lang="en-US" i="1" dirty="0">
                          <a:latin typeface="Cambria Math" panose="02040503050406030204" pitchFamily="18" charset="0"/>
                        </a:rPr>
                        <m:t>+150</m:t>
                      </m:r>
                    </m:oMath>
                  </m:oMathPara>
                </a14:m>
                <a:endParaRPr lang="en-US" dirty="0"/>
              </a:p>
              <a:p>
                <a:pPr marL="114300" indent="0">
                  <a:buNone/>
                </a:pPr>
                <a:endParaRPr lang="en-US" dirty="0"/>
              </a:p>
              <a:p>
                <a:pPr marL="11430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𝐶</m:t>
                          </m:r>
                        </m:num>
                        <m:den>
                          <m:r>
                            <a:rPr lang="en-US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=4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−24</m:t>
                      </m:r>
                    </m:oMath>
                  </m:oMathPara>
                </a14:m>
                <a:endParaRPr lang="en-US" dirty="0"/>
              </a:p>
              <a:p>
                <a:pPr marL="1143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16" name="Text Placeholder 2">
                <a:extLst>
                  <a:ext uri="{FF2B5EF4-FFF2-40B4-BE49-F238E27FC236}">
                    <a16:creationId xmlns:a16="http://schemas.microsoft.com/office/drawing/2014/main" id="{666B150C-0E16-8B4B-1398-44F68E7D8C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199" y="1332089"/>
                <a:ext cx="10913533" cy="4844874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Google Shape;220;p8">
            <a:extLst>
              <a:ext uri="{FF2B5EF4-FFF2-40B4-BE49-F238E27FC236}">
                <a16:creationId xmlns:a16="http://schemas.microsoft.com/office/drawing/2014/main" id="{003F30EA-F671-97D8-DA73-594F6723B704}"/>
              </a:ext>
            </a:extLst>
          </p:cNvPr>
          <p:cNvSpPr txBox="1"/>
          <p:nvPr/>
        </p:nvSpPr>
        <p:spPr>
          <a:xfrm>
            <a:off x="1025677" y="5622567"/>
            <a:ext cx="7185048" cy="369291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0" i="0" u="none" strike="noStrike" cap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When you differentiate a number (a </a:t>
            </a:r>
            <a:r>
              <a:rPr lang="en-GB" sz="1800" b="1" i="0" u="none" strike="noStrike" cap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constant</a:t>
            </a:r>
            <a:r>
              <a:rPr lang="en-GB" sz="1800" b="0" i="0" u="none" strike="noStrike" cap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), the result is always 0. </a:t>
            </a:r>
            <a:endParaRPr sz="1800" b="0" i="0" u="none" strike="noStrike" cap="none" dirty="0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11" name="Google Shape;188;p4">
            <a:extLst>
              <a:ext uri="{FF2B5EF4-FFF2-40B4-BE49-F238E27FC236}">
                <a16:creationId xmlns:a16="http://schemas.microsoft.com/office/drawing/2014/main" id="{41D4E32B-3ADE-E178-8F55-FEFFF68DCC4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10515600" cy="12811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>
              <a:buSzPts val="4000"/>
            </a:pPr>
            <a:r>
              <a:rPr lang="en-GB" dirty="0"/>
              <a:t>Worked example 2: Finding the optimal point</a:t>
            </a:r>
            <a:endParaRPr dirty="0"/>
          </a:p>
        </p:txBody>
      </p:sp>
      <p:sp>
        <p:nvSpPr>
          <p:cNvPr id="2" name="Google Shape;131;p16">
            <a:extLst>
              <a:ext uri="{FF2B5EF4-FFF2-40B4-BE49-F238E27FC236}">
                <a16:creationId xmlns:a16="http://schemas.microsoft.com/office/drawing/2014/main" id="{8DFC0403-170E-B828-8247-EDAF093E4CBF}"/>
              </a:ext>
            </a:extLst>
          </p:cNvPr>
          <p:cNvSpPr txBox="1">
            <a:spLocks/>
          </p:cNvSpPr>
          <p:nvPr/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</a:pPr>
            <a:r>
              <a:rPr lang="en-GB" dirty="0"/>
              <a:t>Resource 4: Calculus – Differentiation</a:t>
            </a:r>
          </a:p>
        </p:txBody>
      </p:sp>
      <p:sp>
        <p:nvSpPr>
          <p:cNvPr id="4" name="Google Shape;130;p16">
            <a:extLst>
              <a:ext uri="{FF2B5EF4-FFF2-40B4-BE49-F238E27FC236}">
                <a16:creationId xmlns:a16="http://schemas.microsoft.com/office/drawing/2014/main" id="{14689F6A-6AB5-9C17-234B-3FD2C827626E}"/>
              </a:ext>
            </a:extLst>
          </p:cNvPr>
          <p:cNvSpPr txBox="1">
            <a:spLocks/>
          </p:cNvSpPr>
          <p:nvPr/>
        </p:nvSpPr>
        <p:spPr>
          <a:xfrm>
            <a:off x="9694551" y="159675"/>
            <a:ext cx="2385961" cy="376156"/>
          </a:xfrm>
          <a:prstGeom prst="flowChartAlternateProcess">
            <a:avLst/>
          </a:prstGeom>
          <a:solidFill>
            <a:srgbClr val="F1995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457200" marR="0" lvl="0" indent="-381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1400"/>
              <a:buFont typeface="Arial"/>
              <a:buNone/>
            </a:pPr>
            <a:r>
              <a:rPr lang="en-GB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Recap and Worked examples</a:t>
            </a:r>
          </a:p>
        </p:txBody>
      </p:sp>
    </p:spTree>
    <p:extLst>
      <p:ext uri="{BB962C8B-B14F-4D97-AF65-F5344CB8AC3E}">
        <p14:creationId xmlns:p14="http://schemas.microsoft.com/office/powerpoint/2010/main" val="421337382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818C60-B35B-C899-2576-8FA1319712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 Placeholder 2">
                <a:extLst>
                  <a:ext uri="{FF2B5EF4-FFF2-40B4-BE49-F238E27FC236}">
                    <a16:creationId xmlns:a16="http://schemas.microsoft.com/office/drawing/2014/main" id="{9E6BE4E7-EA6E-3F4D-9683-A4F2CA29C6C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38199" y="1332089"/>
                <a:ext cx="10913533" cy="4844874"/>
              </a:xfrm>
              <a:prstGeom prst="rect">
                <a:avLst/>
              </a:prstGeom>
              <a:solidFill>
                <a:srgbClr val="D2E8E9"/>
              </a:solidFill>
              <a:ln>
                <a:noFill/>
              </a:ln>
            </p:spPr>
            <p:txBody>
              <a:bodyPr spcFirstLastPara="1" wrap="square" lIns="180000" tIns="180000" rIns="180000" bIns="180000" anchor="t" anchorCtr="0">
                <a:norm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42900" algn="l" rtl="0">
                  <a:lnSpc>
                    <a:spcPct val="108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24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L="914400" marR="0" lvl="1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20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L="1371600" marR="0" lvl="2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L="1828800" marR="0" lvl="3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16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L="2286000" marR="0" lvl="4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16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L="2743200" marR="0" lvl="5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6pPr>
                <a:lvl7pPr marL="3200400" marR="0" lvl="6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7pPr>
                <a:lvl8pPr marL="3657600" marR="0" lvl="7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8pPr>
                <a:lvl9pPr marL="4114800" marR="0" lvl="8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9pPr>
              </a:lstStyle>
              <a:p>
                <a:pPr marL="114300" indent="0">
                  <a:buNone/>
                </a:pPr>
                <a:r>
                  <a:rPr lang="en-US" b="1" dirty="0"/>
                  <a:t>Step 2</a:t>
                </a:r>
                <a:r>
                  <a:rPr lang="en-US" dirty="0"/>
                  <a:t>: Set the derivate equal to zero to find the minimum point.</a:t>
                </a:r>
              </a:p>
              <a:p>
                <a:pPr marL="114300" indent="0">
                  <a:buNone/>
                </a:pPr>
                <a:endParaRPr lang="en-US" i="1" dirty="0">
                  <a:latin typeface="Cambria Math" panose="02040503050406030204" pitchFamily="18" charset="0"/>
                </a:endParaRPr>
              </a:p>
              <a:p>
                <a:pPr marL="11430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𝐶</m:t>
                          </m:r>
                        </m:num>
                        <m:den>
                          <m:r>
                            <a:rPr lang="en-US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=4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−24=0</m:t>
                      </m:r>
                    </m:oMath>
                  </m:oMathPara>
                </a14:m>
                <a:endParaRPr lang="en-US" dirty="0"/>
              </a:p>
              <a:p>
                <a:pPr marL="114300" indent="0">
                  <a:buNone/>
                </a:pPr>
                <a:endParaRPr lang="en-US" dirty="0"/>
              </a:p>
              <a:p>
                <a:pPr marL="114300" indent="0">
                  <a:buNone/>
                </a:pPr>
                <a:r>
                  <a:rPr lang="en-US" dirty="0"/>
                  <a:t>So, we need to solve for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𝑠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to make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4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−24=0</m:t>
                    </m:r>
                  </m:oMath>
                </a14:m>
                <a:r>
                  <a:rPr lang="en-US" dirty="0"/>
                  <a:t>.</a:t>
                </a:r>
              </a:p>
              <a:p>
                <a:pPr marL="114300" indent="0">
                  <a:buNone/>
                </a:pPr>
                <a:endParaRPr lang="en-US" dirty="0"/>
              </a:p>
              <a:p>
                <a:pPr marL="1143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16" name="Text Placeholder 2">
                <a:extLst>
                  <a:ext uri="{FF2B5EF4-FFF2-40B4-BE49-F238E27FC236}">
                    <a16:creationId xmlns:a16="http://schemas.microsoft.com/office/drawing/2014/main" id="{9E6BE4E7-EA6E-3F4D-9683-A4F2CA29C6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199" y="1332089"/>
                <a:ext cx="10913533" cy="4844874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Google Shape;188;p4">
            <a:extLst>
              <a:ext uri="{FF2B5EF4-FFF2-40B4-BE49-F238E27FC236}">
                <a16:creationId xmlns:a16="http://schemas.microsoft.com/office/drawing/2014/main" id="{C77E2B07-9DD3-4615-1EB0-0DCA0E8E3DF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10515600" cy="12811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>
              <a:buSzPts val="4000"/>
            </a:pPr>
            <a:r>
              <a:rPr lang="en-GB" dirty="0"/>
              <a:t>Worked example 2: Finding the optimal point</a:t>
            </a:r>
            <a:endParaRPr dirty="0"/>
          </a:p>
        </p:txBody>
      </p:sp>
      <p:sp>
        <p:nvSpPr>
          <p:cNvPr id="2" name="Google Shape;231;p9">
            <a:extLst>
              <a:ext uri="{FF2B5EF4-FFF2-40B4-BE49-F238E27FC236}">
                <a16:creationId xmlns:a16="http://schemas.microsoft.com/office/drawing/2014/main" id="{2DAEB929-87DA-47D9-3144-D968A8C28085}"/>
              </a:ext>
            </a:extLst>
          </p:cNvPr>
          <p:cNvSpPr txBox="1"/>
          <p:nvPr/>
        </p:nvSpPr>
        <p:spPr>
          <a:xfrm>
            <a:off x="1046670" y="5038488"/>
            <a:ext cx="7826874" cy="923289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0" i="0" u="none" strike="noStrike" cap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To find critical points: Set the derivative equal to zero and solve.</a:t>
            </a:r>
            <a:endParaRPr sz="1400" b="0" i="0" u="none" strike="noStrike" cap="none" dirty="0">
              <a:solidFill>
                <a:srgbClr val="000000"/>
              </a:solidFill>
              <a:latin typeface="+mn-lt"/>
              <a:ea typeface="Arial"/>
              <a:cs typeface="Arial"/>
              <a:sym typeface="Arial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GB" sz="1800" b="0" i="0" u="none" strike="noStrike" cap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If the second derivative is negative, the critical point will be a maximum. </a:t>
            </a:r>
            <a:endParaRPr sz="1400" b="0" i="0" u="none" strike="noStrike" cap="none" dirty="0">
              <a:solidFill>
                <a:srgbClr val="000000"/>
              </a:solidFill>
              <a:latin typeface="+mn-lt"/>
              <a:ea typeface="Arial"/>
              <a:cs typeface="Arial"/>
              <a:sym typeface="Arial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GB" sz="1800" b="0" i="0" u="none" strike="noStrike" cap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If the second derivative is positive, the critical point will be a minimum.</a:t>
            </a:r>
            <a:endParaRPr sz="1800" b="0" i="0" u="none" strike="noStrike" cap="none" dirty="0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3" name="Google Shape;131;p16">
            <a:extLst>
              <a:ext uri="{FF2B5EF4-FFF2-40B4-BE49-F238E27FC236}">
                <a16:creationId xmlns:a16="http://schemas.microsoft.com/office/drawing/2014/main" id="{56E0580D-092F-3591-939D-AE227AB12A7C}"/>
              </a:ext>
            </a:extLst>
          </p:cNvPr>
          <p:cNvSpPr txBox="1">
            <a:spLocks/>
          </p:cNvSpPr>
          <p:nvPr/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</a:pPr>
            <a:r>
              <a:rPr lang="en-GB" dirty="0"/>
              <a:t>Resource 4: Calculus – Differentiation</a:t>
            </a:r>
          </a:p>
        </p:txBody>
      </p:sp>
      <p:sp>
        <p:nvSpPr>
          <p:cNvPr id="4" name="Google Shape;130;p16">
            <a:extLst>
              <a:ext uri="{FF2B5EF4-FFF2-40B4-BE49-F238E27FC236}">
                <a16:creationId xmlns:a16="http://schemas.microsoft.com/office/drawing/2014/main" id="{33915FB1-E3F9-DD64-865D-A83CB3FAA6FB}"/>
              </a:ext>
            </a:extLst>
          </p:cNvPr>
          <p:cNvSpPr txBox="1">
            <a:spLocks/>
          </p:cNvSpPr>
          <p:nvPr/>
        </p:nvSpPr>
        <p:spPr>
          <a:xfrm>
            <a:off x="9694551" y="159675"/>
            <a:ext cx="2385961" cy="376156"/>
          </a:xfrm>
          <a:prstGeom prst="flowChartAlternateProcess">
            <a:avLst/>
          </a:prstGeom>
          <a:solidFill>
            <a:srgbClr val="F1995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457200" marR="0" lvl="0" indent="-381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1400"/>
              <a:buFont typeface="Arial"/>
              <a:buNone/>
            </a:pPr>
            <a:r>
              <a:rPr lang="en-GB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Recap and Worked examples</a:t>
            </a:r>
          </a:p>
        </p:txBody>
      </p:sp>
    </p:spTree>
    <p:extLst>
      <p:ext uri="{BB962C8B-B14F-4D97-AF65-F5344CB8AC3E}">
        <p14:creationId xmlns:p14="http://schemas.microsoft.com/office/powerpoint/2010/main" val="289891427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141C87-9FAD-FD6F-45B7-76D9FEC0E0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 Placeholder 2">
                <a:extLst>
                  <a:ext uri="{FF2B5EF4-FFF2-40B4-BE49-F238E27FC236}">
                    <a16:creationId xmlns:a16="http://schemas.microsoft.com/office/drawing/2014/main" id="{C6D23CDE-2402-A2AE-0A4F-71C2D072E03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38199" y="1332089"/>
                <a:ext cx="10913533" cy="4844874"/>
              </a:xfrm>
              <a:prstGeom prst="rect">
                <a:avLst/>
              </a:prstGeom>
              <a:solidFill>
                <a:srgbClr val="D2E8E9"/>
              </a:solidFill>
              <a:ln>
                <a:noFill/>
              </a:ln>
            </p:spPr>
            <p:txBody>
              <a:bodyPr spcFirstLastPara="1" wrap="square" lIns="180000" tIns="180000" rIns="180000" bIns="180000" anchor="t" anchorCtr="0">
                <a:norm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42900" algn="l" rtl="0">
                  <a:lnSpc>
                    <a:spcPct val="108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24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L="914400" marR="0" lvl="1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20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L="1371600" marR="0" lvl="2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L="1828800" marR="0" lvl="3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16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L="2286000" marR="0" lvl="4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16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L="2743200" marR="0" lvl="5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6pPr>
                <a:lvl7pPr marL="3200400" marR="0" lvl="6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7pPr>
                <a:lvl8pPr marL="3657600" marR="0" lvl="7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8pPr>
                <a:lvl9pPr marL="4114800" marR="0" lvl="8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9pPr>
              </a:lstStyle>
              <a:p>
                <a:pPr marL="114300" indent="0">
                  <a:buNone/>
                </a:pPr>
                <a:r>
                  <a:rPr lang="en-US" b="1" dirty="0"/>
                  <a:t>Step 3</a:t>
                </a:r>
                <a:r>
                  <a:rPr lang="en-US" dirty="0"/>
                  <a:t>: Solve for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𝑠</m:t>
                    </m:r>
                  </m:oMath>
                </a14:m>
                <a:r>
                  <a:rPr lang="en-US" dirty="0"/>
                  <a:t>.</a:t>
                </a:r>
              </a:p>
              <a:p>
                <a:pPr marL="114300" indent="0">
                  <a:buNone/>
                </a:pPr>
                <a:endParaRPr lang="en-US" i="1" dirty="0">
                  <a:latin typeface="Cambria Math" panose="02040503050406030204" pitchFamily="18" charset="0"/>
                </a:endParaRPr>
              </a:p>
              <a:p>
                <a:pPr marL="11430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4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−24=0</m:t>
                      </m:r>
                    </m:oMath>
                  </m:oMathPara>
                </a14:m>
                <a:endParaRPr lang="en-US" b="0" dirty="0"/>
              </a:p>
              <a:p>
                <a:pPr marL="11430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4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−24</m:t>
                      </m:r>
                      <m:r>
                        <a:rPr lang="en-US" b="1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b="1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𝟐𝟒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=0</m:t>
                      </m:r>
                      <m:r>
                        <a:rPr lang="en-US" b="1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b="1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𝟐𝟒</m:t>
                      </m:r>
                    </m:oMath>
                  </m:oMathPara>
                </a14:m>
                <a:endParaRPr lang="en-US" b="1" dirty="0"/>
              </a:p>
              <a:p>
                <a:pPr marL="11430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 dirty="0" smtClean="0">
                          <a:latin typeface="Cambria Math" panose="02040503050406030204" pitchFamily="18" charset="0"/>
                        </a:rPr>
                        <m:t>4</m:t>
                      </m:r>
                      <m:r>
                        <a:rPr lang="en-US" i="1" dirty="0" smtClean="0">
                          <a:latin typeface="Cambria Math" panose="02040503050406030204" pitchFamily="18" charset="0"/>
                        </a:rPr>
                        <m:t>𝑠</m:t>
                      </m:r>
                      <m:r>
                        <a:rPr lang="en-US" i="1" dirty="0" smtClean="0">
                          <a:latin typeface="Cambria Math" panose="02040503050406030204" pitchFamily="18" charset="0"/>
                        </a:rPr>
                        <m:t> = 24</m:t>
                      </m:r>
                    </m:oMath>
                  </m:oMathPara>
                </a14:m>
                <a:endParaRPr lang="en-US" i="1" dirty="0">
                  <a:latin typeface="Cambria Math" panose="02040503050406030204" pitchFamily="18" charset="0"/>
                </a:endParaRPr>
              </a:p>
              <a:p>
                <a:pPr marL="11430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dirty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4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num>
                        <m:den>
                          <m:r>
                            <a:rPr lang="en-US" b="1" i="1" dirty="0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𝟒</m:t>
                          </m:r>
                        </m:den>
                      </m:f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24</m:t>
                          </m:r>
                        </m:num>
                        <m:den>
                          <m:r>
                            <a:rPr lang="en-US" b="1" i="1" dirty="0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en-US" i="1" dirty="0">
                  <a:latin typeface="Cambria Math" panose="02040503050406030204" pitchFamily="18" charset="0"/>
                </a:endParaRPr>
              </a:p>
              <a:p>
                <a:pPr marL="11430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 dirty="0">
                          <a:latin typeface="Cambria Math" panose="02040503050406030204" pitchFamily="18" charset="0"/>
                        </a:rPr>
                        <m:t>𝑠</m:t>
                      </m:r>
                      <m:r>
                        <a:rPr lang="en-US" i="1" dirty="0">
                          <a:latin typeface="Cambria Math" panose="02040503050406030204" pitchFamily="18" charset="0"/>
                        </a:rPr>
                        <m:t>=6</m:t>
                      </m:r>
                    </m:oMath>
                  </m:oMathPara>
                </a14:m>
                <a:endParaRPr lang="en-US" i="1" dirty="0">
                  <a:latin typeface="Cambria Math" panose="02040503050406030204" pitchFamily="18" charset="0"/>
                </a:endParaRPr>
              </a:p>
              <a:p>
                <a:pPr marL="114300" indent="0">
                  <a:buNone/>
                </a:pPr>
                <a:endParaRPr lang="en-US" i="1" dirty="0"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6" name="Text Placeholder 2">
                <a:extLst>
                  <a:ext uri="{FF2B5EF4-FFF2-40B4-BE49-F238E27FC236}">
                    <a16:creationId xmlns:a16="http://schemas.microsoft.com/office/drawing/2014/main" id="{C6D23CDE-2402-A2AE-0A4F-71C2D072E0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199" y="1332089"/>
                <a:ext cx="10913533" cy="4844874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Google Shape;188;p4">
            <a:extLst>
              <a:ext uri="{FF2B5EF4-FFF2-40B4-BE49-F238E27FC236}">
                <a16:creationId xmlns:a16="http://schemas.microsoft.com/office/drawing/2014/main" id="{FEF7096F-3223-BFD8-C9A4-AED7C2CB37E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10515600" cy="12811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>
              <a:buSzPts val="4000"/>
            </a:pPr>
            <a:r>
              <a:rPr lang="en-GB" dirty="0"/>
              <a:t>Worked example 2: Finding the optimal point</a:t>
            </a:r>
            <a:endParaRPr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Google Shape;242;p10">
                <a:extLst>
                  <a:ext uri="{FF2B5EF4-FFF2-40B4-BE49-F238E27FC236}">
                    <a16:creationId xmlns:a16="http://schemas.microsoft.com/office/drawing/2014/main" id="{300F4DCF-4F43-5A7F-A92E-60FB1A221B93}"/>
                  </a:ext>
                </a:extLst>
              </p:cNvPr>
              <p:cNvSpPr txBox="1"/>
              <p:nvPr/>
            </p:nvSpPr>
            <p:spPr>
              <a:xfrm>
                <a:off x="1050633" y="5051367"/>
                <a:ext cx="4371373" cy="92333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rPr lang="en-GB" sz="1800" b="0" i="0" u="none" strike="noStrike" cap="none" dirty="0">
                    <a:solidFill>
                      <a:schemeClr val="dk1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To get </a:t>
                </a:r>
                <a14:m>
                  <m:oMath xmlns:m="http://schemas.openxmlformats.org/officeDocument/2006/math">
                    <m:r>
                      <a:rPr lang="en-GB" sz="1800" b="0" i="1" u="none" strike="noStrike" cap="none" dirty="0" smtClean="0">
                        <a:solidFill>
                          <a:schemeClr val="dk1"/>
                        </a:solidFill>
                        <a:latin typeface="Cambria Math" panose="02040503050406030204" pitchFamily="18" charset="0"/>
                        <a:ea typeface="Calibri"/>
                        <a:cs typeface="Calibri"/>
                        <a:sym typeface="Calibri"/>
                      </a:rPr>
                      <m:t>𝑠</m:t>
                    </m:r>
                  </m:oMath>
                </a14:m>
                <a:r>
                  <a:rPr lang="en-GB" sz="1800" b="0" i="0" u="none" strike="noStrike" cap="none" dirty="0">
                    <a:solidFill>
                      <a:schemeClr val="dk1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 on its own:</a:t>
                </a:r>
                <a:endParaRPr sz="1400" b="0" i="0" u="none" strike="noStrike" cap="none" dirty="0">
                  <a:solidFill>
                    <a:srgbClr val="000000"/>
                  </a:solidFill>
                  <a:latin typeface="+mn-lt"/>
                  <a:sym typeface="Arial"/>
                </a:endParaRPr>
              </a:p>
              <a:p>
                <a:pPr marL="342900" marR="0" lvl="0" indent="-34290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AutoNum type="arabicPeriod"/>
                </a:pPr>
                <a:r>
                  <a:rPr lang="en-GB" sz="1800" b="0" i="0" u="none" strike="noStrike" cap="none" dirty="0">
                    <a:solidFill>
                      <a:schemeClr val="dk1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Add 24 to both sides of the equation  </a:t>
                </a:r>
                <a:endParaRPr sz="1400" b="0" i="0" u="none" strike="noStrike" cap="none" dirty="0">
                  <a:solidFill>
                    <a:srgbClr val="000000"/>
                  </a:solidFill>
                  <a:latin typeface="+mn-lt"/>
                  <a:sym typeface="Arial"/>
                </a:endParaRPr>
              </a:p>
              <a:p>
                <a:pPr marL="342900" marR="0" lvl="0" indent="-34290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AutoNum type="arabicPeriod"/>
                </a:pPr>
                <a:r>
                  <a:rPr lang="en-GB" sz="1800" b="0" i="0" u="none" strike="noStrike" cap="none" dirty="0">
                    <a:solidFill>
                      <a:schemeClr val="dk1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Divide both sides of the equation by 4</a:t>
                </a:r>
                <a:endParaRPr sz="1400" b="0" i="0" u="none" strike="noStrike" cap="none" dirty="0">
                  <a:solidFill>
                    <a:srgbClr val="000000"/>
                  </a:solidFill>
                  <a:latin typeface="+mn-lt"/>
                  <a:sym typeface="Arial"/>
                </a:endParaRPr>
              </a:p>
            </p:txBody>
          </p:sp>
        </mc:Choice>
        <mc:Fallback xmlns="">
          <p:sp>
            <p:nvSpPr>
              <p:cNvPr id="2" name="Google Shape;242;p10">
                <a:extLst>
                  <a:ext uri="{FF2B5EF4-FFF2-40B4-BE49-F238E27FC236}">
                    <a16:creationId xmlns:a16="http://schemas.microsoft.com/office/drawing/2014/main" id="{300F4DCF-4F43-5A7F-A92E-60FB1A221B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0633" y="5051367"/>
                <a:ext cx="4371373" cy="923330"/>
              </a:xfrm>
              <a:prstGeom prst="rect">
                <a:avLst/>
              </a:prstGeom>
              <a:blipFill>
                <a:blip r:embed="rId3"/>
                <a:stretch>
                  <a:fillRect l="-1159" t="-2703" r="-580" b="-9459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Google Shape;131;p16">
            <a:extLst>
              <a:ext uri="{FF2B5EF4-FFF2-40B4-BE49-F238E27FC236}">
                <a16:creationId xmlns:a16="http://schemas.microsoft.com/office/drawing/2014/main" id="{952AECCD-4895-85D5-4956-DF64B5DE5662}"/>
              </a:ext>
            </a:extLst>
          </p:cNvPr>
          <p:cNvSpPr txBox="1">
            <a:spLocks/>
          </p:cNvSpPr>
          <p:nvPr/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</a:pPr>
            <a:r>
              <a:rPr lang="en-GB" dirty="0"/>
              <a:t>Resource 4: Calculus – Differentiation</a:t>
            </a:r>
          </a:p>
        </p:txBody>
      </p:sp>
      <p:sp>
        <p:nvSpPr>
          <p:cNvPr id="4" name="Google Shape;130;p16">
            <a:extLst>
              <a:ext uri="{FF2B5EF4-FFF2-40B4-BE49-F238E27FC236}">
                <a16:creationId xmlns:a16="http://schemas.microsoft.com/office/drawing/2014/main" id="{EDD3E4F5-A273-3C0A-15B5-51E22F7389DD}"/>
              </a:ext>
            </a:extLst>
          </p:cNvPr>
          <p:cNvSpPr txBox="1">
            <a:spLocks/>
          </p:cNvSpPr>
          <p:nvPr/>
        </p:nvSpPr>
        <p:spPr>
          <a:xfrm>
            <a:off x="9694551" y="159675"/>
            <a:ext cx="2385961" cy="376156"/>
          </a:xfrm>
          <a:prstGeom prst="flowChartAlternateProcess">
            <a:avLst/>
          </a:prstGeom>
          <a:solidFill>
            <a:srgbClr val="F1995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457200" marR="0" lvl="0" indent="-381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1400"/>
              <a:buFont typeface="Arial"/>
              <a:buNone/>
            </a:pPr>
            <a:r>
              <a:rPr lang="en-GB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Recap and Worked examples</a:t>
            </a:r>
          </a:p>
        </p:txBody>
      </p:sp>
    </p:spTree>
    <p:extLst>
      <p:ext uri="{BB962C8B-B14F-4D97-AF65-F5344CB8AC3E}">
        <p14:creationId xmlns:p14="http://schemas.microsoft.com/office/powerpoint/2010/main" val="216473454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D1B59A-9F13-78B8-4679-31E39BD5C7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 Placeholder 2">
                <a:extLst>
                  <a:ext uri="{FF2B5EF4-FFF2-40B4-BE49-F238E27FC236}">
                    <a16:creationId xmlns:a16="http://schemas.microsoft.com/office/drawing/2014/main" id="{3A79D58D-C76A-B8A6-C677-F078684F6B1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38199" y="1332089"/>
                <a:ext cx="10913533" cy="4844874"/>
              </a:xfrm>
              <a:prstGeom prst="rect">
                <a:avLst/>
              </a:prstGeom>
              <a:solidFill>
                <a:srgbClr val="D2E8E9"/>
              </a:solidFill>
              <a:ln>
                <a:noFill/>
              </a:ln>
            </p:spPr>
            <p:txBody>
              <a:bodyPr spcFirstLastPara="1" wrap="square" lIns="180000" tIns="180000" rIns="180000" bIns="180000" anchor="t" anchorCtr="0">
                <a:norm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42900" algn="l" rtl="0">
                  <a:lnSpc>
                    <a:spcPct val="108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24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L="914400" marR="0" lvl="1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20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L="1371600" marR="0" lvl="2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L="1828800" marR="0" lvl="3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16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L="2286000" marR="0" lvl="4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16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L="2743200" marR="0" lvl="5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6pPr>
                <a:lvl7pPr marL="3200400" marR="0" lvl="6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7pPr>
                <a:lvl8pPr marL="3657600" marR="0" lvl="7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8pPr>
                <a:lvl9pPr marL="4114800" marR="0" lvl="8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9pPr>
              </a:lstStyle>
              <a:p>
                <a:pPr marL="114300" indent="0">
                  <a:buNone/>
                </a:pPr>
                <a:r>
                  <a:rPr lang="en-US" b="1" dirty="0"/>
                  <a:t>Step 4</a:t>
                </a:r>
                <a:r>
                  <a:rPr lang="en-US" dirty="0"/>
                  <a:t>: Calculate the minimum cost.</a:t>
                </a:r>
              </a:p>
              <a:p>
                <a:pPr marL="114300" indent="0">
                  <a:buNone/>
                </a:pPr>
                <a:r>
                  <a:rPr lang="en-US" dirty="0"/>
                  <a:t>Substitute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𝑠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=6 </m:t>
                    </m:r>
                  </m:oMath>
                </a14:m>
                <a:r>
                  <a:rPr lang="en-US" dirty="0"/>
                  <a:t>back into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𝑠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.</a:t>
                </a:r>
              </a:p>
              <a:p>
                <a:pPr marL="114300" indent="0">
                  <a:buNone/>
                </a:pPr>
                <a:endParaRPr lang="en-US" i="1" dirty="0">
                  <a:latin typeface="Cambria Math" panose="02040503050406030204" pitchFamily="18" charset="0"/>
                </a:endParaRPr>
              </a:p>
              <a:p>
                <a:pPr marL="11430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 dirty="0">
                          <a:latin typeface="Cambria Math" panose="02040503050406030204" pitchFamily="18" charset="0"/>
                        </a:rPr>
                        <m:t>𝐶</m:t>
                      </m:r>
                      <m:d>
                        <m:d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</m:d>
                      <m:r>
                        <a:rPr lang="en-US" i="1" dirty="0">
                          <a:latin typeface="Cambria Math" panose="02040503050406030204" pitchFamily="18" charset="0"/>
                        </a:rPr>
                        <m:t>= 2</m:t>
                      </m:r>
                      <m:sSup>
                        <m:sSup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  <m:sup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i="1" dirty="0">
                          <a:latin typeface="Cambria Math" panose="02040503050406030204" pitchFamily="18" charset="0"/>
                        </a:rPr>
                        <m:t>−24</m:t>
                      </m:r>
                      <m:r>
                        <a:rPr lang="en-US" i="1" dirty="0">
                          <a:latin typeface="Cambria Math" panose="02040503050406030204" pitchFamily="18" charset="0"/>
                        </a:rPr>
                        <m:t>𝑠</m:t>
                      </m:r>
                      <m:r>
                        <a:rPr lang="en-US" i="1" dirty="0">
                          <a:latin typeface="Cambria Math" panose="02040503050406030204" pitchFamily="18" charset="0"/>
                        </a:rPr>
                        <m:t>+150</m:t>
                      </m:r>
                    </m:oMath>
                  </m:oMathPara>
                </a14:m>
                <a:endParaRPr lang="en-US" dirty="0"/>
              </a:p>
              <a:p>
                <a:pPr marL="11430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 dirty="0">
                          <a:latin typeface="Cambria Math" panose="02040503050406030204" pitchFamily="18" charset="0"/>
                        </a:rPr>
                        <m:t>𝐶</m:t>
                      </m:r>
                      <m:d>
                        <m:d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6</m:t>
                          </m:r>
                        </m:e>
                      </m:d>
                      <m:r>
                        <a:rPr lang="en-US" i="1" dirty="0">
                          <a:latin typeface="Cambria Math" panose="02040503050406030204" pitchFamily="18" charset="0"/>
                        </a:rPr>
                        <m:t>= 2</m:t>
                      </m:r>
                      <m:sSup>
                        <m:sSup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(6)</m:t>
                          </m:r>
                        </m:e>
                        <m:sup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i="1" dirty="0">
                          <a:latin typeface="Cambria Math" panose="02040503050406030204" pitchFamily="18" charset="0"/>
                        </a:rPr>
                        <m:t>−24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×6</m:t>
                      </m:r>
                      <m:r>
                        <a:rPr lang="en-US" i="1" dirty="0">
                          <a:latin typeface="Cambria Math" panose="02040503050406030204" pitchFamily="18" charset="0"/>
                        </a:rPr>
                        <m:t>+150</m:t>
                      </m:r>
                    </m:oMath>
                  </m:oMathPara>
                </a14:m>
                <a:endParaRPr lang="en-US" dirty="0"/>
              </a:p>
              <a:p>
                <a:pPr marL="11430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 dirty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2×36</m:t>
                      </m:r>
                      <m:r>
                        <a:rPr lang="en-US" i="1" dirty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24×6</m:t>
                      </m:r>
                      <m:r>
                        <a:rPr lang="en-US" i="1" dirty="0">
                          <a:latin typeface="Cambria Math" panose="02040503050406030204" pitchFamily="18" charset="0"/>
                        </a:rPr>
                        <m:t>+150</m:t>
                      </m:r>
                    </m:oMath>
                  </m:oMathPara>
                </a14:m>
                <a:endParaRPr lang="en-US" dirty="0"/>
              </a:p>
              <a:p>
                <a:pPr marL="11430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 dirty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72</m:t>
                      </m:r>
                      <m:r>
                        <a:rPr lang="en-US" i="1" dirty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144</m:t>
                      </m:r>
                      <m:r>
                        <a:rPr lang="en-US" i="1" dirty="0">
                          <a:latin typeface="Cambria Math" panose="02040503050406030204" pitchFamily="18" charset="0"/>
                        </a:rPr>
                        <m:t>+150</m:t>
                      </m:r>
                    </m:oMath>
                  </m:oMathPara>
                </a14:m>
                <a:endParaRPr lang="en-US" dirty="0"/>
              </a:p>
              <a:p>
                <a:pPr marL="11430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 dirty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1" i="1" dirty="0" smtClean="0">
                          <a:latin typeface="Cambria Math" panose="02040503050406030204" pitchFamily="18" charset="0"/>
                        </a:rPr>
                        <m:t>𝟕𝟖</m:t>
                      </m:r>
                    </m:oMath>
                  </m:oMathPara>
                </a14:m>
                <a:endParaRPr lang="en-US" b="1" dirty="0"/>
              </a:p>
              <a:p>
                <a:pPr marL="114300" indent="0">
                  <a:buNone/>
                </a:pPr>
                <a:r>
                  <a:rPr lang="en-US" dirty="0"/>
                  <a:t>So, the minimum cost is </a:t>
                </a:r>
                <a:r>
                  <a:rPr lang="en-US" b="1" dirty="0"/>
                  <a:t>£78. </a:t>
                </a:r>
              </a:p>
              <a:p>
                <a:pPr marL="114300" indent="0">
                  <a:buNone/>
                </a:pPr>
                <a:endParaRPr lang="en-US" dirty="0"/>
              </a:p>
              <a:p>
                <a:pPr marL="1143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16" name="Text Placeholder 2">
                <a:extLst>
                  <a:ext uri="{FF2B5EF4-FFF2-40B4-BE49-F238E27FC236}">
                    <a16:creationId xmlns:a16="http://schemas.microsoft.com/office/drawing/2014/main" id="{3A79D58D-C76A-B8A6-C677-F078684F6B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199" y="1332089"/>
                <a:ext cx="10913533" cy="484487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Google Shape;188;p4">
            <a:extLst>
              <a:ext uri="{FF2B5EF4-FFF2-40B4-BE49-F238E27FC236}">
                <a16:creationId xmlns:a16="http://schemas.microsoft.com/office/drawing/2014/main" id="{938F6900-B69E-DE9E-0D12-B4EB43CD050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10515600" cy="12811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>
              <a:buSzPts val="4000"/>
            </a:pPr>
            <a:r>
              <a:rPr lang="en-GB" dirty="0"/>
              <a:t>Worked example 2: Finding the optimal point</a:t>
            </a:r>
            <a:endParaRPr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Google Shape;253;p11">
                <a:extLst>
                  <a:ext uri="{FF2B5EF4-FFF2-40B4-BE49-F238E27FC236}">
                    <a16:creationId xmlns:a16="http://schemas.microsoft.com/office/drawing/2014/main" id="{7BE90856-55C0-B825-8350-1C107F60B56E}"/>
                  </a:ext>
                </a:extLst>
              </p:cNvPr>
              <p:cNvSpPr txBox="1"/>
              <p:nvPr/>
            </p:nvSpPr>
            <p:spPr>
              <a:xfrm>
                <a:off x="5483671" y="3621801"/>
                <a:ext cx="5991406" cy="64629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rPr lang="en-GB" sz="1800" b="0" i="0" u="none" strike="noStrike" cap="none" dirty="0">
                    <a:solidFill>
                      <a:schemeClr val="dk1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Remember to use the correct order of operations when calculating </a:t>
                </a:r>
                <a14:m>
                  <m:oMath xmlns:m="http://schemas.openxmlformats.org/officeDocument/2006/math">
                    <m:r>
                      <a:rPr lang="en-GB" sz="1800" b="0" i="1" u="none" strike="noStrike" cap="none" dirty="0" smtClean="0">
                        <a:solidFill>
                          <a:schemeClr val="dk1"/>
                        </a:solidFill>
                        <a:latin typeface="Cambria Math" panose="02040503050406030204" pitchFamily="18" charset="0"/>
                        <a:ea typeface="Calibri"/>
                        <a:cs typeface="Calibri"/>
                        <a:sym typeface="Calibri"/>
                      </a:rPr>
                      <m:t>2</m:t>
                    </m:r>
                    <m:sSup>
                      <m:sSupPr>
                        <m:ctrlPr>
                          <a:rPr lang="en-GB" sz="1800" b="0" i="1" u="none" strike="noStrike" cap="none" dirty="0" smtClean="0">
                            <a:solidFill>
                              <a:schemeClr val="dk1"/>
                            </a:solidFill>
                            <a:latin typeface="Cambria Math" panose="02040503050406030204" pitchFamily="18" charset="0"/>
                            <a:cs typeface="Calibri"/>
                            <a:sym typeface="Calibri"/>
                          </a:rPr>
                        </m:ctrlPr>
                      </m:sSupPr>
                      <m:e>
                        <m:r>
                          <a:rPr lang="en-US" sz="1800" b="0" i="1" u="none" strike="noStrike" cap="none" dirty="0" smtClean="0">
                            <a:solidFill>
                              <a:schemeClr val="dk1"/>
                            </a:solidFill>
                            <a:latin typeface="Cambria Math" panose="02040503050406030204" pitchFamily="18" charset="0"/>
                            <a:cs typeface="Calibri"/>
                            <a:sym typeface="Calibri"/>
                          </a:rPr>
                          <m:t>(6)</m:t>
                        </m:r>
                      </m:e>
                      <m:sup>
                        <m:r>
                          <a:rPr lang="en-US" sz="1800" b="0" i="1" u="none" strike="noStrike" cap="none" dirty="0" smtClean="0">
                            <a:solidFill>
                              <a:schemeClr val="dk1"/>
                            </a:solidFill>
                            <a:latin typeface="Cambria Math" panose="02040503050406030204" pitchFamily="18" charset="0"/>
                            <a:cs typeface="Calibri"/>
                            <a:sym typeface="Calibri"/>
                          </a:rPr>
                          <m:t>2</m:t>
                        </m:r>
                      </m:sup>
                    </m:sSup>
                    <m:r>
                      <a:rPr lang="en-US" sz="1800" b="0" i="1" u="none" strike="noStrike" cap="none" dirty="0" smtClean="0">
                        <a:solidFill>
                          <a:schemeClr val="dk1"/>
                        </a:solidFill>
                        <a:latin typeface="Cambria Math" panose="02040503050406030204" pitchFamily="18" charset="0"/>
                        <a:cs typeface="Calibri"/>
                        <a:sym typeface="Calibri"/>
                      </a:rPr>
                      <m:t>,</m:t>
                    </m:r>
                    <m:r>
                      <a:rPr lang="en-GB" sz="1800" b="0" i="1" u="none" strike="noStrike" cap="none" dirty="0" smtClean="0">
                        <a:solidFill>
                          <a:schemeClr val="dk1"/>
                        </a:solidFill>
                        <a:latin typeface="Cambria Math" panose="02040503050406030204" pitchFamily="18" charset="0"/>
                        <a:ea typeface="Calibri"/>
                        <a:cs typeface="Calibri"/>
                        <a:sym typeface="Calibri"/>
                      </a:rPr>
                      <m:t> </m:t>
                    </m:r>
                  </m:oMath>
                </a14:m>
                <a:r>
                  <a:rPr lang="en-GB" sz="1800" b="0" i="0" u="none" strike="noStrike" cap="none" dirty="0">
                    <a:solidFill>
                      <a:schemeClr val="dk1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so brackets first </a:t>
                </a:r>
                <a14:m>
                  <m:oMath xmlns:m="http://schemas.openxmlformats.org/officeDocument/2006/math">
                    <m:r>
                      <a:rPr lang="en-US" sz="1800" b="0" i="0" u="none" strike="noStrike" cap="none" dirty="0" smtClean="0">
                        <a:solidFill>
                          <a:schemeClr val="dk1"/>
                        </a:solidFill>
                        <a:latin typeface="Cambria Math" panose="02040503050406030204" pitchFamily="18" charset="0"/>
                        <a:ea typeface="Calibri"/>
                        <a:cs typeface="Calibri"/>
                        <a:sym typeface="Calibri"/>
                      </a:rPr>
                      <m:t>2</m:t>
                    </m:r>
                    <m:r>
                      <a:rPr lang="en-US" sz="1800" b="0" i="1" u="none" strike="noStrike" cap="none" dirty="0" smtClean="0">
                        <a:solidFill>
                          <a:schemeClr val="dk1"/>
                        </a:solidFill>
                        <a:latin typeface="Cambria Math" panose="02040503050406030204" pitchFamily="18" charset="0"/>
                        <a:ea typeface="Calibri"/>
                        <a:cs typeface="Calibri"/>
                        <a:sym typeface="Calibri"/>
                      </a:rPr>
                      <m:t>×</m:t>
                    </m:r>
                    <m:d>
                      <m:dPr>
                        <m:ctrlPr>
                          <a:rPr lang="en-GB" sz="1800" b="0" i="1" u="none" strike="noStrike" cap="none" dirty="0" smtClean="0">
                            <a:solidFill>
                              <a:schemeClr val="dk1"/>
                            </a:solidFill>
                            <a:latin typeface="Cambria Math" panose="02040503050406030204" pitchFamily="18" charset="0"/>
                            <a:ea typeface="Calibri"/>
                            <a:cs typeface="Calibri"/>
                            <a:sym typeface="Calibri"/>
                          </a:rPr>
                        </m:ctrlPr>
                      </m:dPr>
                      <m:e>
                        <m:r>
                          <a:rPr lang="en-GB" sz="1800" b="0" i="1" u="none" strike="noStrike" cap="none" dirty="0" smtClean="0">
                            <a:solidFill>
                              <a:schemeClr val="dk1"/>
                            </a:solidFill>
                            <a:latin typeface="Cambria Math" panose="02040503050406030204" pitchFamily="18" charset="0"/>
                            <a:ea typeface="Calibri"/>
                            <a:cs typeface="Calibri"/>
                            <a:sym typeface="Calibri"/>
                          </a:rPr>
                          <m:t>6</m:t>
                        </m:r>
                        <m:r>
                          <a:rPr lang="en-US" sz="1800" b="0" i="1" u="none" strike="noStrike" cap="none" dirty="0" smtClean="0">
                            <a:solidFill>
                              <a:schemeClr val="dk1"/>
                            </a:solidFill>
                            <a:latin typeface="Cambria Math" panose="02040503050406030204" pitchFamily="18" charset="0"/>
                            <a:ea typeface="Calibri"/>
                            <a:cs typeface="Calibri"/>
                            <a:sym typeface="Calibri"/>
                          </a:rPr>
                          <m:t>×</m:t>
                        </m:r>
                        <m:r>
                          <a:rPr lang="en-GB" sz="1800" b="0" i="1" u="none" strike="noStrike" cap="none" dirty="0" smtClean="0">
                            <a:solidFill>
                              <a:schemeClr val="dk1"/>
                            </a:solidFill>
                            <a:latin typeface="Cambria Math" panose="02040503050406030204" pitchFamily="18" charset="0"/>
                            <a:ea typeface="Calibri"/>
                            <a:cs typeface="Calibri"/>
                            <a:sym typeface="Calibri"/>
                          </a:rPr>
                          <m:t>6</m:t>
                        </m:r>
                      </m:e>
                    </m:d>
                    <m:r>
                      <a:rPr lang="en-GB" sz="1800" b="0" i="1" u="none" strike="noStrike" cap="none" dirty="0" smtClean="0">
                        <a:solidFill>
                          <a:schemeClr val="dk1"/>
                        </a:solidFill>
                        <a:latin typeface="Cambria Math" panose="02040503050406030204" pitchFamily="18" charset="0"/>
                        <a:ea typeface="Calibri"/>
                        <a:cs typeface="Calibri"/>
                        <a:sym typeface="Calibri"/>
                      </a:rPr>
                      <m:t>=</m:t>
                    </m:r>
                    <m:r>
                      <a:rPr lang="en-US" sz="1800" b="0" i="1" u="none" strike="noStrike" cap="none" dirty="0" smtClean="0">
                        <a:solidFill>
                          <a:schemeClr val="dk1"/>
                        </a:solidFill>
                        <a:latin typeface="Cambria Math" panose="02040503050406030204" pitchFamily="18" charset="0"/>
                        <a:ea typeface="Calibri"/>
                        <a:cs typeface="Calibri"/>
                        <a:sym typeface="Calibri"/>
                      </a:rPr>
                      <m:t>2×</m:t>
                    </m:r>
                    <m:r>
                      <a:rPr lang="en-GB" sz="1800" b="0" i="1" u="none" strike="noStrike" cap="none" dirty="0" smtClean="0">
                        <a:solidFill>
                          <a:schemeClr val="dk1"/>
                        </a:solidFill>
                        <a:latin typeface="Cambria Math" panose="02040503050406030204" pitchFamily="18" charset="0"/>
                        <a:ea typeface="Calibri"/>
                        <a:cs typeface="Calibri"/>
                        <a:sym typeface="Calibri"/>
                      </a:rPr>
                      <m:t>36=72</m:t>
                    </m:r>
                  </m:oMath>
                </a14:m>
                <a:r>
                  <a:rPr lang="en-US" sz="1400" b="0" i="0" u="none" strike="noStrike" cap="none" dirty="0">
                    <a:solidFill>
                      <a:srgbClr val="000000"/>
                    </a:solidFill>
                    <a:latin typeface="+mn-lt"/>
                    <a:sym typeface="Arial"/>
                  </a:rPr>
                  <a:t>.</a:t>
                </a:r>
                <a:endParaRPr sz="1400" b="0" i="0" u="none" strike="noStrike" cap="none" dirty="0">
                  <a:solidFill>
                    <a:srgbClr val="000000"/>
                  </a:solidFill>
                  <a:latin typeface="+mn-lt"/>
                  <a:sym typeface="Arial"/>
                </a:endParaRPr>
              </a:p>
            </p:txBody>
          </p:sp>
        </mc:Choice>
        <mc:Fallback xmlns="">
          <p:sp>
            <p:nvSpPr>
              <p:cNvPr id="3" name="Google Shape;253;p11">
                <a:extLst>
                  <a:ext uri="{FF2B5EF4-FFF2-40B4-BE49-F238E27FC236}">
                    <a16:creationId xmlns:a16="http://schemas.microsoft.com/office/drawing/2014/main" id="{7BE90856-55C0-B825-8350-1C107F60B5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83671" y="3621801"/>
                <a:ext cx="5991406" cy="646290"/>
              </a:xfrm>
              <a:prstGeom prst="rect">
                <a:avLst/>
              </a:prstGeom>
              <a:blipFill>
                <a:blip r:embed="rId4"/>
                <a:stretch>
                  <a:fillRect l="-1059" t="-3922" b="-17647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Google Shape;131;p16">
            <a:extLst>
              <a:ext uri="{FF2B5EF4-FFF2-40B4-BE49-F238E27FC236}">
                <a16:creationId xmlns:a16="http://schemas.microsoft.com/office/drawing/2014/main" id="{E39232C0-FCB5-F242-C01F-C02A188062AD}"/>
              </a:ext>
            </a:extLst>
          </p:cNvPr>
          <p:cNvSpPr txBox="1">
            <a:spLocks/>
          </p:cNvSpPr>
          <p:nvPr/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</a:pPr>
            <a:r>
              <a:rPr lang="en-GB" dirty="0"/>
              <a:t>Resource 4: Calculus – Differentiation</a:t>
            </a:r>
          </a:p>
        </p:txBody>
      </p:sp>
      <p:sp>
        <p:nvSpPr>
          <p:cNvPr id="4" name="Google Shape;130;p16">
            <a:extLst>
              <a:ext uri="{FF2B5EF4-FFF2-40B4-BE49-F238E27FC236}">
                <a16:creationId xmlns:a16="http://schemas.microsoft.com/office/drawing/2014/main" id="{ADDAA818-4038-6C7D-FEC3-C677EC199296}"/>
              </a:ext>
            </a:extLst>
          </p:cNvPr>
          <p:cNvSpPr txBox="1">
            <a:spLocks/>
          </p:cNvSpPr>
          <p:nvPr/>
        </p:nvSpPr>
        <p:spPr>
          <a:xfrm>
            <a:off x="9694551" y="159675"/>
            <a:ext cx="2385961" cy="376156"/>
          </a:xfrm>
          <a:prstGeom prst="flowChartAlternateProcess">
            <a:avLst/>
          </a:prstGeom>
          <a:solidFill>
            <a:srgbClr val="F1995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457200" marR="0" lvl="0" indent="-381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1400"/>
              <a:buFont typeface="Arial"/>
              <a:buNone/>
            </a:pPr>
            <a:r>
              <a:rPr lang="en-GB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Recap and Worked examples</a:t>
            </a:r>
          </a:p>
        </p:txBody>
      </p:sp>
    </p:spTree>
    <p:extLst>
      <p:ext uri="{BB962C8B-B14F-4D97-AF65-F5344CB8AC3E}">
        <p14:creationId xmlns:p14="http://schemas.microsoft.com/office/powerpoint/2010/main" val="24983885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37A1D2-C8F5-7CA9-CB6D-5AAEEA1ED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 Placeholder 2">
                <a:extLst>
                  <a:ext uri="{FF2B5EF4-FFF2-40B4-BE49-F238E27FC236}">
                    <a16:creationId xmlns:a16="http://schemas.microsoft.com/office/drawing/2014/main" id="{F969B8D4-75DF-7B02-F748-6257095FDF2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38199" y="1332089"/>
                <a:ext cx="10913533" cy="4844874"/>
              </a:xfrm>
              <a:prstGeom prst="rect">
                <a:avLst/>
              </a:prstGeom>
              <a:solidFill>
                <a:srgbClr val="D2E8E9"/>
              </a:solidFill>
              <a:ln>
                <a:noFill/>
              </a:ln>
            </p:spPr>
            <p:txBody>
              <a:bodyPr spcFirstLastPara="1" wrap="square" lIns="180000" tIns="180000" rIns="180000" bIns="180000" anchor="t" anchorCtr="0">
                <a:norm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42900" algn="l" rtl="0">
                  <a:lnSpc>
                    <a:spcPct val="108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24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L="914400" marR="0" lvl="1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20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L="1371600" marR="0" lvl="2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L="1828800" marR="0" lvl="3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16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L="2286000" marR="0" lvl="4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16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L="2743200" marR="0" lvl="5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6pPr>
                <a:lvl7pPr marL="3200400" marR="0" lvl="6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7pPr>
                <a:lvl8pPr marL="3657600" marR="0" lvl="7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8pPr>
                <a:lvl9pPr marL="4114800" marR="0" lvl="8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9pPr>
              </a:lstStyle>
              <a:p>
                <a:pPr marL="114300" indent="0">
                  <a:buNone/>
                </a:pPr>
                <a:r>
                  <a:rPr lang="en-US" b="1" dirty="0"/>
                  <a:t>Step 5</a:t>
                </a:r>
                <a:r>
                  <a:rPr lang="en-US" dirty="0"/>
                  <a:t>: Show that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𝑠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=6 </m:t>
                    </m:r>
                  </m:oMath>
                </a14:m>
                <a:r>
                  <a:rPr lang="en-US" dirty="0"/>
                  <a:t>is a minimum.</a:t>
                </a:r>
              </a:p>
              <a:p>
                <a:pPr marL="114300" indent="0">
                  <a:buNone/>
                </a:pPr>
                <a:r>
                  <a:rPr lang="en-US" dirty="0"/>
                  <a:t>Find the second derivative of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𝑠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) </m:t>
                    </m:r>
                  </m:oMath>
                </a14:m>
                <a:r>
                  <a:rPr lang="en-US" dirty="0"/>
                  <a:t>by taking the derivative of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𝑑𝐶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𝑑𝑠</m:t>
                        </m:r>
                      </m:den>
                    </m:f>
                  </m:oMath>
                </a14:m>
                <a:r>
                  <a:rPr lang="en-US" dirty="0"/>
                  <a:t>. </a:t>
                </a:r>
              </a:p>
              <a:p>
                <a:pPr marL="11430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𝑑𝐶</m:t>
                          </m:r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𝑑𝑠</m:t>
                          </m:r>
                        </m:den>
                      </m:f>
                      <m:r>
                        <a:rPr lang="en-US" i="1">
                          <a:latin typeface="Cambria Math" panose="02040503050406030204" pitchFamily="18" charset="0"/>
                        </a:rPr>
                        <m:t>=4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𝑠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−24</m:t>
                      </m:r>
                    </m:oMath>
                  </m:oMathPara>
                </a14:m>
                <a:endParaRPr lang="en-US" dirty="0"/>
              </a:p>
              <a:p>
                <a:pPr marL="11430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𝐶</m:t>
                          </m:r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𝑑</m:t>
                          </m:r>
                          <m:sSup>
                            <m:sSupPr>
                              <m:ctrlPr>
                                <a:rPr lang="en-US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𝑑</m:t>
                          </m:r>
                        </m:num>
                        <m:den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den>
                      </m:f>
                      <m:d>
                        <m:d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4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−24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=4</m:t>
                      </m:r>
                    </m:oMath>
                  </m:oMathPara>
                </a14:m>
                <a:endParaRPr lang="en-US" dirty="0"/>
              </a:p>
              <a:p>
                <a:pPr marL="114300" indent="0">
                  <a:buNone/>
                </a:pPr>
                <a:r>
                  <a:rPr lang="en-US" dirty="0"/>
                  <a:t>which is positive, so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𝑠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=6 </m:t>
                    </m:r>
                  </m:oMath>
                </a14:m>
                <a:r>
                  <a:rPr lang="en-US" dirty="0"/>
                  <a:t>is indeed a minimum.</a:t>
                </a:r>
              </a:p>
              <a:p>
                <a:pPr marL="114300" indent="0">
                  <a:buNone/>
                </a:pPr>
                <a:endParaRPr lang="en-US" dirty="0"/>
              </a:p>
              <a:p>
                <a:pPr marL="114300" indent="0">
                  <a:buNone/>
                </a:pPr>
                <a:endParaRPr lang="en-US" dirty="0"/>
              </a:p>
              <a:p>
                <a:pPr marL="1143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16" name="Text Placeholder 2">
                <a:extLst>
                  <a:ext uri="{FF2B5EF4-FFF2-40B4-BE49-F238E27FC236}">
                    <a16:creationId xmlns:a16="http://schemas.microsoft.com/office/drawing/2014/main" id="{F969B8D4-75DF-7B02-F748-6257095FDF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199" y="1332089"/>
                <a:ext cx="10913533" cy="484487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Google Shape;188;p4">
            <a:extLst>
              <a:ext uri="{FF2B5EF4-FFF2-40B4-BE49-F238E27FC236}">
                <a16:creationId xmlns:a16="http://schemas.microsoft.com/office/drawing/2014/main" id="{3C4E3134-51EE-F01A-95B8-2B3814098A1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10515600" cy="12811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>
              <a:buSzPts val="4000"/>
            </a:pPr>
            <a:r>
              <a:rPr lang="en-GB" dirty="0"/>
              <a:t>Worked example 2: Finding the optimal point</a:t>
            </a:r>
            <a:endParaRPr dirty="0"/>
          </a:p>
        </p:txBody>
      </p:sp>
      <p:sp>
        <p:nvSpPr>
          <p:cNvPr id="2" name="Google Shape;231;p9">
            <a:extLst>
              <a:ext uri="{FF2B5EF4-FFF2-40B4-BE49-F238E27FC236}">
                <a16:creationId xmlns:a16="http://schemas.microsoft.com/office/drawing/2014/main" id="{C095302B-78E2-BE38-D672-29E42DE1F2A8}"/>
              </a:ext>
            </a:extLst>
          </p:cNvPr>
          <p:cNvSpPr txBox="1"/>
          <p:nvPr/>
        </p:nvSpPr>
        <p:spPr>
          <a:xfrm>
            <a:off x="1046670" y="5051387"/>
            <a:ext cx="7698085" cy="923289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0" i="0" u="none" strike="noStrike" cap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To find critical points: Set the derivative equal to zero and solve.</a:t>
            </a:r>
            <a:endParaRPr sz="1400" b="0" i="0" u="none" strike="noStrike" cap="none" dirty="0">
              <a:solidFill>
                <a:srgbClr val="000000"/>
              </a:solidFill>
              <a:latin typeface="+mn-lt"/>
              <a:ea typeface="Arial"/>
              <a:cs typeface="Arial"/>
              <a:sym typeface="Arial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GB" sz="1800" b="0" i="0" u="none" strike="noStrike" cap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If the second derivative is negative, the critical point will be a maximum. </a:t>
            </a:r>
            <a:endParaRPr sz="1400" b="0" i="0" u="none" strike="noStrike" cap="none" dirty="0">
              <a:solidFill>
                <a:srgbClr val="000000"/>
              </a:solidFill>
              <a:latin typeface="+mn-lt"/>
              <a:ea typeface="Arial"/>
              <a:cs typeface="Arial"/>
              <a:sym typeface="Arial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GB" sz="1800" b="0" i="0" u="none" strike="noStrike" cap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If the second derivative is positive, the critical point will be a minimum.</a:t>
            </a:r>
            <a:endParaRPr sz="1800" b="0" i="0" u="none" strike="noStrike" cap="none" dirty="0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3" name="Google Shape;131;p16">
            <a:extLst>
              <a:ext uri="{FF2B5EF4-FFF2-40B4-BE49-F238E27FC236}">
                <a16:creationId xmlns:a16="http://schemas.microsoft.com/office/drawing/2014/main" id="{25399705-3B9B-7FE8-0B4D-AD55F3BC55F2}"/>
              </a:ext>
            </a:extLst>
          </p:cNvPr>
          <p:cNvSpPr txBox="1">
            <a:spLocks/>
          </p:cNvSpPr>
          <p:nvPr/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</a:pPr>
            <a:r>
              <a:rPr lang="en-GB" dirty="0"/>
              <a:t>Resource 4: Calculus – Differentiation</a:t>
            </a:r>
          </a:p>
        </p:txBody>
      </p:sp>
      <p:sp>
        <p:nvSpPr>
          <p:cNvPr id="4" name="Google Shape;130;p16">
            <a:extLst>
              <a:ext uri="{FF2B5EF4-FFF2-40B4-BE49-F238E27FC236}">
                <a16:creationId xmlns:a16="http://schemas.microsoft.com/office/drawing/2014/main" id="{D59DFB28-FA83-7C34-D5AE-385BB853E2F8}"/>
              </a:ext>
            </a:extLst>
          </p:cNvPr>
          <p:cNvSpPr txBox="1">
            <a:spLocks/>
          </p:cNvSpPr>
          <p:nvPr/>
        </p:nvSpPr>
        <p:spPr>
          <a:xfrm>
            <a:off x="9694551" y="159675"/>
            <a:ext cx="2385961" cy="376156"/>
          </a:xfrm>
          <a:prstGeom prst="flowChartAlternateProcess">
            <a:avLst/>
          </a:prstGeom>
          <a:solidFill>
            <a:srgbClr val="F1995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457200" marR="0" lvl="0" indent="-381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1400"/>
              <a:buFont typeface="Arial"/>
              <a:buNone/>
            </a:pPr>
            <a:r>
              <a:rPr lang="en-GB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Recap and Worked examples</a:t>
            </a:r>
          </a:p>
        </p:txBody>
      </p:sp>
    </p:spTree>
    <p:extLst>
      <p:ext uri="{BB962C8B-B14F-4D97-AF65-F5344CB8AC3E}">
        <p14:creationId xmlns:p14="http://schemas.microsoft.com/office/powerpoint/2010/main" val="401620965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000014-331C-5B71-33DB-3AF47C7BA2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Activity 1 – Box </a:t>
            </a:r>
            <a:r>
              <a:rPr lang="en-US" dirty="0" err="1"/>
              <a:t>optimisation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24B6148F-5236-BA85-4881-2AC6478367A2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838200" y="1690688"/>
                <a:ext cx="6929368" cy="4415665"/>
              </a:xfrm>
            </p:spPr>
            <p:txBody>
              <a:bodyPr>
                <a:normAutofit fontScale="92500" lnSpcReduction="10000"/>
              </a:bodyPr>
              <a:lstStyle/>
              <a:p>
                <a:pPr marL="114300" indent="0">
                  <a:buNone/>
                </a:pPr>
                <a:r>
                  <a:rPr lang="en-GB" dirty="0"/>
                  <a:t>You are a Design Engineer tasked with reducing material waste and increasing the efficiency of a key component.</a:t>
                </a:r>
              </a:p>
              <a:p>
                <a:pPr marL="114300" indent="0">
                  <a:buNone/>
                </a:pPr>
                <a:r>
                  <a:rPr lang="en-GB" dirty="0"/>
                  <a:t>In this example, the company is producing a protective casing for a new electronic control unit. Standard aluminium stock sheets are supplied at 30 cm × 20 cm. </a:t>
                </a:r>
              </a:p>
              <a:p>
                <a:pPr marL="114300" indent="0">
                  <a:buNone/>
                </a:pPr>
                <a:r>
                  <a:rPr lang="en-GB" dirty="0"/>
                  <a:t>You must use differentiation to find the dimensions that result in the maximum possible volume for an open-top box made from a 30 cm × 20 cm sheet of material with box height </a:t>
                </a:r>
                <a14:m>
                  <m:oMath xmlns:m="http://schemas.openxmlformats.org/officeDocument/2006/math">
                    <m:r>
                      <a:rPr lang="en-GB" i="1" dirty="0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GB" dirty="0"/>
                  <a:t>.</a:t>
                </a:r>
                <a:endParaRPr lang="en-US" dirty="0"/>
              </a:p>
            </p:txBody>
          </p:sp>
        </mc:Choice>
        <mc:Fallback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24B6148F-5236-BA85-4881-2AC6478367A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838200" y="1690688"/>
                <a:ext cx="6929368" cy="4415665"/>
              </a:xfrm>
              <a:blipFill>
                <a:blip r:embed="rId2"/>
                <a:stretch>
                  <a:fillRect r="-52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" name="Group 3">
            <a:extLst>
              <a:ext uri="{FF2B5EF4-FFF2-40B4-BE49-F238E27FC236}">
                <a16:creationId xmlns:a16="http://schemas.microsoft.com/office/drawing/2014/main" id="{FC08A46E-A744-5D9A-46DF-7D9E3FFDB8F1}"/>
              </a:ext>
            </a:extLst>
          </p:cNvPr>
          <p:cNvGrpSpPr/>
          <p:nvPr/>
        </p:nvGrpSpPr>
        <p:grpSpPr>
          <a:xfrm>
            <a:off x="8165206" y="1493949"/>
            <a:ext cx="3792568" cy="4635161"/>
            <a:chOff x="8117751" y="1207685"/>
            <a:chExt cx="4074249" cy="4979423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44CAFEF6-BC05-ADC5-B19C-2FBEF562C037}"/>
                </a:ext>
              </a:extLst>
            </p:cNvPr>
            <p:cNvSpPr/>
            <p:nvPr/>
          </p:nvSpPr>
          <p:spPr>
            <a:xfrm>
              <a:off x="8267841" y="1879272"/>
              <a:ext cx="2743200" cy="4114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A1067A0B-2EE9-5D2A-123A-00488F63077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7841" y="1879272"/>
              <a:ext cx="685800" cy="6858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DED81D14-8BAA-0963-14B0-19EAB82BCEB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67841" y="5308272"/>
              <a:ext cx="685800" cy="6858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BBA98776-C916-A639-C7F9-D983D1E59E6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325241" y="1879272"/>
              <a:ext cx="685800" cy="6858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D5ADC1C-C1DD-7B4A-0FBB-4EA21C8CA7B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325241" y="5308272"/>
              <a:ext cx="685800" cy="6858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AE28F806-F9E6-9A06-A72D-009FFB31D6CA}"/>
                </a:ext>
              </a:extLst>
            </p:cNvPr>
            <p:cNvCxnSpPr/>
            <p:nvPr/>
          </p:nvCxnSpPr>
          <p:spPr>
            <a:xfrm>
              <a:off x="11242861" y="1879272"/>
              <a:ext cx="0" cy="4283836"/>
            </a:xfrm>
            <a:prstGeom prst="straightConnector1">
              <a:avLst/>
            </a:prstGeom>
            <a:ln w="12700"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840526CD-9509-31B5-AE14-67147DB360EC}"/>
                </a:ext>
              </a:extLst>
            </p:cNvPr>
            <p:cNvCxnSpPr>
              <a:cxnSpLocks/>
            </p:cNvCxnSpPr>
            <p:nvPr/>
          </p:nvCxnSpPr>
          <p:spPr>
            <a:xfrm>
              <a:off x="8132613" y="1676833"/>
              <a:ext cx="3110248" cy="0"/>
            </a:xfrm>
            <a:prstGeom prst="straightConnector1">
              <a:avLst/>
            </a:prstGeom>
            <a:ln w="12700"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A97FF9C6-4353-E65A-0FDB-713C66854750}"/>
                </a:ext>
              </a:extLst>
            </p:cNvPr>
            <p:cNvSpPr txBox="1"/>
            <p:nvPr/>
          </p:nvSpPr>
          <p:spPr>
            <a:xfrm>
              <a:off x="9246750" y="1207685"/>
              <a:ext cx="88197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/>
                <a:t>20 cm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EDA8AC1D-D2E7-E92F-967B-129133CAA68C}"/>
                </a:ext>
              </a:extLst>
            </p:cNvPr>
            <p:cNvSpPr txBox="1"/>
            <p:nvPr/>
          </p:nvSpPr>
          <p:spPr>
            <a:xfrm>
              <a:off x="11310027" y="3621080"/>
              <a:ext cx="88197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/>
                <a:t>30 cm</a:t>
              </a:r>
            </a:p>
          </p:txBody>
        </p: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4E9E3E7F-0F79-165E-6F55-77E8DD05BDA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132613" y="5308272"/>
              <a:ext cx="0" cy="735839"/>
            </a:xfrm>
            <a:prstGeom prst="straightConnector1">
              <a:avLst/>
            </a:prstGeom>
            <a:ln w="12700"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6424BDBA-E30E-71D8-D540-F923BE72826A}"/>
                </a:ext>
              </a:extLst>
            </p:cNvPr>
            <p:cNvCxnSpPr>
              <a:cxnSpLocks/>
            </p:cNvCxnSpPr>
            <p:nvPr/>
          </p:nvCxnSpPr>
          <p:spPr>
            <a:xfrm>
              <a:off x="8132613" y="6163108"/>
              <a:ext cx="855089" cy="0"/>
            </a:xfrm>
            <a:prstGeom prst="straightConnector1">
              <a:avLst/>
            </a:prstGeom>
            <a:ln w="12700"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8" name="TextBox 27">
                  <a:extLst>
                    <a:ext uri="{FF2B5EF4-FFF2-40B4-BE49-F238E27FC236}">
                      <a16:creationId xmlns:a16="http://schemas.microsoft.com/office/drawing/2014/main" id="{2B2672EC-21DA-E0A6-6BA1-5282E30DD3DA}"/>
                    </a:ext>
                  </a:extLst>
                </p:cNvPr>
                <p:cNvSpPr txBox="1"/>
                <p:nvPr/>
              </p:nvSpPr>
              <p:spPr>
                <a:xfrm>
                  <a:off x="8397916" y="5786998"/>
                  <a:ext cx="384785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oMath>
                    </m:oMathPara>
                  </a14:m>
                  <a:endParaRPr/>
                </a:p>
              </p:txBody>
            </p:sp>
          </mc:Choice>
          <mc:Fallback xmlns="">
            <p:sp>
              <p:nvSpPr>
                <p:cNvPr id="28" name="TextBox 27">
                  <a:extLst>
                    <a:ext uri="{FF2B5EF4-FFF2-40B4-BE49-F238E27FC236}">
                      <a16:creationId xmlns:a16="http://schemas.microsoft.com/office/drawing/2014/main" id="{2B2672EC-21DA-E0A6-6BA1-5282E30DD3D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397916" y="5786998"/>
                  <a:ext cx="384785" cy="400110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9" name="TextBox 28">
                  <a:extLst>
                    <a:ext uri="{FF2B5EF4-FFF2-40B4-BE49-F238E27FC236}">
                      <a16:creationId xmlns:a16="http://schemas.microsoft.com/office/drawing/2014/main" id="{57F28B5A-80EE-FC73-6010-39AA31C45F4C}"/>
                    </a:ext>
                  </a:extLst>
                </p:cNvPr>
                <p:cNvSpPr txBox="1"/>
                <p:nvPr/>
              </p:nvSpPr>
              <p:spPr>
                <a:xfrm>
                  <a:off x="8117751" y="5503445"/>
                  <a:ext cx="384785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oMath>
                    </m:oMathPara>
                  </a14:m>
                  <a:endParaRPr/>
                </a:p>
              </p:txBody>
            </p:sp>
          </mc:Choice>
          <mc:Fallback xmlns="">
            <p:sp>
              <p:nvSpPr>
                <p:cNvPr id="29" name="TextBox 28">
                  <a:extLst>
                    <a:ext uri="{FF2B5EF4-FFF2-40B4-BE49-F238E27FC236}">
                      <a16:creationId xmlns:a16="http://schemas.microsoft.com/office/drawing/2014/main" id="{57F28B5A-80EE-FC73-6010-39AA31C45F4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117751" y="5503445"/>
                  <a:ext cx="384785" cy="400110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8" name="Google Shape;131;p16">
            <a:extLst>
              <a:ext uri="{FF2B5EF4-FFF2-40B4-BE49-F238E27FC236}">
                <a16:creationId xmlns:a16="http://schemas.microsoft.com/office/drawing/2014/main" id="{C7DDD431-F65E-2D24-0D57-763B850834A0}"/>
              </a:ext>
            </a:extLst>
          </p:cNvPr>
          <p:cNvSpPr txBox="1">
            <a:spLocks/>
          </p:cNvSpPr>
          <p:nvPr/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</a:pPr>
            <a:r>
              <a:rPr lang="en-GB" dirty="0"/>
              <a:t>Resource 4: Calculus – Differentiation</a:t>
            </a:r>
          </a:p>
        </p:txBody>
      </p:sp>
      <p:sp>
        <p:nvSpPr>
          <p:cNvPr id="12" name="Google Shape;140;p2">
            <a:extLst>
              <a:ext uri="{FF2B5EF4-FFF2-40B4-BE49-F238E27FC236}">
                <a16:creationId xmlns:a16="http://schemas.microsoft.com/office/drawing/2014/main" id="{DA77735A-B3EC-D636-238B-1E1CFDB164A9}"/>
              </a:ext>
            </a:extLst>
          </p:cNvPr>
          <p:cNvSpPr txBox="1">
            <a:spLocks/>
          </p:cNvSpPr>
          <p:nvPr/>
        </p:nvSpPr>
        <p:spPr>
          <a:xfrm>
            <a:off x="9988062" y="109498"/>
            <a:ext cx="2064412" cy="369549"/>
          </a:xfrm>
          <a:prstGeom prst="flowChartAlternateProcess">
            <a:avLst/>
          </a:prstGeom>
          <a:solidFill>
            <a:srgbClr val="F1995C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>
              <a:lnSpc>
                <a:spcPct val="108000"/>
              </a:lnSpc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indent="-228600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indent="-228600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indent="-228600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indent="-228600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indent="-34290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indent="-34290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indent="-34290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indent="-34290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en-GB" dirty="0"/>
              <a:t>Activity 1</a:t>
            </a:r>
          </a:p>
        </p:txBody>
      </p:sp>
    </p:spTree>
    <p:extLst>
      <p:ext uri="{BB962C8B-B14F-4D97-AF65-F5344CB8AC3E}">
        <p14:creationId xmlns:p14="http://schemas.microsoft.com/office/powerpoint/2010/main" val="29928516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2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/>
            <a:r>
              <a:rPr lang="en-GB" dirty="0"/>
              <a:t>Calculus – Differentiation</a:t>
            </a:r>
            <a:endParaRPr dirty="0"/>
          </a:p>
        </p:txBody>
      </p:sp>
      <p:sp>
        <p:nvSpPr>
          <p:cNvPr id="3" name="Google Shape;140;p2">
            <a:extLst>
              <a:ext uri="{FF2B5EF4-FFF2-40B4-BE49-F238E27FC236}">
                <a16:creationId xmlns:a16="http://schemas.microsoft.com/office/drawing/2014/main" id="{EA647920-B96B-8477-C9ED-181AA06BF99F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>
              <a:lnSpc>
                <a:spcPct val="108000"/>
              </a:lnSpc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indent="-228600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indent="-228600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indent="-228600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indent="-228600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indent="-34290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indent="-34290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indent="-34290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indent="-34290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en-GB" dirty="0"/>
              <a:t>Introduction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992B6FF-64E7-DF1E-2B76-A21C4B46C6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602138"/>
            <a:ext cx="9437914" cy="2654175"/>
          </a:xfrm>
        </p:spPr>
        <p:txBody>
          <a:bodyPr>
            <a:normAutofit/>
          </a:bodyPr>
          <a:lstStyle/>
          <a:p>
            <a:pPr marL="87313" lvl="1" indent="0">
              <a:buNone/>
            </a:pPr>
            <a:r>
              <a:rPr lang="en-GB" sz="2400" dirty="0">
                <a:solidFill>
                  <a:schemeClr val="tx1"/>
                </a:solidFill>
              </a:rPr>
              <a:t>Calculus is fundamental throughout engineering and manufacturing.</a:t>
            </a:r>
          </a:p>
          <a:p>
            <a:pPr marL="87313" lvl="1" indent="0">
              <a:buNone/>
            </a:pPr>
            <a:r>
              <a:rPr lang="en-GB" sz="2400" dirty="0">
                <a:solidFill>
                  <a:schemeClr val="tx1"/>
                </a:solidFill>
              </a:rPr>
              <a:t> </a:t>
            </a:r>
            <a:br>
              <a:rPr lang="en-GB" sz="2400" dirty="0">
                <a:solidFill>
                  <a:schemeClr val="tx1"/>
                </a:solidFill>
              </a:rPr>
            </a:br>
            <a:r>
              <a:rPr lang="en-GB" sz="2400" dirty="0">
                <a:solidFill>
                  <a:schemeClr val="tx1"/>
                </a:solidFill>
              </a:rPr>
              <a:t>It is a branch of maths that consists of two key parts:</a:t>
            </a:r>
          </a:p>
          <a:p>
            <a:pPr lvl="1"/>
            <a:r>
              <a:rPr lang="en-GB" sz="24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differential</a:t>
            </a:r>
            <a:r>
              <a:rPr lang="en-GB" sz="2400" dirty="0">
                <a:solidFill>
                  <a:schemeClr val="tx1"/>
                </a:solidFill>
              </a:rPr>
              <a:t> calculus;</a:t>
            </a:r>
          </a:p>
          <a:p>
            <a:pPr lvl="1"/>
            <a:r>
              <a:rPr lang="en-GB" sz="24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integral</a:t>
            </a:r>
            <a:r>
              <a:rPr lang="en-GB" sz="2400" dirty="0">
                <a:solidFill>
                  <a:schemeClr val="tx1"/>
                </a:solidFill>
              </a:rPr>
              <a:t> calculus.</a:t>
            </a:r>
            <a:endParaRPr lang="en-GB" sz="2400" dirty="0">
              <a:solidFill>
                <a:srgbClr val="FF000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F2F3F62-693F-7BD7-2CE1-24D371D5E832}"/>
              </a:ext>
            </a:extLst>
          </p:cNvPr>
          <p:cNvSpPr txBox="1"/>
          <p:nvPr/>
        </p:nvSpPr>
        <p:spPr>
          <a:xfrm>
            <a:off x="838201" y="4256313"/>
            <a:ext cx="9263742" cy="1569660"/>
          </a:xfrm>
          <a:prstGeom prst="rect">
            <a:avLst/>
          </a:prstGeom>
          <a:solidFill>
            <a:srgbClr val="D2E8E9"/>
          </a:solidFill>
        </p:spPr>
        <p:txBody>
          <a:bodyPr wrap="square" rtlCol="0">
            <a:spAutoFit/>
          </a:bodyPr>
          <a:lstStyle/>
          <a:p>
            <a:endParaRPr lang="en-GB" sz="2400" dirty="0">
              <a:solidFill>
                <a:schemeClr val="tx1"/>
              </a:solidFill>
            </a:endParaRPr>
          </a:p>
          <a:p>
            <a:pPr marL="114300" indent="0">
              <a:buNone/>
            </a:pPr>
            <a:r>
              <a:rPr lang="en-GB" sz="2400" b="1" dirty="0">
                <a:solidFill>
                  <a:schemeClr val="tx1"/>
                </a:solidFill>
              </a:rPr>
              <a:t>Differential calculus </a:t>
            </a:r>
            <a:r>
              <a:rPr lang="en-GB" sz="2400" dirty="0">
                <a:solidFill>
                  <a:schemeClr val="tx1"/>
                </a:solidFill>
              </a:rPr>
              <a:t>helps to understand the rate of change of one quantity in relation to another. </a:t>
            </a:r>
          </a:p>
          <a:p>
            <a:endParaRPr lang="en-GB" sz="2400" dirty="0"/>
          </a:p>
        </p:txBody>
      </p:sp>
      <p:sp>
        <p:nvSpPr>
          <p:cNvPr id="2" name="Google Shape;131;p16">
            <a:extLst>
              <a:ext uri="{FF2B5EF4-FFF2-40B4-BE49-F238E27FC236}">
                <a16:creationId xmlns:a16="http://schemas.microsoft.com/office/drawing/2014/main" id="{9B1C1F1F-7A6F-14AA-4A44-90C7643003EE}"/>
              </a:ext>
            </a:extLst>
          </p:cNvPr>
          <p:cNvSpPr txBox="1">
            <a:spLocks/>
          </p:cNvSpPr>
          <p:nvPr/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</a:pPr>
            <a:r>
              <a:rPr lang="en-GB"/>
              <a:t>Resource 4: Calculus – Differentiation</a:t>
            </a:r>
            <a:endParaRPr lang="en-GB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C5C471-579D-18F4-EDCA-74805E9551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Differentiation in industry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577175-6BA9-3F5F-69E5-959102051D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5718048" cy="4351338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28000"/>
              </a:lnSpc>
              <a:buClr>
                <a:srgbClr val="326367"/>
              </a:buClr>
              <a:buNone/>
            </a:pPr>
            <a:r>
              <a:rPr lang="en-GB" sz="26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Differentiation is essential in industry, including when:</a:t>
            </a:r>
          </a:p>
          <a:p>
            <a:pPr marL="228600" indent="-228600">
              <a:lnSpc>
                <a:spcPct val="118000"/>
              </a:lnSpc>
              <a:buClr>
                <a:srgbClr val="326367"/>
              </a:buClr>
              <a:buFont typeface="Arial" panose="020B0604020202020204" pitchFamily="34" charset="0"/>
              <a:buChar char="•"/>
            </a:pPr>
            <a:r>
              <a:rPr lang="en-GB" sz="26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calculating velocity and acceleration of moving objects;</a:t>
            </a:r>
          </a:p>
          <a:p>
            <a:pPr marL="228600" indent="-228600">
              <a:lnSpc>
                <a:spcPct val="118000"/>
              </a:lnSpc>
              <a:buClr>
                <a:srgbClr val="326367"/>
              </a:buClr>
              <a:buFont typeface="Arial" panose="020B0604020202020204" pitchFamily="34" charset="0"/>
              <a:buChar char="•"/>
            </a:pPr>
            <a:r>
              <a:rPr lang="en-GB" sz="26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finding operating speeds that minimise costs;</a:t>
            </a:r>
          </a:p>
          <a:p>
            <a:pPr marL="228600" indent="-228600">
              <a:lnSpc>
                <a:spcPct val="118000"/>
              </a:lnSpc>
              <a:buClr>
                <a:srgbClr val="326367"/>
              </a:buClr>
              <a:buFont typeface="Arial" panose="020B0604020202020204" pitchFamily="34" charset="0"/>
              <a:buChar char="•"/>
            </a:pPr>
            <a:r>
              <a:rPr lang="en-GB" sz="26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optimising designs for manufacturing;</a:t>
            </a:r>
          </a:p>
          <a:p>
            <a:pPr marL="228600" indent="-228600">
              <a:lnSpc>
                <a:spcPct val="118000"/>
              </a:lnSpc>
              <a:buClr>
                <a:srgbClr val="326367"/>
              </a:buClr>
              <a:buFont typeface="Arial" panose="020B0604020202020204" pitchFamily="34" charset="0"/>
              <a:buChar char="•"/>
            </a:pPr>
            <a:r>
              <a:rPr lang="en-US" sz="26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identifying when normal operating parameters of systems are being exceeded, and by how much</a:t>
            </a:r>
            <a:r>
              <a:rPr lang="en-GB" sz="26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" name="Google Shape;140;p2">
            <a:extLst>
              <a:ext uri="{FF2B5EF4-FFF2-40B4-BE49-F238E27FC236}">
                <a16:creationId xmlns:a16="http://schemas.microsoft.com/office/drawing/2014/main" id="{FD65CBF8-5664-E487-0A92-999206FC6C79}"/>
              </a:ext>
            </a:extLst>
          </p:cNvPr>
          <p:cNvSpPr txBox="1">
            <a:spLocks/>
          </p:cNvSpPr>
          <p:nvPr/>
        </p:nvSpPr>
        <p:spPr>
          <a:xfrm>
            <a:off x="9988062" y="158262"/>
            <a:ext cx="2064412" cy="369549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>
              <a:lnSpc>
                <a:spcPct val="108000"/>
              </a:lnSpc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indent="-228600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indent="-228600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indent="-228600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indent="-228600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indent="-34290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indent="-34290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indent="-34290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indent="-34290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en-GB" dirty="0"/>
              <a:t>Introduction</a:t>
            </a:r>
          </a:p>
        </p:txBody>
      </p:sp>
      <p:sp>
        <p:nvSpPr>
          <p:cNvPr id="7" name="Google Shape;131;p16">
            <a:extLst>
              <a:ext uri="{FF2B5EF4-FFF2-40B4-BE49-F238E27FC236}">
                <a16:creationId xmlns:a16="http://schemas.microsoft.com/office/drawing/2014/main" id="{B8AE8656-3F16-37CE-FC1B-0E2F71F3AA92}"/>
              </a:ext>
            </a:extLst>
          </p:cNvPr>
          <p:cNvSpPr txBox="1">
            <a:spLocks/>
          </p:cNvSpPr>
          <p:nvPr/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</a:pPr>
            <a:r>
              <a:rPr lang="en-GB" dirty="0"/>
              <a:t>Resource 4: Calculus – Differentiation</a:t>
            </a:r>
          </a:p>
        </p:txBody>
      </p:sp>
      <p:pic>
        <p:nvPicPr>
          <p:cNvPr id="6" name="Picture 5" descr="Chief engineer talking with assembly line supervisor looking at a screen displaying CAD software images for a jet engine project">
            <a:extLst>
              <a:ext uri="{FF2B5EF4-FFF2-40B4-BE49-F238E27FC236}">
                <a16:creationId xmlns:a16="http://schemas.microsoft.com/office/drawing/2014/main" id="{60096142-5AFB-0FA1-CC36-220DF622B5D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90379" y="1941616"/>
            <a:ext cx="5288477" cy="2974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45743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33B692-06CE-E830-7FB3-EEBC8137C0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Polynomials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E0DFA0D-CCAF-A0E4-256B-AEB05118935B}"/>
              </a:ext>
            </a:extLst>
          </p:cNvPr>
          <p:cNvSpPr txBox="1"/>
          <p:nvPr/>
        </p:nvSpPr>
        <p:spPr>
          <a:xfrm>
            <a:off x="838200" y="1403602"/>
            <a:ext cx="107785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A </a:t>
            </a:r>
            <a:r>
              <a:rPr lang="en-US" sz="2400" b="1" dirty="0"/>
              <a:t>polynomial</a:t>
            </a:r>
            <a:r>
              <a:rPr lang="en-US" sz="2400" dirty="0"/>
              <a:t> is a mathematical expression made of </a:t>
            </a:r>
            <a:r>
              <a:rPr lang="en-US" sz="2400" b="1" dirty="0"/>
              <a:t>terms</a:t>
            </a:r>
            <a:r>
              <a:rPr lang="en-US" sz="2400" dirty="0"/>
              <a:t> with </a:t>
            </a:r>
            <a:r>
              <a:rPr lang="en-US" sz="2400" b="1" dirty="0"/>
              <a:t>variables</a:t>
            </a:r>
            <a:r>
              <a:rPr lang="en-US" sz="2400" dirty="0"/>
              <a:t> raised to a whole-number </a:t>
            </a:r>
            <a:r>
              <a:rPr lang="en-US" sz="2400" b="1" dirty="0"/>
              <a:t>power </a:t>
            </a:r>
            <a:r>
              <a:rPr lang="en-US" sz="2400" dirty="0"/>
              <a:t>or</a:t>
            </a:r>
            <a:r>
              <a:rPr lang="en-US" sz="2400" b="1" dirty="0"/>
              <a:t> index</a:t>
            </a:r>
            <a:r>
              <a:rPr lang="en-US" sz="2400" dirty="0"/>
              <a:t>. </a:t>
            </a:r>
          </a:p>
          <a:p>
            <a:r>
              <a:rPr lang="en-US" sz="2400" dirty="0"/>
              <a:t>Polynomials are common in engineering modelling.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A7A5333C-255B-D6FC-75CD-05BE3AD9E154}"/>
                  </a:ext>
                </a:extLst>
              </p:cNvPr>
              <p:cNvSpPr txBox="1"/>
              <p:nvPr/>
            </p:nvSpPr>
            <p:spPr>
              <a:xfrm>
                <a:off x="3689600" y="3869102"/>
                <a:ext cx="4812800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0" i="1" smtClean="0">
                          <a:latin typeface="Cambria Math" panose="02040503050406030204" pitchFamily="18" charset="0"/>
                        </a:rPr>
                        <m:t>𝑦</m:t>
                      </m:r>
                      <m:d>
                        <m:dPr>
                          <m:ctrlPr>
                            <a:rPr lang="en-US" sz="36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36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sz="3600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36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3600" b="0" i="1" smtClean="0">
                              <a:latin typeface="Cambria Math" panose="02040503050406030204" pitchFamily="18" charset="0"/>
                            </a:rPr>
                            <m:t>20</m:t>
                          </m:r>
                          <m:r>
                            <a:rPr lang="en-US" sz="36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36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en-US" sz="3600" b="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36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3600" b="0" i="1" smtClean="0">
                          <a:latin typeface="Cambria Math" panose="02040503050406030204" pitchFamily="18" charset="0"/>
                        </a:rPr>
                        <m:t>+9</m:t>
                      </m:r>
                    </m:oMath>
                  </m:oMathPara>
                </a14:m>
                <a:endParaRPr lang="en-US" sz="3600" dirty="0"/>
              </a:p>
            </p:txBody>
          </p:sp>
        </mc:Choice>
        <mc:Fallback xmlns="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A7A5333C-255B-D6FC-75CD-05BE3AD9E1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89600" y="3869102"/>
                <a:ext cx="4812800" cy="646331"/>
              </a:xfrm>
              <a:prstGeom prst="rect">
                <a:avLst/>
              </a:prstGeom>
              <a:blipFill>
                <a:blip r:embed="rId2"/>
                <a:stretch>
                  <a:fillRect b="-153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27BBA643-F424-EA4B-9994-C778B342A752}"/>
                  </a:ext>
                </a:extLst>
              </p:cNvPr>
              <p:cNvSpPr txBox="1"/>
              <p:nvPr/>
            </p:nvSpPr>
            <p:spPr>
              <a:xfrm>
                <a:off x="681602" y="4515433"/>
                <a:ext cx="2269467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US" sz="2000" dirty="0"/>
                  <a:t> is a function of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endParaRPr lang="en-US" sz="2000" dirty="0"/>
              </a:p>
            </p:txBody>
          </p:sp>
        </mc:Choice>
        <mc:Fallback xmlns="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27BBA643-F424-EA4B-9994-C778B342A7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1602" y="4515433"/>
                <a:ext cx="2269467" cy="400110"/>
              </a:xfrm>
              <a:prstGeom prst="rect">
                <a:avLst/>
              </a:prstGeom>
              <a:blipFill>
                <a:blip r:embed="rId3"/>
                <a:stretch>
                  <a:fillRect t="-9375" b="-2812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734C3C5C-279F-51CA-1B6B-A05A7EAD15F8}"/>
                  </a:ext>
                </a:extLst>
              </p:cNvPr>
              <p:cNvSpPr txBox="1"/>
              <p:nvPr/>
            </p:nvSpPr>
            <p:spPr>
              <a:xfrm>
                <a:off x="3404808" y="5414212"/>
                <a:ext cx="2234907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20</m:t>
                    </m:r>
                  </m:oMath>
                </a14:m>
                <a:r>
                  <a:rPr lang="en-US" sz="2000" dirty="0"/>
                  <a:t> is a coefficient</a:t>
                </a:r>
              </a:p>
            </p:txBody>
          </p:sp>
        </mc:Choice>
        <mc:Fallback xmlns="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734C3C5C-279F-51CA-1B6B-A05A7EAD15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04808" y="5414212"/>
                <a:ext cx="2234907" cy="400110"/>
              </a:xfrm>
              <a:prstGeom prst="rect">
                <a:avLst/>
              </a:prstGeom>
              <a:blipFill>
                <a:blip r:embed="rId4"/>
                <a:stretch>
                  <a:fillRect t="-6061" b="-2727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DDB9B5D3-7F79-B4B5-8C7D-759517FE26B6}"/>
                  </a:ext>
                </a:extLst>
              </p:cNvPr>
              <p:cNvSpPr txBox="1"/>
              <p:nvPr/>
            </p:nvSpPr>
            <p:spPr>
              <a:xfrm>
                <a:off x="5778648" y="2938261"/>
                <a:ext cx="176817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sz="2000" dirty="0"/>
                  <a:t> is a variable</a:t>
                </a:r>
              </a:p>
            </p:txBody>
          </p:sp>
        </mc:Choice>
        <mc:Fallback xmlns="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DDB9B5D3-7F79-B4B5-8C7D-759517FE26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78648" y="2938261"/>
                <a:ext cx="1768176" cy="400110"/>
              </a:xfrm>
              <a:prstGeom prst="rect">
                <a:avLst/>
              </a:prstGeom>
              <a:blipFill>
                <a:blip r:embed="rId5"/>
                <a:stretch>
                  <a:fillRect t="-7576" r="-3448" b="-2727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C265409B-53EA-504A-57FC-529E32CE65A3}"/>
                  </a:ext>
                </a:extLst>
              </p:cNvPr>
              <p:cNvSpPr txBox="1"/>
              <p:nvPr/>
            </p:nvSpPr>
            <p:spPr>
              <a:xfrm>
                <a:off x="7946286" y="2611799"/>
                <a:ext cx="377058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0" dirty="0"/>
                  <a:t>Terms are added or subtracted:</a:t>
                </a:r>
                <a:br>
                  <a:rPr lang="en-US" sz="2000" b="0" dirty="0"/>
                </a:b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20</m:t>
                    </m:r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sz="2000" dirty="0"/>
                  <a:t>,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sz="2000" dirty="0"/>
                  <a:t> and 9 are terms</a:t>
                </a:r>
              </a:p>
            </p:txBody>
          </p:sp>
        </mc:Choice>
        <mc:Fallback xmlns="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C265409B-53EA-504A-57FC-529E32CE65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46286" y="2611799"/>
                <a:ext cx="3770584" cy="707886"/>
              </a:xfrm>
              <a:prstGeom prst="rect">
                <a:avLst/>
              </a:prstGeom>
              <a:blipFill>
                <a:blip r:embed="rId6"/>
                <a:stretch>
                  <a:fillRect l="-1780" t="-3419" r="-809" b="-1453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266E2E4A-2BDF-EAE3-4E44-631DA26DA50D}"/>
                  </a:ext>
                </a:extLst>
              </p:cNvPr>
              <p:cNvSpPr txBox="1"/>
              <p:nvPr/>
            </p:nvSpPr>
            <p:spPr>
              <a:xfrm>
                <a:off x="8981241" y="4563612"/>
                <a:ext cx="1906291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9</m:t>
                    </m:r>
                  </m:oMath>
                </a14:m>
                <a:r>
                  <a:rPr lang="en-US" sz="2000" dirty="0"/>
                  <a:t> is a constant</a:t>
                </a:r>
              </a:p>
            </p:txBody>
          </p:sp>
        </mc:Choice>
        <mc:Fallback xmlns="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266E2E4A-2BDF-EAE3-4E44-631DA26DA5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81241" y="4563612"/>
                <a:ext cx="1906291" cy="400110"/>
              </a:xfrm>
              <a:prstGeom prst="rect">
                <a:avLst/>
              </a:prstGeom>
              <a:blipFill>
                <a:blip r:embed="rId7"/>
                <a:stretch>
                  <a:fillRect t="-7692" b="-2923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E9E353E3-ED36-0A6F-BA19-EF8490D4CD45}"/>
                  </a:ext>
                </a:extLst>
              </p:cNvPr>
              <p:cNvSpPr txBox="1"/>
              <p:nvPr/>
            </p:nvSpPr>
            <p:spPr>
              <a:xfrm>
                <a:off x="5667849" y="5912881"/>
                <a:ext cx="5580117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sz="2000" dirty="0"/>
                  <a:t> has coefficient 1, even though it is not written</a:t>
                </a:r>
              </a:p>
            </p:txBody>
          </p:sp>
        </mc:Choice>
        <mc:Fallback xmlns="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E9E353E3-ED36-0A6F-BA19-EF8490D4CD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67849" y="5912881"/>
                <a:ext cx="5580117" cy="400110"/>
              </a:xfrm>
              <a:prstGeom prst="rect">
                <a:avLst/>
              </a:prstGeom>
              <a:blipFill>
                <a:blip r:embed="rId8"/>
                <a:stretch>
                  <a:fillRect t="-7576" b="-2727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9F8DDD85-CB20-784E-14B9-ACAD564E0B9C}"/>
              </a:ext>
            </a:extLst>
          </p:cNvPr>
          <p:cNvCxnSpPr>
            <a:cxnSpLocks/>
            <a:stCxn id="31" idx="3"/>
          </p:cNvCxnSpPr>
          <p:nvPr/>
        </p:nvCxnSpPr>
        <p:spPr>
          <a:xfrm flipV="1">
            <a:off x="2951069" y="4192267"/>
            <a:ext cx="1025763" cy="52322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429D5914-3502-3EC2-BEB9-2245E5C7149E}"/>
              </a:ext>
            </a:extLst>
          </p:cNvPr>
          <p:cNvCxnSpPr>
            <a:cxnSpLocks/>
            <a:stCxn id="32" idx="0"/>
          </p:cNvCxnSpPr>
          <p:nvPr/>
        </p:nvCxnSpPr>
        <p:spPr>
          <a:xfrm flipV="1">
            <a:off x="4522262" y="4453878"/>
            <a:ext cx="1103762" cy="96033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2FFDF89C-80C4-C521-1CA1-78C5EDD647DA}"/>
              </a:ext>
            </a:extLst>
          </p:cNvPr>
          <p:cNvCxnSpPr>
            <a:cxnSpLocks/>
            <a:stCxn id="36" idx="0"/>
          </p:cNvCxnSpPr>
          <p:nvPr/>
        </p:nvCxnSpPr>
        <p:spPr>
          <a:xfrm flipH="1" flipV="1">
            <a:off x="7210908" y="4450031"/>
            <a:ext cx="1247000" cy="14628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D2ACB174-C0DB-582B-7A8F-524AC23DBF08}"/>
              </a:ext>
            </a:extLst>
          </p:cNvPr>
          <p:cNvCxnSpPr>
            <a:cxnSpLocks/>
            <a:stCxn id="33" idx="2"/>
          </p:cNvCxnSpPr>
          <p:nvPr/>
        </p:nvCxnSpPr>
        <p:spPr>
          <a:xfrm>
            <a:off x="6662736" y="3338371"/>
            <a:ext cx="529253" cy="7115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6F0BF466-6AB3-414A-80E8-20809353FD64}"/>
              </a:ext>
            </a:extLst>
          </p:cNvPr>
          <p:cNvCxnSpPr>
            <a:cxnSpLocks/>
            <a:stCxn id="35" idx="1"/>
          </p:cNvCxnSpPr>
          <p:nvPr/>
        </p:nvCxnSpPr>
        <p:spPr>
          <a:xfrm flipH="1" flipV="1">
            <a:off x="8148918" y="4360539"/>
            <a:ext cx="832323" cy="40312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A8F6359B-36F0-426F-0B0F-1D34A99D254A}"/>
              </a:ext>
            </a:extLst>
          </p:cNvPr>
          <p:cNvSpPr txBox="1"/>
          <p:nvPr/>
        </p:nvSpPr>
        <p:spPr>
          <a:xfrm>
            <a:off x="2358947" y="2934607"/>
            <a:ext cx="26613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3 is a </a:t>
            </a:r>
            <a:r>
              <a:rPr lang="en-US" sz="2000" b="1" dirty="0"/>
              <a:t>power</a:t>
            </a:r>
            <a:r>
              <a:rPr lang="en-US" sz="2000" dirty="0"/>
              <a:t> or </a:t>
            </a:r>
            <a:r>
              <a:rPr lang="en-US" sz="2000" b="1" dirty="0"/>
              <a:t>index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F64390D3-7E08-D725-121C-A96BA56334E1}"/>
              </a:ext>
            </a:extLst>
          </p:cNvPr>
          <p:cNvCxnSpPr>
            <a:cxnSpLocks/>
            <a:stCxn id="6" idx="2"/>
          </p:cNvCxnSpPr>
          <p:nvPr/>
        </p:nvCxnSpPr>
        <p:spPr>
          <a:xfrm>
            <a:off x="3689600" y="3334717"/>
            <a:ext cx="2583035" cy="60931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Google Shape;131;p16">
            <a:extLst>
              <a:ext uri="{FF2B5EF4-FFF2-40B4-BE49-F238E27FC236}">
                <a16:creationId xmlns:a16="http://schemas.microsoft.com/office/drawing/2014/main" id="{669AF82E-B64F-037D-B99B-3CF27D6FB41F}"/>
              </a:ext>
            </a:extLst>
          </p:cNvPr>
          <p:cNvSpPr txBox="1">
            <a:spLocks/>
          </p:cNvSpPr>
          <p:nvPr/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</a:pPr>
            <a:r>
              <a:rPr lang="en-GB" dirty="0"/>
              <a:t>Resource 4: Calculus – Differentiation</a:t>
            </a:r>
          </a:p>
        </p:txBody>
      </p:sp>
      <p:sp>
        <p:nvSpPr>
          <p:cNvPr id="8" name="Google Shape;130;p16">
            <a:extLst>
              <a:ext uri="{FF2B5EF4-FFF2-40B4-BE49-F238E27FC236}">
                <a16:creationId xmlns:a16="http://schemas.microsoft.com/office/drawing/2014/main" id="{7DA00117-C0E2-33E6-DEE6-C54E86D57C5D}"/>
              </a:ext>
            </a:extLst>
          </p:cNvPr>
          <p:cNvSpPr txBox="1">
            <a:spLocks/>
          </p:cNvSpPr>
          <p:nvPr/>
        </p:nvSpPr>
        <p:spPr>
          <a:xfrm>
            <a:off x="9694551" y="159675"/>
            <a:ext cx="2385961" cy="376156"/>
          </a:xfrm>
          <a:prstGeom prst="flowChartAlternateProcess">
            <a:avLst/>
          </a:prstGeom>
          <a:solidFill>
            <a:srgbClr val="F1995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457200" marR="0" lvl="0" indent="-381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1400"/>
              <a:buFont typeface="Arial"/>
              <a:buNone/>
            </a:pPr>
            <a:r>
              <a:rPr lang="en-GB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Recap and Worked examples</a:t>
            </a:r>
          </a:p>
        </p:txBody>
      </p:sp>
    </p:spTree>
    <p:extLst>
      <p:ext uri="{BB962C8B-B14F-4D97-AF65-F5344CB8AC3E}">
        <p14:creationId xmlns:p14="http://schemas.microsoft.com/office/powerpoint/2010/main" val="11370239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A2F7F5-D7F8-2543-604E-FED7C245E4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Differentiation of polynomials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2EB4D04-D7B1-0563-31CA-D2E87DA6A791}"/>
              </a:ext>
            </a:extLst>
          </p:cNvPr>
          <p:cNvSpPr txBox="1"/>
          <p:nvPr/>
        </p:nvSpPr>
        <p:spPr>
          <a:xfrm>
            <a:off x="838200" y="1494290"/>
            <a:ext cx="5426607" cy="1200329"/>
          </a:xfrm>
          <a:prstGeom prst="rect">
            <a:avLst/>
          </a:prstGeom>
          <a:solidFill>
            <a:srgbClr val="D2E8E9"/>
          </a:solidFill>
        </p:spPr>
        <p:txBody>
          <a:bodyPr wrap="square" lIns="91440" tIns="91440" rIns="91440" bIns="91440" rtlCol="0">
            <a:spAutoFit/>
          </a:bodyPr>
          <a:lstStyle/>
          <a:p>
            <a:r>
              <a:rPr lang="en-US" sz="2200" b="1" dirty="0"/>
              <a:t>The power rule: for each term</a:t>
            </a:r>
          </a:p>
          <a:p>
            <a:pPr marL="493713" indent="-342900">
              <a:buFont typeface="Arial" panose="020B0604020202020204" pitchFamily="34" charset="0"/>
              <a:buChar char="•"/>
            </a:pPr>
            <a:r>
              <a:rPr lang="en-US" sz="2200" dirty="0"/>
              <a:t>multiply the coefficient by the power</a:t>
            </a:r>
          </a:p>
          <a:p>
            <a:pPr marL="493713" indent="-342900">
              <a:buFont typeface="Arial" panose="020B0604020202020204" pitchFamily="34" charset="0"/>
              <a:buChar char="•"/>
            </a:pPr>
            <a:r>
              <a:rPr lang="en-US" sz="2200" dirty="0"/>
              <a:t>reduce the power by 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EC6511E0-7FB2-DA03-9939-397E06F712E9}"/>
                  </a:ext>
                </a:extLst>
              </p:cNvPr>
              <p:cNvSpPr txBox="1"/>
              <p:nvPr/>
            </p:nvSpPr>
            <p:spPr>
              <a:xfrm>
                <a:off x="7858892" y="1893127"/>
                <a:ext cx="4230074" cy="489364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endParaRPr lang="en-US" sz="2400" dirty="0"/>
              </a:p>
              <a:p>
                <a:endParaRPr lang="en-US" sz="2400" dirty="0"/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sz="2400" dirty="0"/>
                  <a:t>variables without coefficients shown have coefficient 1;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US" sz="2400" dirty="0"/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sz="2400" dirty="0"/>
                  <a:t> has power 1 and differentiates to its constant coefficient;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US" sz="2400" dirty="0"/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sz="2400" dirty="0"/>
                  <a:t>constants differentiate to 0.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US" sz="2400" dirty="0"/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US" sz="2400" dirty="0"/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EC6511E0-7FB2-DA03-9939-397E06F712E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58892" y="1893127"/>
                <a:ext cx="4230074" cy="4893647"/>
              </a:xfrm>
              <a:prstGeom prst="rect">
                <a:avLst/>
              </a:prstGeom>
              <a:blipFill>
                <a:blip r:embed="rId2"/>
                <a:stretch>
                  <a:fillRect l="-1873" r="-1297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TextBox 22">
            <a:extLst>
              <a:ext uri="{FF2B5EF4-FFF2-40B4-BE49-F238E27FC236}">
                <a16:creationId xmlns:a16="http://schemas.microsoft.com/office/drawing/2014/main" id="{877DAB23-1B5B-9CA2-0A0F-720C2ECB34FC}"/>
              </a:ext>
            </a:extLst>
          </p:cNvPr>
          <p:cNvSpPr txBox="1"/>
          <p:nvPr/>
        </p:nvSpPr>
        <p:spPr>
          <a:xfrm>
            <a:off x="8054789" y="1917581"/>
            <a:ext cx="24400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Keep in mind</a:t>
            </a:r>
          </a:p>
        </p:txBody>
      </p:sp>
      <p:cxnSp>
        <p:nvCxnSpPr>
          <p:cNvPr id="30" name="Elbow Connector 29">
            <a:extLst>
              <a:ext uri="{FF2B5EF4-FFF2-40B4-BE49-F238E27FC236}">
                <a16:creationId xmlns:a16="http://schemas.microsoft.com/office/drawing/2014/main" id="{9A44D84C-64C3-84A5-84B2-9207CF17593D}"/>
              </a:ext>
            </a:extLst>
          </p:cNvPr>
          <p:cNvCxnSpPr>
            <a:cxnSpLocks/>
          </p:cNvCxnSpPr>
          <p:nvPr/>
        </p:nvCxnSpPr>
        <p:spPr>
          <a:xfrm rot="10800000" flipV="1">
            <a:off x="4622124" y="2847976"/>
            <a:ext cx="3236768" cy="619659"/>
          </a:xfrm>
          <a:prstGeom prst="bentConnector3">
            <a:avLst>
              <a:gd name="adj1" fmla="val 100037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>
            <a:extLst>
              <a:ext uri="{FF2B5EF4-FFF2-40B4-BE49-F238E27FC236}">
                <a16:creationId xmlns:a16="http://schemas.microsoft.com/office/drawing/2014/main" id="{BAD81829-C2DF-905C-2469-CA16EFB0670A}"/>
              </a:ext>
            </a:extLst>
          </p:cNvPr>
          <p:cNvCxnSpPr>
            <a:cxnSpLocks/>
          </p:cNvCxnSpPr>
          <p:nvPr/>
        </p:nvCxnSpPr>
        <p:spPr>
          <a:xfrm rot="10800000" flipV="1">
            <a:off x="5295420" y="4285706"/>
            <a:ext cx="2605496" cy="204731"/>
          </a:xfrm>
          <a:prstGeom prst="bentConnector3">
            <a:avLst>
              <a:gd name="adj1" fmla="val 99966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9D048E9C-0A0E-C031-8F43-74EA8C83E066}"/>
              </a:ext>
            </a:extLst>
          </p:cNvPr>
          <p:cNvCxnSpPr>
            <a:cxnSpLocks/>
          </p:cNvCxnSpPr>
          <p:nvPr/>
        </p:nvCxnSpPr>
        <p:spPr>
          <a:xfrm>
            <a:off x="3307408" y="2746772"/>
            <a:ext cx="403412" cy="574083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Elbow Connector 44">
            <a:extLst>
              <a:ext uri="{FF2B5EF4-FFF2-40B4-BE49-F238E27FC236}">
                <a16:creationId xmlns:a16="http://schemas.microsoft.com/office/drawing/2014/main" id="{818029AB-CF2D-797E-068F-6F94E6533B4A}"/>
              </a:ext>
            </a:extLst>
          </p:cNvPr>
          <p:cNvCxnSpPr>
            <a:cxnSpLocks/>
          </p:cNvCxnSpPr>
          <p:nvPr/>
        </p:nvCxnSpPr>
        <p:spPr>
          <a:xfrm rot="10800000">
            <a:off x="6318442" y="4734824"/>
            <a:ext cx="1582474" cy="1049750"/>
          </a:xfrm>
          <a:prstGeom prst="bentConnector3">
            <a:avLst>
              <a:gd name="adj1" fmla="val 50000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Google Shape;131;p16">
            <a:extLst>
              <a:ext uri="{FF2B5EF4-FFF2-40B4-BE49-F238E27FC236}">
                <a16:creationId xmlns:a16="http://schemas.microsoft.com/office/drawing/2014/main" id="{C62687EB-9D35-5CDF-3470-133F388888ED}"/>
              </a:ext>
            </a:extLst>
          </p:cNvPr>
          <p:cNvSpPr txBox="1">
            <a:spLocks/>
          </p:cNvSpPr>
          <p:nvPr/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</a:pPr>
            <a:r>
              <a:rPr lang="en-GB" dirty="0"/>
              <a:t>Resource 4: Calculus – Differentiation</a:t>
            </a:r>
          </a:p>
        </p:txBody>
      </p:sp>
      <p:sp>
        <p:nvSpPr>
          <p:cNvPr id="5" name="Google Shape;130;p16">
            <a:extLst>
              <a:ext uri="{FF2B5EF4-FFF2-40B4-BE49-F238E27FC236}">
                <a16:creationId xmlns:a16="http://schemas.microsoft.com/office/drawing/2014/main" id="{FA9C41DD-3106-45B8-D24B-1BF0F6106841}"/>
              </a:ext>
            </a:extLst>
          </p:cNvPr>
          <p:cNvSpPr txBox="1">
            <a:spLocks/>
          </p:cNvSpPr>
          <p:nvPr/>
        </p:nvSpPr>
        <p:spPr>
          <a:xfrm>
            <a:off x="9694551" y="159675"/>
            <a:ext cx="2385961" cy="376156"/>
          </a:xfrm>
          <a:prstGeom prst="flowChartAlternateProcess">
            <a:avLst/>
          </a:prstGeom>
          <a:solidFill>
            <a:srgbClr val="F1995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457200" marR="0" lvl="0" indent="-381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1400"/>
              <a:buFont typeface="Arial"/>
              <a:buNone/>
            </a:pPr>
            <a:r>
              <a:rPr lang="en-GB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Recap and Worked examples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D81CC80C-7C2D-76EA-B08E-3480F80867F8}"/>
                  </a:ext>
                </a:extLst>
              </p:cNvPr>
              <p:cNvSpPr txBox="1"/>
              <p:nvPr/>
            </p:nvSpPr>
            <p:spPr>
              <a:xfrm>
                <a:off x="477318" y="3217954"/>
                <a:ext cx="6094476" cy="290226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91440">
                  <a:lnSpc>
                    <a:spcPct val="115000"/>
                  </a:lnSpc>
                  <a:spcAft>
                    <a:spcPts val="800"/>
                  </a:spcAft>
                  <a:buNone/>
                  <a:tabLst>
                    <a:tab pos="1360170" algn="l"/>
                    <a:tab pos="1851025" algn="l"/>
                    <a:tab pos="4301490" algn="l"/>
                    <a:tab pos="4598670" algn="l"/>
                    <a:tab pos="5250180" algn="l"/>
                    <a:tab pos="5790565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600" i="1" kern="100" smtClean="0">
                          <a:effectLst/>
                          <a:latin typeface="Cambria Math" panose="02040503050406030204" pitchFamily="18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m:t>𝑦</m:t>
                      </m:r>
                      <m:d>
                        <m:dPr>
                          <m:ctrlPr>
                            <a:rPr lang="en-GB" sz="3600" i="1" kern="100">
                              <a:effectLst/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GB" sz="3600" i="1" kern="100">
                              <a:effectLst/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m:t>𝑥</m:t>
                          </m:r>
                        </m:e>
                      </m:d>
                      <m:r>
                        <a:rPr lang="en-GB" sz="3600" kern="100">
                          <a:effectLst/>
                          <a:latin typeface="Cambria Math" panose="02040503050406030204" pitchFamily="18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GB" sz="3600" i="1" kern="100">
                              <a:effectLst/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GB" sz="3600" kern="100">
                              <a:effectLst/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m:t>20</m:t>
                          </m:r>
                          <m:r>
                            <a:rPr lang="en-GB" sz="3600" i="1" kern="100">
                              <a:effectLst/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GB" sz="3600" b="1" kern="100" smtClean="0">
                              <a:solidFill>
                                <a:srgbClr val="0070C0"/>
                              </a:solidFill>
                              <a:effectLst/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m:t>𝟑</m:t>
                          </m:r>
                        </m:sup>
                      </m:sSup>
                      <m:r>
                        <a:rPr lang="en-GB" sz="3600" kern="100">
                          <a:effectLst/>
                          <a:latin typeface="Cambria Math" panose="02040503050406030204" pitchFamily="18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GB" sz="3600" i="1" kern="100">
                          <a:effectLst/>
                          <a:latin typeface="Cambria Math" panose="02040503050406030204" pitchFamily="18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GB" sz="3600" kern="100">
                          <a:effectLst/>
                          <a:latin typeface="Cambria Math" panose="02040503050406030204" pitchFamily="18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m:t>+9</m:t>
                      </m:r>
                    </m:oMath>
                  </m:oMathPara>
                </a14:m>
                <a:endParaRPr lang="en-GB" sz="3600" kern="100" dirty="0">
                  <a:effectLst/>
                  <a:latin typeface="Aptos" panose="020B0004020202020204" pitchFamily="34" charset="0"/>
                  <a:ea typeface="Aptos" panose="020B0004020202020204" pitchFamily="34" charset="0"/>
                  <a:cs typeface="Times New Roman" panose="02020603050405020304" pitchFamily="18" charset="0"/>
                </a:endParaRPr>
              </a:p>
              <a:p>
                <a:pPr marL="91440">
                  <a:lnSpc>
                    <a:spcPct val="115000"/>
                  </a:lnSpc>
                  <a:spcAft>
                    <a:spcPts val="800"/>
                  </a:spcAft>
                  <a:buNone/>
                  <a:tabLst>
                    <a:tab pos="1360170" algn="l"/>
                    <a:tab pos="1851025" algn="l"/>
                    <a:tab pos="4301490" algn="l"/>
                    <a:tab pos="4598670" algn="l"/>
                    <a:tab pos="5250180" algn="l"/>
                    <a:tab pos="5790565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600" i="1" kern="100">
                              <a:effectLst/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GB" sz="3600" i="1" kern="100">
                              <a:effectLst/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m:t>𝑑𝑦</m:t>
                          </m:r>
                          <m:r>
                            <a:rPr lang="en-GB" sz="3600" kern="100">
                              <a:effectLst/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m:t>(</m:t>
                          </m:r>
                          <m:r>
                            <a:rPr lang="en-GB" sz="3600" i="1" kern="100">
                              <a:effectLst/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GB" sz="3600" kern="100">
                              <a:effectLst/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m:t>)</m:t>
                          </m:r>
                        </m:num>
                        <m:den>
                          <m:r>
                            <a:rPr lang="en-GB" sz="3600" i="1" kern="100">
                              <a:effectLst/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m:t>𝑑𝑥</m:t>
                          </m:r>
                        </m:den>
                      </m:f>
                      <m:r>
                        <a:rPr lang="en-GB" sz="3600" kern="100">
                          <a:effectLst/>
                          <a:latin typeface="Cambria Math" panose="02040503050406030204" pitchFamily="18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m:t> =20×</m:t>
                      </m:r>
                      <m:r>
                        <a:rPr lang="en-GB" sz="3600" b="1" kern="100" smtClean="0">
                          <a:solidFill>
                            <a:srgbClr val="0070C0"/>
                          </a:solidFill>
                          <a:effectLst/>
                          <a:latin typeface="Cambria Math" panose="02040503050406030204" pitchFamily="18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m:t>𝟑</m:t>
                      </m:r>
                      <m:sSup>
                        <m:sSupPr>
                          <m:ctrlPr>
                            <a:rPr lang="en-GB" sz="3600" i="1" kern="100">
                              <a:effectLst/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GB" sz="3600" i="1" kern="100">
                              <a:effectLst/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GB" sz="3600" b="1" kern="100" smtClean="0">
                              <a:solidFill>
                                <a:srgbClr val="0070C0"/>
                              </a:solidFill>
                              <a:effectLst/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m:t>𝟑</m:t>
                          </m:r>
                          <m:r>
                            <a:rPr lang="en-GB" sz="3600" kern="100">
                              <a:effectLst/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m:t>−1</m:t>
                          </m:r>
                        </m:sup>
                      </m:sSup>
                      <m:r>
                        <a:rPr lang="en-GB" sz="3600" kern="100">
                          <a:effectLst/>
                          <a:latin typeface="Cambria Math" panose="02040503050406030204" pitchFamily="18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m:t>−1+0</m:t>
                      </m:r>
                    </m:oMath>
                  </m:oMathPara>
                </a14:m>
                <a:endParaRPr lang="en-GB" sz="3600" kern="100" dirty="0">
                  <a:effectLst/>
                  <a:latin typeface="Aptos" panose="020B0004020202020204" pitchFamily="34" charset="0"/>
                  <a:ea typeface="Aptos" panose="020B0004020202020204" pitchFamily="34" charset="0"/>
                  <a:cs typeface="Times New Roman" panose="02020603050405020304" pitchFamily="18" charset="0"/>
                </a:endParaRPr>
              </a:p>
              <a:p>
                <a:pPr marL="91440">
                  <a:lnSpc>
                    <a:spcPct val="115000"/>
                  </a:lnSpc>
                  <a:spcAft>
                    <a:spcPts val="800"/>
                  </a:spcAft>
                  <a:buNone/>
                  <a:tabLst>
                    <a:tab pos="1360170" algn="l"/>
                    <a:tab pos="1851025" algn="l"/>
                    <a:tab pos="4301490" algn="l"/>
                    <a:tab pos="4598670" algn="l"/>
                    <a:tab pos="5250180" algn="l"/>
                    <a:tab pos="5790565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600" kern="100">
                          <a:effectLst/>
                          <a:latin typeface="Cambria Math" panose="02040503050406030204" pitchFamily="18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m:t>=60</m:t>
                      </m:r>
                      <m:sSup>
                        <m:sSupPr>
                          <m:ctrlPr>
                            <a:rPr lang="en-GB" sz="3600" i="1" kern="100">
                              <a:effectLst/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GB" sz="3600" i="1" kern="100">
                              <a:effectLst/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GB" sz="3600" kern="100">
                              <a:effectLst/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sz="3600" kern="100">
                          <a:effectLst/>
                          <a:latin typeface="Cambria Math" panose="02040503050406030204" pitchFamily="18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m:t>−1</m:t>
                      </m:r>
                    </m:oMath>
                  </m:oMathPara>
                </a14:m>
                <a:endParaRPr lang="en-GB" sz="3600" kern="100" dirty="0">
                  <a:effectLst/>
                  <a:latin typeface="Aptos" panose="020B0004020202020204" pitchFamily="34" charset="0"/>
                  <a:ea typeface="Aptos" panose="020B0004020202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D81CC80C-7C2D-76EA-B08E-3480F80867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7318" y="3217954"/>
                <a:ext cx="6094476" cy="290226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724680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91531D-FC47-BAD5-65B5-07862CAB8E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D27115-57D6-E464-68F9-0B5B310584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Differentiation practice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D642C364-B937-D498-B848-2D8C39F6E0F0}"/>
                  </a:ext>
                </a:extLst>
              </p:cNvPr>
              <p:cNvSpPr txBox="1"/>
              <p:nvPr/>
            </p:nvSpPr>
            <p:spPr>
              <a:xfrm>
                <a:off x="849967" y="1757003"/>
                <a:ext cx="1985682" cy="6242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/>
                  <a:t>Find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 smtClean="0">
                            <a:latin typeface="Cambria Math" panose="02040503050406030204" pitchFamily="18" charset="0"/>
                          </a:rPr>
                          <m:t>𝑑</m:t>
                        </m:r>
                      </m:num>
                      <m:den>
                        <m:r>
                          <a:rPr lang="en-US" sz="2400" i="1" smtClean="0">
                            <a:latin typeface="Cambria Math" panose="02040503050406030204" pitchFamily="18" charset="0"/>
                          </a:rPr>
                          <m:t>𝑑𝑥</m:t>
                        </m:r>
                      </m:den>
                    </m:f>
                  </m:oMath>
                </a14:m>
                <a:r>
                  <a:rPr lang="en-US" sz="2400" dirty="0"/>
                  <a:t>:</a:t>
                </a:r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D642C364-B937-D498-B848-2D8C39F6E0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9967" y="1757003"/>
                <a:ext cx="1985682" cy="624273"/>
              </a:xfrm>
              <a:prstGeom prst="rect">
                <a:avLst/>
              </a:prstGeom>
              <a:blipFill>
                <a:blip r:embed="rId2"/>
                <a:stretch>
                  <a:fillRect l="-4430" b="-6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502A501F-14CC-F41E-C858-C833C17B5D77}"/>
                  </a:ext>
                </a:extLst>
              </p:cNvPr>
              <p:cNvSpPr txBox="1"/>
              <p:nvPr/>
            </p:nvSpPr>
            <p:spPr>
              <a:xfrm>
                <a:off x="848696" y="3607349"/>
                <a:ext cx="1806262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𝑣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−1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502A501F-14CC-F41E-C858-C833C17B5D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8696" y="3607349"/>
                <a:ext cx="1806262" cy="46166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1EE730FA-FAF2-D3E4-5FA0-DF357752670E}"/>
                  </a:ext>
                </a:extLst>
              </p:cNvPr>
              <p:cNvSpPr txBox="1"/>
              <p:nvPr/>
            </p:nvSpPr>
            <p:spPr>
              <a:xfrm>
                <a:off x="848696" y="4549756"/>
                <a:ext cx="2156533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𝑧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)=</m:t>
                      </m:r>
                      <m:sSup>
                        <m:s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1EE730FA-FAF2-D3E4-5FA0-DF35775267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8696" y="4549756"/>
                <a:ext cx="2156533" cy="461665"/>
              </a:xfrm>
              <a:prstGeom prst="rect">
                <a:avLst/>
              </a:prstGeom>
              <a:blipFill>
                <a:blip r:embed="rId4"/>
                <a:stretch>
                  <a:fillRect b="-189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493C1E7E-D321-2729-CBB7-4EAF48B29EE5}"/>
                  </a:ext>
                </a:extLst>
              </p:cNvPr>
              <p:cNvSpPr txBox="1"/>
              <p:nvPr/>
            </p:nvSpPr>
            <p:spPr>
              <a:xfrm>
                <a:off x="848696" y="5492163"/>
                <a:ext cx="3158529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−</m:t>
                      </m:r>
                      <m:sSup>
                        <m:s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493C1E7E-D321-2729-CBB7-4EAF48B29E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8696" y="5492163"/>
                <a:ext cx="3158529" cy="461665"/>
              </a:xfrm>
              <a:prstGeom prst="rect">
                <a:avLst/>
              </a:prstGeom>
              <a:blipFill>
                <a:blip r:embed="rId5"/>
                <a:stretch>
                  <a:fillRect l="-1600" b="-189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E06C297F-8A09-B73F-8E50-B50CB40283A7}"/>
                  </a:ext>
                </a:extLst>
              </p:cNvPr>
              <p:cNvSpPr txBox="1"/>
              <p:nvPr/>
            </p:nvSpPr>
            <p:spPr>
              <a:xfrm>
                <a:off x="848696" y="2664942"/>
                <a:ext cx="1806262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E06C297F-8A09-B73F-8E50-B50CB40283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8696" y="2664942"/>
                <a:ext cx="1806262" cy="461665"/>
              </a:xfrm>
              <a:prstGeom prst="rect">
                <a:avLst/>
              </a:prstGeom>
              <a:blipFill>
                <a:blip r:embed="rId6"/>
                <a:stretch>
                  <a:fillRect l="-694" b="-78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Google Shape;131;p16">
            <a:extLst>
              <a:ext uri="{FF2B5EF4-FFF2-40B4-BE49-F238E27FC236}">
                <a16:creationId xmlns:a16="http://schemas.microsoft.com/office/drawing/2014/main" id="{86E7E11B-8DBE-EB57-0AF0-AE2503FB6A5D}"/>
              </a:ext>
            </a:extLst>
          </p:cNvPr>
          <p:cNvSpPr txBox="1">
            <a:spLocks/>
          </p:cNvSpPr>
          <p:nvPr/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</a:pPr>
            <a:r>
              <a:rPr lang="en-GB" dirty="0"/>
              <a:t>Resource 4: Calculus – Differentiation</a:t>
            </a:r>
          </a:p>
        </p:txBody>
      </p:sp>
      <p:sp>
        <p:nvSpPr>
          <p:cNvPr id="4" name="Google Shape;130;p16">
            <a:extLst>
              <a:ext uri="{FF2B5EF4-FFF2-40B4-BE49-F238E27FC236}">
                <a16:creationId xmlns:a16="http://schemas.microsoft.com/office/drawing/2014/main" id="{84B73C7E-0696-0086-D5F6-26934D2B9E3E}"/>
              </a:ext>
            </a:extLst>
          </p:cNvPr>
          <p:cNvSpPr txBox="1">
            <a:spLocks/>
          </p:cNvSpPr>
          <p:nvPr/>
        </p:nvSpPr>
        <p:spPr>
          <a:xfrm>
            <a:off x="9694551" y="159675"/>
            <a:ext cx="2385961" cy="376156"/>
          </a:xfrm>
          <a:prstGeom prst="flowChartAlternateProcess">
            <a:avLst/>
          </a:prstGeom>
          <a:solidFill>
            <a:srgbClr val="F1995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457200" marR="0" lvl="0" indent="-381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1400"/>
              <a:buFont typeface="Arial"/>
              <a:buNone/>
            </a:pPr>
            <a:r>
              <a:rPr lang="en-GB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Recap and Worked examples</a:t>
            </a:r>
          </a:p>
        </p:txBody>
      </p:sp>
    </p:spTree>
    <p:extLst>
      <p:ext uri="{BB962C8B-B14F-4D97-AF65-F5344CB8AC3E}">
        <p14:creationId xmlns:p14="http://schemas.microsoft.com/office/powerpoint/2010/main" val="1589331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900D8B-FA9F-DFD8-9394-39705F1B45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037548-D106-B8D9-DB2E-92074731B9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Differentiation practice: </a:t>
            </a:r>
            <a:r>
              <a:rPr lang="en-US" dirty="0">
                <a:solidFill>
                  <a:schemeClr val="accent1"/>
                </a:solidFill>
              </a:rPr>
              <a:t>Answers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318688E2-087F-38F2-4CC1-9FC97EF7EFA9}"/>
                  </a:ext>
                </a:extLst>
              </p:cNvPr>
              <p:cNvSpPr txBox="1"/>
              <p:nvPr/>
            </p:nvSpPr>
            <p:spPr>
              <a:xfrm>
                <a:off x="848696" y="3607349"/>
                <a:ext cx="1806262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𝑣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−1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318688E2-087F-38F2-4CC1-9FC97EF7EF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8696" y="3607349"/>
                <a:ext cx="1806262" cy="46166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0B68F22C-6A9F-1C8B-9255-11A9B7DFCEBD}"/>
                  </a:ext>
                </a:extLst>
              </p:cNvPr>
              <p:cNvSpPr txBox="1"/>
              <p:nvPr/>
            </p:nvSpPr>
            <p:spPr>
              <a:xfrm>
                <a:off x="848696" y="4549756"/>
                <a:ext cx="2156533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𝑧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)=</m:t>
                      </m:r>
                      <m:sSup>
                        <m:s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0B68F22C-6A9F-1C8B-9255-11A9B7DFCE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8696" y="4549756"/>
                <a:ext cx="2156533" cy="461665"/>
              </a:xfrm>
              <a:prstGeom prst="rect">
                <a:avLst/>
              </a:prstGeom>
              <a:blipFill>
                <a:blip r:embed="rId3"/>
                <a:stretch>
                  <a:fillRect b="-189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5B675C24-9F72-1A2E-B862-F98FF5E36C6C}"/>
                  </a:ext>
                </a:extLst>
              </p:cNvPr>
              <p:cNvSpPr txBox="1"/>
              <p:nvPr/>
            </p:nvSpPr>
            <p:spPr>
              <a:xfrm>
                <a:off x="848696" y="5492163"/>
                <a:ext cx="3158529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−</m:t>
                      </m:r>
                      <m:sSup>
                        <m:s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5B675C24-9F72-1A2E-B862-F98FF5E36C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8696" y="5492163"/>
                <a:ext cx="3158529" cy="461665"/>
              </a:xfrm>
              <a:prstGeom prst="rect">
                <a:avLst/>
              </a:prstGeom>
              <a:blipFill>
                <a:blip r:embed="rId4"/>
                <a:stretch>
                  <a:fillRect l="-1600" b="-189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A6A82B5C-A0C8-92C4-77A6-F4A63DE9BE8A}"/>
                  </a:ext>
                </a:extLst>
              </p:cNvPr>
              <p:cNvSpPr txBox="1"/>
              <p:nvPr/>
            </p:nvSpPr>
            <p:spPr>
              <a:xfrm>
                <a:off x="848696" y="2664942"/>
                <a:ext cx="1806262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A6A82B5C-A0C8-92C4-77A6-F4A63DE9BE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8696" y="2664942"/>
                <a:ext cx="1806262" cy="461665"/>
              </a:xfrm>
              <a:prstGeom prst="rect">
                <a:avLst/>
              </a:prstGeom>
              <a:blipFill>
                <a:blip r:embed="rId5"/>
                <a:stretch>
                  <a:fillRect l="-694" b="-78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B0ECFF15-36B2-4818-594E-DFE10D06DD56}"/>
                  </a:ext>
                </a:extLst>
              </p:cNvPr>
              <p:cNvSpPr txBox="1"/>
              <p:nvPr/>
            </p:nvSpPr>
            <p:spPr>
              <a:xfrm>
                <a:off x="849967" y="1757003"/>
                <a:ext cx="1985682" cy="6242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/>
                  <a:t>Find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 smtClean="0">
                            <a:latin typeface="Cambria Math" panose="02040503050406030204" pitchFamily="18" charset="0"/>
                          </a:rPr>
                          <m:t>𝑑</m:t>
                        </m:r>
                      </m:num>
                      <m:den>
                        <m:r>
                          <a:rPr lang="en-US" sz="2400" i="1" smtClean="0">
                            <a:latin typeface="Cambria Math" panose="02040503050406030204" pitchFamily="18" charset="0"/>
                          </a:rPr>
                          <m:t>𝑑𝑥</m:t>
                        </m:r>
                      </m:den>
                    </m:f>
                  </m:oMath>
                </a14:m>
                <a:r>
                  <a:rPr lang="en-US" sz="2400" dirty="0"/>
                  <a:t>:</a:t>
                </a:r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B0ECFF15-36B2-4818-594E-DFE10D06DD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9967" y="1757003"/>
                <a:ext cx="1985682" cy="624273"/>
              </a:xfrm>
              <a:prstGeom prst="rect">
                <a:avLst/>
              </a:prstGeom>
              <a:blipFill>
                <a:blip r:embed="rId6"/>
                <a:stretch>
                  <a:fillRect l="-4430" b="-6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9A9DD03D-9A62-5F13-9398-9584B018C668}"/>
                  </a:ext>
                </a:extLst>
              </p:cNvPr>
              <p:cNvSpPr txBox="1"/>
              <p:nvPr/>
            </p:nvSpPr>
            <p:spPr>
              <a:xfrm>
                <a:off x="3340880" y="3382473"/>
                <a:ext cx="1806262" cy="79361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𝑣</m:t>
                          </m:r>
                        </m:num>
                        <m:den>
                          <m:r>
                            <a:rPr lang="en-US" sz="240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𝑑𝑥</m:t>
                          </m:r>
                        </m:den>
                      </m:f>
                      <m:r>
                        <a:rPr lang="en-US" sz="24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=2</m:t>
                      </m:r>
                      <m:r>
                        <a:rPr lang="en-US" sz="24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en-US" sz="24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9A9DD03D-9A62-5F13-9398-9584B018C6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0880" y="3382473"/>
                <a:ext cx="1806262" cy="793615"/>
              </a:xfrm>
              <a:prstGeom prst="rect">
                <a:avLst/>
              </a:prstGeom>
              <a:blipFill>
                <a:blip r:embed="rId7"/>
                <a:stretch>
                  <a:fillRect l="-1399" b="-634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46D46BA0-2391-26B5-C5BC-53C3E656F2F0}"/>
                  </a:ext>
                </a:extLst>
              </p:cNvPr>
              <p:cNvSpPr txBox="1"/>
              <p:nvPr/>
            </p:nvSpPr>
            <p:spPr>
              <a:xfrm>
                <a:off x="3340880" y="4317222"/>
                <a:ext cx="2709391" cy="79585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𝑧</m:t>
                          </m:r>
                          <m: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r>
                            <a:rPr lang="en-US" sz="240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𝑑𝑥</m:t>
                          </m:r>
                        </m:den>
                      </m:f>
                      <m:r>
                        <a:rPr lang="en-US" sz="2400" i="1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4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−3</m:t>
                          </m:r>
                          <m: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24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46D46BA0-2391-26B5-C5BC-53C3E656F2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0880" y="4317222"/>
                <a:ext cx="2709391" cy="795859"/>
              </a:xfrm>
              <a:prstGeom prst="rect">
                <a:avLst/>
              </a:prstGeom>
              <a:blipFill>
                <a:blip r:embed="rId8"/>
                <a:stretch>
                  <a:fillRect l="-935" b="-781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37104FC6-71DB-4340-BD93-CE50D5181B30}"/>
                  </a:ext>
                </a:extLst>
              </p:cNvPr>
              <p:cNvSpPr txBox="1"/>
              <p:nvPr/>
            </p:nvSpPr>
            <p:spPr>
              <a:xfrm>
                <a:off x="3340880" y="5254600"/>
                <a:ext cx="3158529" cy="79585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  <m: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r>
                            <a:rPr lang="en-US" sz="240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𝑑𝑥</m:t>
                          </m:r>
                        </m:den>
                      </m:f>
                      <m:r>
                        <a:rPr lang="en-US" sz="2400" i="1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4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  <m: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−2</m:t>
                      </m:r>
                      <m:r>
                        <a:rPr lang="en-US" sz="24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en-US" sz="24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37104FC6-71DB-4340-BD93-CE50D5181B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0880" y="5254600"/>
                <a:ext cx="3158529" cy="795859"/>
              </a:xfrm>
              <a:prstGeom prst="rect">
                <a:avLst/>
              </a:prstGeom>
              <a:blipFill>
                <a:blip r:embed="rId9"/>
                <a:stretch>
                  <a:fillRect l="-803" b="-62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191AE745-FD95-D2C5-8112-426412E75BEF}"/>
                  </a:ext>
                </a:extLst>
              </p:cNvPr>
              <p:cNvSpPr txBox="1"/>
              <p:nvPr/>
            </p:nvSpPr>
            <p:spPr>
              <a:xfrm>
                <a:off x="3340880" y="2413932"/>
                <a:ext cx="1806262" cy="79361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𝑑𝑦</m:t>
                          </m:r>
                        </m:num>
                        <m:den>
                          <m: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𝑑𝑥</m:t>
                          </m:r>
                        </m:den>
                      </m:f>
                      <m:r>
                        <a:rPr lang="en-US" sz="24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en-US" sz="24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191AE745-FD95-D2C5-8112-426412E75B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0880" y="2413932"/>
                <a:ext cx="1806262" cy="793615"/>
              </a:xfrm>
              <a:prstGeom prst="rect">
                <a:avLst/>
              </a:prstGeom>
              <a:blipFill>
                <a:blip r:embed="rId10"/>
                <a:stretch>
                  <a:fillRect l="-2797" b="-634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1BCA8C55-75FC-539E-9A0E-45FF52215AAE}"/>
                  </a:ext>
                </a:extLst>
              </p:cNvPr>
              <p:cNvSpPr txBox="1"/>
              <p:nvPr/>
            </p:nvSpPr>
            <p:spPr>
              <a:xfrm>
                <a:off x="5048250" y="1838306"/>
                <a:ext cx="700422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/>
                  <a:t>Find the rate of change at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400" b="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= 2</m:t>
                    </m:r>
                  </m:oMath>
                </a14:m>
                <a:r>
                  <a:rPr lang="en-US" sz="2400" dirty="0"/>
                  <a:t> by substituting:</a:t>
                </a:r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1BCA8C55-75FC-539E-9A0E-45FF52215A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48250" y="1838306"/>
                <a:ext cx="7004224" cy="461665"/>
              </a:xfrm>
              <a:prstGeom prst="rect">
                <a:avLst/>
              </a:prstGeom>
              <a:blipFill>
                <a:blip r:embed="rId11"/>
                <a:stretch>
                  <a:fillRect l="-1449" t="-10811" b="-2973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Google Shape;131;p16">
            <a:extLst>
              <a:ext uri="{FF2B5EF4-FFF2-40B4-BE49-F238E27FC236}">
                <a16:creationId xmlns:a16="http://schemas.microsoft.com/office/drawing/2014/main" id="{192E981C-F3C2-CE49-E1E1-458E3B50BED9}"/>
              </a:ext>
            </a:extLst>
          </p:cNvPr>
          <p:cNvSpPr txBox="1">
            <a:spLocks/>
          </p:cNvSpPr>
          <p:nvPr/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</a:pPr>
            <a:r>
              <a:rPr lang="en-GB" dirty="0"/>
              <a:t>Resource 4: Calculus – Differentiation</a:t>
            </a:r>
          </a:p>
        </p:txBody>
      </p:sp>
      <p:sp>
        <p:nvSpPr>
          <p:cNvPr id="4" name="Google Shape;130;p16">
            <a:extLst>
              <a:ext uri="{FF2B5EF4-FFF2-40B4-BE49-F238E27FC236}">
                <a16:creationId xmlns:a16="http://schemas.microsoft.com/office/drawing/2014/main" id="{5FA11780-2749-DDCE-0E7E-A1B77176EDE7}"/>
              </a:ext>
            </a:extLst>
          </p:cNvPr>
          <p:cNvSpPr txBox="1">
            <a:spLocks/>
          </p:cNvSpPr>
          <p:nvPr/>
        </p:nvSpPr>
        <p:spPr>
          <a:xfrm>
            <a:off x="9694551" y="159675"/>
            <a:ext cx="2385961" cy="376156"/>
          </a:xfrm>
          <a:prstGeom prst="flowChartAlternateProcess">
            <a:avLst/>
          </a:prstGeom>
          <a:solidFill>
            <a:srgbClr val="F1995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457200" marR="0" lvl="0" indent="-381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1400"/>
              <a:buFont typeface="Arial"/>
              <a:buNone/>
            </a:pPr>
            <a:r>
              <a:rPr lang="en-GB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Recap and Worked examples</a:t>
            </a:r>
          </a:p>
        </p:txBody>
      </p:sp>
    </p:spTree>
    <p:extLst>
      <p:ext uri="{BB962C8B-B14F-4D97-AF65-F5344CB8AC3E}">
        <p14:creationId xmlns:p14="http://schemas.microsoft.com/office/powerpoint/2010/main" val="25850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61039A-88B4-4054-2C96-C0CCBD6686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9519E8-9D14-2A4F-4B38-8E9119CB38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Differentiation practice: </a:t>
            </a:r>
            <a:r>
              <a:rPr lang="en-US" dirty="0">
                <a:solidFill>
                  <a:schemeClr val="accent1"/>
                </a:solidFill>
              </a:rPr>
              <a:t>Answers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D329157E-7A63-80CD-DA66-D94BB77742C2}"/>
                  </a:ext>
                </a:extLst>
              </p:cNvPr>
              <p:cNvSpPr txBox="1"/>
              <p:nvPr/>
            </p:nvSpPr>
            <p:spPr>
              <a:xfrm>
                <a:off x="848696" y="3607349"/>
                <a:ext cx="1806262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𝑣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−1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D329157E-7A63-80CD-DA66-D94BB77742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8696" y="3607349"/>
                <a:ext cx="1806262" cy="46166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6A5890E6-C9DA-15A0-137B-8907408AC279}"/>
                  </a:ext>
                </a:extLst>
              </p:cNvPr>
              <p:cNvSpPr txBox="1"/>
              <p:nvPr/>
            </p:nvSpPr>
            <p:spPr>
              <a:xfrm>
                <a:off x="848696" y="4549756"/>
                <a:ext cx="2156533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𝑧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)=</m:t>
                      </m:r>
                      <m:sSup>
                        <m:s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6A5890E6-C9DA-15A0-137B-8907408AC2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8696" y="4549756"/>
                <a:ext cx="2156533" cy="461665"/>
              </a:xfrm>
              <a:prstGeom prst="rect">
                <a:avLst/>
              </a:prstGeom>
              <a:blipFill>
                <a:blip r:embed="rId3"/>
                <a:stretch>
                  <a:fillRect b="-189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F171078B-04DC-D0C1-B04B-968C2A15D8DC}"/>
                  </a:ext>
                </a:extLst>
              </p:cNvPr>
              <p:cNvSpPr txBox="1"/>
              <p:nvPr/>
            </p:nvSpPr>
            <p:spPr>
              <a:xfrm>
                <a:off x="848696" y="5492163"/>
                <a:ext cx="3158529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−</m:t>
                      </m:r>
                      <m:sSup>
                        <m:s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F171078B-04DC-D0C1-B04B-968C2A15D8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8696" y="5492163"/>
                <a:ext cx="3158529" cy="461665"/>
              </a:xfrm>
              <a:prstGeom prst="rect">
                <a:avLst/>
              </a:prstGeom>
              <a:blipFill>
                <a:blip r:embed="rId4"/>
                <a:stretch>
                  <a:fillRect l="-1600" b="-189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D46F8938-617A-CDD7-320A-DC3E20504579}"/>
                  </a:ext>
                </a:extLst>
              </p:cNvPr>
              <p:cNvSpPr txBox="1"/>
              <p:nvPr/>
            </p:nvSpPr>
            <p:spPr>
              <a:xfrm>
                <a:off x="848696" y="2664942"/>
                <a:ext cx="1806262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D46F8938-617A-CDD7-320A-DC3E205045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8696" y="2664942"/>
                <a:ext cx="1806262" cy="461665"/>
              </a:xfrm>
              <a:prstGeom prst="rect">
                <a:avLst/>
              </a:prstGeom>
              <a:blipFill>
                <a:blip r:embed="rId5"/>
                <a:stretch>
                  <a:fillRect l="-694" b="-78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984C98A8-9130-2AB8-46BF-EE6613486B8C}"/>
                  </a:ext>
                </a:extLst>
              </p:cNvPr>
              <p:cNvSpPr txBox="1"/>
              <p:nvPr/>
            </p:nvSpPr>
            <p:spPr>
              <a:xfrm>
                <a:off x="849967" y="1757003"/>
                <a:ext cx="1985682" cy="6242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/>
                  <a:t>Find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 smtClean="0">
                            <a:latin typeface="Cambria Math" panose="02040503050406030204" pitchFamily="18" charset="0"/>
                          </a:rPr>
                          <m:t>𝑑</m:t>
                        </m:r>
                      </m:num>
                      <m:den>
                        <m:r>
                          <a:rPr lang="en-US" sz="2400" i="1" smtClean="0">
                            <a:latin typeface="Cambria Math" panose="02040503050406030204" pitchFamily="18" charset="0"/>
                          </a:rPr>
                          <m:t>𝑑𝑥</m:t>
                        </m:r>
                      </m:den>
                    </m:f>
                  </m:oMath>
                </a14:m>
                <a:r>
                  <a:rPr lang="en-US" sz="2400" dirty="0"/>
                  <a:t>:</a:t>
                </a:r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984C98A8-9130-2AB8-46BF-EE6613486B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9967" y="1757003"/>
                <a:ext cx="1985682" cy="624273"/>
              </a:xfrm>
              <a:prstGeom prst="rect">
                <a:avLst/>
              </a:prstGeom>
              <a:blipFill>
                <a:blip r:embed="rId6"/>
                <a:stretch>
                  <a:fillRect l="-4430" b="-6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FA6BEA53-C3ED-6872-43B3-6440D27E124A}"/>
                  </a:ext>
                </a:extLst>
              </p:cNvPr>
              <p:cNvSpPr txBox="1"/>
              <p:nvPr/>
            </p:nvSpPr>
            <p:spPr>
              <a:xfrm>
                <a:off x="3340880" y="3382473"/>
                <a:ext cx="1806262" cy="79361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𝑣</m:t>
                          </m:r>
                        </m:num>
                        <m:den>
                          <m:r>
                            <a:rPr lang="en-US" sz="240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𝑑𝑥</m:t>
                          </m:r>
                        </m:den>
                      </m:f>
                      <m:r>
                        <a:rPr lang="en-US" sz="24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=2</m:t>
                      </m:r>
                      <m:r>
                        <a:rPr lang="en-US" sz="24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en-US" sz="24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FA6BEA53-C3ED-6872-43B3-6440D27E12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0880" y="3382473"/>
                <a:ext cx="1806262" cy="793615"/>
              </a:xfrm>
              <a:prstGeom prst="rect">
                <a:avLst/>
              </a:prstGeom>
              <a:blipFill>
                <a:blip r:embed="rId7"/>
                <a:stretch>
                  <a:fillRect l="-1399" b="-634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9BF89C8C-DDA1-634F-852B-7C31E7B65442}"/>
                  </a:ext>
                </a:extLst>
              </p:cNvPr>
              <p:cNvSpPr txBox="1"/>
              <p:nvPr/>
            </p:nvSpPr>
            <p:spPr>
              <a:xfrm>
                <a:off x="3340880" y="4317222"/>
                <a:ext cx="2709391" cy="79585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𝑧</m:t>
                          </m:r>
                          <m: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r>
                            <a:rPr lang="en-US" sz="240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𝑑𝑥</m:t>
                          </m:r>
                        </m:den>
                      </m:f>
                      <m:r>
                        <a:rPr lang="en-US" sz="2400" i="1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4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−3</m:t>
                          </m:r>
                          <m: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24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9BF89C8C-DDA1-634F-852B-7C31E7B654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0880" y="4317222"/>
                <a:ext cx="2709391" cy="795859"/>
              </a:xfrm>
              <a:prstGeom prst="rect">
                <a:avLst/>
              </a:prstGeom>
              <a:blipFill>
                <a:blip r:embed="rId8"/>
                <a:stretch>
                  <a:fillRect l="-935" b="-781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A6DFC8EE-E541-A768-01D3-98DD1811AF55}"/>
                  </a:ext>
                </a:extLst>
              </p:cNvPr>
              <p:cNvSpPr txBox="1"/>
              <p:nvPr/>
            </p:nvSpPr>
            <p:spPr>
              <a:xfrm>
                <a:off x="3340880" y="5254600"/>
                <a:ext cx="3158529" cy="79585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  <m: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r>
                            <a:rPr lang="en-US" sz="240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𝑑𝑥</m:t>
                          </m:r>
                        </m:den>
                      </m:f>
                      <m:r>
                        <a:rPr lang="en-US" sz="2400" i="1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4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  <m: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−2</m:t>
                      </m:r>
                      <m:r>
                        <a:rPr lang="en-US" sz="24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en-US" sz="24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A6DFC8EE-E541-A768-01D3-98DD1811AF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0880" y="5254600"/>
                <a:ext cx="3158529" cy="795859"/>
              </a:xfrm>
              <a:prstGeom prst="rect">
                <a:avLst/>
              </a:prstGeom>
              <a:blipFill>
                <a:blip r:embed="rId9"/>
                <a:stretch>
                  <a:fillRect l="-803" b="-62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70749B35-7030-9B45-ABC6-07A70991FA1B}"/>
                  </a:ext>
                </a:extLst>
              </p:cNvPr>
              <p:cNvSpPr txBox="1"/>
              <p:nvPr/>
            </p:nvSpPr>
            <p:spPr>
              <a:xfrm>
                <a:off x="3340880" y="2413932"/>
                <a:ext cx="1806262" cy="79361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𝑑𝑦</m:t>
                          </m:r>
                        </m:num>
                        <m:den>
                          <m: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𝑑𝑥</m:t>
                          </m:r>
                        </m:den>
                      </m:f>
                      <m:r>
                        <a:rPr lang="en-US" sz="24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en-US" sz="24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70749B35-7030-9B45-ABC6-07A70991FA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0880" y="2413932"/>
                <a:ext cx="1806262" cy="793615"/>
              </a:xfrm>
              <a:prstGeom prst="rect">
                <a:avLst/>
              </a:prstGeom>
              <a:blipFill>
                <a:blip r:embed="rId10"/>
                <a:stretch>
                  <a:fillRect l="-2797" b="-634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DC0C16AA-7423-A3BB-698A-DEE4D745773B}"/>
                  </a:ext>
                </a:extLst>
              </p:cNvPr>
              <p:cNvSpPr txBox="1"/>
              <p:nvPr/>
            </p:nvSpPr>
            <p:spPr>
              <a:xfrm>
                <a:off x="6938243" y="3341635"/>
                <a:ext cx="2528486" cy="79361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𝑑𝑣</m:t>
                          </m:r>
                        </m:num>
                        <m:den>
                          <m:r>
                            <a:rPr lang="en-US" sz="240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𝑑𝑥</m:t>
                          </m:r>
                        </m:den>
                      </m:f>
                      <m:r>
                        <a:rPr lang="en-US" sz="2400" i="1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=2</m:t>
                      </m:r>
                      <m:d>
                        <m:dPr>
                          <m:ctrlP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</m:d>
                      <m:r>
                        <a:rPr lang="en-US" sz="24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=4</m:t>
                      </m:r>
                    </m:oMath>
                  </m:oMathPara>
                </a14:m>
                <a:endParaRPr lang="en-US" sz="24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DC0C16AA-7423-A3BB-698A-DEE4D74577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38243" y="3341635"/>
                <a:ext cx="2528486" cy="793615"/>
              </a:xfrm>
              <a:prstGeom prst="rect">
                <a:avLst/>
              </a:prstGeom>
              <a:blipFill>
                <a:blip r:embed="rId11"/>
                <a:stretch>
                  <a:fillRect l="-1000" b="-634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E0BD813A-820A-7DDF-F586-16AF82C5B1B4}"/>
                  </a:ext>
                </a:extLst>
              </p:cNvPr>
              <p:cNvSpPr txBox="1"/>
              <p:nvPr/>
            </p:nvSpPr>
            <p:spPr>
              <a:xfrm>
                <a:off x="6938243" y="4276384"/>
                <a:ext cx="4760698" cy="79585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𝑑𝑧</m:t>
                          </m:r>
                          <m:r>
                            <a:rPr lang="en-US" sz="240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(2)</m:t>
                          </m:r>
                        </m:num>
                        <m:den>
                          <m:r>
                            <a:rPr lang="en-US" sz="240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𝑑𝑥</m:t>
                          </m:r>
                        </m:den>
                      </m:f>
                      <m:r>
                        <a:rPr lang="en-US" sz="2400" i="1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 =</m:t>
                      </m:r>
                      <m:sSup>
                        <m:sSupPr>
                          <m:ctrlPr>
                            <a:rPr lang="en-US" sz="240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−3</m:t>
                          </m:r>
                          <m: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(2)</m:t>
                          </m:r>
                        </m:e>
                        <m:sup>
                          <m:r>
                            <a:rPr lang="en-US" sz="240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=−3×4=−12</m:t>
                      </m:r>
                    </m:oMath>
                  </m:oMathPara>
                </a14:m>
                <a:endParaRPr lang="en-US" sz="24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E0BD813A-820A-7DDF-F586-16AF82C5B1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38243" y="4276384"/>
                <a:ext cx="4760698" cy="795859"/>
              </a:xfrm>
              <a:prstGeom prst="rect">
                <a:avLst/>
              </a:prstGeom>
              <a:blipFill>
                <a:blip r:embed="rId12"/>
                <a:stretch>
                  <a:fillRect l="-532" b="-781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177DB09F-9613-63D2-81B0-BF6ABD68E730}"/>
                  </a:ext>
                </a:extLst>
              </p:cNvPr>
              <p:cNvSpPr txBox="1"/>
              <p:nvPr/>
            </p:nvSpPr>
            <p:spPr>
              <a:xfrm>
                <a:off x="6938243" y="5213762"/>
                <a:ext cx="4935510" cy="116519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𝑑𝑓</m:t>
                          </m:r>
                          <m:r>
                            <a:rPr lang="en-US" sz="240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(2)</m:t>
                          </m:r>
                        </m:num>
                        <m:den>
                          <m:r>
                            <a:rPr lang="en-US" sz="240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𝑑𝑥</m:t>
                          </m:r>
                        </m:den>
                      </m:f>
                      <m:r>
                        <a:rPr lang="en-US" sz="2400" i="1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 =</m:t>
                      </m:r>
                      <m:sSup>
                        <m:sSupPr>
                          <m:ctrlPr>
                            <a:rPr lang="en-US" sz="240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  <m:r>
                            <a:rPr lang="en-US" sz="240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40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i="1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−2</m:t>
                      </m:r>
                      <m:r>
                        <a:rPr lang="en-US" sz="2400" i="1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40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  <m:d>
                            <m:dPr>
                              <m:ctrlPr>
                                <a:rPr lang="en-US" sz="2400" b="0" i="1" smtClean="0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0" i="1" smtClean="0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d>
                        </m:e>
                        <m:sup>
                          <m:r>
                            <a:rPr lang="en-US" sz="240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i="1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−2</m:t>
                      </m:r>
                      <m:d>
                        <m:dPr>
                          <m:ctrlP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</m:d>
                    </m:oMath>
                  </m:oMathPara>
                </a14:m>
                <a:endParaRPr lang="en-US" sz="2400" b="0" i="1" dirty="0">
                  <a:solidFill>
                    <a:schemeClr val="accent1"/>
                  </a:solidFill>
                  <a:latin typeface="Cambria Math" panose="02040503050406030204" pitchFamily="18" charset="0"/>
                </a:endParaRPr>
              </a:p>
              <a:p>
                <a:r>
                  <a:rPr lang="en-US" sz="2400" b="0" dirty="0">
                    <a:solidFill>
                      <a:schemeClr val="accent1"/>
                    </a:solidFill>
                  </a:rPr>
                  <a:t>          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=6×4−4=24 −4=20</m:t>
                    </m:r>
                  </m:oMath>
                </a14:m>
                <a:endParaRPr lang="en-US" sz="24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177DB09F-9613-63D2-81B0-BF6ABD68E7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38243" y="5213762"/>
                <a:ext cx="4935510" cy="1165191"/>
              </a:xfrm>
              <a:prstGeom prst="rect">
                <a:avLst/>
              </a:prstGeom>
              <a:blipFill>
                <a:blip r:embed="rId13"/>
                <a:stretch>
                  <a:fillRect l="-1026" b="-752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FE514883-DDEE-57D3-FC9E-B698020E39AB}"/>
                  </a:ext>
                </a:extLst>
              </p:cNvPr>
              <p:cNvSpPr txBox="1"/>
              <p:nvPr/>
            </p:nvSpPr>
            <p:spPr>
              <a:xfrm>
                <a:off x="6938243" y="2373094"/>
                <a:ext cx="3158528" cy="79579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𝑑𝑦</m:t>
                          </m:r>
                        </m:num>
                        <m:den>
                          <m:r>
                            <a:rPr lang="en-US" sz="240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𝑑𝑥</m:t>
                          </m:r>
                        </m:den>
                      </m:f>
                      <m:r>
                        <a:rPr lang="en-US" sz="2400" i="1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en-US" sz="24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FE514883-DDEE-57D3-FC9E-B698020E39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38243" y="2373094"/>
                <a:ext cx="3158528" cy="795795"/>
              </a:xfrm>
              <a:prstGeom prst="rect">
                <a:avLst/>
              </a:prstGeom>
              <a:blipFill>
                <a:blip r:embed="rId14"/>
                <a:stretch>
                  <a:fillRect l="-1606" b="-62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6AA1C9DD-1858-C8B3-A38B-4CED32BCDDAF}"/>
                  </a:ext>
                </a:extLst>
              </p:cNvPr>
              <p:cNvSpPr txBox="1"/>
              <p:nvPr/>
            </p:nvSpPr>
            <p:spPr>
              <a:xfrm>
                <a:off x="5048250" y="1838306"/>
                <a:ext cx="700422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/>
                  <a:t>Find the rate of change at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400" b="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= 2</m:t>
                    </m:r>
                  </m:oMath>
                </a14:m>
                <a:r>
                  <a:rPr lang="en-US" sz="2400" dirty="0"/>
                  <a:t> by substituting:</a:t>
                </a:r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6AA1C9DD-1858-C8B3-A38B-4CED32BCDD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48250" y="1838306"/>
                <a:ext cx="7004224" cy="461665"/>
              </a:xfrm>
              <a:prstGeom prst="rect">
                <a:avLst/>
              </a:prstGeom>
              <a:blipFill>
                <a:blip r:embed="rId15"/>
                <a:stretch>
                  <a:fillRect l="-1449" t="-10811" b="-2973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Google Shape;131;p16">
            <a:extLst>
              <a:ext uri="{FF2B5EF4-FFF2-40B4-BE49-F238E27FC236}">
                <a16:creationId xmlns:a16="http://schemas.microsoft.com/office/drawing/2014/main" id="{9781BEA9-A509-927F-FA17-D07F0D006716}"/>
              </a:ext>
            </a:extLst>
          </p:cNvPr>
          <p:cNvSpPr txBox="1">
            <a:spLocks/>
          </p:cNvSpPr>
          <p:nvPr/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</a:pPr>
            <a:r>
              <a:rPr lang="en-GB" dirty="0"/>
              <a:t>Resource 4: Calculus – Differentiation</a:t>
            </a:r>
          </a:p>
        </p:txBody>
      </p:sp>
      <p:sp>
        <p:nvSpPr>
          <p:cNvPr id="4" name="Google Shape;130;p16">
            <a:extLst>
              <a:ext uri="{FF2B5EF4-FFF2-40B4-BE49-F238E27FC236}">
                <a16:creationId xmlns:a16="http://schemas.microsoft.com/office/drawing/2014/main" id="{E84DD2AD-1096-406A-E2ED-B531DF20E7C4}"/>
              </a:ext>
            </a:extLst>
          </p:cNvPr>
          <p:cNvSpPr txBox="1">
            <a:spLocks/>
          </p:cNvSpPr>
          <p:nvPr/>
        </p:nvSpPr>
        <p:spPr>
          <a:xfrm>
            <a:off x="9694551" y="159675"/>
            <a:ext cx="2385961" cy="376156"/>
          </a:xfrm>
          <a:prstGeom prst="flowChartAlternateProcess">
            <a:avLst/>
          </a:prstGeom>
          <a:solidFill>
            <a:srgbClr val="F1995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457200" marR="0" lvl="0" indent="-381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1400"/>
              <a:buFont typeface="Arial"/>
              <a:buNone/>
            </a:pPr>
            <a:r>
              <a:rPr lang="en-GB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Recap and Worked examples</a:t>
            </a:r>
          </a:p>
        </p:txBody>
      </p:sp>
    </p:spTree>
    <p:extLst>
      <p:ext uri="{BB962C8B-B14F-4D97-AF65-F5344CB8AC3E}">
        <p14:creationId xmlns:p14="http://schemas.microsoft.com/office/powerpoint/2010/main" val="41612158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2260</Words>
  <Application>Microsoft Office PowerPoint</Application>
  <PresentationFormat>Widescreen</PresentationFormat>
  <Paragraphs>311</Paragraphs>
  <Slides>26</Slides>
  <Notes>9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2" baseType="lpstr">
      <vt:lpstr>Arial</vt:lpstr>
      <vt:lpstr>Aptos</vt:lpstr>
      <vt:lpstr>Calibri</vt:lpstr>
      <vt:lpstr>Arial Narrow</vt:lpstr>
      <vt:lpstr>Cambria Math</vt:lpstr>
      <vt:lpstr>Office Theme</vt:lpstr>
      <vt:lpstr>Engineering and Manufacturing: Core</vt:lpstr>
      <vt:lpstr>In this resource, we will:</vt:lpstr>
      <vt:lpstr>Calculus – Differentiation</vt:lpstr>
      <vt:lpstr>Differentiation in industry</vt:lpstr>
      <vt:lpstr>Polynomials</vt:lpstr>
      <vt:lpstr>Differentiation of polynomials</vt:lpstr>
      <vt:lpstr>Differentiation practice</vt:lpstr>
      <vt:lpstr>Differentiation practice: Answers</vt:lpstr>
      <vt:lpstr>Differentiation practice: Answers</vt:lpstr>
      <vt:lpstr>Rates of change</vt:lpstr>
      <vt:lpstr>Optimisation</vt:lpstr>
      <vt:lpstr>Maximum or minimum</vt:lpstr>
      <vt:lpstr>Maximum or minimum: Answers</vt:lpstr>
      <vt:lpstr>Maximum or minimum: Answers</vt:lpstr>
      <vt:lpstr>Worked example 1: Box size optimisation</vt:lpstr>
      <vt:lpstr>Worked example 1: Box size optimisation</vt:lpstr>
      <vt:lpstr>Worked example 1: Box size optimisation</vt:lpstr>
      <vt:lpstr>Worked example 1: Box size optimisation</vt:lpstr>
      <vt:lpstr>Worked example 1: Box size optimisation</vt:lpstr>
      <vt:lpstr>Worked example 2: Finding the optimal point</vt:lpstr>
      <vt:lpstr>Worked example 2: Finding the optimal point</vt:lpstr>
      <vt:lpstr>Worked example 2: Finding the optimal point</vt:lpstr>
      <vt:lpstr>Worked example 2: Finding the optimal point</vt:lpstr>
      <vt:lpstr>Worked example 2: Finding the optimal point</vt:lpstr>
      <vt:lpstr>Worked example 2: Finding the optimal point</vt:lpstr>
      <vt:lpstr>Activity 1 – Box optimisation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2026-06-11T11:04:35Z</dcterms:created>
  <dcterms:modified xsi:type="dcterms:W3CDTF">2026-06-11T11:04:38Z</dcterms:modified>
</cp:coreProperties>
</file>