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8" r:id="rId4"/>
    <p:sldId id="299" r:id="rId5"/>
    <p:sldId id="281" r:id="rId6"/>
    <p:sldId id="269" r:id="rId7"/>
    <p:sldId id="273" r:id="rId8"/>
    <p:sldId id="275" r:id="rId9"/>
    <p:sldId id="280" r:id="rId10"/>
    <p:sldId id="276" r:id="rId11"/>
    <p:sldId id="277" r:id="rId12"/>
    <p:sldId id="278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4" r:id="rId23"/>
  </p:sldIdLst>
  <p:sldSz cx="12192000" cy="6858000"/>
  <p:notesSz cx="7315200" cy="9601200"/>
  <p:embeddedFontLst>
    <p:embeddedFont>
      <p:font typeface="Arial Narrow" panose="020B0606020202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/SkfA0wML90W9PDAGVXt3rVLP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95C"/>
    <a:srgbClr val="D2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94658"/>
  </p:normalViewPr>
  <p:slideViewPr>
    <p:cSldViewPr snapToGrid="0">
      <p:cViewPr varScale="1">
        <p:scale>
          <a:sx n="70" d="100"/>
          <a:sy n="70" d="100"/>
        </p:scale>
        <p:origin x="2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velocity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Sheet1!$F$2:$F$22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40</c:v>
                </c:pt>
                <c:pt idx="1">
                  <c:v>39.6</c:v>
                </c:pt>
                <c:pt idx="2">
                  <c:v>38.4</c:v>
                </c:pt>
                <c:pt idx="3">
                  <c:v>36.4</c:v>
                </c:pt>
                <c:pt idx="4">
                  <c:v>33.6</c:v>
                </c:pt>
                <c:pt idx="5">
                  <c:v>30</c:v>
                </c:pt>
                <c:pt idx="6">
                  <c:v>25.599999999999998</c:v>
                </c:pt>
                <c:pt idx="7">
                  <c:v>20.399999999999999</c:v>
                </c:pt>
                <c:pt idx="8">
                  <c:v>14.399999999999999</c:v>
                </c:pt>
                <c:pt idx="9">
                  <c:v>7.6000000000000014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A-754C-B902-B60471E64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09946416"/>
        <c:axId val="1146919919"/>
      </c:barChart>
      <c:lineChart>
        <c:grouping val="standard"/>
        <c:varyColors val="0"/>
        <c:ser>
          <c:idx val="1"/>
          <c:order val="1"/>
          <c:tx>
            <c:strRef>
              <c:f>Sheet1!$G$1</c:f>
              <c:strCache>
                <c:ptCount val="1"/>
                <c:pt idx="0">
                  <c:v>velocity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Sheet1!$G$2:$G$12</c:f>
              <c:numCache>
                <c:formatCode>General</c:formatCode>
                <c:ptCount val="11"/>
                <c:pt idx="0">
                  <c:v>40</c:v>
                </c:pt>
                <c:pt idx="1">
                  <c:v>39.6</c:v>
                </c:pt>
                <c:pt idx="2">
                  <c:v>38.4</c:v>
                </c:pt>
                <c:pt idx="3">
                  <c:v>36.4</c:v>
                </c:pt>
                <c:pt idx="4">
                  <c:v>33.6</c:v>
                </c:pt>
                <c:pt idx="5">
                  <c:v>30</c:v>
                </c:pt>
                <c:pt idx="6">
                  <c:v>25.599999999999998</c:v>
                </c:pt>
                <c:pt idx="7">
                  <c:v>20.399999999999999</c:v>
                </c:pt>
                <c:pt idx="8">
                  <c:v>14.399999999999999</c:v>
                </c:pt>
                <c:pt idx="9">
                  <c:v>7.6000000000000014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4A-754C-B902-B60471E64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9946416"/>
        <c:axId val="1146919919"/>
      </c:lineChart>
      <c:catAx>
        <c:axId val="160994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919919"/>
        <c:crosses val="autoZero"/>
        <c:auto val="1"/>
        <c:lblAlgn val="ctr"/>
        <c:lblOffset val="100"/>
        <c:noMultiLvlLbl val="0"/>
      </c:catAx>
      <c:valAx>
        <c:axId val="114691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velocity (m/s)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94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velocity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Sheet1!$F$2:$F$22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40</c:v>
                </c:pt>
                <c:pt idx="1">
                  <c:v>39.6</c:v>
                </c:pt>
                <c:pt idx="2">
                  <c:v>38.4</c:v>
                </c:pt>
                <c:pt idx="3">
                  <c:v>36.4</c:v>
                </c:pt>
                <c:pt idx="4">
                  <c:v>33.6</c:v>
                </c:pt>
                <c:pt idx="5">
                  <c:v>30</c:v>
                </c:pt>
                <c:pt idx="6">
                  <c:v>25.599999999999998</c:v>
                </c:pt>
                <c:pt idx="7">
                  <c:v>20.399999999999999</c:v>
                </c:pt>
                <c:pt idx="8">
                  <c:v>14.399999999999999</c:v>
                </c:pt>
                <c:pt idx="9">
                  <c:v>7.6000000000000014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C-4F45-8BCA-1EB0805B5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09946416"/>
        <c:axId val="1146919919"/>
      </c:barChart>
      <c:lineChart>
        <c:grouping val="standard"/>
        <c:varyColors val="0"/>
        <c:ser>
          <c:idx val="1"/>
          <c:order val="1"/>
          <c:tx>
            <c:strRef>
              <c:f>Sheet1!$G$1</c:f>
              <c:strCache>
                <c:ptCount val="1"/>
                <c:pt idx="0">
                  <c:v>velocity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Sheet1!$G$2:$G$12</c:f>
              <c:numCache>
                <c:formatCode>General</c:formatCode>
                <c:ptCount val="11"/>
                <c:pt idx="0">
                  <c:v>40</c:v>
                </c:pt>
                <c:pt idx="1">
                  <c:v>39.6</c:v>
                </c:pt>
                <c:pt idx="2">
                  <c:v>38.4</c:v>
                </c:pt>
                <c:pt idx="3">
                  <c:v>36.4</c:v>
                </c:pt>
                <c:pt idx="4">
                  <c:v>33.6</c:v>
                </c:pt>
                <c:pt idx="5">
                  <c:v>30</c:v>
                </c:pt>
                <c:pt idx="6">
                  <c:v>25.599999999999998</c:v>
                </c:pt>
                <c:pt idx="7">
                  <c:v>20.399999999999999</c:v>
                </c:pt>
                <c:pt idx="8">
                  <c:v>14.399999999999999</c:v>
                </c:pt>
                <c:pt idx="9">
                  <c:v>7.6000000000000014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4C-4F45-8BCA-1EB0805B5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9946416"/>
        <c:axId val="1146919919"/>
      </c:lineChart>
      <c:catAx>
        <c:axId val="160994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919919"/>
        <c:crosses val="autoZero"/>
        <c:auto val="1"/>
        <c:lblAlgn val="ctr"/>
        <c:lblOffset val="100"/>
        <c:noMultiLvlLbl val="0"/>
      </c:catAx>
      <c:valAx>
        <c:axId val="114691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velocity (m/s)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994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r>
              <a:rPr lang="en-GB" dirty="0"/>
              <a:t>Image © </a:t>
            </a:r>
            <a:r>
              <a:rPr lang="en-GB" b="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Gorodenkoff</a:t>
            </a:r>
            <a:endParaRPr lang="en-GB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9" name="Google Shape;2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Shutterstock/Snide12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4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2211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© Shutterstock/</a:t>
            </a:r>
            <a:r>
              <a:rPr lang="en-GB" dirty="0" err="1"/>
              <a:t>Chokniti</a:t>
            </a:r>
            <a:r>
              <a:rPr lang="en-GB" dirty="0"/>
              <a:t>-Studio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GB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22</a:t>
            </a:fld>
            <a:endParaRPr lang="en-GB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63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FA554-C954-8F78-D91D-AC83D6596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-8248"/>
            <a:ext cx="12192000" cy="4775196"/>
          </a:xfrm>
          <a:prstGeom prst="rect">
            <a:avLst/>
          </a:prstGeom>
        </p:spPr>
      </p:pic>
      <p:pic>
        <p:nvPicPr>
          <p:cNvPr id="14" name="Google Shape;14;p12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2128034"/>
            <a:ext cx="12192000" cy="52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 descr="A white cloud with black background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3" y="1762625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 descr="A black and blue logo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70" y="2128034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2"/>
          </p:nvPr>
        </p:nvSpPr>
        <p:spPr>
          <a:xfrm>
            <a:off x="6096000" y="2830156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593" y="2305585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1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5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wo box">
  <p:cSld name="Activity_two box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838200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6168046" y="1978025"/>
            <a:ext cx="519684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>
  <p:cSld name="Activity_text+box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D2E8E9"/>
          </a:solidFill>
          <a:ln w="19050" cap="sq" cmpd="sng">
            <a:solidFill>
              <a:srgbClr val="3263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4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8"/>
            <a:ext cx="12192000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4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4" name="Google Shape;34;p14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6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8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media" idx="4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>
            <a:spLocks noGrp="1"/>
          </p:cNvSpPr>
          <p:nvPr>
            <p:ph type="media" idx="5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8"/>
          <p:cNvSpPr>
            <a:spLocks noGrp="1"/>
          </p:cNvSpPr>
          <p:nvPr>
            <p:ph type="media" idx="6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>
            <a:spLocks noGrp="1"/>
          </p:cNvSpPr>
          <p:nvPr>
            <p:ph type="media" idx="7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8" name="Google Shape;68;p18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9" name="Google Shape;69;p18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0" name="Google Shape;70;p18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1" name="Google Shape;71;p18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4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0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0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0.png"/><Relationship Id="rId7" Type="http://schemas.openxmlformats.org/officeDocument/2006/relationships/image" Target="../media/image1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image" Target="../media/image240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>
            <a:spLocks noGrp="1"/>
          </p:cNvSpPr>
          <p:nvPr>
            <p:ph type="ctrTitle"/>
          </p:nvPr>
        </p:nvSpPr>
        <p:spPr>
          <a:xfrm>
            <a:off x="626986" y="3835107"/>
            <a:ext cx="10925586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</a:pPr>
            <a:r>
              <a:rPr lang="en-GB" dirty="0"/>
              <a:t>Engineering and Manufacturing: Core</a:t>
            </a:r>
            <a:endParaRPr dirty="0"/>
          </a:p>
        </p:txBody>
      </p:sp>
      <p:sp>
        <p:nvSpPr>
          <p:cNvPr id="130" name="Google Shape;130;p1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</a:pPr>
            <a:r>
              <a:rPr lang="en-GB" dirty="0"/>
              <a:t>Topic: Manipulating equations and calculus</a:t>
            </a:r>
            <a:endParaRPr dirty="0"/>
          </a:p>
        </p:txBody>
      </p:sp>
      <p:sp>
        <p:nvSpPr>
          <p:cNvPr id="131" name="Google Shape;131;p1"/>
          <p:cNvSpPr txBox="1">
            <a:spLocks noGrp="1"/>
          </p:cNvSpPr>
          <p:nvPr>
            <p:ph type="body" idx="2"/>
          </p:nvPr>
        </p:nvSpPr>
        <p:spPr>
          <a:xfrm>
            <a:off x="6305609" y="2894811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dirty="0"/>
              <a:t>Route: Engineering and Manufacturing</a:t>
            </a:r>
            <a:endParaRPr dirty="0"/>
          </a:p>
        </p:txBody>
      </p:sp>
      <p:sp>
        <p:nvSpPr>
          <p:cNvPr id="132" name="Google Shape;132;p1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Resource 5: Calculus - Integration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5EC8-CD04-E348-35DD-B984201D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the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834736-5FD1-D842-C9BC-37C6D798E43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199" y="1478844"/>
                <a:ext cx="5758544" cy="4698119"/>
              </a:xfrm>
            </p:spPr>
            <p:txBody>
              <a:bodyPr>
                <a:normAutofit fontScale="92500"/>
              </a:bodyPr>
              <a:lstStyle/>
              <a:p>
                <a:pPr marL="114300" indent="0">
                  <a:buNone/>
                </a:pPr>
                <a:r>
                  <a:rPr lang="en-US" dirty="0"/>
                  <a:t>The </a:t>
                </a:r>
                <a:r>
                  <a:rPr lang="en-US" b="1" dirty="0"/>
                  <a:t>area under the curve </a:t>
                </a:r>
                <a:r>
                  <a:rPr lang="en-US" dirty="0"/>
                  <a:t>gives the accumulated values over a range.</a:t>
                </a:r>
              </a:p>
              <a:p>
                <a:pPr marL="114300" indent="0">
                  <a:buNone/>
                </a:pPr>
                <a:r>
                  <a:rPr lang="en-US" dirty="0"/>
                  <a:t>Here, the area under the curve is approximated with rectangles.</a:t>
                </a:r>
              </a:p>
              <a:p>
                <a:pPr marL="114300" indent="0">
                  <a:buNone/>
                </a:pPr>
                <a:r>
                  <a:rPr lang="en-US" dirty="0"/>
                  <a:t>For example, the area of the first rectangle is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×40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=40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US" dirty="0"/>
                  <a:t>hich is a distance.</a:t>
                </a:r>
              </a:p>
              <a:p>
                <a:pPr marL="114300" indent="0">
                  <a:buNone/>
                </a:pPr>
                <a:r>
                  <a:rPr lang="en-US" dirty="0"/>
                  <a:t>The sum of the rectangles’ areas is 286, </a:t>
                </a:r>
                <a:br>
                  <a:rPr lang="en-US" dirty="0"/>
                </a:br>
                <a:r>
                  <a:rPr lang="en-US" dirty="0"/>
                  <a:t>so the object travelled approximately </a:t>
                </a:r>
                <a:r>
                  <a:rPr lang="en-US" b="1" dirty="0"/>
                  <a:t>286 m</a:t>
                </a:r>
                <a:r>
                  <a:rPr lang="en-US" dirty="0"/>
                  <a:t> while slowing down.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1834736-5FD1-D842-C9BC-37C6D798E4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1478844"/>
                <a:ext cx="5758544" cy="4698119"/>
              </a:xfrm>
              <a:blipFill>
                <a:blip r:embed="rId2"/>
                <a:stretch>
                  <a:fillRect r="-9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0496DE6-8500-4017-D6AC-F74905AF3CDE}"/>
              </a:ext>
            </a:extLst>
          </p:cNvPr>
          <p:cNvSpPr txBox="1"/>
          <p:nvPr/>
        </p:nvSpPr>
        <p:spPr>
          <a:xfrm>
            <a:off x="7154333" y="1585350"/>
            <a:ext cx="4199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sz="2000" dirty="0"/>
              <a:t>The plot shows the velocity of an object slowing down.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833EA5-D9A7-488F-520C-54756DFDF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944461"/>
              </p:ext>
            </p:extLst>
          </p:nvPr>
        </p:nvGraphicFramePr>
        <p:xfrm>
          <a:off x="6781800" y="29109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31;p16">
            <a:extLst>
              <a:ext uri="{FF2B5EF4-FFF2-40B4-BE49-F238E27FC236}">
                <a16:creationId xmlns:a16="http://schemas.microsoft.com/office/drawing/2014/main" id="{8F913EBB-1AD3-453B-ACBB-B3C5B7249D9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E7F0E790-0387-1982-1D7C-DE11178FD217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381779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BAAA-E6F9-07B0-5950-B9862EB7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Definite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D38D19-FAF1-1D35-0BD9-D0BB97E972C9}"/>
                  </a:ext>
                </a:extLst>
              </p:cNvPr>
              <p:cNvSpPr txBox="1"/>
              <p:nvPr/>
            </p:nvSpPr>
            <p:spPr>
              <a:xfrm>
                <a:off x="6895323" y="1269206"/>
                <a:ext cx="4357396" cy="1143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14300" indent="0" algn="ctr">
                  <a:buNone/>
                </a:pPr>
                <a:r>
                  <a:rPr lang="en-US" sz="2000" dirty="0"/>
                  <a:t>The function shown here is </a:t>
                </a:r>
              </a:p>
              <a:p>
                <a:pPr marL="11430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=40−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  <a:p>
                <a:pPr marL="114300" indent="0" algn="ctr">
                  <a:buNone/>
                </a:pPr>
                <a:r>
                  <a:rPr lang="en-US" sz="2000" dirty="0"/>
                  <a:t>which is velocity in m/s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is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D38D19-FAF1-1D35-0BD9-D0BB97E97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323" y="1269206"/>
                <a:ext cx="4357396" cy="1143775"/>
              </a:xfrm>
              <a:prstGeom prst="rect">
                <a:avLst/>
              </a:prstGeom>
              <a:blipFill>
                <a:blip r:embed="rId2"/>
                <a:stretch>
                  <a:fillRect t="-2128" r="-979"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B697A7-ECDF-C11F-3832-0EDE82B2A4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459921"/>
              </p:ext>
            </p:extLst>
          </p:nvPr>
        </p:nvGraphicFramePr>
        <p:xfrm>
          <a:off x="6781800" y="29109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70FE13D6-81B6-B05C-6FA1-2FF5071583B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200" y="1478844"/>
                <a:ext cx="5438422" cy="4698119"/>
              </a:xfrm>
            </p:spPr>
            <p:txBody>
              <a:bodyPr>
                <a:normAutofit lnSpcReduction="10000"/>
              </a:bodyPr>
              <a:lstStyle/>
              <a:p>
                <a:pPr marL="114300" indent="0">
                  <a:buNone/>
                </a:pPr>
                <a:r>
                  <a:rPr lang="en-US" dirty="0"/>
                  <a:t>Integration gives us the tool to calculate the area under the curve exactly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istance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 </m:t>
                      </m:r>
                      <m:nary>
                        <m:nary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40−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The bounds appear at the top and bottom of the integral.</a:t>
                </a:r>
              </a:p>
              <a:p>
                <a:pPr marL="1143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70FE13D6-81B6-B05C-6FA1-2FF5071583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478844"/>
                <a:ext cx="5438422" cy="4698119"/>
              </a:xfrm>
              <a:blipFill>
                <a:blip r:embed="rId4"/>
                <a:stretch>
                  <a:fillRect l="-7692" b="-1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31;p16">
            <a:extLst>
              <a:ext uri="{FF2B5EF4-FFF2-40B4-BE49-F238E27FC236}">
                <a16:creationId xmlns:a16="http://schemas.microsoft.com/office/drawing/2014/main" id="{57437E49-65DB-12E9-AC87-C7567A5513F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AA728FA5-3AAD-6424-E024-34C2F7230DE4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827632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6E6B8-7D4B-7E2A-47A3-7743FFE46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039F-EE12-1FB1-F813-C77EB291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definite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E1AA90A0-5926-9B46-920D-B1C70C72165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8199" y="1478844"/>
                <a:ext cx="10902245" cy="4698119"/>
              </a:xfrm>
            </p:spPr>
            <p:txBody>
              <a:bodyPr>
                <a:normAutofit fontScale="92500" lnSpcReduction="10000"/>
              </a:bodyPr>
              <a:lstStyle/>
              <a:p>
                <a:pPr marL="114300" indent="0">
                  <a:buNone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1: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Integrate as before, but instead of the constant, show the bounds: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40−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b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This notation means evaluate the result at </a:t>
                </a:r>
                <a:r>
                  <a:rPr lang="en-US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then at </a:t>
                </a:r>
                <a:r>
                  <a:rPr 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subtract.</a:t>
                </a:r>
              </a:p>
              <a:p>
                <a:pPr marL="114300" indent="0">
                  <a:buNone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2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Evaluate at upper bound: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40×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4(</m:t>
                            </m:r>
                            <m:r>
                              <a:rPr lang="en-US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=400−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=266.67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indent="0">
                  <a:buNone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3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Evaluate at lower bound: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40×</m:t>
                    </m:r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=0−0=0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indent="0">
                  <a:buNone/>
                </a:pP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Step 4: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Subtract the lower result from the upper result: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266.67−0=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𝟐𝟔𝟔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𝟔𝟕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𝐦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1430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 units are the units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times the units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  <m:r>
                      <a:rPr lang="en-GB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 Placeholder 2">
                <a:extLst>
                  <a:ext uri="{FF2B5EF4-FFF2-40B4-BE49-F238E27FC236}">
                    <a16:creationId xmlns:a16="http://schemas.microsoft.com/office/drawing/2014/main" id="{E1AA90A0-5926-9B46-920D-B1C70C7216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199" y="1478844"/>
                <a:ext cx="10902245" cy="46981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31;p16">
            <a:extLst>
              <a:ext uri="{FF2B5EF4-FFF2-40B4-BE49-F238E27FC236}">
                <a16:creationId xmlns:a16="http://schemas.microsoft.com/office/drawing/2014/main" id="{C9C1DC71-CB0A-3A5A-46CF-E08418EB9F2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00DEFC0D-BF17-1084-7F3C-2EE81071F3C0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195529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43DF620B-A680-7571-FEF8-081B5DB24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1: Definite integral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A0908795-E7AF-886B-B416-B02D729426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468099"/>
                <a:ext cx="10913533" cy="4649528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/>
                  <a:t>The flow rate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) of water through a cooling pipe in m</a:t>
                </a:r>
                <a:r>
                  <a:rPr lang="en-US" baseline="30000" dirty="0"/>
                  <a:t>3</a:t>
                </a:r>
                <a:r>
                  <a:rPr lang="en-US" dirty="0"/>
                  <a:t>/min is given by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+5.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14300" indent="0">
                  <a:buNone/>
                </a:pPr>
                <a:r>
                  <a:rPr lang="en-US" dirty="0"/>
                  <a:t>Find the total volume of water that passes through the pipe during the first 5 minutes (from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).</a:t>
                </a: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A0908795-E7AF-886B-B416-B02D72942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68099"/>
                <a:ext cx="10913533" cy="46495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64;p3">
            <a:extLst>
              <a:ext uri="{FF2B5EF4-FFF2-40B4-BE49-F238E27FC236}">
                <a16:creationId xmlns:a16="http://schemas.microsoft.com/office/drawing/2014/main" id="{4AB4271C-475A-1470-56A2-EB3FF36EE9E4}"/>
              </a:ext>
            </a:extLst>
          </p:cNvPr>
          <p:cNvSpPr txBox="1"/>
          <p:nvPr/>
        </p:nvSpPr>
        <p:spPr>
          <a:xfrm>
            <a:off x="1046414" y="5197275"/>
            <a:ext cx="5438415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Definite integral: Used to find the total quantity (area under the curve) between two points.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FF0974-1F9C-EE45-56FB-30BAA30D7822}"/>
              </a:ext>
            </a:extLst>
          </p:cNvPr>
          <p:cNvGrpSpPr/>
          <p:nvPr/>
        </p:nvGrpSpPr>
        <p:grpSpPr>
          <a:xfrm>
            <a:off x="9169371" y="3552668"/>
            <a:ext cx="2346404" cy="2337463"/>
            <a:chOff x="8694129" y="3274143"/>
            <a:chExt cx="2566813" cy="2557032"/>
          </a:xfrm>
        </p:grpSpPr>
        <p:sp>
          <p:nvSpPr>
            <p:cNvPr id="6" name="Google Shape;142;p2">
              <a:extLst>
                <a:ext uri="{FF2B5EF4-FFF2-40B4-BE49-F238E27FC236}">
                  <a16:creationId xmlns:a16="http://schemas.microsoft.com/office/drawing/2014/main" id="{D0670A19-048C-AB8A-8ADE-90381E65630A}"/>
                </a:ext>
              </a:extLst>
            </p:cNvPr>
            <p:cNvSpPr/>
            <p:nvPr/>
          </p:nvSpPr>
          <p:spPr>
            <a:xfrm>
              <a:off x="8694129" y="3274143"/>
              <a:ext cx="2566813" cy="25570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" name="Google Shape;143;p2">
              <a:extLst>
                <a:ext uri="{FF2B5EF4-FFF2-40B4-BE49-F238E27FC236}">
                  <a16:creationId xmlns:a16="http://schemas.microsoft.com/office/drawing/2014/main" id="{72D52B0E-F5FC-806F-7BDE-6607A6A92BD0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3062" y="3824380"/>
              <a:ext cx="1488015" cy="1459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BF9137E9-9713-6186-7001-969A0D886E71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DB2F64B4-C622-8361-8D8E-07213868A073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1539431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8647C-C878-4033-5554-66B9DE098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D089C04C-B7ED-B050-4CD0-0428261B5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1: Definite integral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116CB833-80F5-532E-336B-474415871C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468099"/>
                <a:ext cx="10913533" cy="4649528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1</a:t>
                </a:r>
                <a:r>
                  <a:rPr lang="en-US" dirty="0"/>
                  <a:t>: Formulate the integral.</a:t>
                </a:r>
              </a:p>
              <a:p>
                <a:pPr marL="114300" indent="0">
                  <a:buNone/>
                </a:pPr>
                <a:r>
                  <a:rPr lang="en-US" dirty="0"/>
                  <a:t>The total volume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) is the integral of the flow rate function.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116CB833-80F5-532E-336B-474415871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68099"/>
                <a:ext cx="10913533" cy="4649528"/>
              </a:xfrm>
              <a:prstGeom prst="rect">
                <a:avLst/>
              </a:prstGeom>
              <a:blipFill>
                <a:blip r:embed="rId2"/>
                <a:stretch>
                  <a:fillRect l="-3949" b="-138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64;p3">
                <a:extLst>
                  <a:ext uri="{FF2B5EF4-FFF2-40B4-BE49-F238E27FC236}">
                    <a16:creationId xmlns:a16="http://schemas.microsoft.com/office/drawing/2014/main" id="{05A273E3-ABB4-0B20-78FD-64D0CDECC65C}"/>
                  </a:ext>
                </a:extLst>
              </p:cNvPr>
              <p:cNvSpPr txBox="1"/>
              <p:nvPr/>
            </p:nvSpPr>
            <p:spPr>
              <a:xfrm>
                <a:off x="1043052" y="5204827"/>
                <a:ext cx="6151858" cy="70784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GB" sz="2000" b="0" i="1" u="none" strike="noStrike" cap="none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For definite integration, add the limits to the integral.</a:t>
                </a: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GB" sz="2000" i="1" dirty="0">
                    <a:solidFill>
                      <a:schemeClr val="dk1"/>
                    </a:solidFill>
                    <a:latin typeface="+mn-lt"/>
                    <a:cs typeface="Calibri"/>
                    <a:sym typeface="Calibri"/>
                  </a:rPr>
                  <a:t>In this example from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𝑡</m:t>
                    </m:r>
                    <m:r>
                      <a:rPr lang="en-GB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=0 </m:t>
                    </m:r>
                  </m:oMath>
                </a14:m>
                <a:r>
                  <a:rPr lang="en-GB" sz="2000" i="1" dirty="0">
                    <a:solidFill>
                      <a:schemeClr val="dk1"/>
                    </a:solidFill>
                    <a:latin typeface="+mn-lt"/>
                    <a:cs typeface="Calibri"/>
                    <a:sym typeface="Calibri"/>
                  </a:rPr>
                  <a:t>to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𝑡</m:t>
                    </m:r>
                    <m:r>
                      <a:rPr lang="en-GB" sz="20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cs typeface="Calibri"/>
                        <a:sym typeface="Calibri"/>
                      </a:rPr>
                      <m:t>=5</m:t>
                    </m:r>
                  </m:oMath>
                </a14:m>
                <a:r>
                  <a:rPr lang="en-GB" sz="2000" i="1" dirty="0">
                    <a:solidFill>
                      <a:schemeClr val="dk1"/>
                    </a:solidFill>
                    <a:latin typeface="+mn-lt"/>
                    <a:cs typeface="Calibri"/>
                    <a:sym typeface="Calibri"/>
                  </a:rPr>
                  <a:t>.</a:t>
                </a:r>
                <a:endParaRPr sz="1400" b="0" i="0" u="none" strike="noStrike" cap="none" dirty="0">
                  <a:solidFill>
                    <a:srgbClr val="000000"/>
                  </a:solidFill>
                  <a:latin typeface="+mn-lt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Google Shape;164;p3">
                <a:extLst>
                  <a:ext uri="{FF2B5EF4-FFF2-40B4-BE49-F238E27FC236}">
                    <a16:creationId xmlns:a16="http://schemas.microsoft.com/office/drawing/2014/main" id="{05A273E3-ABB4-0B20-78FD-64D0CDECC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52" y="5204827"/>
                <a:ext cx="6151858" cy="707846"/>
              </a:xfrm>
              <a:prstGeom prst="rect">
                <a:avLst/>
              </a:prstGeom>
              <a:blipFill>
                <a:blip r:embed="rId3"/>
                <a:stretch>
                  <a:fillRect l="-1031" t="-3509" b="-140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710763F4-D65E-979E-D8EB-5F134BB7EDD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757C9DFA-591C-4C87-AEBB-59AB913E530F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89DE71-79AA-E512-2813-CD1FFA334D5A}"/>
              </a:ext>
            </a:extLst>
          </p:cNvPr>
          <p:cNvGrpSpPr/>
          <p:nvPr/>
        </p:nvGrpSpPr>
        <p:grpSpPr>
          <a:xfrm>
            <a:off x="9169371" y="3552668"/>
            <a:ext cx="2346404" cy="2337463"/>
            <a:chOff x="8694129" y="3274143"/>
            <a:chExt cx="2566813" cy="2557032"/>
          </a:xfrm>
        </p:grpSpPr>
        <p:sp>
          <p:nvSpPr>
            <p:cNvPr id="8" name="Google Shape;142;p2">
              <a:extLst>
                <a:ext uri="{FF2B5EF4-FFF2-40B4-BE49-F238E27FC236}">
                  <a16:creationId xmlns:a16="http://schemas.microsoft.com/office/drawing/2014/main" id="{1CBC5D7A-0913-6B0A-7C90-540825D395A5}"/>
                </a:ext>
              </a:extLst>
            </p:cNvPr>
            <p:cNvSpPr/>
            <p:nvPr/>
          </p:nvSpPr>
          <p:spPr>
            <a:xfrm>
              <a:off x="8694129" y="3274143"/>
              <a:ext cx="2566813" cy="25570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43;p2">
              <a:extLst>
                <a:ext uri="{FF2B5EF4-FFF2-40B4-BE49-F238E27FC236}">
                  <a16:creationId xmlns:a16="http://schemas.microsoft.com/office/drawing/2014/main" id="{4219B224-063B-16CB-25DE-0C53F1B25705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3062" y="3824380"/>
              <a:ext cx="1488015" cy="14595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18648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53363-B71D-F7DF-80ED-9CF30DDD6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D7D9DF6C-5BD4-0260-377A-A26F357AB8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1: Definite integral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39BB48CE-8F3A-6D94-DA00-B084E8122F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468099"/>
                <a:ext cx="10913533" cy="4649528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2</a:t>
                </a:r>
                <a:r>
                  <a:rPr lang="en-US" dirty="0"/>
                  <a:t>: Integrate term by term.</a:t>
                </a:r>
              </a:p>
              <a:p>
                <a:pPr marL="114300" indent="0">
                  <a:buNone/>
                </a:pPr>
                <a:r>
                  <a:rPr lang="en-US" dirty="0"/>
                  <a:t>When integrating, add 1 to the index (power) and divide by the new index.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39BB48CE-8F3A-6D94-DA00-B084E8122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68099"/>
                <a:ext cx="10913533" cy="4649528"/>
              </a:xfrm>
              <a:prstGeom prst="rect">
                <a:avLst/>
              </a:prstGeom>
              <a:blipFill>
                <a:blip r:embed="rId2"/>
                <a:stretch>
                  <a:fillRect l="-3949" t="-6267" b="-294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D7C5D497-C4DC-7CA7-0787-62136D9F3EF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1317F916-DEF9-9FA9-36EA-66CA2F5D4BF1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C18063-1F9F-B73C-40F0-F35A31E9942E}"/>
              </a:ext>
            </a:extLst>
          </p:cNvPr>
          <p:cNvGrpSpPr/>
          <p:nvPr/>
        </p:nvGrpSpPr>
        <p:grpSpPr>
          <a:xfrm>
            <a:off x="9169371" y="3552668"/>
            <a:ext cx="2346404" cy="2337463"/>
            <a:chOff x="8694129" y="3274143"/>
            <a:chExt cx="2566813" cy="2557032"/>
          </a:xfrm>
        </p:grpSpPr>
        <p:sp>
          <p:nvSpPr>
            <p:cNvPr id="5" name="Google Shape;142;p2">
              <a:extLst>
                <a:ext uri="{FF2B5EF4-FFF2-40B4-BE49-F238E27FC236}">
                  <a16:creationId xmlns:a16="http://schemas.microsoft.com/office/drawing/2014/main" id="{747F53B3-E7F1-3E31-9D6F-FEAC6BB79E1E}"/>
                </a:ext>
              </a:extLst>
            </p:cNvPr>
            <p:cNvSpPr/>
            <p:nvPr/>
          </p:nvSpPr>
          <p:spPr>
            <a:xfrm>
              <a:off x="8694129" y="3274143"/>
              <a:ext cx="2566813" cy="25570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43;p2">
              <a:extLst>
                <a:ext uri="{FF2B5EF4-FFF2-40B4-BE49-F238E27FC236}">
                  <a16:creationId xmlns:a16="http://schemas.microsoft.com/office/drawing/2014/main" id="{880CB33B-09E3-DA39-3563-121E30D7FA36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3062" y="3824380"/>
              <a:ext cx="1488015" cy="14595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90160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1D49A-FA67-C979-46FB-40C98E253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7B483179-F090-7F86-B53F-735A1A5EF2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1: Definite integral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616F4C13-6FE6-E2CC-1C4A-61A5DD558D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478843"/>
                <a:ext cx="10913533" cy="4638783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3</a:t>
                </a:r>
                <a:r>
                  <a:rPr lang="en-US" dirty="0"/>
                  <a:t>: Apply the limits.</a:t>
                </a:r>
              </a:p>
              <a:p>
                <a:pPr marL="114300" indent="0">
                  <a:buNone/>
                </a:pPr>
                <a:r>
                  <a:rPr lang="en-US" dirty="0"/>
                  <a:t>Substitute the upper limit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/>
                  <a:t>, then substitute the lower limit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dirty="0"/>
                  <a:t>and subtract.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×0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616F4C13-6FE6-E2CC-1C4A-61A5DD558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78843"/>
                <a:ext cx="10913533" cy="4638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31B73248-440F-30AB-6927-1112FCAB50A7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0306D59C-1D2F-9F49-DB4E-421B5084ADB9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7C4F76-DBDF-FA95-861A-E3E44E10D1C2}"/>
              </a:ext>
            </a:extLst>
          </p:cNvPr>
          <p:cNvGrpSpPr/>
          <p:nvPr/>
        </p:nvGrpSpPr>
        <p:grpSpPr>
          <a:xfrm>
            <a:off x="9169371" y="3552668"/>
            <a:ext cx="2346404" cy="2337463"/>
            <a:chOff x="8694129" y="3274143"/>
            <a:chExt cx="2566813" cy="2557032"/>
          </a:xfrm>
        </p:grpSpPr>
        <p:sp>
          <p:nvSpPr>
            <p:cNvPr id="5" name="Google Shape;142;p2">
              <a:extLst>
                <a:ext uri="{FF2B5EF4-FFF2-40B4-BE49-F238E27FC236}">
                  <a16:creationId xmlns:a16="http://schemas.microsoft.com/office/drawing/2014/main" id="{6C88BF25-056A-7DEB-4886-EB73A529CAC7}"/>
                </a:ext>
              </a:extLst>
            </p:cNvPr>
            <p:cNvSpPr/>
            <p:nvPr/>
          </p:nvSpPr>
          <p:spPr>
            <a:xfrm>
              <a:off x="8694129" y="3274143"/>
              <a:ext cx="2566813" cy="25570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43;p2">
              <a:extLst>
                <a:ext uri="{FF2B5EF4-FFF2-40B4-BE49-F238E27FC236}">
                  <a16:creationId xmlns:a16="http://schemas.microsoft.com/office/drawing/2014/main" id="{875935DF-AD61-0D7C-69FD-1B358D125F76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3062" y="3824380"/>
              <a:ext cx="1488015" cy="14595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47794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9A6D9-5D74-3BC5-1CCC-4CC98DC16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AEE364FE-509A-64EF-EC53-8348C1D546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1: Definite integral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F0395E94-ABAB-F94E-4CBC-B32A6C5593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468099"/>
                <a:ext cx="10913533" cy="4727428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4</a:t>
                </a:r>
                <a:r>
                  <a:rPr lang="en-US" dirty="0"/>
                  <a:t>: Calculate the result.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×0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+0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175 −0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𝟏𝟕𝟓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F0395E94-ABAB-F94E-4CBC-B32A6C559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68099"/>
                <a:ext cx="10913533" cy="47274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E16F2F1D-E224-98C9-662F-8756FABB2A48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CBDF0A3B-CAAC-5B7F-7225-12915D0280D1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C55DD8-1590-200E-5877-81C1D0B34A76}"/>
              </a:ext>
            </a:extLst>
          </p:cNvPr>
          <p:cNvGrpSpPr/>
          <p:nvPr/>
        </p:nvGrpSpPr>
        <p:grpSpPr>
          <a:xfrm>
            <a:off x="9169371" y="3552668"/>
            <a:ext cx="2346404" cy="2337463"/>
            <a:chOff x="8694129" y="3274143"/>
            <a:chExt cx="2566813" cy="2557032"/>
          </a:xfrm>
        </p:grpSpPr>
        <p:sp>
          <p:nvSpPr>
            <p:cNvPr id="5" name="Google Shape;142;p2">
              <a:extLst>
                <a:ext uri="{FF2B5EF4-FFF2-40B4-BE49-F238E27FC236}">
                  <a16:creationId xmlns:a16="http://schemas.microsoft.com/office/drawing/2014/main" id="{7335F1C2-376A-3705-A2F7-334378AAF3A5}"/>
                </a:ext>
              </a:extLst>
            </p:cNvPr>
            <p:cNvSpPr/>
            <p:nvPr/>
          </p:nvSpPr>
          <p:spPr>
            <a:xfrm>
              <a:off x="8694129" y="3274143"/>
              <a:ext cx="2566813" cy="25570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43;p2">
              <a:extLst>
                <a:ext uri="{FF2B5EF4-FFF2-40B4-BE49-F238E27FC236}">
                  <a16:creationId xmlns:a16="http://schemas.microsoft.com/office/drawing/2014/main" id="{01C53E8D-46D2-6987-5F61-7F32ABC7686D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3062" y="3824380"/>
              <a:ext cx="1488015" cy="14595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7648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8F62F-D525-6D51-8CC4-97E900C1F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26174FEC-4572-81E6-56DF-2DE3D79023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2: Indefinite integral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D5B33B87-0EF3-2692-2919-4C58DE9771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478843"/>
                <a:ext cx="10913533" cy="4638783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dirty="0"/>
                  <a:t>The velocity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) of a component starting from a test rig is given by the function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+2 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14300" indent="0">
                  <a:buNone/>
                </a:pPr>
                <a:r>
                  <a:rPr lang="en-US" dirty="0"/>
                  <a:t>If the component starts from a position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), find the equation for its displacement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D5B33B87-0EF3-2692-2919-4C58DE977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78843"/>
                <a:ext cx="10913533" cy="4638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64;p3">
            <a:extLst>
              <a:ext uri="{FF2B5EF4-FFF2-40B4-BE49-F238E27FC236}">
                <a16:creationId xmlns:a16="http://schemas.microsoft.com/office/drawing/2014/main" id="{DD5BC875-A8C9-4D31-475B-84B6C5FEB95A}"/>
              </a:ext>
            </a:extLst>
          </p:cNvPr>
          <p:cNvSpPr txBox="1"/>
          <p:nvPr/>
        </p:nvSpPr>
        <p:spPr>
          <a:xfrm>
            <a:off x="1031425" y="5504049"/>
            <a:ext cx="5939001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Ind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efinite integral: Used to find the general formula.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5FE7C450-ADB8-7FB1-9927-1E49006F138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39F0A0A1-80F1-F899-584B-DB989CAA4F1E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FC7F30-E41A-345B-9200-D3CF7685A935}"/>
              </a:ext>
            </a:extLst>
          </p:cNvPr>
          <p:cNvGrpSpPr/>
          <p:nvPr/>
        </p:nvGrpSpPr>
        <p:grpSpPr>
          <a:xfrm>
            <a:off x="9169371" y="3552668"/>
            <a:ext cx="2346404" cy="2337463"/>
            <a:chOff x="8694129" y="3274143"/>
            <a:chExt cx="2566813" cy="2557032"/>
          </a:xfrm>
        </p:grpSpPr>
        <p:sp>
          <p:nvSpPr>
            <p:cNvPr id="8" name="Google Shape;142;p2">
              <a:extLst>
                <a:ext uri="{FF2B5EF4-FFF2-40B4-BE49-F238E27FC236}">
                  <a16:creationId xmlns:a16="http://schemas.microsoft.com/office/drawing/2014/main" id="{EB44584E-E23F-AF71-F496-F5C46ECCD457}"/>
                </a:ext>
              </a:extLst>
            </p:cNvPr>
            <p:cNvSpPr/>
            <p:nvPr/>
          </p:nvSpPr>
          <p:spPr>
            <a:xfrm>
              <a:off x="8694129" y="3274143"/>
              <a:ext cx="2566813" cy="25570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43;p2">
              <a:extLst>
                <a:ext uri="{FF2B5EF4-FFF2-40B4-BE49-F238E27FC236}">
                  <a16:creationId xmlns:a16="http://schemas.microsoft.com/office/drawing/2014/main" id="{CC18A474-0996-7A25-4B23-4544FBC14242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3062" y="3824380"/>
              <a:ext cx="1488015" cy="14595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91966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7A524-368D-3A5B-9334-FA0CA1B51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12D5FC4B-84BC-C030-4C8A-22FBD5D007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2: Indefinite integral</a:t>
            </a:r>
            <a:endParaRPr dirty="0"/>
          </a:p>
        </p:txBody>
      </p:sp>
      <p:sp>
        <p:nvSpPr>
          <p:cNvPr id="8" name="Google Shape;182;p3">
            <a:extLst>
              <a:ext uri="{FF2B5EF4-FFF2-40B4-BE49-F238E27FC236}">
                <a16:creationId xmlns:a16="http://schemas.microsoft.com/office/drawing/2014/main" id="{6DF0E087-0C4B-2012-C6FF-83EB0EBEC80D}"/>
              </a:ext>
            </a:extLst>
          </p:cNvPr>
          <p:cNvSpPr txBox="1"/>
          <p:nvPr/>
        </p:nvSpPr>
        <p:spPr>
          <a:xfrm>
            <a:off x="2939706" y="5339441"/>
            <a:ext cx="671051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means that…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fficiency  = output power ÷ input power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99EEDADD-AE48-D71E-D282-CE7C4E2912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478843"/>
                <a:ext cx="10913533" cy="4638783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1</a:t>
                </a:r>
                <a:r>
                  <a:rPr lang="en-US" dirty="0"/>
                  <a:t>: Integrate the velocity function to find its displacement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r>
                  <a:rPr lang="en-US" dirty="0"/>
                  <a:t>The displacement, </a:t>
                </a:r>
                <a:r>
                  <a:rPr lang="en-US" i="1" dirty="0"/>
                  <a:t>s</a:t>
                </a:r>
                <a:r>
                  <a:rPr lang="en-US" dirty="0"/>
                  <a:t>(</a:t>
                </a:r>
                <a:r>
                  <a:rPr lang="en-US" i="1" dirty="0"/>
                  <a:t>t</a:t>
                </a:r>
                <a:r>
                  <a:rPr lang="en-US" dirty="0"/>
                  <a:t>), is the integral of the velocity function, </a:t>
                </a:r>
                <a:r>
                  <a:rPr lang="en-US" i="1" dirty="0"/>
                  <a:t>v</a:t>
                </a:r>
                <a:r>
                  <a:rPr lang="en-US" dirty="0"/>
                  <a:t>(</a:t>
                </a:r>
                <a:r>
                  <a:rPr lang="en-US" i="1" dirty="0"/>
                  <a:t>t</a:t>
                </a:r>
                <a:r>
                  <a:rPr lang="en-US" dirty="0"/>
                  <a:t>).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−6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99EEDADD-AE48-D71E-D282-CE7C4E291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78843"/>
                <a:ext cx="10913533" cy="4638783"/>
              </a:xfrm>
              <a:prstGeom prst="rect">
                <a:avLst/>
              </a:prstGeom>
              <a:blipFill>
                <a:blip r:embed="rId2"/>
                <a:stretch>
                  <a:fillRect l="-929" t="-5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64;p3">
            <a:extLst>
              <a:ext uri="{FF2B5EF4-FFF2-40B4-BE49-F238E27FC236}">
                <a16:creationId xmlns:a16="http://schemas.microsoft.com/office/drawing/2014/main" id="{C2F5D838-9B29-DB1A-6CC6-6E2661834876}"/>
              </a:ext>
            </a:extLst>
          </p:cNvPr>
          <p:cNvSpPr txBox="1"/>
          <p:nvPr/>
        </p:nvSpPr>
        <p:spPr>
          <a:xfrm>
            <a:off x="1031006" y="4910780"/>
            <a:ext cx="7892037" cy="10156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1" u="none" strike="noStrike" cap="none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 indefinite integration, add the constant C because integration tells us about the shape of the movement, but C represents the specific starting position which cannot be known from the velocity alone.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BE78F37D-98F3-5C41-3200-BAF1667CC231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DBDD7EC0-FD43-E8DF-8975-DACB20E03889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584CD0-2787-BB3B-B966-695474D6CD4E}"/>
              </a:ext>
            </a:extLst>
          </p:cNvPr>
          <p:cNvGrpSpPr/>
          <p:nvPr/>
        </p:nvGrpSpPr>
        <p:grpSpPr>
          <a:xfrm>
            <a:off x="9169371" y="3552668"/>
            <a:ext cx="2346404" cy="2337463"/>
            <a:chOff x="8694129" y="3274143"/>
            <a:chExt cx="2566813" cy="2557032"/>
          </a:xfrm>
        </p:grpSpPr>
        <p:sp>
          <p:nvSpPr>
            <p:cNvPr id="10" name="Google Shape;142;p2">
              <a:extLst>
                <a:ext uri="{FF2B5EF4-FFF2-40B4-BE49-F238E27FC236}">
                  <a16:creationId xmlns:a16="http://schemas.microsoft.com/office/drawing/2014/main" id="{5A633910-3621-5BB6-1427-B50EC2D53AD2}"/>
                </a:ext>
              </a:extLst>
            </p:cNvPr>
            <p:cNvSpPr/>
            <p:nvPr/>
          </p:nvSpPr>
          <p:spPr>
            <a:xfrm>
              <a:off x="8694129" y="3274143"/>
              <a:ext cx="2566813" cy="25570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" name="Google Shape;143;p2">
              <a:extLst>
                <a:ext uri="{FF2B5EF4-FFF2-40B4-BE49-F238E27FC236}">
                  <a16:creationId xmlns:a16="http://schemas.microsoft.com/office/drawing/2014/main" id="{F937ACDE-6021-48B7-5012-E767F4F5419D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3062" y="3824380"/>
              <a:ext cx="1488015" cy="14595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6549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In this resource, we will:</a:t>
            </a:r>
            <a:endParaRPr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838200" y="1695451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indefinite integral using the power rule in reverse for polynomial functions, including the constant of integration;</a:t>
            </a:r>
          </a:p>
          <a:p>
            <a:pPr marL="228600" lvl="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the area under a curve (or cumulative quantities) given interval using definite integration;</a:t>
            </a:r>
          </a:p>
          <a:p>
            <a:pPr marL="22860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calculate the constant of integration using initial conditions in engineering contexts.</a:t>
            </a:r>
            <a:endParaRPr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2"/>
          </p:nvPr>
        </p:nvSpPr>
        <p:spPr>
          <a:xfrm>
            <a:off x="7464425" y="1242218"/>
            <a:ext cx="4127500" cy="4934745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/>
          <a:p>
            <a:pPr marL="0" indent="0"/>
            <a:r>
              <a:rPr lang="en-US" sz="1500" u="sng" dirty="0"/>
              <a:t>Skills</a:t>
            </a:r>
            <a:endParaRPr lang="en-US" sz="1500" dirty="0"/>
          </a:p>
          <a:p>
            <a:pPr marL="0" indent="0"/>
            <a:r>
              <a:rPr lang="en-US" sz="1500" dirty="0"/>
              <a:t>CSE (Communicate and present outcomes and evidence)</a:t>
            </a:r>
          </a:p>
          <a:p>
            <a:pPr marL="0" indent="0"/>
            <a:r>
              <a:rPr lang="en-US" sz="1500" u="sng" dirty="0"/>
              <a:t>General competencies</a:t>
            </a:r>
            <a:endParaRPr lang="en-US" sz="1500" dirty="0"/>
          </a:p>
          <a:p>
            <a:pPr marL="0" indent="0"/>
            <a:r>
              <a:rPr lang="en-US" sz="1500" dirty="0"/>
              <a:t>English:</a:t>
            </a:r>
          </a:p>
          <a:p>
            <a:pPr marL="0" indent="0"/>
            <a:r>
              <a:rPr lang="en-US" sz="1500" dirty="0"/>
              <a:t>EC1 Convey technical information to different audiences</a:t>
            </a:r>
          </a:p>
          <a:p>
            <a:pPr marL="0" indent="0"/>
            <a:r>
              <a:rPr lang="en-US" sz="1500" dirty="0" err="1"/>
              <a:t>Maths</a:t>
            </a:r>
            <a:r>
              <a:rPr lang="en-US" sz="1500" dirty="0"/>
              <a:t>:</a:t>
            </a:r>
          </a:p>
          <a:p>
            <a:pPr marL="0" indent="0"/>
            <a:r>
              <a:rPr lang="en-US" sz="1500" dirty="0"/>
              <a:t>MC2 Estimating, calculating and error spotting</a:t>
            </a:r>
          </a:p>
        </p:txBody>
      </p:sp>
      <p:sp>
        <p:nvSpPr>
          <p:cNvPr id="130" name="Google Shape;130;p16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4"/>
          </p:nvPr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GB" dirty="0"/>
              <a:t>Resource 5: Calculus – Integration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8E217-506B-39E4-F507-21E716CFF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20847B05-DD49-A34A-D15B-1F741EB1D3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2: Indefinite integral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84D0770F-B4EB-1C08-847C-3E6E226CFC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478843"/>
                <a:ext cx="10913533" cy="4638783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2</a:t>
                </a:r>
                <a:r>
                  <a:rPr lang="en-US" dirty="0"/>
                  <a:t>: Use the initial condition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Substitute these values and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143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 Placeholder 2">
                <a:extLst>
                  <a:ext uri="{FF2B5EF4-FFF2-40B4-BE49-F238E27FC236}">
                    <a16:creationId xmlns:a16="http://schemas.microsoft.com/office/drawing/2014/main" id="{84D0770F-B4EB-1C08-847C-3E6E226CF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78843"/>
                <a:ext cx="10913533" cy="4638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36609B37-F5B3-445A-724C-3D72AD87522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0EA5177C-8B45-5B07-6908-04BC8388A58C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8131A8-7095-174D-274A-C4C0E8ABC4F6}"/>
              </a:ext>
            </a:extLst>
          </p:cNvPr>
          <p:cNvGrpSpPr/>
          <p:nvPr/>
        </p:nvGrpSpPr>
        <p:grpSpPr>
          <a:xfrm>
            <a:off x="9169371" y="3552668"/>
            <a:ext cx="2346404" cy="2337463"/>
            <a:chOff x="8694129" y="3274143"/>
            <a:chExt cx="2566813" cy="2557032"/>
          </a:xfrm>
        </p:grpSpPr>
        <p:sp>
          <p:nvSpPr>
            <p:cNvPr id="5" name="Google Shape;142;p2">
              <a:extLst>
                <a:ext uri="{FF2B5EF4-FFF2-40B4-BE49-F238E27FC236}">
                  <a16:creationId xmlns:a16="http://schemas.microsoft.com/office/drawing/2014/main" id="{8A87EF0F-B445-C022-1695-D41C9CF1BE8E}"/>
                </a:ext>
              </a:extLst>
            </p:cNvPr>
            <p:cNvSpPr/>
            <p:nvPr/>
          </p:nvSpPr>
          <p:spPr>
            <a:xfrm>
              <a:off x="8694129" y="3274143"/>
              <a:ext cx="2566813" cy="2557032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D2E8E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" name="Google Shape;143;p2">
              <a:extLst>
                <a:ext uri="{FF2B5EF4-FFF2-40B4-BE49-F238E27FC236}">
                  <a16:creationId xmlns:a16="http://schemas.microsoft.com/office/drawing/2014/main" id="{25396A99-B6EB-0073-A46E-B49138903C25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3062" y="3824380"/>
              <a:ext cx="1488015" cy="14595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0902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020F5-EFC8-4BC0-6DFE-4E0FEB19C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;p4">
            <a:extLst>
              <a:ext uri="{FF2B5EF4-FFF2-40B4-BE49-F238E27FC236}">
                <a16:creationId xmlns:a16="http://schemas.microsoft.com/office/drawing/2014/main" id="{243B5EBE-7D65-46DA-24D6-2F693EE76E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81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000"/>
            </a:pPr>
            <a:r>
              <a:rPr lang="en-GB" dirty="0"/>
              <a:t>Worked example 2: Indefinite integral</a:t>
            </a:r>
            <a:endParaRPr dirty="0"/>
          </a:p>
        </p:txBody>
      </p:sp>
      <p:sp>
        <p:nvSpPr>
          <p:cNvPr id="6" name="Google Shape;142;p2">
            <a:extLst>
              <a:ext uri="{FF2B5EF4-FFF2-40B4-BE49-F238E27FC236}">
                <a16:creationId xmlns:a16="http://schemas.microsoft.com/office/drawing/2014/main" id="{B7EF79C4-17DE-DF41-BCDC-441462480AD9}"/>
              </a:ext>
            </a:extLst>
          </p:cNvPr>
          <p:cNvSpPr/>
          <p:nvPr/>
        </p:nvSpPr>
        <p:spPr>
          <a:xfrm>
            <a:off x="8406581" y="3274142"/>
            <a:ext cx="2854362" cy="28434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D2E8E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43;p2">
            <a:extLst>
              <a:ext uri="{FF2B5EF4-FFF2-40B4-BE49-F238E27FC236}">
                <a16:creationId xmlns:a16="http://schemas.microsoft.com/office/drawing/2014/main" id="{4EC3932C-390C-F1C4-8E06-734D78CFA8E3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6406" y="3884341"/>
            <a:ext cx="1654711" cy="16230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19E77CE5-38DB-E0F4-5BE4-D8BD53EF5C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478843"/>
                <a:ext cx="10913533" cy="4638783"/>
              </a:xfrm>
              <a:prstGeom prst="rect">
                <a:avLst/>
              </a:prstGeom>
              <a:solidFill>
                <a:srgbClr val="D2E8E9"/>
              </a:solidFill>
              <a:ln>
                <a:noFill/>
              </a:ln>
            </p:spPr>
            <p:txBody>
              <a:bodyPr spcFirstLastPara="1" wrap="square" lIns="180000" tIns="180000" rIns="180000" bIns="1800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8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4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20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8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534C29"/>
                  </a:buClr>
                  <a:buSzPts val="1800"/>
                  <a:buFont typeface="Arial"/>
                  <a:buChar char="•"/>
                  <a:defRPr sz="1600" b="0" i="0" u="none" strike="noStrike" cap="none">
                    <a:solidFill>
                      <a:srgbClr val="262626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114300" indent="0">
                  <a:buNone/>
                </a:pPr>
                <a:r>
                  <a:rPr lang="en-US" b="1" dirty="0"/>
                  <a:t>Step 3</a:t>
                </a:r>
                <a:r>
                  <a:rPr lang="en-US" dirty="0"/>
                  <a:t>: Write the final, specific equation for displacement.</a:t>
                </a:r>
              </a:p>
              <a:p>
                <a:pPr marL="1143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r>
                  <a:rPr lang="en-US" dirty="0"/>
                  <a:t>So,</a:t>
                </a:r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 (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metres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 Placeholder 2">
                <a:extLst>
                  <a:ext uri="{FF2B5EF4-FFF2-40B4-BE49-F238E27FC236}">
                    <a16:creationId xmlns:a16="http://schemas.microsoft.com/office/drawing/2014/main" id="{19E77CE5-38DB-E0F4-5BE4-D8BD53EF5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78843"/>
                <a:ext cx="10913533" cy="46387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620BC977-CB7F-D712-BCCA-D74F687B8B0B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A1B27F43-4706-67A1-7DF8-DEB13B64A8AD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</p:spTree>
    <p:extLst>
      <p:ext uri="{BB962C8B-B14F-4D97-AF65-F5344CB8AC3E}">
        <p14:creationId xmlns:p14="http://schemas.microsoft.com/office/powerpoint/2010/main" val="3496499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0014-331C-5B71-33DB-3AF47C7B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 – Energy consumption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148F-5236-BA85-4881-2AC647836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6212036" cy="453023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GB" dirty="0"/>
              <a:t>You are a Maintenance Engineer responsible for tracking the performance and energy usage of manufacturing machinery. You cannot simply read the total energy meter because the machine's power output fluctuates over time.</a:t>
            </a:r>
            <a:endParaRPr lang="en-US" dirty="0"/>
          </a:p>
          <a:p>
            <a:pPr marL="114300" indent="0">
              <a:buNone/>
            </a:pPr>
            <a:r>
              <a:rPr lang="en-GB" dirty="0"/>
              <a:t>You must use the mathematical technique of integration to calculate the exact total energy consumed by the machine over a specific period, given the function that describes its instantaneous power output.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8D83E5-E16D-CA56-8687-29E8304490F2}"/>
                  </a:ext>
                </a:extLst>
              </p:cNvPr>
              <p:cNvSpPr txBox="1"/>
              <p:nvPr/>
            </p:nvSpPr>
            <p:spPr>
              <a:xfrm>
                <a:off x="7748736" y="5193158"/>
                <a:ext cx="38306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power,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A8D83E5-E16D-CA56-8687-29E830449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36" y="5193158"/>
                <a:ext cx="3830664" cy="461665"/>
              </a:xfrm>
              <a:prstGeom prst="rect">
                <a:avLst/>
              </a:prstGeom>
              <a:blipFill>
                <a:blip r:embed="rId3"/>
                <a:stretch>
                  <a:fillRect l="-2640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31;p16">
            <a:extLst>
              <a:ext uri="{FF2B5EF4-FFF2-40B4-BE49-F238E27FC236}">
                <a16:creationId xmlns:a16="http://schemas.microsoft.com/office/drawing/2014/main" id="{13B47B00-CC03-FBC4-4D33-1138B4B72BD6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211D5452-6FBC-A2AA-1213-54BF255AEA3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974263" y="161925"/>
            <a:ext cx="2078037" cy="365125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Activity 1</a:t>
            </a:r>
          </a:p>
        </p:txBody>
      </p:sp>
      <p:pic>
        <p:nvPicPr>
          <p:cNvPr id="7" name="Picture 6" descr="Engineer in the factory carrying out maintenance and repair of robotic arm machines, ensuring smooth operation of automation in the production process">
            <a:extLst>
              <a:ext uri="{FF2B5EF4-FFF2-40B4-BE49-F238E27FC236}">
                <a16:creationId xmlns:a16="http://schemas.microsoft.com/office/drawing/2014/main" id="{6C1D0AAC-8225-1167-12CC-068FD211D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751" y="1690688"/>
            <a:ext cx="4198634" cy="28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dirty="0"/>
              <a:t>Calculus – Integration</a:t>
            </a:r>
            <a:endParaRPr dirty="0"/>
          </a:p>
        </p:txBody>
      </p:sp>
      <p:sp>
        <p:nvSpPr>
          <p:cNvPr id="3" name="Google Shape;140;p2">
            <a:extLst>
              <a:ext uri="{FF2B5EF4-FFF2-40B4-BE49-F238E27FC236}">
                <a16:creationId xmlns:a16="http://schemas.microsoft.com/office/drawing/2014/main" id="{EA647920-B96B-8477-C9ED-181AA06BF99F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2B6FF-64E7-DF1E-2B76-A21C4B46C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2138"/>
            <a:ext cx="9437914" cy="2920111"/>
          </a:xfrm>
        </p:spPr>
        <p:txBody>
          <a:bodyPr>
            <a:normAutofit/>
          </a:bodyPr>
          <a:lstStyle/>
          <a:p>
            <a:pPr marL="87313" lvl="1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Calculus is fundamental throughout engineering and manufacturing.</a:t>
            </a:r>
          </a:p>
          <a:p>
            <a:pPr marL="87313" lvl="1" indent="0">
              <a:buNone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It </a:t>
            </a:r>
            <a:r>
              <a:rPr lang="en-GB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lang="en-GB" sz="2400" dirty="0">
                <a:solidFill>
                  <a:schemeClr val="tx1"/>
                </a:solidFill>
              </a:rPr>
              <a:t> a branch of maths that consists of two key parts:</a:t>
            </a:r>
          </a:p>
          <a:p>
            <a:pPr marL="228600" lvl="1" indent="-228600">
              <a:spcBef>
                <a:spcPts val="1000"/>
              </a:spcBef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differential calculus</a:t>
            </a:r>
          </a:p>
          <a:p>
            <a:pPr marL="228600" lvl="1" indent="-228600">
              <a:spcBef>
                <a:spcPts val="1000"/>
              </a:spcBef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integral calculus.</a:t>
            </a:r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F3F62-693F-7BD7-2CE1-24D371D5E832}"/>
              </a:ext>
            </a:extLst>
          </p:cNvPr>
          <p:cNvSpPr txBox="1"/>
          <p:nvPr/>
        </p:nvSpPr>
        <p:spPr>
          <a:xfrm>
            <a:off x="925286" y="4746801"/>
            <a:ext cx="9263742" cy="461665"/>
          </a:xfrm>
          <a:prstGeom prst="rect">
            <a:avLst/>
          </a:prstGeom>
          <a:solidFill>
            <a:srgbClr val="D2E8E9"/>
          </a:solidFill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b="1" dirty="0">
                <a:solidFill>
                  <a:schemeClr val="tx1"/>
                </a:solidFill>
              </a:rPr>
              <a:t>Integral calculus </a:t>
            </a:r>
            <a:r>
              <a:rPr lang="en-GB" sz="2400" dirty="0">
                <a:solidFill>
                  <a:schemeClr val="tx1"/>
                </a:solidFill>
              </a:rPr>
              <a:t>helps us determine how things accumulate. </a:t>
            </a:r>
            <a:endParaRPr lang="en-GB" sz="2400" dirty="0"/>
          </a:p>
        </p:txBody>
      </p:sp>
      <p:sp>
        <p:nvSpPr>
          <p:cNvPr id="2" name="Google Shape;131;p16">
            <a:extLst>
              <a:ext uri="{FF2B5EF4-FFF2-40B4-BE49-F238E27FC236}">
                <a16:creationId xmlns:a16="http://schemas.microsoft.com/office/drawing/2014/main" id="{D6D95CD6-257D-7CD9-16A3-7AD99113AB25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/>
              <a:t>Resource 5: Calculus – Integration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C471-579D-18F4-EDCA-74805E95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Integration in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7175-6BA9-3F5F-69E5-959102051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52578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8000"/>
              </a:lnSpc>
              <a:buClr>
                <a:srgbClr val="326367"/>
              </a:buClr>
              <a:buNone/>
            </a:pP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Integration is essential in industry, including when calculating:</a:t>
            </a:r>
          </a:p>
          <a:p>
            <a:pPr marL="22860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energy consumption </a:t>
            </a:r>
            <a:b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 time;</a:t>
            </a:r>
          </a:p>
          <a:p>
            <a:pPr marL="22860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volume of water from </a:t>
            </a:r>
            <a:b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variable flow;</a:t>
            </a:r>
          </a:p>
          <a:p>
            <a:pPr marL="22860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distance travelled from </a:t>
            </a:r>
            <a:b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changing velocity;</a:t>
            </a:r>
          </a:p>
          <a:p>
            <a:pPr marL="228600" indent="-228600">
              <a:buClr>
                <a:srgbClr val="326367"/>
              </a:buClr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electronic circuit component values where input values can change.</a:t>
            </a:r>
            <a:endParaRPr lang="en-GB" sz="2600" kern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6" name="Picture 2" descr="A person wearing protective gloves operates a large wheel valve which regulates the flow through industrial pipes in a factory setting.">
            <a:extLst>
              <a:ext uri="{FF2B5EF4-FFF2-40B4-BE49-F238E27FC236}">
                <a16:creationId xmlns:a16="http://schemas.microsoft.com/office/drawing/2014/main" id="{EAFBAA06-72C4-AF4C-6C35-9577AD29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6830" y="2022132"/>
            <a:ext cx="5108154" cy="37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1;p16">
            <a:extLst>
              <a:ext uri="{FF2B5EF4-FFF2-40B4-BE49-F238E27FC236}">
                <a16:creationId xmlns:a16="http://schemas.microsoft.com/office/drawing/2014/main" id="{B3D7F4A8-B632-A3CE-B370-C686898F154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dirty="0"/>
              <a:t>Resource 5: Calculus – Integration</a:t>
            </a:r>
          </a:p>
        </p:txBody>
      </p:sp>
      <p:sp>
        <p:nvSpPr>
          <p:cNvPr id="7" name="Google Shape;140;p2">
            <a:extLst>
              <a:ext uri="{FF2B5EF4-FFF2-40B4-BE49-F238E27FC236}">
                <a16:creationId xmlns:a16="http://schemas.microsoft.com/office/drawing/2014/main" id="{D9E76A67-E7B4-C65A-02BD-A067A7D921B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08000"/>
              </a:lnSpc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indent="-228600">
              <a:lnSpc>
                <a:spcPct val="108000"/>
              </a:lnSpc>
              <a:spcBef>
                <a:spcPts val="500"/>
              </a:spcBef>
              <a:buClr>
                <a:srgbClr val="534C29"/>
              </a:buClr>
              <a:buSzPts val="1400"/>
              <a:buNone/>
              <a:defRPr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34290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4457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3B692-06CE-E830-7FB3-EEBC8137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0DFA0D-CCAF-A0E4-256B-AEB05118935B}"/>
              </a:ext>
            </a:extLst>
          </p:cNvPr>
          <p:cNvSpPr txBox="1"/>
          <p:nvPr/>
        </p:nvSpPr>
        <p:spPr>
          <a:xfrm>
            <a:off x="838200" y="1403602"/>
            <a:ext cx="10778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dirty="0"/>
              <a:t>polynomial</a:t>
            </a:r>
            <a:r>
              <a:rPr lang="en-US" sz="2400" dirty="0"/>
              <a:t> is a mathematical expression made of </a:t>
            </a:r>
            <a:r>
              <a:rPr lang="en-US" sz="2400" b="1" dirty="0"/>
              <a:t>terms</a:t>
            </a:r>
            <a:r>
              <a:rPr lang="en-US" sz="2400" dirty="0"/>
              <a:t> with </a:t>
            </a:r>
            <a:r>
              <a:rPr lang="en-US" sz="2400" b="1" dirty="0"/>
              <a:t>variables</a:t>
            </a:r>
            <a:r>
              <a:rPr lang="en-US" sz="2400" dirty="0"/>
              <a:t> raised to a whole-number </a:t>
            </a:r>
            <a:r>
              <a:rPr lang="en-US" sz="2400" b="1" dirty="0"/>
              <a:t>power </a:t>
            </a:r>
            <a:r>
              <a:rPr lang="en-US" sz="2400" dirty="0"/>
              <a:t>or</a:t>
            </a:r>
            <a:r>
              <a:rPr lang="en-US" sz="2400" b="1" dirty="0"/>
              <a:t> index</a:t>
            </a:r>
            <a:r>
              <a:rPr lang="en-US" sz="2400" dirty="0"/>
              <a:t>. </a:t>
            </a:r>
          </a:p>
          <a:p>
            <a:r>
              <a:rPr lang="en-US" sz="2400" dirty="0"/>
              <a:t>Polynomials are common in engineering modelling.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A5333C-255B-D6FC-75CD-05BE3AD9E154}"/>
                  </a:ext>
                </a:extLst>
              </p:cNvPr>
              <p:cNvSpPr txBox="1"/>
              <p:nvPr/>
            </p:nvSpPr>
            <p:spPr>
              <a:xfrm>
                <a:off x="3689600" y="3869102"/>
                <a:ext cx="48128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7A5333C-255B-D6FC-75CD-05BE3AD9E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600" y="3869102"/>
                <a:ext cx="4812800" cy="646331"/>
              </a:xfrm>
              <a:prstGeom prst="rect">
                <a:avLst/>
              </a:prstGeom>
              <a:blipFill>
                <a:blip r:embed="rId2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BBA643-F424-EA4B-9994-C778B342A752}"/>
                  </a:ext>
                </a:extLst>
              </p:cNvPr>
              <p:cNvSpPr txBox="1"/>
              <p:nvPr/>
            </p:nvSpPr>
            <p:spPr>
              <a:xfrm>
                <a:off x="681602" y="4515433"/>
                <a:ext cx="226946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is a function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7BBA643-F424-EA4B-9994-C778B342A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2" y="4515433"/>
                <a:ext cx="2269467" cy="400110"/>
              </a:xfrm>
              <a:prstGeom prst="rect">
                <a:avLst/>
              </a:prstGeom>
              <a:blipFill>
                <a:blip r:embed="rId3"/>
                <a:stretch>
                  <a:fillRect t="-9375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4C3C5C-279F-51CA-1B6B-A05A7EAD15F8}"/>
                  </a:ext>
                </a:extLst>
              </p:cNvPr>
              <p:cNvSpPr txBox="1"/>
              <p:nvPr/>
            </p:nvSpPr>
            <p:spPr>
              <a:xfrm>
                <a:off x="3404808" y="5414212"/>
                <a:ext cx="22349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000" dirty="0"/>
                  <a:t> is a coefficient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4C3C5C-279F-51CA-1B6B-A05A7EAD1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808" y="5414212"/>
                <a:ext cx="2234907" cy="400110"/>
              </a:xfrm>
              <a:prstGeom prst="rect">
                <a:avLst/>
              </a:prstGeom>
              <a:blipFill>
                <a:blip r:embed="rId4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B9B5D3-7F79-B4B5-8C7D-759517FE26B6}"/>
                  </a:ext>
                </a:extLst>
              </p:cNvPr>
              <p:cNvSpPr txBox="1"/>
              <p:nvPr/>
            </p:nvSpPr>
            <p:spPr>
              <a:xfrm>
                <a:off x="5778648" y="2938261"/>
                <a:ext cx="1768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is a variable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DB9B5D3-7F79-B4B5-8C7D-759517FE2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648" y="2938261"/>
                <a:ext cx="1768176" cy="400110"/>
              </a:xfrm>
              <a:prstGeom prst="rect">
                <a:avLst/>
              </a:prstGeom>
              <a:blipFill>
                <a:blip r:embed="rId5"/>
                <a:stretch>
                  <a:fillRect t="-7576" r="-3448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65409B-53EA-504A-57FC-529E32CE65A3}"/>
                  </a:ext>
                </a:extLst>
              </p:cNvPr>
              <p:cNvSpPr txBox="1"/>
              <p:nvPr/>
            </p:nvSpPr>
            <p:spPr>
              <a:xfrm>
                <a:off x="7946286" y="2611799"/>
                <a:ext cx="377058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/>
                  <a:t>Terms are added or subtracted:</a:t>
                </a:r>
                <a:br>
                  <a:rPr lang="en-US" sz="2000" b="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20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and 9 are terms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265409B-53EA-504A-57FC-529E32CE6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286" y="2611799"/>
                <a:ext cx="3770584" cy="707886"/>
              </a:xfrm>
              <a:prstGeom prst="rect">
                <a:avLst/>
              </a:prstGeom>
              <a:blipFill>
                <a:blip r:embed="rId6"/>
                <a:stretch>
                  <a:fillRect l="-1780" t="-3419" r="-809" b="-14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6E2E4A-2BDF-EAE3-4E44-631DA26DA50D}"/>
                  </a:ext>
                </a:extLst>
              </p:cNvPr>
              <p:cNvSpPr txBox="1"/>
              <p:nvPr/>
            </p:nvSpPr>
            <p:spPr>
              <a:xfrm>
                <a:off x="8981241" y="4563612"/>
                <a:ext cx="19062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000" dirty="0"/>
                  <a:t> is a constant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6E2E4A-2BDF-EAE3-4E44-631DA26DA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241" y="4563612"/>
                <a:ext cx="1906291" cy="400110"/>
              </a:xfrm>
              <a:prstGeom prst="rect">
                <a:avLst/>
              </a:prstGeom>
              <a:blipFill>
                <a:blip r:embed="rId7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E353E3-ED36-0A6F-BA19-EF8490D4CD45}"/>
                  </a:ext>
                </a:extLst>
              </p:cNvPr>
              <p:cNvSpPr txBox="1"/>
              <p:nvPr/>
            </p:nvSpPr>
            <p:spPr>
              <a:xfrm>
                <a:off x="5667849" y="5912881"/>
                <a:ext cx="55801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has coefficient 1, even though it is not written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9E353E3-ED36-0A6F-BA19-EF8490D4CD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849" y="5912881"/>
                <a:ext cx="5580117" cy="400110"/>
              </a:xfrm>
              <a:prstGeom prst="rect">
                <a:avLst/>
              </a:prstGeom>
              <a:blipFill>
                <a:blip r:embed="rId8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F8DDD85-CB20-784E-14B9-ACAD564E0B9C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2951069" y="4192267"/>
            <a:ext cx="1025763" cy="52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9D5914-3502-3EC2-BEB9-2245E5C7149E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4522262" y="4453878"/>
            <a:ext cx="1103762" cy="96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FFDF89C-80C4-C521-1CA1-78C5EDD647DA}"/>
              </a:ext>
            </a:extLst>
          </p:cNvPr>
          <p:cNvCxnSpPr>
            <a:cxnSpLocks/>
            <a:stCxn id="36" idx="0"/>
          </p:cNvCxnSpPr>
          <p:nvPr/>
        </p:nvCxnSpPr>
        <p:spPr>
          <a:xfrm flipH="1" flipV="1">
            <a:off x="7210908" y="4450031"/>
            <a:ext cx="1247000" cy="1462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ACB174-C0DB-582B-7A8F-524AC23DBF08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6662736" y="3338371"/>
            <a:ext cx="529253" cy="71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F0BF466-6AB3-414A-80E8-20809353FD64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8148918" y="4360539"/>
            <a:ext cx="832323" cy="403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8F6359B-36F0-426F-0B0F-1D34A99D254A}"/>
              </a:ext>
            </a:extLst>
          </p:cNvPr>
          <p:cNvSpPr txBox="1"/>
          <p:nvPr/>
        </p:nvSpPr>
        <p:spPr>
          <a:xfrm>
            <a:off x="2358947" y="2934607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 is a </a:t>
            </a:r>
            <a:r>
              <a:rPr lang="en-US" sz="2000" b="1" dirty="0"/>
              <a:t>power</a:t>
            </a:r>
            <a:r>
              <a:rPr lang="en-US" sz="2000" dirty="0"/>
              <a:t> or </a:t>
            </a:r>
            <a:r>
              <a:rPr lang="en-US" sz="2000" b="1" dirty="0"/>
              <a:t>index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4390D3-7E08-D725-121C-A96BA56334E1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689600" y="3334717"/>
            <a:ext cx="2583035" cy="609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131;p16">
            <a:extLst>
              <a:ext uri="{FF2B5EF4-FFF2-40B4-BE49-F238E27FC236}">
                <a16:creationId xmlns:a16="http://schemas.microsoft.com/office/drawing/2014/main" id="{C810A0E8-ACE3-6EE6-DBBB-A43D5AAA294F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7DA00117-C0E2-33E6-DEE6-C54E86D57C5D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381964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F7F5-D7F8-2543-604E-FED7C245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Indefinite integration of polynomials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EB4D04-D7B1-0563-31CA-D2E87DA6A791}"/>
              </a:ext>
            </a:extLst>
          </p:cNvPr>
          <p:cNvSpPr txBox="1"/>
          <p:nvPr/>
        </p:nvSpPr>
        <p:spPr>
          <a:xfrm>
            <a:off x="838200" y="1468956"/>
            <a:ext cx="6170542" cy="1107996"/>
          </a:xfrm>
          <a:prstGeom prst="rect">
            <a:avLst/>
          </a:prstGeom>
          <a:solidFill>
            <a:srgbClr val="D2E8E9"/>
          </a:solidFill>
        </p:spPr>
        <p:txBody>
          <a:bodyPr wrap="square" lIns="91440" tIns="91440" rIns="91440" bIns="91440" rtlCol="0">
            <a:spAutoFit/>
          </a:bodyPr>
          <a:lstStyle/>
          <a:p>
            <a:r>
              <a:rPr lang="en-US" sz="2000" b="1" dirty="0"/>
              <a:t>The power rule: for each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increase the power by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divide the coefficient by the new power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6511E0-7FB2-DA03-9939-397E06F712E9}"/>
                  </a:ext>
                </a:extLst>
              </p:cNvPr>
              <p:cNvSpPr txBox="1"/>
              <p:nvPr/>
            </p:nvSpPr>
            <p:spPr>
              <a:xfrm>
                <a:off x="7900914" y="1893127"/>
                <a:ext cx="4188051" cy="4359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2400" dirty="0"/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has power 1 and integrates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Constants integrate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times the constant.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Indefinite integration has an unknown constant,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C6511E0-7FB2-DA03-9939-397E06F7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914" y="1893127"/>
                <a:ext cx="4188051" cy="4359720"/>
              </a:xfrm>
              <a:prstGeom prst="rect">
                <a:avLst/>
              </a:prstGeom>
              <a:blipFill>
                <a:blip r:embed="rId2"/>
                <a:stretch>
                  <a:fillRect l="-18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717B3714-6FB4-C689-88C6-330CE37993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90718"/>
                  </p:ext>
                </p:extLst>
              </p:nvPr>
            </p:nvGraphicFramePr>
            <p:xfrm>
              <a:off x="246936" y="2916402"/>
              <a:ext cx="6931855" cy="3440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4077">
                      <a:extLst>
                        <a:ext uri="{9D8B030D-6E8A-4147-A177-3AD203B41FA5}">
                          <a16:colId xmlns:a16="http://schemas.microsoft.com/office/drawing/2014/main" val="2486900178"/>
                        </a:ext>
                      </a:extLst>
                    </a:gridCol>
                    <a:gridCol w="530578">
                      <a:extLst>
                        <a:ext uri="{9D8B030D-6E8A-4147-A177-3AD203B41FA5}">
                          <a16:colId xmlns:a16="http://schemas.microsoft.com/office/drawing/2014/main" val="366497821"/>
                        </a:ext>
                      </a:extLst>
                    </a:gridCol>
                    <a:gridCol w="1343378">
                      <a:extLst>
                        <a:ext uri="{9D8B030D-6E8A-4147-A177-3AD203B41FA5}">
                          <a16:colId xmlns:a16="http://schemas.microsoft.com/office/drawing/2014/main" val="2272912106"/>
                        </a:ext>
                      </a:extLst>
                    </a:gridCol>
                    <a:gridCol w="541867">
                      <a:extLst>
                        <a:ext uri="{9D8B030D-6E8A-4147-A177-3AD203B41FA5}">
                          <a16:colId xmlns:a16="http://schemas.microsoft.com/office/drawing/2014/main" val="1677624916"/>
                        </a:ext>
                      </a:extLst>
                    </a:gridCol>
                    <a:gridCol w="688622">
                      <a:extLst>
                        <a:ext uri="{9D8B030D-6E8A-4147-A177-3AD203B41FA5}">
                          <a16:colId xmlns:a16="http://schemas.microsoft.com/office/drawing/2014/main" val="1533729594"/>
                        </a:ext>
                      </a:extLst>
                    </a:gridCol>
                    <a:gridCol w="361244">
                      <a:extLst>
                        <a:ext uri="{9D8B030D-6E8A-4147-A177-3AD203B41FA5}">
                          <a16:colId xmlns:a16="http://schemas.microsoft.com/office/drawing/2014/main" val="4009166364"/>
                        </a:ext>
                      </a:extLst>
                    </a:gridCol>
                    <a:gridCol w="1332089">
                      <a:extLst>
                        <a:ext uri="{9D8B030D-6E8A-4147-A177-3AD203B41FA5}">
                          <a16:colId xmlns:a16="http://schemas.microsoft.com/office/drawing/2014/main" val="3657831497"/>
                        </a:ext>
                      </a:extLst>
                    </a:gridCol>
                  </a:tblGrid>
                  <a:tr h="1284503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20485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113980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sz="2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ysClr val="windowText" lastClr="0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39649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717B3714-6FB4-C689-88C6-330CE37993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90718"/>
                  </p:ext>
                </p:extLst>
              </p:nvPr>
            </p:nvGraphicFramePr>
            <p:xfrm>
              <a:off x="246936" y="2916402"/>
              <a:ext cx="6931855" cy="34399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34077">
                      <a:extLst>
                        <a:ext uri="{9D8B030D-6E8A-4147-A177-3AD203B41FA5}">
                          <a16:colId xmlns:a16="http://schemas.microsoft.com/office/drawing/2014/main" val="2486900178"/>
                        </a:ext>
                      </a:extLst>
                    </a:gridCol>
                    <a:gridCol w="530578">
                      <a:extLst>
                        <a:ext uri="{9D8B030D-6E8A-4147-A177-3AD203B41FA5}">
                          <a16:colId xmlns:a16="http://schemas.microsoft.com/office/drawing/2014/main" val="366497821"/>
                        </a:ext>
                      </a:extLst>
                    </a:gridCol>
                    <a:gridCol w="1343378">
                      <a:extLst>
                        <a:ext uri="{9D8B030D-6E8A-4147-A177-3AD203B41FA5}">
                          <a16:colId xmlns:a16="http://schemas.microsoft.com/office/drawing/2014/main" val="2272912106"/>
                        </a:ext>
                      </a:extLst>
                    </a:gridCol>
                    <a:gridCol w="541867">
                      <a:extLst>
                        <a:ext uri="{9D8B030D-6E8A-4147-A177-3AD203B41FA5}">
                          <a16:colId xmlns:a16="http://schemas.microsoft.com/office/drawing/2014/main" val="1677624916"/>
                        </a:ext>
                      </a:extLst>
                    </a:gridCol>
                    <a:gridCol w="688622">
                      <a:extLst>
                        <a:ext uri="{9D8B030D-6E8A-4147-A177-3AD203B41FA5}">
                          <a16:colId xmlns:a16="http://schemas.microsoft.com/office/drawing/2014/main" val="1533729594"/>
                        </a:ext>
                      </a:extLst>
                    </a:gridCol>
                    <a:gridCol w="361244">
                      <a:extLst>
                        <a:ext uri="{9D8B030D-6E8A-4147-A177-3AD203B41FA5}">
                          <a16:colId xmlns:a16="http://schemas.microsoft.com/office/drawing/2014/main" val="4009166364"/>
                        </a:ext>
                      </a:extLst>
                    </a:gridCol>
                    <a:gridCol w="1332089">
                      <a:extLst>
                        <a:ext uri="{9D8B030D-6E8A-4147-A177-3AD203B41FA5}">
                          <a16:colId xmlns:a16="http://schemas.microsoft.com/office/drawing/2014/main" val="3657831497"/>
                        </a:ext>
                      </a:extLst>
                    </a:gridCol>
                  </a:tblGrid>
                  <a:tr h="12845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4314" r="-225595" b="-2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34314" r="-802381" b="-2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8113" t="-34314" r="-217925" b="-2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4884" t="-34314" r="-437209" b="-2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64815" t="-34314" r="-248148" b="-2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24138" t="-34314" r="-362069" b="-2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20952" t="-34314" b="-27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2048541"/>
                      </a:ext>
                    </a:extLst>
                  </a:tr>
                  <a:tr h="12105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44211" r="-22559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144211" r="-802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8113" t="-144211" r="-21792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4884" t="-144211" r="-43720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64815" t="-144211" r="-24814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24138" t="-144211" r="-36206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20952" t="-14421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1398084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t="-309333" r="-802381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8113" t="-309333" r="-217925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4884" t="-309333" r="-437209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64815" t="-309333" r="-248148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24138" t="-309333" r="-362069" b="-1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20952" t="-309333" b="-15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96491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877DAB23-1B5B-9CA2-0A0F-720C2ECB34FC}"/>
              </a:ext>
            </a:extLst>
          </p:cNvPr>
          <p:cNvSpPr txBox="1"/>
          <p:nvPr/>
        </p:nvSpPr>
        <p:spPr>
          <a:xfrm>
            <a:off x="8054789" y="189312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Keep in mind</a:t>
            </a:r>
          </a:p>
        </p:txBody>
      </p: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9A44D84C-64C3-84A5-84B2-9207CF17593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99052" y="2852057"/>
            <a:ext cx="2823901" cy="575264"/>
          </a:xfrm>
          <a:prstGeom prst="bentConnector3">
            <a:avLst>
              <a:gd name="adj1" fmla="val 10011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BAD81829-C2DF-905C-2469-CA16EFB067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18034" y="4154034"/>
            <a:ext cx="1804918" cy="395103"/>
          </a:xfrm>
          <a:prstGeom prst="bentConnector3">
            <a:avLst>
              <a:gd name="adj1" fmla="val 99723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D048E9C-0A0E-C031-8F43-74EA8C83E066}"/>
              </a:ext>
            </a:extLst>
          </p:cNvPr>
          <p:cNvCxnSpPr>
            <a:cxnSpLocks/>
          </p:cNvCxnSpPr>
          <p:nvPr/>
        </p:nvCxnSpPr>
        <p:spPr>
          <a:xfrm>
            <a:off x="3294743" y="2692400"/>
            <a:ext cx="137886" cy="6749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818029AB-CF2D-797E-068F-6F94E6533B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49900" y="5252557"/>
            <a:ext cx="936504" cy="458814"/>
          </a:xfrm>
          <a:prstGeom prst="bentConnector3">
            <a:avLst>
              <a:gd name="adj1" fmla="val 10037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131;p16">
            <a:extLst>
              <a:ext uri="{FF2B5EF4-FFF2-40B4-BE49-F238E27FC236}">
                <a16:creationId xmlns:a16="http://schemas.microsoft.com/office/drawing/2014/main" id="{55C74035-25DA-C52B-4DD7-68BF8D62480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5" name="Google Shape;130;p16">
            <a:extLst>
              <a:ext uri="{FF2B5EF4-FFF2-40B4-BE49-F238E27FC236}">
                <a16:creationId xmlns:a16="http://schemas.microsoft.com/office/drawing/2014/main" id="{2AA8B7E0-4AB9-4B04-7E8A-5CB361BABCB7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97246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1531D-FC47-BAD5-65B5-07862CAB8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7115-57D6-E464-68F9-0B5B3105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Indefinite integration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42C364-B937-D498-B848-2D8C39F6E0F0}"/>
                  </a:ext>
                </a:extLst>
              </p:cNvPr>
              <p:cNvSpPr txBox="1"/>
              <p:nvPr/>
            </p:nvSpPr>
            <p:spPr>
              <a:xfrm>
                <a:off x="849967" y="1757003"/>
                <a:ext cx="654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Integrate each function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42C364-B937-D498-B848-2D8C39F6E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1757003"/>
                <a:ext cx="6549900" cy="461665"/>
              </a:xfrm>
              <a:prstGeom prst="rect">
                <a:avLst/>
              </a:prstGeom>
              <a:blipFill>
                <a:blip r:embed="rId2"/>
                <a:stretch>
                  <a:fillRect l="-1354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ACBEAE-824A-B7A6-E273-84F8D0D31915}"/>
                  </a:ext>
                </a:extLst>
              </p:cNvPr>
              <p:cNvSpPr txBox="1"/>
              <p:nvPr/>
            </p:nvSpPr>
            <p:spPr>
              <a:xfrm>
                <a:off x="848696" y="3607349"/>
                <a:ext cx="1806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ACBEAE-824A-B7A6-E273-84F8D0D31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3607349"/>
                <a:ext cx="180626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25C2F2-9092-0707-A6B5-5C54A55F6E33}"/>
                  </a:ext>
                </a:extLst>
              </p:cNvPr>
              <p:cNvSpPr txBox="1"/>
              <p:nvPr/>
            </p:nvSpPr>
            <p:spPr>
              <a:xfrm>
                <a:off x="848696" y="4549756"/>
                <a:ext cx="21565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25C2F2-9092-0707-A6B5-5C54A55F6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4549756"/>
                <a:ext cx="2156533" cy="461665"/>
              </a:xfrm>
              <a:prstGeom prst="rect">
                <a:avLst/>
              </a:prstGeom>
              <a:blipFill>
                <a:blip r:embed="rId4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52CEFE-34D7-C9E9-422F-BADE45788974}"/>
                  </a:ext>
                </a:extLst>
              </p:cNvPr>
              <p:cNvSpPr txBox="1"/>
              <p:nvPr/>
            </p:nvSpPr>
            <p:spPr>
              <a:xfrm>
                <a:off x="848696" y="5492163"/>
                <a:ext cx="3158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52CEFE-34D7-C9E9-422F-BADE45788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5492163"/>
                <a:ext cx="3158529" cy="461665"/>
              </a:xfrm>
              <a:prstGeom prst="rect">
                <a:avLst/>
              </a:prstGeom>
              <a:blipFill>
                <a:blip r:embed="rId5"/>
                <a:stretch>
                  <a:fillRect l="-160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F72D16-9031-5C6B-A41C-16B84C0F957E}"/>
                  </a:ext>
                </a:extLst>
              </p:cNvPr>
              <p:cNvSpPr txBox="1"/>
              <p:nvPr/>
            </p:nvSpPr>
            <p:spPr>
              <a:xfrm>
                <a:off x="848696" y="2664942"/>
                <a:ext cx="1806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F72D16-9031-5C6B-A41C-16B84C0F9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2664942"/>
                <a:ext cx="1806262" cy="461665"/>
              </a:xfrm>
              <a:prstGeom prst="rect">
                <a:avLst/>
              </a:prstGeom>
              <a:blipFill>
                <a:blip r:embed="rId6"/>
                <a:stretch>
                  <a:fillRect l="-69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4D11D6-14D7-D820-0797-ACA20C01B409}"/>
                  </a:ext>
                </a:extLst>
              </p:cNvPr>
              <p:cNvSpPr txBox="1"/>
              <p:nvPr/>
            </p:nvSpPr>
            <p:spPr>
              <a:xfrm>
                <a:off x="3340880" y="3382473"/>
                <a:ext cx="5249964" cy="106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−1= ?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4D11D6-14D7-D820-0797-ACA20C01B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3382473"/>
                <a:ext cx="5249964" cy="1060931"/>
              </a:xfrm>
              <a:prstGeom prst="rect">
                <a:avLst/>
              </a:prstGeom>
              <a:blipFill>
                <a:blip r:embed="rId7"/>
                <a:stretch>
                  <a:fillRect l="-23430" t="-140476" b="-19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D1595B-8EAB-65BE-071C-43CB5475A737}"/>
                  </a:ext>
                </a:extLst>
              </p:cNvPr>
              <p:cNvSpPr txBox="1"/>
              <p:nvPr/>
            </p:nvSpPr>
            <p:spPr>
              <a:xfrm>
                <a:off x="3340880" y="4317222"/>
                <a:ext cx="4787120" cy="106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 ?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D1595B-8EAB-65BE-071C-43CB5475A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4317222"/>
                <a:ext cx="4787120" cy="1060931"/>
              </a:xfrm>
              <a:prstGeom prst="rect">
                <a:avLst/>
              </a:prstGeom>
              <a:blipFill>
                <a:blip r:embed="rId8"/>
                <a:stretch>
                  <a:fillRect l="-25729" t="-137647" b="-19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56B7F5-FA30-0084-CE58-0B69D7CF3039}"/>
                  </a:ext>
                </a:extLst>
              </p:cNvPr>
              <p:cNvSpPr txBox="1"/>
              <p:nvPr/>
            </p:nvSpPr>
            <p:spPr>
              <a:xfrm>
                <a:off x="3340880" y="5254600"/>
                <a:ext cx="3158529" cy="108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 ?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56B7F5-FA30-0084-CE58-0B69D7CF3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5254600"/>
                <a:ext cx="3158529" cy="1087285"/>
              </a:xfrm>
              <a:prstGeom prst="rect">
                <a:avLst/>
              </a:prstGeom>
              <a:blipFill>
                <a:blip r:embed="rId9"/>
                <a:stretch>
                  <a:fillRect l="-38956" t="-134483" r="-39357" b="-18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8FD249-3E31-E3D2-A685-9C6AAF516084}"/>
                  </a:ext>
                </a:extLst>
              </p:cNvPr>
              <p:cNvSpPr txBox="1"/>
              <p:nvPr/>
            </p:nvSpPr>
            <p:spPr>
              <a:xfrm>
                <a:off x="3340880" y="2413932"/>
                <a:ext cx="2755120" cy="106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8FD249-3E31-E3D2-A685-9C6AAF516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2413932"/>
                <a:ext cx="2755120" cy="1060931"/>
              </a:xfrm>
              <a:prstGeom prst="rect">
                <a:avLst/>
              </a:prstGeom>
              <a:blipFill>
                <a:blip r:embed="rId10"/>
                <a:stretch>
                  <a:fillRect l="-44495" t="-140476" b="-19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31;p16">
            <a:extLst>
              <a:ext uri="{FF2B5EF4-FFF2-40B4-BE49-F238E27FC236}">
                <a16:creationId xmlns:a16="http://schemas.microsoft.com/office/drawing/2014/main" id="{CCE2BAB3-2585-DC4E-EB3A-20D14A7F3BD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F86474E9-8163-2ABF-A22C-A5ABB76E4A7F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15893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00D8B-FA9F-DFD8-9394-39705F1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7548-D106-B8D9-DB2E-92074731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Indefinite integration practice: </a:t>
            </a:r>
            <a:r>
              <a:rPr lang="en-US" dirty="0">
                <a:solidFill>
                  <a:schemeClr val="accent1"/>
                </a:solidFill>
              </a:rPr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9DD03D-9A62-5F13-9398-9584B018C668}"/>
                  </a:ext>
                </a:extLst>
              </p:cNvPr>
              <p:cNvSpPr txBox="1"/>
              <p:nvPr/>
            </p:nvSpPr>
            <p:spPr>
              <a:xfrm>
                <a:off x="3340880" y="3382473"/>
                <a:ext cx="5249964" cy="106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−1= </m:t>
                              </m:r>
                            </m:e>
                          </m:nary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A9DD03D-9A62-5F13-9398-9584B018C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3382473"/>
                <a:ext cx="5249964" cy="1060931"/>
              </a:xfrm>
              <a:prstGeom prst="rect">
                <a:avLst/>
              </a:prstGeom>
              <a:blipFill>
                <a:blip r:embed="rId2"/>
                <a:stretch>
                  <a:fillRect l="-23430" t="-140476" r="-25604" b="-19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D46BA0-2391-26B5-C5BC-53C3E656F2F0}"/>
                  </a:ext>
                </a:extLst>
              </p:cNvPr>
              <p:cNvSpPr txBox="1"/>
              <p:nvPr/>
            </p:nvSpPr>
            <p:spPr>
              <a:xfrm>
                <a:off x="3340880" y="4317222"/>
                <a:ext cx="4787120" cy="106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D46BA0-2391-26B5-C5BC-53C3E656F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4317222"/>
                <a:ext cx="4787120" cy="1060931"/>
              </a:xfrm>
              <a:prstGeom prst="rect">
                <a:avLst/>
              </a:prstGeom>
              <a:blipFill>
                <a:blip r:embed="rId3"/>
                <a:stretch>
                  <a:fillRect l="-25729" t="-137647" b="-19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04FC6-71DB-4340-BD93-CE50D5181B30}"/>
                  </a:ext>
                </a:extLst>
              </p:cNvPr>
              <p:cNvSpPr txBox="1"/>
              <p:nvPr/>
            </p:nvSpPr>
            <p:spPr>
              <a:xfrm>
                <a:off x="3340880" y="5254600"/>
                <a:ext cx="3158529" cy="108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104FC6-71DB-4340-BD93-CE50D5181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5254600"/>
                <a:ext cx="3158529" cy="1087285"/>
              </a:xfrm>
              <a:prstGeom prst="rect">
                <a:avLst/>
              </a:prstGeom>
              <a:blipFill>
                <a:blip r:embed="rId4"/>
                <a:stretch>
                  <a:fillRect l="-38956" t="-134483" r="-162249" b="-185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1AE745-FD95-D2C5-8112-426412E75BEF}"/>
                  </a:ext>
                </a:extLst>
              </p:cNvPr>
              <p:cNvSpPr txBox="1"/>
              <p:nvPr/>
            </p:nvSpPr>
            <p:spPr>
              <a:xfrm>
                <a:off x="3340880" y="2413932"/>
                <a:ext cx="2755120" cy="106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1AE745-FD95-D2C5-8112-426412E75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80" y="2413932"/>
                <a:ext cx="2755120" cy="1060931"/>
              </a:xfrm>
              <a:prstGeom prst="rect">
                <a:avLst/>
              </a:prstGeom>
              <a:blipFill>
                <a:blip r:embed="rId5"/>
                <a:stretch>
                  <a:fillRect l="-44495" t="-140476" r="-22477" b="-194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5B7953-B129-1B64-DDDC-9D50ED09DC8E}"/>
                  </a:ext>
                </a:extLst>
              </p:cNvPr>
              <p:cNvSpPr txBox="1"/>
              <p:nvPr/>
            </p:nvSpPr>
            <p:spPr>
              <a:xfrm>
                <a:off x="848696" y="3607349"/>
                <a:ext cx="1806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5B7953-B129-1B64-DDDC-9D50ED09D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3607349"/>
                <a:ext cx="180626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D7A85-31EB-2FAA-2B9A-D70E27947F7A}"/>
                  </a:ext>
                </a:extLst>
              </p:cNvPr>
              <p:cNvSpPr txBox="1"/>
              <p:nvPr/>
            </p:nvSpPr>
            <p:spPr>
              <a:xfrm>
                <a:off x="848696" y="4549756"/>
                <a:ext cx="21565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BD7A85-31EB-2FAA-2B9A-D70E27947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4549756"/>
                <a:ext cx="2156533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CAA1A2-5A6C-F831-B60A-F6E2C31D3AF3}"/>
                  </a:ext>
                </a:extLst>
              </p:cNvPr>
              <p:cNvSpPr txBox="1"/>
              <p:nvPr/>
            </p:nvSpPr>
            <p:spPr>
              <a:xfrm>
                <a:off x="848696" y="5492163"/>
                <a:ext cx="3158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CAA1A2-5A6C-F831-B60A-F6E2C31D3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5492163"/>
                <a:ext cx="3158529" cy="461665"/>
              </a:xfrm>
              <a:prstGeom prst="rect">
                <a:avLst/>
              </a:prstGeom>
              <a:blipFill>
                <a:blip r:embed="rId9"/>
                <a:stretch>
                  <a:fillRect l="-160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09725D-A576-C248-2E58-2470E658792B}"/>
                  </a:ext>
                </a:extLst>
              </p:cNvPr>
              <p:cNvSpPr txBox="1"/>
              <p:nvPr/>
            </p:nvSpPr>
            <p:spPr>
              <a:xfrm>
                <a:off x="848696" y="2664942"/>
                <a:ext cx="18062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09725D-A576-C248-2E58-2470E6587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96" y="2664942"/>
                <a:ext cx="1806262" cy="461665"/>
              </a:xfrm>
              <a:prstGeom prst="rect">
                <a:avLst/>
              </a:prstGeom>
              <a:blipFill>
                <a:blip r:embed="rId10"/>
                <a:stretch>
                  <a:fillRect l="-69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11EE57-6D07-AFAD-A39B-D2A54F79425A}"/>
                  </a:ext>
                </a:extLst>
              </p:cNvPr>
              <p:cNvSpPr txBox="1"/>
              <p:nvPr/>
            </p:nvSpPr>
            <p:spPr>
              <a:xfrm>
                <a:off x="849967" y="1757003"/>
                <a:ext cx="6549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Integrate each function with respect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11EE57-6D07-AFAD-A39B-D2A54F794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1757003"/>
                <a:ext cx="6549900" cy="461665"/>
              </a:xfrm>
              <a:prstGeom prst="rect">
                <a:avLst/>
              </a:prstGeom>
              <a:blipFill>
                <a:blip r:embed="rId11"/>
                <a:stretch>
                  <a:fillRect l="-1354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131;p16">
            <a:extLst>
              <a:ext uri="{FF2B5EF4-FFF2-40B4-BE49-F238E27FC236}">
                <a16:creationId xmlns:a16="http://schemas.microsoft.com/office/drawing/2014/main" id="{E86A74A0-CECB-03DD-017A-35027AF1EEF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CB74C2B5-D657-93FB-74A3-76D4C8C51657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58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ECB6-E108-45B3-9130-0E64F05B7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B576-A770-429D-528A-1FE63B68D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and differentiation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3AA4F-5E81-2FD1-99FA-71B51F49B995}"/>
              </a:ext>
            </a:extLst>
          </p:cNvPr>
          <p:cNvSpPr txBox="1"/>
          <p:nvPr/>
        </p:nvSpPr>
        <p:spPr>
          <a:xfrm>
            <a:off x="849967" y="1757003"/>
            <a:ext cx="912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Integration is the inverse operation of differentiation.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C7D140-F77D-7823-299A-AD6467EF1560}"/>
                  </a:ext>
                </a:extLst>
              </p:cNvPr>
              <p:cNvSpPr txBox="1"/>
              <p:nvPr/>
            </p:nvSpPr>
            <p:spPr>
              <a:xfrm>
                <a:off x="1815882" y="3021128"/>
                <a:ext cx="8847825" cy="66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nary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C7D140-F77D-7823-299A-AD6467EF1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82" y="3021128"/>
                <a:ext cx="8847825" cy="668260"/>
              </a:xfrm>
              <a:prstGeom prst="rect">
                <a:avLst/>
              </a:prstGeom>
              <a:blipFill>
                <a:blip r:embed="rId2"/>
                <a:stretch>
                  <a:fillRect l="-717" t="-92453" b="-15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49E5FF5-05BA-D7C4-4406-78B6C09BE8FF}"/>
              </a:ext>
            </a:extLst>
          </p:cNvPr>
          <p:cNvSpPr txBox="1"/>
          <p:nvPr/>
        </p:nvSpPr>
        <p:spPr>
          <a:xfrm>
            <a:off x="849967" y="2493148"/>
            <a:ext cx="9123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From the previous practice question: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9DED2-94D2-6975-A567-9AFD3B861357}"/>
                  </a:ext>
                </a:extLst>
              </p:cNvPr>
              <p:cNvSpPr txBox="1"/>
              <p:nvPr/>
            </p:nvSpPr>
            <p:spPr>
              <a:xfrm>
                <a:off x="849967" y="3929347"/>
                <a:ext cx="9123962" cy="51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Take the derivative of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400" dirty="0"/>
                  <a:t> to show it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F69DED2-94D2-6975-A567-9AFD3B861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7" y="3929347"/>
                <a:ext cx="9123962" cy="518668"/>
              </a:xfrm>
              <a:prstGeom prst="rect">
                <a:avLst/>
              </a:prstGeom>
              <a:blipFill>
                <a:blip r:embed="rId3"/>
                <a:stretch>
                  <a:fillRect l="-972" t="-138095" b="-19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6147AB-564D-56BB-B78F-E1E9D559C0E8}"/>
                  </a:ext>
                </a:extLst>
              </p:cNvPr>
              <p:cNvSpPr txBox="1"/>
              <p:nvPr/>
            </p:nvSpPr>
            <p:spPr>
              <a:xfrm>
                <a:off x="650894" y="4767438"/>
                <a:ext cx="11177799" cy="106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   4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3×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+0=   4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6147AB-564D-56BB-B78F-E1E9D559C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4" y="4767438"/>
                <a:ext cx="11177799" cy="1060931"/>
              </a:xfrm>
              <a:prstGeom prst="rect">
                <a:avLst/>
              </a:prstGeom>
              <a:blipFill>
                <a:blip r:embed="rId4"/>
                <a:stretch>
                  <a:fillRect l="-7491" t="-140476" b="-19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E9195-A517-D225-352E-400914AA8DA6}"/>
                  </a:ext>
                </a:extLst>
              </p:cNvPr>
              <p:cNvSpPr txBox="1"/>
              <p:nvPr/>
            </p:nvSpPr>
            <p:spPr>
              <a:xfrm>
                <a:off x="9079943" y="2090562"/>
                <a:ext cx="2748750" cy="2031325"/>
              </a:xfrm>
              <a:prstGeom prst="rect">
                <a:avLst/>
              </a:prstGeom>
              <a:solidFill>
                <a:srgbClr val="D2E8E9"/>
              </a:solidFill>
            </p:spPr>
            <p:txBody>
              <a:bodyPr wrap="square" tIns="91440" bIns="91440" rtlCol="0">
                <a:spAutoFit/>
              </a:bodyPr>
              <a:lstStyle/>
              <a:p>
                <a:pPr algn="ctr"/>
                <a:r>
                  <a:rPr lang="en-US" sz="2000" dirty="0"/>
                  <a:t>The constant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disappears in differentiation, which is why it is unknown when calculating indefinite integrals. 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7E9195-A517-D225-352E-400914AA8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9943" y="2090562"/>
                <a:ext cx="2748750" cy="2031325"/>
              </a:xfrm>
              <a:prstGeom prst="rect">
                <a:avLst/>
              </a:prstGeom>
              <a:blipFill>
                <a:blip r:embed="rId5"/>
                <a:stretch>
                  <a:fillRect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3FD37C-A35D-B926-DF69-F71F7AAD3FB3}"/>
              </a:ext>
            </a:extLst>
          </p:cNvPr>
          <p:cNvCxnSpPr/>
          <p:nvPr/>
        </p:nvCxnSpPr>
        <p:spPr>
          <a:xfrm flipH="1">
            <a:off x="8364071" y="3021128"/>
            <a:ext cx="699247" cy="19811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31;p16">
            <a:extLst>
              <a:ext uri="{FF2B5EF4-FFF2-40B4-BE49-F238E27FC236}">
                <a16:creationId xmlns:a16="http://schemas.microsoft.com/office/drawing/2014/main" id="{DD04B55D-9A27-2789-90DF-B063F5846B14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SzPts val="1200"/>
            </a:pPr>
            <a:r>
              <a:rPr lang="en-GB" sz="1200" dirty="0">
                <a:solidFill>
                  <a:srgbClr val="898989"/>
                </a:solidFill>
              </a:rPr>
              <a:t>Resource 5: Calculus – Integration</a:t>
            </a:r>
          </a:p>
        </p:txBody>
      </p:sp>
      <p:sp>
        <p:nvSpPr>
          <p:cNvPr id="4" name="Google Shape;130;p16">
            <a:extLst>
              <a:ext uri="{FF2B5EF4-FFF2-40B4-BE49-F238E27FC236}">
                <a16:creationId xmlns:a16="http://schemas.microsoft.com/office/drawing/2014/main" id="{C7531BB9-7ABE-24D7-DD8B-F44E11D4A324}"/>
              </a:ext>
            </a:extLst>
          </p:cNvPr>
          <p:cNvSpPr txBox="1">
            <a:spLocks/>
          </p:cNvSpPr>
          <p:nvPr/>
        </p:nvSpPr>
        <p:spPr>
          <a:xfrm>
            <a:off x="9694551" y="159675"/>
            <a:ext cx="2385961" cy="376156"/>
          </a:xfrm>
          <a:prstGeom prst="flowChartAlternateProcess">
            <a:avLst/>
          </a:prstGeom>
          <a:solidFill>
            <a:srgbClr val="F1995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1400"/>
              <a:buFont typeface="Arial"/>
              <a:buNone/>
            </a:pPr>
            <a:r>
              <a:rPr lang="en-GB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Recap and 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215691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70493C-A15A-44F0-9CFC-7A77D85D7E3C}"/>
</file>

<file path=customXml/itemProps2.xml><?xml version="1.0" encoding="utf-8"?>
<ds:datastoreItem xmlns:ds="http://schemas.openxmlformats.org/officeDocument/2006/customXml" ds:itemID="{C5E06ED2-81FA-41CC-8767-7900180E307A}"/>
</file>

<file path=customXml/itemProps3.xml><?xml version="1.0" encoding="utf-8"?>
<ds:datastoreItem xmlns:ds="http://schemas.openxmlformats.org/officeDocument/2006/customXml" ds:itemID="{DE0EB39E-2CB4-484D-B9E1-B308B9010E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1652</Words>
  <Application>Microsoft Office PowerPoint</Application>
  <PresentationFormat>Widescreen</PresentationFormat>
  <Paragraphs>247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Arial Narrow</vt:lpstr>
      <vt:lpstr>Cambria Math</vt:lpstr>
      <vt:lpstr>Office Theme</vt:lpstr>
      <vt:lpstr>Engineering and Manufacturing: Core</vt:lpstr>
      <vt:lpstr>In this resource, we will:</vt:lpstr>
      <vt:lpstr>Calculus – Integration</vt:lpstr>
      <vt:lpstr>Integration in industry</vt:lpstr>
      <vt:lpstr>Polynomials</vt:lpstr>
      <vt:lpstr>Indefinite integration of polynomials</vt:lpstr>
      <vt:lpstr>Indefinite integration practice</vt:lpstr>
      <vt:lpstr>Indefinite integration practice: Answers</vt:lpstr>
      <vt:lpstr>Integration and differentiation</vt:lpstr>
      <vt:lpstr>Area under the curve</vt:lpstr>
      <vt:lpstr>Definite integrals</vt:lpstr>
      <vt:lpstr>Evaluating definite integrals</vt:lpstr>
      <vt:lpstr>Worked example 1: Definite integral</vt:lpstr>
      <vt:lpstr>Worked example 1: Definite integral</vt:lpstr>
      <vt:lpstr>Worked example 1: Definite integral</vt:lpstr>
      <vt:lpstr>Worked example 1: Definite integral</vt:lpstr>
      <vt:lpstr>Worked example 1: Definite integral</vt:lpstr>
      <vt:lpstr>Worked example 2: Indefinite integral</vt:lpstr>
      <vt:lpstr>Worked example 2: Indefinite integral</vt:lpstr>
      <vt:lpstr>Worked example 2: Indefinite integral</vt:lpstr>
      <vt:lpstr>Worked example 2: Indefinite integral</vt:lpstr>
      <vt:lpstr>Activity 1 – Energy consumption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2026-06-11T11:09:22Z</dcterms:created>
  <dcterms:modified xsi:type="dcterms:W3CDTF">2026-06-11T11:09:26Z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