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embedTrueTypeFonts="1" saveSubsetFonts="1" autoCompressPictures="0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98" r:id="rId4"/>
    <p:sldId id="299" r:id="rId5"/>
    <p:sldId id="281" r:id="rId6"/>
    <p:sldId id="269" r:id="rId7"/>
    <p:sldId id="273" r:id="rId8"/>
    <p:sldId id="275" r:id="rId9"/>
    <p:sldId id="280" r:id="rId10"/>
    <p:sldId id="276" r:id="rId11"/>
    <p:sldId id="277" r:id="rId12"/>
    <p:sldId id="278" r:id="rId13"/>
    <p:sldId id="282" r:id="rId14"/>
    <p:sldId id="283" r:id="rId15"/>
    <p:sldId id="284" r:id="rId16"/>
    <p:sldId id="285" r:id="rId17"/>
    <p:sldId id="286" r:id="rId18"/>
    <p:sldId id="287" r:id="rId19"/>
    <p:sldId id="288" r:id="rId20"/>
    <p:sldId id="289" r:id="rId21"/>
    <p:sldId id="290" r:id="rId22"/>
    <p:sldId id="294" r:id="rId23"/>
  </p:sldIdLst>
  <p:sldSz cx="12192000" cy="6858000"/>
  <p:notesSz cx="7315200" cy="9601200"/>
  <p:embeddedFontLst>
    <p:embeddedFont>
      <p:font typeface="Arial Narrow" panose="020B0606020202030204" pitchFamily="34" charset="0"/>
      <p:regular r:id="rId25"/>
      <p:bold r:id="rId26"/>
      <p:italic r:id="rId27"/>
      <p:boldItalic r:id="rId28"/>
    </p:embeddedFont>
    <p:embeddedFont>
      <p:font typeface="Cambria Math" panose="02040503050406030204" pitchFamily="18" charset="0"/>
      <p:regular r:id="rId2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1" roundtripDataSignature="AMtx7mj/SkfA0wML90W9PDAGVXt3rVLP7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995C"/>
    <a:srgbClr val="D2E8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571" autoAdjust="0"/>
    <p:restoredTop sz="94658"/>
  </p:normalViewPr>
  <p:slideViewPr>
    <p:cSldViewPr snapToGrid="0">
      <p:cViewPr varScale="1">
        <p:scale>
          <a:sx n="70" d="100"/>
          <a:sy n="70" d="100"/>
        </p:scale>
        <p:origin x="248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customschemas.google.com/relationships/presentationmetadata" Target="meta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Sheet1!$G$1</c:f>
              <c:strCache>
                <c:ptCount val="1"/>
                <c:pt idx="0">
                  <c:v>velocity</c:v>
                </c:pt>
              </c:strCache>
            </c:strRef>
          </c:tx>
          <c:spPr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bg2">
                  <a:lumMod val="90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Sheet1!$F$2:$F$22</c:f>
              <c:numCache>
                <c:formatCode>General</c:formatCode>
                <c:ptCount val="2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</c:numCache>
            </c:numRef>
          </c:cat>
          <c:val>
            <c:numRef>
              <c:f>Sheet1!$G$2:$G$12</c:f>
              <c:numCache>
                <c:formatCode>General</c:formatCode>
                <c:ptCount val="11"/>
                <c:pt idx="0">
                  <c:v>40</c:v>
                </c:pt>
                <c:pt idx="1">
                  <c:v>39.6</c:v>
                </c:pt>
                <c:pt idx="2">
                  <c:v>38.4</c:v>
                </c:pt>
                <c:pt idx="3">
                  <c:v>36.4</c:v>
                </c:pt>
                <c:pt idx="4">
                  <c:v>33.6</c:v>
                </c:pt>
                <c:pt idx="5">
                  <c:v>30</c:v>
                </c:pt>
                <c:pt idx="6">
                  <c:v>25.599999999999998</c:v>
                </c:pt>
                <c:pt idx="7">
                  <c:v>20.399999999999999</c:v>
                </c:pt>
                <c:pt idx="8">
                  <c:v>14.399999999999999</c:v>
                </c:pt>
                <c:pt idx="9">
                  <c:v>7.6000000000000014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04A-754C-B902-B60471E648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axId val="1609946416"/>
        <c:axId val="1146919919"/>
      </c:barChart>
      <c:lineChart>
        <c:grouping val="standard"/>
        <c:varyColors val="0"/>
        <c:ser>
          <c:idx val="1"/>
          <c:order val="1"/>
          <c:tx>
            <c:strRef>
              <c:f>Sheet1!$G$1</c:f>
              <c:strCache>
                <c:ptCount val="1"/>
                <c:pt idx="0">
                  <c:v>velocity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val>
            <c:numRef>
              <c:f>Sheet1!$G$2:$G$12</c:f>
              <c:numCache>
                <c:formatCode>General</c:formatCode>
                <c:ptCount val="11"/>
                <c:pt idx="0">
                  <c:v>40</c:v>
                </c:pt>
                <c:pt idx="1">
                  <c:v>39.6</c:v>
                </c:pt>
                <c:pt idx="2">
                  <c:v>38.4</c:v>
                </c:pt>
                <c:pt idx="3">
                  <c:v>36.4</c:v>
                </c:pt>
                <c:pt idx="4">
                  <c:v>33.6</c:v>
                </c:pt>
                <c:pt idx="5">
                  <c:v>30</c:v>
                </c:pt>
                <c:pt idx="6">
                  <c:v>25.599999999999998</c:v>
                </c:pt>
                <c:pt idx="7">
                  <c:v>20.399999999999999</c:v>
                </c:pt>
                <c:pt idx="8">
                  <c:v>14.399999999999999</c:v>
                </c:pt>
                <c:pt idx="9">
                  <c:v>7.6000000000000014</c:v>
                </c:pt>
                <c:pt idx="10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704A-754C-B902-B60471E648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09946416"/>
        <c:axId val="1146919919"/>
      </c:lineChart>
      <c:catAx>
        <c:axId val="160994641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time (s)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46919919"/>
        <c:crosses val="autoZero"/>
        <c:auto val="1"/>
        <c:lblAlgn val="ctr"/>
        <c:lblOffset val="100"/>
        <c:noMultiLvlLbl val="0"/>
      </c:catAx>
      <c:valAx>
        <c:axId val="114691991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velocity (m/s)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99464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Sheet1!$G$1</c:f>
              <c:strCache>
                <c:ptCount val="1"/>
                <c:pt idx="0">
                  <c:v>velocity</c:v>
                </c:pt>
              </c:strCache>
            </c:strRef>
          </c:tx>
          <c:spPr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bg2">
                  <a:lumMod val="90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Sheet1!$F$2:$F$22</c:f>
              <c:numCache>
                <c:formatCode>General</c:formatCode>
                <c:ptCount val="2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</c:numCache>
            </c:numRef>
          </c:cat>
          <c:val>
            <c:numRef>
              <c:f>Sheet1!$G$2:$G$12</c:f>
              <c:numCache>
                <c:formatCode>General</c:formatCode>
                <c:ptCount val="11"/>
                <c:pt idx="0">
                  <c:v>40</c:v>
                </c:pt>
                <c:pt idx="1">
                  <c:v>39.6</c:v>
                </c:pt>
                <c:pt idx="2">
                  <c:v>38.4</c:v>
                </c:pt>
                <c:pt idx="3">
                  <c:v>36.4</c:v>
                </c:pt>
                <c:pt idx="4">
                  <c:v>33.6</c:v>
                </c:pt>
                <c:pt idx="5">
                  <c:v>30</c:v>
                </c:pt>
                <c:pt idx="6">
                  <c:v>25.599999999999998</c:v>
                </c:pt>
                <c:pt idx="7">
                  <c:v>20.399999999999999</c:v>
                </c:pt>
                <c:pt idx="8">
                  <c:v>14.399999999999999</c:v>
                </c:pt>
                <c:pt idx="9">
                  <c:v>7.6000000000000014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74C-4F45-8BCA-1EB0805B50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axId val="1609946416"/>
        <c:axId val="1146919919"/>
      </c:barChart>
      <c:lineChart>
        <c:grouping val="standard"/>
        <c:varyColors val="0"/>
        <c:ser>
          <c:idx val="1"/>
          <c:order val="1"/>
          <c:tx>
            <c:strRef>
              <c:f>Sheet1!$G$1</c:f>
              <c:strCache>
                <c:ptCount val="1"/>
                <c:pt idx="0">
                  <c:v>velocity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val>
            <c:numRef>
              <c:f>Sheet1!$G$2:$G$12</c:f>
              <c:numCache>
                <c:formatCode>General</c:formatCode>
                <c:ptCount val="11"/>
                <c:pt idx="0">
                  <c:v>40</c:v>
                </c:pt>
                <c:pt idx="1">
                  <c:v>39.6</c:v>
                </c:pt>
                <c:pt idx="2">
                  <c:v>38.4</c:v>
                </c:pt>
                <c:pt idx="3">
                  <c:v>36.4</c:v>
                </c:pt>
                <c:pt idx="4">
                  <c:v>33.6</c:v>
                </c:pt>
                <c:pt idx="5">
                  <c:v>30</c:v>
                </c:pt>
                <c:pt idx="6">
                  <c:v>25.599999999999998</c:v>
                </c:pt>
                <c:pt idx="7">
                  <c:v>20.399999999999999</c:v>
                </c:pt>
                <c:pt idx="8">
                  <c:v>14.399999999999999</c:v>
                </c:pt>
                <c:pt idx="9">
                  <c:v>7.6000000000000014</c:v>
                </c:pt>
                <c:pt idx="10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74C-4F45-8BCA-1EB0805B50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09946416"/>
        <c:axId val="1146919919"/>
      </c:lineChart>
      <c:catAx>
        <c:axId val="160994641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time (s)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46919919"/>
        <c:crosses val="autoZero"/>
        <c:auto val="1"/>
        <c:lblAlgn val="ctr"/>
        <c:lblOffset val="100"/>
        <c:noMultiLvlLbl val="0"/>
      </c:catAx>
      <c:valAx>
        <c:axId val="114691991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velocity (m/s)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99464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169920" cy="4817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45" tIns="48309" rIns="96645" bIns="48309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4143587" y="0"/>
            <a:ext cx="3169920" cy="4817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45" tIns="48309" rIns="96645" bIns="48309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777875" y="1200150"/>
            <a:ext cx="5759450" cy="32400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45" tIns="48309" rIns="96645" bIns="48309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119474"/>
            <a:ext cx="3169920" cy="4817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45" tIns="48309" rIns="96645" bIns="48309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45" tIns="48309" rIns="96645" bIns="48309" anchor="b" anchorCtr="0">
            <a:noAutofit/>
          </a:bodyPr>
          <a:lstStyle/>
          <a:p>
            <a:pPr algn="r"/>
            <a:fld id="{00000000-1234-1234-1234-123412341234}" type="slidenum">
              <a:rPr lang="en-GB" sz="130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algn="r"/>
              <a:t>‹#›</a:t>
            </a:fld>
            <a:endParaRPr lang="en-GB"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6" name="Google Shape;126;p1:notes"/>
          <p:cNvSpPr txBox="1">
            <a:spLocks noGrp="1"/>
          </p:cNvSpPr>
          <p:nvPr>
            <p:ph type="body" idx="1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45" tIns="48309" rIns="96645" bIns="48309" anchor="t" anchorCtr="0">
            <a:noAutofit/>
          </a:bodyPr>
          <a:lstStyle/>
          <a:p>
            <a:r>
              <a:rPr lang="en-GB" dirty="0"/>
              <a:t>Image © </a:t>
            </a:r>
            <a:r>
              <a:rPr lang="en-GB" b="0" i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Shutterstock/</a:t>
            </a:r>
            <a:r>
              <a:rPr lang="en-GB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Gorodenkoff</a:t>
            </a:r>
            <a:endParaRPr lang="en-GB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1:notes"/>
          <p:cNvSpPr txBox="1">
            <a:spLocks noGrp="1"/>
          </p:cNvSpPr>
          <p:nvPr>
            <p:ph type="sldNum" idx="12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45" tIns="48309" rIns="96645" bIns="48309" anchor="b" anchorCtr="0">
            <a:noAutofit/>
          </a:bodyPr>
          <a:lstStyle/>
          <a:p>
            <a:pPr algn="r"/>
            <a:fld id="{00000000-1234-1234-1234-123412341234}" type="slidenum">
              <a:rPr lang="en-GB"/>
              <a:pPr algn="r"/>
              <a:t>1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5" name="Google Shape;12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8" name="Google Shape;248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249" name="Google Shape;249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 © Shutterstock/Snide12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>
              <a:buSzPts val="1200"/>
            </a:pPr>
            <a:fld id="{00000000-1234-1234-1234-123412341234}" type="slidenum">
              <a:rPr lang="en-GB" sz="130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SzPts val="1200"/>
              </a:pPr>
              <a:t>4</a:t>
            </a:fld>
            <a:endParaRPr lang="en-GB"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522114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 © Shutterstock/</a:t>
            </a:r>
            <a:r>
              <a:rPr lang="en-GB" dirty="0" err="1"/>
              <a:t>Chokniti</a:t>
            </a:r>
            <a:r>
              <a:rPr lang="en-GB" dirty="0"/>
              <a:t>-Studio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/>
            <a:fld id="{00000000-1234-1234-1234-123412341234}" type="slidenum">
              <a:rPr lang="en-GB" sz="130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algn="r"/>
              <a:t>22</a:t>
            </a:fld>
            <a:endParaRPr lang="en-GB"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906347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BFFA554-C954-8F78-D91D-AC83D65961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" y="-8248"/>
            <a:ext cx="12192000" cy="4775196"/>
          </a:xfrm>
          <a:prstGeom prst="rect">
            <a:avLst/>
          </a:prstGeom>
        </p:spPr>
      </p:pic>
      <p:pic>
        <p:nvPicPr>
          <p:cNvPr id="14" name="Google Shape;14;p12" descr="A blue and black rectangle&#10;&#10;Description automatically generated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2128034"/>
            <a:ext cx="12192000" cy="52471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12" descr="A white cloud with black background&#10;&#10;Description automatically generated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90283" y="1762625"/>
            <a:ext cx="1811433" cy="17999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;p12" descr="A black and blue logo&#10;&#10;Description automatically generated"/>
          <p:cNvPicPr preferRelativeResize="0"/>
          <p:nvPr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66870" y="2128034"/>
            <a:ext cx="1058259" cy="1038033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12"/>
          <p:cNvSpPr txBox="1"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6367"/>
              </a:buClr>
              <a:buSzPts val="5200"/>
              <a:buFont typeface="Arial"/>
              <a:buNone/>
              <a:defRPr sz="5200" b="1">
                <a:solidFill>
                  <a:srgbClr val="326367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12"/>
          <p:cNvSpPr txBox="1"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583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  <a:defRPr sz="2800">
                <a:solidFill>
                  <a:srgbClr val="595959"/>
                </a:solidFill>
              </a:defRPr>
            </a:lvl1pPr>
            <a:lvl2pPr lvl="1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9" name="Google Shape;19;p12"/>
          <p:cNvSpPr txBox="1"/>
          <p:nvPr/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" name="Google Shape;20;p12"/>
          <p:cNvSpPr txBox="1">
            <a:spLocks noGrp="1"/>
          </p:cNvSpPr>
          <p:nvPr>
            <p:ph type="body" idx="2"/>
          </p:nvPr>
        </p:nvSpPr>
        <p:spPr>
          <a:xfrm>
            <a:off x="6096000" y="2830156"/>
            <a:ext cx="5623668" cy="534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sz="2000" b="1" i="0" u="none">
                <a:solidFill>
                  <a:srgbClr val="326367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21" name="Google Shape;21;p12"/>
          <p:cNvSpPr txBox="1">
            <a:spLocks noGrp="1"/>
          </p:cNvSpPr>
          <p:nvPr>
            <p:ph type="body" idx="3"/>
          </p:nvPr>
        </p:nvSpPr>
        <p:spPr>
          <a:xfrm>
            <a:off x="1524000" y="5625863"/>
            <a:ext cx="9144000" cy="458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  <a:defRPr sz="2400">
                <a:solidFill>
                  <a:srgbClr val="262626"/>
                </a:solidFill>
              </a:defRPr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22" name="Google Shape;22;p12" descr="A picture containing screenshot, graphics, pattern, circle&#10;&#10;Description automatically generated"/>
          <p:cNvPicPr preferRelativeResize="0"/>
          <p:nvPr/>
        </p:nvPicPr>
        <p:blipFill rotWithShape="1"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4593" y="2305585"/>
            <a:ext cx="2049637" cy="8604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answers">
  <p:cSld name="Activity_answers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21" descr="A blue and black rectangle&#10;&#10;Description automatically generated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6311" y="1610868"/>
            <a:ext cx="4635689" cy="5247132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21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6400801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1" name="Google Shape;91;p21"/>
          <p:cNvSpPr txBox="1">
            <a:spLocks noGrp="1"/>
          </p:cNvSpPr>
          <p:nvPr>
            <p:ph type="body" idx="2"/>
          </p:nvPr>
        </p:nvSpPr>
        <p:spPr>
          <a:xfrm>
            <a:off x="8175008" y="2892829"/>
            <a:ext cx="3507474" cy="3284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2" name="Google Shape;92;p21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21"/>
          <p:cNvSpPr txBox="1">
            <a:spLocks noGrp="1"/>
          </p:cNvSpPr>
          <p:nvPr>
            <p:ph type="body" idx="3"/>
          </p:nvPr>
        </p:nvSpPr>
        <p:spPr>
          <a:xfrm>
            <a:off x="8175008" y="2055812"/>
            <a:ext cx="2689727" cy="620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  <a:defRPr sz="2800" b="1">
                <a:solidFill>
                  <a:srgbClr val="10283A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4" name="Google Shape;94;p21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5" name="Google Shape;95;p21"/>
          <p:cNvSpPr txBox="1">
            <a:spLocks noGrp="1"/>
          </p:cNvSpPr>
          <p:nvPr>
            <p:ph type="body" idx="5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text+image">
  <p:cSld name="Activity_text+image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2"/>
          <p:cNvSpPr txBox="1">
            <a:spLocks noGrp="1"/>
          </p:cNvSpPr>
          <p:nvPr>
            <p:ph type="body" idx="1"/>
          </p:nvPr>
        </p:nvSpPr>
        <p:spPr>
          <a:xfrm>
            <a:off x="839788" y="1872343"/>
            <a:ext cx="3932238" cy="3988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8" name="Google Shape;98;p2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2554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00"/>
              <a:buFont typeface="Arial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2"/>
          <p:cNvSpPr>
            <a:spLocks noGrp="1"/>
          </p:cNvSpPr>
          <p:nvPr>
            <p:ph type="pic" idx="2"/>
          </p:nvPr>
        </p:nvSpPr>
        <p:spPr>
          <a:xfrm>
            <a:off x="5183188" y="1284514"/>
            <a:ext cx="5762398" cy="4576536"/>
          </a:xfrm>
          <a:prstGeom prst="rect">
            <a:avLst/>
          </a:prstGeom>
          <a:noFill/>
          <a:ln>
            <a:noFill/>
          </a:ln>
        </p:spPr>
      </p:sp>
      <p:sp>
        <p:nvSpPr>
          <p:cNvPr id="100" name="Google Shape;100;p22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22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2" name="Google Shape;102;p22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two box">
  <p:cSld name="Activity_two box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23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Google Shape;106;p23"/>
          <p:cNvSpPr txBox="1">
            <a:spLocks noGrp="1"/>
          </p:cNvSpPr>
          <p:nvPr>
            <p:ph type="body" idx="1"/>
          </p:nvPr>
        </p:nvSpPr>
        <p:spPr>
          <a:xfrm>
            <a:off x="838200" y="1978025"/>
            <a:ext cx="5196840" cy="4351338"/>
          </a:xfrm>
          <a:prstGeom prst="rect">
            <a:avLst/>
          </a:prstGeom>
          <a:noFill/>
          <a:ln w="28575" cap="flat" cmpd="sng">
            <a:solidFill>
              <a:srgbClr val="D2E8E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7" name="Google Shape;107;p23"/>
          <p:cNvSpPr txBox="1">
            <a:spLocks noGrp="1"/>
          </p:cNvSpPr>
          <p:nvPr>
            <p:ph type="body" idx="2"/>
          </p:nvPr>
        </p:nvSpPr>
        <p:spPr>
          <a:xfrm>
            <a:off x="6168046" y="1978025"/>
            <a:ext cx="5196840" cy="4351338"/>
          </a:xfrm>
          <a:prstGeom prst="rect">
            <a:avLst/>
          </a:prstGeom>
          <a:noFill/>
          <a:ln w="28575" cap="flat" cmpd="sng">
            <a:solidFill>
              <a:srgbClr val="D2E8E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8" name="Google Shape;108;p23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9" name="Google Shape;109;p23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text+box">
  <p:cSld name="Activity_text+box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2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7083829" cy="435133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3" name="Google Shape;113;p24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24"/>
          <p:cNvSpPr txBox="1">
            <a:spLocks noGrp="1"/>
          </p:cNvSpPr>
          <p:nvPr>
            <p:ph type="body" idx="2"/>
          </p:nvPr>
        </p:nvSpPr>
        <p:spPr>
          <a:xfrm>
            <a:off x="8179724" y="1825625"/>
            <a:ext cx="3174076" cy="4351338"/>
          </a:xfrm>
          <a:prstGeom prst="rect">
            <a:avLst/>
          </a:prstGeom>
          <a:solidFill>
            <a:srgbClr val="D2E8E9"/>
          </a:solidFill>
          <a:ln w="19050" cap="sq" cmpd="sng">
            <a:solidFill>
              <a:srgbClr val="32636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5" name="Google Shape;115;p24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6" name="Google Shape;116;p24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solidation">
  <p:cSld name="Consolidation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0" name="Google Shape;120;p25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1" name="Google Shape;121;p25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" name="Google Shape;122;p25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E53E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3" name="Google Shape;123;p25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2">
  <p:cSld name="Intro_2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" name="Google Shape;26;p13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7;p13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13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sson pause">
  <p:cSld name="Lesson pause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Google Shape;30;p14" descr="A blue and black rectangle&#10;&#10;Description automatically generated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610868"/>
            <a:ext cx="12192000" cy="5247132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Google Shape;31;p14"/>
          <p:cNvSpPr txBox="1"/>
          <p:nvPr/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" name="Google Shape;32;p14"/>
          <p:cNvSpPr txBox="1"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6367"/>
              </a:buClr>
              <a:buSzPts val="5200"/>
              <a:buFont typeface="Arial"/>
              <a:buNone/>
              <a:defRPr sz="5200" b="1">
                <a:solidFill>
                  <a:srgbClr val="326367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14"/>
          <p:cNvSpPr txBox="1"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1316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  <a:defRPr sz="2800">
                <a:solidFill>
                  <a:srgbClr val="595959"/>
                </a:solidFill>
              </a:defRPr>
            </a:lvl1pPr>
            <a:lvl2pPr lvl="1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pic>
        <p:nvPicPr>
          <p:cNvPr id="34" name="Google Shape;34;p14" descr="A picture containing screenshot, graphics, pattern, circle&#10;&#10;Description automatically generated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83453" y="491318"/>
            <a:ext cx="2178305" cy="914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1">
  <p:cSld name="Intro_1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64008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15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" name="Google Shape;40;p15"/>
          <p:cNvSpPr txBox="1">
            <a:spLocks noGrp="1"/>
          </p:cNvSpPr>
          <p:nvPr>
            <p:ph type="body" idx="2"/>
          </p:nvPr>
        </p:nvSpPr>
        <p:spPr>
          <a:xfrm>
            <a:off x="7530353" y="1825625"/>
            <a:ext cx="3823447" cy="4351338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44000" rIns="180000" bIns="144000" anchor="t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/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15"/>
          <p:cNvSpPr>
            <a:spLocks noGrp="1"/>
          </p:cNvSpPr>
          <p:nvPr>
            <p:ph type="body" idx="3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15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3">
  <p:cSld name="Intro_3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6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5921829" cy="4351338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16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" name="Google Shape;47;p16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16"/>
          <p:cNvSpPr>
            <a:spLocks noGrp="1"/>
          </p:cNvSpPr>
          <p:nvPr>
            <p:ph type="pic" idx="3"/>
          </p:nvPr>
        </p:nvSpPr>
        <p:spPr>
          <a:xfrm>
            <a:off x="6989083" y="1825625"/>
            <a:ext cx="4364717" cy="4351338"/>
          </a:xfrm>
          <a:prstGeom prst="rect">
            <a:avLst/>
          </a:prstGeom>
          <a:noFill/>
          <a:ln>
            <a:noFill/>
          </a:ln>
        </p:spPr>
      </p:sp>
      <p:sp>
        <p:nvSpPr>
          <p:cNvPr id="49" name="Google Shape;49;p16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4">
  <p:cSld name="Intro_4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28575" cap="flat" cmpd="sng">
            <a:solidFill>
              <a:srgbClr val="D2E8E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3" name="Google Shape;53;p17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" name="Google Shape;54;p17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5" name="Google Shape;55;p17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video">
  <p:cSld name="Activity_video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8"/>
          <p:cNvSpPr>
            <a:spLocks noGrp="1"/>
          </p:cNvSpPr>
          <p:nvPr>
            <p:ph type="body" idx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8"/>
          <p:cNvSpPr>
            <a:spLocks noGrp="1"/>
          </p:cNvSpPr>
          <p:nvPr>
            <p:ph type="media" idx="2"/>
          </p:nvPr>
        </p:nvSpPr>
        <p:spPr>
          <a:xfrm>
            <a:off x="1345277" y="1825625"/>
            <a:ext cx="2863468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Google Shape;61;p18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" name="Google Shape;62;p18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3" name="Google Shape;63;p18"/>
          <p:cNvSpPr>
            <a:spLocks noGrp="1"/>
          </p:cNvSpPr>
          <p:nvPr>
            <p:ph type="media" idx="4"/>
          </p:nvPr>
        </p:nvSpPr>
        <p:spPr>
          <a:xfrm>
            <a:off x="4913252" y="1825625"/>
            <a:ext cx="2868020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18"/>
          <p:cNvSpPr>
            <a:spLocks noGrp="1"/>
          </p:cNvSpPr>
          <p:nvPr>
            <p:ph type="media" idx="5"/>
          </p:nvPr>
        </p:nvSpPr>
        <p:spPr>
          <a:xfrm>
            <a:off x="8485779" y="1825625"/>
            <a:ext cx="2868020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Google Shape;65;p18"/>
          <p:cNvSpPr>
            <a:spLocks noGrp="1"/>
          </p:cNvSpPr>
          <p:nvPr>
            <p:ph type="media" idx="6"/>
          </p:nvPr>
        </p:nvSpPr>
        <p:spPr>
          <a:xfrm>
            <a:off x="3128522" y="4046026"/>
            <a:ext cx="2869506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Google Shape;66;p18"/>
          <p:cNvSpPr>
            <a:spLocks noGrp="1"/>
          </p:cNvSpPr>
          <p:nvPr>
            <p:ph type="media" idx="7"/>
          </p:nvPr>
        </p:nvSpPr>
        <p:spPr>
          <a:xfrm>
            <a:off x="6701049" y="4046026"/>
            <a:ext cx="2869506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Google Shape;67;p18"/>
          <p:cNvSpPr/>
          <p:nvPr/>
        </p:nvSpPr>
        <p:spPr>
          <a:xfrm>
            <a:off x="838200" y="1825625"/>
            <a:ext cx="507077" cy="507077"/>
          </a:xfrm>
          <a:prstGeom prst="ellipse">
            <a:avLst/>
          </a:prstGeom>
          <a:solidFill>
            <a:srgbClr val="32636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/>
          </a:p>
        </p:txBody>
      </p:sp>
      <p:sp>
        <p:nvSpPr>
          <p:cNvPr id="68" name="Google Shape;68;p18"/>
          <p:cNvSpPr/>
          <p:nvPr/>
        </p:nvSpPr>
        <p:spPr>
          <a:xfrm>
            <a:off x="4406175" y="1825625"/>
            <a:ext cx="507077" cy="507077"/>
          </a:xfrm>
          <a:prstGeom prst="ellipse">
            <a:avLst/>
          </a:prstGeom>
          <a:solidFill>
            <a:srgbClr val="32636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/>
          </a:p>
        </p:txBody>
      </p:sp>
      <p:sp>
        <p:nvSpPr>
          <p:cNvPr id="69" name="Google Shape;69;p18"/>
          <p:cNvSpPr/>
          <p:nvPr/>
        </p:nvSpPr>
        <p:spPr>
          <a:xfrm>
            <a:off x="7983254" y="1825625"/>
            <a:ext cx="507077" cy="507077"/>
          </a:xfrm>
          <a:prstGeom prst="ellipse">
            <a:avLst/>
          </a:prstGeom>
          <a:solidFill>
            <a:srgbClr val="32636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/>
          </a:p>
        </p:txBody>
      </p:sp>
      <p:sp>
        <p:nvSpPr>
          <p:cNvPr id="70" name="Google Shape;70;p18"/>
          <p:cNvSpPr/>
          <p:nvPr/>
        </p:nvSpPr>
        <p:spPr>
          <a:xfrm>
            <a:off x="2621445" y="4046026"/>
            <a:ext cx="507077" cy="507077"/>
          </a:xfrm>
          <a:prstGeom prst="ellipse">
            <a:avLst/>
          </a:prstGeom>
          <a:solidFill>
            <a:srgbClr val="32636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/>
          </a:p>
        </p:txBody>
      </p:sp>
      <p:sp>
        <p:nvSpPr>
          <p:cNvPr id="71" name="Google Shape;71;p18"/>
          <p:cNvSpPr/>
          <p:nvPr/>
        </p:nvSpPr>
        <p:spPr>
          <a:xfrm>
            <a:off x="6193974" y="4046026"/>
            <a:ext cx="507077" cy="507077"/>
          </a:xfrm>
          <a:prstGeom prst="ellipse">
            <a:avLst/>
          </a:prstGeom>
          <a:solidFill>
            <a:srgbClr val="32636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Activity_video+caption">
  <p:cSld name="1_Activity_video+caption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9"/>
          <p:cNvSpPr>
            <a:spLocks noGrp="1"/>
          </p:cNvSpPr>
          <p:nvPr>
            <p:ph type="body" idx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9"/>
          <p:cNvSpPr>
            <a:spLocks noGrp="1"/>
          </p:cNvSpPr>
          <p:nvPr>
            <p:ph type="media" idx="2"/>
          </p:nvPr>
        </p:nvSpPr>
        <p:spPr>
          <a:xfrm>
            <a:off x="838200" y="1825625"/>
            <a:ext cx="10515600" cy="37141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Google Shape;77;p19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" name="Google Shape;78;p19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9"/>
          <p:cNvSpPr txBox="1">
            <a:spLocks noGrp="1"/>
          </p:cNvSpPr>
          <p:nvPr>
            <p:ph type="body" idx="4"/>
          </p:nvPr>
        </p:nvSpPr>
        <p:spPr>
          <a:xfrm>
            <a:off x="838199" y="5744095"/>
            <a:ext cx="10515599" cy="432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questions">
  <p:cSld name="Activity_questions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Google Shape;81;p20" descr="A blue and black rectangle&#10;&#10;Description automatically generated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6311" y="1610868"/>
            <a:ext cx="4635689" cy="5247132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0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6400801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4" name="Google Shape;84;p20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Google Shape;85;p20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6" name="Google Shape;86;p20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  <a:defRPr sz="4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0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20.png"/><Relationship Id="rId7" Type="http://schemas.openxmlformats.org/officeDocument/2006/relationships/image" Target="../media/image17.png"/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2.xml"/><Relationship Id="rId11" Type="http://schemas.openxmlformats.org/officeDocument/2006/relationships/image" Target="../media/image16.png"/><Relationship Id="rId5" Type="http://schemas.openxmlformats.org/officeDocument/2006/relationships/image" Target="../media/image240.png"/><Relationship Id="rId10" Type="http://schemas.openxmlformats.org/officeDocument/2006/relationships/image" Target="../media/image20.png"/><Relationship Id="rId4" Type="http://schemas.openxmlformats.org/officeDocument/2006/relationships/image" Target="../media/image25.png"/><Relationship Id="rId9" Type="http://schemas.openxmlformats.org/officeDocument/2006/relationships/image" Target="../media/image25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"/>
          <p:cNvSpPr txBox="1">
            <a:spLocks noGrp="1"/>
          </p:cNvSpPr>
          <p:nvPr>
            <p:ph type="ctrTitle"/>
          </p:nvPr>
        </p:nvSpPr>
        <p:spPr>
          <a:xfrm>
            <a:off x="626986" y="3835107"/>
            <a:ext cx="10925586" cy="875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6367"/>
              </a:buClr>
              <a:buSzPts val="5200"/>
              <a:buFont typeface="Arial"/>
              <a:buNone/>
            </a:pPr>
            <a:r>
              <a:rPr lang="en-GB" dirty="0"/>
              <a:t>Engineering and Manufacturing: Core</a:t>
            </a:r>
            <a:endParaRPr dirty="0"/>
          </a:p>
        </p:txBody>
      </p:sp>
      <p:sp>
        <p:nvSpPr>
          <p:cNvPr id="130" name="Google Shape;130;p1"/>
          <p:cNvSpPr txBox="1"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583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>
              <a:spcBef>
                <a:spcPts val="0"/>
              </a:spcBef>
              <a:buClr>
                <a:schemeClr val="dk1"/>
              </a:buClr>
            </a:pPr>
            <a:r>
              <a:rPr lang="en-GB" dirty="0"/>
              <a:t>Topic: Manipulating equations and calculus</a:t>
            </a:r>
            <a:endParaRPr dirty="0"/>
          </a:p>
        </p:txBody>
      </p:sp>
      <p:sp>
        <p:nvSpPr>
          <p:cNvPr id="131" name="Google Shape;131;p1"/>
          <p:cNvSpPr txBox="1">
            <a:spLocks noGrp="1"/>
          </p:cNvSpPr>
          <p:nvPr>
            <p:ph type="body" idx="2"/>
          </p:nvPr>
        </p:nvSpPr>
        <p:spPr>
          <a:xfrm>
            <a:off x="6305609" y="2894811"/>
            <a:ext cx="5623668" cy="534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GB" dirty="0"/>
              <a:t>Route: Engineering and Manufacturing</a:t>
            </a:r>
            <a:endParaRPr dirty="0"/>
          </a:p>
        </p:txBody>
      </p:sp>
      <p:sp>
        <p:nvSpPr>
          <p:cNvPr id="132" name="Google Shape;132;p1"/>
          <p:cNvSpPr txBox="1">
            <a:spLocks noGrp="1"/>
          </p:cNvSpPr>
          <p:nvPr>
            <p:ph type="body" idx="3"/>
          </p:nvPr>
        </p:nvSpPr>
        <p:spPr>
          <a:xfrm>
            <a:off x="1524000" y="5625863"/>
            <a:ext cx="9144000" cy="458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/>
              <a:t>Resource 5: Calculus - Integration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785EC8-CD04-E348-35DD-B984201D19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Area under the curve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41834736-5FD1-D842-C9BC-37C6D798E43D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838199" y="1478844"/>
                <a:ext cx="5758544" cy="4698119"/>
              </a:xfrm>
            </p:spPr>
            <p:txBody>
              <a:bodyPr>
                <a:normAutofit fontScale="92500"/>
              </a:bodyPr>
              <a:lstStyle/>
              <a:p>
                <a:pPr marL="114300" indent="0">
                  <a:buNone/>
                </a:pPr>
                <a:r>
                  <a:rPr lang="en-US" dirty="0"/>
                  <a:t>The </a:t>
                </a:r>
                <a:r>
                  <a:rPr lang="en-US" b="1" dirty="0"/>
                  <a:t>area under the curve </a:t>
                </a:r>
                <a:r>
                  <a:rPr lang="en-US" dirty="0"/>
                  <a:t>gives the accumulated values over a range.</a:t>
                </a:r>
              </a:p>
              <a:p>
                <a:pPr marL="114300" indent="0">
                  <a:buNone/>
                </a:pPr>
                <a:r>
                  <a:rPr lang="en-US" dirty="0"/>
                  <a:t>Here, the area under the curve is approximated with rectangles.</a:t>
                </a:r>
              </a:p>
              <a:p>
                <a:pPr marL="114300" indent="0">
                  <a:buNone/>
                </a:pPr>
                <a:r>
                  <a:rPr lang="en-US" dirty="0"/>
                  <a:t>For example, the area of the first rectangle is </a:t>
                </a:r>
                <a14:m>
                  <m:oMath xmlns:m="http://schemas.openxmlformats.org/officeDocument/2006/math">
                    <m:r>
                      <a:rPr lang="en-US" dirty="0">
                        <a:latin typeface="Cambria Math" panose="02040503050406030204" pitchFamily="18" charset="0"/>
                      </a:rPr>
                      <m:t>1</m:t>
                    </m:r>
                    <m:r>
                      <a:rPr lang="en-GB" b="0" i="0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dirty="0">
                        <a:latin typeface="Cambria Math" panose="02040503050406030204" pitchFamily="18" charset="0"/>
                      </a:rPr>
                      <m:t>s</m:t>
                    </m:r>
                    <m:r>
                      <a:rPr lang="en-US" dirty="0">
                        <a:latin typeface="Cambria Math" panose="02040503050406030204" pitchFamily="18" charset="0"/>
                      </a:rPr>
                      <m:t>×40 </m:t>
                    </m:r>
                    <m:r>
                      <m:rPr>
                        <m:sty m:val="p"/>
                      </m:rPr>
                      <a:rPr lang="en-GB" b="0" i="0" dirty="0" smtClean="0">
                        <a:latin typeface="Cambria Math" panose="02040503050406030204" pitchFamily="18" charset="0"/>
                      </a:rPr>
                      <m:t>m</m:t>
                    </m:r>
                    <m:r>
                      <a:rPr lang="en-GB" b="0" i="0" dirty="0" smtClean="0">
                        <a:latin typeface="Cambria Math" panose="02040503050406030204" pitchFamily="18" charset="0"/>
                      </a:rPr>
                      <m:t>/</m:t>
                    </m:r>
                    <m:r>
                      <m:rPr>
                        <m:sty m:val="p"/>
                      </m:rPr>
                      <a:rPr lang="en-GB" b="0" i="0" dirty="0" smtClean="0">
                        <a:latin typeface="Cambria Math" panose="02040503050406030204" pitchFamily="18" charset="0"/>
                      </a:rPr>
                      <m:t>s</m:t>
                    </m:r>
                    <m:r>
                      <a:rPr lang="en-GB" b="0" i="0" dirty="0" smtClean="0">
                        <a:latin typeface="Cambria Math" panose="02040503050406030204" pitchFamily="18" charset="0"/>
                      </a:rPr>
                      <m:t>=40 </m:t>
                    </m:r>
                    <m:r>
                      <m:rPr>
                        <m:sty m:val="p"/>
                      </m:rPr>
                      <a:rPr lang="en-US" dirty="0">
                        <a:latin typeface="Cambria Math" panose="02040503050406030204" pitchFamily="18" charset="0"/>
                      </a:rPr>
                      <m:t>m</m:t>
                    </m:r>
                    <m:r>
                      <a:rPr lang="en-US" dirty="0">
                        <a:latin typeface="Cambria Math" panose="02040503050406030204" pitchFamily="18" charset="0"/>
                      </a:rPr>
                      <m:t>, </m:t>
                    </m:r>
                    <m:r>
                      <m:rPr>
                        <m:sty m:val="p"/>
                      </m:rPr>
                      <a:rPr lang="en-US" dirty="0">
                        <a:latin typeface="Cambria Math" panose="02040503050406030204" pitchFamily="18" charset="0"/>
                      </a:rPr>
                      <m:t>w</m:t>
                    </m:r>
                  </m:oMath>
                </a14:m>
                <a:r>
                  <a:rPr lang="en-US" dirty="0"/>
                  <a:t>hich is a distance.</a:t>
                </a:r>
              </a:p>
              <a:p>
                <a:pPr marL="114300" indent="0">
                  <a:buNone/>
                </a:pPr>
                <a:r>
                  <a:rPr lang="en-US" dirty="0"/>
                  <a:t>The sum of the rectangles’ areas is 286, </a:t>
                </a:r>
                <a:br>
                  <a:rPr lang="en-US" dirty="0"/>
                </a:br>
                <a:r>
                  <a:rPr lang="en-US" dirty="0"/>
                  <a:t>so the object travelled approximately </a:t>
                </a:r>
                <a:r>
                  <a:rPr lang="en-US" b="1" dirty="0"/>
                  <a:t>286 m</a:t>
                </a:r>
                <a:r>
                  <a:rPr lang="en-US" dirty="0"/>
                  <a:t> while slowing down.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41834736-5FD1-D842-C9BC-37C6D798E43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838199" y="1478844"/>
                <a:ext cx="5758544" cy="4698119"/>
              </a:xfrm>
              <a:blipFill>
                <a:blip r:embed="rId2"/>
                <a:stretch>
                  <a:fillRect r="-952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10496DE6-8500-4017-D6AC-F74905AF3CDE}"/>
              </a:ext>
            </a:extLst>
          </p:cNvPr>
          <p:cNvSpPr txBox="1"/>
          <p:nvPr/>
        </p:nvSpPr>
        <p:spPr>
          <a:xfrm>
            <a:off x="7154333" y="1585350"/>
            <a:ext cx="419946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4300" indent="0" algn="ctr">
              <a:buNone/>
            </a:pPr>
            <a:r>
              <a:rPr lang="en-US" sz="2000" dirty="0"/>
              <a:t>The plot shows the velocity of an object slowing down. 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B6833EA5-D9A7-488F-520C-54756DFDFFD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74944461"/>
              </p:ext>
            </p:extLst>
          </p:nvPr>
        </p:nvGraphicFramePr>
        <p:xfrm>
          <a:off x="6781800" y="2910913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Google Shape;131;p16">
            <a:extLst>
              <a:ext uri="{FF2B5EF4-FFF2-40B4-BE49-F238E27FC236}">
                <a16:creationId xmlns:a16="http://schemas.microsoft.com/office/drawing/2014/main" id="{8F913EBB-1AD3-453B-ACBB-B3C5B7249D98}"/>
              </a:ext>
            </a:extLst>
          </p:cNvPr>
          <p:cNvSpPr txBox="1">
            <a:spLocks/>
          </p:cNvSpPr>
          <p:nvPr/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8000"/>
              </a:lnSpc>
              <a:buSzPts val="1200"/>
            </a:pPr>
            <a:r>
              <a:rPr lang="en-GB" sz="1200" dirty="0">
                <a:solidFill>
                  <a:srgbClr val="898989"/>
                </a:solidFill>
              </a:rPr>
              <a:t>Resource 5: Calculus – Integration</a:t>
            </a:r>
          </a:p>
        </p:txBody>
      </p:sp>
      <p:sp>
        <p:nvSpPr>
          <p:cNvPr id="4" name="Google Shape;130;p16">
            <a:extLst>
              <a:ext uri="{FF2B5EF4-FFF2-40B4-BE49-F238E27FC236}">
                <a16:creationId xmlns:a16="http://schemas.microsoft.com/office/drawing/2014/main" id="{E7F0E790-0387-1982-1D7C-DE11178FD217}"/>
              </a:ext>
            </a:extLst>
          </p:cNvPr>
          <p:cNvSpPr txBox="1">
            <a:spLocks/>
          </p:cNvSpPr>
          <p:nvPr/>
        </p:nvSpPr>
        <p:spPr>
          <a:xfrm>
            <a:off x="9694551" y="159675"/>
            <a:ext cx="2385961" cy="376156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Recap and Worked examples</a:t>
            </a:r>
          </a:p>
        </p:txBody>
      </p:sp>
    </p:spTree>
    <p:extLst>
      <p:ext uri="{BB962C8B-B14F-4D97-AF65-F5344CB8AC3E}">
        <p14:creationId xmlns:p14="http://schemas.microsoft.com/office/powerpoint/2010/main" val="38177980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ABAAA-E6F9-07B0-5950-B9862EB77D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Definite integrals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1BD38D19-FAF1-1D35-0BD9-D0BB97E972C9}"/>
                  </a:ext>
                </a:extLst>
              </p:cNvPr>
              <p:cNvSpPr txBox="1"/>
              <p:nvPr/>
            </p:nvSpPr>
            <p:spPr>
              <a:xfrm>
                <a:off x="6895323" y="1269206"/>
                <a:ext cx="4357396" cy="1143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114300" indent="0" algn="ctr">
                  <a:buNone/>
                </a:pPr>
                <a:r>
                  <a:rPr lang="en-US" sz="2000" dirty="0"/>
                  <a:t>The function shown here is </a:t>
                </a:r>
              </a:p>
              <a:p>
                <a:pPr marL="114300" indent="0" algn="ctr">
                  <a:buNone/>
                </a:pP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𝑣</m:t>
                    </m:r>
                    <m:d>
                      <m:d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=40−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000" dirty="0"/>
                  <a:t> </a:t>
                </a:r>
              </a:p>
              <a:p>
                <a:pPr marL="114300" indent="0" algn="ctr">
                  <a:buNone/>
                </a:pPr>
                <a:r>
                  <a:rPr lang="en-US" sz="2000" dirty="0"/>
                  <a:t>which is velocity in m/s and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en-US" sz="2000" dirty="0"/>
                  <a:t> is in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i="0" dirty="0" smtClean="0">
                        <a:latin typeface="Cambria Math" panose="02040503050406030204" pitchFamily="18" charset="0"/>
                      </a:rPr>
                      <m:t>s</m:t>
                    </m:r>
                  </m:oMath>
                </a14:m>
                <a:r>
                  <a:rPr lang="en-US" sz="2000" dirty="0"/>
                  <a:t>.</a:t>
                </a: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1BD38D19-FAF1-1D35-0BD9-D0BB97E972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95323" y="1269206"/>
                <a:ext cx="4357396" cy="1143775"/>
              </a:xfrm>
              <a:prstGeom prst="rect">
                <a:avLst/>
              </a:prstGeom>
              <a:blipFill>
                <a:blip r:embed="rId2"/>
                <a:stretch>
                  <a:fillRect t="-2128" r="-979" b="-85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1BB697A7-ECDF-C11F-3832-0EDE82B2A42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74459921"/>
              </p:ext>
            </p:extLst>
          </p:nvPr>
        </p:nvGraphicFramePr>
        <p:xfrm>
          <a:off x="6781800" y="2910913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 Placeholder 2">
                <a:extLst>
                  <a:ext uri="{FF2B5EF4-FFF2-40B4-BE49-F238E27FC236}">
                    <a16:creationId xmlns:a16="http://schemas.microsoft.com/office/drawing/2014/main" id="{70FE13D6-81B6-B05C-6FA1-2FF5071583B6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838200" y="1478844"/>
                <a:ext cx="5438422" cy="4698119"/>
              </a:xfrm>
            </p:spPr>
            <p:txBody>
              <a:bodyPr>
                <a:normAutofit lnSpcReduction="10000"/>
              </a:bodyPr>
              <a:lstStyle/>
              <a:p>
                <a:pPr marL="114300" indent="0">
                  <a:buNone/>
                </a:pPr>
                <a:r>
                  <a:rPr lang="en-US" dirty="0"/>
                  <a:t>Integration gives us the tool to calculate the area under the curve exactly from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=0 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𝑡𝑜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=10</m:t>
                    </m:r>
                  </m:oMath>
                </a14:m>
                <a:r>
                  <a:rPr lang="en-US" dirty="0"/>
                  <a:t>.</a:t>
                </a:r>
              </a:p>
              <a:p>
                <a:pPr marL="114300" indent="0">
                  <a:buNone/>
                </a:pPr>
                <a:endParaRPr lang="en-US" dirty="0"/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b="0" i="0" dirty="0" smtClean="0">
                          <a:latin typeface="Cambria Math" panose="02040503050406030204" pitchFamily="18" charset="0"/>
                        </a:rPr>
                        <m:t>d</m:t>
                      </m:r>
                      <m:r>
                        <m:rPr>
                          <m:sty m:val="p"/>
                        </m:rPr>
                        <a:rPr lang="en-US" i="0" dirty="0" smtClean="0">
                          <a:latin typeface="Cambria Math" panose="02040503050406030204" pitchFamily="18" charset="0"/>
                        </a:rPr>
                        <m:t>istance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i="1" dirty="0" smtClean="0">
                          <a:latin typeface="Cambria Math" panose="02040503050406030204" pitchFamily="18" charset="0"/>
                        </a:rPr>
                        <m:t>𝑑</m:t>
                      </m:r>
                      <m:r>
                        <a:rPr lang="en-US" i="1" dirty="0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i="1" dirty="0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i="1" dirty="0" smtClean="0">
                          <a:latin typeface="Cambria Math" panose="02040503050406030204" pitchFamily="18" charset="0"/>
                        </a:rPr>
                        <m:t>) =  </m:t>
                      </m:r>
                      <m:nary>
                        <m:naryPr>
                          <m:ctrlPr>
                            <a:rPr lang="en-US" i="1" dirty="0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  <m:sup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sup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𝑣</m:t>
                          </m:r>
                          <m:d>
                            <m:d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𝑑𝑡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=</m:t>
                          </m:r>
                        </m:e>
                      </m:nary>
                      <m:nary>
                        <m:nary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i="1" dirty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  <m:sup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10</m:t>
                          </m:r>
                        </m:sup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40−</m:t>
                          </m:r>
                          <m:f>
                            <m:f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num>
                            <m:den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10</m:t>
                              </m:r>
                            </m:den>
                          </m:f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𝑑𝑡</m:t>
                          </m:r>
                        </m:e>
                      </m:nary>
                    </m:oMath>
                  </m:oMathPara>
                </a14:m>
                <a:endParaRPr lang="en-US" dirty="0"/>
              </a:p>
              <a:p>
                <a:pPr marL="114300" indent="0">
                  <a:buNone/>
                </a:pPr>
                <a:endParaRPr lang="en-US" dirty="0"/>
              </a:p>
              <a:p>
                <a:pPr marL="114300" indent="0">
                  <a:buNone/>
                </a:pPr>
                <a:r>
                  <a:rPr lang="en-US" dirty="0"/>
                  <a:t>The bounds appear at the top and bottom of the integral.</a:t>
                </a:r>
              </a:p>
              <a:p>
                <a:pPr marL="1143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8" name="Text Placeholder 2">
                <a:extLst>
                  <a:ext uri="{FF2B5EF4-FFF2-40B4-BE49-F238E27FC236}">
                    <a16:creationId xmlns:a16="http://schemas.microsoft.com/office/drawing/2014/main" id="{70FE13D6-81B6-B05C-6FA1-2FF5071583B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838200" y="1478844"/>
                <a:ext cx="5438422" cy="4698119"/>
              </a:xfrm>
              <a:blipFill>
                <a:blip r:embed="rId4"/>
                <a:stretch>
                  <a:fillRect l="-7692" b="-148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Google Shape;131;p16">
            <a:extLst>
              <a:ext uri="{FF2B5EF4-FFF2-40B4-BE49-F238E27FC236}">
                <a16:creationId xmlns:a16="http://schemas.microsoft.com/office/drawing/2014/main" id="{57437E49-65DB-12E9-AC87-C7567A5513F9}"/>
              </a:ext>
            </a:extLst>
          </p:cNvPr>
          <p:cNvSpPr txBox="1">
            <a:spLocks/>
          </p:cNvSpPr>
          <p:nvPr/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8000"/>
              </a:lnSpc>
              <a:buSzPts val="1200"/>
            </a:pPr>
            <a:r>
              <a:rPr lang="en-GB" sz="1200" dirty="0">
                <a:solidFill>
                  <a:srgbClr val="898989"/>
                </a:solidFill>
              </a:rPr>
              <a:t>Resource 5: Calculus – Integration</a:t>
            </a:r>
          </a:p>
        </p:txBody>
      </p:sp>
      <p:sp>
        <p:nvSpPr>
          <p:cNvPr id="4" name="Google Shape;130;p16">
            <a:extLst>
              <a:ext uri="{FF2B5EF4-FFF2-40B4-BE49-F238E27FC236}">
                <a16:creationId xmlns:a16="http://schemas.microsoft.com/office/drawing/2014/main" id="{AA728FA5-3AAD-6424-E024-34C2F7230DE4}"/>
              </a:ext>
            </a:extLst>
          </p:cNvPr>
          <p:cNvSpPr txBox="1">
            <a:spLocks/>
          </p:cNvSpPr>
          <p:nvPr/>
        </p:nvSpPr>
        <p:spPr>
          <a:xfrm>
            <a:off x="9694551" y="159675"/>
            <a:ext cx="2385961" cy="376156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Recap and Worked examples</a:t>
            </a:r>
          </a:p>
        </p:txBody>
      </p:sp>
    </p:spTree>
    <p:extLst>
      <p:ext uri="{BB962C8B-B14F-4D97-AF65-F5344CB8AC3E}">
        <p14:creationId xmlns:p14="http://schemas.microsoft.com/office/powerpoint/2010/main" val="8276324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36E6B8-7D4B-7E2A-47A3-7743FFE46A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81039F-EE12-1FB1-F813-C77EB29121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Evaluating definite integrals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 Placeholder 2">
                <a:extLst>
                  <a:ext uri="{FF2B5EF4-FFF2-40B4-BE49-F238E27FC236}">
                    <a16:creationId xmlns:a16="http://schemas.microsoft.com/office/drawing/2014/main" id="{E1AA90A0-5926-9B46-920D-B1C70C721654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838199" y="1478844"/>
                <a:ext cx="10902245" cy="4698119"/>
              </a:xfrm>
            </p:spPr>
            <p:txBody>
              <a:bodyPr>
                <a:normAutofit fontScale="92500" lnSpcReduction="10000"/>
              </a:bodyPr>
              <a:lstStyle/>
              <a:p>
                <a:pPr marL="114300" indent="0">
                  <a:buNone/>
                </a:pPr>
                <a:r>
                  <a:rPr lang="en-US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Step 1: 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Integrate as before, but instead of the constant, show the bounds:</a:t>
                </a: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i="1" dirty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  <m:sup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10</m:t>
                          </m:r>
                        </m:sup>
                        <m:e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𝑣</m:t>
                          </m:r>
                          <m:d>
                            <m:dPr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𝑑𝑡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=</m:t>
                          </m:r>
                        </m:e>
                      </m:nary>
                      <m:r>
                        <a:rPr lang="en-US" i="1" dirty="0">
                          <a:latin typeface="Cambria Math" panose="02040503050406030204" pitchFamily="18" charset="0"/>
                        </a:rPr>
                        <m:t> </m:t>
                      </m:r>
                      <m:nary>
                        <m:nary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i="1" dirty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  <m:sup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10</m:t>
                          </m:r>
                        </m:sup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40−</m:t>
                          </m:r>
                          <m:f>
                            <m:f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num>
                            <m:den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10</m:t>
                              </m:r>
                            </m:den>
                          </m:f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𝑑𝑡</m:t>
                          </m:r>
                        </m:e>
                      </m:nary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d>
                            <m:dPr>
                              <m:begChr m:val=""/>
                              <m:endChr m:val="|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40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f>
                                    <m:f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sSup>
                                        <m:sSup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4</m:t>
                                          </m:r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𝑡</m:t>
                                          </m:r>
                                        </m:e>
                                        <m:sup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3</m:t>
                                          </m:r>
                                        </m:sup>
                                      </m:sSup>
                                    </m:num>
                                    <m:den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30</m:t>
                                      </m:r>
                                    </m:den>
                                  </m:f>
                                </m:e>
                              </m:d>
                            </m:e>
                          </m:d>
                        </m:e>
                        <m:sub>
                          <m:r>
                            <a:rPr lang="en-US" b="1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𝟎</m:t>
                          </m:r>
                        </m:sub>
                        <m:sup>
                          <m:r>
                            <a:rPr lang="en-US" b="1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𝟏𝟎</m:t>
                          </m:r>
                        </m:sup>
                      </m:sSubSup>
                    </m:oMath>
                  </m:oMathPara>
                </a14:m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114300" indent="0">
                  <a:buNone/>
                </a:pP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This notation means evaluate the result at </a:t>
                </a:r>
                <a:r>
                  <a:rPr lang="en-US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10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and then at </a:t>
                </a:r>
                <a:r>
                  <a:rPr lang="en-US" b="1" dirty="0">
                    <a:solidFill>
                      <a:schemeClr val="accent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, then subtract.</a:t>
                </a:r>
              </a:p>
              <a:p>
                <a:pPr marL="114300" indent="0">
                  <a:buNone/>
                </a:pPr>
                <a:r>
                  <a:rPr lang="en-US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Step 2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: Evaluate at upper bound: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40×</m:t>
                    </m:r>
                    <m:r>
                      <a:rPr lang="en-US" b="1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𝟏𝟎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4(</m:t>
                            </m:r>
                            <m:r>
                              <a:rPr lang="en-US" b="1" i="1" smtClean="0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  <m:t>𝟏𝟎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30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=400−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4000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30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=266.67</m:t>
                    </m:r>
                  </m:oMath>
                </a14:m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114300" indent="0">
                  <a:buNone/>
                </a:pPr>
                <a:r>
                  <a:rPr lang="en-US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Step 3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: Evaluate at lower bound: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40×</m:t>
                    </m:r>
                    <m:r>
                      <a:rPr lang="en-US" b="1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𝟎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4</m:t>
                        </m:r>
                        <m:sSup>
                          <m:sSup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b="1" i="1" smtClean="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𝟎</m:t>
                                </m:r>
                              </m:e>
                            </m:d>
                          </m:e>
                          <m:sup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30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=0−0=0</m:t>
                    </m:r>
                  </m:oMath>
                </a14:m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114300" indent="0">
                  <a:buNone/>
                </a:pPr>
                <a:r>
                  <a:rPr lang="en-US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Step 4: 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Subtract the lower result from the upper result: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266.67−0=</m:t>
                    </m:r>
                    <m:r>
                      <a:rPr lang="en-US" b="1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𝟐𝟔𝟔</m:t>
                    </m:r>
                    <m:r>
                      <a:rPr lang="en-US" b="1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.</m:t>
                    </m:r>
                    <m:r>
                      <a:rPr lang="en-US" b="1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𝟔𝟕</m:t>
                    </m:r>
                    <m:r>
                      <a:rPr lang="en-US" b="1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 </m:t>
                    </m:r>
                    <m:r>
                      <a:rPr lang="en-US" b="1" i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𝐦</m:t>
                    </m:r>
                  </m:oMath>
                </a14:m>
                <a:endParaRPr lang="en-US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114300" indent="0">
                  <a:buNone/>
                </a:pP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The units are the units of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𝑣</m:t>
                    </m:r>
                    <m:d>
                      <m:d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i="1" dirty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times the units of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𝑑𝑡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b="0" i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m</m:t>
                    </m:r>
                    <m:r>
                      <a:rPr lang="en-GB" b="0" i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/</m:t>
                    </m:r>
                    <m:r>
                      <m:rPr>
                        <m:sty m:val="p"/>
                      </m:rPr>
                      <a:rPr lang="en-GB" b="0" i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s</m:t>
                    </m:r>
                    <m:r>
                      <a:rPr lang="en-US" b="0" i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× 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s</m:t>
                    </m:r>
                    <m:r>
                      <a:rPr lang="en-US" b="0" i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m</m:t>
                    </m:r>
                  </m:oMath>
                </a14:m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8" name="Text Placeholder 2">
                <a:extLst>
                  <a:ext uri="{FF2B5EF4-FFF2-40B4-BE49-F238E27FC236}">
                    <a16:creationId xmlns:a16="http://schemas.microsoft.com/office/drawing/2014/main" id="{E1AA90A0-5926-9B46-920D-B1C70C72165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838199" y="1478844"/>
                <a:ext cx="10902245" cy="4698119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Google Shape;131;p16">
            <a:extLst>
              <a:ext uri="{FF2B5EF4-FFF2-40B4-BE49-F238E27FC236}">
                <a16:creationId xmlns:a16="http://schemas.microsoft.com/office/drawing/2014/main" id="{C9C1DC71-CB0A-3A5A-46CF-E08418EB9F25}"/>
              </a:ext>
            </a:extLst>
          </p:cNvPr>
          <p:cNvSpPr txBox="1">
            <a:spLocks/>
          </p:cNvSpPr>
          <p:nvPr/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8000"/>
              </a:lnSpc>
              <a:buSzPts val="1200"/>
            </a:pPr>
            <a:r>
              <a:rPr lang="en-GB" sz="1200" dirty="0">
                <a:solidFill>
                  <a:srgbClr val="898989"/>
                </a:solidFill>
              </a:rPr>
              <a:t>Resource 5: Calculus – Integration</a:t>
            </a:r>
          </a:p>
        </p:txBody>
      </p:sp>
      <p:sp>
        <p:nvSpPr>
          <p:cNvPr id="4" name="Google Shape;130;p16">
            <a:extLst>
              <a:ext uri="{FF2B5EF4-FFF2-40B4-BE49-F238E27FC236}">
                <a16:creationId xmlns:a16="http://schemas.microsoft.com/office/drawing/2014/main" id="{00DEFC0D-BF17-1084-7F3C-2EE81071F3C0}"/>
              </a:ext>
            </a:extLst>
          </p:cNvPr>
          <p:cNvSpPr txBox="1">
            <a:spLocks/>
          </p:cNvSpPr>
          <p:nvPr/>
        </p:nvSpPr>
        <p:spPr>
          <a:xfrm>
            <a:off x="9694551" y="159675"/>
            <a:ext cx="2385961" cy="376156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Recap and Worked examples</a:t>
            </a:r>
          </a:p>
        </p:txBody>
      </p:sp>
    </p:spTree>
    <p:extLst>
      <p:ext uri="{BB962C8B-B14F-4D97-AF65-F5344CB8AC3E}">
        <p14:creationId xmlns:p14="http://schemas.microsoft.com/office/powerpoint/2010/main" val="21955294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;p4">
            <a:extLst>
              <a:ext uri="{FF2B5EF4-FFF2-40B4-BE49-F238E27FC236}">
                <a16:creationId xmlns:a16="http://schemas.microsoft.com/office/drawing/2014/main" id="{43DF620B-A680-7571-FEF8-081B5DB2421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1281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SzPts val="4000"/>
            </a:pPr>
            <a:r>
              <a:rPr lang="en-GB" dirty="0"/>
              <a:t>Worked example 1: Definite integral</a:t>
            </a:r>
            <a:endParaRPr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 Placeholder 2">
                <a:extLst>
                  <a:ext uri="{FF2B5EF4-FFF2-40B4-BE49-F238E27FC236}">
                    <a16:creationId xmlns:a16="http://schemas.microsoft.com/office/drawing/2014/main" id="{A0908795-E7AF-886B-B416-B02D7294267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199" y="1468099"/>
                <a:ext cx="10913533" cy="4649528"/>
              </a:xfrm>
              <a:prstGeom prst="rect">
                <a:avLst/>
              </a:prstGeom>
              <a:solidFill>
                <a:srgbClr val="D2E8E9"/>
              </a:solidFill>
              <a:ln>
                <a:noFill/>
              </a:ln>
            </p:spPr>
            <p:txBody>
              <a:bodyPr spcFirstLastPara="1" wrap="square" lIns="180000" tIns="180000" rIns="180000" bIns="1800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108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L="914400" marR="0" lvl="1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L="1371600" marR="0" lvl="2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L="1828800" marR="0" lvl="3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6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L="2286000" marR="0" lvl="4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6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114300" indent="0">
                  <a:buNone/>
                </a:pPr>
                <a:r>
                  <a:rPr lang="en-US" dirty="0"/>
                  <a:t>The flow rate (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𝑄</m:t>
                    </m:r>
                  </m:oMath>
                </a14:m>
                <a:r>
                  <a:rPr lang="en-US" dirty="0"/>
                  <a:t>) of water through a cooling pipe in m</a:t>
                </a:r>
                <a:r>
                  <a:rPr lang="en-US" baseline="30000" dirty="0"/>
                  <a:t>3</a:t>
                </a:r>
                <a:r>
                  <a:rPr lang="en-US" dirty="0"/>
                  <a:t>/min is given by the function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𝑄</m:t>
                    </m:r>
                    <m:d>
                      <m:dPr>
                        <m:ctrlPr>
                          <a:rPr lang="en-US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dirty="0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3</m:t>
                    </m:r>
                    <m:sSup>
                      <m:sSup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p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+2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+5.</m:t>
                    </m:r>
                  </m:oMath>
                </a14:m>
                <a:r>
                  <a:rPr lang="en-US" dirty="0"/>
                  <a:t> </a:t>
                </a:r>
              </a:p>
              <a:p>
                <a:pPr marL="114300" indent="0">
                  <a:buNone/>
                </a:pPr>
                <a:r>
                  <a:rPr lang="en-US" dirty="0"/>
                  <a:t>Find the total volume of water that passes through the pipe during the first 5 minutes (from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=0 </m:t>
                    </m:r>
                  </m:oMath>
                </a14:m>
                <a:r>
                  <a:rPr lang="en-US" dirty="0"/>
                  <a:t>to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=5</m:t>
                    </m:r>
                  </m:oMath>
                </a14:m>
                <a:r>
                  <a:rPr lang="en-US" dirty="0"/>
                  <a:t>).</a:t>
                </a:r>
              </a:p>
              <a:p>
                <a:pPr marL="114300" indent="0">
                  <a:buNone/>
                </a:pPr>
                <a:endParaRPr lang="en-US" i="1" dirty="0">
                  <a:latin typeface="Cambria Math" panose="02040503050406030204" pitchFamily="18" charset="0"/>
                </a:endParaRPr>
              </a:p>
              <a:p>
                <a:pPr marL="114300" indent="0">
                  <a:buNone/>
                </a:pPr>
                <a:endParaRPr lang="en-US" i="1" dirty="0"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6" name="Text Placeholder 2">
                <a:extLst>
                  <a:ext uri="{FF2B5EF4-FFF2-40B4-BE49-F238E27FC236}">
                    <a16:creationId xmlns:a16="http://schemas.microsoft.com/office/drawing/2014/main" id="{A0908795-E7AF-886B-B416-B02D729426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199" y="1468099"/>
                <a:ext cx="10913533" cy="464952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Google Shape;164;p3">
            <a:extLst>
              <a:ext uri="{FF2B5EF4-FFF2-40B4-BE49-F238E27FC236}">
                <a16:creationId xmlns:a16="http://schemas.microsoft.com/office/drawing/2014/main" id="{4AB4271C-475A-1470-56A2-EB3FF36EE9E4}"/>
              </a:ext>
            </a:extLst>
          </p:cNvPr>
          <p:cNvSpPr txBox="1"/>
          <p:nvPr/>
        </p:nvSpPr>
        <p:spPr>
          <a:xfrm>
            <a:off x="1046414" y="5197275"/>
            <a:ext cx="5438415" cy="70784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000" b="0" i="1" u="none" strike="noStrike" cap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Definite integral: Used to find the total quantity (area under the curve) between two points.</a:t>
            </a:r>
            <a:endParaRPr sz="1400" b="0" i="0" u="none" strike="noStrike" cap="none" dirty="0">
              <a:solidFill>
                <a:srgbClr val="000000"/>
              </a:solidFill>
              <a:latin typeface="+mn-lt"/>
              <a:ea typeface="Arial"/>
              <a:cs typeface="Arial"/>
              <a:sym typeface="Arial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5FF0974-1F9C-EE45-56FB-30BAA30D7822}"/>
              </a:ext>
            </a:extLst>
          </p:cNvPr>
          <p:cNvGrpSpPr/>
          <p:nvPr/>
        </p:nvGrpSpPr>
        <p:grpSpPr>
          <a:xfrm>
            <a:off x="9169371" y="3552668"/>
            <a:ext cx="2346404" cy="2337463"/>
            <a:chOff x="8694129" y="3274143"/>
            <a:chExt cx="2566813" cy="2557032"/>
          </a:xfrm>
        </p:grpSpPr>
        <p:sp>
          <p:nvSpPr>
            <p:cNvPr id="6" name="Google Shape;142;p2">
              <a:extLst>
                <a:ext uri="{FF2B5EF4-FFF2-40B4-BE49-F238E27FC236}">
                  <a16:creationId xmlns:a16="http://schemas.microsoft.com/office/drawing/2014/main" id="{D0670A19-048C-AB8A-8ADE-90381E65630A}"/>
                </a:ext>
              </a:extLst>
            </p:cNvPr>
            <p:cNvSpPr/>
            <p:nvPr/>
          </p:nvSpPr>
          <p:spPr>
            <a:xfrm>
              <a:off x="8694129" y="3274143"/>
              <a:ext cx="2566813" cy="2557032"/>
            </a:xfrm>
            <a:prstGeom prst="ellipse">
              <a:avLst/>
            </a:prstGeom>
            <a:solidFill>
              <a:schemeClr val="lt1"/>
            </a:solidFill>
            <a:ln w="38100" cap="flat" cmpd="sng">
              <a:solidFill>
                <a:srgbClr val="D2E8E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9" name="Google Shape;143;p2">
              <a:extLst>
                <a:ext uri="{FF2B5EF4-FFF2-40B4-BE49-F238E27FC236}">
                  <a16:creationId xmlns:a16="http://schemas.microsoft.com/office/drawing/2014/main" id="{72D52B0E-F5FC-806F-7BDE-6607A6A92BD0}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233062" y="3824380"/>
              <a:ext cx="1488015" cy="1459576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Google Shape;131;p16">
            <a:extLst>
              <a:ext uri="{FF2B5EF4-FFF2-40B4-BE49-F238E27FC236}">
                <a16:creationId xmlns:a16="http://schemas.microsoft.com/office/drawing/2014/main" id="{BF9137E9-9713-6186-7001-969A0D886E71}"/>
              </a:ext>
            </a:extLst>
          </p:cNvPr>
          <p:cNvSpPr txBox="1">
            <a:spLocks/>
          </p:cNvSpPr>
          <p:nvPr/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8000"/>
              </a:lnSpc>
              <a:buSzPts val="1200"/>
            </a:pPr>
            <a:r>
              <a:rPr lang="en-GB" sz="1200" dirty="0">
                <a:solidFill>
                  <a:srgbClr val="898989"/>
                </a:solidFill>
              </a:rPr>
              <a:t>Resource 5: Calculus – Integration</a:t>
            </a:r>
          </a:p>
        </p:txBody>
      </p:sp>
      <p:sp>
        <p:nvSpPr>
          <p:cNvPr id="4" name="Google Shape;130;p16">
            <a:extLst>
              <a:ext uri="{FF2B5EF4-FFF2-40B4-BE49-F238E27FC236}">
                <a16:creationId xmlns:a16="http://schemas.microsoft.com/office/drawing/2014/main" id="{DB2F64B4-C622-8361-8D8E-07213868A073}"/>
              </a:ext>
            </a:extLst>
          </p:cNvPr>
          <p:cNvSpPr txBox="1">
            <a:spLocks/>
          </p:cNvSpPr>
          <p:nvPr/>
        </p:nvSpPr>
        <p:spPr>
          <a:xfrm>
            <a:off x="9694551" y="159675"/>
            <a:ext cx="2385961" cy="376156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Recap and Worked examples</a:t>
            </a:r>
          </a:p>
        </p:txBody>
      </p:sp>
    </p:spTree>
    <p:extLst>
      <p:ext uri="{BB962C8B-B14F-4D97-AF65-F5344CB8AC3E}">
        <p14:creationId xmlns:p14="http://schemas.microsoft.com/office/powerpoint/2010/main" val="15394310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98647C-C878-4033-5554-66B9DE098C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;p4">
            <a:extLst>
              <a:ext uri="{FF2B5EF4-FFF2-40B4-BE49-F238E27FC236}">
                <a16:creationId xmlns:a16="http://schemas.microsoft.com/office/drawing/2014/main" id="{D089C04C-B7ED-B050-4CD0-0428261B587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1281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SzPts val="4000"/>
            </a:pPr>
            <a:r>
              <a:rPr lang="en-GB" dirty="0"/>
              <a:t>Worked example 1: Definite integral</a:t>
            </a:r>
            <a:endParaRPr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 Placeholder 2">
                <a:extLst>
                  <a:ext uri="{FF2B5EF4-FFF2-40B4-BE49-F238E27FC236}">
                    <a16:creationId xmlns:a16="http://schemas.microsoft.com/office/drawing/2014/main" id="{116CB833-80F5-532E-336B-474415871CA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199" y="1468099"/>
                <a:ext cx="10913533" cy="4649528"/>
              </a:xfrm>
              <a:prstGeom prst="rect">
                <a:avLst/>
              </a:prstGeom>
              <a:solidFill>
                <a:srgbClr val="D2E8E9"/>
              </a:solidFill>
              <a:ln>
                <a:noFill/>
              </a:ln>
            </p:spPr>
            <p:txBody>
              <a:bodyPr spcFirstLastPara="1" wrap="square" lIns="180000" tIns="180000" rIns="180000" bIns="1800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108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L="914400" marR="0" lvl="1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L="1371600" marR="0" lvl="2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L="1828800" marR="0" lvl="3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6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L="2286000" marR="0" lvl="4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6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114300" indent="0">
                  <a:buNone/>
                </a:pPr>
                <a:r>
                  <a:rPr lang="en-US" b="1" dirty="0"/>
                  <a:t>Step 1</a:t>
                </a:r>
                <a:r>
                  <a:rPr lang="en-US" dirty="0"/>
                  <a:t>: Formulate the integral.</a:t>
                </a:r>
              </a:p>
              <a:p>
                <a:pPr marL="114300" indent="0">
                  <a:buNone/>
                </a:pPr>
                <a:r>
                  <a:rPr lang="en-US" dirty="0"/>
                  <a:t>The total volume (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𝑉</m:t>
                    </m:r>
                  </m:oMath>
                </a14:m>
                <a:r>
                  <a:rPr lang="en-US" dirty="0"/>
                  <a:t>) is the integral of the flow rate function.</a:t>
                </a:r>
              </a:p>
              <a:p>
                <a:pPr marL="114300" indent="0">
                  <a:buNone/>
                </a:pPr>
                <a:endParaRPr lang="en-US" dirty="0"/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 dirty="0">
                          <a:latin typeface="Cambria Math" panose="02040503050406030204" pitchFamily="18" charset="0"/>
                        </a:rPr>
                        <m:t>𝑄</m:t>
                      </m:r>
                      <m:d>
                        <m:d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i="1" dirty="0">
                          <a:latin typeface="Cambria Math" panose="02040503050406030204" pitchFamily="18" charset="0"/>
                        </a:rPr>
                        <m:t>=3</m:t>
                      </m:r>
                      <m:sSup>
                        <m:sSup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p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 dirty="0">
                          <a:latin typeface="Cambria Math" panose="02040503050406030204" pitchFamily="18" charset="0"/>
                        </a:rPr>
                        <m:t>+2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+5</m:t>
                      </m:r>
                    </m:oMath>
                  </m:oMathPara>
                </a14:m>
                <a:endParaRPr lang="en-US" i="1" dirty="0">
                  <a:latin typeface="Cambria Math" panose="02040503050406030204" pitchFamily="18" charset="0"/>
                </a:endParaRP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𝑉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5</m:t>
                          </m:r>
                        </m:sup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𝑄</m:t>
                          </m:r>
                          <m:d>
                            <m:d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𝑑𝑡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nary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5</m:t>
                          </m:r>
                        </m:sup>
                        <m:e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3</m:t>
                          </m:r>
                          <m:sSup>
                            <m:sSupPr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+2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+5</m:t>
                          </m:r>
                          <m:r>
                            <m:rPr>
                              <m:nor/>
                            </m:rPr>
                            <a:rPr lang="en-US" i="1" dirty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𝑑𝑡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nary>
                    </m:oMath>
                  </m:oMathPara>
                </a14:m>
                <a:endParaRPr lang="en-US" i="1" dirty="0">
                  <a:latin typeface="Cambria Math" panose="02040503050406030204" pitchFamily="18" charset="0"/>
                </a:endParaRPr>
              </a:p>
              <a:p>
                <a:pPr marL="114300" indent="0">
                  <a:buNone/>
                </a:pPr>
                <a:endParaRPr lang="en-US" i="1" dirty="0">
                  <a:latin typeface="Cambria Math" panose="02040503050406030204" pitchFamily="18" charset="0"/>
                </a:endParaRPr>
              </a:p>
              <a:p>
                <a:pPr marL="114300" indent="0">
                  <a:buNone/>
                </a:pPr>
                <a:endParaRPr lang="en-US" i="1" dirty="0"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6" name="Text Placeholder 2">
                <a:extLst>
                  <a:ext uri="{FF2B5EF4-FFF2-40B4-BE49-F238E27FC236}">
                    <a16:creationId xmlns:a16="http://schemas.microsoft.com/office/drawing/2014/main" id="{116CB833-80F5-532E-336B-474415871C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199" y="1468099"/>
                <a:ext cx="10913533" cy="4649528"/>
              </a:xfrm>
              <a:prstGeom prst="rect">
                <a:avLst/>
              </a:prstGeom>
              <a:blipFill>
                <a:blip r:embed="rId2"/>
                <a:stretch>
                  <a:fillRect l="-3949" b="-13896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Google Shape;164;p3">
                <a:extLst>
                  <a:ext uri="{FF2B5EF4-FFF2-40B4-BE49-F238E27FC236}">
                    <a16:creationId xmlns:a16="http://schemas.microsoft.com/office/drawing/2014/main" id="{05A273E3-ABB4-0B20-78FD-64D0CDECC65C}"/>
                  </a:ext>
                </a:extLst>
              </p:cNvPr>
              <p:cNvSpPr txBox="1"/>
              <p:nvPr/>
            </p:nvSpPr>
            <p:spPr>
              <a:xfrm>
                <a:off x="1043052" y="5204827"/>
                <a:ext cx="6151858" cy="707846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000"/>
                  <a:buFont typeface="Arial"/>
                  <a:buNone/>
                </a:pPr>
                <a:r>
                  <a:rPr lang="en-GB" sz="2000" b="0" i="1" u="none" strike="noStrike" cap="none" dirty="0">
                    <a:solidFill>
                      <a:schemeClr val="dk1"/>
                    </a:solidFill>
                    <a:latin typeface="+mn-lt"/>
                    <a:ea typeface="Calibri"/>
                    <a:cs typeface="Calibri"/>
                    <a:sym typeface="Calibri"/>
                  </a:rPr>
                  <a:t>For definite integration, add the limits to the integral.</a:t>
                </a:r>
              </a:p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000"/>
                  <a:buFont typeface="Arial"/>
                  <a:buNone/>
                </a:pPr>
                <a:r>
                  <a:rPr lang="en-GB" sz="2000" i="1" dirty="0">
                    <a:solidFill>
                      <a:schemeClr val="dk1"/>
                    </a:solidFill>
                    <a:latin typeface="+mn-lt"/>
                    <a:cs typeface="Calibri"/>
                    <a:sym typeface="Calibri"/>
                  </a:rPr>
                  <a:t>In this example from </a:t>
                </a:r>
                <a14:m>
                  <m:oMath xmlns:m="http://schemas.openxmlformats.org/officeDocument/2006/math">
                    <m:r>
                      <a:rPr lang="en-GB" sz="2000" i="1" dirty="0" smtClean="0">
                        <a:solidFill>
                          <a:schemeClr val="dk1"/>
                        </a:solidFill>
                        <a:latin typeface="Cambria Math" panose="02040503050406030204" pitchFamily="18" charset="0"/>
                        <a:cs typeface="Calibri"/>
                        <a:sym typeface="Calibri"/>
                      </a:rPr>
                      <m:t>𝑡</m:t>
                    </m:r>
                    <m:r>
                      <a:rPr lang="en-GB" sz="2000" i="1" dirty="0" smtClean="0">
                        <a:solidFill>
                          <a:schemeClr val="dk1"/>
                        </a:solidFill>
                        <a:latin typeface="Cambria Math" panose="02040503050406030204" pitchFamily="18" charset="0"/>
                        <a:cs typeface="Calibri"/>
                        <a:sym typeface="Calibri"/>
                      </a:rPr>
                      <m:t>=0 </m:t>
                    </m:r>
                  </m:oMath>
                </a14:m>
                <a:r>
                  <a:rPr lang="en-GB" sz="2000" i="1" dirty="0">
                    <a:solidFill>
                      <a:schemeClr val="dk1"/>
                    </a:solidFill>
                    <a:latin typeface="+mn-lt"/>
                    <a:cs typeface="Calibri"/>
                    <a:sym typeface="Calibri"/>
                  </a:rPr>
                  <a:t>to </a:t>
                </a:r>
                <a14:m>
                  <m:oMath xmlns:m="http://schemas.openxmlformats.org/officeDocument/2006/math">
                    <m:r>
                      <a:rPr lang="en-GB" sz="2000" i="1" dirty="0" smtClean="0">
                        <a:solidFill>
                          <a:schemeClr val="dk1"/>
                        </a:solidFill>
                        <a:latin typeface="Cambria Math" panose="02040503050406030204" pitchFamily="18" charset="0"/>
                        <a:cs typeface="Calibri"/>
                        <a:sym typeface="Calibri"/>
                      </a:rPr>
                      <m:t>𝑡</m:t>
                    </m:r>
                    <m:r>
                      <a:rPr lang="en-GB" sz="2000" i="1" dirty="0" smtClean="0">
                        <a:solidFill>
                          <a:schemeClr val="dk1"/>
                        </a:solidFill>
                        <a:latin typeface="Cambria Math" panose="02040503050406030204" pitchFamily="18" charset="0"/>
                        <a:cs typeface="Calibri"/>
                        <a:sym typeface="Calibri"/>
                      </a:rPr>
                      <m:t>=5</m:t>
                    </m:r>
                  </m:oMath>
                </a14:m>
                <a:r>
                  <a:rPr lang="en-GB" sz="2000" i="1" dirty="0">
                    <a:solidFill>
                      <a:schemeClr val="dk1"/>
                    </a:solidFill>
                    <a:latin typeface="+mn-lt"/>
                    <a:cs typeface="Calibri"/>
                    <a:sym typeface="Calibri"/>
                  </a:rPr>
                  <a:t>.</a:t>
                </a:r>
                <a:endParaRPr sz="1400" b="0" i="0" u="none" strike="noStrike" cap="none" dirty="0">
                  <a:solidFill>
                    <a:srgbClr val="000000"/>
                  </a:solidFill>
                  <a:latin typeface="+mn-lt"/>
                  <a:ea typeface="Arial"/>
                  <a:cs typeface="Arial"/>
                  <a:sym typeface="Arial"/>
                </a:endParaRPr>
              </a:p>
            </p:txBody>
          </p:sp>
        </mc:Choice>
        <mc:Fallback xmlns="">
          <p:sp>
            <p:nvSpPr>
              <p:cNvPr id="3" name="Google Shape;164;p3">
                <a:extLst>
                  <a:ext uri="{FF2B5EF4-FFF2-40B4-BE49-F238E27FC236}">
                    <a16:creationId xmlns:a16="http://schemas.microsoft.com/office/drawing/2014/main" id="{05A273E3-ABB4-0B20-78FD-64D0CDECC6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052" y="5204827"/>
                <a:ext cx="6151858" cy="707846"/>
              </a:xfrm>
              <a:prstGeom prst="rect">
                <a:avLst/>
              </a:prstGeom>
              <a:blipFill>
                <a:blip r:embed="rId3"/>
                <a:stretch>
                  <a:fillRect l="-1031" t="-3509" b="-14035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Google Shape;131;p16">
            <a:extLst>
              <a:ext uri="{FF2B5EF4-FFF2-40B4-BE49-F238E27FC236}">
                <a16:creationId xmlns:a16="http://schemas.microsoft.com/office/drawing/2014/main" id="{710763F4-D65E-979E-D8EB-5F134BB7EDD9}"/>
              </a:ext>
            </a:extLst>
          </p:cNvPr>
          <p:cNvSpPr txBox="1">
            <a:spLocks/>
          </p:cNvSpPr>
          <p:nvPr/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8000"/>
              </a:lnSpc>
              <a:buSzPts val="1200"/>
            </a:pPr>
            <a:r>
              <a:rPr lang="en-GB" sz="1200" dirty="0">
                <a:solidFill>
                  <a:srgbClr val="898989"/>
                </a:solidFill>
              </a:rPr>
              <a:t>Resource 5: Calculus – Integration</a:t>
            </a:r>
          </a:p>
        </p:txBody>
      </p:sp>
      <p:sp>
        <p:nvSpPr>
          <p:cNvPr id="4" name="Google Shape;130;p16">
            <a:extLst>
              <a:ext uri="{FF2B5EF4-FFF2-40B4-BE49-F238E27FC236}">
                <a16:creationId xmlns:a16="http://schemas.microsoft.com/office/drawing/2014/main" id="{757C9DFA-591C-4C87-AEBB-59AB913E530F}"/>
              </a:ext>
            </a:extLst>
          </p:cNvPr>
          <p:cNvSpPr txBox="1">
            <a:spLocks/>
          </p:cNvSpPr>
          <p:nvPr/>
        </p:nvSpPr>
        <p:spPr>
          <a:xfrm>
            <a:off x="9694551" y="159675"/>
            <a:ext cx="2385961" cy="376156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Recap and Worked examples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689DE71-79AA-E512-2813-CD1FFA334D5A}"/>
              </a:ext>
            </a:extLst>
          </p:cNvPr>
          <p:cNvGrpSpPr/>
          <p:nvPr/>
        </p:nvGrpSpPr>
        <p:grpSpPr>
          <a:xfrm>
            <a:off x="9169371" y="3552668"/>
            <a:ext cx="2346404" cy="2337463"/>
            <a:chOff x="8694129" y="3274143"/>
            <a:chExt cx="2566813" cy="2557032"/>
          </a:xfrm>
        </p:grpSpPr>
        <p:sp>
          <p:nvSpPr>
            <p:cNvPr id="8" name="Google Shape;142;p2">
              <a:extLst>
                <a:ext uri="{FF2B5EF4-FFF2-40B4-BE49-F238E27FC236}">
                  <a16:creationId xmlns:a16="http://schemas.microsoft.com/office/drawing/2014/main" id="{1CBC5D7A-0913-6B0A-7C90-540825D395A5}"/>
                </a:ext>
              </a:extLst>
            </p:cNvPr>
            <p:cNvSpPr/>
            <p:nvPr/>
          </p:nvSpPr>
          <p:spPr>
            <a:xfrm>
              <a:off x="8694129" y="3274143"/>
              <a:ext cx="2566813" cy="2557032"/>
            </a:xfrm>
            <a:prstGeom prst="ellipse">
              <a:avLst/>
            </a:prstGeom>
            <a:solidFill>
              <a:schemeClr val="lt1"/>
            </a:solidFill>
            <a:ln w="38100" cap="flat" cmpd="sng">
              <a:solidFill>
                <a:srgbClr val="D2E8E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0" name="Google Shape;143;p2">
              <a:extLst>
                <a:ext uri="{FF2B5EF4-FFF2-40B4-BE49-F238E27FC236}">
                  <a16:creationId xmlns:a16="http://schemas.microsoft.com/office/drawing/2014/main" id="{4219B224-063B-16CB-25DE-0C53F1B25705}"/>
                </a:ext>
              </a:extLst>
            </p:cNvPr>
            <p:cNvPicPr preferRelativeResize="0"/>
            <p:nvPr/>
          </p:nvPicPr>
          <p:blipFill rotWithShape="1">
            <a:blip r:embed="rId2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233062" y="3824380"/>
              <a:ext cx="1488015" cy="1459576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3186480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853363-B71D-F7DF-80ED-9CF30DDD67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;p4">
            <a:extLst>
              <a:ext uri="{FF2B5EF4-FFF2-40B4-BE49-F238E27FC236}">
                <a16:creationId xmlns:a16="http://schemas.microsoft.com/office/drawing/2014/main" id="{D7D9DF6C-5BD4-0260-377A-A26F357AB87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1281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SzPts val="4000"/>
            </a:pPr>
            <a:r>
              <a:rPr lang="en-GB" dirty="0"/>
              <a:t>Worked example 1: Definite integral</a:t>
            </a:r>
            <a:endParaRPr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 Placeholder 2">
                <a:extLst>
                  <a:ext uri="{FF2B5EF4-FFF2-40B4-BE49-F238E27FC236}">
                    <a16:creationId xmlns:a16="http://schemas.microsoft.com/office/drawing/2014/main" id="{39BB48CE-8F3A-6D94-DA00-B084E8122F7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199" y="1468099"/>
                <a:ext cx="10913533" cy="4649528"/>
              </a:xfrm>
              <a:prstGeom prst="rect">
                <a:avLst/>
              </a:prstGeom>
              <a:solidFill>
                <a:srgbClr val="D2E8E9"/>
              </a:solidFill>
              <a:ln>
                <a:noFill/>
              </a:ln>
            </p:spPr>
            <p:txBody>
              <a:bodyPr spcFirstLastPara="1" wrap="square" lIns="180000" tIns="180000" rIns="180000" bIns="1800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108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L="914400" marR="0" lvl="1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L="1371600" marR="0" lvl="2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L="1828800" marR="0" lvl="3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6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L="2286000" marR="0" lvl="4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6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114300" indent="0">
                  <a:buNone/>
                </a:pPr>
                <a:r>
                  <a:rPr lang="en-US" b="1" dirty="0"/>
                  <a:t>Step 2</a:t>
                </a:r>
                <a:r>
                  <a:rPr lang="en-US" dirty="0"/>
                  <a:t>: Integrate term by term.</a:t>
                </a:r>
              </a:p>
              <a:p>
                <a:pPr marL="114300" indent="0">
                  <a:buNone/>
                </a:pPr>
                <a:r>
                  <a:rPr lang="en-US" dirty="0"/>
                  <a:t>When integrating, add 1 to the index (power) and divide by the new index.</a:t>
                </a:r>
              </a:p>
              <a:p>
                <a:pPr marL="114300" indent="0">
                  <a:buNone/>
                </a:pPr>
                <a:endParaRPr lang="en-US" dirty="0"/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𝑉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5</m:t>
                          </m:r>
                        </m:sup>
                        <m:e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3</m:t>
                          </m:r>
                          <m:sSup>
                            <m:sSupPr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+2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+5</m:t>
                          </m:r>
                          <m:r>
                            <m:rPr>
                              <m:nor/>
                            </m:rPr>
                            <a:rPr lang="en-US" i="1" dirty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𝑑𝑡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nary>
                      <m:r>
                        <a:rPr lang="en-US" i="1">
                          <a:latin typeface="Cambria Math" panose="02040503050406030204" pitchFamily="18" charset="0"/>
                        </a:rPr>
                        <m:t> =</m:t>
                      </m:r>
                      <m:sSubSup>
                        <m:sSubSup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d>
                            <m:dPr>
                              <m:begChr m:val=""/>
                              <m:endChr m:val="|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  <m:sSup>
                                        <m:sSup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𝑡</m:t>
                                          </m:r>
                                        </m:e>
                                        <m:sup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3</m:t>
                                          </m:r>
                                        </m:sup>
                                      </m:sSup>
                                    </m:num>
                                    <m:den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den>
                                  </m:f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f>
                                    <m:f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  <m:sSup>
                                        <m:sSup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𝑡</m:t>
                                          </m:r>
                                        </m:e>
                                        <m:sup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</m:num>
                                    <m:den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den>
                                  </m:f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+5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e>
                              </m:d>
                            </m:e>
                          </m:d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sup>
                      </m:sSubSup>
                    </m:oMath>
                  </m:oMathPara>
                </a14:m>
                <a:endParaRPr lang="en-US" i="1" dirty="0">
                  <a:latin typeface="Cambria Math" panose="02040503050406030204" pitchFamily="18" charset="0"/>
                </a:endParaRP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d>
                            <m:dPr>
                              <m:begChr m:val=""/>
                              <m:endChr m:val="|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𝑡</m:t>
                                      </m:r>
                                    </m:e>
                                    <m:sup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sup>
                                  </m:sSup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sSup>
                                    <m:s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𝑡</m:t>
                                      </m:r>
                                    </m:e>
                                    <m:sup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+5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e>
                              </m:d>
                            </m:e>
                          </m:d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5</m:t>
                          </m:r>
                        </m:sup>
                      </m:sSubSup>
                    </m:oMath>
                  </m:oMathPara>
                </a14:m>
                <a:endParaRPr lang="en-US" i="1" dirty="0">
                  <a:latin typeface="Cambria Math" panose="02040503050406030204" pitchFamily="18" charset="0"/>
                </a:endParaRPr>
              </a:p>
              <a:p>
                <a:pPr marL="114300" indent="0">
                  <a:buNone/>
                </a:pPr>
                <a:endParaRPr lang="en-US" i="1" dirty="0">
                  <a:latin typeface="Cambria Math" panose="02040503050406030204" pitchFamily="18" charset="0"/>
                </a:endParaRPr>
              </a:p>
              <a:p>
                <a:pPr marL="114300" indent="0">
                  <a:buNone/>
                </a:pPr>
                <a:endParaRPr lang="en-US" i="1" dirty="0"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6" name="Text Placeholder 2">
                <a:extLst>
                  <a:ext uri="{FF2B5EF4-FFF2-40B4-BE49-F238E27FC236}">
                    <a16:creationId xmlns:a16="http://schemas.microsoft.com/office/drawing/2014/main" id="{39BB48CE-8F3A-6D94-DA00-B084E8122F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199" y="1468099"/>
                <a:ext cx="10913533" cy="4649528"/>
              </a:xfrm>
              <a:prstGeom prst="rect">
                <a:avLst/>
              </a:prstGeom>
              <a:blipFill>
                <a:blip r:embed="rId2"/>
                <a:stretch>
                  <a:fillRect l="-3949" t="-6267" b="-29428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Google Shape;131;p16">
            <a:extLst>
              <a:ext uri="{FF2B5EF4-FFF2-40B4-BE49-F238E27FC236}">
                <a16:creationId xmlns:a16="http://schemas.microsoft.com/office/drawing/2014/main" id="{D7C5D497-C4DC-7CA7-0787-62136D9F3EF6}"/>
              </a:ext>
            </a:extLst>
          </p:cNvPr>
          <p:cNvSpPr txBox="1">
            <a:spLocks/>
          </p:cNvSpPr>
          <p:nvPr/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8000"/>
              </a:lnSpc>
              <a:buSzPts val="1200"/>
            </a:pPr>
            <a:r>
              <a:rPr lang="en-GB" sz="1200" dirty="0">
                <a:solidFill>
                  <a:srgbClr val="898989"/>
                </a:solidFill>
              </a:rPr>
              <a:t>Resource 5: Calculus – Integration</a:t>
            </a:r>
          </a:p>
        </p:txBody>
      </p:sp>
      <p:sp>
        <p:nvSpPr>
          <p:cNvPr id="4" name="Google Shape;130;p16">
            <a:extLst>
              <a:ext uri="{FF2B5EF4-FFF2-40B4-BE49-F238E27FC236}">
                <a16:creationId xmlns:a16="http://schemas.microsoft.com/office/drawing/2014/main" id="{1317F916-DEF9-9FA9-36EA-66CA2F5D4BF1}"/>
              </a:ext>
            </a:extLst>
          </p:cNvPr>
          <p:cNvSpPr txBox="1">
            <a:spLocks/>
          </p:cNvSpPr>
          <p:nvPr/>
        </p:nvSpPr>
        <p:spPr>
          <a:xfrm>
            <a:off x="9694551" y="159675"/>
            <a:ext cx="2385961" cy="376156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Recap and Worked examples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5C18063-1F9F-B73C-40F0-F35A31E9942E}"/>
              </a:ext>
            </a:extLst>
          </p:cNvPr>
          <p:cNvGrpSpPr/>
          <p:nvPr/>
        </p:nvGrpSpPr>
        <p:grpSpPr>
          <a:xfrm>
            <a:off x="9169371" y="3552668"/>
            <a:ext cx="2346404" cy="2337463"/>
            <a:chOff x="8694129" y="3274143"/>
            <a:chExt cx="2566813" cy="2557032"/>
          </a:xfrm>
        </p:grpSpPr>
        <p:sp>
          <p:nvSpPr>
            <p:cNvPr id="5" name="Google Shape;142;p2">
              <a:extLst>
                <a:ext uri="{FF2B5EF4-FFF2-40B4-BE49-F238E27FC236}">
                  <a16:creationId xmlns:a16="http://schemas.microsoft.com/office/drawing/2014/main" id="{747F53B3-E7F1-3E31-9D6F-FEAC6BB79E1E}"/>
                </a:ext>
              </a:extLst>
            </p:cNvPr>
            <p:cNvSpPr/>
            <p:nvPr/>
          </p:nvSpPr>
          <p:spPr>
            <a:xfrm>
              <a:off x="8694129" y="3274143"/>
              <a:ext cx="2566813" cy="2557032"/>
            </a:xfrm>
            <a:prstGeom prst="ellipse">
              <a:avLst/>
            </a:prstGeom>
            <a:solidFill>
              <a:schemeClr val="lt1"/>
            </a:solidFill>
            <a:ln w="38100" cap="flat" cmpd="sng">
              <a:solidFill>
                <a:srgbClr val="D2E8E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8" name="Google Shape;143;p2">
              <a:extLst>
                <a:ext uri="{FF2B5EF4-FFF2-40B4-BE49-F238E27FC236}">
                  <a16:creationId xmlns:a16="http://schemas.microsoft.com/office/drawing/2014/main" id="{880CB33B-09E3-DA39-3563-121E30D7FA36}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233062" y="3824380"/>
              <a:ext cx="1488015" cy="1459576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8901606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41D49A-FA67-C979-46FB-40C98E2537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;p4">
            <a:extLst>
              <a:ext uri="{FF2B5EF4-FFF2-40B4-BE49-F238E27FC236}">
                <a16:creationId xmlns:a16="http://schemas.microsoft.com/office/drawing/2014/main" id="{7B483179-F090-7F86-B53F-735A1A5EF27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1281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SzPts val="4000"/>
            </a:pPr>
            <a:r>
              <a:rPr lang="en-GB" dirty="0"/>
              <a:t>Worked example 1: Definite integral</a:t>
            </a:r>
            <a:endParaRPr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 Placeholder 2">
                <a:extLst>
                  <a:ext uri="{FF2B5EF4-FFF2-40B4-BE49-F238E27FC236}">
                    <a16:creationId xmlns:a16="http://schemas.microsoft.com/office/drawing/2014/main" id="{616F4C13-6FE6-E2CC-1C4A-61A5DD558DD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199" y="1478843"/>
                <a:ext cx="10913533" cy="4638783"/>
              </a:xfrm>
              <a:prstGeom prst="rect">
                <a:avLst/>
              </a:prstGeom>
              <a:solidFill>
                <a:srgbClr val="D2E8E9"/>
              </a:solidFill>
              <a:ln>
                <a:noFill/>
              </a:ln>
            </p:spPr>
            <p:txBody>
              <a:bodyPr spcFirstLastPara="1" wrap="square" lIns="180000" tIns="180000" rIns="180000" bIns="1800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108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L="914400" marR="0" lvl="1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L="1371600" marR="0" lvl="2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L="1828800" marR="0" lvl="3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6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L="2286000" marR="0" lvl="4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6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114300" indent="0">
                  <a:buNone/>
                </a:pPr>
                <a:r>
                  <a:rPr lang="en-US" b="1" dirty="0"/>
                  <a:t>Step 3</a:t>
                </a:r>
                <a:r>
                  <a:rPr lang="en-US" dirty="0"/>
                  <a:t>: Apply the limits.</a:t>
                </a:r>
              </a:p>
              <a:p>
                <a:pPr marL="114300" indent="0">
                  <a:buNone/>
                </a:pPr>
                <a:r>
                  <a:rPr lang="en-US" dirty="0"/>
                  <a:t>Substitute the upper limit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=5</m:t>
                    </m:r>
                  </m:oMath>
                </a14:m>
                <a:r>
                  <a:rPr lang="en-US" dirty="0"/>
                  <a:t>, then substitute the lower limit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=0 </m:t>
                    </m:r>
                  </m:oMath>
                </a14:m>
                <a:r>
                  <a:rPr lang="en-US" dirty="0"/>
                  <a:t>and subtract.</a:t>
                </a:r>
              </a:p>
              <a:p>
                <a:pPr marL="114300" indent="0">
                  <a:buNone/>
                </a:pPr>
                <a:endParaRPr lang="en-US" dirty="0"/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𝑉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d>
                            <m:dPr>
                              <m:begChr m:val=""/>
                              <m:endChr m:val="|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𝑡</m:t>
                                      </m:r>
                                    </m:e>
                                    <m:sup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sup>
                                  </m:sSup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sSup>
                                    <m:s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𝑡</m:t>
                                      </m:r>
                                    </m:e>
                                    <m:sup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+5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e>
                              </m:d>
                            </m:e>
                          </m:d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5</m:t>
                          </m:r>
                        </m:sup>
                      </m:sSubSup>
                    </m:oMath>
                  </m:oMathPara>
                </a14:m>
                <a:endParaRPr lang="en-US" i="1" dirty="0">
                  <a:latin typeface="Cambria Math" panose="02040503050406030204" pitchFamily="18" charset="0"/>
                </a:endParaRP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+5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×5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+5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×0</m:t>
                          </m:r>
                        </m:e>
                      </m:d>
                    </m:oMath>
                  </m:oMathPara>
                </a14:m>
                <a:endParaRPr lang="en-US" i="1" dirty="0">
                  <a:latin typeface="Cambria Math" panose="02040503050406030204" pitchFamily="18" charset="0"/>
                </a:endParaRPr>
              </a:p>
              <a:p>
                <a:pPr marL="114300" indent="0">
                  <a:buNone/>
                </a:pPr>
                <a:endParaRPr lang="en-US" i="1" dirty="0"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6" name="Text Placeholder 2">
                <a:extLst>
                  <a:ext uri="{FF2B5EF4-FFF2-40B4-BE49-F238E27FC236}">
                    <a16:creationId xmlns:a16="http://schemas.microsoft.com/office/drawing/2014/main" id="{616F4C13-6FE6-E2CC-1C4A-61A5DD558D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199" y="1478843"/>
                <a:ext cx="10913533" cy="463878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Google Shape;131;p16">
            <a:extLst>
              <a:ext uri="{FF2B5EF4-FFF2-40B4-BE49-F238E27FC236}">
                <a16:creationId xmlns:a16="http://schemas.microsoft.com/office/drawing/2014/main" id="{31B73248-440F-30AB-6927-1112FCAB50A7}"/>
              </a:ext>
            </a:extLst>
          </p:cNvPr>
          <p:cNvSpPr txBox="1">
            <a:spLocks/>
          </p:cNvSpPr>
          <p:nvPr/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8000"/>
              </a:lnSpc>
              <a:buSzPts val="1200"/>
            </a:pPr>
            <a:r>
              <a:rPr lang="en-GB" sz="1200" dirty="0">
                <a:solidFill>
                  <a:srgbClr val="898989"/>
                </a:solidFill>
              </a:rPr>
              <a:t>Resource 5: Calculus – Integration</a:t>
            </a:r>
          </a:p>
        </p:txBody>
      </p:sp>
      <p:sp>
        <p:nvSpPr>
          <p:cNvPr id="4" name="Google Shape;130;p16">
            <a:extLst>
              <a:ext uri="{FF2B5EF4-FFF2-40B4-BE49-F238E27FC236}">
                <a16:creationId xmlns:a16="http://schemas.microsoft.com/office/drawing/2014/main" id="{0306D59C-1D2F-9F49-DB4E-421B5084ADB9}"/>
              </a:ext>
            </a:extLst>
          </p:cNvPr>
          <p:cNvSpPr txBox="1">
            <a:spLocks/>
          </p:cNvSpPr>
          <p:nvPr/>
        </p:nvSpPr>
        <p:spPr>
          <a:xfrm>
            <a:off x="9694551" y="159675"/>
            <a:ext cx="2385961" cy="376156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Recap and Worked examples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77C4F76-DBDF-FA95-861A-E3E44E10D1C2}"/>
              </a:ext>
            </a:extLst>
          </p:cNvPr>
          <p:cNvGrpSpPr/>
          <p:nvPr/>
        </p:nvGrpSpPr>
        <p:grpSpPr>
          <a:xfrm>
            <a:off x="9169371" y="3552668"/>
            <a:ext cx="2346404" cy="2337463"/>
            <a:chOff x="8694129" y="3274143"/>
            <a:chExt cx="2566813" cy="2557032"/>
          </a:xfrm>
        </p:grpSpPr>
        <p:sp>
          <p:nvSpPr>
            <p:cNvPr id="5" name="Google Shape;142;p2">
              <a:extLst>
                <a:ext uri="{FF2B5EF4-FFF2-40B4-BE49-F238E27FC236}">
                  <a16:creationId xmlns:a16="http://schemas.microsoft.com/office/drawing/2014/main" id="{6C88BF25-056A-7DEB-4886-EB73A529CAC7}"/>
                </a:ext>
              </a:extLst>
            </p:cNvPr>
            <p:cNvSpPr/>
            <p:nvPr/>
          </p:nvSpPr>
          <p:spPr>
            <a:xfrm>
              <a:off x="8694129" y="3274143"/>
              <a:ext cx="2566813" cy="2557032"/>
            </a:xfrm>
            <a:prstGeom prst="ellipse">
              <a:avLst/>
            </a:prstGeom>
            <a:solidFill>
              <a:schemeClr val="lt1"/>
            </a:solidFill>
            <a:ln w="38100" cap="flat" cmpd="sng">
              <a:solidFill>
                <a:srgbClr val="D2E8E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8" name="Google Shape;143;p2">
              <a:extLst>
                <a:ext uri="{FF2B5EF4-FFF2-40B4-BE49-F238E27FC236}">
                  <a16:creationId xmlns:a16="http://schemas.microsoft.com/office/drawing/2014/main" id="{875935DF-AD61-0D7C-69FD-1B358D125F76}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233062" y="3824380"/>
              <a:ext cx="1488015" cy="1459576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3477941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09A6D9-5D74-3BC5-1CCC-4CC98DC169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;p4">
            <a:extLst>
              <a:ext uri="{FF2B5EF4-FFF2-40B4-BE49-F238E27FC236}">
                <a16:creationId xmlns:a16="http://schemas.microsoft.com/office/drawing/2014/main" id="{AEE364FE-509A-64EF-EC53-8348C1D5462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1281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SzPts val="4000"/>
            </a:pPr>
            <a:r>
              <a:rPr lang="en-GB" dirty="0"/>
              <a:t>Worked example 1: Definite integral</a:t>
            </a:r>
            <a:endParaRPr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 Placeholder 2">
                <a:extLst>
                  <a:ext uri="{FF2B5EF4-FFF2-40B4-BE49-F238E27FC236}">
                    <a16:creationId xmlns:a16="http://schemas.microsoft.com/office/drawing/2014/main" id="{F0395E94-ABAB-F94E-4CBC-B32A6C5593B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199" y="1468099"/>
                <a:ext cx="10913533" cy="4727428"/>
              </a:xfrm>
              <a:prstGeom prst="rect">
                <a:avLst/>
              </a:prstGeom>
              <a:solidFill>
                <a:srgbClr val="D2E8E9"/>
              </a:solidFill>
              <a:ln>
                <a:noFill/>
              </a:ln>
            </p:spPr>
            <p:txBody>
              <a:bodyPr spcFirstLastPara="1" wrap="square" lIns="180000" tIns="180000" rIns="180000" bIns="1800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108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L="914400" marR="0" lvl="1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L="1371600" marR="0" lvl="2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L="1828800" marR="0" lvl="3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6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L="2286000" marR="0" lvl="4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6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114300" indent="0">
                  <a:buNone/>
                </a:pPr>
                <a:r>
                  <a:rPr lang="en-US" b="1" dirty="0"/>
                  <a:t>Step 4</a:t>
                </a:r>
                <a:r>
                  <a:rPr lang="en-US" dirty="0"/>
                  <a:t>: Calculate the result.</a:t>
                </a:r>
              </a:p>
              <a:p>
                <a:pPr marL="114300" indent="0">
                  <a:buNone/>
                </a:pPr>
                <a:endParaRPr lang="en-US" dirty="0"/>
              </a:p>
              <a:p>
                <a:pPr marL="114300" indent="0">
                  <a:buNone/>
                </a:pPr>
                <a:endParaRPr lang="en-US" dirty="0"/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𝑉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d>
                            <m:dPr>
                              <m:begChr m:val=""/>
                              <m:endChr m:val="|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𝑡</m:t>
                                      </m:r>
                                    </m:e>
                                    <m:sup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sup>
                                  </m:sSup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sSup>
                                    <m:s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𝑡</m:t>
                                      </m:r>
                                    </m:e>
                                    <m:sup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+5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e>
                              </m:d>
                            </m:e>
                          </m:d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5</m:t>
                          </m:r>
                        </m:sup>
                      </m:sSubSup>
                    </m:oMath>
                  </m:oMathPara>
                </a14:m>
                <a:endParaRPr lang="en-US" i="1" dirty="0">
                  <a:latin typeface="Cambria Math" panose="02040503050406030204" pitchFamily="18" charset="0"/>
                </a:endParaRP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+5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×5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+5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×0</m:t>
                          </m:r>
                        </m:e>
                      </m:d>
                    </m:oMath>
                  </m:oMathPara>
                </a14:m>
                <a:endParaRPr lang="en-US" i="1" dirty="0">
                  <a:latin typeface="Cambria Math" panose="02040503050406030204" pitchFamily="18" charset="0"/>
                </a:endParaRP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125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25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25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+0</m:t>
                          </m:r>
                        </m:e>
                      </m:d>
                    </m:oMath>
                  </m:oMathPara>
                </a14:m>
                <a:endParaRPr lang="en-US" i="1" dirty="0">
                  <a:latin typeface="Cambria Math" panose="02040503050406030204" pitchFamily="18" charset="0"/>
                </a:endParaRP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175 −0</m:t>
                      </m:r>
                    </m:oMath>
                  </m:oMathPara>
                </a14:m>
                <a:endParaRPr lang="en-US" i="1" dirty="0">
                  <a:latin typeface="Cambria Math" panose="02040503050406030204" pitchFamily="18" charset="0"/>
                </a:endParaRP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1" i="1">
                          <a:latin typeface="Cambria Math" panose="02040503050406030204" pitchFamily="18" charset="0"/>
                        </a:rPr>
                        <m:t>𝟏𝟕𝟓</m:t>
                      </m:r>
                      <m:r>
                        <a:rPr lang="en-US" b="1" i="1">
                          <a:latin typeface="Cambria Math" panose="02040503050406030204" pitchFamily="18" charset="0"/>
                        </a:rPr>
                        <m:t> </m:t>
                      </m:r>
                      <m:sSup>
                        <m:sSup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1" i="0" smtClean="0">
                              <a:latin typeface="Cambria Math" panose="02040503050406030204" pitchFamily="18" charset="0"/>
                            </a:rPr>
                            <m:t>𝐦</m:t>
                          </m:r>
                        </m:e>
                        <m:sup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𝟑</m:t>
                          </m:r>
                        </m:sup>
                      </m:sSup>
                    </m:oMath>
                  </m:oMathPara>
                </a14:m>
                <a:endParaRPr lang="en-US" b="1" i="1" dirty="0">
                  <a:latin typeface="Cambria Math" panose="02040503050406030204" pitchFamily="18" charset="0"/>
                </a:endParaRPr>
              </a:p>
              <a:p>
                <a:pPr marL="114300" indent="0">
                  <a:buNone/>
                </a:pPr>
                <a:endParaRPr lang="en-US" b="1" i="1" dirty="0"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6" name="Text Placeholder 2">
                <a:extLst>
                  <a:ext uri="{FF2B5EF4-FFF2-40B4-BE49-F238E27FC236}">
                    <a16:creationId xmlns:a16="http://schemas.microsoft.com/office/drawing/2014/main" id="{F0395E94-ABAB-F94E-4CBC-B32A6C5593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199" y="1468099"/>
                <a:ext cx="10913533" cy="472742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Google Shape;131;p16">
            <a:extLst>
              <a:ext uri="{FF2B5EF4-FFF2-40B4-BE49-F238E27FC236}">
                <a16:creationId xmlns:a16="http://schemas.microsoft.com/office/drawing/2014/main" id="{E16F2F1D-E224-98C9-662F-8756FABB2A48}"/>
              </a:ext>
            </a:extLst>
          </p:cNvPr>
          <p:cNvSpPr txBox="1">
            <a:spLocks/>
          </p:cNvSpPr>
          <p:nvPr/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8000"/>
              </a:lnSpc>
              <a:buSzPts val="1200"/>
            </a:pPr>
            <a:r>
              <a:rPr lang="en-GB" sz="1200" dirty="0">
                <a:solidFill>
                  <a:srgbClr val="898989"/>
                </a:solidFill>
              </a:rPr>
              <a:t>Resource 5: Calculus – Integration</a:t>
            </a:r>
          </a:p>
        </p:txBody>
      </p:sp>
      <p:sp>
        <p:nvSpPr>
          <p:cNvPr id="4" name="Google Shape;130;p16">
            <a:extLst>
              <a:ext uri="{FF2B5EF4-FFF2-40B4-BE49-F238E27FC236}">
                <a16:creationId xmlns:a16="http://schemas.microsoft.com/office/drawing/2014/main" id="{CBDF0A3B-CAAC-5B7F-7225-12915D0280D1}"/>
              </a:ext>
            </a:extLst>
          </p:cNvPr>
          <p:cNvSpPr txBox="1">
            <a:spLocks/>
          </p:cNvSpPr>
          <p:nvPr/>
        </p:nvSpPr>
        <p:spPr>
          <a:xfrm>
            <a:off x="9694551" y="159675"/>
            <a:ext cx="2385961" cy="376156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Recap and Worked examples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7C55DD8-1590-200E-5877-81C1D0B34A76}"/>
              </a:ext>
            </a:extLst>
          </p:cNvPr>
          <p:cNvGrpSpPr/>
          <p:nvPr/>
        </p:nvGrpSpPr>
        <p:grpSpPr>
          <a:xfrm>
            <a:off x="9169371" y="3552668"/>
            <a:ext cx="2346404" cy="2337463"/>
            <a:chOff x="8694129" y="3274143"/>
            <a:chExt cx="2566813" cy="2557032"/>
          </a:xfrm>
        </p:grpSpPr>
        <p:sp>
          <p:nvSpPr>
            <p:cNvPr id="5" name="Google Shape;142;p2">
              <a:extLst>
                <a:ext uri="{FF2B5EF4-FFF2-40B4-BE49-F238E27FC236}">
                  <a16:creationId xmlns:a16="http://schemas.microsoft.com/office/drawing/2014/main" id="{7335F1C2-376A-3705-A2F7-334378AAF3A5}"/>
                </a:ext>
              </a:extLst>
            </p:cNvPr>
            <p:cNvSpPr/>
            <p:nvPr/>
          </p:nvSpPr>
          <p:spPr>
            <a:xfrm>
              <a:off x="8694129" y="3274143"/>
              <a:ext cx="2566813" cy="2557032"/>
            </a:xfrm>
            <a:prstGeom prst="ellipse">
              <a:avLst/>
            </a:prstGeom>
            <a:solidFill>
              <a:schemeClr val="lt1"/>
            </a:solidFill>
            <a:ln w="38100" cap="flat" cmpd="sng">
              <a:solidFill>
                <a:srgbClr val="D2E8E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8" name="Google Shape;143;p2">
              <a:extLst>
                <a:ext uri="{FF2B5EF4-FFF2-40B4-BE49-F238E27FC236}">
                  <a16:creationId xmlns:a16="http://schemas.microsoft.com/office/drawing/2014/main" id="{01C53E8D-46D2-6987-5F61-7F32ABC7686D}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233062" y="3824380"/>
              <a:ext cx="1488015" cy="1459576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4764813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68F62F-D525-6D51-8CC4-97E900C1F6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;p4">
            <a:extLst>
              <a:ext uri="{FF2B5EF4-FFF2-40B4-BE49-F238E27FC236}">
                <a16:creationId xmlns:a16="http://schemas.microsoft.com/office/drawing/2014/main" id="{26174FEC-4572-81E6-56DF-2DE3D79023F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1281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SzPts val="4000"/>
            </a:pPr>
            <a:r>
              <a:rPr lang="en-GB" dirty="0"/>
              <a:t>Worked example 2: Indefinite integral</a:t>
            </a:r>
            <a:endParaRPr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 Placeholder 2">
                <a:extLst>
                  <a:ext uri="{FF2B5EF4-FFF2-40B4-BE49-F238E27FC236}">
                    <a16:creationId xmlns:a16="http://schemas.microsoft.com/office/drawing/2014/main" id="{D5B33B87-0EF3-2692-2919-4C58DE97710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199" y="1478843"/>
                <a:ext cx="10913533" cy="4638783"/>
              </a:xfrm>
              <a:prstGeom prst="rect">
                <a:avLst/>
              </a:prstGeom>
              <a:solidFill>
                <a:srgbClr val="D2E8E9"/>
              </a:solidFill>
              <a:ln>
                <a:noFill/>
              </a:ln>
            </p:spPr>
            <p:txBody>
              <a:bodyPr spcFirstLastPara="1" wrap="square" lIns="180000" tIns="180000" rIns="180000" bIns="1800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108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L="914400" marR="0" lvl="1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L="1371600" marR="0" lvl="2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L="1828800" marR="0" lvl="3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6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L="2286000" marR="0" lvl="4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6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114300" indent="0">
                  <a:buNone/>
                </a:pPr>
                <a:r>
                  <a:rPr lang="en-US" dirty="0"/>
                  <a:t>The velocity (</a:t>
                </a:r>
                <a14:m>
                  <m:oMath xmlns:m="http://schemas.openxmlformats.org/officeDocument/2006/math"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𝑣</m:t>
                    </m:r>
                  </m:oMath>
                </a14:m>
                <a:r>
                  <a:rPr lang="en-US" dirty="0"/>
                  <a:t>) of a component starting from a test rig is given by the function </a:t>
                </a:r>
                <a14:m>
                  <m:oMath xmlns:m="http://schemas.openxmlformats.org/officeDocument/2006/math"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𝑣</m:t>
                    </m:r>
                    <m:d>
                      <m:dPr>
                        <m:ctrlPr>
                          <a:rPr lang="en-US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dirty="0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4</m:t>
                    </m:r>
                    <m:sSup>
                      <m:sSup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p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−6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+2 </m:t>
                    </m:r>
                    <m:r>
                      <m:rPr>
                        <m:sty m:val="p"/>
                      </m:rPr>
                      <a:rPr lang="en-GB" b="0" i="0" dirty="0" smtClean="0">
                        <a:latin typeface="Cambria Math" panose="02040503050406030204" pitchFamily="18" charset="0"/>
                      </a:rPr>
                      <m:t>m</m:t>
                    </m:r>
                    <m:r>
                      <a:rPr lang="en-GB" b="0" i="0" dirty="0" smtClean="0">
                        <a:latin typeface="Cambria Math" panose="02040503050406030204" pitchFamily="18" charset="0"/>
                      </a:rPr>
                      <m:t>/</m:t>
                    </m:r>
                    <m:r>
                      <m:rPr>
                        <m:sty m:val="p"/>
                      </m:rPr>
                      <a:rPr lang="en-GB" b="0" i="0" dirty="0" smtClean="0">
                        <a:latin typeface="Cambria Math" panose="02040503050406030204" pitchFamily="18" charset="0"/>
                      </a:rPr>
                      <m:t>s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r>
                  <a:rPr lang="en-US" dirty="0"/>
                  <a:t> </a:t>
                </a:r>
              </a:p>
              <a:p>
                <a:pPr marL="114300" indent="0">
                  <a:buNone/>
                </a:pPr>
                <a:r>
                  <a:rPr lang="en-US" dirty="0"/>
                  <a:t>If the component starts from a position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𝑠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3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i="0" dirty="0" smtClean="0">
                        <a:latin typeface="Cambria Math" panose="02040503050406030204" pitchFamily="18" charset="0"/>
                      </a:rPr>
                      <m:t>m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(when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dirty="0"/>
                  <a:t>), find the equation for its displacement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𝑠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.</a:t>
                </a:r>
              </a:p>
              <a:p>
                <a:pPr marL="114300" indent="0">
                  <a:buNone/>
                </a:pPr>
                <a:endParaRPr lang="en-US" i="1" dirty="0">
                  <a:latin typeface="Cambria Math" panose="02040503050406030204" pitchFamily="18" charset="0"/>
                </a:endParaRPr>
              </a:p>
              <a:p>
                <a:pPr marL="114300" indent="0">
                  <a:buNone/>
                </a:pPr>
                <a:endParaRPr lang="en-US" i="1" dirty="0">
                  <a:latin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16" name="Text Placeholder 2">
                <a:extLst>
                  <a:ext uri="{FF2B5EF4-FFF2-40B4-BE49-F238E27FC236}">
                    <a16:creationId xmlns:a16="http://schemas.microsoft.com/office/drawing/2014/main" id="{D5B33B87-0EF3-2692-2919-4C58DE9771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199" y="1478843"/>
                <a:ext cx="10913533" cy="463878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Google Shape;164;p3">
            <a:extLst>
              <a:ext uri="{FF2B5EF4-FFF2-40B4-BE49-F238E27FC236}">
                <a16:creationId xmlns:a16="http://schemas.microsoft.com/office/drawing/2014/main" id="{DD5BC875-A8C9-4D31-475B-84B6C5FEB95A}"/>
              </a:ext>
            </a:extLst>
          </p:cNvPr>
          <p:cNvSpPr txBox="1"/>
          <p:nvPr/>
        </p:nvSpPr>
        <p:spPr>
          <a:xfrm>
            <a:off x="1031425" y="5504049"/>
            <a:ext cx="5939001" cy="40006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000" i="1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Ind</a:t>
            </a:r>
            <a:r>
              <a:rPr lang="en-GB" sz="2000" b="0" i="1" u="none" strike="noStrike" cap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efinite integral: Used to find the general formula.</a:t>
            </a:r>
            <a:endParaRPr sz="1400" b="0" i="0" u="none" strike="noStrike" cap="none" dirty="0">
              <a:solidFill>
                <a:srgbClr val="000000"/>
              </a:solidFill>
              <a:latin typeface="+mn-lt"/>
              <a:ea typeface="Arial"/>
              <a:cs typeface="Arial"/>
              <a:sym typeface="Arial"/>
            </a:endParaRPr>
          </a:p>
        </p:txBody>
      </p:sp>
      <p:sp>
        <p:nvSpPr>
          <p:cNvPr id="2" name="Google Shape;131;p16">
            <a:extLst>
              <a:ext uri="{FF2B5EF4-FFF2-40B4-BE49-F238E27FC236}">
                <a16:creationId xmlns:a16="http://schemas.microsoft.com/office/drawing/2014/main" id="{5FE7C450-ADB8-7FB1-9927-1E49006F1383}"/>
              </a:ext>
            </a:extLst>
          </p:cNvPr>
          <p:cNvSpPr txBox="1">
            <a:spLocks/>
          </p:cNvSpPr>
          <p:nvPr/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8000"/>
              </a:lnSpc>
              <a:buSzPts val="1200"/>
            </a:pPr>
            <a:r>
              <a:rPr lang="en-GB" sz="1200" dirty="0">
                <a:solidFill>
                  <a:srgbClr val="898989"/>
                </a:solidFill>
              </a:rPr>
              <a:t>Resource 5: Calculus – Integration</a:t>
            </a:r>
          </a:p>
        </p:txBody>
      </p:sp>
      <p:sp>
        <p:nvSpPr>
          <p:cNvPr id="4" name="Google Shape;130;p16">
            <a:extLst>
              <a:ext uri="{FF2B5EF4-FFF2-40B4-BE49-F238E27FC236}">
                <a16:creationId xmlns:a16="http://schemas.microsoft.com/office/drawing/2014/main" id="{39F0A0A1-80F1-F899-584B-DB989CAA4F1E}"/>
              </a:ext>
            </a:extLst>
          </p:cNvPr>
          <p:cNvSpPr txBox="1">
            <a:spLocks/>
          </p:cNvSpPr>
          <p:nvPr/>
        </p:nvSpPr>
        <p:spPr>
          <a:xfrm>
            <a:off x="9694551" y="159675"/>
            <a:ext cx="2385961" cy="376156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Recap and Worked examples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EFC7F30-E41A-345B-9200-D3CF7685A935}"/>
              </a:ext>
            </a:extLst>
          </p:cNvPr>
          <p:cNvGrpSpPr/>
          <p:nvPr/>
        </p:nvGrpSpPr>
        <p:grpSpPr>
          <a:xfrm>
            <a:off x="9169371" y="3552668"/>
            <a:ext cx="2346404" cy="2337463"/>
            <a:chOff x="8694129" y="3274143"/>
            <a:chExt cx="2566813" cy="2557032"/>
          </a:xfrm>
        </p:grpSpPr>
        <p:sp>
          <p:nvSpPr>
            <p:cNvPr id="8" name="Google Shape;142;p2">
              <a:extLst>
                <a:ext uri="{FF2B5EF4-FFF2-40B4-BE49-F238E27FC236}">
                  <a16:creationId xmlns:a16="http://schemas.microsoft.com/office/drawing/2014/main" id="{EB44584E-E23F-AF71-F496-F5C46ECCD457}"/>
                </a:ext>
              </a:extLst>
            </p:cNvPr>
            <p:cNvSpPr/>
            <p:nvPr/>
          </p:nvSpPr>
          <p:spPr>
            <a:xfrm>
              <a:off x="8694129" y="3274143"/>
              <a:ext cx="2566813" cy="2557032"/>
            </a:xfrm>
            <a:prstGeom prst="ellipse">
              <a:avLst/>
            </a:prstGeom>
            <a:solidFill>
              <a:schemeClr val="lt1"/>
            </a:solidFill>
            <a:ln w="38100" cap="flat" cmpd="sng">
              <a:solidFill>
                <a:srgbClr val="D2E8E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0" name="Google Shape;143;p2">
              <a:extLst>
                <a:ext uri="{FF2B5EF4-FFF2-40B4-BE49-F238E27FC236}">
                  <a16:creationId xmlns:a16="http://schemas.microsoft.com/office/drawing/2014/main" id="{CC18A474-0996-7A25-4B23-4544FBC14242}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233062" y="3824380"/>
              <a:ext cx="1488015" cy="1459576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6919661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27A524-368D-3A5B-9334-FA0CA1B51F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;p4">
            <a:extLst>
              <a:ext uri="{FF2B5EF4-FFF2-40B4-BE49-F238E27FC236}">
                <a16:creationId xmlns:a16="http://schemas.microsoft.com/office/drawing/2014/main" id="{12D5FC4B-84BC-C030-4C8A-22FBD5D0075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1281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SzPts val="4000"/>
            </a:pPr>
            <a:r>
              <a:rPr lang="en-GB" dirty="0"/>
              <a:t>Worked example 2: Indefinite integral</a:t>
            </a:r>
            <a:endParaRPr dirty="0"/>
          </a:p>
        </p:txBody>
      </p:sp>
      <p:sp>
        <p:nvSpPr>
          <p:cNvPr id="8" name="Google Shape;182;p3">
            <a:extLst>
              <a:ext uri="{FF2B5EF4-FFF2-40B4-BE49-F238E27FC236}">
                <a16:creationId xmlns:a16="http://schemas.microsoft.com/office/drawing/2014/main" id="{6DF0E087-0C4B-2012-C6FF-83EB0EBEC80D}"/>
              </a:ext>
            </a:extLst>
          </p:cNvPr>
          <p:cNvSpPr txBox="1"/>
          <p:nvPr/>
        </p:nvSpPr>
        <p:spPr>
          <a:xfrm>
            <a:off x="2939706" y="5339441"/>
            <a:ext cx="6710517" cy="70788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000" b="0" i="1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This means that…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0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</a:t>
            </a:r>
            <a:r>
              <a:rPr lang="en-GB" sz="2000" b="0" i="1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fficiency  = output power ÷ input power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 Placeholder 2">
                <a:extLst>
                  <a:ext uri="{FF2B5EF4-FFF2-40B4-BE49-F238E27FC236}">
                    <a16:creationId xmlns:a16="http://schemas.microsoft.com/office/drawing/2014/main" id="{99EEDADD-AE48-D71E-D282-CE7C4E29126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199" y="1478843"/>
                <a:ext cx="10913533" cy="4638783"/>
              </a:xfrm>
              <a:prstGeom prst="rect">
                <a:avLst/>
              </a:prstGeom>
              <a:solidFill>
                <a:srgbClr val="D2E8E9"/>
              </a:solidFill>
              <a:ln>
                <a:noFill/>
              </a:ln>
            </p:spPr>
            <p:txBody>
              <a:bodyPr spcFirstLastPara="1" wrap="square" lIns="180000" tIns="180000" rIns="180000" bIns="1800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108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L="914400" marR="0" lvl="1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L="1371600" marR="0" lvl="2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L="1828800" marR="0" lvl="3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6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L="2286000" marR="0" lvl="4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6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114300" indent="0">
                  <a:buNone/>
                </a:pPr>
                <a:r>
                  <a:rPr lang="en-US" b="1" dirty="0"/>
                  <a:t>Step 1</a:t>
                </a:r>
                <a:r>
                  <a:rPr lang="en-US" dirty="0"/>
                  <a:t>: Integrate the velocity function to find its displacement function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𝑠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.</a:t>
                </a:r>
              </a:p>
              <a:p>
                <a:pPr marL="114300" indent="0">
                  <a:buNone/>
                </a:pPr>
                <a:r>
                  <a:rPr lang="en-US" dirty="0"/>
                  <a:t>The displacement, </a:t>
                </a:r>
                <a:r>
                  <a:rPr lang="en-US" i="1" dirty="0"/>
                  <a:t>s</a:t>
                </a:r>
                <a:r>
                  <a:rPr lang="en-US" dirty="0"/>
                  <a:t>(</a:t>
                </a:r>
                <a:r>
                  <a:rPr lang="en-US" i="1" dirty="0"/>
                  <a:t>t</a:t>
                </a:r>
                <a:r>
                  <a:rPr lang="en-US" dirty="0"/>
                  <a:t>), is the integral of the velocity function, </a:t>
                </a:r>
                <a:r>
                  <a:rPr lang="en-US" i="1" dirty="0"/>
                  <a:t>v</a:t>
                </a:r>
                <a:r>
                  <a:rPr lang="en-US" dirty="0"/>
                  <a:t>(</a:t>
                </a:r>
                <a:r>
                  <a:rPr lang="en-US" i="1" dirty="0"/>
                  <a:t>t</a:t>
                </a:r>
                <a:r>
                  <a:rPr lang="en-US" dirty="0"/>
                  <a:t>).</a:t>
                </a: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)=</m:t>
                      </m:r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𝑣</m:t>
                          </m:r>
                          <m:d>
                            <m:dPr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𝑑𝑡</m:t>
                          </m:r>
                        </m:e>
                      </m:nary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4</m:t>
                          </m:r>
                          <m:sSup>
                            <m:sSupPr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−6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+2 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𝑑𝑡</m:t>
                          </m:r>
                        </m:e>
                      </m:nary>
                    </m:oMath>
                  </m:oMathPara>
                </a14:m>
                <a:endParaRPr lang="en-US" i="1" dirty="0">
                  <a:latin typeface="Cambria Math" panose="02040503050406030204" pitchFamily="18" charset="0"/>
                </a:endParaRP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p>
                          </m:sSup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+2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𝐶</m:t>
                      </m:r>
                    </m:oMath>
                  </m:oMathPara>
                </a14:m>
                <a:endParaRPr lang="en-US" b="0" i="1" dirty="0">
                  <a:latin typeface="Cambria Math" panose="02040503050406030204" pitchFamily="18" charset="0"/>
                </a:endParaRP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  <m:r>
                        <a:rPr lang="en-US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3</m:t>
                      </m:r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latin typeface="Cambria Math" panose="02040503050406030204" pitchFamily="18" charset="0"/>
                        </a:rPr>
                        <m:t>+2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𝐶</m:t>
                      </m:r>
                    </m:oMath>
                  </m:oMathPara>
                </a14:m>
                <a:endParaRPr lang="en-US" i="1" dirty="0">
                  <a:latin typeface="Cambria Math" panose="02040503050406030204" pitchFamily="18" charset="0"/>
                </a:endParaRPr>
              </a:p>
              <a:p>
                <a:pPr marL="114300" indent="0">
                  <a:buNone/>
                </a:pPr>
                <a:endParaRPr lang="en-US" b="0" i="1" dirty="0">
                  <a:latin typeface="Cambria Math" panose="02040503050406030204" pitchFamily="18" charset="0"/>
                </a:endParaRPr>
              </a:p>
              <a:p>
                <a:pPr marL="114300" indent="0">
                  <a:buNone/>
                </a:pPr>
                <a:endParaRPr lang="en-US" i="1" dirty="0">
                  <a:latin typeface="Cambria Math" panose="02040503050406030204" pitchFamily="18" charset="0"/>
                </a:endParaRPr>
              </a:p>
              <a:p>
                <a:pPr marL="114300" indent="0">
                  <a:buNone/>
                </a:pPr>
                <a:endParaRPr lang="en-US" i="1" dirty="0">
                  <a:latin typeface="Cambria Math" panose="02040503050406030204" pitchFamily="18" charset="0"/>
                </a:endParaRPr>
              </a:p>
              <a:p>
                <a:pPr marL="114300" indent="0">
                  <a:buNone/>
                </a:pPr>
                <a:endParaRPr lang="en-US" i="1" dirty="0"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6" name="Text Placeholder 2">
                <a:extLst>
                  <a:ext uri="{FF2B5EF4-FFF2-40B4-BE49-F238E27FC236}">
                    <a16:creationId xmlns:a16="http://schemas.microsoft.com/office/drawing/2014/main" id="{99EEDADD-AE48-D71E-D282-CE7C4E2912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199" y="1478843"/>
                <a:ext cx="10913533" cy="4638783"/>
              </a:xfrm>
              <a:prstGeom prst="rect">
                <a:avLst/>
              </a:prstGeom>
              <a:blipFill>
                <a:blip r:embed="rId2"/>
                <a:stretch>
                  <a:fillRect l="-929" t="-5191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Google Shape;164;p3">
            <a:extLst>
              <a:ext uri="{FF2B5EF4-FFF2-40B4-BE49-F238E27FC236}">
                <a16:creationId xmlns:a16="http://schemas.microsoft.com/office/drawing/2014/main" id="{C2F5D838-9B29-DB1A-6CC6-6E2661834876}"/>
              </a:ext>
            </a:extLst>
          </p:cNvPr>
          <p:cNvSpPr txBox="1"/>
          <p:nvPr/>
        </p:nvSpPr>
        <p:spPr>
          <a:xfrm>
            <a:off x="1031006" y="4910780"/>
            <a:ext cx="7892037" cy="101562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000" b="0" i="1" u="none" strike="noStrike" cap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In indefinite integration, add the constant C because integration tells us about the shape of the movement, but C represents the specific starting position which cannot be known from the velocity alone.</a:t>
            </a:r>
            <a:endParaRPr sz="1400" b="0" i="0" u="none" strike="noStrike" cap="none" dirty="0">
              <a:solidFill>
                <a:srgbClr val="000000"/>
              </a:solidFill>
              <a:latin typeface="+mn-lt"/>
              <a:ea typeface="Arial"/>
              <a:cs typeface="Arial"/>
              <a:sym typeface="Arial"/>
            </a:endParaRPr>
          </a:p>
        </p:txBody>
      </p:sp>
      <p:sp>
        <p:nvSpPr>
          <p:cNvPr id="2" name="Google Shape;131;p16">
            <a:extLst>
              <a:ext uri="{FF2B5EF4-FFF2-40B4-BE49-F238E27FC236}">
                <a16:creationId xmlns:a16="http://schemas.microsoft.com/office/drawing/2014/main" id="{BE78F37D-98F3-5C41-3200-BAF1667CC231}"/>
              </a:ext>
            </a:extLst>
          </p:cNvPr>
          <p:cNvSpPr txBox="1">
            <a:spLocks/>
          </p:cNvSpPr>
          <p:nvPr/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8000"/>
              </a:lnSpc>
              <a:buSzPts val="1200"/>
            </a:pPr>
            <a:r>
              <a:rPr lang="en-GB" sz="1200" dirty="0">
                <a:solidFill>
                  <a:srgbClr val="898989"/>
                </a:solidFill>
              </a:rPr>
              <a:t>Resource 5: Calculus – Integration</a:t>
            </a:r>
          </a:p>
        </p:txBody>
      </p:sp>
      <p:sp>
        <p:nvSpPr>
          <p:cNvPr id="4" name="Google Shape;130;p16">
            <a:extLst>
              <a:ext uri="{FF2B5EF4-FFF2-40B4-BE49-F238E27FC236}">
                <a16:creationId xmlns:a16="http://schemas.microsoft.com/office/drawing/2014/main" id="{DBDD7EC0-FD43-E8DF-8975-DACB20E03889}"/>
              </a:ext>
            </a:extLst>
          </p:cNvPr>
          <p:cNvSpPr txBox="1">
            <a:spLocks/>
          </p:cNvSpPr>
          <p:nvPr/>
        </p:nvSpPr>
        <p:spPr>
          <a:xfrm>
            <a:off x="9694551" y="159675"/>
            <a:ext cx="2385961" cy="376156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Recap and Worked examples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C584CD0-2787-BB3B-B966-695474D6CD4E}"/>
              </a:ext>
            </a:extLst>
          </p:cNvPr>
          <p:cNvGrpSpPr/>
          <p:nvPr/>
        </p:nvGrpSpPr>
        <p:grpSpPr>
          <a:xfrm>
            <a:off x="9169371" y="3552668"/>
            <a:ext cx="2346404" cy="2337463"/>
            <a:chOff x="8694129" y="3274143"/>
            <a:chExt cx="2566813" cy="2557032"/>
          </a:xfrm>
        </p:grpSpPr>
        <p:sp>
          <p:nvSpPr>
            <p:cNvPr id="10" name="Google Shape;142;p2">
              <a:extLst>
                <a:ext uri="{FF2B5EF4-FFF2-40B4-BE49-F238E27FC236}">
                  <a16:creationId xmlns:a16="http://schemas.microsoft.com/office/drawing/2014/main" id="{5A633910-3621-5BB6-1427-B50EC2D53AD2}"/>
                </a:ext>
              </a:extLst>
            </p:cNvPr>
            <p:cNvSpPr/>
            <p:nvPr/>
          </p:nvSpPr>
          <p:spPr>
            <a:xfrm>
              <a:off x="8694129" y="3274143"/>
              <a:ext cx="2566813" cy="2557032"/>
            </a:xfrm>
            <a:prstGeom prst="ellipse">
              <a:avLst/>
            </a:prstGeom>
            <a:solidFill>
              <a:schemeClr val="lt1"/>
            </a:solidFill>
            <a:ln w="38100" cap="flat" cmpd="sng">
              <a:solidFill>
                <a:srgbClr val="D2E8E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1" name="Google Shape;143;p2">
              <a:extLst>
                <a:ext uri="{FF2B5EF4-FFF2-40B4-BE49-F238E27FC236}">
                  <a16:creationId xmlns:a16="http://schemas.microsoft.com/office/drawing/2014/main" id="{F937ACDE-6021-48B7-5012-E767F4F5419D}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233062" y="3824380"/>
              <a:ext cx="1488015" cy="1459576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4654906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 dirty="0"/>
              <a:t>In this resource, we will:</a:t>
            </a:r>
            <a:endParaRPr dirty="0"/>
          </a:p>
        </p:txBody>
      </p:sp>
      <p:sp>
        <p:nvSpPr>
          <p:cNvPr id="128" name="Google Shape;128;p16"/>
          <p:cNvSpPr txBox="1">
            <a:spLocks noGrp="1"/>
          </p:cNvSpPr>
          <p:nvPr>
            <p:ph type="body" idx="1"/>
          </p:nvPr>
        </p:nvSpPr>
        <p:spPr>
          <a:xfrm>
            <a:off x="838200" y="1695451"/>
            <a:ext cx="64008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>
              <a:buClr>
                <a:srgbClr val="326367"/>
              </a:buClr>
              <a:buFont typeface="Arial" panose="020B0604020202020204" pitchFamily="34" charset="0"/>
              <a:buChar char="•"/>
            </a:pPr>
            <a:r>
              <a:rPr lang="en-GB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calculate indefinite integral using the power rule in reverse for polynomial functions, including the constant of integration;</a:t>
            </a:r>
          </a:p>
          <a:p>
            <a:pPr marL="228600" lvl="0" indent="-228600">
              <a:buClr>
                <a:srgbClr val="326367"/>
              </a:buClr>
              <a:buFont typeface="Arial" panose="020B0604020202020204" pitchFamily="34" charset="0"/>
              <a:buChar char="•"/>
            </a:pPr>
            <a:r>
              <a:rPr lang="en-GB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calculate the area under a curve (or cumulative quantities) given interval using definite integration;</a:t>
            </a:r>
          </a:p>
          <a:p>
            <a:pPr marL="228600" indent="-228600">
              <a:buClr>
                <a:srgbClr val="326367"/>
              </a:buClr>
              <a:buFont typeface="Arial" panose="020B0604020202020204" pitchFamily="34" charset="0"/>
              <a:buChar char="•"/>
            </a:pPr>
            <a:r>
              <a:rPr lang="en-GB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calculate the constant of integration using initial conditions in engineering contexts.</a:t>
            </a:r>
            <a:endParaRPr kern="1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9" name="Google Shape;129;p16"/>
          <p:cNvSpPr txBox="1">
            <a:spLocks noGrp="1"/>
          </p:cNvSpPr>
          <p:nvPr>
            <p:ph type="body" idx="2"/>
          </p:nvPr>
        </p:nvSpPr>
        <p:spPr>
          <a:xfrm>
            <a:off x="7464425" y="1242218"/>
            <a:ext cx="4127500" cy="4934745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44000" rIns="180000" bIns="144000" anchor="t" anchorCtr="0">
            <a:noAutofit/>
          </a:bodyPr>
          <a:lstStyle/>
          <a:p>
            <a:pPr marL="0" indent="0"/>
            <a:r>
              <a:rPr lang="en-US" sz="1500" u="sng" dirty="0"/>
              <a:t>Skills</a:t>
            </a:r>
            <a:endParaRPr lang="en-US" sz="1500" dirty="0"/>
          </a:p>
          <a:p>
            <a:pPr marL="0" indent="0"/>
            <a:r>
              <a:rPr lang="en-US" sz="1500" dirty="0"/>
              <a:t>CSE (Communicate and present outcomes and evidence)</a:t>
            </a:r>
          </a:p>
          <a:p>
            <a:pPr marL="0" indent="0"/>
            <a:r>
              <a:rPr lang="en-US" sz="1500" u="sng" dirty="0"/>
              <a:t>General competencies</a:t>
            </a:r>
            <a:endParaRPr lang="en-US" sz="1500" dirty="0"/>
          </a:p>
          <a:p>
            <a:pPr marL="0" indent="0"/>
            <a:r>
              <a:rPr lang="en-US" sz="1500" dirty="0"/>
              <a:t>English:</a:t>
            </a:r>
          </a:p>
          <a:p>
            <a:pPr marL="0" indent="0"/>
            <a:r>
              <a:rPr lang="en-US" sz="1500" dirty="0"/>
              <a:t>EC1 Convey technical information to different audiences</a:t>
            </a:r>
          </a:p>
          <a:p>
            <a:pPr marL="0" indent="0"/>
            <a:r>
              <a:rPr lang="en-US" sz="1500" dirty="0" err="1"/>
              <a:t>Maths</a:t>
            </a:r>
            <a:r>
              <a:rPr lang="en-US" sz="1500" dirty="0"/>
              <a:t>:</a:t>
            </a:r>
          </a:p>
          <a:p>
            <a:pPr marL="0" indent="0"/>
            <a:r>
              <a:rPr lang="en-US" sz="1500" dirty="0"/>
              <a:t>MC2 Estimating, calculating and error spotting</a:t>
            </a:r>
          </a:p>
        </p:txBody>
      </p:sp>
      <p:sp>
        <p:nvSpPr>
          <p:cNvPr id="130" name="Google Shape;130;p16"/>
          <p:cNvSpPr>
            <a:spLocks noGrp="1"/>
          </p:cNvSpPr>
          <p:nvPr>
            <p:ph type="body" idx="3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Introduction</a:t>
            </a:r>
            <a:endParaRPr/>
          </a:p>
        </p:txBody>
      </p:sp>
      <p:sp>
        <p:nvSpPr>
          <p:cNvPr id="131" name="Google Shape;131;p16"/>
          <p:cNvSpPr txBox="1">
            <a:spLocks noGrp="1"/>
          </p:cNvSpPr>
          <p:nvPr>
            <p:ph type="body" idx="4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 dirty="0"/>
              <a:t>Resource 5: Calculus – Integration</a:t>
            </a:r>
            <a:endParaRPr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18E217-506B-39E4-F507-21E716CFF6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;p4">
            <a:extLst>
              <a:ext uri="{FF2B5EF4-FFF2-40B4-BE49-F238E27FC236}">
                <a16:creationId xmlns:a16="http://schemas.microsoft.com/office/drawing/2014/main" id="{20847B05-DD49-A34A-D15B-1F741EB1D36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1281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SzPts val="4000"/>
            </a:pPr>
            <a:r>
              <a:rPr lang="en-GB" dirty="0"/>
              <a:t>Worked example 2: Indefinite integral</a:t>
            </a:r>
            <a:endParaRPr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 Placeholder 2">
                <a:extLst>
                  <a:ext uri="{FF2B5EF4-FFF2-40B4-BE49-F238E27FC236}">
                    <a16:creationId xmlns:a16="http://schemas.microsoft.com/office/drawing/2014/main" id="{84D0770F-B4EB-1C08-847C-3E6E226CFC3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199" y="1478843"/>
                <a:ext cx="10913533" cy="4638783"/>
              </a:xfrm>
              <a:prstGeom prst="rect">
                <a:avLst/>
              </a:prstGeom>
              <a:solidFill>
                <a:srgbClr val="D2E8E9"/>
              </a:solidFill>
              <a:ln>
                <a:noFill/>
              </a:ln>
            </p:spPr>
            <p:txBody>
              <a:bodyPr spcFirstLastPara="1" wrap="square" lIns="180000" tIns="180000" rIns="180000" bIns="1800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108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L="914400" marR="0" lvl="1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L="1371600" marR="0" lvl="2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L="1828800" marR="0" lvl="3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6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L="2286000" marR="0" lvl="4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6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114300" indent="0">
                  <a:buNone/>
                </a:pPr>
                <a:r>
                  <a:rPr lang="en-US" b="1" dirty="0"/>
                  <a:t>Step 2</a:t>
                </a:r>
                <a:r>
                  <a:rPr lang="en-US" dirty="0"/>
                  <a:t>: Use the initial condition to solve for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𝐶</m:t>
                    </m:r>
                  </m:oMath>
                </a14:m>
                <a:r>
                  <a:rPr lang="en-US" dirty="0"/>
                  <a:t>.</a:t>
                </a:r>
              </a:p>
              <a:p>
                <a:pPr marL="114300" indent="0">
                  <a:buNone/>
                </a:pPr>
                <a:r>
                  <a:rPr lang="en-US" dirty="0"/>
                  <a:t>When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dirty="0"/>
                  <a:t>,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𝑠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=3</m:t>
                    </m:r>
                    <m:r>
                      <a:rPr lang="en-US" b="0" i="0" dirty="0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r>
                  <a:rPr lang="en-US" dirty="0"/>
                  <a:t> Substitute these values and solve for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𝐶</m:t>
                    </m:r>
                  </m:oMath>
                </a14:m>
                <a:r>
                  <a:rPr lang="en-US" dirty="0"/>
                  <a:t>.</a:t>
                </a:r>
              </a:p>
              <a:p>
                <a:pPr marL="114300" indent="0">
                  <a:buNone/>
                </a:pPr>
                <a:endParaRPr lang="en-US" b="0" i="1" dirty="0">
                  <a:latin typeface="Cambria Math" panose="02040503050406030204" pitchFamily="18" charset="0"/>
                </a:endParaRP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)=</m:t>
                      </m:r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  <m:r>
                        <a:rPr lang="en-US" i="1">
                          <a:latin typeface="Cambria Math" panose="02040503050406030204" pitchFamily="18" charset="0"/>
                        </a:rPr>
                        <m:t>−3</m:t>
                      </m:r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latin typeface="Cambria Math" panose="02040503050406030204" pitchFamily="18" charset="0"/>
                        </a:rPr>
                        <m:t>+2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𝐶</m:t>
                      </m:r>
                    </m:oMath>
                  </m:oMathPara>
                </a14:m>
                <a:endParaRPr lang="en-US" i="1" dirty="0">
                  <a:latin typeface="Cambria Math" panose="02040503050406030204" pitchFamily="18" charset="0"/>
                </a:endParaRP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  <m:r>
                        <a:rPr lang="en-US" i="1">
                          <a:latin typeface="Cambria Math" panose="02040503050406030204" pitchFamily="18" charset="0"/>
                        </a:rPr>
                        <m:t>−3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latin typeface="Cambria Math" panose="02040503050406030204" pitchFamily="18" charset="0"/>
                        </a:rPr>
                        <m:t>+2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×0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𝐶</m:t>
                      </m:r>
                    </m:oMath>
                  </m:oMathPara>
                </a14:m>
                <a:endParaRPr lang="en-US" i="1" dirty="0">
                  <a:latin typeface="Cambria Math" panose="02040503050406030204" pitchFamily="18" charset="0"/>
                </a:endParaRP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3=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𝐶</m:t>
                      </m:r>
                    </m:oMath>
                  </m:oMathPara>
                </a14:m>
                <a:endParaRPr lang="en-US" i="1" dirty="0">
                  <a:latin typeface="Cambria Math" panose="02040503050406030204" pitchFamily="18" charset="0"/>
                </a:endParaRP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=3</m:t>
                      </m:r>
                    </m:oMath>
                  </m:oMathPara>
                </a14:m>
                <a:endParaRPr lang="en-US" i="1" dirty="0">
                  <a:latin typeface="Cambria Math" panose="02040503050406030204" pitchFamily="18" charset="0"/>
                </a:endParaRPr>
              </a:p>
              <a:p>
                <a:pPr marL="114300" indent="0">
                  <a:buNone/>
                </a:pPr>
                <a:endParaRPr lang="en-US" i="1" dirty="0">
                  <a:latin typeface="Cambria Math" panose="02040503050406030204" pitchFamily="18" charset="0"/>
                </a:endParaRPr>
              </a:p>
              <a:p>
                <a:pPr marL="114300" indent="0">
                  <a:buNone/>
                </a:pPr>
                <a:endParaRPr lang="en-US" i="1" dirty="0">
                  <a:latin typeface="Cambria Math" panose="02040503050406030204" pitchFamily="18" charset="0"/>
                </a:endParaRPr>
              </a:p>
              <a:p>
                <a:pPr marL="114300" indent="0">
                  <a:buNone/>
                </a:pPr>
                <a:endParaRPr lang="en-US" b="0" i="1" dirty="0">
                  <a:latin typeface="Cambria Math" panose="02040503050406030204" pitchFamily="18" charset="0"/>
                </a:endParaRPr>
              </a:p>
              <a:p>
                <a:pPr marL="114300" indent="0">
                  <a:buNone/>
                </a:pPr>
                <a:endParaRPr lang="en-US" i="1" dirty="0"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6" name="Text Placeholder 2">
                <a:extLst>
                  <a:ext uri="{FF2B5EF4-FFF2-40B4-BE49-F238E27FC236}">
                    <a16:creationId xmlns:a16="http://schemas.microsoft.com/office/drawing/2014/main" id="{84D0770F-B4EB-1C08-847C-3E6E226CFC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199" y="1478843"/>
                <a:ext cx="10913533" cy="463878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Google Shape;131;p16">
            <a:extLst>
              <a:ext uri="{FF2B5EF4-FFF2-40B4-BE49-F238E27FC236}">
                <a16:creationId xmlns:a16="http://schemas.microsoft.com/office/drawing/2014/main" id="{36609B37-F5B3-445A-724C-3D72AD875223}"/>
              </a:ext>
            </a:extLst>
          </p:cNvPr>
          <p:cNvSpPr txBox="1">
            <a:spLocks/>
          </p:cNvSpPr>
          <p:nvPr/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8000"/>
              </a:lnSpc>
              <a:buSzPts val="1200"/>
            </a:pPr>
            <a:r>
              <a:rPr lang="en-GB" sz="1200" dirty="0">
                <a:solidFill>
                  <a:srgbClr val="898989"/>
                </a:solidFill>
              </a:rPr>
              <a:t>Resource 5: Calculus – Integration</a:t>
            </a:r>
          </a:p>
        </p:txBody>
      </p:sp>
      <p:sp>
        <p:nvSpPr>
          <p:cNvPr id="4" name="Google Shape;130;p16">
            <a:extLst>
              <a:ext uri="{FF2B5EF4-FFF2-40B4-BE49-F238E27FC236}">
                <a16:creationId xmlns:a16="http://schemas.microsoft.com/office/drawing/2014/main" id="{0EA5177C-8B45-5B07-6908-04BC8388A58C}"/>
              </a:ext>
            </a:extLst>
          </p:cNvPr>
          <p:cNvSpPr txBox="1">
            <a:spLocks/>
          </p:cNvSpPr>
          <p:nvPr/>
        </p:nvSpPr>
        <p:spPr>
          <a:xfrm>
            <a:off x="9694551" y="159675"/>
            <a:ext cx="2385961" cy="376156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Recap and Worked examples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78131A8-7095-174D-274A-C4C0E8ABC4F6}"/>
              </a:ext>
            </a:extLst>
          </p:cNvPr>
          <p:cNvGrpSpPr/>
          <p:nvPr/>
        </p:nvGrpSpPr>
        <p:grpSpPr>
          <a:xfrm>
            <a:off x="9169371" y="3552668"/>
            <a:ext cx="2346404" cy="2337463"/>
            <a:chOff x="8694129" y="3274143"/>
            <a:chExt cx="2566813" cy="2557032"/>
          </a:xfrm>
        </p:grpSpPr>
        <p:sp>
          <p:nvSpPr>
            <p:cNvPr id="5" name="Google Shape;142;p2">
              <a:extLst>
                <a:ext uri="{FF2B5EF4-FFF2-40B4-BE49-F238E27FC236}">
                  <a16:creationId xmlns:a16="http://schemas.microsoft.com/office/drawing/2014/main" id="{8A87EF0F-B445-C022-1695-D41C9CF1BE8E}"/>
                </a:ext>
              </a:extLst>
            </p:cNvPr>
            <p:cNvSpPr/>
            <p:nvPr/>
          </p:nvSpPr>
          <p:spPr>
            <a:xfrm>
              <a:off x="8694129" y="3274143"/>
              <a:ext cx="2566813" cy="2557032"/>
            </a:xfrm>
            <a:prstGeom prst="ellipse">
              <a:avLst/>
            </a:prstGeom>
            <a:solidFill>
              <a:schemeClr val="lt1"/>
            </a:solidFill>
            <a:ln w="38100" cap="flat" cmpd="sng">
              <a:solidFill>
                <a:srgbClr val="D2E8E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8" name="Google Shape;143;p2">
              <a:extLst>
                <a:ext uri="{FF2B5EF4-FFF2-40B4-BE49-F238E27FC236}">
                  <a16:creationId xmlns:a16="http://schemas.microsoft.com/office/drawing/2014/main" id="{25396A99-B6EB-0073-A46E-B49138903C25}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233062" y="3824380"/>
              <a:ext cx="1488015" cy="1459576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109020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6020F5-EFC8-4BC0-6DFE-4E0FEB19C4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;p4">
            <a:extLst>
              <a:ext uri="{FF2B5EF4-FFF2-40B4-BE49-F238E27FC236}">
                <a16:creationId xmlns:a16="http://schemas.microsoft.com/office/drawing/2014/main" id="{243B5EBE-7D65-46DA-24D6-2F693EE76EB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1281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buSzPts val="4000"/>
            </a:pPr>
            <a:r>
              <a:rPr lang="en-GB" dirty="0"/>
              <a:t>Worked example 2: Indefinite integral</a:t>
            </a:r>
            <a:endParaRPr dirty="0"/>
          </a:p>
        </p:txBody>
      </p:sp>
      <p:sp>
        <p:nvSpPr>
          <p:cNvPr id="6" name="Google Shape;142;p2">
            <a:extLst>
              <a:ext uri="{FF2B5EF4-FFF2-40B4-BE49-F238E27FC236}">
                <a16:creationId xmlns:a16="http://schemas.microsoft.com/office/drawing/2014/main" id="{B7EF79C4-17DE-DF41-BCDC-441462480AD9}"/>
              </a:ext>
            </a:extLst>
          </p:cNvPr>
          <p:cNvSpPr/>
          <p:nvPr/>
        </p:nvSpPr>
        <p:spPr>
          <a:xfrm>
            <a:off x="8406581" y="3274142"/>
            <a:ext cx="2854362" cy="2843485"/>
          </a:xfrm>
          <a:prstGeom prst="ellipse">
            <a:avLst/>
          </a:prstGeom>
          <a:solidFill>
            <a:schemeClr val="lt1"/>
          </a:solidFill>
          <a:ln w="38100" cap="flat" cmpd="sng">
            <a:solidFill>
              <a:srgbClr val="D2E8E9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" name="Google Shape;143;p2">
            <a:extLst>
              <a:ext uri="{FF2B5EF4-FFF2-40B4-BE49-F238E27FC236}">
                <a16:creationId xmlns:a16="http://schemas.microsoft.com/office/drawing/2014/main" id="{4EC3932C-390C-F1C4-8E06-734D78CFA8E3}"/>
              </a:ext>
            </a:extLst>
          </p:cNvPr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06406" y="3884341"/>
            <a:ext cx="1654711" cy="1623086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2">
                <a:extLst>
                  <a:ext uri="{FF2B5EF4-FFF2-40B4-BE49-F238E27FC236}">
                    <a16:creationId xmlns:a16="http://schemas.microsoft.com/office/drawing/2014/main" id="{19E77CE5-38DB-E0F4-5BE4-D8BD53EF5C1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199" y="1478843"/>
                <a:ext cx="10913533" cy="4638783"/>
              </a:xfrm>
              <a:prstGeom prst="rect">
                <a:avLst/>
              </a:prstGeom>
              <a:solidFill>
                <a:srgbClr val="D2E8E9"/>
              </a:solidFill>
              <a:ln>
                <a:noFill/>
              </a:ln>
            </p:spPr>
            <p:txBody>
              <a:bodyPr spcFirstLastPara="1" wrap="square" lIns="180000" tIns="180000" rIns="180000" bIns="1800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108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L="914400" marR="0" lvl="1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L="1371600" marR="0" lvl="2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L="1828800" marR="0" lvl="3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6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L="2286000" marR="0" lvl="4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6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114300" indent="0">
                  <a:buNone/>
                </a:pPr>
                <a:r>
                  <a:rPr lang="en-US" b="1" dirty="0"/>
                  <a:t>Step 3</a:t>
                </a:r>
                <a:r>
                  <a:rPr lang="en-US" dirty="0"/>
                  <a:t>: Write the final, specific equation for displacement.</a:t>
                </a:r>
              </a:p>
              <a:p>
                <a:pPr marL="114300" indent="0">
                  <a:buNone/>
                </a:pPr>
                <a:endParaRPr lang="en-US" b="0" i="1" dirty="0">
                  <a:latin typeface="Cambria Math" panose="02040503050406030204" pitchFamily="18" charset="0"/>
                </a:endParaRP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=3</m:t>
                      </m:r>
                    </m:oMath>
                  </m:oMathPara>
                </a14:m>
                <a:endParaRPr lang="en-US" i="1" dirty="0">
                  <a:latin typeface="Cambria Math" panose="02040503050406030204" pitchFamily="18" charset="0"/>
                </a:endParaRPr>
              </a:p>
              <a:p>
                <a:pPr marL="114300" indent="0">
                  <a:buNone/>
                </a:pPr>
                <a:r>
                  <a:rPr lang="en-US" dirty="0"/>
                  <a:t>So,</a:t>
                </a:r>
              </a:p>
              <a:p>
                <a:pPr marL="114300" indent="0">
                  <a:buNone/>
                </a:pPr>
                <a:endParaRPr lang="en-US" dirty="0"/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𝑠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  <m:r>
                        <a:rPr lang="en-US" i="1">
                          <a:latin typeface="Cambria Math" panose="02040503050406030204" pitchFamily="18" charset="0"/>
                        </a:rPr>
                        <m:t>−3</m:t>
                      </m:r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latin typeface="Cambria Math" panose="02040503050406030204" pitchFamily="18" charset="0"/>
                        </a:rPr>
                        <m:t>+2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+3 (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in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metres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i="1" dirty="0">
                  <a:latin typeface="Cambria Math" panose="02040503050406030204" pitchFamily="18" charset="0"/>
                </a:endParaRPr>
              </a:p>
              <a:p>
                <a:pPr marL="114300" indent="0">
                  <a:buNone/>
                </a:pPr>
                <a:endParaRPr lang="en-US" i="1" dirty="0">
                  <a:latin typeface="Cambria Math" panose="02040503050406030204" pitchFamily="18" charset="0"/>
                </a:endParaRPr>
              </a:p>
              <a:p>
                <a:pPr marL="114300" indent="0">
                  <a:buNone/>
                </a:pPr>
                <a:endParaRPr lang="en-US" i="1" dirty="0">
                  <a:latin typeface="Cambria Math" panose="02040503050406030204" pitchFamily="18" charset="0"/>
                </a:endParaRPr>
              </a:p>
              <a:p>
                <a:pPr marL="114300" indent="0">
                  <a:buNone/>
                </a:pPr>
                <a:endParaRPr lang="en-US" i="1" dirty="0">
                  <a:latin typeface="Cambria Math" panose="02040503050406030204" pitchFamily="18" charset="0"/>
                </a:endParaRPr>
              </a:p>
              <a:p>
                <a:pPr marL="114300" indent="0">
                  <a:buNone/>
                </a:pPr>
                <a:endParaRPr lang="en-US" b="0" i="1" dirty="0">
                  <a:latin typeface="Cambria Math" panose="02040503050406030204" pitchFamily="18" charset="0"/>
                </a:endParaRPr>
              </a:p>
              <a:p>
                <a:pPr marL="114300" indent="0">
                  <a:buNone/>
                </a:pPr>
                <a:endParaRPr lang="en-US" i="1" dirty="0">
                  <a:latin typeface="Cambria Math" panose="02040503050406030204" pitchFamily="18" charset="0"/>
                </a:endParaRPr>
              </a:p>
              <a:p>
                <a:pPr marL="114300" indent="0">
                  <a:buNone/>
                </a:pPr>
                <a:endParaRPr lang="en-US" i="1" dirty="0">
                  <a:latin typeface="Cambria Math" panose="02040503050406030204" pitchFamily="18" charset="0"/>
                </a:endParaRPr>
              </a:p>
              <a:p>
                <a:pPr marL="114300" indent="0">
                  <a:buNone/>
                </a:pPr>
                <a:endParaRPr lang="en-US" i="1" dirty="0"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" name="Text Placeholder 2">
                <a:extLst>
                  <a:ext uri="{FF2B5EF4-FFF2-40B4-BE49-F238E27FC236}">
                    <a16:creationId xmlns:a16="http://schemas.microsoft.com/office/drawing/2014/main" id="{19E77CE5-38DB-E0F4-5BE4-D8BD53EF5C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199" y="1478843"/>
                <a:ext cx="10913533" cy="463878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Google Shape;130;p16">
            <a:extLst>
              <a:ext uri="{FF2B5EF4-FFF2-40B4-BE49-F238E27FC236}">
                <a16:creationId xmlns:a16="http://schemas.microsoft.com/office/drawing/2014/main" id="{620BC977-CB7F-D712-BCCA-D74F687B8B0B}"/>
              </a:ext>
            </a:extLst>
          </p:cNvPr>
          <p:cNvSpPr txBox="1">
            <a:spLocks/>
          </p:cNvSpPr>
          <p:nvPr/>
        </p:nvSpPr>
        <p:spPr>
          <a:xfrm>
            <a:off x="9694551" y="159675"/>
            <a:ext cx="2385961" cy="376156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Recap and Worked examples</a:t>
            </a:r>
          </a:p>
        </p:txBody>
      </p:sp>
      <p:sp>
        <p:nvSpPr>
          <p:cNvPr id="3" name="Google Shape;131;p16">
            <a:extLst>
              <a:ext uri="{FF2B5EF4-FFF2-40B4-BE49-F238E27FC236}">
                <a16:creationId xmlns:a16="http://schemas.microsoft.com/office/drawing/2014/main" id="{A1B27F43-4706-67A1-7DF8-DEB13B64A8AD}"/>
              </a:ext>
            </a:extLst>
          </p:cNvPr>
          <p:cNvSpPr txBox="1">
            <a:spLocks/>
          </p:cNvSpPr>
          <p:nvPr/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8000"/>
              </a:lnSpc>
              <a:buSzPts val="1200"/>
            </a:pPr>
            <a:r>
              <a:rPr lang="en-GB" sz="1200" dirty="0">
                <a:solidFill>
                  <a:srgbClr val="898989"/>
                </a:solidFill>
              </a:rPr>
              <a:t>Resource 5: Calculus – Integration</a:t>
            </a:r>
          </a:p>
        </p:txBody>
      </p:sp>
    </p:spTree>
    <p:extLst>
      <p:ext uri="{BB962C8B-B14F-4D97-AF65-F5344CB8AC3E}">
        <p14:creationId xmlns:p14="http://schemas.microsoft.com/office/powerpoint/2010/main" val="34964990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000014-331C-5B71-33DB-3AF47C7BA2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 1 – Energy consumption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B6148F-5236-BA85-4881-2AC6478367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690688"/>
            <a:ext cx="6212036" cy="4530230"/>
          </a:xfrm>
        </p:spPr>
        <p:txBody>
          <a:bodyPr>
            <a:normAutofit fontScale="92500" lnSpcReduction="10000"/>
          </a:bodyPr>
          <a:lstStyle/>
          <a:p>
            <a:pPr marL="114300" indent="0">
              <a:buNone/>
            </a:pPr>
            <a:r>
              <a:rPr lang="en-GB" dirty="0"/>
              <a:t>You are a Maintenance Engineer responsible for tracking the performance and energy usage of manufacturing machinery. You cannot simply read the total energy meter because the machine's power output fluctuates over time.</a:t>
            </a:r>
            <a:endParaRPr lang="en-US" dirty="0"/>
          </a:p>
          <a:p>
            <a:pPr marL="114300" indent="0">
              <a:buNone/>
            </a:pPr>
            <a:r>
              <a:rPr lang="en-GB" dirty="0"/>
              <a:t>You must use the mathematical technique of integration to calculate the exact total energy consumed by the machine over a specific period, given the function that describes its instantaneous power output.</a:t>
            </a:r>
            <a:r>
              <a:rPr lang="en-US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9A8D83E5-E16D-CA56-8687-29E8304490F2}"/>
                  </a:ext>
                </a:extLst>
              </p:cNvPr>
              <p:cNvSpPr txBox="1"/>
              <p:nvPr/>
            </p:nvSpPr>
            <p:spPr>
              <a:xfrm>
                <a:off x="7748736" y="5193158"/>
                <a:ext cx="383066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/>
                  <a:t>power,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sz="2400">
                        <a:latin typeface="Cambria Math" panose="02040503050406030204" pitchFamily="18" charset="0"/>
                      </a:rPr>
                      <m:t>=6</m:t>
                    </m:r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p>
                        <m:r>
                          <a:rPr lang="en-US" sz="240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400">
                        <a:latin typeface="Cambria Math" panose="02040503050406030204" pitchFamily="18" charset="0"/>
                      </a:rPr>
                      <m:t>+4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sz="2400">
                        <a:latin typeface="Cambria Math" panose="02040503050406030204" pitchFamily="18" charset="0"/>
                      </a:rPr>
                      <m:t>+5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9A8D83E5-E16D-CA56-8687-29E8304490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48736" y="5193158"/>
                <a:ext cx="3830664" cy="461665"/>
              </a:xfrm>
              <a:prstGeom prst="rect">
                <a:avLst/>
              </a:prstGeom>
              <a:blipFill>
                <a:blip r:embed="rId3"/>
                <a:stretch>
                  <a:fillRect l="-2640" t="-7895" b="-263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Google Shape;131;p16">
            <a:extLst>
              <a:ext uri="{FF2B5EF4-FFF2-40B4-BE49-F238E27FC236}">
                <a16:creationId xmlns:a16="http://schemas.microsoft.com/office/drawing/2014/main" id="{13B47B00-CC03-FBC4-4D33-1138B4B72BD6}"/>
              </a:ext>
            </a:extLst>
          </p:cNvPr>
          <p:cNvSpPr txBox="1">
            <a:spLocks/>
          </p:cNvSpPr>
          <p:nvPr/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8000"/>
              </a:lnSpc>
              <a:buSzPts val="1200"/>
            </a:pPr>
            <a:r>
              <a:rPr lang="en-GB" sz="1200" dirty="0">
                <a:solidFill>
                  <a:srgbClr val="898989"/>
                </a:solidFill>
              </a:rPr>
              <a:t>Resource 5: Calculus – Integration</a:t>
            </a:r>
          </a:p>
        </p:txBody>
      </p:sp>
      <p:sp>
        <p:nvSpPr>
          <p:cNvPr id="5" name="Google Shape;130;p16">
            <a:extLst>
              <a:ext uri="{FF2B5EF4-FFF2-40B4-BE49-F238E27FC236}">
                <a16:creationId xmlns:a16="http://schemas.microsoft.com/office/drawing/2014/main" id="{211D5452-6FBC-A2AA-1213-54BF255AEA3D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9974263" y="161925"/>
            <a:ext cx="2078037" cy="365125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Activity 1</a:t>
            </a:r>
          </a:p>
        </p:txBody>
      </p:sp>
      <p:pic>
        <p:nvPicPr>
          <p:cNvPr id="7" name="Picture 6" descr="Engineer in the factory carrying out maintenance and repair of robotic arm machines, ensuring smooth operation of automation in the production process">
            <a:extLst>
              <a:ext uri="{FF2B5EF4-FFF2-40B4-BE49-F238E27FC236}">
                <a16:creationId xmlns:a16="http://schemas.microsoft.com/office/drawing/2014/main" id="{6C1D0AAC-8225-1167-12CC-068FD211D64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64751" y="1690688"/>
            <a:ext cx="4198634" cy="2800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8516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2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/>
            <a:r>
              <a:rPr lang="en-GB" dirty="0"/>
              <a:t>Calculus – Integration</a:t>
            </a:r>
            <a:endParaRPr dirty="0"/>
          </a:p>
        </p:txBody>
      </p:sp>
      <p:sp>
        <p:nvSpPr>
          <p:cNvPr id="3" name="Google Shape;140;p2">
            <a:extLst>
              <a:ext uri="{FF2B5EF4-FFF2-40B4-BE49-F238E27FC236}">
                <a16:creationId xmlns:a16="http://schemas.microsoft.com/office/drawing/2014/main" id="{EA647920-B96B-8477-C9ED-181AA06BF99F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>
              <a:lnSpc>
                <a:spcPct val="108000"/>
              </a:lnSpc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n-GB" dirty="0"/>
              <a:t>Introduction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992B6FF-64E7-DF1E-2B76-A21C4B46C6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602138"/>
            <a:ext cx="9437914" cy="2920111"/>
          </a:xfrm>
        </p:spPr>
        <p:txBody>
          <a:bodyPr>
            <a:normAutofit/>
          </a:bodyPr>
          <a:lstStyle/>
          <a:p>
            <a:pPr marL="87313" lvl="1" indent="0">
              <a:buNone/>
            </a:pPr>
            <a:r>
              <a:rPr lang="en-GB" sz="2400" dirty="0">
                <a:solidFill>
                  <a:schemeClr val="tx1"/>
                </a:solidFill>
              </a:rPr>
              <a:t>Calculus is fundamental throughout engineering and manufacturing.</a:t>
            </a:r>
          </a:p>
          <a:p>
            <a:pPr marL="87313" lvl="1" indent="0">
              <a:buNone/>
            </a:pPr>
            <a:r>
              <a:rPr lang="en-GB" sz="2400" dirty="0">
                <a:solidFill>
                  <a:schemeClr val="tx1"/>
                </a:solidFill>
              </a:rPr>
              <a:t> </a:t>
            </a:r>
            <a:br>
              <a:rPr lang="en-GB" sz="2400" dirty="0">
                <a:solidFill>
                  <a:schemeClr val="tx1"/>
                </a:solidFill>
              </a:rPr>
            </a:br>
            <a:r>
              <a:rPr lang="en-GB" sz="2400" dirty="0">
                <a:solidFill>
                  <a:schemeClr val="tx1"/>
                </a:solidFill>
              </a:rPr>
              <a:t>It </a:t>
            </a:r>
            <a:r>
              <a:rPr lang="en-GB" sz="24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is</a:t>
            </a:r>
            <a:r>
              <a:rPr lang="en-GB" sz="2400" dirty="0">
                <a:solidFill>
                  <a:schemeClr val="tx1"/>
                </a:solidFill>
              </a:rPr>
              <a:t> a branch of maths that consists of two key parts:</a:t>
            </a:r>
          </a:p>
          <a:p>
            <a:pPr marL="228600" lvl="1" indent="-228600">
              <a:spcBef>
                <a:spcPts val="1000"/>
              </a:spcBef>
              <a:buClr>
                <a:srgbClr val="326367"/>
              </a:buClr>
              <a:buFont typeface="Arial" panose="020B0604020202020204" pitchFamily="34" charset="0"/>
              <a:buChar char="•"/>
            </a:pPr>
            <a:r>
              <a:rPr lang="en-GB" sz="24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differential calculus</a:t>
            </a:r>
          </a:p>
          <a:p>
            <a:pPr marL="228600" lvl="1" indent="-228600">
              <a:spcBef>
                <a:spcPts val="1000"/>
              </a:spcBef>
              <a:buClr>
                <a:srgbClr val="326367"/>
              </a:buClr>
              <a:buFont typeface="Arial" panose="020B0604020202020204" pitchFamily="34" charset="0"/>
              <a:buChar char="•"/>
            </a:pPr>
            <a:r>
              <a:rPr lang="en-GB" sz="24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integral calculus.</a:t>
            </a:r>
          </a:p>
          <a:p>
            <a:pPr lvl="1"/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F2F3F62-693F-7BD7-2CE1-24D371D5E832}"/>
              </a:ext>
            </a:extLst>
          </p:cNvPr>
          <p:cNvSpPr txBox="1"/>
          <p:nvPr/>
        </p:nvSpPr>
        <p:spPr>
          <a:xfrm>
            <a:off x="925286" y="4746801"/>
            <a:ext cx="9263742" cy="461665"/>
          </a:xfrm>
          <a:prstGeom prst="rect">
            <a:avLst/>
          </a:prstGeom>
          <a:solidFill>
            <a:srgbClr val="D2E8E9"/>
          </a:solidFill>
        </p:spPr>
        <p:txBody>
          <a:bodyPr wrap="square" rtlCol="0">
            <a:spAutoFit/>
          </a:bodyPr>
          <a:lstStyle/>
          <a:p>
            <a:pPr marL="114300" indent="0">
              <a:buNone/>
            </a:pPr>
            <a:r>
              <a:rPr lang="en-GB" sz="2400" b="1" dirty="0">
                <a:solidFill>
                  <a:schemeClr val="tx1"/>
                </a:solidFill>
              </a:rPr>
              <a:t>Integral calculus </a:t>
            </a:r>
            <a:r>
              <a:rPr lang="en-GB" sz="2400" dirty="0">
                <a:solidFill>
                  <a:schemeClr val="tx1"/>
                </a:solidFill>
              </a:rPr>
              <a:t>helps us determine how things accumulate. </a:t>
            </a:r>
            <a:endParaRPr lang="en-GB" sz="2400" dirty="0"/>
          </a:p>
        </p:txBody>
      </p:sp>
      <p:sp>
        <p:nvSpPr>
          <p:cNvPr id="2" name="Google Shape;131;p16">
            <a:extLst>
              <a:ext uri="{FF2B5EF4-FFF2-40B4-BE49-F238E27FC236}">
                <a16:creationId xmlns:a16="http://schemas.microsoft.com/office/drawing/2014/main" id="{D6D95CD6-257D-7CD9-16A3-7AD99113AB25}"/>
              </a:ext>
            </a:extLst>
          </p:cNvPr>
          <p:cNvSpPr txBox="1">
            <a:spLocks/>
          </p:cNvSpPr>
          <p:nvPr/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</a:pPr>
            <a:r>
              <a:rPr lang="en-GB"/>
              <a:t>Resource 5: Calculus – Integration</a:t>
            </a:r>
            <a:endParaRPr lang="en-GB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C5C471-579D-18F4-EDCA-74805E9551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Integration in industry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577175-6BA9-3F5F-69E5-959102051D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5257800" cy="4351338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18000"/>
              </a:lnSpc>
              <a:buClr>
                <a:srgbClr val="326367"/>
              </a:buClr>
              <a:buNone/>
            </a:pPr>
            <a:r>
              <a:rPr lang="en-GB" sz="26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Integration is essential in industry, including when calculating:</a:t>
            </a:r>
          </a:p>
          <a:p>
            <a:pPr marL="228600" indent="-228600">
              <a:buClr>
                <a:srgbClr val="326367"/>
              </a:buClr>
              <a:buFont typeface="Arial" panose="020B0604020202020204" pitchFamily="34" charset="0"/>
              <a:buChar char="•"/>
            </a:pPr>
            <a:r>
              <a:rPr lang="en-GB" sz="26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total energy consumption </a:t>
            </a:r>
            <a:br>
              <a:rPr lang="en-GB" sz="26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en-GB" sz="26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over time;</a:t>
            </a:r>
          </a:p>
          <a:p>
            <a:pPr marL="228600" indent="-228600">
              <a:buClr>
                <a:srgbClr val="326367"/>
              </a:buClr>
              <a:buFont typeface="Arial" panose="020B0604020202020204" pitchFamily="34" charset="0"/>
              <a:buChar char="•"/>
            </a:pPr>
            <a:r>
              <a:rPr lang="en-GB" sz="26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total volume of water from </a:t>
            </a:r>
            <a:br>
              <a:rPr lang="en-GB" sz="26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en-GB" sz="26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 variable flow;</a:t>
            </a:r>
          </a:p>
          <a:p>
            <a:pPr marL="228600" indent="-228600">
              <a:buClr>
                <a:srgbClr val="326367"/>
              </a:buClr>
              <a:buFont typeface="Arial" panose="020B0604020202020204" pitchFamily="34" charset="0"/>
              <a:buChar char="•"/>
            </a:pPr>
            <a:r>
              <a:rPr lang="en-GB" sz="26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total distance travelled from </a:t>
            </a:r>
            <a:br>
              <a:rPr lang="en-GB" sz="26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en-GB" sz="26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 changing velocity;</a:t>
            </a:r>
          </a:p>
          <a:p>
            <a:pPr marL="228600" indent="-228600">
              <a:buClr>
                <a:srgbClr val="326367"/>
              </a:buClr>
              <a:buFont typeface="Arial" panose="020B0604020202020204" pitchFamily="34" charset="0"/>
              <a:buChar char="•"/>
            </a:pPr>
            <a:r>
              <a:rPr lang="en-US" sz="26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electronic circuit component values where input values can change.</a:t>
            </a:r>
            <a:endParaRPr lang="en-GB" sz="2600" kern="1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endParaRPr lang="en-GB" dirty="0"/>
          </a:p>
        </p:txBody>
      </p:sp>
      <p:pic>
        <p:nvPicPr>
          <p:cNvPr id="1026" name="Picture 2" descr="A person wearing protective gloves operates a large wheel valve which regulates the flow through industrial pipes in a factory setting.">
            <a:extLst>
              <a:ext uri="{FF2B5EF4-FFF2-40B4-BE49-F238E27FC236}">
                <a16:creationId xmlns:a16="http://schemas.microsoft.com/office/drawing/2014/main" id="{EAFBAA06-72C4-AF4C-6C35-9577AD2903D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66830" y="2022132"/>
            <a:ext cx="5108154" cy="3738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Google Shape;131;p16">
            <a:extLst>
              <a:ext uri="{FF2B5EF4-FFF2-40B4-BE49-F238E27FC236}">
                <a16:creationId xmlns:a16="http://schemas.microsoft.com/office/drawing/2014/main" id="{B3D7F4A8-B632-A3CE-B370-C686898F154B}"/>
              </a:ext>
            </a:extLst>
          </p:cNvPr>
          <p:cNvSpPr txBox="1">
            <a:spLocks/>
          </p:cNvSpPr>
          <p:nvPr/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</a:pPr>
            <a:r>
              <a:rPr lang="en-GB" dirty="0"/>
              <a:t>Resource 5: Calculus – Integration</a:t>
            </a:r>
          </a:p>
        </p:txBody>
      </p:sp>
      <p:sp>
        <p:nvSpPr>
          <p:cNvPr id="7" name="Google Shape;140;p2">
            <a:extLst>
              <a:ext uri="{FF2B5EF4-FFF2-40B4-BE49-F238E27FC236}">
                <a16:creationId xmlns:a16="http://schemas.microsoft.com/office/drawing/2014/main" id="{D9E76A67-E7B4-C65A-02BD-A067A7D921B8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>
              <a:lnSpc>
                <a:spcPct val="108000"/>
              </a:lnSpc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n-GB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28445743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33B692-06CE-E830-7FB3-EEBC8137C0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Polynomials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E0DFA0D-CCAF-A0E4-256B-AEB05118935B}"/>
              </a:ext>
            </a:extLst>
          </p:cNvPr>
          <p:cNvSpPr txBox="1"/>
          <p:nvPr/>
        </p:nvSpPr>
        <p:spPr>
          <a:xfrm>
            <a:off x="838200" y="1403602"/>
            <a:ext cx="107785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A </a:t>
            </a:r>
            <a:r>
              <a:rPr lang="en-US" sz="2400" b="1" dirty="0"/>
              <a:t>polynomial</a:t>
            </a:r>
            <a:r>
              <a:rPr lang="en-US" sz="2400" dirty="0"/>
              <a:t> is a mathematical expression made of </a:t>
            </a:r>
            <a:r>
              <a:rPr lang="en-US" sz="2400" b="1" dirty="0"/>
              <a:t>terms</a:t>
            </a:r>
            <a:r>
              <a:rPr lang="en-US" sz="2400" dirty="0"/>
              <a:t> with </a:t>
            </a:r>
            <a:r>
              <a:rPr lang="en-US" sz="2400" b="1" dirty="0"/>
              <a:t>variables</a:t>
            </a:r>
            <a:r>
              <a:rPr lang="en-US" sz="2400" dirty="0"/>
              <a:t> raised to a whole-number </a:t>
            </a:r>
            <a:r>
              <a:rPr lang="en-US" sz="2400" b="1" dirty="0"/>
              <a:t>power </a:t>
            </a:r>
            <a:r>
              <a:rPr lang="en-US" sz="2400" dirty="0"/>
              <a:t>or</a:t>
            </a:r>
            <a:r>
              <a:rPr lang="en-US" sz="2400" b="1" dirty="0"/>
              <a:t> index</a:t>
            </a:r>
            <a:r>
              <a:rPr lang="en-US" sz="2400" dirty="0"/>
              <a:t>. </a:t>
            </a:r>
          </a:p>
          <a:p>
            <a:r>
              <a:rPr lang="en-US" sz="2400" dirty="0"/>
              <a:t>Polynomials are common in engineering modelling.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A7A5333C-255B-D6FC-75CD-05BE3AD9E154}"/>
                  </a:ext>
                </a:extLst>
              </p:cNvPr>
              <p:cNvSpPr txBox="1"/>
              <p:nvPr/>
            </p:nvSpPr>
            <p:spPr>
              <a:xfrm>
                <a:off x="3689600" y="3869102"/>
                <a:ext cx="4812800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𝑦</m:t>
                      </m:r>
                      <m:d>
                        <m:dPr>
                          <m:ctrlPr>
                            <a:rPr lang="en-US" sz="3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6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36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latin typeface="Cambria Math" panose="02040503050406030204" pitchFamily="18" charset="0"/>
                            </a:rPr>
                            <m:t>20</m:t>
                          </m:r>
                          <m:r>
                            <a:rPr lang="en-US" sz="36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36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+9</m:t>
                      </m:r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A7A5333C-255B-D6FC-75CD-05BE3AD9E1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89600" y="3869102"/>
                <a:ext cx="4812800" cy="646331"/>
              </a:xfrm>
              <a:prstGeom prst="rect">
                <a:avLst/>
              </a:prstGeom>
              <a:blipFill>
                <a:blip r:embed="rId2"/>
                <a:stretch>
                  <a:fillRect b="-153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27BBA643-F424-EA4B-9994-C778B342A752}"/>
                  </a:ext>
                </a:extLst>
              </p:cNvPr>
              <p:cNvSpPr txBox="1"/>
              <p:nvPr/>
            </p:nvSpPr>
            <p:spPr>
              <a:xfrm>
                <a:off x="681602" y="4515433"/>
                <a:ext cx="226946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sz="2000" dirty="0"/>
                  <a:t> is a function of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27BBA643-F424-EA4B-9994-C778B342A7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1602" y="4515433"/>
                <a:ext cx="2269467" cy="400110"/>
              </a:xfrm>
              <a:prstGeom prst="rect">
                <a:avLst/>
              </a:prstGeom>
              <a:blipFill>
                <a:blip r:embed="rId3"/>
                <a:stretch>
                  <a:fillRect t="-9375" b="-281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734C3C5C-279F-51CA-1B6B-A05A7EAD15F8}"/>
                  </a:ext>
                </a:extLst>
              </p:cNvPr>
              <p:cNvSpPr txBox="1"/>
              <p:nvPr/>
            </p:nvSpPr>
            <p:spPr>
              <a:xfrm>
                <a:off x="3404808" y="5414212"/>
                <a:ext cx="223490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b="0" i="1" dirty="0" smtClean="0">
                        <a:latin typeface="Cambria Math" panose="02040503050406030204" pitchFamily="18" charset="0"/>
                      </a:rPr>
                      <m:t>20</m:t>
                    </m:r>
                  </m:oMath>
                </a14:m>
                <a:r>
                  <a:rPr lang="en-US" sz="2000" dirty="0"/>
                  <a:t> is a coefficient</a:t>
                </a:r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734C3C5C-279F-51CA-1B6B-A05A7EAD15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04808" y="5414212"/>
                <a:ext cx="2234907" cy="400110"/>
              </a:xfrm>
              <a:prstGeom prst="rect">
                <a:avLst/>
              </a:prstGeom>
              <a:blipFill>
                <a:blip r:embed="rId4"/>
                <a:stretch>
                  <a:fillRect t="-6061" b="-272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DDB9B5D3-7F79-B4B5-8C7D-759517FE26B6}"/>
                  </a:ext>
                </a:extLst>
              </p:cNvPr>
              <p:cNvSpPr txBox="1"/>
              <p:nvPr/>
            </p:nvSpPr>
            <p:spPr>
              <a:xfrm>
                <a:off x="5778648" y="2938261"/>
                <a:ext cx="176817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2000" dirty="0"/>
                  <a:t> is a variable</a:t>
                </a:r>
              </a:p>
            </p:txBody>
          </p:sp>
        </mc:Choice>
        <mc:Fallback xmlns="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DDB9B5D3-7F79-B4B5-8C7D-759517FE26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78648" y="2938261"/>
                <a:ext cx="1768176" cy="400110"/>
              </a:xfrm>
              <a:prstGeom prst="rect">
                <a:avLst/>
              </a:prstGeom>
              <a:blipFill>
                <a:blip r:embed="rId5"/>
                <a:stretch>
                  <a:fillRect t="-7576" r="-3448" b="-272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C265409B-53EA-504A-57FC-529E32CE65A3}"/>
                  </a:ext>
                </a:extLst>
              </p:cNvPr>
              <p:cNvSpPr txBox="1"/>
              <p:nvPr/>
            </p:nvSpPr>
            <p:spPr>
              <a:xfrm>
                <a:off x="7946286" y="2611799"/>
                <a:ext cx="377058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0" dirty="0"/>
                  <a:t>Terms are added or subtracted:</a:t>
                </a:r>
                <a:br>
                  <a:rPr lang="en-US" sz="2000" b="0" dirty="0"/>
                </a:b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20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sz="2000" dirty="0"/>
                  <a:t>,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2000" dirty="0"/>
                  <a:t> and 9 are terms</a:t>
                </a:r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C265409B-53EA-504A-57FC-529E32CE65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46286" y="2611799"/>
                <a:ext cx="3770584" cy="707886"/>
              </a:xfrm>
              <a:prstGeom prst="rect">
                <a:avLst/>
              </a:prstGeom>
              <a:blipFill>
                <a:blip r:embed="rId6"/>
                <a:stretch>
                  <a:fillRect l="-1780" t="-3419" r="-809" b="-1453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266E2E4A-2BDF-EAE3-4E44-631DA26DA50D}"/>
                  </a:ext>
                </a:extLst>
              </p:cNvPr>
              <p:cNvSpPr txBox="1"/>
              <p:nvPr/>
            </p:nvSpPr>
            <p:spPr>
              <a:xfrm>
                <a:off x="8981241" y="4563612"/>
                <a:ext cx="190629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9</m:t>
                    </m:r>
                  </m:oMath>
                </a14:m>
                <a:r>
                  <a:rPr lang="en-US" sz="2000" dirty="0"/>
                  <a:t> is a constant</a:t>
                </a:r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266E2E4A-2BDF-EAE3-4E44-631DA26DA5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81241" y="4563612"/>
                <a:ext cx="1906291" cy="400110"/>
              </a:xfrm>
              <a:prstGeom prst="rect">
                <a:avLst/>
              </a:prstGeom>
              <a:blipFill>
                <a:blip r:embed="rId7"/>
                <a:stretch>
                  <a:fillRect t="-7692" b="-2923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E9E353E3-ED36-0A6F-BA19-EF8490D4CD45}"/>
                  </a:ext>
                </a:extLst>
              </p:cNvPr>
              <p:cNvSpPr txBox="1"/>
              <p:nvPr/>
            </p:nvSpPr>
            <p:spPr>
              <a:xfrm>
                <a:off x="5667849" y="5912881"/>
                <a:ext cx="558011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2000" dirty="0"/>
                  <a:t> has coefficient 1, even though it is not written</a:t>
                </a:r>
              </a:p>
            </p:txBody>
          </p:sp>
        </mc:Choice>
        <mc:Fallback xmlns="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E9E353E3-ED36-0A6F-BA19-EF8490D4CD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67849" y="5912881"/>
                <a:ext cx="5580117" cy="400110"/>
              </a:xfrm>
              <a:prstGeom prst="rect">
                <a:avLst/>
              </a:prstGeom>
              <a:blipFill>
                <a:blip r:embed="rId8"/>
                <a:stretch>
                  <a:fillRect t="-7576" b="-272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9F8DDD85-CB20-784E-14B9-ACAD564E0B9C}"/>
              </a:ext>
            </a:extLst>
          </p:cNvPr>
          <p:cNvCxnSpPr>
            <a:cxnSpLocks/>
            <a:stCxn id="31" idx="3"/>
          </p:cNvCxnSpPr>
          <p:nvPr/>
        </p:nvCxnSpPr>
        <p:spPr>
          <a:xfrm flipV="1">
            <a:off x="2951069" y="4192267"/>
            <a:ext cx="1025763" cy="5232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429D5914-3502-3EC2-BEB9-2245E5C7149E}"/>
              </a:ext>
            </a:extLst>
          </p:cNvPr>
          <p:cNvCxnSpPr>
            <a:cxnSpLocks/>
            <a:stCxn id="32" idx="0"/>
          </p:cNvCxnSpPr>
          <p:nvPr/>
        </p:nvCxnSpPr>
        <p:spPr>
          <a:xfrm flipV="1">
            <a:off x="4522262" y="4453878"/>
            <a:ext cx="1103762" cy="9603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2FFDF89C-80C4-C521-1CA1-78C5EDD647DA}"/>
              </a:ext>
            </a:extLst>
          </p:cNvPr>
          <p:cNvCxnSpPr>
            <a:cxnSpLocks/>
            <a:stCxn id="36" idx="0"/>
          </p:cNvCxnSpPr>
          <p:nvPr/>
        </p:nvCxnSpPr>
        <p:spPr>
          <a:xfrm flipH="1" flipV="1">
            <a:off x="7210908" y="4450031"/>
            <a:ext cx="1247000" cy="14628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D2ACB174-C0DB-582B-7A8F-524AC23DBF08}"/>
              </a:ext>
            </a:extLst>
          </p:cNvPr>
          <p:cNvCxnSpPr>
            <a:cxnSpLocks/>
            <a:stCxn id="33" idx="2"/>
          </p:cNvCxnSpPr>
          <p:nvPr/>
        </p:nvCxnSpPr>
        <p:spPr>
          <a:xfrm>
            <a:off x="6662736" y="3338371"/>
            <a:ext cx="529253" cy="7115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6F0BF466-6AB3-414A-80E8-20809353FD64}"/>
              </a:ext>
            </a:extLst>
          </p:cNvPr>
          <p:cNvCxnSpPr>
            <a:cxnSpLocks/>
            <a:stCxn id="35" idx="1"/>
          </p:cNvCxnSpPr>
          <p:nvPr/>
        </p:nvCxnSpPr>
        <p:spPr>
          <a:xfrm flipH="1" flipV="1">
            <a:off x="8148918" y="4360539"/>
            <a:ext cx="832323" cy="4031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A8F6359B-36F0-426F-0B0F-1D34A99D254A}"/>
              </a:ext>
            </a:extLst>
          </p:cNvPr>
          <p:cNvSpPr txBox="1"/>
          <p:nvPr/>
        </p:nvSpPr>
        <p:spPr>
          <a:xfrm>
            <a:off x="2358947" y="2934607"/>
            <a:ext cx="26613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3 is a </a:t>
            </a:r>
            <a:r>
              <a:rPr lang="en-US" sz="2000" b="1" dirty="0"/>
              <a:t>power</a:t>
            </a:r>
            <a:r>
              <a:rPr lang="en-US" sz="2000" dirty="0"/>
              <a:t> or </a:t>
            </a:r>
            <a:r>
              <a:rPr lang="en-US" sz="2000" b="1" dirty="0"/>
              <a:t>index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F64390D3-7E08-D725-121C-A96BA56334E1}"/>
              </a:ext>
            </a:extLst>
          </p:cNvPr>
          <p:cNvCxnSpPr>
            <a:cxnSpLocks/>
            <a:stCxn id="6" idx="2"/>
          </p:cNvCxnSpPr>
          <p:nvPr/>
        </p:nvCxnSpPr>
        <p:spPr>
          <a:xfrm>
            <a:off x="3689600" y="3334717"/>
            <a:ext cx="2583035" cy="6093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Google Shape;131;p16">
            <a:extLst>
              <a:ext uri="{FF2B5EF4-FFF2-40B4-BE49-F238E27FC236}">
                <a16:creationId xmlns:a16="http://schemas.microsoft.com/office/drawing/2014/main" id="{C810A0E8-ACE3-6EE6-DBBB-A43D5AAA294F}"/>
              </a:ext>
            </a:extLst>
          </p:cNvPr>
          <p:cNvSpPr txBox="1">
            <a:spLocks/>
          </p:cNvSpPr>
          <p:nvPr/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8000"/>
              </a:lnSpc>
              <a:buSzPts val="1200"/>
            </a:pPr>
            <a:r>
              <a:rPr lang="en-GB" sz="1200" dirty="0">
                <a:solidFill>
                  <a:srgbClr val="898989"/>
                </a:solidFill>
              </a:rPr>
              <a:t>Resource 5: Calculus – Integration</a:t>
            </a:r>
          </a:p>
        </p:txBody>
      </p:sp>
      <p:sp>
        <p:nvSpPr>
          <p:cNvPr id="4" name="Google Shape;130;p16">
            <a:extLst>
              <a:ext uri="{FF2B5EF4-FFF2-40B4-BE49-F238E27FC236}">
                <a16:creationId xmlns:a16="http://schemas.microsoft.com/office/drawing/2014/main" id="{7DA00117-C0E2-33E6-DEE6-C54E86D57C5D}"/>
              </a:ext>
            </a:extLst>
          </p:cNvPr>
          <p:cNvSpPr txBox="1">
            <a:spLocks/>
          </p:cNvSpPr>
          <p:nvPr/>
        </p:nvSpPr>
        <p:spPr>
          <a:xfrm>
            <a:off x="9694551" y="159675"/>
            <a:ext cx="2385961" cy="376156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Recap and Worked examples</a:t>
            </a:r>
          </a:p>
        </p:txBody>
      </p:sp>
    </p:spTree>
    <p:extLst>
      <p:ext uri="{BB962C8B-B14F-4D97-AF65-F5344CB8AC3E}">
        <p14:creationId xmlns:p14="http://schemas.microsoft.com/office/powerpoint/2010/main" val="38196479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A2F7F5-D7F8-2543-604E-FED7C245E4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Indefinite integration of polynomials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2EB4D04-D7B1-0563-31CA-D2E87DA6A791}"/>
              </a:ext>
            </a:extLst>
          </p:cNvPr>
          <p:cNvSpPr txBox="1"/>
          <p:nvPr/>
        </p:nvSpPr>
        <p:spPr>
          <a:xfrm>
            <a:off x="838200" y="1468956"/>
            <a:ext cx="6170542" cy="1107996"/>
          </a:xfrm>
          <a:prstGeom prst="rect">
            <a:avLst/>
          </a:prstGeom>
          <a:solidFill>
            <a:srgbClr val="D2E8E9"/>
          </a:solidFill>
        </p:spPr>
        <p:txBody>
          <a:bodyPr wrap="square" lIns="91440" tIns="91440" rIns="91440" bIns="91440" rtlCol="0">
            <a:spAutoFit/>
          </a:bodyPr>
          <a:lstStyle/>
          <a:p>
            <a:r>
              <a:rPr lang="en-US" sz="2000" b="1" dirty="0"/>
              <a:t>The power rule: for each term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increase the power by 1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divide the coefficient by the new power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EC6511E0-7FB2-DA03-9939-397E06F712E9}"/>
                  </a:ext>
                </a:extLst>
              </p:cNvPr>
              <p:cNvSpPr txBox="1"/>
              <p:nvPr/>
            </p:nvSpPr>
            <p:spPr>
              <a:xfrm>
                <a:off x="7900914" y="1893127"/>
                <a:ext cx="4188051" cy="43597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endParaRPr lang="en-US" sz="2400" dirty="0"/>
              </a:p>
              <a:p>
                <a:endParaRPr lang="en-US" sz="2400" dirty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2400" dirty="0"/>
                  <a:t> has power 1 and integrates to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n-US" sz="2400" dirty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dirty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sz="2400" dirty="0"/>
                  <a:t>Constants integrate to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2400" dirty="0"/>
                  <a:t> times the constant.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dirty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sz="2400" dirty="0"/>
                  <a:t>Indefinite integration has an unknown constant,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𝐶</m:t>
                    </m:r>
                  </m:oMath>
                </a14:m>
                <a:r>
                  <a:rPr lang="en-US" sz="2400" dirty="0"/>
                  <a:t>. 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EC6511E0-7FB2-DA03-9939-397E06F712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00914" y="1893127"/>
                <a:ext cx="4188051" cy="4359720"/>
              </a:xfrm>
              <a:prstGeom prst="rect">
                <a:avLst/>
              </a:prstGeom>
              <a:blipFill>
                <a:blip r:embed="rId2"/>
                <a:stretch>
                  <a:fillRect l="-1892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9" name="Table 18">
                <a:extLst>
                  <a:ext uri="{FF2B5EF4-FFF2-40B4-BE49-F238E27FC236}">
                    <a16:creationId xmlns:a16="http://schemas.microsoft.com/office/drawing/2014/main" id="{717B3714-6FB4-C689-88C6-330CE379936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5090718"/>
                  </p:ext>
                </p:extLst>
              </p:nvPr>
            </p:nvGraphicFramePr>
            <p:xfrm>
              <a:off x="246936" y="2916402"/>
              <a:ext cx="6931855" cy="344007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34077">
                      <a:extLst>
                        <a:ext uri="{9D8B030D-6E8A-4147-A177-3AD203B41FA5}">
                          <a16:colId xmlns:a16="http://schemas.microsoft.com/office/drawing/2014/main" val="2486900178"/>
                        </a:ext>
                      </a:extLst>
                    </a:gridCol>
                    <a:gridCol w="530578">
                      <a:extLst>
                        <a:ext uri="{9D8B030D-6E8A-4147-A177-3AD203B41FA5}">
                          <a16:colId xmlns:a16="http://schemas.microsoft.com/office/drawing/2014/main" val="366497821"/>
                        </a:ext>
                      </a:extLst>
                    </a:gridCol>
                    <a:gridCol w="1343378">
                      <a:extLst>
                        <a:ext uri="{9D8B030D-6E8A-4147-A177-3AD203B41FA5}">
                          <a16:colId xmlns:a16="http://schemas.microsoft.com/office/drawing/2014/main" val="2272912106"/>
                        </a:ext>
                      </a:extLst>
                    </a:gridCol>
                    <a:gridCol w="541867">
                      <a:extLst>
                        <a:ext uri="{9D8B030D-6E8A-4147-A177-3AD203B41FA5}">
                          <a16:colId xmlns:a16="http://schemas.microsoft.com/office/drawing/2014/main" val="1677624916"/>
                        </a:ext>
                      </a:extLst>
                    </a:gridCol>
                    <a:gridCol w="688622">
                      <a:extLst>
                        <a:ext uri="{9D8B030D-6E8A-4147-A177-3AD203B41FA5}">
                          <a16:colId xmlns:a16="http://schemas.microsoft.com/office/drawing/2014/main" val="1533729594"/>
                        </a:ext>
                      </a:extLst>
                    </a:gridCol>
                    <a:gridCol w="361244">
                      <a:extLst>
                        <a:ext uri="{9D8B030D-6E8A-4147-A177-3AD203B41FA5}">
                          <a16:colId xmlns:a16="http://schemas.microsoft.com/office/drawing/2014/main" val="4009166364"/>
                        </a:ext>
                      </a:extLst>
                    </a:gridCol>
                    <a:gridCol w="1332089">
                      <a:extLst>
                        <a:ext uri="{9D8B030D-6E8A-4147-A177-3AD203B41FA5}">
                          <a16:colId xmlns:a16="http://schemas.microsoft.com/office/drawing/2014/main" val="3657831497"/>
                        </a:ext>
                      </a:extLst>
                    </a:gridCol>
                  </a:tblGrid>
                  <a:tr h="1284503">
                    <a:tc>
                      <a:txBody>
                        <a:bodyPr/>
                        <a:lstStyle/>
                        <a:p>
                          <a:pPr algn="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  <m:d>
                                  <m:dPr>
                                    <m:ctrlPr>
                                      <a:rPr lang="en-US" sz="2800" b="0" i="1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800" b="0" i="1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</m:d>
                                <m:r>
                                  <a:rPr lang="en-US" sz="28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oMath>
                            </m:oMathPara>
                          </a14:m>
                          <a:endParaRPr lang="en-US" sz="280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80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2800" b="0" i="1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800" b="0" i="1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20</m:t>
                                    </m:r>
                                    <m:r>
                                      <a:rPr lang="en-US" sz="2800" b="0" i="1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lang="en-US" sz="2800" b="1" i="1" smtClean="0">
                                        <a:solidFill>
                                          <a:schemeClr val="accent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𝟑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280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</m:oMath>
                            </m:oMathPara>
                          </a14:m>
                          <a:endParaRPr lang="en-US" sz="280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oMath>
                            </m:oMathPara>
                          </a14:m>
                          <a:endParaRPr lang="en-US" sz="280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</m:oMath>
                            </m:oMathPara>
                          </a14:m>
                          <a:endParaRPr lang="en-US" sz="280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9</m:t>
                                </m:r>
                              </m:oMath>
                            </m:oMathPara>
                          </a14:m>
                          <a:endParaRPr lang="en-US" sz="280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7204854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nary>
                                  <m:naryPr>
                                    <m:limLoc m:val="undOvr"/>
                                    <m:subHide m:val="on"/>
                                    <m:supHide m:val="on"/>
                                    <m:ctrlPr>
                                      <a:rPr lang="en-US" sz="2800" b="0" i="1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/>
                                  <m:sup/>
                                  <m:e>
                                    <m:r>
                                      <a:rPr lang="en-US" sz="2800" b="0" i="1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  <m:d>
                                      <m:dPr>
                                        <m:ctrlPr>
                                          <a:rPr lang="en-US" sz="2800" b="0" i="1" smtClean="0">
                                            <a:solidFill>
                                              <a:sysClr val="windowText" lastClr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800" b="0" i="1" smtClean="0">
                                            <a:solidFill>
                                              <a:sysClr val="windowText" lastClr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</m:d>
                                    <m:r>
                                      <a:rPr lang="en-US" sz="2800" b="0" i="1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𝑑𝑥</m:t>
                                    </m:r>
                                  </m:e>
                                </m:nary>
                              </m:oMath>
                            </m:oMathPara>
                          </a14:m>
                          <a:endParaRPr lang="en-US" sz="280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80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800" b="0" i="1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 b="0" i="1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20</m:t>
                                    </m:r>
                                  </m:num>
                                  <m:den>
                                    <m:r>
                                      <a:rPr lang="en-US" sz="2800" b="1" i="1" smtClean="0">
                                        <a:solidFill>
                                          <a:schemeClr val="accent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𝟒</m:t>
                                    </m:r>
                                  </m:den>
                                </m:f>
                                <m:sSup>
                                  <m:sSupPr>
                                    <m:ctrlPr>
                                      <a:rPr lang="en-US" sz="2800" b="0" i="1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800" b="0" i="1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lang="en-US" sz="2800" b="1" i="1" smtClean="0">
                                        <a:solidFill>
                                          <a:schemeClr val="accent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𝟒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280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</m:oMath>
                            </m:oMathPara>
                          </a14:m>
                          <a:endParaRPr lang="en-US" sz="280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p>
                                      <m:sSupPr>
                                        <m:ctrlPr>
                                          <a:rPr lang="en-US" sz="28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800" i="1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p>
                                        <m:r>
                                          <a:rPr lang="en-US" sz="2800" b="1" i="1" smtClean="0">
                                            <a:solidFill>
                                              <a:schemeClr val="accent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</m:num>
                                  <m:den>
                                    <m:r>
                                      <a:rPr lang="en-US" sz="2800" b="1" i="1" smtClean="0">
                                        <a:solidFill>
                                          <a:schemeClr val="accent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80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</m:oMath>
                            </m:oMathPara>
                          </a14:m>
                          <a:endParaRPr lang="en-US" sz="280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9</m:t>
                                </m:r>
                                <m:r>
                                  <a:rPr lang="en-US" sz="28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28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sz="28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𝐶</m:t>
                                </m:r>
                              </m:oMath>
                            </m:oMathPara>
                          </a14:m>
                          <a:endParaRPr lang="en-US" sz="2800" b="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51139808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endParaRPr lang="en-US" sz="280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</m:oMath>
                            </m:oMathPara>
                          </a14:m>
                          <a:endParaRPr lang="en-US" sz="280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  <m:sSup>
                                  <m:sSupPr>
                                    <m:ctrlPr>
                                      <a:rPr lang="en-US" sz="2800" i="1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800" i="1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lang="en-US" sz="2800" b="0" i="1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280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</m:oMath>
                            </m:oMathPara>
                          </a14:m>
                          <a:endParaRPr lang="en-US" sz="280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p>
                                      <m:sSupPr>
                                        <m:ctrlPr>
                                          <a:rPr lang="en-US" sz="28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800" i="1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p>
                                        <m:r>
                                          <a:rPr lang="en-US" sz="2800" b="0" i="1" smtClean="0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num>
                                  <m:den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80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</m:oMath>
                            </m:oMathPara>
                          </a14:m>
                          <a:endParaRPr lang="en-US" sz="280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lang="en-US" sz="2800" b="0" i="1" smtClean="0">
                                  <a:solidFill>
                                    <a:sysClr val="windowText" lastClr="000000"/>
                                  </a:solidFill>
                                  <a:latin typeface="Cambria Math" panose="02040503050406030204" pitchFamily="18" charset="0"/>
                                </a:rPr>
                                <m:t>9</m:t>
                              </m:r>
                              <m:r>
                                <a:rPr lang="en-US" sz="2800" b="0" i="1" smtClean="0">
                                  <a:solidFill>
                                    <a:sysClr val="windowText" lastClr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800" b="0" i="1" smtClean="0">
                                  <a:solidFill>
                                    <a:sysClr val="windowText" lastClr="000000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2800" b="0" i="1" smtClean="0">
                                  <a:solidFill>
                                    <a:sysClr val="windowText" lastClr="000000"/>
                                  </a:solidFill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oMath>
                          </a14:m>
                          <a:r>
                            <a:rPr lang="en-US" sz="2800" b="0" dirty="0">
                              <a:solidFill>
                                <a:sysClr val="windowText" lastClr="000000"/>
                              </a:solidFill>
                            </a:rPr>
                            <a:t> </a:t>
                          </a: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6396491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9" name="Table 18">
                <a:extLst>
                  <a:ext uri="{FF2B5EF4-FFF2-40B4-BE49-F238E27FC236}">
                    <a16:creationId xmlns:a16="http://schemas.microsoft.com/office/drawing/2014/main" id="{717B3714-6FB4-C689-88C6-330CE379936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5090718"/>
                  </p:ext>
                </p:extLst>
              </p:nvPr>
            </p:nvGraphicFramePr>
            <p:xfrm>
              <a:off x="246936" y="2916402"/>
              <a:ext cx="6931855" cy="3439947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34077">
                      <a:extLst>
                        <a:ext uri="{9D8B030D-6E8A-4147-A177-3AD203B41FA5}">
                          <a16:colId xmlns:a16="http://schemas.microsoft.com/office/drawing/2014/main" val="2486900178"/>
                        </a:ext>
                      </a:extLst>
                    </a:gridCol>
                    <a:gridCol w="530578">
                      <a:extLst>
                        <a:ext uri="{9D8B030D-6E8A-4147-A177-3AD203B41FA5}">
                          <a16:colId xmlns:a16="http://schemas.microsoft.com/office/drawing/2014/main" val="366497821"/>
                        </a:ext>
                      </a:extLst>
                    </a:gridCol>
                    <a:gridCol w="1343378">
                      <a:extLst>
                        <a:ext uri="{9D8B030D-6E8A-4147-A177-3AD203B41FA5}">
                          <a16:colId xmlns:a16="http://schemas.microsoft.com/office/drawing/2014/main" val="2272912106"/>
                        </a:ext>
                      </a:extLst>
                    </a:gridCol>
                    <a:gridCol w="541867">
                      <a:extLst>
                        <a:ext uri="{9D8B030D-6E8A-4147-A177-3AD203B41FA5}">
                          <a16:colId xmlns:a16="http://schemas.microsoft.com/office/drawing/2014/main" val="1677624916"/>
                        </a:ext>
                      </a:extLst>
                    </a:gridCol>
                    <a:gridCol w="688622">
                      <a:extLst>
                        <a:ext uri="{9D8B030D-6E8A-4147-A177-3AD203B41FA5}">
                          <a16:colId xmlns:a16="http://schemas.microsoft.com/office/drawing/2014/main" val="1533729594"/>
                        </a:ext>
                      </a:extLst>
                    </a:gridCol>
                    <a:gridCol w="361244">
                      <a:extLst>
                        <a:ext uri="{9D8B030D-6E8A-4147-A177-3AD203B41FA5}">
                          <a16:colId xmlns:a16="http://schemas.microsoft.com/office/drawing/2014/main" val="4009166364"/>
                        </a:ext>
                      </a:extLst>
                    </a:gridCol>
                    <a:gridCol w="1332089">
                      <a:extLst>
                        <a:ext uri="{9D8B030D-6E8A-4147-A177-3AD203B41FA5}">
                          <a16:colId xmlns:a16="http://schemas.microsoft.com/office/drawing/2014/main" val="3657831497"/>
                        </a:ext>
                      </a:extLst>
                    </a:gridCol>
                  </a:tblGrid>
                  <a:tr h="128450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t="-34314" r="-225595" b="-2794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l="-400000" t="-34314" r="-802381" b="-2794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l="-198113" t="-34314" r="-217925" b="-2794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l="-734884" t="-34314" r="-437209" b="-2794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l="-664815" t="-34314" r="-248148" b="-2794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l="-1424138" t="-34314" r="-362069" b="-2794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l="-420952" t="-34314" b="-27941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172048541"/>
                      </a:ext>
                    </a:extLst>
                  </a:tr>
                  <a:tr h="121056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t="-144211" r="-225595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l="-400000" t="-144211" r="-802381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l="-198113" t="-144211" r="-217925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l="-734884" t="-144211" r="-437209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l="-664815" t="-144211" r="-248148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l="-1424138" t="-144211" r="-362069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l="-420952" t="-144211" b="-20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11398084"/>
                      </a:ext>
                    </a:extLst>
                  </a:tr>
                  <a:tr h="944880">
                    <a:tc>
                      <a:txBody>
                        <a:bodyPr/>
                        <a:lstStyle/>
                        <a:p>
                          <a:pPr algn="ctr"/>
                          <a:endParaRPr lang="en-US" sz="280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l="-400000" t="-309333" r="-802381" b="-15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l="-198113" t="-309333" r="-217925" b="-15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l="-734884" t="-309333" r="-437209" b="-15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l="-664815" t="-309333" r="-248148" b="-15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l="-1424138" t="-309333" r="-362069" b="-15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l="-420952" t="-309333" b="-153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6396491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3" name="TextBox 22">
            <a:extLst>
              <a:ext uri="{FF2B5EF4-FFF2-40B4-BE49-F238E27FC236}">
                <a16:creationId xmlns:a16="http://schemas.microsoft.com/office/drawing/2014/main" id="{877DAB23-1B5B-9CA2-0A0F-720C2ECB34FC}"/>
              </a:ext>
            </a:extLst>
          </p:cNvPr>
          <p:cNvSpPr txBox="1"/>
          <p:nvPr/>
        </p:nvSpPr>
        <p:spPr>
          <a:xfrm>
            <a:off x="8054789" y="1893127"/>
            <a:ext cx="24400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Keep in mind</a:t>
            </a:r>
          </a:p>
        </p:txBody>
      </p:sp>
      <p:cxnSp>
        <p:nvCxnSpPr>
          <p:cNvPr id="30" name="Elbow Connector 29">
            <a:extLst>
              <a:ext uri="{FF2B5EF4-FFF2-40B4-BE49-F238E27FC236}">
                <a16:creationId xmlns:a16="http://schemas.microsoft.com/office/drawing/2014/main" id="{9A44D84C-64C3-84A5-84B2-9207CF17593D}"/>
              </a:ext>
            </a:extLst>
          </p:cNvPr>
          <p:cNvCxnSpPr>
            <a:cxnSpLocks/>
          </p:cNvCxnSpPr>
          <p:nvPr/>
        </p:nvCxnSpPr>
        <p:spPr>
          <a:xfrm rot="10800000" flipV="1">
            <a:off x="5099052" y="2852057"/>
            <a:ext cx="2823901" cy="575264"/>
          </a:xfrm>
          <a:prstGeom prst="bentConnector3">
            <a:avLst>
              <a:gd name="adj1" fmla="val 100113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>
            <a:extLst>
              <a:ext uri="{FF2B5EF4-FFF2-40B4-BE49-F238E27FC236}">
                <a16:creationId xmlns:a16="http://schemas.microsoft.com/office/drawing/2014/main" id="{BAD81829-C2DF-905C-2469-CA16EFB0670A}"/>
              </a:ext>
            </a:extLst>
          </p:cNvPr>
          <p:cNvCxnSpPr>
            <a:cxnSpLocks/>
          </p:cNvCxnSpPr>
          <p:nvPr/>
        </p:nvCxnSpPr>
        <p:spPr>
          <a:xfrm rot="10800000" flipV="1">
            <a:off x="6118034" y="4154034"/>
            <a:ext cx="1804918" cy="395103"/>
          </a:xfrm>
          <a:prstGeom prst="bentConnector3">
            <a:avLst>
              <a:gd name="adj1" fmla="val 99723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9D048E9C-0A0E-C031-8F43-74EA8C83E066}"/>
              </a:ext>
            </a:extLst>
          </p:cNvPr>
          <p:cNvCxnSpPr>
            <a:cxnSpLocks/>
          </p:cNvCxnSpPr>
          <p:nvPr/>
        </p:nvCxnSpPr>
        <p:spPr>
          <a:xfrm>
            <a:off x="3294743" y="2692400"/>
            <a:ext cx="137886" cy="67491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Elbow Connector 44">
            <a:extLst>
              <a:ext uri="{FF2B5EF4-FFF2-40B4-BE49-F238E27FC236}">
                <a16:creationId xmlns:a16="http://schemas.microsoft.com/office/drawing/2014/main" id="{818029AB-CF2D-797E-068F-6F94E6533B4A}"/>
              </a:ext>
            </a:extLst>
          </p:cNvPr>
          <p:cNvCxnSpPr>
            <a:cxnSpLocks/>
          </p:cNvCxnSpPr>
          <p:nvPr/>
        </p:nvCxnSpPr>
        <p:spPr>
          <a:xfrm rot="10800000" flipV="1">
            <a:off x="6949900" y="5252557"/>
            <a:ext cx="936504" cy="458814"/>
          </a:xfrm>
          <a:prstGeom prst="bentConnector3">
            <a:avLst>
              <a:gd name="adj1" fmla="val 10037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Google Shape;131;p16">
            <a:extLst>
              <a:ext uri="{FF2B5EF4-FFF2-40B4-BE49-F238E27FC236}">
                <a16:creationId xmlns:a16="http://schemas.microsoft.com/office/drawing/2014/main" id="{55C74035-25DA-C52B-4DD7-68BF8D624809}"/>
              </a:ext>
            </a:extLst>
          </p:cNvPr>
          <p:cNvSpPr txBox="1">
            <a:spLocks/>
          </p:cNvSpPr>
          <p:nvPr/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8000"/>
              </a:lnSpc>
              <a:buSzPts val="1200"/>
            </a:pPr>
            <a:r>
              <a:rPr lang="en-GB" sz="1200" dirty="0">
                <a:solidFill>
                  <a:srgbClr val="898989"/>
                </a:solidFill>
              </a:rPr>
              <a:t>Resource 5: Calculus – Integration</a:t>
            </a:r>
          </a:p>
        </p:txBody>
      </p:sp>
      <p:sp>
        <p:nvSpPr>
          <p:cNvPr id="5" name="Google Shape;130;p16">
            <a:extLst>
              <a:ext uri="{FF2B5EF4-FFF2-40B4-BE49-F238E27FC236}">
                <a16:creationId xmlns:a16="http://schemas.microsoft.com/office/drawing/2014/main" id="{2AA8B7E0-4AB9-4B04-7E8A-5CB361BABCB7}"/>
              </a:ext>
            </a:extLst>
          </p:cNvPr>
          <p:cNvSpPr txBox="1">
            <a:spLocks/>
          </p:cNvSpPr>
          <p:nvPr/>
        </p:nvSpPr>
        <p:spPr>
          <a:xfrm>
            <a:off x="9694551" y="159675"/>
            <a:ext cx="2385961" cy="376156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Recap and Worked examples</a:t>
            </a:r>
          </a:p>
        </p:txBody>
      </p:sp>
    </p:spTree>
    <p:extLst>
      <p:ext uri="{BB962C8B-B14F-4D97-AF65-F5344CB8AC3E}">
        <p14:creationId xmlns:p14="http://schemas.microsoft.com/office/powerpoint/2010/main" val="29724680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91531D-FC47-BAD5-65B5-07862CAB8E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D27115-57D6-E464-68F9-0B5B310584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Indefinite integration practice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D642C364-B937-D498-B848-2D8C39F6E0F0}"/>
                  </a:ext>
                </a:extLst>
              </p:cNvPr>
              <p:cNvSpPr txBox="1"/>
              <p:nvPr/>
            </p:nvSpPr>
            <p:spPr>
              <a:xfrm>
                <a:off x="849967" y="1757003"/>
                <a:ext cx="65499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/>
                  <a:t>Integrate each function with respect to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2400" dirty="0"/>
                  <a:t>:</a:t>
                </a: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D642C364-B937-D498-B848-2D8C39F6E0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9967" y="1757003"/>
                <a:ext cx="6549900" cy="461665"/>
              </a:xfrm>
              <a:prstGeom prst="rect">
                <a:avLst/>
              </a:prstGeom>
              <a:blipFill>
                <a:blip r:embed="rId2"/>
                <a:stretch>
                  <a:fillRect l="-1354" t="-10811" b="-270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B2ACBEAE-824A-B7A6-E273-84F8D0D31915}"/>
                  </a:ext>
                </a:extLst>
              </p:cNvPr>
              <p:cNvSpPr txBox="1"/>
              <p:nvPr/>
            </p:nvSpPr>
            <p:spPr>
              <a:xfrm>
                <a:off x="848696" y="3607349"/>
                <a:ext cx="1806262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𝑣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−1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B2ACBEAE-824A-B7A6-E273-84F8D0D319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8696" y="3607349"/>
                <a:ext cx="1806262" cy="46166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5F25C2F2-9092-0707-A6B5-5C54A55F6E33}"/>
                  </a:ext>
                </a:extLst>
              </p:cNvPr>
              <p:cNvSpPr txBox="1"/>
              <p:nvPr/>
            </p:nvSpPr>
            <p:spPr>
              <a:xfrm>
                <a:off x="848696" y="4549756"/>
                <a:ext cx="2156533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)=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5F25C2F2-9092-0707-A6B5-5C54A55F6E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8696" y="4549756"/>
                <a:ext cx="2156533" cy="461665"/>
              </a:xfrm>
              <a:prstGeom prst="rect">
                <a:avLst/>
              </a:prstGeom>
              <a:blipFill>
                <a:blip r:embed="rId4"/>
                <a:stretch>
                  <a:fillRect b="-189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5B52CEFE-34D7-C9E9-422F-BADE45788974}"/>
                  </a:ext>
                </a:extLst>
              </p:cNvPr>
              <p:cNvSpPr txBox="1"/>
              <p:nvPr/>
            </p:nvSpPr>
            <p:spPr>
              <a:xfrm>
                <a:off x="848696" y="5492163"/>
                <a:ext cx="3158529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5B52CEFE-34D7-C9E9-422F-BADE457889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8696" y="5492163"/>
                <a:ext cx="3158529" cy="461665"/>
              </a:xfrm>
              <a:prstGeom prst="rect">
                <a:avLst/>
              </a:prstGeom>
              <a:blipFill>
                <a:blip r:embed="rId5"/>
                <a:stretch>
                  <a:fillRect l="-1600" b="-189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28F72D16-9031-5C6B-A41C-16B84C0F957E}"/>
                  </a:ext>
                </a:extLst>
              </p:cNvPr>
              <p:cNvSpPr txBox="1"/>
              <p:nvPr/>
            </p:nvSpPr>
            <p:spPr>
              <a:xfrm>
                <a:off x="848696" y="2664942"/>
                <a:ext cx="1806262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28F72D16-9031-5C6B-A41C-16B84C0F95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8696" y="2664942"/>
                <a:ext cx="1806262" cy="461665"/>
              </a:xfrm>
              <a:prstGeom prst="rect">
                <a:avLst/>
              </a:prstGeom>
              <a:blipFill>
                <a:blip r:embed="rId6"/>
                <a:stretch>
                  <a:fillRect l="-694" b="-78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B04D11D6-14D7-D820-0797-ACA20C01B409}"/>
                  </a:ext>
                </a:extLst>
              </p:cNvPr>
              <p:cNvSpPr txBox="1"/>
              <p:nvPr/>
            </p:nvSpPr>
            <p:spPr>
              <a:xfrm>
                <a:off x="3340880" y="3382473"/>
                <a:ext cx="5249964" cy="10609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US" sz="240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  <m:r>
                            <a:rPr lang="en-US" sz="24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4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𝑑𝑥</m:t>
                          </m:r>
                          <m:r>
                            <a:rPr lang="en-US" sz="24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nary>
                            <m:naryPr>
                              <m:limLoc m:val="undOvr"/>
                              <m:subHide m:val="on"/>
                              <m:supHide m:val="on"/>
                              <m:ctrlPr>
                                <a:rPr lang="en-US" sz="2400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/>
                            <m:sup/>
                            <m:e>
                              <m:r>
                                <a:rPr lang="en-US" sz="2400" b="0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  <m:sSup>
                                <m:sSupPr>
                                  <m:ctrlPr>
                                    <a:rPr lang="en-US" sz="2400" b="0" i="1" smtClean="0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b="0" i="1" smtClean="0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2400" b="0" i="1" smtClean="0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2400" b="0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−1= ? </m:t>
                              </m:r>
                            </m:e>
                          </m:nary>
                        </m:e>
                      </m:nary>
                    </m:oMath>
                  </m:oMathPara>
                </a14:m>
                <a:endParaRPr lang="en-US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B04D11D6-14D7-D820-0797-ACA20C01B4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0880" y="3382473"/>
                <a:ext cx="5249964" cy="1060931"/>
              </a:xfrm>
              <a:prstGeom prst="rect">
                <a:avLst/>
              </a:prstGeom>
              <a:blipFill>
                <a:blip r:embed="rId7"/>
                <a:stretch>
                  <a:fillRect l="-23430" t="-140476" b="-1952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9CD1595B-8EAB-65BE-071C-43CB5475A737}"/>
                  </a:ext>
                </a:extLst>
              </p:cNvPr>
              <p:cNvSpPr txBox="1"/>
              <p:nvPr/>
            </p:nvSpPr>
            <p:spPr>
              <a:xfrm>
                <a:off x="3340880" y="4317222"/>
                <a:ext cx="4787120" cy="10609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US" sz="240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𝑧</m:t>
                          </m:r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) </m:t>
                          </m:r>
                          <m:r>
                            <a:rPr lang="en-US" sz="24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𝑑𝑥</m:t>
                          </m:r>
                          <m:r>
                            <a:rPr lang="en-US" sz="24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nary>
                            <m:naryPr>
                              <m:limLoc m:val="undOvr"/>
                              <m:subHide m:val="on"/>
                              <m:supHide m:val="on"/>
                              <m:ctrlPr>
                                <a:rPr lang="en-US" sz="2400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/>
                            <m:sup/>
                            <m:e>
                              <m:r>
                                <a:rPr lang="en-US" sz="2400" b="0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p>
                                <m:sSupPr>
                                  <m:ctrlPr>
                                    <a:rPr lang="en-US" sz="2400" i="1" smtClean="0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i="1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2400" b="0" i="1" smtClean="0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p>
                              </m:sSup>
                              <m:r>
                                <a:rPr lang="en-US" sz="2400" b="0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𝑑𝑥</m:t>
                              </m:r>
                              <m:r>
                                <a:rPr lang="en-US" sz="2400" b="0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= ?</m:t>
                              </m:r>
                            </m:e>
                          </m:nary>
                        </m:e>
                      </m:nary>
                    </m:oMath>
                  </m:oMathPara>
                </a14:m>
                <a:endParaRPr lang="en-US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9CD1595B-8EAB-65BE-071C-43CB5475A7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0880" y="4317222"/>
                <a:ext cx="4787120" cy="1060931"/>
              </a:xfrm>
              <a:prstGeom prst="rect">
                <a:avLst/>
              </a:prstGeom>
              <a:blipFill>
                <a:blip r:embed="rId8"/>
                <a:stretch>
                  <a:fillRect l="-25729" t="-137647" b="-1917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0656B7F5-FA30-0084-CE58-0B69D7CF3039}"/>
                  </a:ext>
                </a:extLst>
              </p:cNvPr>
              <p:cNvSpPr txBox="1"/>
              <p:nvPr/>
            </p:nvSpPr>
            <p:spPr>
              <a:xfrm>
                <a:off x="3340880" y="5254600"/>
                <a:ext cx="3158529" cy="108728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US" sz="240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  <m:r>
                            <a:rPr lang="en-US" sz="24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4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4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) </m:t>
                          </m:r>
                          <m:r>
                            <a:rPr lang="en-US" sz="24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𝑑𝑥</m:t>
                          </m:r>
                          <m:r>
                            <a:rPr lang="en-US" sz="24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nary>
                            <m:naryPr>
                              <m:limLoc m:val="undOvr"/>
                              <m:subHide m:val="on"/>
                              <m:supHide m:val="on"/>
                              <m:ctrlPr>
                                <a:rPr lang="en-US" sz="2400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/>
                            <m:sup/>
                            <m:e>
                              <m:sSup>
                                <m:sSupPr>
                                  <m:ctrlPr>
                                    <a:rPr lang="en-US" sz="2400" i="1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b="0" i="1" smtClean="0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  <m:r>
                                    <a:rPr lang="en-US" sz="2400" i="1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2400" i="1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p>
                              </m:sSup>
                              <m:r>
                                <a:rPr lang="en-US" sz="2400" b="0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p>
                                <m:sSupPr>
                                  <m:ctrlPr>
                                    <a:rPr lang="en-US" sz="2400" b="0" i="1" smtClean="0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b="0" i="1" smtClean="0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lang="en-US" sz="2400" b="0" i="1" smtClean="0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2400" b="0" i="1" smtClean="0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2400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𝑑𝑥</m:t>
                              </m:r>
                              <m:r>
                                <a:rPr lang="en-US" sz="2400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= ?</m:t>
                              </m:r>
                            </m:e>
                          </m:nary>
                        </m:e>
                      </m:nary>
                    </m:oMath>
                  </m:oMathPara>
                </a14:m>
                <a:endParaRPr lang="en-US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0656B7F5-FA30-0084-CE58-0B69D7CF30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0880" y="5254600"/>
                <a:ext cx="3158529" cy="1087285"/>
              </a:xfrm>
              <a:prstGeom prst="rect">
                <a:avLst/>
              </a:prstGeom>
              <a:blipFill>
                <a:blip r:embed="rId9"/>
                <a:stretch>
                  <a:fillRect l="-38956" t="-134483" r="-39357" b="-1850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778FD249-3E31-E3D2-A685-9C6AAF516084}"/>
                  </a:ext>
                </a:extLst>
              </p:cNvPr>
              <p:cNvSpPr txBox="1"/>
              <p:nvPr/>
            </p:nvSpPr>
            <p:spPr>
              <a:xfrm>
                <a:off x="3340880" y="2413932"/>
                <a:ext cx="2755120" cy="10609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US" sz="240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𝑑𝑥</m:t>
                          </m:r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= </m:t>
                          </m:r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𝑑𝑥</m:t>
                          </m:r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= ?</m:t>
                          </m:r>
                        </m:e>
                      </m:nary>
                    </m:oMath>
                  </m:oMathPara>
                </a14:m>
                <a:endParaRPr lang="en-US" sz="2400" b="1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778FD249-3E31-E3D2-A685-9C6AAF5160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0880" y="2413932"/>
                <a:ext cx="2755120" cy="1060931"/>
              </a:xfrm>
              <a:prstGeom prst="rect">
                <a:avLst/>
              </a:prstGeom>
              <a:blipFill>
                <a:blip r:embed="rId10"/>
                <a:stretch>
                  <a:fillRect l="-44495" t="-140476" b="-1940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Google Shape;131;p16">
            <a:extLst>
              <a:ext uri="{FF2B5EF4-FFF2-40B4-BE49-F238E27FC236}">
                <a16:creationId xmlns:a16="http://schemas.microsoft.com/office/drawing/2014/main" id="{CCE2BAB3-2585-DC4E-EB3A-20D14A7F3BDB}"/>
              </a:ext>
            </a:extLst>
          </p:cNvPr>
          <p:cNvSpPr txBox="1">
            <a:spLocks/>
          </p:cNvSpPr>
          <p:nvPr/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8000"/>
              </a:lnSpc>
              <a:buSzPts val="1200"/>
            </a:pPr>
            <a:r>
              <a:rPr lang="en-GB" sz="1200" dirty="0">
                <a:solidFill>
                  <a:srgbClr val="898989"/>
                </a:solidFill>
              </a:rPr>
              <a:t>Resource 5: Calculus – Integration</a:t>
            </a:r>
          </a:p>
        </p:txBody>
      </p:sp>
      <p:sp>
        <p:nvSpPr>
          <p:cNvPr id="4" name="Google Shape;130;p16">
            <a:extLst>
              <a:ext uri="{FF2B5EF4-FFF2-40B4-BE49-F238E27FC236}">
                <a16:creationId xmlns:a16="http://schemas.microsoft.com/office/drawing/2014/main" id="{F86474E9-8163-2ABF-A22C-A5ABB76E4A7F}"/>
              </a:ext>
            </a:extLst>
          </p:cNvPr>
          <p:cNvSpPr txBox="1">
            <a:spLocks/>
          </p:cNvSpPr>
          <p:nvPr/>
        </p:nvSpPr>
        <p:spPr>
          <a:xfrm>
            <a:off x="9694551" y="159675"/>
            <a:ext cx="2385961" cy="376156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Recap and Worked examples</a:t>
            </a:r>
          </a:p>
        </p:txBody>
      </p:sp>
    </p:spTree>
    <p:extLst>
      <p:ext uri="{BB962C8B-B14F-4D97-AF65-F5344CB8AC3E}">
        <p14:creationId xmlns:p14="http://schemas.microsoft.com/office/powerpoint/2010/main" val="1589331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900D8B-FA9F-DFD8-9394-39705F1B45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037548-D106-B8D9-DB2E-92074731B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Indefinite integration practice: </a:t>
            </a:r>
            <a:r>
              <a:rPr lang="en-US" dirty="0">
                <a:solidFill>
                  <a:schemeClr val="accent1"/>
                </a:solidFill>
              </a:rPr>
              <a:t>Answers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9A9DD03D-9A62-5F13-9398-9584B018C668}"/>
                  </a:ext>
                </a:extLst>
              </p:cNvPr>
              <p:cNvSpPr txBox="1"/>
              <p:nvPr/>
            </p:nvSpPr>
            <p:spPr>
              <a:xfrm>
                <a:off x="3340880" y="3382473"/>
                <a:ext cx="5249964" cy="10609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US" sz="240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  <m:r>
                            <a:rPr lang="en-US" sz="24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4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𝑑𝑥</m:t>
                          </m:r>
                          <m:r>
                            <a:rPr lang="en-US" sz="24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nary>
                            <m:naryPr>
                              <m:limLoc m:val="undOvr"/>
                              <m:subHide m:val="on"/>
                              <m:supHide m:val="on"/>
                              <m:ctrlPr>
                                <a:rPr lang="en-US" sz="2400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/>
                            <m:sup/>
                            <m:e>
                              <m:r>
                                <a:rPr lang="en-US" sz="2400" b="0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  <m:sSup>
                                <m:sSupPr>
                                  <m:ctrlPr>
                                    <a:rPr lang="en-US" sz="2400" b="0" i="1" smtClean="0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b="0" i="1" smtClean="0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2400" b="0" i="1" smtClean="0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2400" b="0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−1= </m:t>
                              </m:r>
                            </m:e>
                          </m:nary>
                          <m:f>
                            <m:fPr>
                              <m:ctrlPr>
                                <a:rPr lang="en-US" sz="2400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n-US" sz="2400" i="1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i="1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  <m:r>
                                    <a:rPr lang="en-US" sz="2400" i="1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2400" i="1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en-US" sz="2400" b="0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den>
                          </m:f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4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𝐶</m:t>
                          </m:r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sSup>
                            <m:sSupPr>
                              <m:ctrlPr>
                                <a:rPr lang="en-US" sz="2400" b="0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b="0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400" b="0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</m:nary>
                    </m:oMath>
                  </m:oMathPara>
                </a14:m>
                <a:endParaRPr lang="en-US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9A9DD03D-9A62-5F13-9398-9584B018C6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0880" y="3382473"/>
                <a:ext cx="5249964" cy="1060931"/>
              </a:xfrm>
              <a:prstGeom prst="rect">
                <a:avLst/>
              </a:prstGeom>
              <a:blipFill>
                <a:blip r:embed="rId2"/>
                <a:stretch>
                  <a:fillRect l="-23430" t="-140476" r="-25604" b="-1952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6D46BA0-2391-26B5-C5BC-53C3E656F2F0}"/>
                  </a:ext>
                </a:extLst>
              </p:cNvPr>
              <p:cNvSpPr txBox="1"/>
              <p:nvPr/>
            </p:nvSpPr>
            <p:spPr>
              <a:xfrm>
                <a:off x="3340880" y="4317222"/>
                <a:ext cx="4787120" cy="10609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US" sz="240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𝑧</m:t>
                          </m:r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) </m:t>
                          </m:r>
                          <m:r>
                            <a:rPr lang="en-US" sz="24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𝑑𝑥</m:t>
                          </m:r>
                          <m:r>
                            <a:rPr lang="en-US" sz="24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nary>
                            <m:naryPr>
                              <m:limLoc m:val="undOvr"/>
                              <m:subHide m:val="on"/>
                              <m:supHide m:val="on"/>
                              <m:ctrlPr>
                                <a:rPr lang="en-US" sz="2400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/>
                            <m:sup/>
                            <m:e>
                              <m:r>
                                <a:rPr lang="en-US" sz="2400" b="0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p>
                                <m:sSupPr>
                                  <m:ctrlPr>
                                    <a:rPr lang="en-US" sz="2400" i="1" smtClean="0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i="1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2400" b="0" i="1" smtClean="0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p>
                              </m:sSup>
                              <m:r>
                                <a:rPr lang="en-US" sz="2400" b="0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𝑑𝑥</m:t>
                              </m:r>
                              <m:r>
                                <a:rPr lang="en-US" sz="2400" b="0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=−</m:t>
                              </m:r>
                              <m:f>
                                <m:fPr>
                                  <m:ctrlPr>
                                    <a:rPr lang="en-US" sz="2400" b="0" i="1" smtClean="0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sz="2400" b="0" i="1" smtClean="0">
                                          <a:solidFill>
                                            <a:schemeClr val="accent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400" b="0" i="1" smtClean="0">
                                          <a:solidFill>
                                            <a:schemeClr val="accent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sz="2400" b="0" i="1" smtClean="0">
                                          <a:solidFill>
                                            <a:schemeClr val="accent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4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sz="2400" b="0" i="1" smtClean="0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den>
                              </m:f>
                              <m:r>
                                <a:rPr lang="en-US" sz="2400" b="0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2400" b="0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</m:nary>
                        </m:e>
                      </m:nary>
                    </m:oMath>
                  </m:oMathPara>
                </a14:m>
                <a:endParaRPr lang="en-US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6D46BA0-2391-26B5-C5BC-53C3E656F2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0880" y="4317222"/>
                <a:ext cx="4787120" cy="1060931"/>
              </a:xfrm>
              <a:prstGeom prst="rect">
                <a:avLst/>
              </a:prstGeom>
              <a:blipFill>
                <a:blip r:embed="rId3"/>
                <a:stretch>
                  <a:fillRect l="-25729" t="-137647" b="-1917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37104FC6-71DB-4340-BD93-CE50D5181B30}"/>
                  </a:ext>
                </a:extLst>
              </p:cNvPr>
              <p:cNvSpPr txBox="1"/>
              <p:nvPr/>
            </p:nvSpPr>
            <p:spPr>
              <a:xfrm>
                <a:off x="3340880" y="5254600"/>
                <a:ext cx="3158529" cy="108728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US" sz="240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  <m:r>
                            <a:rPr lang="en-US" sz="24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4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4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) </m:t>
                          </m:r>
                          <m:r>
                            <a:rPr lang="en-US" sz="24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𝑑𝑥</m:t>
                          </m:r>
                          <m:r>
                            <a:rPr lang="en-US" sz="24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nary>
                            <m:naryPr>
                              <m:limLoc m:val="undOvr"/>
                              <m:subHide m:val="on"/>
                              <m:supHide m:val="on"/>
                              <m:ctrlPr>
                                <a:rPr lang="en-US" sz="2400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/>
                            <m:sup/>
                            <m:e>
                              <m:sSup>
                                <m:sSupPr>
                                  <m:ctrlPr>
                                    <a:rPr lang="en-US" sz="2400" i="1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b="0" i="1" smtClean="0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  <m:r>
                                    <a:rPr lang="en-US" sz="2400" i="1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2400" i="1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p>
                              </m:sSup>
                              <m:r>
                                <a:rPr lang="en-US" sz="2400" b="0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p>
                                <m:sSupPr>
                                  <m:ctrlPr>
                                    <a:rPr lang="en-US" sz="2400" b="0" i="1" smtClean="0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b="0" i="1" smtClean="0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lang="en-US" sz="2400" b="0" i="1" smtClean="0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2400" b="0" i="1" smtClean="0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2400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𝑑𝑥</m:t>
                              </m:r>
                              <m:r>
                                <a:rPr lang="en-US" sz="2400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2400" b="0" i="1" smtClean="0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sz="2400" i="1">
                                          <a:solidFill>
                                            <a:schemeClr val="accent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400" b="0" i="1" smtClean="0">
                                          <a:solidFill>
                                            <a:schemeClr val="accent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4</m:t>
                                      </m:r>
                                      <m:r>
                                        <a:rPr lang="en-US" sz="2400" b="0" i="1" smtClean="0">
                                          <a:solidFill>
                                            <a:schemeClr val="accent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sz="2400" i="1">
                                          <a:solidFill>
                                            <a:schemeClr val="accent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4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sz="2400" b="0" i="1" smtClean="0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den>
                              </m:f>
                              <m:r>
                                <a:rPr lang="en-US" sz="2400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en-US" sz="2400" i="1" smtClean="0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sz="2400" i="1">
                                          <a:solidFill>
                                            <a:schemeClr val="accent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400" b="0" i="1" smtClean="0">
                                          <a:solidFill>
                                            <a:schemeClr val="accent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  <m:r>
                                        <a:rPr lang="en-US" sz="2400" i="1">
                                          <a:solidFill>
                                            <a:schemeClr val="accent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sz="2400" i="1">
                                          <a:solidFill>
                                            <a:schemeClr val="accent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sz="2400" i="1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  <m:r>
                                <a:rPr lang="en-US" sz="2400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2400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  <m:r>
                                <a:rPr lang="en-US" sz="2400" b="0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sSup>
                                <m:sSupPr>
                                  <m:ctrlPr>
                                    <a:rPr lang="en-US" sz="2400" b="0" i="1" smtClean="0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b="0" i="1" smtClean="0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2400" b="0" i="1" smtClean="0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sup>
                              </m:sSup>
                              <m:r>
                                <a:rPr lang="en-US" sz="2400" b="0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en-US" sz="2400" i="1" smtClean="0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0" i="1" smtClean="0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sSup>
                                    <m:sSupPr>
                                      <m:ctrlPr>
                                        <a:rPr lang="en-US" sz="2400" i="1">
                                          <a:solidFill>
                                            <a:schemeClr val="accent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400" i="1">
                                          <a:solidFill>
                                            <a:schemeClr val="accent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sz="2400" b="0" i="1" smtClean="0">
                                          <a:solidFill>
                                            <a:schemeClr val="accent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sz="2400" b="0" i="1" smtClean="0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  <m:r>
                                <a:rPr lang="en-US" sz="2400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2400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</m:nary>
                        </m:e>
                      </m:nary>
                    </m:oMath>
                  </m:oMathPara>
                </a14:m>
                <a:endParaRPr lang="en-US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37104FC6-71DB-4340-BD93-CE50D5181B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0880" y="5254600"/>
                <a:ext cx="3158529" cy="1087285"/>
              </a:xfrm>
              <a:prstGeom prst="rect">
                <a:avLst/>
              </a:prstGeom>
              <a:blipFill>
                <a:blip r:embed="rId4"/>
                <a:stretch>
                  <a:fillRect l="-38956" t="-134483" r="-162249" b="-1850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191AE745-FD95-D2C5-8112-426412E75BEF}"/>
                  </a:ext>
                </a:extLst>
              </p:cNvPr>
              <p:cNvSpPr txBox="1"/>
              <p:nvPr/>
            </p:nvSpPr>
            <p:spPr>
              <a:xfrm>
                <a:off x="3340880" y="2413932"/>
                <a:ext cx="2755120" cy="10609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US" sz="240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𝑑𝑥</m:t>
                          </m:r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= </m:t>
                          </m:r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𝑑𝑥</m:t>
                          </m:r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f>
                            <m:fPr>
                              <m:ctrlPr>
                                <a:rPr lang="en-US" sz="2400" b="0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n-US" sz="2400" b="0" i="1" smtClean="0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b="0" i="1" smtClean="0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2400" b="0" i="1" smtClean="0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en-US" sz="2400" b="0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</m:nary>
                    </m:oMath>
                  </m:oMathPara>
                </a14:m>
                <a:endParaRPr lang="en-US" sz="2400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191AE745-FD95-D2C5-8112-426412E75B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0880" y="2413932"/>
                <a:ext cx="2755120" cy="1060931"/>
              </a:xfrm>
              <a:prstGeom prst="rect">
                <a:avLst/>
              </a:prstGeom>
              <a:blipFill>
                <a:blip r:embed="rId5"/>
                <a:stretch>
                  <a:fillRect l="-44495" t="-140476" r="-22477" b="-1940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325B7953-B129-1B64-DDDC-9D50ED09DC8E}"/>
                  </a:ext>
                </a:extLst>
              </p:cNvPr>
              <p:cNvSpPr txBox="1"/>
              <p:nvPr/>
            </p:nvSpPr>
            <p:spPr>
              <a:xfrm>
                <a:off x="848696" y="3607349"/>
                <a:ext cx="1806262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𝑣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−1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325B7953-B129-1B64-DDDC-9D50ED09DC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8696" y="3607349"/>
                <a:ext cx="1806262" cy="46166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B4BD7A85-31EB-2FAA-2B9A-D70E27947F7A}"/>
                  </a:ext>
                </a:extLst>
              </p:cNvPr>
              <p:cNvSpPr txBox="1"/>
              <p:nvPr/>
            </p:nvSpPr>
            <p:spPr>
              <a:xfrm>
                <a:off x="848696" y="4549756"/>
                <a:ext cx="2156533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)=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B4BD7A85-31EB-2FAA-2B9A-D70E27947F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8696" y="4549756"/>
                <a:ext cx="2156533" cy="461665"/>
              </a:xfrm>
              <a:prstGeom prst="rect">
                <a:avLst/>
              </a:prstGeom>
              <a:blipFill>
                <a:blip r:embed="rId8"/>
                <a:stretch>
                  <a:fillRect b="-189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1CCAA1A2-5A6C-F831-B60A-F6E2C31D3AF3}"/>
                  </a:ext>
                </a:extLst>
              </p:cNvPr>
              <p:cNvSpPr txBox="1"/>
              <p:nvPr/>
            </p:nvSpPr>
            <p:spPr>
              <a:xfrm>
                <a:off x="848696" y="5492163"/>
                <a:ext cx="3158529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1CCAA1A2-5A6C-F831-B60A-F6E2C31D3A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8696" y="5492163"/>
                <a:ext cx="3158529" cy="461665"/>
              </a:xfrm>
              <a:prstGeom prst="rect">
                <a:avLst/>
              </a:prstGeom>
              <a:blipFill>
                <a:blip r:embed="rId9"/>
                <a:stretch>
                  <a:fillRect l="-1600" b="-189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9309725D-A576-C248-2E58-2470E658792B}"/>
                  </a:ext>
                </a:extLst>
              </p:cNvPr>
              <p:cNvSpPr txBox="1"/>
              <p:nvPr/>
            </p:nvSpPr>
            <p:spPr>
              <a:xfrm>
                <a:off x="848696" y="2664942"/>
                <a:ext cx="1806262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9309725D-A576-C248-2E58-2470E65879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8696" y="2664942"/>
                <a:ext cx="1806262" cy="461665"/>
              </a:xfrm>
              <a:prstGeom prst="rect">
                <a:avLst/>
              </a:prstGeom>
              <a:blipFill>
                <a:blip r:embed="rId10"/>
                <a:stretch>
                  <a:fillRect l="-694" b="-78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E911EE57-6D07-AFAD-A39B-D2A54F79425A}"/>
                  </a:ext>
                </a:extLst>
              </p:cNvPr>
              <p:cNvSpPr txBox="1"/>
              <p:nvPr/>
            </p:nvSpPr>
            <p:spPr>
              <a:xfrm>
                <a:off x="849967" y="1757003"/>
                <a:ext cx="65499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/>
                  <a:t>Integrate each function with respect to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2400" dirty="0"/>
                  <a:t>:</a:t>
                </a: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E911EE57-6D07-AFAD-A39B-D2A54F7942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9967" y="1757003"/>
                <a:ext cx="6549900" cy="461665"/>
              </a:xfrm>
              <a:prstGeom prst="rect">
                <a:avLst/>
              </a:prstGeom>
              <a:blipFill>
                <a:blip r:embed="rId11"/>
                <a:stretch>
                  <a:fillRect l="-1354" t="-10811" b="-270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Google Shape;131;p16">
            <a:extLst>
              <a:ext uri="{FF2B5EF4-FFF2-40B4-BE49-F238E27FC236}">
                <a16:creationId xmlns:a16="http://schemas.microsoft.com/office/drawing/2014/main" id="{E86A74A0-CECB-03DD-017A-35027AF1EEF9}"/>
              </a:ext>
            </a:extLst>
          </p:cNvPr>
          <p:cNvSpPr txBox="1">
            <a:spLocks/>
          </p:cNvSpPr>
          <p:nvPr/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8000"/>
              </a:lnSpc>
              <a:buSzPts val="1200"/>
            </a:pPr>
            <a:r>
              <a:rPr lang="en-GB" sz="1200" dirty="0">
                <a:solidFill>
                  <a:srgbClr val="898989"/>
                </a:solidFill>
              </a:rPr>
              <a:t>Resource 5: Calculus – Integration</a:t>
            </a:r>
          </a:p>
        </p:txBody>
      </p:sp>
      <p:sp>
        <p:nvSpPr>
          <p:cNvPr id="4" name="Google Shape;130;p16">
            <a:extLst>
              <a:ext uri="{FF2B5EF4-FFF2-40B4-BE49-F238E27FC236}">
                <a16:creationId xmlns:a16="http://schemas.microsoft.com/office/drawing/2014/main" id="{CB74C2B5-D657-93FB-74A3-76D4C8C51657}"/>
              </a:ext>
            </a:extLst>
          </p:cNvPr>
          <p:cNvSpPr txBox="1">
            <a:spLocks/>
          </p:cNvSpPr>
          <p:nvPr/>
        </p:nvSpPr>
        <p:spPr>
          <a:xfrm>
            <a:off x="9694551" y="159675"/>
            <a:ext cx="2385961" cy="376156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Recap and Worked examples</a:t>
            </a:r>
          </a:p>
        </p:txBody>
      </p:sp>
    </p:spTree>
    <p:extLst>
      <p:ext uri="{BB962C8B-B14F-4D97-AF65-F5344CB8AC3E}">
        <p14:creationId xmlns:p14="http://schemas.microsoft.com/office/powerpoint/2010/main" val="25850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1DECB6-E108-45B3-9130-0E64F05B70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55B576-A770-429D-528A-1FE63B68DB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Integration and differentiation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9F3AA4F-5E81-2FD1-99FA-71B51F49B995}"/>
              </a:ext>
            </a:extLst>
          </p:cNvPr>
          <p:cNvSpPr txBox="1"/>
          <p:nvPr/>
        </p:nvSpPr>
        <p:spPr>
          <a:xfrm>
            <a:off x="849967" y="1757003"/>
            <a:ext cx="9123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Integration is the inverse operation of differentiation.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A8C7D140-F77D-7823-299A-AD6467EF1560}"/>
                  </a:ext>
                </a:extLst>
              </p:cNvPr>
              <p:cNvSpPr txBox="1"/>
              <p:nvPr/>
            </p:nvSpPr>
            <p:spPr>
              <a:xfrm>
                <a:off x="1815882" y="3021128"/>
                <a:ext cx="8847825" cy="66826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400" dirty="0"/>
                  <a:t> and </a:t>
                </a:r>
                <a14:m>
                  <m:oMath xmlns:m="http://schemas.openxmlformats.org/officeDocument/2006/math">
                    <m:nary>
                      <m:naryPr>
                        <m:limLoc m:val="undOvr"/>
                        <m:subHide m:val="on"/>
                        <m:supHide m:val="on"/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𝑑𝑥</m:t>
                        </m:r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sSup>
                          <m:sSup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4</m:t>
                            </m:r>
                          </m:sup>
                        </m:sSup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  <m:sSup>
                              <m:sSupPr>
                                <m:ctrlPr>
                                  <a:rPr lang="en-US" sz="2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sz="2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sup>
                            </m:sSup>
                          </m:num>
                          <m:den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den>
                        </m:f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</m:nary>
                  </m:oMath>
                </a14:m>
                <a:endParaRPr lang="en-US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A8C7D140-F77D-7823-299A-AD6467EF15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5882" y="3021128"/>
                <a:ext cx="8847825" cy="668260"/>
              </a:xfrm>
              <a:prstGeom prst="rect">
                <a:avLst/>
              </a:prstGeom>
              <a:blipFill>
                <a:blip r:embed="rId2"/>
                <a:stretch>
                  <a:fillRect l="-717" t="-92453" b="-1528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>
            <a:extLst>
              <a:ext uri="{FF2B5EF4-FFF2-40B4-BE49-F238E27FC236}">
                <a16:creationId xmlns:a16="http://schemas.microsoft.com/office/drawing/2014/main" id="{949E5FF5-05BA-D7C4-4406-78B6C09BE8FF}"/>
              </a:ext>
            </a:extLst>
          </p:cNvPr>
          <p:cNvSpPr txBox="1"/>
          <p:nvPr/>
        </p:nvSpPr>
        <p:spPr>
          <a:xfrm>
            <a:off x="849967" y="2493148"/>
            <a:ext cx="9123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From the previous practice question: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DF69DED2-94D2-6975-A567-9AFD3B861357}"/>
                  </a:ext>
                </a:extLst>
              </p:cNvPr>
              <p:cNvSpPr txBox="1"/>
              <p:nvPr/>
            </p:nvSpPr>
            <p:spPr>
              <a:xfrm>
                <a:off x="849967" y="3929347"/>
                <a:ext cx="9123962" cy="5186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/>
                  <a:t>Take the derivative of </a:t>
                </a:r>
                <a14:m>
                  <m:oMath xmlns:m="http://schemas.openxmlformats.org/officeDocument/2006/math">
                    <m:nary>
                      <m:naryPr>
                        <m:limLoc m:val="undOvr"/>
                        <m:subHide m:val="on"/>
                        <m:supHide m:val="on"/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𝑑𝑥</m:t>
                        </m:r>
                      </m:e>
                    </m:nary>
                  </m:oMath>
                </a14:m>
                <a:r>
                  <a:rPr lang="en-US" sz="2400" dirty="0"/>
                  <a:t> to show it is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400" dirty="0"/>
                  <a:t>.</a:t>
                </a: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DF69DED2-94D2-6975-A567-9AFD3B8613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9967" y="3929347"/>
                <a:ext cx="9123962" cy="518668"/>
              </a:xfrm>
              <a:prstGeom prst="rect">
                <a:avLst/>
              </a:prstGeom>
              <a:blipFill>
                <a:blip r:embed="rId3"/>
                <a:stretch>
                  <a:fillRect l="-972" t="-138095" b="-1976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66147AB-564D-56BB-B78F-E1E9D559C0E8}"/>
                  </a:ext>
                </a:extLst>
              </p:cNvPr>
              <p:cNvSpPr txBox="1"/>
              <p:nvPr/>
            </p:nvSpPr>
            <p:spPr>
              <a:xfrm>
                <a:off x="650894" y="4767438"/>
                <a:ext cx="11177799" cy="10609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</m:num>
                        <m:den>
                          <m:r>
                            <a:rPr lang="en-US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𝑑𝑥</m:t>
                          </m:r>
                        </m:den>
                      </m:f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  <m:d>
                            <m:dPr>
                              <m:ctrlP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𝑑𝑥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  </m:t>
                          </m:r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   </m:t>
                          </m:r>
                          <m:f>
                            <m:fPr>
                              <m:ctrlP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num>
                            <m:den>
                              <m: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𝑑𝑥</m:t>
                              </m:r>
                            </m:den>
                          </m:f>
                          <m:d>
                            <m:dPr>
                              <m:ctrlP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24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24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sup>
                              </m:sSup>
                              <m: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en-US" sz="24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sSup>
                                    <m:sSupPr>
                                      <m:ctrlPr>
                                        <a:rPr lang="en-US" sz="24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4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sz="24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sz="24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  <m: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</m:d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=   4</m:t>
                          </m:r>
                          <m:sSup>
                            <m:sSupPr>
                              <m:ctrlP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3×</m:t>
                              </m:r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sSup>
                                <m:sSupPr>
                                  <m:ctrlPr>
                                    <a:rPr lang="en-US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24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den>
                          </m:f>
                        </m:e>
                      </m:nary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+0=   4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−2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66147AB-564D-56BB-B78F-E1E9D559C0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0894" y="4767438"/>
                <a:ext cx="11177799" cy="1060931"/>
              </a:xfrm>
              <a:prstGeom prst="rect">
                <a:avLst/>
              </a:prstGeom>
              <a:blipFill>
                <a:blip r:embed="rId4"/>
                <a:stretch>
                  <a:fillRect l="-7491" t="-140476" b="-1952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E57E9195-A517-D225-352E-400914AA8DA6}"/>
                  </a:ext>
                </a:extLst>
              </p:cNvPr>
              <p:cNvSpPr txBox="1"/>
              <p:nvPr/>
            </p:nvSpPr>
            <p:spPr>
              <a:xfrm>
                <a:off x="9079943" y="2090562"/>
                <a:ext cx="2748750" cy="2031325"/>
              </a:xfrm>
              <a:prstGeom prst="rect">
                <a:avLst/>
              </a:prstGeom>
              <a:solidFill>
                <a:srgbClr val="D2E8E9"/>
              </a:solidFill>
            </p:spPr>
            <p:txBody>
              <a:bodyPr wrap="square" tIns="91440" bIns="91440" rtlCol="0">
                <a:spAutoFit/>
              </a:bodyPr>
              <a:lstStyle/>
              <a:p>
                <a:pPr algn="ctr"/>
                <a:r>
                  <a:rPr lang="en-US" sz="2000" dirty="0"/>
                  <a:t>The constant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𝐶</m:t>
                    </m:r>
                  </m:oMath>
                </a14:m>
                <a:r>
                  <a:rPr lang="en-US" sz="2000" dirty="0"/>
                  <a:t> disappears in differentiation, which is why it is unknown when calculating indefinite integrals.  </a:t>
                </a: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E57E9195-A517-D225-352E-400914AA8D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79943" y="2090562"/>
                <a:ext cx="2748750" cy="2031325"/>
              </a:xfrm>
              <a:prstGeom prst="rect">
                <a:avLst/>
              </a:prstGeom>
              <a:blipFill>
                <a:blip r:embed="rId5"/>
                <a:stretch>
                  <a:fillRect b="-18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483FD37C-A35D-B926-DF69-F71F7AAD3FB3}"/>
              </a:ext>
            </a:extLst>
          </p:cNvPr>
          <p:cNvCxnSpPr/>
          <p:nvPr/>
        </p:nvCxnSpPr>
        <p:spPr>
          <a:xfrm flipH="1">
            <a:off x="8364071" y="3021128"/>
            <a:ext cx="699247" cy="1981178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Google Shape;131;p16">
            <a:extLst>
              <a:ext uri="{FF2B5EF4-FFF2-40B4-BE49-F238E27FC236}">
                <a16:creationId xmlns:a16="http://schemas.microsoft.com/office/drawing/2014/main" id="{DD04B55D-9A27-2789-90DF-B063F5846B14}"/>
              </a:ext>
            </a:extLst>
          </p:cNvPr>
          <p:cNvSpPr txBox="1">
            <a:spLocks/>
          </p:cNvSpPr>
          <p:nvPr/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8000"/>
              </a:lnSpc>
              <a:buSzPts val="1200"/>
            </a:pPr>
            <a:r>
              <a:rPr lang="en-GB" sz="1200" dirty="0">
                <a:solidFill>
                  <a:srgbClr val="898989"/>
                </a:solidFill>
              </a:rPr>
              <a:t>Resource 5: Calculus – Integration</a:t>
            </a:r>
          </a:p>
        </p:txBody>
      </p:sp>
      <p:sp>
        <p:nvSpPr>
          <p:cNvPr id="4" name="Google Shape;130;p16">
            <a:extLst>
              <a:ext uri="{FF2B5EF4-FFF2-40B4-BE49-F238E27FC236}">
                <a16:creationId xmlns:a16="http://schemas.microsoft.com/office/drawing/2014/main" id="{C7531BB9-7ABE-24D7-DD8B-F44E11D4A324}"/>
              </a:ext>
            </a:extLst>
          </p:cNvPr>
          <p:cNvSpPr txBox="1">
            <a:spLocks/>
          </p:cNvSpPr>
          <p:nvPr/>
        </p:nvSpPr>
        <p:spPr>
          <a:xfrm>
            <a:off x="9694551" y="159675"/>
            <a:ext cx="2385961" cy="376156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  <a:buFont typeface="Arial"/>
              <a:buNone/>
            </a:pPr>
            <a:r>
              <a:rPr lang="en-GB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Recap and Worked examples</a:t>
            </a:r>
          </a:p>
        </p:txBody>
      </p:sp>
    </p:spTree>
    <p:extLst>
      <p:ext uri="{BB962C8B-B14F-4D97-AF65-F5344CB8AC3E}">
        <p14:creationId xmlns:p14="http://schemas.microsoft.com/office/powerpoint/2010/main" val="21569185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1652</Words>
  <Application>Microsoft Office PowerPoint</Application>
  <PresentationFormat>Widescreen</PresentationFormat>
  <Paragraphs>247</Paragraphs>
  <Slides>22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Arial</vt:lpstr>
      <vt:lpstr>Calibri</vt:lpstr>
      <vt:lpstr>Arial Narrow</vt:lpstr>
      <vt:lpstr>Cambria Math</vt:lpstr>
      <vt:lpstr>Office Theme</vt:lpstr>
      <vt:lpstr>Engineering and Manufacturing: Core</vt:lpstr>
      <vt:lpstr>In this resource, we will:</vt:lpstr>
      <vt:lpstr>Calculus – Integration</vt:lpstr>
      <vt:lpstr>Integration in industry</vt:lpstr>
      <vt:lpstr>Polynomials</vt:lpstr>
      <vt:lpstr>Indefinite integration of polynomials</vt:lpstr>
      <vt:lpstr>Indefinite integration practice</vt:lpstr>
      <vt:lpstr>Indefinite integration practice: Answers</vt:lpstr>
      <vt:lpstr>Integration and differentiation</vt:lpstr>
      <vt:lpstr>Area under the curve</vt:lpstr>
      <vt:lpstr>Definite integrals</vt:lpstr>
      <vt:lpstr>Evaluating definite integrals</vt:lpstr>
      <vt:lpstr>Worked example 1: Definite integral</vt:lpstr>
      <vt:lpstr>Worked example 1: Definite integral</vt:lpstr>
      <vt:lpstr>Worked example 1: Definite integral</vt:lpstr>
      <vt:lpstr>Worked example 1: Definite integral</vt:lpstr>
      <vt:lpstr>Worked example 1: Definite integral</vt:lpstr>
      <vt:lpstr>Worked example 2: Indefinite integral</vt:lpstr>
      <vt:lpstr>Worked example 2: Indefinite integral</vt:lpstr>
      <vt:lpstr>Worked example 2: Indefinite integral</vt:lpstr>
      <vt:lpstr>Worked example 2: Indefinite integral</vt:lpstr>
      <vt:lpstr>Activity 1 – Energy consumption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2026-06-11T11:09:22Z</dcterms:created>
  <dcterms:modified xsi:type="dcterms:W3CDTF">2026-06-11T11:09:26Z</dcterms:modified>
</cp:coreProperties>
</file>