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23.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48" r:id="rId1"/>
    <p:sldMasterId id="2147483658" r:id="rId2"/>
  </p:sldMasterIdLst>
  <p:notesMasterIdLst>
    <p:notesMasterId r:id="rId23"/>
  </p:notesMasterIdLst>
  <p:sldIdLst>
    <p:sldId id="256" r:id="rId3"/>
    <p:sldId id="257" r:id="rId4"/>
    <p:sldId id="270" r:id="rId5"/>
    <p:sldId id="273" r:id="rId6"/>
    <p:sldId id="271" r:id="rId7"/>
    <p:sldId id="274" r:id="rId8"/>
    <p:sldId id="272" r:id="rId9"/>
    <p:sldId id="275" r:id="rId10"/>
    <p:sldId id="259" r:id="rId11"/>
    <p:sldId id="276" r:id="rId12"/>
    <p:sldId id="260" r:id="rId13"/>
    <p:sldId id="261" r:id="rId14"/>
    <p:sldId id="262" r:id="rId15"/>
    <p:sldId id="263" r:id="rId16"/>
    <p:sldId id="264" r:id="rId17"/>
    <p:sldId id="265" r:id="rId18"/>
    <p:sldId id="266" r:id="rId19"/>
    <p:sldId id="267" r:id="rId20"/>
    <p:sldId id="268" r:id="rId21"/>
    <p:sldId id="269" r:id="rId22"/>
  </p:sldIdLst>
  <p:sldSz cx="12192000" cy="6858000"/>
  <p:notesSz cx="6858000" cy="9144000"/>
  <p:embeddedFontLst>
    <p:embeddedFont>
      <p:font typeface="Arial Narrow" panose="020B0606020202030204"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y0fH5ogkfr/Ln+ClVR8lBONOW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A2FF"/>
    <a:srgbClr val="F1995D"/>
    <a:srgbClr val="3263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1ACC88-2954-4E43-AE35-72A54D782815}">
  <a:tblStyle styleId="{1F1ACC88-2954-4E43-AE35-72A54D782815}"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56" autoAdjust="0"/>
    <p:restoredTop sz="83455" autoAdjust="0"/>
  </p:normalViewPr>
  <p:slideViewPr>
    <p:cSldViewPr snapToGrid="0">
      <p:cViewPr varScale="1">
        <p:scale>
          <a:sx n="62" d="100"/>
          <a:sy n="62" d="100"/>
        </p:scale>
        <p:origin x="93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1" name="Google Shape;211;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dirty="0"/>
              <a:t>Image © Shutterstock/</a:t>
            </a:r>
            <a:r>
              <a:rPr lang="en-GB" dirty="0" err="1"/>
              <a:t>Gorodenkoff</a:t>
            </a:r>
            <a:endParaRPr dirty="0"/>
          </a:p>
          <a:p>
            <a:pPr marL="0" lvl="0" indent="0" algn="l" rtl="0">
              <a:lnSpc>
                <a:spcPct val="100000"/>
              </a:lnSpc>
              <a:spcBef>
                <a:spcPts val="0"/>
              </a:spcBef>
              <a:spcAft>
                <a:spcPts val="0"/>
              </a:spcAft>
              <a:buSzPts val="1400"/>
              <a:buNone/>
            </a:pPr>
            <a:endParaRPr dirty="0"/>
          </a:p>
        </p:txBody>
      </p:sp>
      <p:sp>
        <p:nvSpPr>
          <p:cNvPr id="212" name="Google Shape;212;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a:t>
            </a:r>
            <a:r>
              <a:rPr lang="en-GB" sz="1200" b="0" i="0" u="none" strike="noStrike" cap="none" dirty="0">
                <a:solidFill>
                  <a:schemeClr val="dk1"/>
                </a:solidFill>
                <a:effectLst/>
                <a:latin typeface="Calibri"/>
                <a:ea typeface="Calibri"/>
                <a:cs typeface="Calibri"/>
                <a:sym typeface="Calibri"/>
              </a:rPr>
              <a:t>*Teams is a trademark of the Microsoft Corporation.</a:t>
            </a:r>
            <a:br>
              <a:rPr lang="en-GB" dirty="0"/>
            </a:br>
            <a:r>
              <a:rPr lang="en-GB" dirty="0"/>
              <a:t>**</a:t>
            </a:r>
            <a:r>
              <a:rPr lang="en-GB" sz="1200" b="0" i="0" u="none" strike="noStrike" cap="none" dirty="0">
                <a:solidFill>
                  <a:schemeClr val="dk1"/>
                </a:solidFill>
                <a:effectLst/>
                <a:latin typeface="Calibri"/>
                <a:ea typeface="Calibri"/>
                <a:cs typeface="Calibri"/>
                <a:sym typeface="Calibri"/>
              </a:rPr>
              <a:t>Slack is a trademark and service mark of Slack Technologies, Inc., registered in the U.S. and in other countries.</a:t>
            </a:r>
            <a:endParaRPr dirty="0"/>
          </a:p>
        </p:txBody>
      </p:sp>
      <p:sp>
        <p:nvSpPr>
          <p:cNvPr id="293" name="Google Shape;29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1" name="Google Shape;30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9" name="Google Shape;30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7" name="Google Shape;31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5" name="Google Shape;32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0" name="Google Shape;220;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7" name="Google Shape;23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a:extLst>
            <a:ext uri="{FF2B5EF4-FFF2-40B4-BE49-F238E27FC236}">
              <a16:creationId xmlns:a16="http://schemas.microsoft.com/office/drawing/2014/main" id="{6F70BBD9-E115-F020-14F7-5807F8B2B742}"/>
            </a:ext>
          </a:extLst>
        </p:cNvPr>
        <p:cNvGrpSpPr/>
        <p:nvPr/>
      </p:nvGrpSpPr>
      <p:grpSpPr>
        <a:xfrm>
          <a:off x="0" y="0"/>
          <a:ext cx="0" cy="0"/>
          <a:chOff x="0" y="0"/>
          <a:chExt cx="0" cy="0"/>
        </a:xfrm>
      </p:grpSpPr>
      <p:sp>
        <p:nvSpPr>
          <p:cNvPr id="236" name="Google Shape;236;p1:notes">
            <a:extLst>
              <a:ext uri="{FF2B5EF4-FFF2-40B4-BE49-F238E27FC236}">
                <a16:creationId xmlns:a16="http://schemas.microsoft.com/office/drawing/2014/main" id="{14BFF349-D1A0-A151-6910-825F83E69BDB}"/>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7" name="Google Shape;237;p1:notes">
            <a:extLst>
              <a:ext uri="{FF2B5EF4-FFF2-40B4-BE49-F238E27FC236}">
                <a16:creationId xmlns:a16="http://schemas.microsoft.com/office/drawing/2014/main" id="{9C46D494-45CF-1DEE-86F9-933849CBFAA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63657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a:t>Image © Shutterstock/</a:t>
            </a:r>
            <a:r>
              <a:rPr lang="en-GB" dirty="0" err="1"/>
              <a:t>APChanel</a:t>
            </a:r>
            <a:endParaRPr dirty="0"/>
          </a:p>
        </p:txBody>
      </p:sp>
      <p:sp>
        <p:nvSpPr>
          <p:cNvPr id="246" name="Google Shape;246;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Image © Shutterstock/</a:t>
            </a:r>
            <a:r>
              <a:rPr lang="en-GB" dirty="0" err="1"/>
              <a:t>vanitjan</a:t>
            </a:r>
            <a:endParaRPr lang="en-GB" dirty="0"/>
          </a:p>
        </p:txBody>
      </p:sp>
      <p:sp>
        <p:nvSpPr>
          <p:cNvPr id="255" name="Google Shape;25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Image © Shutterstock/Washburn HM</a:t>
            </a:r>
            <a:endParaRPr dirty="0"/>
          </a:p>
        </p:txBody>
      </p:sp>
      <p:sp>
        <p:nvSpPr>
          <p:cNvPr id="264" name="Google Shape;26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3" name="Google Shape;27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74" name="Google Shape;27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3" name="Google Shape;2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84" name="Google Shape;2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pic>
        <p:nvPicPr>
          <p:cNvPr id="5" name="Picture 4">
            <a:extLst>
              <a:ext uri="{FF2B5EF4-FFF2-40B4-BE49-F238E27FC236}">
                <a16:creationId xmlns:a16="http://schemas.microsoft.com/office/drawing/2014/main" id="{EAFC3011-A06B-4097-2F88-4F967694701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3" y="0"/>
            <a:ext cx="12192001" cy="5211827"/>
          </a:xfrm>
          <a:prstGeom prst="rect">
            <a:avLst/>
          </a:prstGeom>
        </p:spPr>
      </p:pic>
      <p:pic>
        <p:nvPicPr>
          <p:cNvPr id="2" name="Picture 1" descr="A blue and black rectangle&#10;&#10;Description automatically generated">
            <a:extLst>
              <a:ext uri="{FF2B5EF4-FFF2-40B4-BE49-F238E27FC236}">
                <a16:creationId xmlns:a16="http://schemas.microsoft.com/office/drawing/2014/main" id="{E0ECC9DB-5ED4-96D7-DDA7-C37820145BB7}"/>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235600"/>
            <a:ext cx="12192000" cy="4622400"/>
          </a:xfrm>
          <a:prstGeom prst="rect">
            <a:avLst/>
          </a:prstGeom>
        </p:spPr>
      </p:pic>
      <p:pic>
        <p:nvPicPr>
          <p:cNvPr id="3" name="Picture 2" descr="A picture containing screenshot, graphics, pattern, circle&#10;&#10;Description automatically generated">
            <a:extLst>
              <a:ext uri="{FF2B5EF4-FFF2-40B4-BE49-F238E27FC236}">
                <a16:creationId xmlns:a16="http://schemas.microsoft.com/office/drawing/2014/main" id="{A2FC9958-DDD1-E444-4005-D2B5316D9E0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pic>
        <p:nvPicPr>
          <p:cNvPr id="4" name="Picture 3">
            <a:extLst>
              <a:ext uri="{FF2B5EF4-FFF2-40B4-BE49-F238E27FC236}">
                <a16:creationId xmlns:a16="http://schemas.microsoft.com/office/drawing/2014/main" id="{0BD40569-9950-C39A-40BE-F2F61B6CA8F2}"/>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5195999" y="1904693"/>
            <a:ext cx="1799998" cy="1799998"/>
          </a:xfrm>
          <a:prstGeom prst="rect">
            <a:avLst/>
          </a:prstGeom>
        </p:spPr>
      </p:pic>
      <p:sp>
        <p:nvSpPr>
          <p:cNvPr id="17" name="Google Shape;17;p22"/>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326367"/>
              </a:buClr>
              <a:buSzPts val="5200"/>
              <a:buFont typeface="Arial"/>
              <a:buNone/>
              <a:defRPr sz="5200" b="1">
                <a:solidFill>
                  <a:srgbClr val="32636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2"/>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22"/>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20" name="Google Shape;20;p22"/>
          <p:cNvSpPr txBox="1">
            <a:spLocks noGrp="1"/>
          </p:cNvSpPr>
          <p:nvPr>
            <p:ph type="body" idx="2" hasCustomPrompt="1"/>
          </p:nvPr>
        </p:nvSpPr>
        <p:spPr>
          <a:xfrm>
            <a:off x="6096000" y="2915949"/>
            <a:ext cx="5623668" cy="534189"/>
          </a:xfrm>
          <a:prstGeom prst="rect">
            <a:avLst/>
          </a:prstGeom>
          <a:noFill/>
          <a:ln>
            <a:noFill/>
          </a:ln>
        </p:spPr>
        <p:txBody>
          <a:bodyPr spcFirstLastPara="1" wrap="square" lIns="91425" tIns="45700" rIns="91425" bIns="45700" anchor="t" anchorCtr="0">
            <a:noAutofit/>
          </a:bodyPr>
          <a:lstStyle>
            <a:lvl1pPr marL="457200" marR="0" lvl="0" indent="-228600" algn="r" defTabSz="914400" rtl="0" eaLnBrk="1" fontAlgn="auto" latinLnBrk="0" hangingPunct="1">
              <a:lnSpc>
                <a:spcPct val="108000"/>
              </a:lnSpc>
              <a:spcBef>
                <a:spcPts val="1000"/>
              </a:spcBef>
              <a:spcAft>
                <a:spcPts val="0"/>
              </a:spcAft>
              <a:buClr>
                <a:srgbClr val="534C29"/>
              </a:buClr>
              <a:buSzPts val="2000"/>
              <a:buFont typeface="Arial"/>
              <a:buNone/>
              <a:tabLst/>
              <a:defRPr lang="en-GB" sz="1800" b="1" i="0" u="none" kern="1200" dirty="0" smtClean="0">
                <a:solidFill>
                  <a:srgbClr val="326367"/>
                </a:solidFill>
                <a:latin typeface="Arial" panose="020B0604020202020204" pitchFamily="34" charset="0"/>
                <a:ea typeface="+mn-ea"/>
                <a:cs typeface="Arial" panose="020B0604020202020204" pitchFamily="34" charset="0"/>
              </a:defRPr>
            </a:lvl1pPr>
            <a:lvl2pPr marL="914400" lvl="1" indent="-228600" algn="l">
              <a:lnSpc>
                <a:spcPct val="108000"/>
              </a:lnSpc>
              <a:spcBef>
                <a:spcPts val="500"/>
              </a:spcBef>
              <a:spcAft>
                <a:spcPts val="0"/>
              </a:spcAft>
              <a:buSzPts val="1400"/>
              <a:buNone/>
              <a:defRPr sz="1400"/>
            </a:lvl2pPr>
            <a:lvl3pPr marL="1371600" lvl="2" indent="-228600" algn="l">
              <a:lnSpc>
                <a:spcPct val="108000"/>
              </a:lnSpc>
              <a:spcBef>
                <a:spcPts val="500"/>
              </a:spcBef>
              <a:spcAft>
                <a:spcPts val="0"/>
              </a:spcAft>
              <a:buSzPts val="1400"/>
              <a:buNone/>
              <a:defRPr sz="1400"/>
            </a:lvl3pPr>
            <a:lvl4pPr marL="1828800" lvl="3" indent="-228600" algn="l">
              <a:lnSpc>
                <a:spcPct val="108000"/>
              </a:lnSpc>
              <a:spcBef>
                <a:spcPts val="500"/>
              </a:spcBef>
              <a:spcAft>
                <a:spcPts val="0"/>
              </a:spcAft>
              <a:buSzPts val="1400"/>
              <a:buNone/>
              <a:defRPr sz="1400"/>
            </a:lvl4pPr>
            <a:lvl5pPr marL="2286000" lvl="4" indent="-228600" algn="l">
              <a:lnSpc>
                <a:spcPct val="108000"/>
              </a:lnSpc>
              <a:spcBef>
                <a:spcPts val="500"/>
              </a:spcBef>
              <a:spcAft>
                <a:spcPts val="0"/>
              </a:spcAft>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marL="457200" marR="0" lvl="0" indent="-228600" algn="r" defTabSz="914400" rtl="0" eaLnBrk="1" fontAlgn="auto" latinLnBrk="0" hangingPunct="1">
              <a:lnSpc>
                <a:spcPct val="108000"/>
              </a:lnSpc>
              <a:spcBef>
                <a:spcPts val="1000"/>
              </a:spcBef>
              <a:spcAft>
                <a:spcPts val="0"/>
              </a:spcAft>
              <a:buClr>
                <a:srgbClr val="534C29"/>
              </a:buClr>
              <a:buSzPts val="2000"/>
              <a:buFont typeface="Arial"/>
              <a:buNone/>
              <a:tabLst/>
              <a:defRPr/>
            </a:pPr>
            <a:r>
              <a:rPr lang="en-GB" dirty="0"/>
              <a:t>Route: </a:t>
            </a:r>
            <a:r>
              <a:rPr lang="en-US" dirty="0"/>
              <a:t>Engineering and Manufacturing</a:t>
            </a:r>
            <a:endParaRPr lang="en-GB" dirty="0"/>
          </a:p>
          <a:p>
            <a:endParaRPr dirty="0"/>
          </a:p>
        </p:txBody>
      </p:sp>
      <p:sp>
        <p:nvSpPr>
          <p:cNvPr id="21" name="Google Shape;21;p22"/>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95"/>
        <p:cNvGrpSpPr/>
        <p:nvPr/>
      </p:nvGrpSpPr>
      <p:grpSpPr>
        <a:xfrm>
          <a:off x="0" y="0"/>
          <a:ext cx="0" cy="0"/>
          <a:chOff x="0" y="0"/>
          <a:chExt cx="0" cy="0"/>
        </a:xfrm>
      </p:grpSpPr>
      <p:sp>
        <p:nvSpPr>
          <p:cNvPr id="96" name="Google Shape;9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9"/>
          <p:cNvSpPr txBox="1">
            <a:spLocks noGrp="1"/>
          </p:cNvSpPr>
          <p:nvPr>
            <p:ph type="body" idx="1"/>
          </p:nvPr>
        </p:nvSpPr>
        <p:spPr>
          <a:xfrm>
            <a:off x="838199" y="1825625"/>
            <a:ext cx="5921829" cy="4351338"/>
          </a:xfrm>
          <a:prstGeom prst="rect">
            <a:avLst/>
          </a:prstGeom>
          <a:solidFill>
            <a:srgbClr val="D2E8E9"/>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9"/>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99" name="Google Shape;99;p9"/>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rgbClr val="FFFFFF"/>
              </a:buClr>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9"/>
          <p:cNvSpPr>
            <a:spLocks noGrp="1"/>
          </p:cNvSpPr>
          <p:nvPr>
            <p:ph type="pic" idx="3"/>
          </p:nvPr>
        </p:nvSpPr>
        <p:spPr>
          <a:xfrm>
            <a:off x="6989083" y="1825625"/>
            <a:ext cx="4364717" cy="4351338"/>
          </a:xfrm>
          <a:prstGeom prst="rect">
            <a:avLst/>
          </a:prstGeom>
          <a:noFill/>
          <a:ln>
            <a:noFill/>
          </a:ln>
        </p:spPr>
        <p:txBody>
          <a:bodyPr/>
          <a:lstStyle/>
          <a:p>
            <a:endParaRPr lang="en-CA"/>
          </a:p>
        </p:txBody>
      </p:sp>
      <p:sp>
        <p:nvSpPr>
          <p:cNvPr id="101" name="Google Shape;101;p9"/>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Clr>
                <a:srgbClr val="898989"/>
              </a:buClr>
              <a:buSzPts val="1200"/>
              <a:buNone/>
              <a:defRPr sz="1200">
                <a:solidFill>
                  <a:srgbClr val="898989"/>
                </a:solidFill>
              </a:defRPr>
            </a:lvl1pPr>
            <a:lvl2pPr marL="914400" lvl="1" indent="-228600" algn="l">
              <a:lnSpc>
                <a:spcPct val="108000"/>
              </a:lnSpc>
              <a:spcBef>
                <a:spcPts val="500"/>
              </a:spcBef>
              <a:spcAft>
                <a:spcPts val="0"/>
              </a:spcAft>
              <a:buClr>
                <a:srgbClr val="898989"/>
              </a:buClr>
              <a:buSzPts val="1200"/>
              <a:buNone/>
              <a:defRPr sz="1200">
                <a:solidFill>
                  <a:srgbClr val="898989"/>
                </a:solidFill>
              </a:defRPr>
            </a:lvl2pPr>
            <a:lvl3pPr marL="1371600" lvl="2" indent="-228600" algn="l">
              <a:lnSpc>
                <a:spcPct val="108000"/>
              </a:lnSpc>
              <a:spcBef>
                <a:spcPts val="500"/>
              </a:spcBef>
              <a:spcAft>
                <a:spcPts val="0"/>
              </a:spcAft>
              <a:buClr>
                <a:srgbClr val="898989"/>
              </a:buClr>
              <a:buSzPts val="1200"/>
              <a:buNone/>
              <a:defRPr sz="1200">
                <a:solidFill>
                  <a:srgbClr val="898989"/>
                </a:solidFill>
              </a:defRPr>
            </a:lvl3pPr>
            <a:lvl4pPr marL="1828800" lvl="3" indent="-228600" algn="l">
              <a:lnSpc>
                <a:spcPct val="108000"/>
              </a:lnSpc>
              <a:spcBef>
                <a:spcPts val="500"/>
              </a:spcBef>
              <a:spcAft>
                <a:spcPts val="0"/>
              </a:spcAft>
              <a:buClr>
                <a:srgbClr val="898989"/>
              </a:buClr>
              <a:buSzPts val="1200"/>
              <a:buNone/>
              <a:defRPr sz="1200">
                <a:solidFill>
                  <a:srgbClr val="898989"/>
                </a:solidFill>
              </a:defRPr>
            </a:lvl4pPr>
            <a:lvl5pPr marL="2286000" lvl="4" indent="-228600" algn="l">
              <a:lnSpc>
                <a:spcPct val="108000"/>
              </a:lnSpc>
              <a:spcBef>
                <a:spcPts val="500"/>
              </a:spcBef>
              <a:spcAft>
                <a:spcPts val="0"/>
              </a:spcAft>
              <a:buClr>
                <a:srgbClr val="898989"/>
              </a:buClr>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2"/>
        <p:cNvGrpSpPr/>
        <p:nvPr/>
      </p:nvGrpSpPr>
      <p:grpSpPr>
        <a:xfrm>
          <a:off x="0" y="0"/>
          <a:ext cx="0" cy="0"/>
          <a:chOff x="0" y="0"/>
          <a:chExt cx="0" cy="0"/>
        </a:xfrm>
      </p:grpSpPr>
      <p:pic>
        <p:nvPicPr>
          <p:cNvPr id="103" name="Google Shape;103;p10" descr="A group of men in orange jackets and helmets standing in a field&#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2603"/>
            <a:ext cx="12192000" cy="6514946"/>
          </a:xfrm>
          <a:prstGeom prst="rect">
            <a:avLst/>
          </a:prstGeom>
          <a:noFill/>
          <a:ln>
            <a:noFill/>
          </a:ln>
        </p:spPr>
      </p:pic>
      <p:pic>
        <p:nvPicPr>
          <p:cNvPr id="104" name="Google Shape;104;p10" descr="A blue and black rectangle&#10;&#10;Description automatically generated"/>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0" y="1610868"/>
            <a:ext cx="12192000" cy="5247132"/>
          </a:xfrm>
          <a:prstGeom prst="rect">
            <a:avLst/>
          </a:prstGeom>
          <a:noFill/>
          <a:ln>
            <a:noFill/>
          </a:ln>
        </p:spPr>
      </p:pic>
      <p:pic>
        <p:nvPicPr>
          <p:cNvPr id="105" name="Google Shape;105;p10" descr="A white cloud with black background&#10;&#10;Description automatically generated"/>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5190282" y="1279961"/>
            <a:ext cx="1811433" cy="1799998"/>
          </a:xfrm>
          <a:prstGeom prst="rect">
            <a:avLst/>
          </a:prstGeom>
          <a:noFill/>
          <a:ln>
            <a:noFill/>
          </a:ln>
        </p:spPr>
      </p:pic>
      <p:pic>
        <p:nvPicPr>
          <p:cNvPr id="106" name="Google Shape;106;p10" descr="A black and blue logo&#10;&#10;Description automatically generated"/>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5566870" y="1685224"/>
            <a:ext cx="1058259" cy="1038033"/>
          </a:xfrm>
          <a:prstGeom prst="rect">
            <a:avLst/>
          </a:prstGeom>
          <a:noFill/>
          <a:ln>
            <a:noFill/>
          </a:ln>
        </p:spPr>
      </p:pic>
      <p:sp>
        <p:nvSpPr>
          <p:cNvPr id="107" name="Google Shape;107;p10"/>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326367"/>
              </a:buClr>
              <a:buSzPts val="5200"/>
              <a:buFont typeface="Arial"/>
              <a:buNone/>
              <a:defRPr sz="5200" b="1">
                <a:solidFill>
                  <a:srgbClr val="32636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10"/>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Clr>
                <a:srgbClr val="595959"/>
              </a:buClr>
              <a:buSzPts val="2800"/>
              <a:buNone/>
              <a:defRPr sz="2800">
                <a:solidFill>
                  <a:srgbClr val="595959"/>
                </a:solidFill>
              </a:defRPr>
            </a:lvl1pPr>
            <a:lvl2pPr lvl="1" algn="ctr">
              <a:lnSpc>
                <a:spcPct val="108000"/>
              </a:lnSpc>
              <a:spcBef>
                <a:spcPts val="500"/>
              </a:spcBef>
              <a:spcAft>
                <a:spcPts val="0"/>
              </a:spcAft>
              <a:buClr>
                <a:schemeClr val="dk1"/>
              </a:buClr>
              <a:buSzPts val="2000"/>
              <a:buNone/>
              <a:defRPr sz="2000"/>
            </a:lvl2pPr>
            <a:lvl3pPr lvl="2" algn="ctr">
              <a:lnSpc>
                <a:spcPct val="108000"/>
              </a:lnSpc>
              <a:spcBef>
                <a:spcPts val="500"/>
              </a:spcBef>
              <a:spcAft>
                <a:spcPts val="0"/>
              </a:spcAft>
              <a:buClr>
                <a:schemeClr val="dk1"/>
              </a:buClr>
              <a:buSzPts val="1800"/>
              <a:buNone/>
              <a:defRPr sz="1800"/>
            </a:lvl3pPr>
            <a:lvl4pPr lvl="3" algn="ctr">
              <a:lnSpc>
                <a:spcPct val="108000"/>
              </a:lnSpc>
              <a:spcBef>
                <a:spcPts val="500"/>
              </a:spcBef>
              <a:spcAft>
                <a:spcPts val="0"/>
              </a:spcAft>
              <a:buClr>
                <a:schemeClr val="dk1"/>
              </a:buClr>
              <a:buSzPts val="1600"/>
              <a:buNone/>
              <a:defRPr sz="1600"/>
            </a:lvl4pPr>
            <a:lvl5pPr lvl="4" algn="ctr">
              <a:lnSpc>
                <a:spcPct val="108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9" name="Google Shape;109;p10"/>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110" name="Google Shape;110;p10"/>
          <p:cNvSpPr txBox="1">
            <a:spLocks noGrp="1"/>
          </p:cNvSpPr>
          <p:nvPr>
            <p:ph type="body" idx="2"/>
          </p:nvPr>
        </p:nvSpPr>
        <p:spPr>
          <a:xfrm>
            <a:off x="6096000" y="2476724"/>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Clr>
                <a:srgbClr val="326367"/>
              </a:buClr>
              <a:buSzPts val="2000"/>
              <a:buNone/>
              <a:defRPr sz="2000" b="1" i="0" u="none">
                <a:solidFill>
                  <a:srgbClr val="326367"/>
                </a:solidFill>
              </a:defRPr>
            </a:lvl1pPr>
            <a:lvl2pPr marL="914400" lvl="1" indent="-228600" algn="l">
              <a:lnSpc>
                <a:spcPct val="108000"/>
              </a:lnSpc>
              <a:spcBef>
                <a:spcPts val="500"/>
              </a:spcBef>
              <a:spcAft>
                <a:spcPts val="0"/>
              </a:spcAft>
              <a:buClr>
                <a:schemeClr val="dk1"/>
              </a:buClr>
              <a:buSzPts val="1400"/>
              <a:buNone/>
              <a:defRPr sz="1400"/>
            </a:lvl2pPr>
            <a:lvl3pPr marL="1371600" lvl="2" indent="-228600" algn="l">
              <a:lnSpc>
                <a:spcPct val="108000"/>
              </a:lnSpc>
              <a:spcBef>
                <a:spcPts val="500"/>
              </a:spcBef>
              <a:spcAft>
                <a:spcPts val="0"/>
              </a:spcAft>
              <a:buClr>
                <a:schemeClr val="dk1"/>
              </a:buClr>
              <a:buSzPts val="1400"/>
              <a:buNone/>
              <a:defRPr sz="1400"/>
            </a:lvl3pPr>
            <a:lvl4pPr marL="1828800" lvl="3" indent="-228600" algn="l">
              <a:lnSpc>
                <a:spcPct val="108000"/>
              </a:lnSpc>
              <a:spcBef>
                <a:spcPts val="500"/>
              </a:spcBef>
              <a:spcAft>
                <a:spcPts val="0"/>
              </a:spcAft>
              <a:buClr>
                <a:schemeClr val="dk1"/>
              </a:buClr>
              <a:buSzPts val="1400"/>
              <a:buNone/>
              <a:defRPr sz="1400"/>
            </a:lvl4pPr>
            <a:lvl5pPr marL="2286000" lvl="4" indent="-228600" algn="l">
              <a:lnSpc>
                <a:spcPct val="108000"/>
              </a:lnSpc>
              <a:spcBef>
                <a:spcPts val="500"/>
              </a:spcBef>
              <a:spcAft>
                <a:spcPts val="0"/>
              </a:spcAft>
              <a:buClr>
                <a:schemeClr val="dk1"/>
              </a:buClr>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1" name="Google Shape;111;p10"/>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Clr>
                <a:srgbClr val="262626"/>
              </a:buClr>
              <a:buSzPts val="2400"/>
              <a:buNone/>
              <a:defRPr sz="2400">
                <a:solidFill>
                  <a:srgbClr val="262626"/>
                </a:solidFill>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12" name="Google Shape;112;p10" descr="A picture containing screenshot, graphics, pattern, circle&#10;&#10;Description automatically generated"/>
          <p:cNvPicPr preferRelativeResize="0"/>
          <p:nvPr/>
        </p:nvPicPr>
        <p:blipFill rotWithShape="1">
          <a:blip r:embed="rId6" cstate="screen">
            <a:alphaModFix/>
            <a:extLst>
              <a:ext uri="{28A0092B-C50C-407E-A947-70E740481C1C}">
                <a14:useLocalDpi xmlns:a14="http://schemas.microsoft.com/office/drawing/2010/main"/>
              </a:ext>
            </a:extLst>
          </a:blip>
          <a:srcRect/>
          <a:stretch/>
        </p:blipFill>
        <p:spPr>
          <a:xfrm>
            <a:off x="703163" y="1861525"/>
            <a:ext cx="2049637" cy="860482"/>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113"/>
        <p:cNvGrpSpPr/>
        <p:nvPr/>
      </p:nvGrpSpPr>
      <p:grpSpPr>
        <a:xfrm>
          <a:off x="0" y="0"/>
          <a:ext cx="0" cy="0"/>
          <a:chOff x="0" y="0"/>
          <a:chExt cx="0" cy="0"/>
        </a:xfrm>
      </p:grpSpPr>
      <p:sp>
        <p:nvSpPr>
          <p:cNvPr id="115" name="Google Shape;11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11"/>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11"/>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118" name="Google Shape;118;p11"/>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Clr>
                <a:schemeClr val="dk1"/>
              </a:buClr>
              <a:buSzPts val="1800"/>
              <a:buNone/>
              <a:defRPr sz="1800"/>
            </a:lvl1pPr>
            <a:lvl2pPr marL="914400" lvl="1" indent="-228600" algn="l">
              <a:lnSpc>
                <a:spcPct val="108000"/>
              </a:lnSpc>
              <a:spcBef>
                <a:spcPts val="500"/>
              </a:spcBef>
              <a:spcAft>
                <a:spcPts val="0"/>
              </a:spcAft>
              <a:buClr>
                <a:schemeClr val="dk1"/>
              </a:buClr>
              <a:buSzPts val="1800"/>
              <a:buNone/>
              <a:defRPr sz="1800"/>
            </a:lvl2pPr>
            <a:lvl3pPr marL="1371600" lvl="2" indent="-228600" algn="l">
              <a:lnSpc>
                <a:spcPct val="108000"/>
              </a:lnSpc>
              <a:spcBef>
                <a:spcPts val="500"/>
              </a:spcBef>
              <a:spcAft>
                <a:spcPts val="0"/>
              </a:spcAft>
              <a:buClr>
                <a:schemeClr val="dk1"/>
              </a:buClr>
              <a:buSzPts val="1800"/>
              <a:buNone/>
              <a:defRPr sz="1800"/>
            </a:lvl3pPr>
            <a:lvl4pPr marL="1828800" lvl="3" indent="-228600" algn="l">
              <a:lnSpc>
                <a:spcPct val="108000"/>
              </a:lnSpc>
              <a:spcBef>
                <a:spcPts val="500"/>
              </a:spcBef>
              <a:spcAft>
                <a:spcPts val="0"/>
              </a:spcAft>
              <a:buClr>
                <a:schemeClr val="dk1"/>
              </a:buClr>
              <a:buSzPts val="1800"/>
              <a:buNone/>
              <a:defRPr sz="1800"/>
            </a:lvl4pPr>
            <a:lvl5pPr marL="2286000" lvl="4" indent="-228600" algn="l">
              <a:lnSpc>
                <a:spcPct val="108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9" name="Google Shape;119;p11"/>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rgbClr val="FFFFFF"/>
              </a:buClr>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0" name="Google Shape;120;p11"/>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Clr>
                <a:srgbClr val="898989"/>
              </a:buClr>
              <a:buSzPts val="1200"/>
              <a:buNone/>
              <a:defRPr sz="1200">
                <a:solidFill>
                  <a:srgbClr val="898989"/>
                </a:solidFill>
              </a:defRPr>
            </a:lvl1pPr>
            <a:lvl2pPr marL="914400" lvl="1" indent="-228600" algn="l">
              <a:lnSpc>
                <a:spcPct val="108000"/>
              </a:lnSpc>
              <a:spcBef>
                <a:spcPts val="500"/>
              </a:spcBef>
              <a:spcAft>
                <a:spcPts val="0"/>
              </a:spcAft>
              <a:buClr>
                <a:srgbClr val="898989"/>
              </a:buClr>
              <a:buSzPts val="1200"/>
              <a:buNone/>
              <a:defRPr sz="1200">
                <a:solidFill>
                  <a:srgbClr val="898989"/>
                </a:solidFill>
              </a:defRPr>
            </a:lvl2pPr>
            <a:lvl3pPr marL="1371600" lvl="2" indent="-228600" algn="l">
              <a:lnSpc>
                <a:spcPct val="108000"/>
              </a:lnSpc>
              <a:spcBef>
                <a:spcPts val="500"/>
              </a:spcBef>
              <a:spcAft>
                <a:spcPts val="0"/>
              </a:spcAft>
              <a:buClr>
                <a:srgbClr val="898989"/>
              </a:buClr>
              <a:buSzPts val="1200"/>
              <a:buNone/>
              <a:defRPr sz="1200">
                <a:solidFill>
                  <a:srgbClr val="898989"/>
                </a:solidFill>
              </a:defRPr>
            </a:lvl3pPr>
            <a:lvl4pPr marL="1828800" lvl="3" indent="-228600" algn="l">
              <a:lnSpc>
                <a:spcPct val="108000"/>
              </a:lnSpc>
              <a:spcBef>
                <a:spcPts val="500"/>
              </a:spcBef>
              <a:spcAft>
                <a:spcPts val="0"/>
              </a:spcAft>
              <a:buClr>
                <a:srgbClr val="898989"/>
              </a:buClr>
              <a:buSzPts val="1200"/>
              <a:buNone/>
              <a:defRPr sz="1200">
                <a:solidFill>
                  <a:srgbClr val="898989"/>
                </a:solidFill>
              </a:defRPr>
            </a:lvl4pPr>
            <a:lvl5pPr marL="2286000" lvl="4" indent="-228600" algn="l">
              <a:lnSpc>
                <a:spcPct val="108000"/>
              </a:lnSpc>
              <a:spcBef>
                <a:spcPts val="500"/>
              </a:spcBef>
              <a:spcAft>
                <a:spcPts val="0"/>
              </a:spcAft>
              <a:buClr>
                <a:srgbClr val="898989"/>
              </a:buClr>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121"/>
        <p:cNvGrpSpPr/>
        <p:nvPr/>
      </p:nvGrpSpPr>
      <p:grpSpPr>
        <a:xfrm>
          <a:off x="0" y="0"/>
          <a:ext cx="0" cy="0"/>
          <a:chOff x="0" y="0"/>
          <a:chExt cx="0" cy="0"/>
        </a:xfrm>
      </p:grpSpPr>
      <p:sp>
        <p:nvSpPr>
          <p:cNvPr id="122" name="Google Shape;12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12"/>
          <p:cNvSpPr txBox="1">
            <a:spLocks noGrp="1"/>
          </p:cNvSpPr>
          <p:nvPr>
            <p:ph type="body" idx="1"/>
          </p:nvPr>
        </p:nvSpPr>
        <p:spPr>
          <a:xfrm>
            <a:off x="838200" y="1825625"/>
            <a:ext cx="10515600" cy="4351338"/>
          </a:xfrm>
          <a:prstGeom prst="rect">
            <a:avLst/>
          </a:prstGeom>
          <a:solidFill>
            <a:srgbClr val="D2E8E9"/>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12"/>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125" name="Google Shape;125;p12"/>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rgbClr val="FFFFFF"/>
              </a:buClr>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6" name="Google Shape;126;p1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Clr>
                <a:srgbClr val="898989"/>
              </a:buClr>
              <a:buSzPts val="1200"/>
              <a:buNone/>
              <a:defRPr sz="1200">
                <a:solidFill>
                  <a:srgbClr val="898989"/>
                </a:solidFill>
              </a:defRPr>
            </a:lvl1pPr>
            <a:lvl2pPr marL="914400" lvl="1" indent="-228600" algn="l">
              <a:lnSpc>
                <a:spcPct val="108000"/>
              </a:lnSpc>
              <a:spcBef>
                <a:spcPts val="500"/>
              </a:spcBef>
              <a:spcAft>
                <a:spcPts val="0"/>
              </a:spcAft>
              <a:buClr>
                <a:srgbClr val="898989"/>
              </a:buClr>
              <a:buSzPts val="1200"/>
              <a:buNone/>
              <a:defRPr sz="1200">
                <a:solidFill>
                  <a:srgbClr val="898989"/>
                </a:solidFill>
              </a:defRPr>
            </a:lvl2pPr>
            <a:lvl3pPr marL="1371600" lvl="2" indent="-228600" algn="l">
              <a:lnSpc>
                <a:spcPct val="108000"/>
              </a:lnSpc>
              <a:spcBef>
                <a:spcPts val="500"/>
              </a:spcBef>
              <a:spcAft>
                <a:spcPts val="0"/>
              </a:spcAft>
              <a:buClr>
                <a:srgbClr val="898989"/>
              </a:buClr>
              <a:buSzPts val="1200"/>
              <a:buNone/>
              <a:defRPr sz="1200">
                <a:solidFill>
                  <a:srgbClr val="898989"/>
                </a:solidFill>
              </a:defRPr>
            </a:lvl3pPr>
            <a:lvl4pPr marL="1828800" lvl="3" indent="-228600" algn="l">
              <a:lnSpc>
                <a:spcPct val="108000"/>
              </a:lnSpc>
              <a:spcBef>
                <a:spcPts val="500"/>
              </a:spcBef>
              <a:spcAft>
                <a:spcPts val="0"/>
              </a:spcAft>
              <a:buClr>
                <a:srgbClr val="898989"/>
              </a:buClr>
              <a:buSzPts val="1200"/>
              <a:buNone/>
              <a:defRPr sz="1200">
                <a:solidFill>
                  <a:srgbClr val="898989"/>
                </a:solidFill>
              </a:defRPr>
            </a:lvl4pPr>
            <a:lvl5pPr marL="2286000" lvl="4" indent="-228600" algn="l">
              <a:lnSpc>
                <a:spcPct val="108000"/>
              </a:lnSpc>
              <a:spcBef>
                <a:spcPts val="500"/>
              </a:spcBef>
              <a:spcAft>
                <a:spcPts val="0"/>
              </a:spcAft>
              <a:buClr>
                <a:srgbClr val="898989"/>
              </a:buClr>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solidation">
  <p:cSld name="Consolidation">
    <p:spTree>
      <p:nvGrpSpPr>
        <p:cNvPr id="1" name="Shape 127"/>
        <p:cNvGrpSpPr/>
        <p:nvPr/>
      </p:nvGrpSpPr>
      <p:grpSpPr>
        <a:xfrm>
          <a:off x="0" y="0"/>
          <a:ext cx="0" cy="0"/>
          <a:chOff x="0" y="0"/>
          <a:chExt cx="0" cy="0"/>
        </a:xfrm>
      </p:grpSpPr>
      <p:sp>
        <p:nvSpPr>
          <p:cNvPr id="129" name="Google Shape;129;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24"/>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2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132" name="Google Shape;132;p24"/>
          <p:cNvSpPr>
            <a:spLocks noGrp="1"/>
          </p:cNvSpPr>
          <p:nvPr>
            <p:ph type="body" idx="2"/>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rgbClr val="FFFFFF"/>
              </a:buClr>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Clr>
                <a:srgbClr val="FFFFFF"/>
              </a:buClr>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3" name="Google Shape;133;p2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Clr>
                <a:srgbClr val="898989"/>
              </a:buClr>
              <a:buSzPts val="1200"/>
              <a:buNone/>
              <a:defRPr sz="1200">
                <a:solidFill>
                  <a:srgbClr val="898989"/>
                </a:solidFill>
              </a:defRPr>
            </a:lvl1pPr>
            <a:lvl2pPr marL="914400" lvl="1" indent="-228600" algn="l">
              <a:lnSpc>
                <a:spcPct val="108000"/>
              </a:lnSpc>
              <a:spcBef>
                <a:spcPts val="500"/>
              </a:spcBef>
              <a:spcAft>
                <a:spcPts val="0"/>
              </a:spcAft>
              <a:buClr>
                <a:srgbClr val="898989"/>
              </a:buClr>
              <a:buSzPts val="1200"/>
              <a:buNone/>
              <a:defRPr sz="1200">
                <a:solidFill>
                  <a:srgbClr val="898989"/>
                </a:solidFill>
              </a:defRPr>
            </a:lvl2pPr>
            <a:lvl3pPr marL="1371600" lvl="2" indent="-228600" algn="l">
              <a:lnSpc>
                <a:spcPct val="108000"/>
              </a:lnSpc>
              <a:spcBef>
                <a:spcPts val="500"/>
              </a:spcBef>
              <a:spcAft>
                <a:spcPts val="0"/>
              </a:spcAft>
              <a:buClr>
                <a:srgbClr val="898989"/>
              </a:buClr>
              <a:buSzPts val="1200"/>
              <a:buNone/>
              <a:defRPr sz="1200">
                <a:solidFill>
                  <a:srgbClr val="898989"/>
                </a:solidFill>
              </a:defRPr>
            </a:lvl3pPr>
            <a:lvl4pPr marL="1828800" lvl="3" indent="-228600" algn="l">
              <a:lnSpc>
                <a:spcPct val="108000"/>
              </a:lnSpc>
              <a:spcBef>
                <a:spcPts val="500"/>
              </a:spcBef>
              <a:spcAft>
                <a:spcPts val="0"/>
              </a:spcAft>
              <a:buClr>
                <a:srgbClr val="898989"/>
              </a:buClr>
              <a:buSzPts val="1200"/>
              <a:buNone/>
              <a:defRPr sz="1200">
                <a:solidFill>
                  <a:srgbClr val="898989"/>
                </a:solidFill>
              </a:defRPr>
            </a:lvl4pPr>
            <a:lvl5pPr marL="2286000" lvl="4" indent="-228600" algn="l">
              <a:lnSpc>
                <a:spcPct val="108000"/>
              </a:lnSpc>
              <a:spcBef>
                <a:spcPts val="500"/>
              </a:spcBef>
              <a:spcAft>
                <a:spcPts val="0"/>
              </a:spcAft>
              <a:buClr>
                <a:srgbClr val="898989"/>
              </a:buClr>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Lesson pause">
  <p:cSld name="Lesson pause">
    <p:spTree>
      <p:nvGrpSpPr>
        <p:cNvPr id="1" name="Shape 134"/>
        <p:cNvGrpSpPr/>
        <p:nvPr/>
      </p:nvGrpSpPr>
      <p:grpSpPr>
        <a:xfrm>
          <a:off x="0" y="0"/>
          <a:ext cx="0" cy="0"/>
          <a:chOff x="0" y="0"/>
          <a:chExt cx="0" cy="0"/>
        </a:xfrm>
      </p:grpSpPr>
      <p:pic>
        <p:nvPicPr>
          <p:cNvPr id="135" name="Google Shape;135;p29" descr="A blue and black rectangle&#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1610868"/>
            <a:ext cx="12192000" cy="5247132"/>
          </a:xfrm>
          <a:prstGeom prst="rect">
            <a:avLst/>
          </a:prstGeom>
          <a:noFill/>
          <a:ln>
            <a:noFill/>
          </a:ln>
        </p:spPr>
      </p:pic>
      <p:sp>
        <p:nvSpPr>
          <p:cNvPr id="136" name="Google Shape;136;p29"/>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8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137" name="Google Shape;137;p29"/>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326367"/>
              </a:buClr>
              <a:buSzPts val="5200"/>
              <a:buFont typeface="Arial"/>
              <a:buNone/>
              <a:defRPr sz="5200" b="1">
                <a:solidFill>
                  <a:srgbClr val="32636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29"/>
          <p:cNvSpPr txBox="1">
            <a:spLocks noGrp="1"/>
          </p:cNvSpPr>
          <p:nvPr>
            <p:ph type="subTitle" idx="1"/>
          </p:nvPr>
        </p:nvSpPr>
        <p:spPr>
          <a:xfrm>
            <a:off x="1524000" y="4903189"/>
            <a:ext cx="9144000" cy="1316636"/>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Clr>
                <a:srgbClr val="595959"/>
              </a:buClr>
              <a:buSzPts val="2800"/>
              <a:buNone/>
              <a:defRPr sz="2800">
                <a:solidFill>
                  <a:srgbClr val="595959"/>
                </a:solidFill>
              </a:defRPr>
            </a:lvl1pPr>
            <a:lvl2pPr lvl="1" algn="ctr">
              <a:lnSpc>
                <a:spcPct val="108000"/>
              </a:lnSpc>
              <a:spcBef>
                <a:spcPts val="500"/>
              </a:spcBef>
              <a:spcAft>
                <a:spcPts val="0"/>
              </a:spcAft>
              <a:buClr>
                <a:schemeClr val="dk1"/>
              </a:buClr>
              <a:buSzPts val="2000"/>
              <a:buNone/>
              <a:defRPr sz="2000"/>
            </a:lvl2pPr>
            <a:lvl3pPr lvl="2" algn="ctr">
              <a:lnSpc>
                <a:spcPct val="108000"/>
              </a:lnSpc>
              <a:spcBef>
                <a:spcPts val="500"/>
              </a:spcBef>
              <a:spcAft>
                <a:spcPts val="0"/>
              </a:spcAft>
              <a:buClr>
                <a:schemeClr val="dk1"/>
              </a:buClr>
              <a:buSzPts val="1800"/>
              <a:buNone/>
              <a:defRPr sz="1800"/>
            </a:lvl3pPr>
            <a:lvl4pPr lvl="3" algn="ctr">
              <a:lnSpc>
                <a:spcPct val="108000"/>
              </a:lnSpc>
              <a:spcBef>
                <a:spcPts val="500"/>
              </a:spcBef>
              <a:spcAft>
                <a:spcPts val="0"/>
              </a:spcAft>
              <a:buClr>
                <a:schemeClr val="dk1"/>
              </a:buClr>
              <a:buSzPts val="1600"/>
              <a:buNone/>
              <a:defRPr sz="1600"/>
            </a:lvl4pPr>
            <a:lvl5pPr lvl="4" algn="ctr">
              <a:lnSpc>
                <a:spcPct val="108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39" name="Google Shape;139;p29" descr="A picture containing screenshot, graphics, pattern, circle&#10;&#10;Description automatically generated"/>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483453" y="491318"/>
            <a:ext cx="2178305" cy="9145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0"/>
        <p:cNvGrpSpPr/>
        <p:nvPr/>
      </p:nvGrpSpPr>
      <p:grpSpPr>
        <a:xfrm>
          <a:off x="0" y="0"/>
          <a:ext cx="0" cy="0"/>
          <a:chOff x="0" y="0"/>
          <a:chExt cx="0" cy="0"/>
        </a:xfrm>
      </p:grpSpPr>
      <p:sp>
        <p:nvSpPr>
          <p:cNvPr id="141" name="Google Shape;141;p3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3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3" name="Google Shape;143;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4" name="Google Shape;144;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6"/>
        <p:cNvGrpSpPr/>
        <p:nvPr/>
      </p:nvGrpSpPr>
      <p:grpSpPr>
        <a:xfrm>
          <a:off x="0" y="0"/>
          <a:ext cx="0" cy="0"/>
          <a:chOff x="0" y="0"/>
          <a:chExt cx="0" cy="0"/>
        </a:xfrm>
      </p:grpSpPr>
      <p:sp>
        <p:nvSpPr>
          <p:cNvPr id="147" name="Google Shape;147;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3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9" name="Google Shape;149;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0" name="Google Shape;150;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1" name="Google Shape;151;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2"/>
        <p:cNvGrpSpPr/>
        <p:nvPr/>
      </p:nvGrpSpPr>
      <p:grpSpPr>
        <a:xfrm>
          <a:off x="0" y="0"/>
          <a:ext cx="0" cy="0"/>
          <a:chOff x="0" y="0"/>
          <a:chExt cx="0" cy="0"/>
        </a:xfrm>
      </p:grpSpPr>
      <p:sp>
        <p:nvSpPr>
          <p:cNvPr id="153" name="Google Shape;153;p3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3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155" name="Google Shape;155;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6" name="Google Shape;156;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7" name="Google Shape;157;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58"/>
        <p:cNvGrpSpPr/>
        <p:nvPr/>
      </p:nvGrpSpPr>
      <p:grpSpPr>
        <a:xfrm>
          <a:off x="0" y="0"/>
          <a:ext cx="0" cy="0"/>
          <a:chOff x="0" y="0"/>
          <a:chExt cx="0" cy="0"/>
        </a:xfrm>
      </p:grpSpPr>
      <p:sp>
        <p:nvSpPr>
          <p:cNvPr id="159" name="Google Shape;159;p4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0" name="Google Shape;160;p4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1" name="Google Shape;161;p4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2" name="Google Shape;162;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3" name="Google Shape;163;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4" name="Google Shape;164;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23"/>
        <p:cNvGrpSpPr/>
        <p:nvPr/>
      </p:nvGrpSpPr>
      <p:grpSpPr>
        <a:xfrm>
          <a:off x="0" y="0"/>
          <a:ext cx="0" cy="0"/>
          <a:chOff x="0" y="0"/>
          <a:chExt cx="0" cy="0"/>
        </a:xfrm>
      </p:grpSpPr>
      <p:sp>
        <p:nvSpPr>
          <p:cNvPr id="25" name="Google Shape;25;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3"/>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2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28" name="Google Shape;28;p23"/>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23"/>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23"/>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65"/>
        <p:cNvGrpSpPr/>
        <p:nvPr/>
      </p:nvGrpSpPr>
      <p:grpSpPr>
        <a:xfrm>
          <a:off x="0" y="0"/>
          <a:ext cx="0" cy="0"/>
          <a:chOff x="0" y="0"/>
          <a:chExt cx="0" cy="0"/>
        </a:xfrm>
      </p:grpSpPr>
      <p:sp>
        <p:nvSpPr>
          <p:cNvPr id="166" name="Google Shape;166;p4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7" name="Google Shape;167;p4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68" name="Google Shape;168;p4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9" name="Google Shape;169;p4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70" name="Google Shape;170;p4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1" name="Google Shape;17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2" name="Google Shape;17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3" name="Google Shape;17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74"/>
        <p:cNvGrpSpPr/>
        <p:nvPr/>
      </p:nvGrpSpPr>
      <p:grpSpPr>
        <a:xfrm>
          <a:off x="0" y="0"/>
          <a:ext cx="0" cy="0"/>
          <a:chOff x="0" y="0"/>
          <a:chExt cx="0" cy="0"/>
        </a:xfrm>
      </p:grpSpPr>
      <p:sp>
        <p:nvSpPr>
          <p:cNvPr id="175" name="Google Shape;175;p4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6" name="Google Shape;176;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7" name="Google Shape;177;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8" name="Google Shape;178;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9"/>
        <p:cNvGrpSpPr/>
        <p:nvPr/>
      </p:nvGrpSpPr>
      <p:grpSpPr>
        <a:xfrm>
          <a:off x="0" y="0"/>
          <a:ext cx="0" cy="0"/>
          <a:chOff x="0" y="0"/>
          <a:chExt cx="0" cy="0"/>
        </a:xfrm>
      </p:grpSpPr>
      <p:sp>
        <p:nvSpPr>
          <p:cNvPr id="180" name="Google Shape;180;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1" name="Google Shape;181;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2" name="Google Shape;182;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83"/>
        <p:cNvGrpSpPr/>
        <p:nvPr/>
      </p:nvGrpSpPr>
      <p:grpSpPr>
        <a:xfrm>
          <a:off x="0" y="0"/>
          <a:ext cx="0" cy="0"/>
          <a:chOff x="0" y="0"/>
          <a:chExt cx="0" cy="0"/>
        </a:xfrm>
      </p:grpSpPr>
      <p:sp>
        <p:nvSpPr>
          <p:cNvPr id="184" name="Google Shape;184;p4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5" name="Google Shape;185;p4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86" name="Google Shape;186;p4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87" name="Google Shape;187;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8" name="Google Shape;188;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9" name="Google Shape;189;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90"/>
        <p:cNvGrpSpPr/>
        <p:nvPr/>
      </p:nvGrpSpPr>
      <p:grpSpPr>
        <a:xfrm>
          <a:off x="0" y="0"/>
          <a:ext cx="0" cy="0"/>
          <a:chOff x="0" y="0"/>
          <a:chExt cx="0" cy="0"/>
        </a:xfrm>
      </p:grpSpPr>
      <p:sp>
        <p:nvSpPr>
          <p:cNvPr id="191" name="Google Shape;191;p4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2" name="Google Shape;192;p45"/>
          <p:cNvSpPr>
            <a:spLocks noGrp="1"/>
          </p:cNvSpPr>
          <p:nvPr>
            <p:ph type="pic" idx="2"/>
          </p:nvPr>
        </p:nvSpPr>
        <p:spPr>
          <a:xfrm>
            <a:off x="5183188" y="987425"/>
            <a:ext cx="6172200" cy="4873625"/>
          </a:xfrm>
          <a:prstGeom prst="rect">
            <a:avLst/>
          </a:prstGeom>
          <a:noFill/>
          <a:ln>
            <a:noFill/>
          </a:ln>
        </p:spPr>
      </p:sp>
      <p:sp>
        <p:nvSpPr>
          <p:cNvPr id="193" name="Google Shape;193;p4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94" name="Google Shape;194;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5" name="Google Shape;195;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6" name="Google Shape;196;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97"/>
        <p:cNvGrpSpPr/>
        <p:nvPr/>
      </p:nvGrpSpPr>
      <p:grpSpPr>
        <a:xfrm>
          <a:off x="0" y="0"/>
          <a:ext cx="0" cy="0"/>
          <a:chOff x="0" y="0"/>
          <a:chExt cx="0" cy="0"/>
        </a:xfrm>
      </p:grpSpPr>
      <p:sp>
        <p:nvSpPr>
          <p:cNvPr id="198" name="Google Shape;198;p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9" name="Google Shape;199;p4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0" name="Google Shape;200;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1" name="Google Shape;201;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2" name="Google Shape;202;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03"/>
        <p:cNvGrpSpPr/>
        <p:nvPr/>
      </p:nvGrpSpPr>
      <p:grpSpPr>
        <a:xfrm>
          <a:off x="0" y="0"/>
          <a:ext cx="0" cy="0"/>
          <a:chOff x="0" y="0"/>
          <a:chExt cx="0" cy="0"/>
        </a:xfrm>
      </p:grpSpPr>
      <p:sp>
        <p:nvSpPr>
          <p:cNvPr id="204" name="Google Shape;204;p4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5" name="Google Shape;205;p4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6" name="Google Shape;206;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7" name="Google Shape;207;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8" name="Google Shape;208;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31"/>
        <p:cNvGrpSpPr/>
        <p:nvPr/>
      </p:nvGrpSpPr>
      <p:grpSpPr>
        <a:xfrm>
          <a:off x="0" y="0"/>
          <a:ext cx="0" cy="0"/>
          <a:chOff x="0" y="0"/>
          <a:chExt cx="0" cy="0"/>
        </a:xfrm>
      </p:grpSpPr>
      <p:sp>
        <p:nvSpPr>
          <p:cNvPr id="32" name="Google Shape;32;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5"/>
          <p:cNvSpPr txBox="1">
            <a:spLocks noGrp="1"/>
          </p:cNvSpPr>
          <p:nvPr>
            <p:ph type="body" idx="1"/>
          </p:nvPr>
        </p:nvSpPr>
        <p:spPr>
          <a:xfrm>
            <a:off x="838200" y="1825625"/>
            <a:ext cx="10515600" cy="4351338"/>
          </a:xfrm>
          <a:prstGeom prst="rect">
            <a:avLst/>
          </a:prstGeom>
          <a:solidFill>
            <a:srgbClr val="D2E8E9"/>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2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35" name="Google Shape;35;p25"/>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37"/>
        <p:cNvGrpSpPr/>
        <p:nvPr/>
      </p:nvGrpSpPr>
      <p:grpSpPr>
        <a:xfrm>
          <a:off x="0" y="0"/>
          <a:ext cx="0" cy="0"/>
          <a:chOff x="0" y="0"/>
          <a:chExt cx="0" cy="0"/>
        </a:xfrm>
      </p:grpSpPr>
      <p:sp>
        <p:nvSpPr>
          <p:cNvPr id="38" name="Google Shape;38;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6"/>
          <p:cNvSpPr txBox="1">
            <a:spLocks noGrp="1"/>
          </p:cNvSpPr>
          <p:nvPr>
            <p:ph type="body" idx="1"/>
          </p:nvPr>
        </p:nvSpPr>
        <p:spPr>
          <a:xfrm>
            <a:off x="838199" y="1825625"/>
            <a:ext cx="5921829" cy="4351338"/>
          </a:xfrm>
          <a:prstGeom prst="rect">
            <a:avLst/>
          </a:prstGeom>
          <a:solidFill>
            <a:srgbClr val="D2E8E9"/>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41" name="Google Shape;41;p26"/>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6"/>
          <p:cNvSpPr>
            <a:spLocks noGrp="1"/>
          </p:cNvSpPr>
          <p:nvPr>
            <p:ph type="pic" idx="3"/>
          </p:nvPr>
        </p:nvSpPr>
        <p:spPr>
          <a:xfrm>
            <a:off x="6989083" y="1825625"/>
            <a:ext cx="4364717" cy="4351338"/>
          </a:xfrm>
          <a:prstGeom prst="rect">
            <a:avLst/>
          </a:prstGeom>
          <a:noFill/>
          <a:ln>
            <a:noFill/>
          </a:ln>
        </p:spPr>
        <p:txBody>
          <a:bodyPr/>
          <a:lstStyle/>
          <a:p>
            <a:endParaRPr lang="en-CA"/>
          </a:p>
        </p:txBody>
      </p:sp>
      <p:sp>
        <p:nvSpPr>
          <p:cNvPr id="43" name="Google Shape;43;p26"/>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ctivity_text+image">
  <p:cSld name="Activity_text+image">
    <p:spTree>
      <p:nvGrpSpPr>
        <p:cNvPr id="1" name="Shape 44"/>
        <p:cNvGrpSpPr/>
        <p:nvPr/>
      </p:nvGrpSpPr>
      <p:grpSpPr>
        <a:xfrm>
          <a:off x="0" y="0"/>
          <a:ext cx="0" cy="0"/>
          <a:chOff x="0" y="0"/>
          <a:chExt cx="0" cy="0"/>
        </a:xfrm>
      </p:grpSpPr>
      <p:sp>
        <p:nvSpPr>
          <p:cNvPr id="45" name="Google Shape;45;p28"/>
          <p:cNvSpPr txBox="1">
            <a:spLocks noGrp="1"/>
          </p:cNvSpPr>
          <p:nvPr>
            <p:ph type="body" idx="1"/>
          </p:nvPr>
        </p:nvSpPr>
        <p:spPr>
          <a:xfrm>
            <a:off x="839788" y="1872343"/>
            <a:ext cx="3932238" cy="3988707"/>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8"/>
          <p:cNvSpPr txBox="1">
            <a:spLocks noGrp="1"/>
          </p:cNvSpPr>
          <p:nvPr>
            <p:ph type="title"/>
          </p:nvPr>
        </p:nvSpPr>
        <p:spPr>
          <a:xfrm>
            <a:off x="839788" y="457200"/>
            <a:ext cx="3932237" cy="12554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3600"/>
              <a:buFont typeface="Arial"/>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8"/>
          <p:cNvSpPr>
            <a:spLocks noGrp="1"/>
          </p:cNvSpPr>
          <p:nvPr>
            <p:ph type="pic" idx="2"/>
          </p:nvPr>
        </p:nvSpPr>
        <p:spPr>
          <a:xfrm>
            <a:off x="5183188" y="1284514"/>
            <a:ext cx="5762398" cy="4576536"/>
          </a:xfrm>
          <a:prstGeom prst="rect">
            <a:avLst/>
          </a:prstGeom>
          <a:noFill/>
          <a:ln>
            <a:noFill/>
          </a:ln>
        </p:spPr>
        <p:txBody>
          <a:bodyPr/>
          <a:lstStyle/>
          <a:p>
            <a:endParaRPr lang="en-CA"/>
          </a:p>
        </p:txBody>
      </p:sp>
      <p:sp>
        <p:nvSpPr>
          <p:cNvPr id="48" name="Google Shape;48;p28"/>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49" name="Google Shape;49;p2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8"/>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ntro_4">
  <p:cSld name="Intro_4">
    <p:spTree>
      <p:nvGrpSpPr>
        <p:cNvPr id="1" name="Shape 51"/>
        <p:cNvGrpSpPr/>
        <p:nvPr/>
      </p:nvGrpSpPr>
      <p:grpSpPr>
        <a:xfrm>
          <a:off x="0" y="0"/>
          <a:ext cx="0" cy="0"/>
          <a:chOff x="0" y="0"/>
          <a:chExt cx="0" cy="0"/>
        </a:xfrm>
      </p:grpSpPr>
      <p:sp>
        <p:nvSpPr>
          <p:cNvPr id="52" name="Google Shape;52;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2"/>
          <p:cNvSpPr txBox="1">
            <a:spLocks noGrp="1"/>
          </p:cNvSpPr>
          <p:nvPr>
            <p:ph type="body" idx="1"/>
          </p:nvPr>
        </p:nvSpPr>
        <p:spPr>
          <a:xfrm>
            <a:off x="838200" y="1825625"/>
            <a:ext cx="10515600" cy="4351338"/>
          </a:xfrm>
          <a:prstGeom prst="rect">
            <a:avLst/>
          </a:prstGeom>
          <a:noFill/>
          <a:ln w="28575" cap="flat" cmpd="sng">
            <a:solidFill>
              <a:srgbClr val="D2E8E9"/>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32"/>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55" name="Google Shape;55;p32"/>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3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57"/>
        <p:cNvGrpSpPr/>
        <p:nvPr/>
      </p:nvGrpSpPr>
      <p:grpSpPr>
        <a:xfrm>
          <a:off x="0" y="0"/>
          <a:ext cx="0" cy="0"/>
          <a:chOff x="0" y="0"/>
          <a:chExt cx="0" cy="0"/>
        </a:xfrm>
      </p:grpSpPr>
      <p:sp>
        <p:nvSpPr>
          <p:cNvPr id="59" name="Google Shape;59;p33"/>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33"/>
          <p:cNvSpPr>
            <a:spLocks noGrp="1"/>
          </p:cNvSpPr>
          <p:nvPr>
            <p:ph type="media" idx="2"/>
          </p:nvPr>
        </p:nvSpPr>
        <p:spPr>
          <a:xfrm>
            <a:off x="1345277" y="1825625"/>
            <a:ext cx="2863468" cy="2014538"/>
          </a:xfrm>
          <a:prstGeom prst="rect">
            <a:avLst/>
          </a:prstGeom>
          <a:noFill/>
          <a:ln>
            <a:noFill/>
          </a:ln>
        </p:spPr>
        <p:txBody>
          <a:bodyPr spcFirstLastPara="1" wrap="square" lIns="91425" tIns="45700" rIns="91425" bIns="45700" anchor="t" anchorCtr="0">
            <a:norm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2" name="Google Shape;62;p3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63" name="Google Shape;63;p3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33"/>
          <p:cNvSpPr>
            <a:spLocks noGrp="1"/>
          </p:cNvSpPr>
          <p:nvPr>
            <p:ph type="media" idx="4"/>
          </p:nvPr>
        </p:nvSpPr>
        <p:spPr>
          <a:xfrm>
            <a:off x="4913252" y="1825625"/>
            <a:ext cx="2868020" cy="2014538"/>
          </a:xfrm>
          <a:prstGeom prst="rect">
            <a:avLst/>
          </a:prstGeom>
          <a:noFill/>
          <a:ln>
            <a:noFill/>
          </a:ln>
        </p:spPr>
        <p:txBody>
          <a:bodyPr spcFirstLastPara="1" wrap="square" lIns="91425" tIns="45700" rIns="91425" bIns="45700" anchor="t" anchorCtr="0">
            <a:norm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5" name="Google Shape;65;p33"/>
          <p:cNvSpPr>
            <a:spLocks noGrp="1"/>
          </p:cNvSpPr>
          <p:nvPr>
            <p:ph type="media" idx="5"/>
          </p:nvPr>
        </p:nvSpPr>
        <p:spPr>
          <a:xfrm>
            <a:off x="8485779" y="1825625"/>
            <a:ext cx="2868020" cy="2014538"/>
          </a:xfrm>
          <a:prstGeom prst="rect">
            <a:avLst/>
          </a:prstGeom>
          <a:noFill/>
          <a:ln>
            <a:noFill/>
          </a:ln>
        </p:spPr>
        <p:txBody>
          <a:bodyPr spcFirstLastPara="1" wrap="square" lIns="91425" tIns="45700" rIns="91425" bIns="45700" anchor="t" anchorCtr="0">
            <a:norm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6" name="Google Shape;66;p33"/>
          <p:cNvSpPr>
            <a:spLocks noGrp="1"/>
          </p:cNvSpPr>
          <p:nvPr>
            <p:ph type="media" idx="6"/>
          </p:nvPr>
        </p:nvSpPr>
        <p:spPr>
          <a:xfrm>
            <a:off x="3128522" y="4046026"/>
            <a:ext cx="2869506" cy="2014538"/>
          </a:xfrm>
          <a:prstGeom prst="rect">
            <a:avLst/>
          </a:prstGeom>
          <a:noFill/>
          <a:ln>
            <a:noFill/>
          </a:ln>
        </p:spPr>
        <p:txBody>
          <a:bodyPr spcFirstLastPara="1" wrap="square" lIns="91425" tIns="45700" rIns="91425" bIns="45700" anchor="t" anchorCtr="0">
            <a:norm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7" name="Google Shape;67;p33"/>
          <p:cNvSpPr>
            <a:spLocks noGrp="1"/>
          </p:cNvSpPr>
          <p:nvPr>
            <p:ph type="media" idx="7"/>
          </p:nvPr>
        </p:nvSpPr>
        <p:spPr>
          <a:xfrm>
            <a:off x="6701049" y="4046026"/>
            <a:ext cx="2869506" cy="2014538"/>
          </a:xfrm>
          <a:prstGeom prst="rect">
            <a:avLst/>
          </a:prstGeom>
          <a:noFill/>
          <a:ln>
            <a:noFill/>
          </a:ln>
        </p:spPr>
        <p:txBody>
          <a:bodyPr spcFirstLastPara="1" wrap="square" lIns="91425" tIns="45700" rIns="91425" bIns="45700" anchor="t" anchorCtr="0">
            <a:norm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33"/>
          <p:cNvSpPr/>
          <p:nvPr/>
        </p:nvSpPr>
        <p:spPr>
          <a:xfrm>
            <a:off x="838200" y="1825625"/>
            <a:ext cx="507077" cy="507077"/>
          </a:xfrm>
          <a:prstGeom prst="ellipse">
            <a:avLst/>
          </a:prstGeom>
          <a:solidFill>
            <a:srgbClr val="32636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69" name="Google Shape;69;p33"/>
          <p:cNvSpPr/>
          <p:nvPr/>
        </p:nvSpPr>
        <p:spPr>
          <a:xfrm>
            <a:off x="4406175" y="1825625"/>
            <a:ext cx="507077" cy="507077"/>
          </a:xfrm>
          <a:prstGeom prst="ellipse">
            <a:avLst/>
          </a:prstGeom>
          <a:solidFill>
            <a:srgbClr val="32636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70" name="Google Shape;70;p33"/>
          <p:cNvSpPr/>
          <p:nvPr/>
        </p:nvSpPr>
        <p:spPr>
          <a:xfrm>
            <a:off x="7983254" y="1825625"/>
            <a:ext cx="507077" cy="507077"/>
          </a:xfrm>
          <a:prstGeom prst="ellipse">
            <a:avLst/>
          </a:prstGeom>
          <a:solidFill>
            <a:srgbClr val="32636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71" name="Google Shape;71;p33"/>
          <p:cNvSpPr/>
          <p:nvPr/>
        </p:nvSpPr>
        <p:spPr>
          <a:xfrm>
            <a:off x="2621445" y="4046026"/>
            <a:ext cx="507077" cy="507077"/>
          </a:xfrm>
          <a:prstGeom prst="ellipse">
            <a:avLst/>
          </a:prstGeom>
          <a:solidFill>
            <a:srgbClr val="32636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72" name="Google Shape;72;p33"/>
          <p:cNvSpPr/>
          <p:nvPr/>
        </p:nvSpPr>
        <p:spPr>
          <a:xfrm>
            <a:off x="6193974" y="4046026"/>
            <a:ext cx="507077" cy="507077"/>
          </a:xfrm>
          <a:prstGeom prst="ellipse">
            <a:avLst/>
          </a:prstGeom>
          <a:solidFill>
            <a:srgbClr val="32636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73"/>
        <p:cNvGrpSpPr/>
        <p:nvPr/>
      </p:nvGrpSpPr>
      <p:grpSpPr>
        <a:xfrm>
          <a:off x="0" y="0"/>
          <a:ext cx="0" cy="0"/>
          <a:chOff x="0" y="0"/>
          <a:chExt cx="0" cy="0"/>
        </a:xfrm>
      </p:grpSpPr>
      <p:pic>
        <p:nvPicPr>
          <p:cNvPr id="74" name="Google Shape;74;p34" descr="A blue and black rectangle&#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8"/>
            <a:ext cx="4635689" cy="5247132"/>
          </a:xfrm>
          <a:prstGeom prst="rect">
            <a:avLst/>
          </a:prstGeom>
          <a:noFill/>
          <a:ln>
            <a:noFill/>
          </a:ln>
        </p:spPr>
      </p:pic>
      <p:sp>
        <p:nvSpPr>
          <p:cNvPr id="75" name="Google Shape;75;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4"/>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78" name="Google Shape;78;p34"/>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3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80"/>
        <p:cNvGrpSpPr/>
        <p:nvPr/>
      </p:nvGrpSpPr>
      <p:grpSpPr>
        <a:xfrm>
          <a:off x="0" y="0"/>
          <a:ext cx="0" cy="0"/>
          <a:chOff x="0" y="0"/>
          <a:chExt cx="0" cy="0"/>
        </a:xfrm>
      </p:grpSpPr>
      <p:pic>
        <p:nvPicPr>
          <p:cNvPr id="81" name="Google Shape;81;p35" descr="A blue and black rectangle&#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8"/>
            <a:ext cx="4635689" cy="5247132"/>
          </a:xfrm>
          <a:prstGeom prst="rect">
            <a:avLst/>
          </a:prstGeom>
          <a:noFill/>
          <a:ln>
            <a:noFill/>
          </a:ln>
        </p:spPr>
      </p:pic>
      <p:sp>
        <p:nvSpPr>
          <p:cNvPr id="82" name="Google Shape;82;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5"/>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4" name="Google Shape;84;p35"/>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3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dirty="0">
                <a:solidFill>
                  <a:srgbClr val="888888"/>
                </a:solidFill>
                <a:latin typeface="Arial"/>
                <a:ea typeface="Arial"/>
                <a:cs typeface="Arial"/>
                <a:sym typeface="Arial"/>
              </a:rPr>
              <a:t>© Gatsby Technical Education Projects 2026</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1, June 2026</a:t>
            </a:r>
            <a:endParaRPr sz="1200" b="0" i="0" u="none" strike="noStrike" cap="none" dirty="0">
              <a:solidFill>
                <a:srgbClr val="888888"/>
              </a:solidFill>
              <a:latin typeface="Arial"/>
              <a:ea typeface="Arial"/>
              <a:cs typeface="Arial"/>
              <a:sym typeface="Arial"/>
            </a:endParaRPr>
          </a:p>
        </p:txBody>
      </p:sp>
      <p:sp>
        <p:nvSpPr>
          <p:cNvPr id="86" name="Google Shape;86;p35"/>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3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35"/>
          <p:cNvSpPr txBox="1">
            <a:spLocks noGrp="1"/>
          </p:cNvSpPr>
          <p:nvPr>
            <p:ph type="body" idx="5"/>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9"/>
        <p:cNvGrpSpPr/>
        <p:nvPr/>
      </p:nvGrpSpPr>
      <p:grpSpPr>
        <a:xfrm>
          <a:off x="0" y="0"/>
          <a:ext cx="0" cy="0"/>
          <a:chOff x="0" y="0"/>
          <a:chExt cx="0" cy="0"/>
        </a:xfrm>
      </p:grpSpPr>
      <p:sp>
        <p:nvSpPr>
          <p:cNvPr id="90" name="Google Shape;9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2" name="Google Shape;9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hemeOverride" Target="../theme/themeOverride1.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6"/>
          <p:cNvSpPr txBox="1">
            <a:spLocks noGrp="1"/>
          </p:cNvSpPr>
          <p:nvPr>
            <p:ph type="ctrTitle"/>
          </p:nvPr>
        </p:nvSpPr>
        <p:spPr>
          <a:xfrm>
            <a:off x="561976" y="3835106"/>
            <a:ext cx="10896600" cy="875845"/>
          </a:xfrm>
          <a:prstGeom prst="rect">
            <a:avLst/>
          </a:prstGeom>
          <a:noFill/>
          <a:ln>
            <a:noFill/>
          </a:ln>
        </p:spPr>
        <p:txBody>
          <a:bodyPr spcFirstLastPara="1" wrap="square" lIns="91425" tIns="45700" rIns="91425" bIns="45700" anchor="b" anchorCtr="0">
            <a:normAutofit fontScale="90000"/>
          </a:bodyPr>
          <a:lstStyle/>
          <a:p>
            <a:pPr lvl="0"/>
            <a:r>
              <a:rPr lang="en-GB" dirty="0"/>
              <a:t>Engineering and Manufacturing: Core</a:t>
            </a:r>
            <a:endParaRPr dirty="0"/>
          </a:p>
        </p:txBody>
      </p:sp>
      <p:sp>
        <p:nvSpPr>
          <p:cNvPr id="215" name="Google Shape;215;p36"/>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rmAutofit/>
          </a:bodyPr>
          <a:lstStyle/>
          <a:p>
            <a:pPr marL="0" lvl="0" indent="0" algn="ctr" rtl="0">
              <a:lnSpc>
                <a:spcPct val="108000"/>
              </a:lnSpc>
              <a:spcBef>
                <a:spcPts val="0"/>
              </a:spcBef>
              <a:spcAft>
                <a:spcPts val="0"/>
              </a:spcAft>
              <a:buSzPts val="2800"/>
              <a:buNone/>
            </a:pPr>
            <a:r>
              <a:rPr lang="en-GB" dirty="0"/>
              <a:t>Topic: Project management</a:t>
            </a:r>
            <a:endParaRPr dirty="0"/>
          </a:p>
        </p:txBody>
      </p:sp>
      <p:sp>
        <p:nvSpPr>
          <p:cNvPr id="216" name="Google Shape;216;p36"/>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p>
            <a:pPr marL="0" lvl="0" indent="0" algn="ctr" rtl="0">
              <a:lnSpc>
                <a:spcPct val="108000"/>
              </a:lnSpc>
              <a:spcBef>
                <a:spcPts val="0"/>
              </a:spcBef>
              <a:spcAft>
                <a:spcPts val="0"/>
              </a:spcAft>
              <a:buSzPts val="2400"/>
              <a:buNone/>
            </a:pPr>
            <a:r>
              <a:rPr lang="en-GB" dirty="0"/>
              <a:t>Lesson 2: Constraints, risks and collaboration</a:t>
            </a:r>
            <a:endParaRPr dirty="0"/>
          </a:p>
        </p:txBody>
      </p:sp>
      <p:sp>
        <p:nvSpPr>
          <p:cNvPr id="2" name="Text Placeholder 3">
            <a:extLst>
              <a:ext uri="{FF2B5EF4-FFF2-40B4-BE49-F238E27FC236}">
                <a16:creationId xmlns:a16="http://schemas.microsoft.com/office/drawing/2014/main" id="{D9839455-8618-BADF-44C4-4C737DEFCA68}"/>
              </a:ext>
            </a:extLst>
          </p:cNvPr>
          <p:cNvSpPr txBox="1">
            <a:spLocks/>
          </p:cNvSpPr>
          <p:nvPr/>
        </p:nvSpPr>
        <p:spPr>
          <a:xfrm>
            <a:off x="7001714" y="3101456"/>
            <a:ext cx="4717953" cy="369332"/>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800" b="1" kern="1200" dirty="0">
                <a:solidFill>
                  <a:srgbClr val="326367"/>
                </a:solidFill>
                <a:latin typeface="Arial" panose="020B0604020202020204" pitchFamily="34" charset="0"/>
                <a:ea typeface="+mn-ea"/>
                <a:cs typeface="Arial" panose="020B0604020202020204" pitchFamily="34" charset="0"/>
              </a:rPr>
              <a:t>Route: </a:t>
            </a:r>
            <a:r>
              <a:rPr lang="en-US" sz="1800" b="1" kern="1200" dirty="0">
                <a:solidFill>
                  <a:srgbClr val="326367"/>
                </a:solidFill>
                <a:latin typeface="Arial" panose="020B0604020202020204" pitchFamily="34" charset="0"/>
                <a:ea typeface="+mn-ea"/>
                <a:cs typeface="Arial" panose="020B0604020202020204" pitchFamily="34" charset="0"/>
              </a:rPr>
              <a:t>Engineering and Manufacturing</a:t>
            </a:r>
            <a:endParaRPr lang="en-GB" sz="1800" b="1" kern="1200" dirty="0">
              <a:solidFill>
                <a:srgbClr val="326367"/>
              </a:solidFill>
              <a:latin typeface="Arial" panose="020B0604020202020204" pitchFamily="34" charset="0"/>
              <a:ea typeface="+mn-ea"/>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8">
          <a:extLst>
            <a:ext uri="{FF2B5EF4-FFF2-40B4-BE49-F238E27FC236}">
              <a16:creationId xmlns:a16="http://schemas.microsoft.com/office/drawing/2014/main" id="{1262A659-A152-1F04-82D2-C22BCF86296D}"/>
            </a:ext>
          </a:extLst>
        </p:cNvPr>
        <p:cNvGrpSpPr/>
        <p:nvPr/>
      </p:nvGrpSpPr>
      <p:grpSpPr>
        <a:xfrm>
          <a:off x="0" y="0"/>
          <a:ext cx="0" cy="0"/>
          <a:chOff x="0" y="0"/>
          <a:chExt cx="0" cy="0"/>
        </a:xfrm>
      </p:grpSpPr>
      <p:sp>
        <p:nvSpPr>
          <p:cNvPr id="239" name="Google Shape;239;p1">
            <a:extLst>
              <a:ext uri="{FF2B5EF4-FFF2-40B4-BE49-F238E27FC236}">
                <a16:creationId xmlns:a16="http://schemas.microsoft.com/office/drawing/2014/main" id="{4869D400-D813-1B20-2303-4EFD2542E9EA}"/>
              </a:ext>
            </a:extLst>
          </p:cNvPr>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dirty="0"/>
              <a:t>Project constraints</a:t>
            </a:r>
            <a:endParaRPr dirty="0"/>
          </a:p>
        </p:txBody>
      </p:sp>
      <p:sp>
        <p:nvSpPr>
          <p:cNvPr id="240" name="Google Shape;240;p1">
            <a:extLst>
              <a:ext uri="{FF2B5EF4-FFF2-40B4-BE49-F238E27FC236}">
                <a16:creationId xmlns:a16="http://schemas.microsoft.com/office/drawing/2014/main" id="{271C2245-AD65-3DCB-0129-4B4D3EDECA53}"/>
              </a:ext>
            </a:extLst>
          </p:cNvPr>
          <p:cNvSpPr txBox="1">
            <a:spLocks noGrp="1"/>
          </p:cNvSpPr>
          <p:nvPr>
            <p:ph type="body" idx="1"/>
          </p:nvPr>
        </p:nvSpPr>
        <p:spPr>
          <a:xfrm>
            <a:off x="838200" y="1825625"/>
            <a:ext cx="10515600" cy="4351338"/>
          </a:xfrm>
          <a:prstGeom prst="rect">
            <a:avLst/>
          </a:prstGeom>
          <a:solidFill>
            <a:srgbClr val="D2E8E9"/>
          </a:solidFill>
          <a:ln>
            <a:noFill/>
          </a:ln>
        </p:spPr>
        <p:txBody>
          <a:bodyPr spcFirstLastPara="1" wrap="square" lIns="180000" tIns="180000" rIns="180000" bIns="180000" anchor="t" anchorCtr="0">
            <a:normAutofit lnSpcReduction="10000"/>
          </a:bodyPr>
          <a:lstStyle/>
          <a:p>
            <a:pPr marL="0" lvl="0" indent="0" algn="l" rtl="0">
              <a:lnSpc>
                <a:spcPct val="108000"/>
              </a:lnSpc>
              <a:spcBef>
                <a:spcPts val="0"/>
              </a:spcBef>
              <a:spcAft>
                <a:spcPts val="0"/>
              </a:spcAft>
              <a:buSzPts val="2400"/>
              <a:buNone/>
            </a:pPr>
            <a:r>
              <a:rPr lang="en-GB" dirty="0"/>
              <a:t>Constraints are the limits you must work within. Typical constraints include:</a:t>
            </a:r>
            <a:endParaRPr dirty="0"/>
          </a:p>
          <a:p>
            <a:pPr marL="457200" lvl="0" indent="-342900" algn="l" rtl="0">
              <a:lnSpc>
                <a:spcPct val="108000"/>
              </a:lnSpc>
              <a:spcBef>
                <a:spcPts val="1000"/>
              </a:spcBef>
              <a:spcAft>
                <a:spcPts val="0"/>
              </a:spcAft>
              <a:buClr>
                <a:srgbClr val="326367"/>
              </a:buClr>
              <a:buSzPct val="100000"/>
              <a:buChar char="•"/>
            </a:pPr>
            <a:r>
              <a:rPr lang="en-GB" b="1" dirty="0"/>
              <a:t>budget</a:t>
            </a:r>
            <a:r>
              <a:rPr lang="en-GB" dirty="0"/>
              <a:t> (keeping the project under a certain amount of money);</a:t>
            </a:r>
            <a:endParaRPr dirty="0"/>
          </a:p>
          <a:p>
            <a:pPr marL="457200" lvl="0" indent="-342900" algn="l" rtl="0">
              <a:lnSpc>
                <a:spcPct val="108000"/>
              </a:lnSpc>
              <a:spcBef>
                <a:spcPts val="1000"/>
              </a:spcBef>
              <a:spcAft>
                <a:spcPts val="0"/>
              </a:spcAft>
              <a:buClr>
                <a:srgbClr val="326367"/>
              </a:buClr>
              <a:buSzPct val="100000"/>
              <a:buChar char="•"/>
            </a:pPr>
            <a:r>
              <a:rPr lang="en-GB" b="1" dirty="0"/>
              <a:t>time</a:t>
            </a:r>
            <a:r>
              <a:rPr lang="en-GB" dirty="0"/>
              <a:t> (deadlines, milestones);</a:t>
            </a:r>
            <a:endParaRPr dirty="0"/>
          </a:p>
          <a:p>
            <a:pPr marL="457200" lvl="0" indent="-342900" algn="l" rtl="0">
              <a:lnSpc>
                <a:spcPct val="108000"/>
              </a:lnSpc>
              <a:spcBef>
                <a:spcPts val="1000"/>
              </a:spcBef>
              <a:spcAft>
                <a:spcPts val="0"/>
              </a:spcAft>
              <a:buClr>
                <a:srgbClr val="326367"/>
              </a:buClr>
              <a:buSzPct val="100000"/>
              <a:buChar char="•"/>
            </a:pPr>
            <a:r>
              <a:rPr lang="en-GB" b="1" dirty="0"/>
              <a:t>quality</a:t>
            </a:r>
            <a:r>
              <a:rPr lang="en-GB" dirty="0"/>
              <a:t> (performance, tolerances);</a:t>
            </a:r>
            <a:endParaRPr dirty="0"/>
          </a:p>
          <a:p>
            <a:pPr marL="457200" lvl="0" indent="-342900" algn="l" rtl="0">
              <a:lnSpc>
                <a:spcPct val="108000"/>
              </a:lnSpc>
              <a:spcBef>
                <a:spcPts val="1000"/>
              </a:spcBef>
              <a:spcAft>
                <a:spcPts val="0"/>
              </a:spcAft>
              <a:buClr>
                <a:srgbClr val="326367"/>
              </a:buClr>
              <a:buSzPct val="100000"/>
              <a:buChar char="•"/>
            </a:pPr>
            <a:r>
              <a:rPr lang="en-GB" b="1" dirty="0"/>
              <a:t>safety</a:t>
            </a:r>
            <a:r>
              <a:rPr lang="en-GB" dirty="0"/>
              <a:t> (pressure limits, safe operation, legislation);</a:t>
            </a:r>
            <a:endParaRPr dirty="0"/>
          </a:p>
          <a:p>
            <a:pPr marL="457200" lvl="0" indent="-342900" algn="l" rtl="0">
              <a:lnSpc>
                <a:spcPct val="108000"/>
              </a:lnSpc>
              <a:spcBef>
                <a:spcPts val="1000"/>
              </a:spcBef>
              <a:spcAft>
                <a:spcPts val="0"/>
              </a:spcAft>
              <a:buClr>
                <a:srgbClr val="326367"/>
              </a:buClr>
              <a:buSzPct val="100000"/>
              <a:buChar char="•"/>
            </a:pPr>
            <a:r>
              <a:rPr lang="en-GB" b="1" dirty="0"/>
              <a:t>resources</a:t>
            </a:r>
            <a:r>
              <a:rPr lang="en-GB" dirty="0"/>
              <a:t> (materials, equipment, staff availability);</a:t>
            </a:r>
            <a:endParaRPr dirty="0"/>
          </a:p>
          <a:p>
            <a:pPr marL="457200" lvl="0" indent="-342900" algn="l" rtl="0">
              <a:lnSpc>
                <a:spcPct val="108000"/>
              </a:lnSpc>
              <a:spcBef>
                <a:spcPts val="1000"/>
              </a:spcBef>
              <a:spcAft>
                <a:spcPts val="0"/>
              </a:spcAft>
              <a:buClr>
                <a:srgbClr val="326367"/>
              </a:buClr>
              <a:buSzPct val="100000"/>
              <a:buChar char="•"/>
            </a:pPr>
            <a:r>
              <a:rPr lang="en-GB" b="1" dirty="0"/>
              <a:t>communication</a:t>
            </a:r>
            <a:r>
              <a:rPr lang="en-GB" dirty="0"/>
              <a:t> (meetings, reporting structures);</a:t>
            </a:r>
            <a:endParaRPr dirty="0"/>
          </a:p>
          <a:p>
            <a:pPr marL="457200" lvl="0" indent="-342900" algn="l" rtl="0">
              <a:lnSpc>
                <a:spcPct val="108000"/>
              </a:lnSpc>
              <a:spcBef>
                <a:spcPts val="1000"/>
              </a:spcBef>
              <a:spcAft>
                <a:spcPts val="0"/>
              </a:spcAft>
              <a:buClr>
                <a:srgbClr val="326367"/>
              </a:buClr>
              <a:buSzPct val="100000"/>
              <a:buChar char="•"/>
            </a:pPr>
            <a:r>
              <a:rPr lang="en-GB" b="1" dirty="0"/>
              <a:t>changing requirements</a:t>
            </a:r>
            <a:r>
              <a:rPr lang="en-GB" dirty="0"/>
              <a:t> (client updates, new information).</a:t>
            </a:r>
            <a:endParaRPr dirty="0"/>
          </a:p>
          <a:p>
            <a:pPr marL="228600" lvl="0" indent="-87629" algn="l" rtl="0">
              <a:lnSpc>
                <a:spcPct val="108000"/>
              </a:lnSpc>
              <a:spcBef>
                <a:spcPts val="1000"/>
              </a:spcBef>
              <a:spcAft>
                <a:spcPts val="0"/>
              </a:spcAft>
              <a:buSzPts val="2400"/>
              <a:buNone/>
            </a:pPr>
            <a:endParaRPr dirty="0"/>
          </a:p>
        </p:txBody>
      </p:sp>
      <p:sp>
        <p:nvSpPr>
          <p:cNvPr id="4" name="Google Shape;226;p37">
            <a:extLst>
              <a:ext uri="{FF2B5EF4-FFF2-40B4-BE49-F238E27FC236}">
                <a16:creationId xmlns:a16="http://schemas.microsoft.com/office/drawing/2014/main" id="{7B12427C-8DEE-892C-E9EF-FC64A19587F4}"/>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2" name="Google Shape;225;p37">
            <a:extLst>
              <a:ext uri="{FF2B5EF4-FFF2-40B4-BE49-F238E27FC236}">
                <a16:creationId xmlns:a16="http://schemas.microsoft.com/office/drawing/2014/main" id="{E5B82D97-3E2B-DC7E-D359-0044AB58E87E}"/>
              </a:ext>
            </a:extLst>
          </p:cNvPr>
          <p:cNvSpPr txBox="1">
            <a:spLocks/>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Activity 1</a:t>
            </a:r>
          </a:p>
        </p:txBody>
      </p:sp>
    </p:spTree>
    <p:extLst>
      <p:ext uri="{BB962C8B-B14F-4D97-AF65-F5344CB8AC3E}">
        <p14:creationId xmlns:p14="http://schemas.microsoft.com/office/powerpoint/2010/main" val="1459678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7"/>
        <p:cNvGrpSpPr/>
        <p:nvPr/>
      </p:nvGrpSpPr>
      <p:grpSpPr>
        <a:xfrm>
          <a:off x="0" y="0"/>
          <a:ext cx="0" cy="0"/>
          <a:chOff x="0" y="0"/>
          <a:chExt cx="0" cy="0"/>
        </a:xfrm>
      </p:grpSpPr>
      <p:sp>
        <p:nvSpPr>
          <p:cNvPr id="248" name="Google Shape;248;p1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sz="4000" dirty="0">
                <a:solidFill>
                  <a:srgbClr val="262626"/>
                </a:solidFill>
                <a:latin typeface="Arial"/>
                <a:cs typeface="Arial"/>
                <a:sym typeface="Arial"/>
              </a:rPr>
              <a:t>Identifying</a:t>
            </a:r>
            <a:r>
              <a:rPr lang="en-GB" sz="4000" dirty="0">
                <a:solidFill>
                  <a:srgbClr val="262626"/>
                </a:solidFill>
                <a:latin typeface="Arial"/>
                <a:cs typeface="Arial"/>
              </a:rPr>
              <a:t> constraints</a:t>
            </a:r>
            <a:endParaRPr sz="4000" dirty="0">
              <a:solidFill>
                <a:srgbClr val="262626"/>
              </a:solidFill>
              <a:latin typeface="Arial"/>
              <a:cs typeface="Arial"/>
            </a:endParaRPr>
          </a:p>
        </p:txBody>
      </p:sp>
      <p:sp>
        <p:nvSpPr>
          <p:cNvPr id="249" name="Google Shape;249;p14"/>
          <p:cNvSpPr txBox="1">
            <a:spLocks noGrp="1"/>
          </p:cNvSpPr>
          <p:nvPr>
            <p:ph type="body" idx="1"/>
          </p:nvPr>
        </p:nvSpPr>
        <p:spPr>
          <a:prstGeom prst="rect">
            <a:avLst/>
          </a:prstGeom>
          <a:solidFill>
            <a:srgbClr val="D2E8E9"/>
          </a:solidFill>
          <a:ln>
            <a:noFill/>
          </a:ln>
        </p:spPr>
        <p:txBody>
          <a:bodyPr spcFirstLastPara="1" wrap="square" lIns="180000" tIns="180000" rIns="180000" bIns="180000" anchor="t" anchorCtr="0">
            <a:normAutofit/>
          </a:bodyPr>
          <a:lstStyle/>
          <a:p>
            <a:pPr marL="0" lvl="0" indent="0" algn="l" rtl="0">
              <a:lnSpc>
                <a:spcPct val="108000"/>
              </a:lnSpc>
              <a:spcBef>
                <a:spcPts val="0"/>
              </a:spcBef>
              <a:spcAft>
                <a:spcPts val="0"/>
              </a:spcAft>
              <a:buSzPts val="2400"/>
              <a:buNone/>
            </a:pPr>
            <a:r>
              <a:rPr lang="en-GB" dirty="0">
                <a:latin typeface="+mn-lt"/>
              </a:rPr>
              <a:t>Think about an engineering project you have worked on (or are aware of) within an engineering workplace. For example, </a:t>
            </a:r>
            <a:endParaRPr dirty="0">
              <a:latin typeface="+mn-lt"/>
            </a:endParaRPr>
          </a:p>
          <a:p>
            <a:pPr marL="0" lvl="0" indent="0" algn="l" rtl="0">
              <a:lnSpc>
                <a:spcPct val="108000"/>
              </a:lnSpc>
              <a:spcBef>
                <a:spcPts val="0"/>
              </a:spcBef>
              <a:spcAft>
                <a:spcPts val="0"/>
              </a:spcAft>
              <a:buSzPts val="2400"/>
              <a:buNone/>
            </a:pPr>
            <a:r>
              <a:rPr lang="en-GB" dirty="0">
                <a:latin typeface="+mn-lt"/>
              </a:rPr>
              <a:t>HS2 (the high-speed railway from Birmingham to London). </a:t>
            </a:r>
            <a:endParaRPr dirty="0">
              <a:latin typeface="+mn-lt"/>
            </a:endParaRPr>
          </a:p>
          <a:p>
            <a:pPr marL="0" lvl="0" indent="0" algn="l" rtl="0">
              <a:lnSpc>
                <a:spcPct val="108000"/>
              </a:lnSpc>
              <a:spcBef>
                <a:spcPts val="0"/>
              </a:spcBef>
              <a:spcAft>
                <a:spcPts val="0"/>
              </a:spcAft>
              <a:buSzPts val="2400"/>
              <a:buNone/>
            </a:pPr>
            <a:endParaRPr dirty="0">
              <a:latin typeface="+mn-lt"/>
            </a:endParaRPr>
          </a:p>
          <a:p>
            <a:pPr marL="0" lvl="0" indent="0" algn="l" rtl="0">
              <a:lnSpc>
                <a:spcPct val="108000"/>
              </a:lnSpc>
              <a:spcBef>
                <a:spcPts val="0"/>
              </a:spcBef>
              <a:spcAft>
                <a:spcPts val="0"/>
              </a:spcAft>
              <a:buSzPts val="2400"/>
              <a:buNone/>
            </a:pPr>
            <a:r>
              <a:rPr lang="en-GB" dirty="0">
                <a:latin typeface="+mn-lt"/>
              </a:rPr>
              <a:t> List four specific constraints.</a:t>
            </a:r>
            <a:endParaRPr dirty="0">
              <a:latin typeface="+mn-lt"/>
            </a:endParaRPr>
          </a:p>
        </p:txBody>
      </p:sp>
      <p:pic>
        <p:nvPicPr>
          <p:cNvPr id="252" name="Google Shape;252;p14" descr="Construction engineers in PPE inspecting a railway track "/>
          <p:cNvPicPr preferRelativeResize="0">
            <a:picLocks noGrp="1"/>
          </p:cNvPicPr>
          <p:nvPr>
            <p:ph type="pic" idx="3"/>
          </p:nvPr>
        </p:nvPicPr>
        <p:blipFill>
          <a:blip r:embed="rId4" cstate="screen">
            <a:alphaModFix/>
            <a:extLst>
              <a:ext uri="{28A0092B-C50C-407E-A947-70E740481C1C}">
                <a14:useLocalDpi xmlns:a14="http://schemas.microsoft.com/office/drawing/2010/main"/>
              </a:ext>
            </a:extLst>
          </a:blip>
          <a:srcRect/>
          <a:stretch/>
        </p:blipFill>
        <p:spPr>
          <a:prstGeom prst="rect">
            <a:avLst/>
          </a:prstGeom>
          <a:noFill/>
          <a:ln>
            <a:noFill/>
          </a:ln>
        </p:spPr>
      </p:pic>
      <p:sp>
        <p:nvSpPr>
          <p:cNvPr id="4" name="Google Shape;226;p37">
            <a:extLst>
              <a:ext uri="{FF2B5EF4-FFF2-40B4-BE49-F238E27FC236}">
                <a16:creationId xmlns:a16="http://schemas.microsoft.com/office/drawing/2014/main" id="{13515796-965D-778E-32B4-7637BBC02129}"/>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2" name="Google Shape;225;p37">
            <a:extLst>
              <a:ext uri="{FF2B5EF4-FFF2-40B4-BE49-F238E27FC236}">
                <a16:creationId xmlns:a16="http://schemas.microsoft.com/office/drawing/2014/main" id="{5777D9A4-33D9-D0DC-D917-4EB5F539E582}"/>
              </a:ext>
            </a:extLst>
          </p:cNvPr>
          <p:cNvSpPr txBox="1">
            <a:spLocks/>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Activity 1</a:t>
            </a:r>
          </a:p>
        </p:txBody>
      </p:sp>
    </p:spTree>
  </p:cSld>
  <p:clrMapOvr>
    <a:overrideClrMapping bg1="lt1" tx1="dk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Font typeface="Calibri"/>
              <a:buNone/>
            </a:pPr>
            <a:r>
              <a:rPr lang="en-GB" sz="4000" dirty="0">
                <a:solidFill>
                  <a:srgbClr val="262626"/>
                </a:solidFill>
                <a:latin typeface="Arial"/>
                <a:cs typeface="Arial"/>
                <a:sym typeface="Arial"/>
              </a:rPr>
              <a:t>Workbook </a:t>
            </a:r>
            <a:endParaRPr sz="4000" dirty="0">
              <a:solidFill>
                <a:srgbClr val="262626"/>
              </a:solidFill>
              <a:latin typeface="Arial"/>
              <a:cs typeface="Arial"/>
              <a:sym typeface="Arial"/>
            </a:endParaRPr>
          </a:p>
        </p:txBody>
      </p:sp>
      <p:sp>
        <p:nvSpPr>
          <p:cNvPr id="258" name="Google Shape;258;p2"/>
          <p:cNvSpPr txBox="1">
            <a:spLocks noGrp="1"/>
          </p:cNvSpPr>
          <p:nvPr>
            <p:ph type="body" idx="1"/>
          </p:nvPr>
        </p:nvSpPr>
        <p:spPr>
          <a:xfrm>
            <a:off x="838199" y="1825625"/>
            <a:ext cx="5921829" cy="4351338"/>
          </a:xfrm>
          <a:prstGeom prst="rect">
            <a:avLst/>
          </a:prstGeom>
          <a:solidFill>
            <a:srgbClr val="D2E8E9"/>
          </a:solidFill>
          <a:ln>
            <a:noFill/>
          </a:ln>
        </p:spPr>
        <p:txBody>
          <a:bodyPr spcFirstLastPara="1" wrap="square" lIns="180000" tIns="180000" rIns="180000" bIns="180000" anchor="t" anchorCtr="0">
            <a:normAutofit/>
          </a:bodyPr>
          <a:lstStyle/>
          <a:p>
            <a:pPr marL="114300" lvl="0" indent="0" algn="l" rtl="0">
              <a:lnSpc>
                <a:spcPct val="108000"/>
              </a:lnSpc>
              <a:spcBef>
                <a:spcPts val="1000"/>
              </a:spcBef>
              <a:spcAft>
                <a:spcPts val="0"/>
              </a:spcAft>
              <a:buSzPts val="1800"/>
              <a:buNone/>
            </a:pPr>
            <a:r>
              <a:rPr lang="en-GB" dirty="0">
                <a:latin typeface="+mn-lt"/>
              </a:rPr>
              <a:t>Complete Lesson 2 Activity 1: </a:t>
            </a:r>
            <a:r>
              <a:rPr lang="en-GB" b="1" dirty="0">
                <a:latin typeface="+mn-lt"/>
              </a:rPr>
              <a:t>Cost estimation </a:t>
            </a:r>
            <a:endParaRPr dirty="0">
              <a:latin typeface="+mn-lt"/>
            </a:endParaRPr>
          </a:p>
        </p:txBody>
      </p:sp>
      <p:pic>
        <p:nvPicPr>
          <p:cNvPr id="260" name="Google Shape;260;p2" descr="An industrial robot arm gripper  "/>
          <p:cNvPicPr preferRelativeResize="0">
            <a:picLocks noGrp="1"/>
          </p:cNvPicPr>
          <p:nvPr>
            <p:ph type="pic" idx="3"/>
          </p:nvPr>
        </p:nvPicPr>
        <p:blipFill>
          <a:blip r:embed="rId3" cstate="screen">
            <a:alphaModFix/>
            <a:extLst>
              <a:ext uri="{28A0092B-C50C-407E-A947-70E740481C1C}">
                <a14:useLocalDpi xmlns:a14="http://schemas.microsoft.com/office/drawing/2010/main"/>
              </a:ext>
            </a:extLst>
          </a:blip>
          <a:srcRect/>
          <a:stretch/>
        </p:blipFill>
        <p:spPr>
          <a:xfrm>
            <a:off x="6989083" y="1825625"/>
            <a:ext cx="4364717" cy="4351338"/>
          </a:xfrm>
          <a:prstGeom prst="rect">
            <a:avLst/>
          </a:prstGeom>
          <a:noFill/>
          <a:ln>
            <a:noFill/>
          </a:ln>
        </p:spPr>
      </p:pic>
      <p:sp>
        <p:nvSpPr>
          <p:cNvPr id="2" name="Google Shape;226;p37">
            <a:extLst>
              <a:ext uri="{FF2B5EF4-FFF2-40B4-BE49-F238E27FC236}">
                <a16:creationId xmlns:a16="http://schemas.microsoft.com/office/drawing/2014/main" id="{1F2DC4C4-559E-0D43-4671-140C8286C5F3}"/>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6" name="Google Shape;225;p37">
            <a:extLst>
              <a:ext uri="{FF2B5EF4-FFF2-40B4-BE49-F238E27FC236}">
                <a16:creationId xmlns:a16="http://schemas.microsoft.com/office/drawing/2014/main" id="{6DE40679-ACCA-E2F3-B381-20E8521C100A}"/>
              </a:ext>
            </a:extLst>
          </p:cNvPr>
          <p:cNvSpPr txBox="1">
            <a:spLocks/>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Activity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dirty="0"/>
              <a:t>Risk management</a:t>
            </a:r>
            <a:endParaRPr dirty="0"/>
          </a:p>
        </p:txBody>
      </p:sp>
      <p:sp>
        <p:nvSpPr>
          <p:cNvPr id="267" name="Google Shape;267;p3"/>
          <p:cNvSpPr txBox="1">
            <a:spLocks noGrp="1"/>
          </p:cNvSpPr>
          <p:nvPr>
            <p:ph type="body" idx="1"/>
          </p:nvPr>
        </p:nvSpPr>
        <p:spPr>
          <a:xfrm>
            <a:off x="838200" y="1870074"/>
            <a:ext cx="7352993" cy="3993139"/>
          </a:xfrm>
          <a:prstGeom prst="rect">
            <a:avLst/>
          </a:prstGeom>
          <a:solidFill>
            <a:srgbClr val="D2E8E9"/>
          </a:solidFill>
          <a:ln>
            <a:noFill/>
          </a:ln>
        </p:spPr>
        <p:txBody>
          <a:bodyPr spcFirstLastPara="1" wrap="square" lIns="180000" tIns="180000" rIns="180000" bIns="180000" anchor="t" anchorCtr="0">
            <a:normAutofit/>
          </a:bodyPr>
          <a:lstStyle/>
          <a:p>
            <a:pPr marL="0" lvl="0" indent="0" algn="l" rtl="0">
              <a:lnSpc>
                <a:spcPct val="88000"/>
              </a:lnSpc>
              <a:spcBef>
                <a:spcPts val="0"/>
              </a:spcBef>
              <a:spcAft>
                <a:spcPts val="0"/>
              </a:spcAft>
              <a:buSzPts val="2220"/>
              <a:buNone/>
            </a:pPr>
            <a:r>
              <a:rPr lang="en-GB" dirty="0"/>
              <a:t>Risk management means identifying what might go wrong, how likely it is, how serious it is and what can be done to reduce the risk.</a:t>
            </a:r>
            <a:endParaRPr dirty="0"/>
          </a:p>
          <a:p>
            <a:pPr marL="0" lvl="0" indent="0" algn="l" rtl="0">
              <a:lnSpc>
                <a:spcPct val="88000"/>
              </a:lnSpc>
              <a:spcBef>
                <a:spcPts val="0"/>
              </a:spcBef>
              <a:spcAft>
                <a:spcPts val="0"/>
              </a:spcAft>
              <a:buSzPts val="2220"/>
              <a:buNone/>
            </a:pPr>
            <a:endParaRPr sz="2800" dirty="0"/>
          </a:p>
          <a:p>
            <a:pPr marL="0" lvl="0" indent="0" algn="l" rtl="0">
              <a:lnSpc>
                <a:spcPct val="88000"/>
              </a:lnSpc>
              <a:spcBef>
                <a:spcPts val="1000"/>
              </a:spcBef>
              <a:spcAft>
                <a:spcPts val="0"/>
              </a:spcAft>
              <a:buSzPts val="2220"/>
              <a:buNone/>
            </a:pPr>
            <a:r>
              <a:rPr lang="en-GB" dirty="0"/>
              <a:t>Common engineering risks include:</a:t>
            </a:r>
            <a:endParaRPr sz="2800" dirty="0"/>
          </a:p>
          <a:p>
            <a:pPr marL="228600" lvl="0" indent="-228600" algn="l" rtl="0">
              <a:lnSpc>
                <a:spcPct val="88000"/>
              </a:lnSpc>
              <a:spcBef>
                <a:spcPts val="1000"/>
              </a:spcBef>
              <a:spcAft>
                <a:spcPts val="0"/>
              </a:spcAft>
              <a:buClr>
                <a:srgbClr val="326367"/>
              </a:buClr>
              <a:buSzPct val="100000"/>
              <a:buChar char="•"/>
            </a:pPr>
            <a:r>
              <a:rPr lang="en-GB" dirty="0"/>
              <a:t>being over-budget;</a:t>
            </a:r>
            <a:endParaRPr sz="2800" dirty="0"/>
          </a:p>
          <a:p>
            <a:pPr marL="228600" lvl="0" indent="-228600" algn="l" rtl="0">
              <a:lnSpc>
                <a:spcPct val="88000"/>
              </a:lnSpc>
              <a:spcBef>
                <a:spcPts val="1000"/>
              </a:spcBef>
              <a:spcAft>
                <a:spcPts val="0"/>
              </a:spcAft>
              <a:buClr>
                <a:srgbClr val="326367"/>
              </a:buClr>
              <a:buSzPct val="100000"/>
              <a:buChar char="•"/>
            </a:pPr>
            <a:r>
              <a:rPr lang="en-GB" dirty="0"/>
              <a:t>faulty components;</a:t>
            </a:r>
            <a:endParaRPr sz="2800" dirty="0"/>
          </a:p>
          <a:p>
            <a:pPr marL="228600" lvl="0" indent="-228600" algn="l" rtl="0">
              <a:lnSpc>
                <a:spcPct val="88000"/>
              </a:lnSpc>
              <a:spcBef>
                <a:spcPts val="1000"/>
              </a:spcBef>
              <a:spcAft>
                <a:spcPts val="0"/>
              </a:spcAft>
              <a:buClr>
                <a:srgbClr val="326367"/>
              </a:buClr>
              <a:buSzPct val="100000"/>
              <a:buChar char="•"/>
            </a:pPr>
            <a:r>
              <a:rPr lang="en-GB" dirty="0"/>
              <a:t>delays in materials;</a:t>
            </a:r>
            <a:endParaRPr sz="2800" dirty="0"/>
          </a:p>
          <a:p>
            <a:pPr marL="228600" lvl="0" indent="-228600" algn="l" rtl="0">
              <a:lnSpc>
                <a:spcPct val="88000"/>
              </a:lnSpc>
              <a:spcBef>
                <a:spcPts val="1000"/>
              </a:spcBef>
              <a:spcAft>
                <a:spcPts val="0"/>
              </a:spcAft>
              <a:buClr>
                <a:srgbClr val="326367"/>
              </a:buClr>
              <a:buSzPct val="100000"/>
              <a:buChar char="•"/>
            </a:pPr>
            <a:r>
              <a:rPr lang="en-GB" dirty="0"/>
              <a:t>safety hazards;</a:t>
            </a:r>
            <a:endParaRPr sz="2800" dirty="0"/>
          </a:p>
        </p:txBody>
      </p:sp>
      <p:sp>
        <p:nvSpPr>
          <p:cNvPr id="270" name="Google Shape;270;p3"/>
          <p:cNvSpPr txBox="1"/>
          <p:nvPr/>
        </p:nvSpPr>
        <p:spPr>
          <a:xfrm>
            <a:off x="4514696" y="3777402"/>
            <a:ext cx="3607824" cy="2120797"/>
          </a:xfrm>
          <a:prstGeom prst="rect">
            <a:avLst/>
          </a:prstGeom>
          <a:noFill/>
          <a:ln>
            <a:noFill/>
          </a:ln>
        </p:spPr>
        <p:txBody>
          <a:bodyPr spcFirstLastPara="1" wrap="square" lIns="91425" tIns="45700" rIns="91425" bIns="45700" anchor="t" anchorCtr="0">
            <a:spAutoFit/>
          </a:bodyPr>
          <a:lstStyle/>
          <a:p>
            <a:pPr marL="230400" marR="0" lvl="0" indent="-230400" algn="l" rtl="0">
              <a:lnSpc>
                <a:spcPct val="88000"/>
              </a:lnSpc>
              <a:spcBef>
                <a:spcPts val="1000"/>
              </a:spcBef>
              <a:spcAft>
                <a:spcPts val="0"/>
              </a:spcAft>
              <a:buClr>
                <a:srgbClr val="326367"/>
              </a:buClr>
              <a:buSzPct val="100000"/>
              <a:buFont typeface="Arial"/>
              <a:buChar char="•"/>
            </a:pPr>
            <a:r>
              <a:rPr lang="en-GB" sz="2400" dirty="0"/>
              <a:t>m</a:t>
            </a:r>
            <a:r>
              <a:rPr lang="en-GB" sz="2400" b="0" i="0" u="none" strike="noStrike" cap="none" dirty="0">
                <a:solidFill>
                  <a:srgbClr val="000000"/>
                </a:solidFill>
                <a:latin typeface="Arial"/>
                <a:ea typeface="Arial"/>
                <a:cs typeface="Arial"/>
                <a:sym typeface="Arial"/>
              </a:rPr>
              <a:t>iscommunication;</a:t>
            </a:r>
            <a:endParaRPr dirty="0"/>
          </a:p>
          <a:p>
            <a:pPr marL="230400" marR="0" lvl="0" indent="-230400" algn="l" rtl="0">
              <a:lnSpc>
                <a:spcPct val="88000"/>
              </a:lnSpc>
              <a:spcBef>
                <a:spcPts val="1000"/>
              </a:spcBef>
              <a:spcAft>
                <a:spcPts val="0"/>
              </a:spcAft>
              <a:buClr>
                <a:srgbClr val="326367"/>
              </a:buClr>
              <a:buSzPct val="100000"/>
              <a:buFont typeface="Arial"/>
              <a:buChar char="•"/>
            </a:pPr>
            <a:r>
              <a:rPr lang="en-GB" sz="2400" b="0" i="0" u="none" strike="noStrike" cap="none" dirty="0">
                <a:solidFill>
                  <a:srgbClr val="000000"/>
                </a:solidFill>
                <a:latin typeface="Arial"/>
                <a:ea typeface="Arial"/>
                <a:cs typeface="Arial"/>
                <a:sym typeface="Arial"/>
              </a:rPr>
              <a:t>unclear requirements;</a:t>
            </a:r>
            <a:endParaRPr dirty="0"/>
          </a:p>
          <a:p>
            <a:pPr marL="230400" marR="0" lvl="0" indent="-230400" algn="l" rtl="0">
              <a:lnSpc>
                <a:spcPct val="88000"/>
              </a:lnSpc>
              <a:spcBef>
                <a:spcPts val="1000"/>
              </a:spcBef>
              <a:spcAft>
                <a:spcPts val="0"/>
              </a:spcAft>
              <a:buClr>
                <a:srgbClr val="326367"/>
              </a:buClr>
              <a:buSzPct val="100000"/>
              <a:buFont typeface="Arial"/>
              <a:buChar char="•"/>
            </a:pPr>
            <a:r>
              <a:rPr lang="en-GB" sz="2400" b="0" i="0" u="none" strike="noStrike" cap="none" dirty="0">
                <a:solidFill>
                  <a:srgbClr val="000000"/>
                </a:solidFill>
                <a:latin typeface="Arial"/>
                <a:ea typeface="Arial"/>
                <a:cs typeface="Arial"/>
                <a:sym typeface="Arial"/>
              </a:rPr>
              <a:t>time overruns;</a:t>
            </a:r>
            <a:endParaRPr dirty="0"/>
          </a:p>
          <a:p>
            <a:pPr marL="230400" marR="0" lvl="0" indent="-230400" algn="l" rtl="0">
              <a:lnSpc>
                <a:spcPct val="88000"/>
              </a:lnSpc>
              <a:spcBef>
                <a:spcPts val="1000"/>
              </a:spcBef>
              <a:spcAft>
                <a:spcPts val="0"/>
              </a:spcAft>
              <a:buClr>
                <a:srgbClr val="326367"/>
              </a:buClr>
              <a:buSzPct val="100000"/>
              <a:buFont typeface="Arial"/>
              <a:buChar char="•"/>
            </a:pPr>
            <a:r>
              <a:rPr lang="en-GB" sz="2400" dirty="0"/>
              <a:t>r</a:t>
            </a:r>
            <a:r>
              <a:rPr lang="en-GB" sz="2400" b="0" i="0" u="none" strike="noStrike" cap="none" dirty="0">
                <a:solidFill>
                  <a:srgbClr val="000000"/>
                </a:solidFill>
                <a:latin typeface="Arial"/>
                <a:ea typeface="Arial"/>
                <a:cs typeface="Arial"/>
                <a:sym typeface="Arial"/>
              </a:rPr>
              <a:t>eputation.</a:t>
            </a:r>
            <a:endParaRPr dirty="0"/>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3" name="Picture 2" descr="An engineer checks the status of a large AHU air conditioner control valve">
            <a:extLst>
              <a:ext uri="{FF2B5EF4-FFF2-40B4-BE49-F238E27FC236}">
                <a16:creationId xmlns:a16="http://schemas.microsoft.com/office/drawing/2014/main" id="{AFA7336A-936A-D6A7-85A5-B8F4FFB1FCF4}"/>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8655132" y="2406365"/>
            <a:ext cx="3147960" cy="2742075"/>
          </a:xfrm>
          <a:prstGeom prst="rect">
            <a:avLst/>
          </a:prstGeom>
        </p:spPr>
      </p:pic>
      <p:sp>
        <p:nvSpPr>
          <p:cNvPr id="2" name="Google Shape;226;p37">
            <a:extLst>
              <a:ext uri="{FF2B5EF4-FFF2-40B4-BE49-F238E27FC236}">
                <a16:creationId xmlns:a16="http://schemas.microsoft.com/office/drawing/2014/main" id="{AC2A084F-CCE8-EFDF-27CA-3F09F0CB19E9}"/>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4" name="Google Shape;225;p37">
            <a:extLst>
              <a:ext uri="{FF2B5EF4-FFF2-40B4-BE49-F238E27FC236}">
                <a16:creationId xmlns:a16="http://schemas.microsoft.com/office/drawing/2014/main" id="{0D2FF029-6689-33CA-AE45-9C77C9DD0F79}"/>
              </a:ext>
            </a:extLst>
          </p:cNvPr>
          <p:cNvSpPr txBox="1">
            <a:spLocks/>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Activity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16"/>
          <p:cNvSpPr txBox="1">
            <a:spLocks noGrp="1"/>
          </p:cNvSpPr>
          <p:nvPr>
            <p:ph type="body" idx="1"/>
          </p:nvPr>
        </p:nvSpPr>
        <p:spPr>
          <a:xfrm>
            <a:off x="639097" y="1156969"/>
            <a:ext cx="10876928" cy="4975167"/>
          </a:xfrm>
          <a:prstGeom prst="rect">
            <a:avLst/>
          </a:prstGeom>
          <a:noFill/>
          <a:ln>
            <a:noFill/>
          </a:ln>
        </p:spPr>
        <p:txBody>
          <a:bodyPr spcFirstLastPara="1" wrap="square" lIns="91425" tIns="45700" rIns="91425" bIns="45700" anchor="t" anchorCtr="0">
            <a:normAutofit fontScale="77500" lnSpcReduction="20000"/>
          </a:bodyPr>
          <a:lstStyle/>
          <a:p>
            <a:pPr marL="0" lvl="0" indent="0">
              <a:spcBef>
                <a:spcPts val="0"/>
              </a:spcBef>
              <a:buSzPts val="2400"/>
              <a:buNone/>
            </a:pPr>
            <a:r>
              <a:rPr lang="en-GB" dirty="0"/>
              <a:t>Complete the risk register. </a:t>
            </a:r>
            <a:endParaRPr dirty="0"/>
          </a:p>
          <a:p>
            <a:pPr marL="228600" lvl="0" indent="-76200" algn="l" rtl="0">
              <a:lnSpc>
                <a:spcPct val="108000"/>
              </a:lnSpc>
              <a:spcBef>
                <a:spcPts val="1000"/>
              </a:spcBef>
              <a:spcAft>
                <a:spcPts val="0"/>
              </a:spcAft>
              <a:buSzPts val="2400"/>
              <a:buNone/>
            </a:pPr>
            <a:endParaRPr dirty="0"/>
          </a:p>
          <a:p>
            <a:pPr marL="228600" lvl="0" indent="-76200" algn="l" rtl="0">
              <a:lnSpc>
                <a:spcPct val="108000"/>
              </a:lnSpc>
              <a:spcBef>
                <a:spcPts val="1000"/>
              </a:spcBef>
              <a:spcAft>
                <a:spcPts val="0"/>
              </a:spcAft>
              <a:buSzPts val="2400"/>
              <a:buNone/>
            </a:pPr>
            <a:endParaRPr lang="en-US"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endParaRPr lang="en-GB" dirty="0"/>
          </a:p>
          <a:p>
            <a:pPr marL="228600" lvl="0" indent="-76200" algn="l" rtl="0">
              <a:lnSpc>
                <a:spcPct val="108000"/>
              </a:lnSpc>
              <a:spcBef>
                <a:spcPts val="1000"/>
              </a:spcBef>
              <a:spcAft>
                <a:spcPts val="0"/>
              </a:spcAft>
              <a:buSzPts val="2400"/>
              <a:buNone/>
            </a:pPr>
            <a:r>
              <a:rPr lang="en-GB" dirty="0"/>
              <a:t>A score of 1 is the highest and 5 is the lowest.</a:t>
            </a:r>
          </a:p>
          <a:p>
            <a:pPr marL="228600" lvl="0" indent="-76200" algn="l" rtl="0">
              <a:lnSpc>
                <a:spcPct val="108000"/>
              </a:lnSpc>
              <a:spcBef>
                <a:spcPts val="1000"/>
              </a:spcBef>
              <a:spcAft>
                <a:spcPts val="0"/>
              </a:spcAft>
              <a:buSzPts val="2400"/>
              <a:buNone/>
            </a:pPr>
            <a:endParaRPr lang="en-GB" dirty="0"/>
          </a:p>
        </p:txBody>
      </p:sp>
      <p:sp>
        <p:nvSpPr>
          <p:cNvPr id="277" name="Google Shape;277;p16"/>
          <p:cNvSpPr txBox="1">
            <a:spLocks noGrp="1"/>
          </p:cNvSpPr>
          <p:nvPr>
            <p:ph type="title"/>
          </p:nvPr>
        </p:nvSpPr>
        <p:spPr>
          <a:xfrm>
            <a:off x="639097" y="136526"/>
            <a:ext cx="5986122" cy="964902"/>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62626"/>
              </a:buClr>
              <a:buSzPts val="3600"/>
              <a:buFont typeface="Arial"/>
              <a:buNone/>
            </a:pPr>
            <a:r>
              <a:rPr lang="en-GB" sz="4000" dirty="0"/>
              <a:t>Risk register</a:t>
            </a:r>
            <a:endParaRPr sz="4000" dirty="0"/>
          </a:p>
        </p:txBody>
      </p:sp>
      <p:sp>
        <p:nvSpPr>
          <p:cNvPr id="279" name="Google Shape;279;p16"/>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graphicFrame>
        <p:nvGraphicFramePr>
          <p:cNvPr id="280" name="Google Shape;280;p16"/>
          <p:cNvGraphicFramePr/>
          <p:nvPr>
            <p:extLst>
              <p:ext uri="{D42A27DB-BD31-4B8C-83A1-F6EECF244321}">
                <p14:modId xmlns:p14="http://schemas.microsoft.com/office/powerpoint/2010/main" val="3342626736"/>
              </p:ext>
            </p:extLst>
          </p:nvPr>
        </p:nvGraphicFramePr>
        <p:xfrm>
          <a:off x="757087" y="1730585"/>
          <a:ext cx="10677825" cy="3807768"/>
        </p:xfrm>
        <a:graphic>
          <a:graphicData uri="http://schemas.openxmlformats.org/drawingml/2006/table">
            <a:tbl>
              <a:tblPr>
                <a:noFill/>
                <a:tableStyleId>{1F1ACC88-2954-4E43-AE35-72A54D782815}</a:tableStyleId>
              </a:tblPr>
              <a:tblGrid>
                <a:gridCol w="2650825">
                  <a:extLst>
                    <a:ext uri="{9D8B030D-6E8A-4147-A177-3AD203B41FA5}">
                      <a16:colId xmlns:a16="http://schemas.microsoft.com/office/drawing/2014/main" val="20000"/>
                    </a:ext>
                  </a:extLst>
                </a:gridCol>
                <a:gridCol w="1995850">
                  <a:extLst>
                    <a:ext uri="{9D8B030D-6E8A-4147-A177-3AD203B41FA5}">
                      <a16:colId xmlns:a16="http://schemas.microsoft.com/office/drawing/2014/main" val="20001"/>
                    </a:ext>
                  </a:extLst>
                </a:gridCol>
                <a:gridCol w="2130100">
                  <a:extLst>
                    <a:ext uri="{9D8B030D-6E8A-4147-A177-3AD203B41FA5}">
                      <a16:colId xmlns:a16="http://schemas.microsoft.com/office/drawing/2014/main" val="20002"/>
                    </a:ext>
                  </a:extLst>
                </a:gridCol>
                <a:gridCol w="3901050">
                  <a:extLst>
                    <a:ext uri="{9D8B030D-6E8A-4147-A177-3AD203B41FA5}">
                      <a16:colId xmlns:a16="http://schemas.microsoft.com/office/drawing/2014/main" val="20003"/>
                    </a:ext>
                  </a:extLst>
                </a:gridCol>
              </a:tblGrid>
              <a:tr h="610089">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dirty="0">
                          <a:solidFill>
                            <a:srgbClr val="0D0D0D"/>
                          </a:solidFill>
                          <a:latin typeface="+mn-lt"/>
                          <a:ea typeface="Calibri"/>
                          <a:cs typeface="Calibri"/>
                          <a:sym typeface="Calibri"/>
                        </a:rPr>
                        <a:t>Risk</a:t>
                      </a: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dirty="0">
                          <a:solidFill>
                            <a:srgbClr val="0D0D0D"/>
                          </a:solidFill>
                          <a:latin typeface="+mn-lt"/>
                          <a:ea typeface="Calibri"/>
                          <a:cs typeface="Calibri"/>
                          <a:sym typeface="Calibri"/>
                        </a:rPr>
                        <a:t>Likelihood (1–5)</a:t>
                      </a: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a:solidFill>
                            <a:srgbClr val="0D0D0D"/>
                          </a:solidFill>
                          <a:latin typeface="+mn-lt"/>
                          <a:ea typeface="Calibri"/>
                          <a:cs typeface="Calibri"/>
                          <a:sym typeface="Calibri"/>
                        </a:rPr>
                        <a:t>Impact (1–5)</a:t>
                      </a:r>
                      <a:endParaRPr sz="1800" u="none" strike="noStrike" cap="none">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a:solidFill>
                            <a:srgbClr val="0D0D0D"/>
                          </a:solidFill>
                          <a:latin typeface="+mn-lt"/>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Mitigation action</a:t>
                      </a:r>
                      <a:endParaRPr sz="1800" u="none" strike="noStrike" cap="none">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908131">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dirty="0">
                          <a:solidFill>
                            <a:schemeClr val="dk1"/>
                          </a:solidFill>
                          <a:latin typeface="+mn-lt"/>
                          <a:ea typeface="Arial"/>
                          <a:cs typeface="Arial"/>
                          <a:sym typeface="Arial"/>
                        </a:rPr>
                        <a:t>Delay in materials arriving</a:t>
                      </a:r>
                      <a:endParaRPr sz="1800" b="0" u="none" strike="noStrike" cap="none" dirty="0">
                        <a:solidFill>
                          <a:schemeClr val="dk1"/>
                        </a:solidFill>
                        <a:latin typeface="+mn-lt"/>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977760">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a:solidFill>
                            <a:schemeClr val="dk1"/>
                          </a:solidFill>
                          <a:latin typeface="+mn-lt"/>
                          <a:ea typeface="Arial"/>
                          <a:cs typeface="Arial"/>
                          <a:sym typeface="Arial"/>
                        </a:rPr>
                        <a:t>Change of specification from the customer </a:t>
                      </a:r>
                      <a:endParaRPr sz="1800" b="0" u="none" strike="noStrike" cap="none">
                        <a:solidFill>
                          <a:schemeClr val="dk1"/>
                        </a:solidFill>
                        <a:latin typeface="+mn-lt"/>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1311788">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dirty="0">
                          <a:solidFill>
                            <a:schemeClr val="dk1"/>
                          </a:solidFill>
                          <a:latin typeface="+mn-lt"/>
                          <a:ea typeface="Arial"/>
                          <a:cs typeface="Arial"/>
                          <a:sym typeface="Arial"/>
                        </a:rPr>
                        <a:t>Hard-to-procure items incur an increased cost which takes the project over budget</a:t>
                      </a:r>
                      <a:endParaRPr sz="1800" b="0" u="none" strike="noStrike" cap="none" dirty="0">
                        <a:solidFill>
                          <a:schemeClr val="dk1"/>
                        </a:solidFill>
                        <a:latin typeface="+mn-lt"/>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a:solidFill>
                          <a:srgbClr val="0D0D0D"/>
                        </a:solidFill>
                        <a:latin typeface="+mn-lt"/>
                        <a:ea typeface="Arial"/>
                        <a:cs typeface="Arial"/>
                        <a:sym typeface="Arial"/>
                      </a:endParaRPr>
                    </a:p>
                  </a:txBody>
                  <a:tcPr marL="9525" marR="9525" marT="9525" marB="9525"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1100"/>
                        <a:buFont typeface="Arial"/>
                        <a:buNone/>
                      </a:pPr>
                      <a:endParaRPr sz="1800" u="none" strike="noStrike" cap="none" dirty="0">
                        <a:solidFill>
                          <a:srgbClr val="0D0D0D"/>
                        </a:solidFill>
                        <a:latin typeface="+mn-lt"/>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4" name="Google Shape;226;p37">
            <a:extLst>
              <a:ext uri="{FF2B5EF4-FFF2-40B4-BE49-F238E27FC236}">
                <a16:creationId xmlns:a16="http://schemas.microsoft.com/office/drawing/2014/main" id="{4D2491D5-6E3E-C36A-0035-19CD3FD35B36}"/>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7" name="Google Shape;287;p4"/>
          <p:cNvSpPr txBox="1">
            <a:spLocks noGrp="1"/>
          </p:cNvSpPr>
          <p:nvPr>
            <p:ph type="title"/>
          </p:nvPr>
        </p:nvSpPr>
        <p:spPr>
          <a:xfrm>
            <a:off x="639097" y="136526"/>
            <a:ext cx="5986122" cy="964902"/>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62626"/>
              </a:buClr>
              <a:buSzPts val="3600"/>
              <a:buFont typeface="Arial"/>
              <a:buNone/>
            </a:pPr>
            <a:r>
              <a:rPr lang="en-GB" sz="4000" dirty="0"/>
              <a:t>Risk register – answers</a:t>
            </a:r>
            <a:endParaRPr sz="4000" dirty="0"/>
          </a:p>
        </p:txBody>
      </p:sp>
      <p:sp>
        <p:nvSpPr>
          <p:cNvPr id="289" name="Google Shape;289;p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dirty="0"/>
              <a:t>Activity 2</a:t>
            </a:r>
            <a:endParaRPr dirty="0"/>
          </a:p>
        </p:txBody>
      </p:sp>
      <p:graphicFrame>
        <p:nvGraphicFramePr>
          <p:cNvPr id="290" name="Google Shape;290;p4"/>
          <p:cNvGraphicFramePr/>
          <p:nvPr>
            <p:extLst>
              <p:ext uri="{D42A27DB-BD31-4B8C-83A1-F6EECF244321}">
                <p14:modId xmlns:p14="http://schemas.microsoft.com/office/powerpoint/2010/main" val="3539040363"/>
              </p:ext>
            </p:extLst>
          </p:nvPr>
        </p:nvGraphicFramePr>
        <p:xfrm>
          <a:off x="757086" y="1730585"/>
          <a:ext cx="10677825" cy="3807768"/>
        </p:xfrm>
        <a:graphic>
          <a:graphicData uri="http://schemas.openxmlformats.org/drawingml/2006/table">
            <a:tbl>
              <a:tblPr>
                <a:noFill/>
                <a:tableStyleId>{1F1ACC88-2954-4E43-AE35-72A54D782815}</a:tableStyleId>
              </a:tblPr>
              <a:tblGrid>
                <a:gridCol w="2650825">
                  <a:extLst>
                    <a:ext uri="{9D8B030D-6E8A-4147-A177-3AD203B41FA5}">
                      <a16:colId xmlns:a16="http://schemas.microsoft.com/office/drawing/2014/main" val="20000"/>
                    </a:ext>
                  </a:extLst>
                </a:gridCol>
                <a:gridCol w="1995850">
                  <a:extLst>
                    <a:ext uri="{9D8B030D-6E8A-4147-A177-3AD203B41FA5}">
                      <a16:colId xmlns:a16="http://schemas.microsoft.com/office/drawing/2014/main" val="20001"/>
                    </a:ext>
                  </a:extLst>
                </a:gridCol>
                <a:gridCol w="2130100">
                  <a:extLst>
                    <a:ext uri="{9D8B030D-6E8A-4147-A177-3AD203B41FA5}">
                      <a16:colId xmlns:a16="http://schemas.microsoft.com/office/drawing/2014/main" val="20002"/>
                    </a:ext>
                  </a:extLst>
                </a:gridCol>
                <a:gridCol w="3901050">
                  <a:extLst>
                    <a:ext uri="{9D8B030D-6E8A-4147-A177-3AD203B41FA5}">
                      <a16:colId xmlns:a16="http://schemas.microsoft.com/office/drawing/2014/main" val="20003"/>
                    </a:ext>
                  </a:extLst>
                </a:gridCol>
              </a:tblGrid>
              <a:tr h="644066">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dirty="0">
                          <a:solidFill>
                            <a:srgbClr val="0D0D0D"/>
                          </a:solidFill>
                          <a:latin typeface="Arial"/>
                          <a:ea typeface="Arial"/>
                          <a:cs typeface="Arial"/>
                          <a:sym typeface="Arial"/>
                        </a:rPr>
                        <a:t>Risk</a:t>
                      </a:r>
                      <a:endParaRPr sz="1800" u="none" strike="noStrike" cap="none" dirty="0">
                        <a:solidFill>
                          <a:srgbClr val="0D0D0D"/>
                        </a:solidFill>
                        <a:latin typeface="Arial"/>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a:solidFill>
                            <a:srgbClr val="0D0D0D"/>
                          </a:solidFill>
                          <a:latin typeface="Arial"/>
                          <a:ea typeface="Arial"/>
                          <a:cs typeface="Arial"/>
                          <a:sym typeface="Arial"/>
                        </a:rPr>
                        <a:t>Likelihood (1–5)</a:t>
                      </a:r>
                      <a:endParaRPr sz="1800" u="none" strike="noStrike" cap="none">
                        <a:solidFill>
                          <a:srgbClr val="0D0D0D"/>
                        </a:solidFill>
                        <a:latin typeface="Arial"/>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a:solidFill>
                            <a:srgbClr val="0D0D0D"/>
                          </a:solidFill>
                          <a:latin typeface="Arial"/>
                          <a:ea typeface="Arial"/>
                          <a:cs typeface="Arial"/>
                          <a:sym typeface="Arial"/>
                        </a:rPr>
                        <a:t>Impact (1–5)</a:t>
                      </a:r>
                      <a:endParaRPr sz="1800" u="none" strike="noStrike" cap="none">
                        <a:solidFill>
                          <a:srgbClr val="0D0D0D"/>
                        </a:solidFill>
                        <a:latin typeface="Arial"/>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1600"/>
                        <a:buFont typeface="Arial"/>
                        <a:buNone/>
                      </a:pPr>
                      <a:r>
                        <a:rPr lang="en-GB" sz="1800" b="1" u="none" strike="noStrike" cap="none">
                          <a:solidFill>
                            <a:srgbClr val="0D0D0D"/>
                          </a:solidFill>
                          <a:latin typeface="Arial"/>
                          <a:ea typeface="Arial"/>
                          <a:cs typeface="Arial"/>
                          <a:sym typeface="Arial"/>
                        </a:rPr>
                        <a:t>Mitigation action</a:t>
                      </a:r>
                      <a:endParaRPr sz="1800" u="none" strike="noStrike" cap="none">
                        <a:solidFill>
                          <a:srgbClr val="0D0D0D"/>
                        </a:solidFill>
                        <a:latin typeface="Arial"/>
                        <a:ea typeface="Arial"/>
                        <a:cs typeface="Arial"/>
                        <a:sym typeface="Arial"/>
                      </a:endParaRPr>
                    </a:p>
                  </a:txBody>
                  <a:tcPr marL="9525" marR="9525" marT="9525" marB="9525"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958706">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dirty="0">
                          <a:solidFill>
                            <a:schemeClr val="dk1"/>
                          </a:solidFill>
                          <a:latin typeface="Arial"/>
                          <a:ea typeface="Arial"/>
                          <a:cs typeface="Arial"/>
                          <a:sym typeface="Arial"/>
                        </a:rPr>
                        <a:t>Delay in materials arriving</a:t>
                      </a:r>
                      <a:endParaRPr sz="1800" b="0" u="none" strike="noStrike" cap="none" dirty="0">
                        <a:solidFill>
                          <a:schemeClr val="dk1"/>
                        </a:solidFill>
                        <a:latin typeface="Arial"/>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3</a:t>
                      </a:r>
                      <a:endParaRPr sz="1800" u="none" strike="noStrike" cap="none" dirty="0">
                        <a:solidFill>
                          <a:schemeClr val="dk1"/>
                        </a:solidFill>
                        <a:latin typeface="Arial"/>
                        <a:ea typeface="Arial"/>
                        <a:cs typeface="Arial"/>
                        <a:sym typeface="Arial"/>
                      </a:endParaRPr>
                    </a:p>
                  </a:txBody>
                  <a:tcPr marL="68575" marR="68575" marT="0" marB="0"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a:solidFill>
                            <a:schemeClr val="dk1"/>
                          </a:solidFill>
                          <a:latin typeface="Arial"/>
                          <a:ea typeface="Arial"/>
                          <a:cs typeface="Arial"/>
                          <a:sym typeface="Arial"/>
                        </a:rPr>
                        <a:t>4</a:t>
                      </a:r>
                      <a:endParaRPr sz="1800" u="none" strike="noStrike" cap="none">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Order early; identify alternative suppliers; include buffer time in plan.</a:t>
                      </a:r>
                      <a:endParaRPr sz="1800" u="none" strike="noStrike" cap="none" dirty="0">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958706">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dirty="0">
                          <a:solidFill>
                            <a:schemeClr val="dk1"/>
                          </a:solidFill>
                          <a:latin typeface="Arial"/>
                          <a:ea typeface="Arial"/>
                          <a:cs typeface="Arial"/>
                          <a:sym typeface="Arial"/>
                        </a:rPr>
                        <a:t>Change of specification from the customer </a:t>
                      </a:r>
                      <a:endParaRPr sz="1800" b="0" u="none" strike="noStrike" cap="none" dirty="0">
                        <a:solidFill>
                          <a:schemeClr val="dk1"/>
                        </a:solidFill>
                        <a:latin typeface="Arial"/>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1</a:t>
                      </a:r>
                      <a:endParaRPr sz="1800" u="none" strike="noStrike" cap="none" dirty="0">
                        <a:solidFill>
                          <a:schemeClr val="dk1"/>
                        </a:solidFill>
                        <a:latin typeface="Arial"/>
                        <a:ea typeface="Arial"/>
                        <a:cs typeface="Arial"/>
                        <a:sym typeface="Arial"/>
                      </a:endParaRPr>
                    </a:p>
                  </a:txBody>
                  <a:tcPr marL="68575" marR="68575" marT="0" marB="0"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5</a:t>
                      </a:r>
                      <a:endParaRPr sz="1800" u="none" strike="noStrike" cap="none" dirty="0">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Ensure clear communication between project management and customer.</a:t>
                      </a:r>
                      <a:endParaRPr sz="1800" u="none" strike="noStrike" cap="none" dirty="0">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1246290">
                <a:tc>
                  <a:txBody>
                    <a:bodyPr/>
                    <a:lstStyle/>
                    <a:p>
                      <a:pPr marL="0" marR="0" lvl="0" indent="0" algn="l" rtl="0">
                        <a:lnSpc>
                          <a:spcPct val="107000"/>
                        </a:lnSpc>
                        <a:spcBef>
                          <a:spcPts val="0"/>
                        </a:spcBef>
                        <a:spcAft>
                          <a:spcPts val="0"/>
                        </a:spcAft>
                        <a:buClr>
                          <a:srgbClr val="000000"/>
                        </a:buClr>
                        <a:buSzPts val="1100"/>
                        <a:buFont typeface="Arial"/>
                        <a:buNone/>
                      </a:pPr>
                      <a:r>
                        <a:rPr lang="en-GB" sz="1800" b="0" u="none" strike="noStrike" cap="none" dirty="0">
                          <a:solidFill>
                            <a:schemeClr val="dk1"/>
                          </a:solidFill>
                          <a:latin typeface="Arial"/>
                          <a:ea typeface="Arial"/>
                          <a:cs typeface="Arial"/>
                          <a:sym typeface="Arial"/>
                        </a:rPr>
                        <a:t>Hard to procure items incur an increased cost which takes the project over budget</a:t>
                      </a:r>
                      <a:endParaRPr sz="1800" b="0" u="none" strike="noStrike" cap="none" dirty="0">
                        <a:solidFill>
                          <a:schemeClr val="dk1"/>
                        </a:solidFill>
                        <a:latin typeface="Arial"/>
                        <a:ea typeface="Arial"/>
                        <a:cs typeface="Arial"/>
                        <a:sym typeface="Arial"/>
                      </a:endParaRPr>
                    </a:p>
                  </a:txBody>
                  <a:tcPr marL="73025" marR="7302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a:solidFill>
                            <a:schemeClr val="dk1"/>
                          </a:solidFill>
                          <a:latin typeface="Arial"/>
                          <a:ea typeface="Arial"/>
                          <a:cs typeface="Arial"/>
                          <a:sym typeface="Arial"/>
                        </a:rPr>
                        <a:t>2</a:t>
                      </a:r>
                      <a:endParaRPr sz="1800" u="none" strike="noStrike" cap="none">
                        <a:solidFill>
                          <a:schemeClr val="dk1"/>
                        </a:solidFill>
                        <a:latin typeface="Arial"/>
                        <a:ea typeface="Arial"/>
                        <a:cs typeface="Arial"/>
                        <a:sym typeface="Arial"/>
                      </a:endParaRPr>
                    </a:p>
                  </a:txBody>
                  <a:tcPr marL="68575" marR="68575" marT="0" marB="0" anchor="ctr">
                    <a:lnL w="9525"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Clr>
                          <a:srgbClr val="000000"/>
                        </a:buClr>
                        <a:buSzPts val="2000"/>
                        <a:buFont typeface="Arial"/>
                        <a:buNone/>
                      </a:pPr>
                      <a:r>
                        <a:rPr lang="en-GB" sz="1800" u="none" strike="noStrike" cap="none">
                          <a:solidFill>
                            <a:schemeClr val="dk1"/>
                          </a:solidFill>
                          <a:latin typeface="Arial"/>
                          <a:ea typeface="Arial"/>
                          <a:cs typeface="Arial"/>
                          <a:sym typeface="Arial"/>
                        </a:rPr>
                        <a:t>4</a:t>
                      </a:r>
                      <a:endParaRPr sz="1800" u="none" strike="noStrike" cap="none">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2000"/>
                        <a:buFont typeface="Arial"/>
                        <a:buNone/>
                      </a:pPr>
                      <a:r>
                        <a:rPr lang="en-GB" sz="1800" u="none" strike="noStrike" cap="none" dirty="0">
                          <a:solidFill>
                            <a:schemeClr val="dk1"/>
                          </a:solidFill>
                          <a:latin typeface="Arial"/>
                          <a:ea typeface="Arial"/>
                          <a:cs typeface="Arial"/>
                          <a:sym typeface="Arial"/>
                        </a:rPr>
                        <a:t>Market research and part / item availability to be conducted early in the planning phase to minimise risk.</a:t>
                      </a:r>
                      <a:endParaRPr sz="1800" u="none" strike="noStrike" cap="none" dirty="0">
                        <a:solidFill>
                          <a:schemeClr val="dk1"/>
                        </a:solidFill>
                        <a:latin typeface="Arial"/>
                        <a:ea typeface="Arial"/>
                        <a:cs typeface="Arial"/>
                        <a:sym typeface="Arial"/>
                      </a:endParaRPr>
                    </a:p>
                  </a:txBody>
                  <a:tcPr marL="68575" marR="685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4" name="Google Shape;226;p37">
            <a:extLst>
              <a:ext uri="{FF2B5EF4-FFF2-40B4-BE49-F238E27FC236}">
                <a16:creationId xmlns:a16="http://schemas.microsoft.com/office/drawing/2014/main" id="{BC4E7B61-EF95-9D44-D477-9A2315479B1D}"/>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dirty="0"/>
              <a:t>Collaborative working</a:t>
            </a:r>
            <a:endParaRPr dirty="0"/>
          </a:p>
        </p:txBody>
      </p:sp>
      <p:sp>
        <p:nvSpPr>
          <p:cNvPr id="296" name="Google Shape;296;p17"/>
          <p:cNvSpPr txBox="1">
            <a:spLocks noGrp="1"/>
          </p:cNvSpPr>
          <p:nvPr>
            <p:ph type="body" idx="1"/>
          </p:nvPr>
        </p:nvSpPr>
        <p:spPr>
          <a:xfrm>
            <a:off x="838200" y="1690688"/>
            <a:ext cx="10515600" cy="4486275"/>
          </a:xfrm>
          <a:prstGeom prst="rect">
            <a:avLst/>
          </a:prstGeom>
          <a:solidFill>
            <a:srgbClr val="D2E8E9"/>
          </a:solidFill>
          <a:ln>
            <a:noFill/>
          </a:ln>
        </p:spPr>
        <p:txBody>
          <a:bodyPr spcFirstLastPara="1" wrap="square" lIns="180000" tIns="180000" rIns="180000" bIns="180000" anchor="t" anchorCtr="0">
            <a:noAutofit/>
          </a:bodyPr>
          <a:lstStyle/>
          <a:p>
            <a:pPr marL="0" lvl="0" indent="0" algn="l" rtl="0">
              <a:lnSpc>
                <a:spcPct val="107000"/>
              </a:lnSpc>
              <a:spcBef>
                <a:spcPts val="0"/>
              </a:spcBef>
              <a:spcAft>
                <a:spcPts val="0"/>
              </a:spcAft>
              <a:buSzPts val="2400"/>
              <a:buNone/>
            </a:pPr>
            <a:r>
              <a:rPr lang="en-GB" dirty="0">
                <a:solidFill>
                  <a:srgbClr val="0D0D0D"/>
                </a:solidFill>
                <a:latin typeface="+mj-lt"/>
                <a:ea typeface="Calibri"/>
                <a:cs typeface="Calibri"/>
                <a:sym typeface="Calibri"/>
              </a:rPr>
              <a:t>Engineering teams use collaborative working to share tasks, solve problems and complete projects efficiently.</a:t>
            </a:r>
            <a:endParaRPr dirty="0">
              <a:solidFill>
                <a:srgbClr val="0D0D0D"/>
              </a:solidFill>
              <a:latin typeface="+mj-lt"/>
              <a:ea typeface="Arial"/>
              <a:cs typeface="Arial"/>
              <a:sym typeface="Arial"/>
            </a:endParaRPr>
          </a:p>
          <a:p>
            <a:pPr marL="342900" lvl="0" indent="-342900" algn="l" rtl="0">
              <a:lnSpc>
                <a:spcPct val="107000"/>
              </a:lnSpc>
              <a:spcBef>
                <a:spcPts val="1800"/>
              </a:spcBef>
              <a:spcAft>
                <a:spcPts val="0"/>
              </a:spcAft>
              <a:buClr>
                <a:srgbClr val="326367"/>
              </a:buClr>
              <a:buSzPct val="100000"/>
              <a:buChar char="•"/>
            </a:pPr>
            <a:r>
              <a:rPr lang="en-GB" b="1" dirty="0">
                <a:solidFill>
                  <a:srgbClr val="0D0D0D"/>
                </a:solidFill>
                <a:latin typeface="+mj-lt"/>
                <a:ea typeface="Calibri"/>
                <a:cs typeface="Calibri"/>
                <a:sym typeface="Calibri"/>
              </a:rPr>
              <a:t>Matrix working:</a:t>
            </a:r>
            <a:r>
              <a:rPr lang="en-GB" dirty="0">
                <a:solidFill>
                  <a:srgbClr val="0D0D0D"/>
                </a:solidFill>
                <a:latin typeface="+mj-lt"/>
                <a:ea typeface="Calibri"/>
                <a:cs typeface="Calibri"/>
                <a:sym typeface="Calibri"/>
              </a:rPr>
              <a:t> individuals may report to more than one leader (e.g. Project Manager and Technical Lead)</a:t>
            </a:r>
            <a:endParaRPr dirty="0">
              <a:solidFill>
                <a:srgbClr val="0D0D0D"/>
              </a:solidFill>
              <a:latin typeface="+mj-lt"/>
              <a:ea typeface="Arial"/>
              <a:cs typeface="Arial"/>
              <a:sym typeface="Arial"/>
            </a:endParaRPr>
          </a:p>
          <a:p>
            <a:pPr marL="342900" lvl="0" indent="-342900" algn="l" rtl="0">
              <a:lnSpc>
                <a:spcPct val="107000"/>
              </a:lnSpc>
              <a:spcBef>
                <a:spcPts val="1800"/>
              </a:spcBef>
              <a:spcAft>
                <a:spcPts val="0"/>
              </a:spcAft>
              <a:buClr>
                <a:srgbClr val="326367"/>
              </a:buClr>
              <a:buSzPct val="100000"/>
              <a:buChar char="•"/>
            </a:pPr>
            <a:r>
              <a:rPr lang="en-GB" b="1" dirty="0">
                <a:solidFill>
                  <a:srgbClr val="0D0D0D"/>
                </a:solidFill>
                <a:latin typeface="+mj-lt"/>
                <a:ea typeface="Calibri"/>
                <a:cs typeface="Calibri"/>
                <a:sym typeface="Calibri"/>
              </a:rPr>
              <a:t>Collaborative technologies:</a:t>
            </a:r>
            <a:r>
              <a:rPr lang="en-GB" dirty="0">
                <a:solidFill>
                  <a:srgbClr val="0D0D0D"/>
                </a:solidFill>
                <a:latin typeface="+mj-lt"/>
                <a:ea typeface="Calibri"/>
                <a:cs typeface="Calibri"/>
                <a:sym typeface="Calibri"/>
              </a:rPr>
              <a:t> Teams*, Slack**, shared documents, cloud-based CAD, shared Gantt charts</a:t>
            </a:r>
            <a:endParaRPr dirty="0">
              <a:solidFill>
                <a:srgbClr val="0D0D0D"/>
              </a:solidFill>
              <a:latin typeface="+mj-lt"/>
              <a:ea typeface="Arial"/>
              <a:cs typeface="Arial"/>
              <a:sym typeface="Arial"/>
            </a:endParaRPr>
          </a:p>
          <a:p>
            <a:pPr marL="342900" lvl="0" indent="-342900" algn="l" rtl="0">
              <a:lnSpc>
                <a:spcPct val="107000"/>
              </a:lnSpc>
              <a:spcBef>
                <a:spcPts val="1800"/>
              </a:spcBef>
              <a:spcAft>
                <a:spcPts val="0"/>
              </a:spcAft>
              <a:buClr>
                <a:srgbClr val="326367"/>
              </a:buClr>
              <a:buSzPct val="100000"/>
              <a:buChar char="•"/>
            </a:pPr>
            <a:r>
              <a:rPr lang="en-GB" b="1" dirty="0">
                <a:solidFill>
                  <a:srgbClr val="0D0D0D"/>
                </a:solidFill>
                <a:latin typeface="+mj-lt"/>
                <a:ea typeface="Calibri"/>
                <a:cs typeface="Calibri"/>
                <a:sym typeface="Calibri"/>
              </a:rPr>
              <a:t>Communication structures:</a:t>
            </a:r>
            <a:r>
              <a:rPr lang="en-GB" dirty="0">
                <a:solidFill>
                  <a:srgbClr val="0D0D0D"/>
                </a:solidFill>
                <a:latin typeface="+mj-lt"/>
                <a:ea typeface="Calibri"/>
                <a:cs typeface="Calibri"/>
                <a:sym typeface="Calibri"/>
              </a:rPr>
              <a:t> daily check-ins, reporting delays, updating plans</a:t>
            </a:r>
            <a:endParaRPr dirty="0">
              <a:solidFill>
                <a:srgbClr val="0D0D0D"/>
              </a:solidFill>
              <a:latin typeface="+mj-lt"/>
              <a:ea typeface="Arial"/>
              <a:cs typeface="Arial"/>
              <a:sym typeface="Arial"/>
            </a:endParaRPr>
          </a:p>
          <a:p>
            <a:pPr marL="228600" lvl="0" indent="-76200" algn="l" rtl="0">
              <a:lnSpc>
                <a:spcPct val="108000"/>
              </a:lnSpc>
              <a:spcBef>
                <a:spcPts val="1800"/>
              </a:spcBef>
              <a:spcAft>
                <a:spcPts val="0"/>
              </a:spcAft>
              <a:buSzPts val="2400"/>
              <a:buNone/>
            </a:pPr>
            <a:endParaRPr dirty="0">
              <a:latin typeface="+mj-lt"/>
            </a:endParaRPr>
          </a:p>
        </p:txBody>
      </p:sp>
      <p:sp>
        <p:nvSpPr>
          <p:cNvPr id="298" name="Google Shape;298;p17"/>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marR="0" lvl="0" indent="0" algn="l" rtl="0">
              <a:lnSpc>
                <a:spcPct val="108000"/>
              </a:lnSpc>
              <a:spcBef>
                <a:spcPts val="0"/>
              </a:spcBef>
              <a:spcAft>
                <a:spcPts val="0"/>
              </a:spcAft>
              <a:buClr>
                <a:srgbClr val="000000"/>
              </a:buClr>
              <a:buSzPts val="1400"/>
              <a:buFont typeface="Arial"/>
              <a:buNone/>
            </a:pPr>
            <a:r>
              <a:rPr lang="en-GB" sz="1400" b="1" u="none" strike="noStrike" cap="none" dirty="0">
                <a:solidFill>
                  <a:schemeClr val="lt1"/>
                </a:solidFill>
                <a:latin typeface="Arial Narrow" panose="020B0604020202020204" pitchFamily="34" charset="0"/>
                <a:cs typeface="Arial Narrow" panose="020B0604020202020204" pitchFamily="34" charset="0"/>
                <a:sym typeface="Arial"/>
              </a:rPr>
              <a:t>Activity 3</a:t>
            </a:r>
            <a:endParaRPr sz="1400" b="1" u="none" strike="noStrike" cap="none" dirty="0">
              <a:solidFill>
                <a:schemeClr val="lt1"/>
              </a:solidFill>
              <a:latin typeface="Arial Narrow" panose="020B0604020202020204" pitchFamily="34" charset="0"/>
              <a:cs typeface="Arial Narrow" panose="020B0604020202020204" pitchFamily="34" charset="0"/>
              <a:sym typeface="Arial"/>
            </a:endParaRPr>
          </a:p>
        </p:txBody>
      </p:sp>
      <p:sp>
        <p:nvSpPr>
          <p:cNvPr id="4" name="Google Shape;226;p37">
            <a:extLst>
              <a:ext uri="{FF2B5EF4-FFF2-40B4-BE49-F238E27FC236}">
                <a16:creationId xmlns:a16="http://schemas.microsoft.com/office/drawing/2014/main" id="{A84BC832-3548-5311-FF6A-B82B403FD091}"/>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Communication plan</a:t>
            </a:r>
            <a:endParaRPr/>
          </a:p>
        </p:txBody>
      </p:sp>
      <p:sp>
        <p:nvSpPr>
          <p:cNvPr id="304" name="Google Shape;304;p5"/>
          <p:cNvSpPr txBox="1">
            <a:spLocks noGrp="1"/>
          </p:cNvSpPr>
          <p:nvPr>
            <p:ph type="body" idx="1"/>
          </p:nvPr>
        </p:nvSpPr>
        <p:spPr>
          <a:xfrm>
            <a:off x="838200" y="1690688"/>
            <a:ext cx="10515600" cy="4486275"/>
          </a:xfrm>
          <a:prstGeom prst="rect">
            <a:avLst/>
          </a:prstGeom>
          <a:solidFill>
            <a:srgbClr val="D2E8E9"/>
          </a:solidFill>
          <a:ln>
            <a:noFill/>
          </a:ln>
        </p:spPr>
        <p:txBody>
          <a:bodyPr spcFirstLastPara="1" wrap="square" lIns="180000" tIns="180000" rIns="180000" bIns="180000" anchor="t" anchorCtr="0">
            <a:noAutofit/>
          </a:bodyPr>
          <a:lstStyle/>
          <a:p>
            <a:pPr lvl="0" indent="-457200" algn="l" rtl="0">
              <a:lnSpc>
                <a:spcPct val="108000"/>
              </a:lnSpc>
              <a:spcBef>
                <a:spcPts val="0"/>
              </a:spcBef>
              <a:spcAft>
                <a:spcPts val="0"/>
              </a:spcAft>
              <a:buClr>
                <a:srgbClr val="326367"/>
              </a:buClr>
              <a:buSzPts val="2400"/>
              <a:buAutoNum type="arabicPeriod"/>
            </a:pPr>
            <a:r>
              <a:rPr lang="en-GB" dirty="0"/>
              <a:t>Imagine that you are going to be part of a team designing a new factory machine, which needs to be integrated into a production line in six months. </a:t>
            </a:r>
          </a:p>
          <a:p>
            <a:pPr lvl="0" indent="-457200" algn="l" rtl="0">
              <a:lnSpc>
                <a:spcPct val="108000"/>
              </a:lnSpc>
              <a:spcBef>
                <a:spcPts val="0"/>
              </a:spcBef>
              <a:spcAft>
                <a:spcPts val="0"/>
              </a:spcAft>
              <a:buClr>
                <a:srgbClr val="326367"/>
              </a:buClr>
              <a:buSzPts val="2400"/>
              <a:buAutoNum type="arabicPeriod"/>
            </a:pPr>
            <a:r>
              <a:rPr lang="en-GB" dirty="0"/>
              <a:t>Write a short plan for how your team should communicate during the project. Think about:</a:t>
            </a:r>
            <a:endParaRPr dirty="0"/>
          </a:p>
          <a:p>
            <a:pPr marL="228600" lvl="0" indent="-228600" algn="l" rtl="0">
              <a:lnSpc>
                <a:spcPct val="108000"/>
              </a:lnSpc>
              <a:spcBef>
                <a:spcPts val="1000"/>
              </a:spcBef>
              <a:spcAft>
                <a:spcPts val="0"/>
              </a:spcAft>
              <a:buClr>
                <a:srgbClr val="326367"/>
              </a:buClr>
              <a:buSzPts val="2400"/>
              <a:buChar char="•"/>
            </a:pPr>
            <a:r>
              <a:rPr lang="en-GB" dirty="0"/>
              <a:t>How often will you update each other? </a:t>
            </a:r>
            <a:endParaRPr dirty="0"/>
          </a:p>
          <a:p>
            <a:pPr marL="228600" lvl="0" indent="-228600" algn="l" rtl="0">
              <a:lnSpc>
                <a:spcPct val="108000"/>
              </a:lnSpc>
              <a:spcBef>
                <a:spcPts val="1000"/>
              </a:spcBef>
              <a:spcAft>
                <a:spcPts val="0"/>
              </a:spcAft>
              <a:buClr>
                <a:srgbClr val="326367"/>
              </a:buClr>
              <a:buSzPts val="2400"/>
              <a:buChar char="•"/>
            </a:pPr>
            <a:r>
              <a:rPr lang="en-GB" dirty="0"/>
              <a:t>What tools will you use? </a:t>
            </a:r>
            <a:endParaRPr dirty="0"/>
          </a:p>
          <a:p>
            <a:pPr marL="228600" lvl="0" indent="-228600" algn="l" rtl="0">
              <a:lnSpc>
                <a:spcPct val="108000"/>
              </a:lnSpc>
              <a:spcBef>
                <a:spcPts val="1000"/>
              </a:spcBef>
              <a:spcAft>
                <a:spcPts val="0"/>
              </a:spcAft>
              <a:buClr>
                <a:srgbClr val="326367"/>
              </a:buClr>
              <a:buSzPts val="2400"/>
              <a:buChar char="•"/>
            </a:pPr>
            <a:r>
              <a:rPr lang="en-GB" dirty="0"/>
              <a:t>Who will report any delays to the Project Manager?</a:t>
            </a:r>
            <a:endParaRPr dirty="0"/>
          </a:p>
        </p:txBody>
      </p:sp>
      <p:sp>
        <p:nvSpPr>
          <p:cNvPr id="306" name="Google Shape;306;p5"/>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marR="0" lvl="0" indent="0" algn="l" rtl="0">
              <a:lnSpc>
                <a:spcPct val="108000"/>
              </a:lnSpc>
              <a:spcBef>
                <a:spcPts val="0"/>
              </a:spcBef>
              <a:spcAft>
                <a:spcPts val="0"/>
              </a:spcAft>
              <a:buClr>
                <a:srgbClr val="000000"/>
              </a:buClr>
              <a:buSzPts val="1400"/>
              <a:buFont typeface="Arial"/>
              <a:buNone/>
            </a:pPr>
            <a:r>
              <a:rPr lang="en-GB" sz="1400" b="1" u="none" strike="noStrike" cap="none" dirty="0">
                <a:solidFill>
                  <a:schemeClr val="lt1"/>
                </a:solidFill>
                <a:latin typeface="Arial Narrow" panose="020B0604020202020204" pitchFamily="34" charset="0"/>
                <a:cs typeface="Arial Narrow" panose="020B0604020202020204" pitchFamily="34" charset="0"/>
                <a:sym typeface="Arial"/>
              </a:rPr>
              <a:t>Activity 3</a:t>
            </a:r>
            <a:endParaRPr sz="1400" b="1" u="none" strike="noStrike" cap="none" dirty="0">
              <a:solidFill>
                <a:schemeClr val="lt1"/>
              </a:solidFill>
              <a:latin typeface="Arial Narrow" panose="020B0604020202020204" pitchFamily="34" charset="0"/>
              <a:cs typeface="Arial Narrow" panose="020B0604020202020204" pitchFamily="34" charset="0"/>
              <a:sym typeface="Arial"/>
            </a:endParaRPr>
          </a:p>
        </p:txBody>
      </p:sp>
      <p:sp>
        <p:nvSpPr>
          <p:cNvPr id="4" name="Google Shape;226;p37">
            <a:extLst>
              <a:ext uri="{FF2B5EF4-FFF2-40B4-BE49-F238E27FC236}">
                <a16:creationId xmlns:a16="http://schemas.microsoft.com/office/drawing/2014/main" id="{70FCF064-4625-3E96-27C4-CC21143A7E7A}"/>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108000"/>
              </a:lnSpc>
              <a:spcBef>
                <a:spcPts val="0"/>
              </a:spcBef>
              <a:spcAft>
                <a:spcPts val="0"/>
              </a:spcAft>
              <a:buSzPts val="2400"/>
              <a:buNone/>
            </a:pPr>
            <a:r>
              <a:rPr lang="en-GB" dirty="0"/>
              <a:t>The conveyor belt crisis simulation</a:t>
            </a:r>
            <a:endParaRPr dirty="0"/>
          </a:p>
        </p:txBody>
      </p:sp>
      <p:sp>
        <p:nvSpPr>
          <p:cNvPr id="312" name="Google Shape;312;p6"/>
          <p:cNvSpPr txBox="1">
            <a:spLocks noGrp="1"/>
          </p:cNvSpPr>
          <p:nvPr>
            <p:ph type="body" idx="1"/>
          </p:nvPr>
        </p:nvSpPr>
        <p:spPr>
          <a:xfrm>
            <a:off x="690717" y="1376056"/>
            <a:ext cx="10515600" cy="4808434"/>
          </a:xfrm>
          <a:prstGeom prst="rect">
            <a:avLst/>
          </a:prstGeom>
          <a:solidFill>
            <a:srgbClr val="D2E8E9"/>
          </a:solidFill>
          <a:ln>
            <a:noFill/>
          </a:ln>
        </p:spPr>
        <p:txBody>
          <a:bodyPr spcFirstLastPara="1" wrap="square" lIns="180000" tIns="180000" rIns="180000" bIns="180000" anchor="t" anchorCtr="0">
            <a:noAutofit/>
          </a:bodyPr>
          <a:lstStyle/>
          <a:p>
            <a:pPr marL="0" lvl="0" indent="0" algn="l" rtl="0">
              <a:lnSpc>
                <a:spcPct val="107916"/>
              </a:lnSpc>
              <a:spcBef>
                <a:spcPts val="1200"/>
              </a:spcBef>
              <a:spcAft>
                <a:spcPts val="0"/>
              </a:spcAft>
              <a:buClr>
                <a:schemeClr val="dk1"/>
              </a:buClr>
              <a:buSzPts val="1100"/>
              <a:buNone/>
            </a:pPr>
            <a:r>
              <a:rPr lang="en-GB" sz="2200" dirty="0">
                <a:solidFill>
                  <a:schemeClr val="dk1"/>
                </a:solidFill>
              </a:rPr>
              <a:t>A manufacturing plant that produces small plastic components has reported that its automated conveyor system is shutting down intermittently during operation. The shutdowns are causing production delays, missed deadlines and rising costs.</a:t>
            </a:r>
            <a:endParaRPr sz="2200" dirty="0"/>
          </a:p>
          <a:p>
            <a:pPr marL="0" lvl="0" indent="0" algn="l" rtl="0">
              <a:lnSpc>
                <a:spcPct val="107916"/>
              </a:lnSpc>
              <a:spcBef>
                <a:spcPts val="1200"/>
              </a:spcBef>
              <a:spcAft>
                <a:spcPts val="0"/>
              </a:spcAft>
              <a:buClr>
                <a:schemeClr val="dk1"/>
              </a:buClr>
              <a:buSzPts val="1100"/>
              <a:buNone/>
            </a:pPr>
            <a:r>
              <a:rPr lang="en-GB" sz="2200" dirty="0">
                <a:solidFill>
                  <a:schemeClr val="dk1"/>
                </a:solidFill>
              </a:rPr>
              <a:t>Initial checks suggest that the issue may involve inconsistent component handling, possible sensor misalignment or wear in pneumatic actuators used along the conveyor line. The system must operate continuously during an 8-hour shift, and downtime beyond 48 hours will result in financial penalties from the client.</a:t>
            </a:r>
            <a:endParaRPr sz="2200" dirty="0"/>
          </a:p>
          <a:p>
            <a:pPr marL="0" lvl="0" indent="0" algn="l" rtl="0">
              <a:lnSpc>
                <a:spcPct val="107916"/>
              </a:lnSpc>
              <a:spcBef>
                <a:spcPts val="1200"/>
              </a:spcBef>
              <a:spcAft>
                <a:spcPts val="0"/>
              </a:spcAft>
              <a:buClr>
                <a:schemeClr val="dk1"/>
              </a:buClr>
              <a:buSzPts val="1100"/>
              <a:buNone/>
            </a:pPr>
            <a:r>
              <a:rPr lang="en-GB" sz="2200" dirty="0">
                <a:solidFill>
                  <a:schemeClr val="dk1"/>
                </a:solidFill>
              </a:rPr>
              <a:t>Your engineering team has been given 48 hours to stabilise the system and present a short plan for repair and control before a full redesign is considered.</a:t>
            </a:r>
            <a:endParaRPr sz="2200" dirty="0"/>
          </a:p>
        </p:txBody>
      </p:sp>
      <p:sp>
        <p:nvSpPr>
          <p:cNvPr id="314" name="Google Shape;314;p6"/>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marR="0" lvl="0" indent="0" algn="l" rtl="0">
              <a:lnSpc>
                <a:spcPct val="108000"/>
              </a:lnSpc>
              <a:spcBef>
                <a:spcPts val="0"/>
              </a:spcBef>
              <a:spcAft>
                <a:spcPts val="0"/>
              </a:spcAft>
              <a:buClr>
                <a:srgbClr val="000000"/>
              </a:buClr>
              <a:buSzPts val="1400"/>
              <a:buFont typeface="Arial"/>
              <a:buNone/>
            </a:pPr>
            <a:r>
              <a:rPr lang="en-GB" sz="1400" b="1" u="none" strike="noStrike" cap="none">
                <a:solidFill>
                  <a:schemeClr val="lt1"/>
                </a:solidFill>
                <a:latin typeface="Arial Narrow" panose="020B0604020202020204" pitchFamily="34" charset="0"/>
                <a:cs typeface="Arial Narrow" panose="020B0604020202020204" pitchFamily="34" charset="0"/>
                <a:sym typeface="Arial"/>
              </a:rPr>
              <a:t>Plenary</a:t>
            </a:r>
            <a:endParaRPr sz="1400" b="1" u="none" strike="noStrike" cap="none">
              <a:solidFill>
                <a:schemeClr val="lt1"/>
              </a:solidFill>
              <a:latin typeface="Arial Narrow" panose="020B0604020202020204" pitchFamily="34" charset="0"/>
              <a:cs typeface="Arial Narrow" panose="020B0604020202020204" pitchFamily="34" charset="0"/>
              <a:sym typeface="Arial"/>
            </a:endParaRPr>
          </a:p>
        </p:txBody>
      </p:sp>
      <p:sp>
        <p:nvSpPr>
          <p:cNvPr id="4" name="Google Shape;226;p37">
            <a:extLst>
              <a:ext uri="{FF2B5EF4-FFF2-40B4-BE49-F238E27FC236}">
                <a16:creationId xmlns:a16="http://schemas.microsoft.com/office/drawing/2014/main" id="{6E26106D-45CA-3E96-1AB7-97AEE9A93A96}"/>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108000"/>
              </a:lnSpc>
              <a:spcBef>
                <a:spcPts val="0"/>
              </a:spcBef>
              <a:spcAft>
                <a:spcPts val="0"/>
              </a:spcAft>
              <a:buSzPts val="2400"/>
              <a:buNone/>
            </a:pPr>
            <a:r>
              <a:rPr lang="en-GB" dirty="0"/>
              <a:t>The conveyor belt crisis simulation</a:t>
            </a:r>
            <a:endParaRPr dirty="0"/>
          </a:p>
        </p:txBody>
      </p:sp>
      <p:sp>
        <p:nvSpPr>
          <p:cNvPr id="320" name="Google Shape;320;p7"/>
          <p:cNvSpPr txBox="1">
            <a:spLocks noGrp="1"/>
          </p:cNvSpPr>
          <p:nvPr>
            <p:ph type="body" idx="1"/>
          </p:nvPr>
        </p:nvSpPr>
        <p:spPr>
          <a:xfrm>
            <a:off x="720213" y="1523539"/>
            <a:ext cx="10515600" cy="4719945"/>
          </a:xfrm>
          <a:prstGeom prst="rect">
            <a:avLst/>
          </a:prstGeom>
          <a:solidFill>
            <a:srgbClr val="D2E8E9"/>
          </a:solidFill>
          <a:ln>
            <a:noFill/>
          </a:ln>
        </p:spPr>
        <p:txBody>
          <a:bodyPr spcFirstLastPara="1" wrap="square" lIns="180000" tIns="180000" rIns="180000" bIns="180000" anchor="t" anchorCtr="0">
            <a:noAutofit/>
          </a:bodyPr>
          <a:lstStyle/>
          <a:p>
            <a:pPr marL="114300" lvl="0" indent="0" algn="l" rtl="0">
              <a:lnSpc>
                <a:spcPct val="108000"/>
              </a:lnSpc>
              <a:spcBef>
                <a:spcPts val="1000"/>
              </a:spcBef>
              <a:spcAft>
                <a:spcPts val="0"/>
              </a:spcAft>
              <a:buSzPts val="1800"/>
              <a:buNone/>
            </a:pPr>
            <a:r>
              <a:rPr lang="en-GB" b="1" dirty="0"/>
              <a:t>TASK</a:t>
            </a:r>
            <a:r>
              <a:rPr lang="en-GB" dirty="0"/>
              <a:t> – You have five minutes to complete the three-part Emergency Plan.</a:t>
            </a:r>
            <a:endParaRPr dirty="0"/>
          </a:p>
          <a:p>
            <a:pPr marL="571500" lvl="0" indent="-457200" algn="l" rtl="0">
              <a:lnSpc>
                <a:spcPct val="108000"/>
              </a:lnSpc>
              <a:spcBef>
                <a:spcPts val="1000"/>
              </a:spcBef>
              <a:spcAft>
                <a:spcPts val="0"/>
              </a:spcAft>
              <a:buClr>
                <a:srgbClr val="326367"/>
              </a:buClr>
              <a:buSzPct val="100000"/>
              <a:buFont typeface="+mj-lt"/>
              <a:buAutoNum type="arabicPeriod"/>
            </a:pPr>
            <a:r>
              <a:rPr lang="en-GB" dirty="0"/>
              <a:t>Identify the constraints – choose </a:t>
            </a:r>
            <a:r>
              <a:rPr lang="en-GB" b="1" dirty="0"/>
              <a:t>two</a:t>
            </a:r>
            <a:r>
              <a:rPr lang="en-GB" dirty="0"/>
              <a:t> and be specific.</a:t>
            </a:r>
            <a:endParaRPr dirty="0"/>
          </a:p>
          <a:p>
            <a:pPr marL="571500" lvl="0" indent="-457200" algn="l" rtl="0">
              <a:lnSpc>
                <a:spcPct val="108000"/>
              </a:lnSpc>
              <a:spcBef>
                <a:spcPts val="1000"/>
              </a:spcBef>
              <a:spcAft>
                <a:spcPts val="0"/>
              </a:spcAft>
              <a:buClr>
                <a:srgbClr val="326367"/>
              </a:buClr>
              <a:buSzPct val="100000"/>
              <a:buFont typeface="+mj-lt"/>
              <a:buAutoNum type="arabicPeriod"/>
            </a:pPr>
            <a:r>
              <a:rPr lang="en-GB" dirty="0"/>
              <a:t>Scan for risks – identify </a:t>
            </a:r>
            <a:r>
              <a:rPr lang="en-GB" b="1" dirty="0"/>
              <a:t>one</a:t>
            </a:r>
            <a:r>
              <a:rPr lang="en-GB" dirty="0"/>
              <a:t> major risk and how you will mitigate it.</a:t>
            </a:r>
            <a:endParaRPr dirty="0"/>
          </a:p>
          <a:p>
            <a:pPr marL="571500" lvl="0" indent="-457200" algn="l" rtl="0">
              <a:lnSpc>
                <a:spcPct val="108000"/>
              </a:lnSpc>
              <a:spcBef>
                <a:spcPts val="1000"/>
              </a:spcBef>
              <a:spcAft>
                <a:spcPts val="0"/>
              </a:spcAft>
              <a:buClr>
                <a:srgbClr val="326367"/>
              </a:buClr>
              <a:buSzPct val="100000"/>
              <a:buFont typeface="+mj-lt"/>
              <a:buAutoNum type="arabicPeriod"/>
            </a:pPr>
            <a:r>
              <a:rPr lang="en-GB" dirty="0"/>
              <a:t>Plan your team communication. Answer </a:t>
            </a:r>
            <a:r>
              <a:rPr lang="en-GB" b="1" dirty="0"/>
              <a:t>one</a:t>
            </a:r>
            <a:r>
              <a:rPr lang="en-GB" dirty="0"/>
              <a:t> of these:</a:t>
            </a:r>
            <a:endParaRPr dirty="0"/>
          </a:p>
          <a:p>
            <a:pPr lvl="0" algn="l" rtl="0">
              <a:lnSpc>
                <a:spcPct val="108000"/>
              </a:lnSpc>
              <a:spcBef>
                <a:spcPts val="1000"/>
              </a:spcBef>
              <a:spcAft>
                <a:spcPts val="0"/>
              </a:spcAft>
              <a:buClr>
                <a:srgbClr val="326367"/>
              </a:buClr>
              <a:buSzPct val="100000"/>
              <a:buFont typeface="Arial" panose="020B0604020202020204" pitchFamily="34" charset="0"/>
              <a:buChar char="•"/>
            </a:pPr>
            <a:r>
              <a:rPr lang="en-US" dirty="0"/>
              <a:t>How will your team share updates?</a:t>
            </a:r>
          </a:p>
          <a:p>
            <a:pPr lvl="0" algn="l" rtl="0">
              <a:lnSpc>
                <a:spcPct val="108000"/>
              </a:lnSpc>
              <a:spcBef>
                <a:spcPts val="1000"/>
              </a:spcBef>
              <a:spcAft>
                <a:spcPts val="0"/>
              </a:spcAft>
              <a:buClr>
                <a:srgbClr val="326367"/>
              </a:buClr>
              <a:buSzPct val="100000"/>
              <a:buFont typeface="Arial" panose="020B0604020202020204" pitchFamily="34" charset="0"/>
              <a:buChar char="•"/>
            </a:pPr>
            <a:r>
              <a:rPr lang="en-GB" dirty="0"/>
              <a:t>Who is responsible for reporting delays?</a:t>
            </a:r>
            <a:endParaRPr dirty="0"/>
          </a:p>
          <a:p>
            <a:pPr lvl="0" algn="l" rtl="0">
              <a:lnSpc>
                <a:spcPct val="108000"/>
              </a:lnSpc>
              <a:spcBef>
                <a:spcPts val="1000"/>
              </a:spcBef>
              <a:spcAft>
                <a:spcPts val="0"/>
              </a:spcAft>
              <a:buClr>
                <a:srgbClr val="326367"/>
              </a:buClr>
              <a:buSzPct val="100000"/>
              <a:buFont typeface="Arial" panose="020B0604020202020204" pitchFamily="34" charset="0"/>
              <a:buChar char="•"/>
            </a:pPr>
            <a:r>
              <a:rPr lang="en-GB" dirty="0"/>
              <a:t>What collaborative tool will you use?</a:t>
            </a:r>
            <a:endParaRPr dirty="0"/>
          </a:p>
          <a:p>
            <a:pPr marL="457200" lvl="0" indent="-228600" algn="l" rtl="0">
              <a:lnSpc>
                <a:spcPct val="108000"/>
              </a:lnSpc>
              <a:spcBef>
                <a:spcPts val="1000"/>
              </a:spcBef>
              <a:spcAft>
                <a:spcPts val="0"/>
              </a:spcAft>
              <a:buSzPts val="1800"/>
              <a:buNone/>
            </a:pPr>
            <a:endParaRPr dirty="0"/>
          </a:p>
          <a:p>
            <a:pPr marL="457200" lvl="0" indent="-228600" algn="l" rtl="0">
              <a:lnSpc>
                <a:spcPct val="108000"/>
              </a:lnSpc>
              <a:spcBef>
                <a:spcPts val="1000"/>
              </a:spcBef>
              <a:spcAft>
                <a:spcPts val="0"/>
              </a:spcAft>
              <a:buSzPts val="1800"/>
              <a:buNone/>
            </a:pPr>
            <a:endParaRPr b="1" dirty="0"/>
          </a:p>
          <a:p>
            <a:pPr marL="0" lvl="0" indent="0" algn="l" rtl="0">
              <a:lnSpc>
                <a:spcPct val="107916"/>
              </a:lnSpc>
              <a:spcBef>
                <a:spcPts val="1200"/>
              </a:spcBef>
              <a:spcAft>
                <a:spcPts val="0"/>
              </a:spcAft>
              <a:buClr>
                <a:schemeClr val="dk1"/>
              </a:buClr>
              <a:buSzPts val="1100"/>
              <a:buNone/>
            </a:pPr>
            <a:endParaRPr sz="2000" dirty="0">
              <a:solidFill>
                <a:schemeClr val="dk1"/>
              </a:solidFill>
            </a:endParaRPr>
          </a:p>
        </p:txBody>
      </p:sp>
      <p:sp>
        <p:nvSpPr>
          <p:cNvPr id="322" name="Google Shape;322;p7"/>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marR="0" lvl="0" indent="0" algn="l" rtl="0">
              <a:lnSpc>
                <a:spcPct val="108000"/>
              </a:lnSpc>
              <a:spcBef>
                <a:spcPts val="0"/>
              </a:spcBef>
              <a:spcAft>
                <a:spcPts val="0"/>
              </a:spcAft>
              <a:buClr>
                <a:srgbClr val="000000"/>
              </a:buClr>
              <a:buSzPts val="1400"/>
              <a:buFont typeface="Arial"/>
              <a:buNone/>
            </a:pPr>
            <a:r>
              <a:rPr lang="en-GB" sz="1400" b="1" u="none" strike="noStrike" cap="none" dirty="0">
                <a:solidFill>
                  <a:schemeClr val="lt1"/>
                </a:solidFill>
                <a:latin typeface="Arial Narrow" panose="020B0604020202020204" pitchFamily="34" charset="0"/>
                <a:cs typeface="Arial Narrow" panose="020B0604020202020204" pitchFamily="34" charset="0"/>
                <a:sym typeface="Arial"/>
              </a:rPr>
              <a:t>Plenary</a:t>
            </a:r>
            <a:endParaRPr sz="1400" b="1" u="none" strike="noStrike" cap="none" dirty="0">
              <a:solidFill>
                <a:schemeClr val="lt1"/>
              </a:solidFill>
              <a:latin typeface="Arial Narrow" panose="020B0604020202020204" pitchFamily="34" charset="0"/>
              <a:cs typeface="Arial Narrow" panose="020B0604020202020204" pitchFamily="34" charset="0"/>
              <a:sym typeface="Arial"/>
            </a:endParaRPr>
          </a:p>
        </p:txBody>
      </p:sp>
      <p:sp>
        <p:nvSpPr>
          <p:cNvPr id="4" name="Google Shape;226;p37">
            <a:extLst>
              <a:ext uri="{FF2B5EF4-FFF2-40B4-BE49-F238E27FC236}">
                <a16:creationId xmlns:a16="http://schemas.microsoft.com/office/drawing/2014/main" id="{17584B65-E7B6-2A3A-B642-DA00D19FFBD7}"/>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will:</a:t>
            </a:r>
            <a:endParaRPr/>
          </a:p>
        </p:txBody>
      </p:sp>
      <p:sp>
        <p:nvSpPr>
          <p:cNvPr id="223" name="Google Shape;223;p37"/>
          <p:cNvSpPr txBox="1">
            <a:spLocks noGrp="1"/>
          </p:cNvSpPr>
          <p:nvPr>
            <p:ph type="body" idx="1"/>
          </p:nvPr>
        </p:nvSpPr>
        <p:spPr>
          <a:xfrm>
            <a:off x="759542" y="1560154"/>
            <a:ext cx="6400800" cy="4351338"/>
          </a:xfrm>
          <a:prstGeom prst="rect">
            <a:avLst/>
          </a:prstGeom>
          <a:noFill/>
          <a:ln>
            <a:noFill/>
          </a:ln>
        </p:spPr>
        <p:txBody>
          <a:bodyPr spcFirstLastPara="1" wrap="square" lIns="91425" tIns="45700" rIns="91425" bIns="45700" anchor="t" anchorCtr="0">
            <a:normAutofit/>
          </a:bodyPr>
          <a:lstStyle/>
          <a:p>
            <a:pPr lvl="0">
              <a:buClr>
                <a:srgbClr val="326367"/>
              </a:buClr>
              <a:buSzPct val="100000"/>
            </a:pPr>
            <a:r>
              <a:rPr lang="en-GB" dirty="0"/>
              <a:t>define a project constraint and explain the potential impact of changes to one constraint on others;</a:t>
            </a:r>
          </a:p>
          <a:p>
            <a:pPr lvl="0">
              <a:buClr>
                <a:srgbClr val="326367"/>
              </a:buClr>
              <a:buSzPct val="100000"/>
            </a:pPr>
            <a:r>
              <a:rPr lang="en-GB" dirty="0"/>
              <a:t>estimate the cost of a project and ensure it remains within budget;</a:t>
            </a:r>
          </a:p>
          <a:p>
            <a:pPr lvl="0">
              <a:buClr>
                <a:srgbClr val="326367"/>
              </a:buClr>
              <a:buSzPct val="100000"/>
            </a:pPr>
            <a:r>
              <a:rPr lang="en-GB" dirty="0"/>
              <a:t>interpret a basic risk register;  </a:t>
            </a:r>
          </a:p>
          <a:p>
            <a:pPr lvl="0">
              <a:buClr>
                <a:srgbClr val="326367"/>
              </a:buClr>
              <a:buSzPct val="100000"/>
            </a:pPr>
            <a:r>
              <a:rPr lang="en-GB" dirty="0"/>
              <a:t>identify benefits of effective team collaboration in a project environment.</a:t>
            </a:r>
          </a:p>
        </p:txBody>
      </p:sp>
      <p:sp>
        <p:nvSpPr>
          <p:cNvPr id="224" name="Google Shape;224;p37"/>
          <p:cNvSpPr txBox="1">
            <a:spLocks noGrp="1"/>
          </p:cNvSpPr>
          <p:nvPr>
            <p:ph type="body" idx="2"/>
          </p:nvPr>
        </p:nvSpPr>
        <p:spPr>
          <a:xfrm>
            <a:off x="7700251" y="916705"/>
            <a:ext cx="4002886" cy="526025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rmAutofit fontScale="85000" lnSpcReduction="20000"/>
          </a:bodyPr>
          <a:lstStyle/>
          <a:p>
            <a:pPr marL="0" lvl="0" indent="0" algn="l" rtl="0">
              <a:lnSpc>
                <a:spcPct val="108000"/>
              </a:lnSpc>
              <a:spcBef>
                <a:spcPts val="0"/>
              </a:spcBef>
              <a:spcAft>
                <a:spcPts val="0"/>
              </a:spcAft>
              <a:buSzPct val="100000"/>
              <a:buNone/>
            </a:pPr>
            <a:r>
              <a:rPr lang="en-GB" b="1" dirty="0"/>
              <a:t>Skills:</a:t>
            </a:r>
            <a:endParaRPr dirty="0"/>
          </a:p>
          <a:p>
            <a:pPr marL="0" lvl="0" indent="0" algn="l" rtl="0">
              <a:lnSpc>
                <a:spcPct val="108000"/>
              </a:lnSpc>
              <a:spcBef>
                <a:spcPts val="1000"/>
              </a:spcBef>
              <a:spcAft>
                <a:spcPts val="0"/>
              </a:spcAft>
              <a:buSzPct val="100000"/>
              <a:buNone/>
            </a:pPr>
            <a:r>
              <a:rPr lang="en-GB" dirty="0"/>
              <a:t>CSA. Planning and scoping project parameters (e.g. timescales, resources, costs) </a:t>
            </a:r>
            <a:endParaRPr dirty="0"/>
          </a:p>
          <a:p>
            <a:pPr marL="0" lvl="0" indent="0" algn="l" rtl="0">
              <a:lnSpc>
                <a:spcPct val="108000"/>
              </a:lnSpc>
              <a:spcBef>
                <a:spcPts val="1000"/>
              </a:spcBef>
              <a:spcAft>
                <a:spcPts val="0"/>
              </a:spcAft>
              <a:buSzPct val="100000"/>
              <a:buNone/>
            </a:pPr>
            <a:r>
              <a:rPr lang="en-GB" dirty="0"/>
              <a:t>CSB. Interpreting and using technical information and media </a:t>
            </a:r>
            <a:endParaRPr dirty="0"/>
          </a:p>
          <a:p>
            <a:pPr marL="0" lvl="0" indent="0" algn="l" rtl="0">
              <a:lnSpc>
                <a:spcPct val="108000"/>
              </a:lnSpc>
              <a:spcBef>
                <a:spcPts val="1000"/>
              </a:spcBef>
              <a:spcAft>
                <a:spcPts val="0"/>
              </a:spcAft>
              <a:buSzPct val="100000"/>
              <a:buNone/>
            </a:pPr>
            <a:r>
              <a:rPr lang="en-GB" dirty="0"/>
              <a:t>CSC. Complying with the requirements and needs of a client’s brief</a:t>
            </a:r>
            <a:endParaRPr dirty="0"/>
          </a:p>
          <a:p>
            <a:pPr marL="0" lvl="0" indent="0" algn="l" rtl="0">
              <a:lnSpc>
                <a:spcPct val="108000"/>
              </a:lnSpc>
              <a:spcBef>
                <a:spcPts val="1000"/>
              </a:spcBef>
              <a:spcAft>
                <a:spcPts val="0"/>
              </a:spcAft>
              <a:buSzPct val="100000"/>
              <a:buNone/>
            </a:pPr>
            <a:r>
              <a:rPr lang="en-GB" b="1" dirty="0"/>
              <a:t>General competencies:</a:t>
            </a:r>
            <a:endParaRPr dirty="0"/>
          </a:p>
          <a:p>
            <a:pPr marL="0" lvl="0" indent="0" algn="l" rtl="0">
              <a:lnSpc>
                <a:spcPct val="108000"/>
              </a:lnSpc>
              <a:spcBef>
                <a:spcPts val="1000"/>
              </a:spcBef>
              <a:spcAft>
                <a:spcPts val="0"/>
              </a:spcAft>
              <a:buSzPct val="100000"/>
              <a:buNone/>
            </a:pPr>
            <a:r>
              <a:rPr lang="en-GB" dirty="0"/>
              <a:t>English: </a:t>
            </a:r>
            <a:endParaRPr dirty="0"/>
          </a:p>
          <a:p>
            <a:pPr marL="0" lvl="0" indent="0" algn="l" rtl="0">
              <a:lnSpc>
                <a:spcPct val="108000"/>
              </a:lnSpc>
              <a:spcBef>
                <a:spcPts val="1000"/>
              </a:spcBef>
              <a:spcAft>
                <a:spcPts val="0"/>
              </a:spcAft>
              <a:buSzPct val="100000"/>
              <a:buNone/>
            </a:pPr>
            <a:r>
              <a:rPr lang="en-GB" dirty="0"/>
              <a:t>EC4. Summarise information/ideas</a:t>
            </a:r>
            <a:endParaRPr dirty="0"/>
          </a:p>
          <a:p>
            <a:pPr marL="0" lvl="0" indent="0" algn="l" rtl="0">
              <a:lnSpc>
                <a:spcPct val="108000"/>
              </a:lnSpc>
              <a:spcBef>
                <a:spcPts val="1000"/>
              </a:spcBef>
              <a:spcAft>
                <a:spcPts val="0"/>
              </a:spcAft>
              <a:buSzPct val="100000"/>
              <a:buNone/>
            </a:pPr>
            <a:r>
              <a:rPr lang="en-GB" dirty="0"/>
              <a:t>EC5. Synthesise information</a:t>
            </a:r>
            <a:endParaRPr dirty="0"/>
          </a:p>
          <a:p>
            <a:pPr marL="0" lvl="0" indent="0" algn="l" rtl="0">
              <a:lnSpc>
                <a:spcPct val="108000"/>
              </a:lnSpc>
              <a:spcBef>
                <a:spcPts val="1000"/>
              </a:spcBef>
              <a:spcAft>
                <a:spcPts val="0"/>
              </a:spcAft>
              <a:buSzPct val="100000"/>
              <a:buNone/>
            </a:pPr>
            <a:r>
              <a:rPr lang="en-GB" dirty="0"/>
              <a:t>EC6. Take part in/lead discussions</a:t>
            </a:r>
            <a:endParaRPr dirty="0"/>
          </a:p>
          <a:p>
            <a:pPr marL="0" lvl="0" indent="0" algn="l" rtl="0">
              <a:lnSpc>
                <a:spcPct val="108000"/>
              </a:lnSpc>
              <a:spcBef>
                <a:spcPts val="1000"/>
              </a:spcBef>
              <a:spcAft>
                <a:spcPts val="0"/>
              </a:spcAft>
              <a:buSzPct val="100000"/>
              <a:buNone/>
            </a:pPr>
            <a:r>
              <a:rPr lang="en-GB" dirty="0"/>
              <a:t>Maths:</a:t>
            </a:r>
            <a:endParaRPr dirty="0"/>
          </a:p>
          <a:p>
            <a:pPr marL="0" lvl="0" indent="0">
              <a:buSzPct val="100000"/>
            </a:pPr>
            <a:r>
              <a:rPr lang="en-GB" dirty="0"/>
              <a:t>MC2. Estimating, calculating and error spotting </a:t>
            </a:r>
          </a:p>
          <a:p>
            <a:pPr marL="0" lvl="0" indent="0">
              <a:buSzPct val="100000"/>
            </a:pPr>
            <a:r>
              <a:rPr lang="en-GB" dirty="0"/>
              <a:t>MC9. Costing a project</a:t>
            </a:r>
            <a:endParaRPr dirty="0"/>
          </a:p>
        </p:txBody>
      </p:sp>
      <p:sp>
        <p:nvSpPr>
          <p:cNvPr id="225" name="Google Shape;225;p37"/>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dirty="0"/>
              <a:t>Introduction</a:t>
            </a:r>
            <a:endParaRPr dirty="0"/>
          </a:p>
        </p:txBody>
      </p:sp>
      <p:sp>
        <p:nvSpPr>
          <p:cNvPr id="226" name="Google Shape;226;p37"/>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dirty="0"/>
              <a:t>Lesson 2: Constraints, risks and collaboration</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0"/>
          <p:cNvSpPr txBox="1">
            <a:spLocks noGrp="1"/>
          </p:cNvSpPr>
          <p:nvPr>
            <p:ph type="title"/>
          </p:nvPr>
        </p:nvSpPr>
        <p:spPr>
          <a:xfrm>
            <a:off x="586321" y="49943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have:</a:t>
            </a:r>
            <a:endParaRPr/>
          </a:p>
        </p:txBody>
      </p:sp>
      <p:sp>
        <p:nvSpPr>
          <p:cNvPr id="328" name="Google Shape;328;p20"/>
          <p:cNvSpPr txBox="1">
            <a:spLocks noGrp="1"/>
          </p:cNvSpPr>
          <p:nvPr>
            <p:ph type="body" idx="1"/>
          </p:nvPr>
        </p:nvSpPr>
        <p:spPr>
          <a:xfrm>
            <a:off x="586321" y="1589651"/>
            <a:ext cx="6400800" cy="4351338"/>
          </a:xfrm>
          <a:prstGeom prst="rect">
            <a:avLst/>
          </a:prstGeom>
          <a:noFill/>
          <a:ln>
            <a:noFill/>
          </a:ln>
        </p:spPr>
        <p:txBody>
          <a:bodyPr spcFirstLastPara="1" wrap="square" lIns="91425" tIns="45700" rIns="91425" bIns="45700" anchor="t" anchorCtr="0">
            <a:normAutofit/>
          </a:bodyPr>
          <a:lstStyle/>
          <a:p>
            <a:pPr lvl="0">
              <a:buClr>
                <a:srgbClr val="326367"/>
              </a:buClr>
              <a:buSzPct val="100000"/>
            </a:pPr>
            <a:r>
              <a:rPr lang="en-GB" dirty="0"/>
              <a:t>defined a project constraint and explained the potential impact of changes to one constraint on others;</a:t>
            </a:r>
          </a:p>
          <a:p>
            <a:pPr lvl="0">
              <a:buClr>
                <a:srgbClr val="326367"/>
              </a:buClr>
              <a:buSzPct val="100000"/>
            </a:pPr>
            <a:r>
              <a:rPr lang="en-GB" dirty="0"/>
              <a:t>estimated the cost of a project and ensured it remains within budget;</a:t>
            </a:r>
          </a:p>
          <a:p>
            <a:pPr lvl="0">
              <a:buClr>
                <a:srgbClr val="326367"/>
              </a:buClr>
              <a:buSzPct val="100000"/>
            </a:pPr>
            <a:r>
              <a:rPr lang="en-GB" dirty="0"/>
              <a:t>interpreted a basic risk register;</a:t>
            </a:r>
          </a:p>
          <a:p>
            <a:pPr lvl="0">
              <a:buClr>
                <a:srgbClr val="326367"/>
              </a:buClr>
              <a:buSzPct val="100000"/>
            </a:pPr>
            <a:r>
              <a:rPr lang="en-GB" dirty="0"/>
              <a:t>identified benefits of effective team collaboration in a project environment.</a:t>
            </a:r>
          </a:p>
          <a:p>
            <a:pPr marL="228600" lvl="0" indent="-76200" algn="l" rtl="0">
              <a:lnSpc>
                <a:spcPct val="108000"/>
              </a:lnSpc>
              <a:spcBef>
                <a:spcPts val="1000"/>
              </a:spcBef>
              <a:spcAft>
                <a:spcPts val="0"/>
              </a:spcAft>
              <a:buSzPts val="2400"/>
              <a:buNone/>
            </a:pPr>
            <a:endParaRPr dirty="0"/>
          </a:p>
        </p:txBody>
      </p:sp>
      <p:sp>
        <p:nvSpPr>
          <p:cNvPr id="329" name="Google Shape;329;p20"/>
          <p:cNvSpPr txBox="1">
            <a:spLocks noGrp="1"/>
          </p:cNvSpPr>
          <p:nvPr>
            <p:ph type="body" idx="2"/>
          </p:nvPr>
        </p:nvSpPr>
        <p:spPr>
          <a:xfrm>
            <a:off x="7530353" y="845574"/>
            <a:ext cx="4366679" cy="5331389"/>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rmAutofit fontScale="85000" lnSpcReduction="10000"/>
          </a:bodyPr>
          <a:lstStyle/>
          <a:p>
            <a:pPr marL="0" lvl="0" indent="0" algn="l" rtl="0">
              <a:lnSpc>
                <a:spcPct val="108000"/>
              </a:lnSpc>
              <a:spcBef>
                <a:spcPts val="0"/>
              </a:spcBef>
              <a:spcAft>
                <a:spcPts val="0"/>
              </a:spcAft>
              <a:buSzPct val="100000"/>
              <a:buNone/>
            </a:pPr>
            <a:r>
              <a:rPr lang="en-GB" b="1" dirty="0"/>
              <a:t>Skills:</a:t>
            </a:r>
            <a:endParaRPr dirty="0"/>
          </a:p>
          <a:p>
            <a:pPr marL="0" lvl="0" indent="0" algn="l" rtl="0">
              <a:lnSpc>
                <a:spcPct val="108000"/>
              </a:lnSpc>
              <a:spcBef>
                <a:spcPts val="1000"/>
              </a:spcBef>
              <a:spcAft>
                <a:spcPts val="0"/>
              </a:spcAft>
              <a:buSzPct val="100000"/>
              <a:buNone/>
            </a:pPr>
            <a:r>
              <a:rPr lang="en-GB" dirty="0"/>
              <a:t>CSA. Planning and scoping project parameters (e.g. timescales, resources, costs) </a:t>
            </a:r>
            <a:endParaRPr dirty="0"/>
          </a:p>
          <a:p>
            <a:pPr marL="0" lvl="0" indent="0" algn="l" rtl="0">
              <a:lnSpc>
                <a:spcPct val="108000"/>
              </a:lnSpc>
              <a:spcBef>
                <a:spcPts val="1000"/>
              </a:spcBef>
              <a:spcAft>
                <a:spcPts val="0"/>
              </a:spcAft>
              <a:buSzPct val="100000"/>
              <a:buNone/>
            </a:pPr>
            <a:r>
              <a:rPr lang="en-GB" dirty="0"/>
              <a:t>CSB.  Interpreting and using technical information and media </a:t>
            </a:r>
            <a:endParaRPr dirty="0"/>
          </a:p>
          <a:p>
            <a:pPr marL="0" lvl="0" indent="0" algn="l" rtl="0">
              <a:lnSpc>
                <a:spcPct val="108000"/>
              </a:lnSpc>
              <a:spcBef>
                <a:spcPts val="1000"/>
              </a:spcBef>
              <a:spcAft>
                <a:spcPts val="0"/>
              </a:spcAft>
              <a:buSzPct val="100000"/>
              <a:buNone/>
            </a:pPr>
            <a:r>
              <a:rPr lang="en-GB" dirty="0"/>
              <a:t>CSC. Complying with the requirements and needs of a client’s brief</a:t>
            </a:r>
            <a:endParaRPr dirty="0"/>
          </a:p>
          <a:p>
            <a:pPr marL="0" lvl="0" indent="0" algn="l" rtl="0">
              <a:lnSpc>
                <a:spcPct val="108000"/>
              </a:lnSpc>
              <a:spcBef>
                <a:spcPts val="1000"/>
              </a:spcBef>
              <a:spcAft>
                <a:spcPts val="0"/>
              </a:spcAft>
              <a:buSzPct val="100000"/>
              <a:buNone/>
            </a:pPr>
            <a:r>
              <a:rPr lang="en-GB" b="1" dirty="0"/>
              <a:t>General competencies:</a:t>
            </a:r>
            <a:endParaRPr dirty="0"/>
          </a:p>
          <a:p>
            <a:pPr marL="0" lvl="0" indent="0" algn="l" rtl="0">
              <a:lnSpc>
                <a:spcPct val="108000"/>
              </a:lnSpc>
              <a:spcBef>
                <a:spcPts val="1000"/>
              </a:spcBef>
              <a:spcAft>
                <a:spcPts val="0"/>
              </a:spcAft>
              <a:buSzPct val="100000"/>
              <a:buNone/>
            </a:pPr>
            <a:r>
              <a:rPr lang="en-GB" dirty="0"/>
              <a:t>English: </a:t>
            </a:r>
            <a:endParaRPr dirty="0"/>
          </a:p>
          <a:p>
            <a:pPr marL="0" lvl="0" indent="0" algn="l" rtl="0">
              <a:lnSpc>
                <a:spcPct val="108000"/>
              </a:lnSpc>
              <a:spcBef>
                <a:spcPts val="1000"/>
              </a:spcBef>
              <a:spcAft>
                <a:spcPts val="0"/>
              </a:spcAft>
              <a:buSzPct val="100000"/>
              <a:buNone/>
            </a:pPr>
            <a:r>
              <a:rPr lang="en-GB" dirty="0"/>
              <a:t>EC4. Summarise information/ideas</a:t>
            </a:r>
            <a:endParaRPr dirty="0"/>
          </a:p>
          <a:p>
            <a:pPr marL="0" lvl="0" indent="0" algn="l" rtl="0">
              <a:lnSpc>
                <a:spcPct val="108000"/>
              </a:lnSpc>
              <a:spcBef>
                <a:spcPts val="1000"/>
              </a:spcBef>
              <a:spcAft>
                <a:spcPts val="0"/>
              </a:spcAft>
              <a:buSzPct val="100000"/>
              <a:buNone/>
            </a:pPr>
            <a:r>
              <a:rPr lang="en-GB" dirty="0"/>
              <a:t>EC5. Synthesise information</a:t>
            </a:r>
            <a:endParaRPr dirty="0"/>
          </a:p>
          <a:p>
            <a:pPr marL="0" lvl="0" indent="0" algn="l" rtl="0">
              <a:lnSpc>
                <a:spcPct val="108000"/>
              </a:lnSpc>
              <a:spcBef>
                <a:spcPts val="1000"/>
              </a:spcBef>
              <a:spcAft>
                <a:spcPts val="0"/>
              </a:spcAft>
              <a:buSzPct val="100000"/>
              <a:buNone/>
            </a:pPr>
            <a:r>
              <a:rPr lang="en-GB" dirty="0"/>
              <a:t>EC6. Take part in/lead discussions</a:t>
            </a:r>
            <a:endParaRPr dirty="0"/>
          </a:p>
          <a:p>
            <a:pPr marL="0" lvl="0" indent="0" algn="l" rtl="0">
              <a:lnSpc>
                <a:spcPct val="108000"/>
              </a:lnSpc>
              <a:spcBef>
                <a:spcPts val="1000"/>
              </a:spcBef>
              <a:spcAft>
                <a:spcPts val="0"/>
              </a:spcAft>
              <a:buSzPct val="100000"/>
              <a:buNone/>
            </a:pPr>
            <a:r>
              <a:rPr lang="en-GB" dirty="0"/>
              <a:t>Maths:</a:t>
            </a:r>
            <a:endParaRPr dirty="0"/>
          </a:p>
          <a:p>
            <a:pPr marL="0" lvl="0" indent="0" algn="l" rtl="0">
              <a:lnSpc>
                <a:spcPct val="108000"/>
              </a:lnSpc>
              <a:spcBef>
                <a:spcPts val="1000"/>
              </a:spcBef>
              <a:spcAft>
                <a:spcPts val="0"/>
              </a:spcAft>
              <a:buSzPct val="100000"/>
              <a:buNone/>
            </a:pPr>
            <a:r>
              <a:rPr lang="en-GB" dirty="0"/>
              <a:t>MC2. Estimating, calculating and error spotting</a:t>
            </a:r>
          </a:p>
          <a:p>
            <a:pPr marL="0" lvl="0" indent="0">
              <a:buSzPct val="100000"/>
            </a:pPr>
            <a:r>
              <a:rPr lang="en-GB" dirty="0"/>
              <a:t>MC9. Costing a project </a:t>
            </a:r>
            <a:endParaRPr dirty="0"/>
          </a:p>
        </p:txBody>
      </p:sp>
      <p:sp>
        <p:nvSpPr>
          <p:cNvPr id="4" name="Google Shape;226;p37">
            <a:extLst>
              <a:ext uri="{FF2B5EF4-FFF2-40B4-BE49-F238E27FC236}">
                <a16:creationId xmlns:a16="http://schemas.microsoft.com/office/drawing/2014/main" id="{6CBA3DBD-B21C-9F1C-45F9-8AE5D1254AC3}"/>
              </a:ext>
            </a:extLst>
          </p:cNvPr>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dirty="0"/>
              <a:t>Lesson 2: Constraints, risks and collaboration</a:t>
            </a:r>
            <a:endParaRPr dirty="0"/>
          </a:p>
        </p:txBody>
      </p:sp>
      <p:sp>
        <p:nvSpPr>
          <p:cNvPr id="5" name="Google Shape;314;p6">
            <a:extLst>
              <a:ext uri="{FF2B5EF4-FFF2-40B4-BE49-F238E27FC236}">
                <a16:creationId xmlns:a16="http://schemas.microsoft.com/office/drawing/2014/main" id="{D9369BA8-2F74-8ADC-0E37-D06D80500FAF}"/>
              </a:ext>
            </a:extLst>
          </p:cNvPr>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marR="0" lvl="0" indent="0" algn="l" rtl="0">
              <a:lnSpc>
                <a:spcPct val="108000"/>
              </a:lnSpc>
              <a:spcBef>
                <a:spcPts val="0"/>
              </a:spcBef>
              <a:spcAft>
                <a:spcPts val="0"/>
              </a:spcAft>
              <a:buClr>
                <a:srgbClr val="000000"/>
              </a:buClr>
              <a:buSzPts val="1400"/>
              <a:buFont typeface="Arial"/>
              <a:buNone/>
            </a:pPr>
            <a:r>
              <a:rPr lang="en-GB" sz="1400" b="1" u="none" strike="noStrike" cap="none" dirty="0">
                <a:solidFill>
                  <a:schemeClr val="lt1"/>
                </a:solidFill>
                <a:latin typeface="Arial Narrow" panose="020B0604020202020204" pitchFamily="34" charset="0"/>
                <a:cs typeface="Arial Narrow" panose="020B0604020202020204" pitchFamily="34" charset="0"/>
                <a:sym typeface="Arial"/>
              </a:rPr>
              <a:t>Plenary</a:t>
            </a:r>
            <a:endParaRPr sz="1400" b="1" u="none" strike="noStrike" cap="none" dirty="0">
              <a:solidFill>
                <a:schemeClr val="lt1"/>
              </a:solidFill>
              <a:latin typeface="Arial Narrow" panose="020B0604020202020204" pitchFamily="34" charset="0"/>
              <a:cs typeface="Arial Narrow" panose="020B0604020202020204"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83761-CC74-A961-B8DE-ECA7A0DE6D1D}"/>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CAEB1A6C-8389-0120-2B0F-4BBE5B741BE1}"/>
              </a:ext>
            </a:extLst>
          </p:cNvPr>
          <p:cNvSpPr>
            <a:spLocks noGrp="1"/>
          </p:cNvSpPr>
          <p:nvPr>
            <p:ph type="body" idx="1"/>
          </p:nvPr>
        </p:nvSpPr>
        <p:spPr/>
        <p:txBody>
          <a:bodyPr/>
          <a:lstStyle/>
          <a:p>
            <a:pPr marL="114300" lvl="0" indent="0">
              <a:buNone/>
            </a:pPr>
            <a:r>
              <a:rPr lang="en-GB" dirty="0"/>
              <a:t>Which of the following is an example of an operational requirement in a project brief?</a:t>
            </a:r>
          </a:p>
          <a:p>
            <a:pPr marL="571500" lvl="0" indent="-457200">
              <a:buClr>
                <a:srgbClr val="326367"/>
              </a:buClr>
              <a:buSzPct val="100000"/>
              <a:buFont typeface="+mj-lt"/>
              <a:buAutoNum type="alphaUcPeriod"/>
            </a:pPr>
            <a:r>
              <a:rPr lang="en-GB" dirty="0"/>
              <a:t>Machine must integrate with the existing conveyor system</a:t>
            </a:r>
          </a:p>
          <a:p>
            <a:pPr marL="571500" lvl="0" indent="-457200">
              <a:buClr>
                <a:srgbClr val="326367"/>
              </a:buClr>
              <a:buSzPct val="100000"/>
              <a:buFont typeface="+mj-lt"/>
              <a:buAutoNum type="alphaUcPeriod"/>
            </a:pPr>
            <a:r>
              <a:rPr lang="en-GB" dirty="0"/>
              <a:t>Machine must not expose any moving internal parts</a:t>
            </a:r>
          </a:p>
          <a:p>
            <a:pPr marL="571500" lvl="0" indent="-457200">
              <a:buClr>
                <a:srgbClr val="326367"/>
              </a:buClr>
              <a:buSzPct val="100000"/>
              <a:buFont typeface="+mj-lt"/>
              <a:buAutoNum type="alphaUcPeriod"/>
            </a:pPr>
            <a:r>
              <a:rPr lang="en-GB" dirty="0"/>
              <a:t>Machine must stay within budget</a:t>
            </a:r>
          </a:p>
          <a:p>
            <a:pPr marL="571500" indent="-457200">
              <a:buFont typeface="+mj-lt"/>
              <a:buAutoNum type="alphaUcPeriod"/>
            </a:pPr>
            <a:endParaRPr lang="en-GB" dirty="0"/>
          </a:p>
        </p:txBody>
      </p:sp>
      <p:sp>
        <p:nvSpPr>
          <p:cNvPr id="8" name="Google Shape;225;p37">
            <a:extLst>
              <a:ext uri="{FF2B5EF4-FFF2-40B4-BE49-F238E27FC236}">
                <a16:creationId xmlns:a16="http://schemas.microsoft.com/office/drawing/2014/main" id="{3AB3595C-AF70-443C-AE2C-7D2BE2A11F44}"/>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
        <p:nvSpPr>
          <p:cNvPr id="9" name="Google Shape;226;p37">
            <a:extLst>
              <a:ext uri="{FF2B5EF4-FFF2-40B4-BE49-F238E27FC236}">
                <a16:creationId xmlns:a16="http://schemas.microsoft.com/office/drawing/2014/main" id="{13B57928-7D5C-3738-6403-2ED5105F0597}"/>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Tree>
    <p:extLst>
      <p:ext uri="{BB962C8B-B14F-4D97-AF65-F5344CB8AC3E}">
        <p14:creationId xmlns:p14="http://schemas.microsoft.com/office/powerpoint/2010/main" val="3635513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7ADCD-C9EA-9EFD-A322-708CB4E1B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9A7BB-7BA8-E50E-EC9C-25B74E938522}"/>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787E62A2-FA32-EB51-1625-FD03387CE9B2}"/>
              </a:ext>
            </a:extLst>
          </p:cNvPr>
          <p:cNvSpPr>
            <a:spLocks noGrp="1"/>
          </p:cNvSpPr>
          <p:nvPr>
            <p:ph type="body" idx="1"/>
          </p:nvPr>
        </p:nvSpPr>
        <p:spPr/>
        <p:txBody>
          <a:bodyPr/>
          <a:lstStyle/>
          <a:p>
            <a:pPr marL="114300" lvl="0" indent="0">
              <a:buNone/>
            </a:pPr>
            <a:r>
              <a:rPr lang="en-GB" dirty="0"/>
              <a:t>Which of the following is an example of an operational requirement in a project brief?</a:t>
            </a:r>
          </a:p>
          <a:p>
            <a:pPr marL="571500" lvl="0" indent="-457200">
              <a:buClr>
                <a:srgbClr val="326367"/>
              </a:buClr>
              <a:buSzPct val="100000"/>
              <a:buFont typeface="+mj-lt"/>
              <a:buAutoNum type="alphaUcPeriod"/>
            </a:pPr>
            <a:r>
              <a:rPr lang="en-GB" dirty="0"/>
              <a:t>Machine must integrate with the existing conveyor system</a:t>
            </a:r>
          </a:p>
          <a:p>
            <a:pPr marL="571500" lvl="0" indent="-457200">
              <a:buClr>
                <a:srgbClr val="326367"/>
              </a:buClr>
              <a:buSzPct val="100000"/>
              <a:buFont typeface="+mj-lt"/>
              <a:buAutoNum type="alphaUcPeriod"/>
            </a:pPr>
            <a:r>
              <a:rPr lang="en-GB" dirty="0"/>
              <a:t>Machine must not expose any moving internal parts</a:t>
            </a:r>
          </a:p>
          <a:p>
            <a:pPr marL="571500" lvl="0" indent="-457200">
              <a:buClr>
                <a:srgbClr val="326367"/>
              </a:buClr>
              <a:buSzPct val="100000"/>
              <a:buFont typeface="+mj-lt"/>
              <a:buAutoNum type="alphaUcPeriod"/>
            </a:pPr>
            <a:r>
              <a:rPr lang="en-GB" dirty="0"/>
              <a:t>Machine must stay within budget</a:t>
            </a:r>
          </a:p>
          <a:p>
            <a:pPr marL="571500" indent="-457200">
              <a:buFont typeface="+mj-lt"/>
              <a:buAutoNum type="alphaUcPeriod"/>
            </a:pPr>
            <a:endParaRPr lang="en-GB" dirty="0"/>
          </a:p>
        </p:txBody>
      </p:sp>
      <p:sp>
        <p:nvSpPr>
          <p:cNvPr id="7" name="TextBox 6">
            <a:extLst>
              <a:ext uri="{FF2B5EF4-FFF2-40B4-BE49-F238E27FC236}">
                <a16:creationId xmlns:a16="http://schemas.microsoft.com/office/drawing/2014/main" id="{6FC32CAB-F1F6-7267-29A9-9179687D7818}"/>
              </a:ext>
            </a:extLst>
          </p:cNvPr>
          <p:cNvSpPr txBox="1"/>
          <p:nvPr/>
        </p:nvSpPr>
        <p:spPr>
          <a:xfrm>
            <a:off x="8117641" y="2707299"/>
            <a:ext cx="3425429" cy="2246769"/>
          </a:xfrm>
          <a:prstGeom prst="rect">
            <a:avLst/>
          </a:prstGeom>
          <a:noFill/>
        </p:spPr>
        <p:txBody>
          <a:bodyPr wrap="square">
            <a:spAutoFit/>
          </a:bodyPr>
          <a:lstStyle/>
          <a:p>
            <a:pPr marL="571500" lvl="0" indent="-457200">
              <a:buFont typeface="+mj-lt"/>
              <a:buAutoNum type="alphaUcPeriod"/>
            </a:pPr>
            <a:r>
              <a:rPr lang="en-GB" sz="2000" dirty="0"/>
              <a:t>Machine must integrate with the existing conveyor system</a:t>
            </a:r>
          </a:p>
          <a:p>
            <a:pPr marL="571500" lvl="0" indent="-457200">
              <a:buFont typeface="+mj-lt"/>
              <a:buAutoNum type="alphaUcPeriod"/>
            </a:pPr>
            <a:endParaRPr lang="en-GB" sz="2000" dirty="0"/>
          </a:p>
          <a:p>
            <a:pPr marL="114300" lvl="0"/>
            <a:endParaRPr lang="en-GB" sz="2000" dirty="0"/>
          </a:p>
          <a:p>
            <a:pPr marL="114300" lvl="0"/>
            <a:r>
              <a:rPr lang="en-GB" sz="2000" dirty="0"/>
              <a:t>B is a safety requirement and C is a constraint.</a:t>
            </a:r>
          </a:p>
        </p:txBody>
      </p:sp>
      <p:sp>
        <p:nvSpPr>
          <p:cNvPr id="6" name="Google Shape;226;p37">
            <a:extLst>
              <a:ext uri="{FF2B5EF4-FFF2-40B4-BE49-F238E27FC236}">
                <a16:creationId xmlns:a16="http://schemas.microsoft.com/office/drawing/2014/main" id="{6B73DF8F-D737-68F8-D984-C0696586242C}"/>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10" name="Google Shape;225;p37">
            <a:extLst>
              <a:ext uri="{FF2B5EF4-FFF2-40B4-BE49-F238E27FC236}">
                <a16:creationId xmlns:a16="http://schemas.microsoft.com/office/drawing/2014/main" id="{AF390F33-EA6D-4CD9-0F03-22480DA6F4CC}"/>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Tree>
    <p:extLst>
      <p:ext uri="{BB962C8B-B14F-4D97-AF65-F5344CB8AC3E}">
        <p14:creationId xmlns:p14="http://schemas.microsoft.com/office/powerpoint/2010/main" val="3671166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D4EBC-C773-9295-710D-F5B2CEAE3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60BBBA-AB97-CAC2-B2E0-45E6B29B34C5}"/>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C9C141BA-3302-855D-C384-4DC74F54EC75}"/>
              </a:ext>
            </a:extLst>
          </p:cNvPr>
          <p:cNvSpPr>
            <a:spLocks noGrp="1"/>
          </p:cNvSpPr>
          <p:nvPr>
            <p:ph type="body" idx="1"/>
          </p:nvPr>
        </p:nvSpPr>
        <p:spPr/>
        <p:txBody>
          <a:bodyPr/>
          <a:lstStyle/>
          <a:p>
            <a:pPr marL="114300" indent="0">
              <a:buNone/>
            </a:pPr>
            <a:r>
              <a:rPr lang="en-GB" dirty="0"/>
              <a:t>Which type of digital tool is used to plan out a whole project?</a:t>
            </a:r>
          </a:p>
          <a:p>
            <a:pPr marL="571500" indent="-457200">
              <a:buClr>
                <a:srgbClr val="326367"/>
              </a:buClr>
              <a:buSzPct val="100000"/>
              <a:buFont typeface="+mj-lt"/>
              <a:buAutoNum type="alphaUcPeriod"/>
            </a:pPr>
            <a:r>
              <a:rPr lang="en-GB" dirty="0"/>
              <a:t>Risk register</a:t>
            </a:r>
          </a:p>
          <a:p>
            <a:pPr marL="571500" indent="-457200">
              <a:buClr>
                <a:srgbClr val="326367"/>
              </a:buClr>
              <a:buSzPct val="100000"/>
              <a:buFont typeface="+mj-lt"/>
              <a:buAutoNum type="alphaUcPeriod"/>
            </a:pPr>
            <a:r>
              <a:rPr lang="en-GB" dirty="0"/>
              <a:t>Gantt chart</a:t>
            </a:r>
          </a:p>
          <a:p>
            <a:pPr marL="571500" indent="-457200">
              <a:buClr>
                <a:srgbClr val="326367"/>
              </a:buClr>
              <a:buSzPct val="100000"/>
              <a:buFont typeface="+mj-lt"/>
              <a:buAutoNum type="alphaUcPeriod"/>
            </a:pPr>
            <a:r>
              <a:rPr lang="en-GB" dirty="0"/>
              <a:t>Cost spreadsheet</a:t>
            </a:r>
          </a:p>
          <a:p>
            <a:pPr marL="114300" indent="0">
              <a:buNone/>
            </a:pPr>
            <a:endParaRPr lang="en-GB" dirty="0"/>
          </a:p>
        </p:txBody>
      </p:sp>
      <p:sp>
        <p:nvSpPr>
          <p:cNvPr id="6" name="Google Shape;226;p37">
            <a:extLst>
              <a:ext uri="{FF2B5EF4-FFF2-40B4-BE49-F238E27FC236}">
                <a16:creationId xmlns:a16="http://schemas.microsoft.com/office/drawing/2014/main" id="{93585D84-2FF7-CE64-8C45-CCC78CF34A68}"/>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9" name="Google Shape;225;p37">
            <a:extLst>
              <a:ext uri="{FF2B5EF4-FFF2-40B4-BE49-F238E27FC236}">
                <a16:creationId xmlns:a16="http://schemas.microsoft.com/office/drawing/2014/main" id="{9A30BF64-E3F5-F794-2428-F2F063305AC2}"/>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Tree>
    <p:extLst>
      <p:ext uri="{BB962C8B-B14F-4D97-AF65-F5344CB8AC3E}">
        <p14:creationId xmlns:p14="http://schemas.microsoft.com/office/powerpoint/2010/main" val="462505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53F23-D5BC-3769-85D8-A96DD3FF5F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7FCFD-612A-4AA6-81DE-846AAE98A99A}"/>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62A1C21C-9E90-A5DD-69B6-BFD444EA96D9}"/>
              </a:ext>
            </a:extLst>
          </p:cNvPr>
          <p:cNvSpPr>
            <a:spLocks noGrp="1"/>
          </p:cNvSpPr>
          <p:nvPr>
            <p:ph type="body" idx="1"/>
          </p:nvPr>
        </p:nvSpPr>
        <p:spPr/>
        <p:txBody>
          <a:bodyPr/>
          <a:lstStyle/>
          <a:p>
            <a:pPr marL="114300" indent="0">
              <a:buNone/>
            </a:pPr>
            <a:r>
              <a:rPr lang="en-GB" dirty="0"/>
              <a:t>Which type of digital tool is used to plan out a whole project?</a:t>
            </a:r>
          </a:p>
          <a:p>
            <a:pPr marL="571500" indent="-457200">
              <a:buClr>
                <a:srgbClr val="326367"/>
              </a:buClr>
              <a:buSzPct val="100000"/>
              <a:buFont typeface="+mj-lt"/>
              <a:buAutoNum type="alphaUcPeriod"/>
            </a:pPr>
            <a:r>
              <a:rPr lang="en-GB" dirty="0"/>
              <a:t>Risk register</a:t>
            </a:r>
          </a:p>
          <a:p>
            <a:pPr marL="571500" indent="-457200">
              <a:buClr>
                <a:srgbClr val="326367"/>
              </a:buClr>
              <a:buSzPct val="100000"/>
              <a:buFont typeface="+mj-lt"/>
              <a:buAutoNum type="alphaUcPeriod"/>
            </a:pPr>
            <a:r>
              <a:rPr lang="en-GB" dirty="0"/>
              <a:t>Gantt chart</a:t>
            </a:r>
          </a:p>
          <a:p>
            <a:pPr marL="571500" indent="-457200">
              <a:buClr>
                <a:srgbClr val="326367"/>
              </a:buClr>
              <a:buSzPct val="100000"/>
              <a:buFont typeface="+mj-lt"/>
              <a:buAutoNum type="alphaUcPeriod"/>
            </a:pPr>
            <a:r>
              <a:rPr lang="en-GB" dirty="0"/>
              <a:t>Cost spreadsheet</a:t>
            </a:r>
          </a:p>
          <a:p>
            <a:pPr marL="114300" indent="0">
              <a:buNone/>
            </a:pPr>
            <a:endParaRPr lang="en-GB" dirty="0"/>
          </a:p>
        </p:txBody>
      </p:sp>
      <p:sp>
        <p:nvSpPr>
          <p:cNvPr id="6" name="TextBox 5">
            <a:extLst>
              <a:ext uri="{FF2B5EF4-FFF2-40B4-BE49-F238E27FC236}">
                <a16:creationId xmlns:a16="http://schemas.microsoft.com/office/drawing/2014/main" id="{BACB9AAB-1064-4DA8-24F2-C546BC8D29FF}"/>
              </a:ext>
            </a:extLst>
          </p:cNvPr>
          <p:cNvSpPr txBox="1"/>
          <p:nvPr/>
        </p:nvSpPr>
        <p:spPr>
          <a:xfrm>
            <a:off x="8117641" y="2707299"/>
            <a:ext cx="3261852" cy="2862322"/>
          </a:xfrm>
          <a:prstGeom prst="rect">
            <a:avLst/>
          </a:prstGeom>
          <a:noFill/>
        </p:spPr>
        <p:txBody>
          <a:bodyPr wrap="square" rtlCol="0">
            <a:spAutoFit/>
          </a:bodyPr>
          <a:lstStyle/>
          <a:p>
            <a:pPr marL="114300"/>
            <a:r>
              <a:rPr lang="en-GB" sz="2000" dirty="0"/>
              <a:t>B. Gantt chart</a:t>
            </a:r>
          </a:p>
          <a:p>
            <a:pPr marL="114300"/>
            <a:endParaRPr lang="en-GB" sz="2000" dirty="0"/>
          </a:p>
          <a:p>
            <a:pPr marL="114300"/>
            <a:r>
              <a:rPr lang="en-GB" sz="2000" dirty="0"/>
              <a:t>A risk register is used to </a:t>
            </a:r>
            <a:r>
              <a:rPr lang="en-US" sz="2000" dirty="0"/>
              <a:t>reduce the likelihood of anyone being harmed. A cost spreadsheet is used to keep track of the total amount of the budget spent. </a:t>
            </a:r>
            <a:r>
              <a:rPr lang="en-GB" sz="2000" dirty="0"/>
              <a:t> </a:t>
            </a:r>
          </a:p>
        </p:txBody>
      </p:sp>
      <p:sp>
        <p:nvSpPr>
          <p:cNvPr id="7" name="Google Shape;226;p37">
            <a:extLst>
              <a:ext uri="{FF2B5EF4-FFF2-40B4-BE49-F238E27FC236}">
                <a16:creationId xmlns:a16="http://schemas.microsoft.com/office/drawing/2014/main" id="{D788BEF0-1D4A-08F4-048C-D846AFE7DF80}"/>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10" name="Google Shape;225;p37">
            <a:extLst>
              <a:ext uri="{FF2B5EF4-FFF2-40B4-BE49-F238E27FC236}">
                <a16:creationId xmlns:a16="http://schemas.microsoft.com/office/drawing/2014/main" id="{C50C48DA-66A0-9AD0-249D-6CE01CF410EF}"/>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Tree>
    <p:extLst>
      <p:ext uri="{BB962C8B-B14F-4D97-AF65-F5344CB8AC3E}">
        <p14:creationId xmlns:p14="http://schemas.microsoft.com/office/powerpoint/2010/main" val="4216674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89BE2-8F35-F549-5061-56BC97834D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8A363C-AFEC-B91D-2020-FDCD475D66F7}"/>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AFE03D84-99DB-C8EE-10F6-600667799904}"/>
              </a:ext>
            </a:extLst>
          </p:cNvPr>
          <p:cNvSpPr>
            <a:spLocks noGrp="1"/>
          </p:cNvSpPr>
          <p:nvPr>
            <p:ph type="body" idx="1"/>
          </p:nvPr>
        </p:nvSpPr>
        <p:spPr/>
        <p:txBody>
          <a:bodyPr/>
          <a:lstStyle/>
          <a:p>
            <a:pPr marL="114300" indent="0">
              <a:buNone/>
            </a:pPr>
            <a:r>
              <a:rPr lang="en-GB" dirty="0"/>
              <a:t>During which stage of a project life cycle are outcomes reflected on and improvements considered?</a:t>
            </a:r>
          </a:p>
          <a:p>
            <a:pPr marL="571500" indent="-457200">
              <a:buClr>
                <a:srgbClr val="326367"/>
              </a:buClr>
              <a:buSzPct val="100000"/>
              <a:buFont typeface="+mj-lt"/>
              <a:buAutoNum type="alphaUcPeriod"/>
            </a:pPr>
            <a:r>
              <a:rPr lang="en-GB" dirty="0"/>
              <a:t>Evaluation</a:t>
            </a:r>
          </a:p>
          <a:p>
            <a:pPr marL="571500" indent="-457200">
              <a:buClr>
                <a:srgbClr val="326367"/>
              </a:buClr>
              <a:buSzPct val="100000"/>
              <a:buFont typeface="+mj-lt"/>
              <a:buAutoNum type="alphaUcPeriod"/>
            </a:pPr>
            <a:r>
              <a:rPr lang="en-GB" dirty="0"/>
              <a:t>Planning</a:t>
            </a:r>
          </a:p>
          <a:p>
            <a:pPr marL="571500" indent="-457200">
              <a:buClr>
                <a:srgbClr val="326367"/>
              </a:buClr>
              <a:buSzPct val="100000"/>
              <a:buFont typeface="+mj-lt"/>
              <a:buAutoNum type="alphaUcPeriod"/>
            </a:pPr>
            <a:r>
              <a:rPr lang="en-GB" dirty="0"/>
              <a:t>Implementation</a:t>
            </a:r>
          </a:p>
        </p:txBody>
      </p:sp>
      <p:sp>
        <p:nvSpPr>
          <p:cNvPr id="6" name="Google Shape;226;p37">
            <a:extLst>
              <a:ext uri="{FF2B5EF4-FFF2-40B4-BE49-F238E27FC236}">
                <a16:creationId xmlns:a16="http://schemas.microsoft.com/office/drawing/2014/main" id="{33CBA0DE-7F92-A891-7E4A-77E4C2BF7D60}"/>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9" name="Google Shape;225;p37">
            <a:extLst>
              <a:ext uri="{FF2B5EF4-FFF2-40B4-BE49-F238E27FC236}">
                <a16:creationId xmlns:a16="http://schemas.microsoft.com/office/drawing/2014/main" id="{95708677-7CD0-280E-E17A-41043B756D80}"/>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Tree>
    <p:extLst>
      <p:ext uri="{BB962C8B-B14F-4D97-AF65-F5344CB8AC3E}">
        <p14:creationId xmlns:p14="http://schemas.microsoft.com/office/powerpoint/2010/main" val="2720221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3CC55-B270-6B42-8F9B-C4039C5CB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F30DB-ED79-85B6-3A79-5DEF358EBF25}"/>
              </a:ext>
            </a:extLst>
          </p:cNvPr>
          <p:cNvSpPr>
            <a:spLocks noGrp="1"/>
          </p:cNvSpPr>
          <p:nvPr>
            <p:ph type="title"/>
          </p:nvPr>
        </p:nvSpPr>
        <p:spPr/>
        <p:txBody>
          <a:bodyPr/>
          <a:lstStyle/>
          <a:p>
            <a:r>
              <a:rPr lang="en-US" dirty="0"/>
              <a:t>Recap quiz</a:t>
            </a:r>
            <a:endParaRPr lang="en-GB" dirty="0"/>
          </a:p>
        </p:txBody>
      </p:sp>
      <p:sp>
        <p:nvSpPr>
          <p:cNvPr id="3" name="Text Placeholder 2">
            <a:extLst>
              <a:ext uri="{FF2B5EF4-FFF2-40B4-BE49-F238E27FC236}">
                <a16:creationId xmlns:a16="http://schemas.microsoft.com/office/drawing/2014/main" id="{3EB9B634-1697-6FA7-44CE-A3641E5C1ABD}"/>
              </a:ext>
            </a:extLst>
          </p:cNvPr>
          <p:cNvSpPr>
            <a:spLocks noGrp="1"/>
          </p:cNvSpPr>
          <p:nvPr>
            <p:ph type="body" idx="1"/>
          </p:nvPr>
        </p:nvSpPr>
        <p:spPr/>
        <p:txBody>
          <a:bodyPr/>
          <a:lstStyle/>
          <a:p>
            <a:pPr marL="114300" indent="0">
              <a:buNone/>
            </a:pPr>
            <a:r>
              <a:rPr lang="en-GB" dirty="0"/>
              <a:t>During which stage of a project life cycle are outcomes reflected on and improvements considered?</a:t>
            </a:r>
          </a:p>
          <a:p>
            <a:pPr marL="571500" indent="-457200">
              <a:buClr>
                <a:srgbClr val="326367"/>
              </a:buClr>
              <a:buSzPct val="100000"/>
              <a:buFont typeface="+mj-lt"/>
              <a:buAutoNum type="alphaUcPeriod"/>
            </a:pPr>
            <a:r>
              <a:rPr lang="en-GB" dirty="0"/>
              <a:t>Evaluation</a:t>
            </a:r>
          </a:p>
          <a:p>
            <a:pPr marL="571500" indent="-457200">
              <a:buClr>
                <a:srgbClr val="326367"/>
              </a:buClr>
              <a:buSzPct val="100000"/>
              <a:buFont typeface="+mj-lt"/>
              <a:buAutoNum type="alphaUcPeriod"/>
            </a:pPr>
            <a:r>
              <a:rPr lang="en-GB" dirty="0"/>
              <a:t>Planning</a:t>
            </a:r>
          </a:p>
          <a:p>
            <a:pPr marL="571500" indent="-457200">
              <a:buClr>
                <a:srgbClr val="326367"/>
              </a:buClr>
              <a:buSzPct val="100000"/>
              <a:buFont typeface="+mj-lt"/>
              <a:buAutoNum type="alphaUcPeriod"/>
            </a:pPr>
            <a:r>
              <a:rPr lang="en-GB" dirty="0"/>
              <a:t>Implementation</a:t>
            </a:r>
          </a:p>
        </p:txBody>
      </p:sp>
      <p:sp>
        <p:nvSpPr>
          <p:cNvPr id="6" name="TextBox 5">
            <a:extLst>
              <a:ext uri="{FF2B5EF4-FFF2-40B4-BE49-F238E27FC236}">
                <a16:creationId xmlns:a16="http://schemas.microsoft.com/office/drawing/2014/main" id="{3AC2EEB1-2AB4-7313-E4AF-9907D649EC1C}"/>
              </a:ext>
            </a:extLst>
          </p:cNvPr>
          <p:cNvSpPr txBox="1"/>
          <p:nvPr/>
        </p:nvSpPr>
        <p:spPr>
          <a:xfrm>
            <a:off x="8221551" y="2707299"/>
            <a:ext cx="3146322" cy="3077766"/>
          </a:xfrm>
          <a:prstGeom prst="rect">
            <a:avLst/>
          </a:prstGeom>
          <a:noFill/>
        </p:spPr>
        <p:txBody>
          <a:bodyPr wrap="square" rtlCol="0">
            <a:spAutoFit/>
          </a:bodyPr>
          <a:lstStyle/>
          <a:p>
            <a:pPr marL="342900" indent="-342900">
              <a:buAutoNum type="alphaUcPeriod"/>
            </a:pPr>
            <a:r>
              <a:rPr lang="en-GB" sz="2000" dirty="0"/>
              <a:t>Evaluation</a:t>
            </a:r>
          </a:p>
          <a:p>
            <a:pPr marL="342900" indent="-342900">
              <a:buAutoNum type="alphaUcPeriod"/>
            </a:pPr>
            <a:endParaRPr lang="en-GB" sz="2000" dirty="0"/>
          </a:p>
          <a:p>
            <a:r>
              <a:rPr lang="en-GB" sz="2000" dirty="0"/>
              <a:t>Planning is carried out at the start of a project and involves scheduling and resource planning.  Implementation is the stage where a product is built and tested. </a:t>
            </a:r>
          </a:p>
          <a:p>
            <a:endParaRPr lang="en-GB" dirty="0"/>
          </a:p>
        </p:txBody>
      </p:sp>
      <p:sp>
        <p:nvSpPr>
          <p:cNvPr id="7" name="Google Shape;226;p37">
            <a:extLst>
              <a:ext uri="{FF2B5EF4-FFF2-40B4-BE49-F238E27FC236}">
                <a16:creationId xmlns:a16="http://schemas.microsoft.com/office/drawing/2014/main" id="{D5257669-EA12-7C73-E5EA-E2A88DA2E3B6}"/>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10" name="Google Shape;225;p37">
            <a:extLst>
              <a:ext uri="{FF2B5EF4-FFF2-40B4-BE49-F238E27FC236}">
                <a16:creationId xmlns:a16="http://schemas.microsoft.com/office/drawing/2014/main" id="{819FCBC3-343C-4914-A503-314AE57BF468}"/>
              </a:ext>
            </a:extLst>
          </p:cNvPr>
          <p:cNvSpPr txBox="1">
            <a:spLocks/>
          </p:cNvSpPr>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Introduction</a:t>
            </a:r>
          </a:p>
        </p:txBody>
      </p:sp>
    </p:spTree>
    <p:extLst>
      <p:ext uri="{BB962C8B-B14F-4D97-AF65-F5344CB8AC3E}">
        <p14:creationId xmlns:p14="http://schemas.microsoft.com/office/powerpoint/2010/main" val="30409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dirty="0"/>
              <a:t>Project constraints</a:t>
            </a:r>
            <a:endParaRPr dirty="0"/>
          </a:p>
        </p:txBody>
      </p:sp>
      <p:sp>
        <p:nvSpPr>
          <p:cNvPr id="240" name="Google Shape;240;p1"/>
          <p:cNvSpPr txBox="1">
            <a:spLocks noGrp="1"/>
          </p:cNvSpPr>
          <p:nvPr>
            <p:ph type="body" idx="1"/>
          </p:nvPr>
        </p:nvSpPr>
        <p:spPr>
          <a:xfrm>
            <a:off x="838200" y="1825625"/>
            <a:ext cx="10515600" cy="4351338"/>
          </a:xfrm>
          <a:prstGeom prst="rect">
            <a:avLst/>
          </a:prstGeom>
          <a:solidFill>
            <a:srgbClr val="D2E8E9"/>
          </a:solidFill>
          <a:ln>
            <a:noFill/>
          </a:ln>
        </p:spPr>
        <p:txBody>
          <a:bodyPr spcFirstLastPara="1" wrap="square" lIns="180000" tIns="180000" rIns="180000" bIns="180000" anchor="t" anchorCtr="0">
            <a:normAutofit/>
          </a:bodyPr>
          <a:lstStyle/>
          <a:p>
            <a:pPr marL="140971" indent="0">
              <a:buSzPts val="2400"/>
              <a:buNone/>
            </a:pPr>
            <a:r>
              <a:rPr lang="en-US" dirty="0"/>
              <a:t>In your groups:</a:t>
            </a:r>
          </a:p>
          <a:p>
            <a:pPr marL="483871">
              <a:buClr>
                <a:srgbClr val="326367"/>
              </a:buClr>
              <a:buSzPts val="2400"/>
            </a:pPr>
            <a:r>
              <a:rPr lang="en-US" dirty="0"/>
              <a:t>list typical project constraints;</a:t>
            </a:r>
          </a:p>
          <a:p>
            <a:pPr marL="483871">
              <a:buClr>
                <a:srgbClr val="326367"/>
              </a:buClr>
              <a:buSzPts val="2400"/>
            </a:pPr>
            <a:r>
              <a:rPr lang="en-US" dirty="0"/>
              <a:t>group the constraints into categories such as:</a:t>
            </a:r>
          </a:p>
          <a:p>
            <a:pPr marL="941071" lvl="1">
              <a:buClr>
                <a:srgbClr val="326367"/>
              </a:buClr>
              <a:buSzPts val="2400"/>
              <a:buFont typeface="Courier New" panose="02070309020205020404" pitchFamily="49" charset="0"/>
              <a:buChar char="o"/>
            </a:pPr>
            <a:r>
              <a:rPr lang="en-US" sz="2400" dirty="0"/>
              <a:t>resources;</a:t>
            </a:r>
          </a:p>
          <a:p>
            <a:pPr marL="941071" lvl="1">
              <a:buClr>
                <a:srgbClr val="326367"/>
              </a:buClr>
              <a:buSzPts val="2400"/>
              <a:buFont typeface="Courier New" panose="02070309020205020404" pitchFamily="49" charset="0"/>
              <a:buChar char="o"/>
            </a:pPr>
            <a:r>
              <a:rPr lang="en-US" sz="2400" dirty="0"/>
              <a:t>quality.</a:t>
            </a:r>
            <a:endParaRPr sz="2400" dirty="0"/>
          </a:p>
        </p:txBody>
      </p:sp>
      <p:sp>
        <p:nvSpPr>
          <p:cNvPr id="4" name="Google Shape;226;p37">
            <a:extLst>
              <a:ext uri="{FF2B5EF4-FFF2-40B4-BE49-F238E27FC236}">
                <a16:creationId xmlns:a16="http://schemas.microsoft.com/office/drawing/2014/main" id="{D5A53B4E-B0E9-EC31-52C1-D3AA9BF4C5BE}"/>
              </a:ext>
            </a:extLst>
          </p:cNvPr>
          <p:cNvSpPr txBox="1">
            <a:spLocks/>
          </p:cNvSpPr>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8000"/>
              </a:lnSpc>
              <a:buSzPts val="1200"/>
            </a:pPr>
            <a:r>
              <a:rPr lang="en-GB" sz="1200" dirty="0">
                <a:solidFill>
                  <a:srgbClr val="898989"/>
                </a:solidFill>
              </a:rPr>
              <a:t>Lesson 2: Constraints, risks and collaboration</a:t>
            </a:r>
          </a:p>
        </p:txBody>
      </p:sp>
      <p:sp>
        <p:nvSpPr>
          <p:cNvPr id="2" name="Google Shape;225;p37">
            <a:extLst>
              <a:ext uri="{FF2B5EF4-FFF2-40B4-BE49-F238E27FC236}">
                <a16:creationId xmlns:a16="http://schemas.microsoft.com/office/drawing/2014/main" id="{397B4980-6385-D848-F15F-A8C97FC918B5}"/>
              </a:ext>
            </a:extLst>
          </p:cNvPr>
          <p:cNvSpPr txBox="1">
            <a:spLocks/>
          </p:cNvSpPr>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108000"/>
              </a:lnSpc>
              <a:spcBef>
                <a:spcPts val="10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1pPr>
            <a:lvl2pPr marL="914400" marR="0" lvl="1"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2pPr>
            <a:lvl3pPr marL="1371600" marR="0" lvl="2"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3pPr>
            <a:lvl4pPr marL="1828800" marR="0" lvl="3"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4pPr>
            <a:lvl5pPr marL="2286000" marR="0" lvl="4" indent="-228600" algn="l" rtl="0">
              <a:lnSpc>
                <a:spcPct val="108000"/>
              </a:lnSpc>
              <a:spcBef>
                <a:spcPts val="500"/>
              </a:spcBef>
              <a:spcAft>
                <a:spcPts val="0"/>
              </a:spcAft>
              <a:buClr>
                <a:srgbClr val="534C29"/>
              </a:buClr>
              <a:buSzPts val="1200"/>
              <a:buFont typeface="Arial"/>
              <a:buNone/>
              <a:defRPr sz="1200" b="0" i="0" u="none" strike="noStrike" cap="none">
                <a:solidFill>
                  <a:srgbClr val="89898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SzPts val="1400"/>
            </a:pPr>
            <a:r>
              <a:rPr lang="en-GB" sz="1400" b="1" dirty="0">
                <a:solidFill>
                  <a:srgbClr val="FFFFFF"/>
                </a:solidFill>
                <a:latin typeface="Arial Narrow"/>
                <a:sym typeface="Arial Narrow"/>
              </a:rPr>
              <a:t>Activity 1</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fb43fb1aa4e59332d5b0f19b84463a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72831a12c1f50ef4f14741b0b460a1ce"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6932DE-51A9-45B2-ADF0-DFD1D8BEA931}"/>
</file>

<file path=customXml/itemProps2.xml><?xml version="1.0" encoding="utf-8"?>
<ds:datastoreItem xmlns:ds="http://schemas.openxmlformats.org/officeDocument/2006/customXml" ds:itemID="{5B8B3591-B898-40E5-8532-064EE723B9B0}"/>
</file>

<file path=customXml/itemProps3.xml><?xml version="1.0" encoding="utf-8"?>
<ds:datastoreItem xmlns:ds="http://schemas.openxmlformats.org/officeDocument/2006/customXml" ds:itemID="{480DD8B9-20B7-40E7-97F2-F3CC99A206B6}"/>
</file>

<file path=docProps/app.xml><?xml version="1.0" encoding="utf-8"?>
<Properties xmlns="http://schemas.openxmlformats.org/officeDocument/2006/extended-properties" xmlns:vt="http://schemas.openxmlformats.org/officeDocument/2006/docPropsVTypes">
  <TotalTime>0</TotalTime>
  <Words>1453</Words>
  <Application>Microsoft Office PowerPoint</Application>
  <PresentationFormat>Widescreen</PresentationFormat>
  <Paragraphs>221</Paragraphs>
  <Slides>20</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Courier New</vt:lpstr>
      <vt:lpstr>Calibri</vt:lpstr>
      <vt:lpstr>Arial Narrow</vt:lpstr>
      <vt:lpstr>Office Theme</vt:lpstr>
      <vt:lpstr>1_Office Theme</vt:lpstr>
      <vt:lpstr>Engineering and Manufacturing: Core</vt:lpstr>
      <vt:lpstr>In this lesson we will:</vt:lpstr>
      <vt:lpstr>Recap quiz</vt:lpstr>
      <vt:lpstr>Recap quiz</vt:lpstr>
      <vt:lpstr>Recap quiz</vt:lpstr>
      <vt:lpstr>Recap quiz</vt:lpstr>
      <vt:lpstr>Recap quiz</vt:lpstr>
      <vt:lpstr>Recap quiz</vt:lpstr>
      <vt:lpstr>Project constraints</vt:lpstr>
      <vt:lpstr>Project constraints</vt:lpstr>
      <vt:lpstr>Identifying constraints</vt:lpstr>
      <vt:lpstr>Workbook </vt:lpstr>
      <vt:lpstr>Risk management</vt:lpstr>
      <vt:lpstr>Risk register</vt:lpstr>
      <vt:lpstr>Risk register – answers</vt:lpstr>
      <vt:lpstr>Collaborative working</vt:lpstr>
      <vt:lpstr>Communication plan</vt:lpstr>
      <vt:lpstr>The conveyor belt crisis simulation</vt:lpstr>
      <vt:lpstr>The conveyor belt crisis simulation</vt:lpstr>
      <vt:lpstr>In this lesson, we have: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2026-06-25T14:21:19Z</dcterms:created>
  <dcterms:modified xsi:type="dcterms:W3CDTF">2026-06-25T14:21:21Z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