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73" r:id="rId4"/>
    <p:sldId id="281" r:id="rId5"/>
    <p:sldId id="276" r:id="rId6"/>
    <p:sldId id="277" r:id="rId7"/>
    <p:sldId id="275" r:id="rId8"/>
    <p:sldId id="268" r:id="rId9"/>
    <p:sldId id="257" r:id="rId10"/>
    <p:sldId id="258" r:id="rId11"/>
    <p:sldId id="259" r:id="rId12"/>
    <p:sldId id="260" r:id="rId13"/>
    <p:sldId id="280" r:id="rId14"/>
    <p:sldId id="278" r:id="rId15"/>
    <p:sldId id="261" r:id="rId16"/>
    <p:sldId id="269" r:id="rId17"/>
    <p:sldId id="270" r:id="rId18"/>
    <p:sldId id="271" r:id="rId19"/>
    <p:sldId id="272" r:id="rId20"/>
  </p:sldIdLst>
  <p:sldSz cx="12192000" cy="6858000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EBucgPQ5QERQm0aCY4IkiIaUB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C"/>
    <a:srgbClr val="D2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/>
    <p:restoredTop sz="74091" autoAdjust="0"/>
  </p:normalViewPr>
  <p:slideViewPr>
    <p:cSldViewPr snapToGrid="0">
      <p:cViewPr varScale="1">
        <p:scale>
          <a:sx n="55" d="100"/>
          <a:sy n="55" d="100"/>
        </p:scale>
        <p:origin x="8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99780576/490c675b4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Image © </a:t>
            </a:r>
            <a:r>
              <a:rPr lang="en-GB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</a:t>
            </a:r>
            <a:r>
              <a:rPr lang="en-GB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Gorodenkoff</a:t>
            </a:r>
          </a:p>
        </p:txBody>
      </p:sp>
      <p:sp>
        <p:nvSpPr>
          <p:cNvPr id="127" name="Google Shape;12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473E7CB-31C2-14EE-A8BC-6084AE71C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>
            <a:extLst>
              <a:ext uri="{FF2B5EF4-FFF2-40B4-BE49-F238E27FC236}">
                <a16:creationId xmlns:a16="http://schemas.microsoft.com/office/drawing/2014/main" id="{33979C95-64FA-9BC9-3618-97E4B0D682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>
            <a:extLst>
              <a:ext uri="{FF2B5EF4-FFF2-40B4-BE49-F238E27FC236}">
                <a16:creationId xmlns:a16="http://schemas.microsoft.com/office/drawing/2014/main" id="{09B7F23F-6C48-AC55-7208-B1C2B6B61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76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4E0412E8-2944-32B5-28F3-B89F53AEF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>
            <a:extLst>
              <a:ext uri="{FF2B5EF4-FFF2-40B4-BE49-F238E27FC236}">
                <a16:creationId xmlns:a16="http://schemas.microsoft.com/office/drawing/2014/main" id="{73A14AFB-3D06-F92C-8461-E7FD03A9DD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>
            <a:extLst>
              <a:ext uri="{FF2B5EF4-FFF2-40B4-BE49-F238E27FC236}">
                <a16:creationId xmlns:a16="http://schemas.microsoft.com/office/drawing/2014/main" id="{F2822B00-EB62-7ADF-3F81-C60354C33B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96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A6CE4246-01D4-B48A-1C19-C38C265C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>
            <a:extLst>
              <a:ext uri="{FF2B5EF4-FFF2-40B4-BE49-F238E27FC236}">
                <a16:creationId xmlns:a16="http://schemas.microsoft.com/office/drawing/2014/main" id="{D527DEB0-3920-1EC5-3221-2BE7F058EB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>
            <a:extLst>
              <a:ext uri="{FF2B5EF4-FFF2-40B4-BE49-F238E27FC236}">
                <a16:creationId xmlns:a16="http://schemas.microsoft.com/office/drawing/2014/main" id="{0623A8ED-C1E5-9B83-7E23-DCCFB74B0B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27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462C6AD0-CA89-9BF9-B4CE-A8699AAB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>
            <a:extLst>
              <a:ext uri="{FF2B5EF4-FFF2-40B4-BE49-F238E27FC236}">
                <a16:creationId xmlns:a16="http://schemas.microsoft.com/office/drawing/2014/main" id="{6639847A-F45B-85E0-86D7-06D7EDF84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>
            <a:extLst>
              <a:ext uri="{FF2B5EF4-FFF2-40B4-BE49-F238E27FC236}">
                <a16:creationId xmlns:a16="http://schemas.microsoft.com/office/drawing/2014/main" id="{2DCEF370-D0D9-3769-2620-2BC5BD4FF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4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Shutterstock/JOAT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92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Formulae and rearrangement in industry video: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https://vimeo.com/1199780576/490c675b4c</a:t>
            </a:r>
            <a:endParaRPr dirty="0"/>
          </a:p>
        </p:txBody>
      </p:sp>
      <p:sp>
        <p:nvSpPr>
          <p:cNvPr id="249" name="Google Shape;2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45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FA554-C954-8F78-D91D-AC83D6596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470"/>
            <a:ext cx="12192000" cy="4775196"/>
          </a:xfrm>
          <a:prstGeom prst="rect">
            <a:avLst/>
          </a:prstGeom>
        </p:spPr>
      </p:pic>
      <p:pic>
        <p:nvPicPr>
          <p:cNvPr id="14" name="Google Shape;14;p12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40160"/>
            <a:ext cx="12192000" cy="52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799766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668" y="2188547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2"/>
          </p:nvPr>
        </p:nvSpPr>
        <p:spPr>
          <a:xfrm>
            <a:off x="6152797" y="283185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51" y="2309852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  <p:sp>
        <p:nvSpPr>
          <p:cNvPr id="102" name="Google Shape;102;p2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  <p:sp>
        <p:nvSpPr>
          <p:cNvPr id="109" name="Google Shape;109;p2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  <p:sp>
        <p:nvSpPr>
          <p:cNvPr id="116" name="Google Shape;116;p2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 descr="A picture containing pattern, circle, screenshot, design&#10;&#10;Description automatically generated"/>
          <p:cNvPicPr preferRelativeResize="0"/>
          <p:nvPr userDrawn="1"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5119832" y="365125"/>
            <a:ext cx="8745021" cy="868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tabLst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tabLst/>
              <a:defRPr/>
            </a:pPr>
            <a:r>
              <a:rPr lang="en-US" dirty="0"/>
              <a:t>Resource 2: Formulae and rearrangement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4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4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4" name="Google Shape;34;p14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4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 dirty="0"/>
              <a:t>Resource 2: Formulae and rearrangement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8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8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  <p:sp>
        <p:nvSpPr>
          <p:cNvPr id="63" name="Google Shape;63;p18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9" name="Google Shape;69;p18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1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5" hasCustomPrompt="1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Resource 2: Formulae and rearrangement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1199780576?h=490c675b4c&amp;amp;app_id=122963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>
            <a:spLocks noGrp="1"/>
          </p:cNvSpPr>
          <p:nvPr>
            <p:ph type="ctrTitle"/>
          </p:nvPr>
        </p:nvSpPr>
        <p:spPr>
          <a:xfrm>
            <a:off x="658047" y="3847088"/>
            <a:ext cx="10863463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</a:pPr>
            <a:r>
              <a:rPr lang="en-GB" dirty="0"/>
              <a:t>Engineering and Manufacturing: Core</a:t>
            </a:r>
            <a:endParaRPr dirty="0"/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</a:pPr>
            <a:r>
              <a:rPr lang="en-GB" dirty="0"/>
              <a:t>Topic: Manipulating equations and calculus</a:t>
            </a:r>
            <a:endParaRPr dirty="0"/>
          </a:p>
        </p:txBody>
      </p:sp>
      <p:sp>
        <p:nvSpPr>
          <p:cNvPr id="131" name="Google Shape;131;p1"/>
          <p:cNvSpPr txBox="1">
            <a:spLocks noGrp="1"/>
          </p:cNvSpPr>
          <p:nvPr>
            <p:ph type="body" idx="2"/>
          </p:nvPr>
        </p:nvSpPr>
        <p:spPr>
          <a:xfrm>
            <a:off x="6329055" y="2894811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Route: Engineering and Manufacturing</a:t>
            </a:r>
            <a:endParaRPr dirty="0"/>
          </a:p>
        </p:txBody>
      </p:sp>
      <p:sp>
        <p:nvSpPr>
          <p:cNvPr id="132" name="Google Shape;132;p1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2: Formulae and rearrangement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Worked example 1: Using formulae</a:t>
            </a:r>
            <a:br>
              <a:rPr lang="en-GB" dirty="0"/>
            </a:b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Google Shape;149;p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pitch control arm has a pivot radius of 1.2 m. </a:t>
                </a:r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endParaRPr lang="en-GB" dirty="0"/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scale model exerts a weight (force) of 2000 N at this distance. </a:t>
                </a:r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endParaRPr lang="en-GB" dirty="0"/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Calculate the required torque in Nm.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Step 1</a:t>
                </a:r>
                <a:r>
                  <a:rPr lang="en-GB" dirty="0"/>
                  <a:t>: Write out the calculation formula: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49" name="Google Shape;149;p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3"/>
                <a:stretch>
                  <a:fillRect l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Google Shape;151;p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Google Shape;154;p3"/>
              <p:cNvSpPr txBox="1"/>
              <p:nvPr/>
            </p:nvSpPr>
            <p:spPr>
              <a:xfrm>
                <a:off x="1040194" y="5085258"/>
                <a:ext cx="7331074" cy="70784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means that </a:t>
                </a:r>
                <a:endParaRPr lang="en-GB" i="1" dirty="0">
                  <a:ea typeface="Calibri"/>
                </a:endParaRPr>
              </a:p>
              <a:p>
                <a:pPr marR="0" lvl="0" algn="ctr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𝑡𝑜𝑟𝑞𝑢𝑒</m:t>
                      </m:r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𝑓𝑜𝑟𝑐𝑒</m:t>
                      </m:r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𝑟𝑎𝑑𝑖𝑢𝑠</m:t>
                      </m:r>
                    </m:oMath>
                  </m:oMathPara>
                </a14:m>
                <a:endParaRPr lang="en-GB" dirty="0">
                  <a:ea typeface="Calibri"/>
                </a:endParaRPr>
              </a:p>
            </p:txBody>
          </p:sp>
        </mc:Choice>
        <mc:Fallback xmlns="">
          <p:sp>
            <p:nvSpPr>
              <p:cNvPr id="154" name="Google Shape;154;p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94" y="5085258"/>
                <a:ext cx="7331074" cy="707846"/>
              </a:xfrm>
              <a:prstGeom prst="rect">
                <a:avLst/>
              </a:prstGeom>
              <a:blipFill>
                <a:blip r:embed="rId5"/>
                <a:stretch>
                  <a:fillRect t="-4310" b="-9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40;p2">
            <a:extLst>
              <a:ext uri="{FF2B5EF4-FFF2-40B4-BE49-F238E27FC236}">
                <a16:creationId xmlns:a16="http://schemas.microsoft.com/office/drawing/2014/main" id="{55B3DB55-C0E4-7431-CDC5-541D0D0C1F5D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1250F6-17A1-99D7-2280-2CDB0C6D0758}"/>
              </a:ext>
            </a:extLst>
          </p:cNvPr>
          <p:cNvGrpSpPr/>
          <p:nvPr/>
        </p:nvGrpSpPr>
        <p:grpSpPr>
          <a:xfrm>
            <a:off x="9006406" y="3836841"/>
            <a:ext cx="2184935" cy="2172587"/>
            <a:chOff x="9168865" y="3500627"/>
            <a:chExt cx="2184935" cy="2172587"/>
          </a:xfrm>
        </p:grpSpPr>
        <p:sp>
          <p:nvSpPr>
            <p:cNvPr id="3" name="Google Shape;152;p3">
              <a:extLst>
                <a:ext uri="{FF2B5EF4-FFF2-40B4-BE49-F238E27FC236}">
                  <a16:creationId xmlns:a16="http://schemas.microsoft.com/office/drawing/2014/main" id="{23217BE2-4A27-291E-7FC3-1358AFB3B075}"/>
                </a:ext>
              </a:extLst>
            </p:cNvPr>
            <p:cNvSpPr/>
            <p:nvPr/>
          </p:nvSpPr>
          <p:spPr>
            <a:xfrm>
              <a:off x="9168865" y="3500627"/>
              <a:ext cx="2184935" cy="2172587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153;p3">
              <a:extLst>
                <a:ext uri="{FF2B5EF4-FFF2-40B4-BE49-F238E27FC236}">
                  <a16:creationId xmlns:a16="http://schemas.microsoft.com/office/drawing/2014/main" id="{B9C97672-1AC6-D0FC-4D88-9926EDA7694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4525" y="4001519"/>
              <a:ext cx="1193615" cy="11708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Worked example 1: Using formulae</a:t>
            </a:r>
            <a:br>
              <a:rPr lang="en-GB"/>
            </a:b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Google Shape;160;p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pitch control arm has a pivot radius of 1.2 m. </a:t>
                </a:r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endParaRPr lang="en-GB" dirty="0"/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scale model exerts a weight (force) of 2000 N at this distance. </a:t>
                </a:r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endParaRPr lang="en-GB" dirty="0"/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Calculate the required torque in Nm.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>
                  <a:buSzPts val="2400"/>
                  <a:buNone/>
                </a:pPr>
                <a:r>
                  <a:rPr lang="en-GB" b="1" dirty="0"/>
                  <a:t>Step 2</a:t>
                </a:r>
                <a:r>
                  <a:rPr lang="en-GB" dirty="0"/>
                  <a:t>: Fill in the known values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D2E8E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=200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0×1.2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0" name="Google Shape;160;p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3"/>
                <a:stretch>
                  <a:fillRect l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Google Shape;162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p:sp>
        <p:nvSpPr>
          <p:cNvPr id="2" name="Google Shape;154;p3">
            <a:extLst>
              <a:ext uri="{FF2B5EF4-FFF2-40B4-BE49-F238E27FC236}">
                <a16:creationId xmlns:a16="http://schemas.microsoft.com/office/drawing/2014/main" id="{CD44453B-D902-A71C-616A-456C95E04ABC}"/>
              </a:ext>
            </a:extLst>
          </p:cNvPr>
          <p:cNvSpPr txBox="1"/>
          <p:nvPr/>
        </p:nvSpPr>
        <p:spPr>
          <a:xfrm>
            <a:off x="1048583" y="5473179"/>
            <a:ext cx="7331074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add units with your values.</a:t>
            </a:r>
          </a:p>
        </p:txBody>
      </p:sp>
      <p:sp>
        <p:nvSpPr>
          <p:cNvPr id="5" name="Google Shape;140;p2">
            <a:extLst>
              <a:ext uri="{FF2B5EF4-FFF2-40B4-BE49-F238E27FC236}">
                <a16:creationId xmlns:a16="http://schemas.microsoft.com/office/drawing/2014/main" id="{0A50F021-52FE-9903-AE23-39AD724AC469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7129B-1A88-05D4-AAD5-DA0D71A0E6E2}"/>
              </a:ext>
            </a:extLst>
          </p:cNvPr>
          <p:cNvGrpSpPr/>
          <p:nvPr/>
        </p:nvGrpSpPr>
        <p:grpSpPr>
          <a:xfrm>
            <a:off x="9006406" y="3836841"/>
            <a:ext cx="2184935" cy="2172587"/>
            <a:chOff x="9168865" y="3500627"/>
            <a:chExt cx="2184935" cy="2172587"/>
          </a:xfrm>
        </p:grpSpPr>
        <p:sp>
          <p:nvSpPr>
            <p:cNvPr id="4" name="Google Shape;152;p3">
              <a:extLst>
                <a:ext uri="{FF2B5EF4-FFF2-40B4-BE49-F238E27FC236}">
                  <a16:creationId xmlns:a16="http://schemas.microsoft.com/office/drawing/2014/main" id="{94EAD93D-EDDE-5D2A-183D-7A55003DC503}"/>
                </a:ext>
              </a:extLst>
            </p:cNvPr>
            <p:cNvSpPr/>
            <p:nvPr/>
          </p:nvSpPr>
          <p:spPr>
            <a:xfrm>
              <a:off x="9168865" y="3500627"/>
              <a:ext cx="2184935" cy="2172587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153;p3">
              <a:extLst>
                <a:ext uri="{FF2B5EF4-FFF2-40B4-BE49-F238E27FC236}">
                  <a16:creationId xmlns:a16="http://schemas.microsoft.com/office/drawing/2014/main" id="{E0842756-F8D6-DF75-2432-6CBDEC45D482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4525" y="4001519"/>
              <a:ext cx="1193615" cy="11708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Worked example 1: Using formulae</a:t>
            </a:r>
            <a:br>
              <a:rPr lang="en-GB" dirty="0"/>
            </a:b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Google Shape;171;p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dirty="0"/>
                  <a:t>The pitch control arm has a pivot radius of 1.2 m. 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dirty="0"/>
                  <a:t>The scale model exerts a weight (force) of 2000 N at this distance. 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Calculate the required torque in Nm.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Step 3</a:t>
                </a:r>
                <a:r>
                  <a:rPr lang="en-GB" dirty="0"/>
                  <a:t>: Calculate the final value:</a:t>
                </a:r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D2E8E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=200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0×1.2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=2400 </m:t>
                      </m:r>
                      <m:r>
                        <m:rPr>
                          <m:nor/>
                        </m:rPr>
                        <a:rPr lang="en-GB" dirty="0"/>
                        <m:t>Nm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D2E8E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GB" b="1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1600"/>
                  <a:buNone/>
                </a:pPr>
                <a:endParaRPr sz="1600" dirty="0"/>
              </a:p>
            </p:txBody>
          </p:sp>
        </mc:Choice>
        <mc:Fallback xmlns="">
          <p:sp>
            <p:nvSpPr>
              <p:cNvPr id="171" name="Google Shape;171;p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3"/>
                <a:stretch>
                  <a:fillRect l="-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Google Shape;173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1028056" y="5342426"/>
            <a:ext cx="714216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quantities have a composite unit, a unit made up of the units of quantities from which it has been calculated, like in this example. 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0;p2">
            <a:extLst>
              <a:ext uri="{FF2B5EF4-FFF2-40B4-BE49-F238E27FC236}">
                <a16:creationId xmlns:a16="http://schemas.microsoft.com/office/drawing/2014/main" id="{C7988B29-5749-077D-8190-9E33B749E20F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1FCDF6-F36E-49D7-5F4A-FB48743DE3C9}"/>
              </a:ext>
            </a:extLst>
          </p:cNvPr>
          <p:cNvGrpSpPr/>
          <p:nvPr/>
        </p:nvGrpSpPr>
        <p:grpSpPr>
          <a:xfrm>
            <a:off x="9006406" y="3836841"/>
            <a:ext cx="2184935" cy="2172587"/>
            <a:chOff x="9168865" y="3500627"/>
            <a:chExt cx="2184935" cy="2172587"/>
          </a:xfrm>
        </p:grpSpPr>
        <p:sp>
          <p:nvSpPr>
            <p:cNvPr id="7" name="Google Shape;152;p3">
              <a:extLst>
                <a:ext uri="{FF2B5EF4-FFF2-40B4-BE49-F238E27FC236}">
                  <a16:creationId xmlns:a16="http://schemas.microsoft.com/office/drawing/2014/main" id="{E2E68610-3791-A204-1777-9B4235497317}"/>
                </a:ext>
              </a:extLst>
            </p:cNvPr>
            <p:cNvSpPr/>
            <p:nvPr/>
          </p:nvSpPr>
          <p:spPr>
            <a:xfrm>
              <a:off x="9168865" y="3500627"/>
              <a:ext cx="2184935" cy="2172587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53;p3">
              <a:extLst>
                <a:ext uri="{FF2B5EF4-FFF2-40B4-BE49-F238E27FC236}">
                  <a16:creationId xmlns:a16="http://schemas.microsoft.com/office/drawing/2014/main" id="{454BB0E8-05BB-8240-A16D-8352CC737040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4525" y="4001519"/>
              <a:ext cx="1193615" cy="11708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8A59-2EB3-B8E0-CFA0-9F838412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1CDB-7A4A-AAD5-3C92-DD4BA7C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Rearranging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B0B5771-657E-CECF-495C-514935341C2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14300" indent="0">
                  <a:buNone/>
                </a:pPr>
                <a:r>
                  <a:rPr lang="en-US" dirty="0"/>
                  <a:t>How can we convert degrees kelvin to </a:t>
                </a:r>
                <a:r>
                  <a:rPr lang="en-US" dirty="0" err="1"/>
                  <a:t>Celcius</a:t>
                </a:r>
                <a:r>
                  <a:rPr lang="en-US" dirty="0"/>
                  <a:t>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Rearrange the formula to be ºC by itself.</a:t>
                </a:r>
              </a:p>
              <a:p>
                <a:pPr marL="114300" indent="0">
                  <a:buNone/>
                </a:pPr>
                <a:r>
                  <a:rPr lang="en-US" dirty="0"/>
                  <a:t>Subtract</a:t>
                </a:r>
                <a:r>
                  <a:rPr lang="en-US" b="1" dirty="0">
                    <a:solidFill>
                      <a:schemeClr val="accent1"/>
                    </a:solidFill>
                  </a:rPr>
                  <a:t> 273.15 </a:t>
                </a:r>
                <a:r>
                  <a:rPr lang="en-US" dirty="0"/>
                  <a:t>from both sides.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º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+273.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º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+273.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−273.15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º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º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B0B5771-657E-CECF-495C-514935341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B907E627-B5F6-59D7-2888-0BEDFEEE674B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What is 300 K in ºC?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−273.15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/>
                  <a:t>Substitute 300 for K:</a:t>
                </a:r>
              </a:p>
              <a:p>
                <a:pPr marL="114300" indent="0">
                  <a:buNone/>
                </a:pPr>
                <a:r>
                  <a:rPr lang="en-US" dirty="0"/>
                  <a:t>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=300−273.15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/>
                  <a:t>Simplify:</a:t>
                </a:r>
              </a:p>
              <a:p>
                <a:pPr marL="114300" indent="0">
                  <a:buNone/>
                </a:pPr>
                <a:r>
                  <a:rPr lang="en-US" dirty="0"/>
                  <a:t>º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𝟖𝟓</m:t>
                    </m:r>
                    <m:r>
                      <m:rPr>
                        <m:nor/>
                      </m:rPr>
                      <a:rPr lang="en-US" dirty="0"/>
                      <m:t>º</m:t>
                    </m:r>
                    <m:r>
                      <m:rPr>
                        <m:nor/>
                      </m:rPr>
                      <a:rPr lang="en-US" b="1" dirty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Don’t forget the units!</a:t>
                </a:r>
              </a:p>
              <a:p>
                <a:pPr marL="11430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B907E627-B5F6-59D7-2888-0BEDFEEE6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40;p2">
            <a:extLst>
              <a:ext uri="{FF2B5EF4-FFF2-40B4-BE49-F238E27FC236}">
                <a16:creationId xmlns:a16="http://schemas.microsoft.com/office/drawing/2014/main" id="{0D70EF89-9824-812D-C97C-3A2EEF3519B8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sp>
        <p:nvSpPr>
          <p:cNvPr id="4" name="Google Shape;131;p16">
            <a:extLst>
              <a:ext uri="{FF2B5EF4-FFF2-40B4-BE49-F238E27FC236}">
                <a16:creationId xmlns:a16="http://schemas.microsoft.com/office/drawing/2014/main" id="{D2E1D22C-037A-1A59-84D3-4426E8A21B2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  <a:sym typeface="Arial"/>
              </a:rPr>
              <a:t>Resource</a:t>
            </a: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</a:rPr>
              <a:t> 2: Formulae and rearrangement</a:t>
            </a:r>
          </a:p>
        </p:txBody>
      </p:sp>
    </p:spTree>
    <p:extLst>
      <p:ext uri="{BB962C8B-B14F-4D97-AF65-F5344CB8AC3E}">
        <p14:creationId xmlns:p14="http://schemas.microsoft.com/office/powerpoint/2010/main" val="53565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B5269-0A67-B7D3-99DD-A099CD88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8478-3E08-061C-AD1E-55315356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Rearranging area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BE7005D-47CC-A1EC-BD30-13EB13C99F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What is the radius of a circle with area 25 cm</a:t>
                </a:r>
                <a:r>
                  <a:rPr lang="en-US" baseline="30000" dirty="0"/>
                  <a:t>2</a:t>
                </a:r>
                <a:r>
                  <a:rPr lang="en-US" dirty="0"/>
                  <a:t>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be isolated on one side of the equation by using inverse operations and then found by substituting the area: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3.14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BE7005D-47CC-A1EC-BD30-13EB13C99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12DCA98-F441-C6F1-F6AD-1AE970C7E8EB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</p:spPr>
            <p:txBody>
              <a:bodyPr>
                <a:normAutofit fontScale="77500" lnSpcReduction="20000"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Divide both sides by pi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Square root both sides: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US" i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−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Radius cannot be negative, so take the positive value.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7457819E-4577-5E01-C636-E2CB5F901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40;p2">
            <a:extLst>
              <a:ext uri="{FF2B5EF4-FFF2-40B4-BE49-F238E27FC236}">
                <a16:creationId xmlns:a16="http://schemas.microsoft.com/office/drawing/2014/main" id="{41D100DF-BB42-3CEC-ADF2-FBE9FE00032D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7F8893BA-BCF3-7490-9DCE-4BA08213964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  <a:sym typeface="Arial"/>
              </a:rPr>
              <a:t>Resource</a:t>
            </a: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</a:rPr>
              <a:t> 2: Formulae and rearrangement</a:t>
            </a:r>
          </a:p>
        </p:txBody>
      </p:sp>
    </p:spTree>
    <p:extLst>
      <p:ext uri="{BB962C8B-B14F-4D97-AF65-F5344CB8AC3E}">
        <p14:creationId xmlns:p14="http://schemas.microsoft.com/office/powerpoint/2010/main" val="147043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3600" dirty="0"/>
              <a:t>Worked example 2: Rearranging formulae</a:t>
            </a:r>
            <a:br>
              <a:rPr lang="en-GB" sz="3600" dirty="0"/>
            </a:br>
            <a:endParaRPr sz="3600" dirty="0"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8406581" y="3274142"/>
            <a:ext cx="2854362" cy="28434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D2E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406" y="3884341"/>
            <a:ext cx="1654711" cy="16230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DF8ECECD-5F23-3984-A223-2CEE8090B2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pitch control arm requires a maximum torque of 3000 Nm for safety.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 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The pivot radius is 1.5 m.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Calculate the maximum force that can be applied at this distance.</a:t>
                </a:r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buSzPts val="2400"/>
                  <a:buNone/>
                </a:pPr>
                <a:r>
                  <a:rPr lang="en-GB" b="1" dirty="0"/>
                  <a:t>Use the formula:</a:t>
                </a:r>
                <a:endParaRPr lang="en-GB" dirty="0"/>
              </a:p>
              <a:p>
                <a:pPr mar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SzPts val="2400"/>
                  <a:buNone/>
                </a:pPr>
                <a:r>
                  <a:rPr lang="en-GB" dirty="0"/>
                  <a:t>where</a:t>
                </a:r>
              </a:p>
              <a:p>
                <a:pPr mar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radius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force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dirty="0">
                          <a:latin typeface="Cambria Math" panose="02040503050406030204" pitchFamily="18" charset="0"/>
                        </a:rPr>
                        <m:t>torque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1600"/>
                  <a:buFont typeface="Arial"/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DF8ECECD-5F23-3984-A223-2CEE8090B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40;p2">
            <a:extLst>
              <a:ext uri="{FF2B5EF4-FFF2-40B4-BE49-F238E27FC236}">
                <a16:creationId xmlns:a16="http://schemas.microsoft.com/office/drawing/2014/main" id="{29D2D627-C312-B1C0-BD7E-BAFC124BCA04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DDEC37B7-DDBB-37D1-54EA-A19017C71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>
            <a:extLst>
              <a:ext uri="{FF2B5EF4-FFF2-40B4-BE49-F238E27FC236}">
                <a16:creationId xmlns:a16="http://schemas.microsoft.com/office/drawing/2014/main" id="{19A7A49D-4EA4-6189-60CF-F433B3A1B2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3600"/>
              <a:t>Worked example 2: Rearranging formulae</a:t>
            </a:r>
            <a:br>
              <a:rPr lang="en-GB" sz="3600"/>
            </a:br>
            <a:endParaRPr sz="3600"/>
          </a:p>
        </p:txBody>
      </p:sp>
      <p:sp>
        <p:nvSpPr>
          <p:cNvPr id="184" name="Google Shape;184;p6">
            <a:extLst>
              <a:ext uri="{FF2B5EF4-FFF2-40B4-BE49-F238E27FC236}">
                <a16:creationId xmlns:a16="http://schemas.microsoft.com/office/drawing/2014/main" id="{2EFF45F8-15B5-1FB2-EF0E-0686D0C39D7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p:sp>
        <p:nvSpPr>
          <p:cNvPr id="185" name="Google Shape;185;p6">
            <a:extLst>
              <a:ext uri="{FF2B5EF4-FFF2-40B4-BE49-F238E27FC236}">
                <a16:creationId xmlns:a16="http://schemas.microsoft.com/office/drawing/2014/main" id="{D32EAE32-F52A-5E1A-ADD8-293810D09095}"/>
              </a:ext>
            </a:extLst>
          </p:cNvPr>
          <p:cNvSpPr/>
          <p:nvPr/>
        </p:nvSpPr>
        <p:spPr>
          <a:xfrm>
            <a:off x="8406581" y="3274142"/>
            <a:ext cx="2854362" cy="28434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D2E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6">
            <a:extLst>
              <a:ext uri="{FF2B5EF4-FFF2-40B4-BE49-F238E27FC236}">
                <a16:creationId xmlns:a16="http://schemas.microsoft.com/office/drawing/2014/main" id="{4F18C227-54BB-82DF-DF2D-572A93D4373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406" y="3884341"/>
            <a:ext cx="1654711" cy="16230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74679D28-FD4D-C499-38F6-D5C737700C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pitch control arm requires a maximum torque of 3000 Nm for safety.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 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The pivot radius is 1.5 m.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Calculate the maximum force that can be applied at this distance.</a:t>
                </a:r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  <a:p>
                <a:pPr marL="0" lvl="0" indent="0">
                  <a:buSzPts val="2400"/>
                  <a:buNone/>
                </a:pPr>
                <a:r>
                  <a:rPr lang="en-GB" b="1" dirty="0"/>
                  <a:t>Step 1</a:t>
                </a:r>
                <a:r>
                  <a:rPr lang="en-GB" dirty="0"/>
                  <a:t>: Write out the calculation formula:</a:t>
                </a:r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1600"/>
                  <a:buFont typeface="Arial"/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74679D28-FD4D-C499-38F6-D5C73770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4"/>
                <a:stretch>
                  <a:fillRect l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54;p3">
                <a:extLst>
                  <a:ext uri="{FF2B5EF4-FFF2-40B4-BE49-F238E27FC236}">
                    <a16:creationId xmlns:a16="http://schemas.microsoft.com/office/drawing/2014/main" id="{58872593-404F-9273-0CEA-4F57BB4F7FBB}"/>
                  </a:ext>
                </a:extLst>
              </p:cNvPr>
              <p:cNvSpPr txBox="1"/>
              <p:nvPr/>
            </p:nvSpPr>
            <p:spPr>
              <a:xfrm>
                <a:off x="1040194" y="5085258"/>
                <a:ext cx="7331074" cy="70784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means that </a:t>
                </a:r>
                <a:endParaRPr lang="en-GB" dirty="0">
                  <a:ea typeface="Calibri"/>
                </a:endParaRPr>
              </a:p>
              <a:p>
                <a:pPr marR="0" lvl="0" algn="ctr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𝑡𝑜𝑟𝑞𝑢𝑒</m:t>
                      </m:r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𝑓𝑜𝑟𝑐𝑒</m:t>
                      </m:r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𝑟𝑎𝑑𝑖𝑢𝑠</m:t>
                      </m:r>
                    </m:oMath>
                  </m:oMathPara>
                </a14:m>
                <a:endParaRPr lang="en-GB" dirty="0">
                  <a:ea typeface="Calibri"/>
                </a:endParaRPr>
              </a:p>
            </p:txBody>
          </p:sp>
        </mc:Choice>
        <mc:Fallback xmlns="">
          <p:sp>
            <p:nvSpPr>
              <p:cNvPr id="3" name="Google Shape;154;p3">
                <a:extLst>
                  <a:ext uri="{FF2B5EF4-FFF2-40B4-BE49-F238E27FC236}">
                    <a16:creationId xmlns:a16="http://schemas.microsoft.com/office/drawing/2014/main" id="{58872593-404F-9273-0CEA-4F57BB4F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94" y="5085258"/>
                <a:ext cx="7331074" cy="707846"/>
              </a:xfrm>
              <a:prstGeom prst="rect">
                <a:avLst/>
              </a:prstGeom>
              <a:blipFill>
                <a:blip r:embed="rId5"/>
                <a:stretch>
                  <a:fillRect t="-4310" b="-9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40;p2">
            <a:extLst>
              <a:ext uri="{FF2B5EF4-FFF2-40B4-BE49-F238E27FC236}">
                <a16:creationId xmlns:a16="http://schemas.microsoft.com/office/drawing/2014/main" id="{9B3872B1-FEE2-BC34-FC2C-0039AE973248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777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88AE777C-9808-89A8-929B-A724A8493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>
            <a:extLst>
              <a:ext uri="{FF2B5EF4-FFF2-40B4-BE49-F238E27FC236}">
                <a16:creationId xmlns:a16="http://schemas.microsoft.com/office/drawing/2014/main" id="{E3B6078B-E64A-18B3-CAEE-186A8FF783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3600"/>
              <a:t>Worked example 2: Rearranging formulae</a:t>
            </a:r>
            <a:br>
              <a:rPr lang="en-GB" sz="3600"/>
            </a:br>
            <a:endParaRPr sz="3600"/>
          </a:p>
        </p:txBody>
      </p:sp>
      <p:sp>
        <p:nvSpPr>
          <p:cNvPr id="184" name="Google Shape;184;p6">
            <a:extLst>
              <a:ext uri="{FF2B5EF4-FFF2-40B4-BE49-F238E27FC236}">
                <a16:creationId xmlns:a16="http://schemas.microsoft.com/office/drawing/2014/main" id="{25FC258F-DCD3-92FC-9F02-9D8E176C53C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p:sp>
        <p:nvSpPr>
          <p:cNvPr id="185" name="Google Shape;185;p6">
            <a:extLst>
              <a:ext uri="{FF2B5EF4-FFF2-40B4-BE49-F238E27FC236}">
                <a16:creationId xmlns:a16="http://schemas.microsoft.com/office/drawing/2014/main" id="{6C1B73D1-81DF-A627-B945-710F7EC984A1}"/>
              </a:ext>
            </a:extLst>
          </p:cNvPr>
          <p:cNvSpPr/>
          <p:nvPr/>
        </p:nvSpPr>
        <p:spPr>
          <a:xfrm>
            <a:off x="8406581" y="3274142"/>
            <a:ext cx="2854362" cy="28434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D2E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6">
            <a:extLst>
              <a:ext uri="{FF2B5EF4-FFF2-40B4-BE49-F238E27FC236}">
                <a16:creationId xmlns:a16="http://schemas.microsoft.com/office/drawing/2014/main" id="{DA81A7A0-8BC2-697F-D6A6-EAD3E78A44B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406" y="3884341"/>
            <a:ext cx="1654711" cy="16230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27DFDFEB-B199-7DC6-373C-6ED99D8C2D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 fontScale="92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pitch control arm requires a maximum torque of 3000 Nm for safety. </a:t>
                </a:r>
              </a:p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endParaRPr lang="en-GB" dirty="0"/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The pivot radius is 1.5 m.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Calculate the maximum force that can be applied at this distance.</a:t>
                </a:r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  <a:p>
                <a:pPr marL="0" lvl="0" indent="0">
                  <a:buSzPts val="2400"/>
                  <a:buNone/>
                </a:pPr>
                <a:r>
                  <a:rPr lang="en-GB" b="1" dirty="0"/>
                  <a:t>Step 2</a:t>
                </a:r>
                <a:r>
                  <a:rPr lang="en-GB" dirty="0"/>
                  <a:t>: Rearrange the formula to make the unknown (force) the subject:</a:t>
                </a:r>
              </a:p>
              <a:p>
                <a:pPr marL="0" lvl="0" indent="0">
                  <a:lnSpc>
                    <a:spcPct val="130000"/>
                  </a:lnSpc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pPr marL="0" lvl="0" indent="0">
                  <a:lnSpc>
                    <a:spcPct val="130000"/>
                  </a:lnSpc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lvl="0" indent="0">
                  <a:lnSpc>
                    <a:spcPct val="130000"/>
                  </a:lnSpc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lv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1600"/>
                  <a:buFont typeface="Arial"/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27DFDFEB-B199-7DC6-373C-6ED99D8C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E3509-6293-A61B-5F47-8970559C9B03}"/>
                  </a:ext>
                </a:extLst>
              </p:cNvPr>
              <p:cNvSpPr txBox="1"/>
              <p:nvPr/>
            </p:nvSpPr>
            <p:spPr>
              <a:xfrm>
                <a:off x="3426444" y="4425936"/>
                <a:ext cx="3349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Divide both sides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E3509-6293-A61B-5F47-8970559C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44" y="4425936"/>
                <a:ext cx="3349315" cy="461665"/>
              </a:xfrm>
              <a:prstGeom prst="rect">
                <a:avLst/>
              </a:prstGeom>
              <a:blipFill>
                <a:blip r:embed="rId5"/>
                <a:stretch>
                  <a:fillRect l="-2642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2AEF50-A5A0-729C-A06D-9E46D8DB98A1}"/>
                  </a:ext>
                </a:extLst>
              </p:cNvPr>
              <p:cNvSpPr txBox="1"/>
              <p:nvPr/>
            </p:nvSpPr>
            <p:spPr>
              <a:xfrm>
                <a:off x="3426444" y="5276594"/>
                <a:ext cx="51991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’s on the righthand side cancel.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2AEF50-A5A0-729C-A06D-9E46D8DB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44" y="5276594"/>
                <a:ext cx="5199180" cy="461665"/>
              </a:xfrm>
              <a:prstGeom prst="rect">
                <a:avLst/>
              </a:prstGeom>
              <a:blipFill>
                <a:blip r:embed="rId6"/>
                <a:stretch>
                  <a:fillRect l="-1703" t="-10811" r="-73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12;p8">
            <a:extLst>
              <a:ext uri="{FF2B5EF4-FFF2-40B4-BE49-F238E27FC236}">
                <a16:creationId xmlns:a16="http://schemas.microsoft.com/office/drawing/2014/main" id="{945C6AB9-169C-EDD3-E861-C3FA8B142EC0}"/>
              </a:ext>
            </a:extLst>
          </p:cNvPr>
          <p:cNvSpPr txBox="1"/>
          <p:nvPr/>
        </p:nvSpPr>
        <p:spPr>
          <a:xfrm>
            <a:off x="7821239" y="4263649"/>
            <a:ext cx="3191962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rearrange a formula before adding any values.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0;p2">
            <a:extLst>
              <a:ext uri="{FF2B5EF4-FFF2-40B4-BE49-F238E27FC236}">
                <a16:creationId xmlns:a16="http://schemas.microsoft.com/office/drawing/2014/main" id="{5F777272-4E2D-B82A-66B9-7E7C2AC2C771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350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F506BDAD-7A63-3A3E-9266-40D4A5D9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>
            <a:extLst>
              <a:ext uri="{FF2B5EF4-FFF2-40B4-BE49-F238E27FC236}">
                <a16:creationId xmlns:a16="http://schemas.microsoft.com/office/drawing/2014/main" id="{14EE0F68-6FCD-781B-F151-9144C03F18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3600" dirty="0"/>
              <a:t>Worked example 2: Rearranging formulae</a:t>
            </a:r>
            <a:br>
              <a:rPr lang="en-GB" sz="3600" dirty="0"/>
            </a:br>
            <a:endParaRPr sz="3600" dirty="0"/>
          </a:p>
        </p:txBody>
      </p:sp>
      <p:sp>
        <p:nvSpPr>
          <p:cNvPr id="184" name="Google Shape;184;p6">
            <a:extLst>
              <a:ext uri="{FF2B5EF4-FFF2-40B4-BE49-F238E27FC236}">
                <a16:creationId xmlns:a16="http://schemas.microsoft.com/office/drawing/2014/main" id="{33C5EE02-A56B-0D26-9585-87F91466D34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p:sp>
        <p:nvSpPr>
          <p:cNvPr id="185" name="Google Shape;185;p6">
            <a:extLst>
              <a:ext uri="{FF2B5EF4-FFF2-40B4-BE49-F238E27FC236}">
                <a16:creationId xmlns:a16="http://schemas.microsoft.com/office/drawing/2014/main" id="{450D4E79-EB1B-95E7-9B2A-81306D40EFA4}"/>
              </a:ext>
            </a:extLst>
          </p:cNvPr>
          <p:cNvSpPr/>
          <p:nvPr/>
        </p:nvSpPr>
        <p:spPr>
          <a:xfrm>
            <a:off x="8406581" y="3274142"/>
            <a:ext cx="2854362" cy="28434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D2E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6">
            <a:extLst>
              <a:ext uri="{FF2B5EF4-FFF2-40B4-BE49-F238E27FC236}">
                <a16:creationId xmlns:a16="http://schemas.microsoft.com/office/drawing/2014/main" id="{4E48F3DA-E461-9296-36A7-4628BFEA63B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406" y="3884341"/>
            <a:ext cx="1654711" cy="16230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AE926316-FDAE-E9F2-42C5-92E68B51F8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 fontScale="92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pitch control arm requires a maximum torque of 3000 Nm for safety.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 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The pivot radius is 1.5 m.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Calculate the maximum force that can be applied at this distance.</a:t>
                </a:r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  <a:p>
                <a:pPr marL="0" lvl="0" indent="0">
                  <a:buSzPts val="2400"/>
                  <a:buNone/>
                </a:pPr>
                <a:r>
                  <a:rPr lang="en-GB" b="1" dirty="0"/>
                  <a:t>Step 3</a:t>
                </a:r>
                <a:r>
                  <a:rPr lang="en-GB" dirty="0"/>
                  <a:t>: Fill in known values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:</a:t>
                </a:r>
                <a:endParaRPr lang="en-US" b="0" dirty="0"/>
              </a:p>
              <a:p>
                <a:pPr marL="0" lvl="0" indent="0">
                  <a:lnSpc>
                    <a:spcPct val="130000"/>
                  </a:lnSpc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lvl="0" indent="0">
                  <a:lnSpc>
                    <a:spcPct val="130000"/>
                  </a:lnSpc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D2E8E9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lv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1600"/>
                  <a:buFont typeface="Arial"/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AE926316-FDAE-E9F2-42C5-92E68B51F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40;p2">
            <a:extLst>
              <a:ext uri="{FF2B5EF4-FFF2-40B4-BE49-F238E27FC236}">
                <a16:creationId xmlns:a16="http://schemas.microsoft.com/office/drawing/2014/main" id="{3D6DDCBD-6729-6DA8-BF74-F265D3B57C12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99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99096D41-8E00-4507-6041-C515D1E8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>
            <a:extLst>
              <a:ext uri="{FF2B5EF4-FFF2-40B4-BE49-F238E27FC236}">
                <a16:creationId xmlns:a16="http://schemas.microsoft.com/office/drawing/2014/main" id="{643B8180-87DE-E5CD-1476-A2810315C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sz="3600"/>
              <a:t>Worked example 2: Rearranging formulae</a:t>
            </a:r>
            <a:br>
              <a:rPr lang="en-GB" sz="3600"/>
            </a:br>
            <a:endParaRPr sz="3600"/>
          </a:p>
        </p:txBody>
      </p:sp>
      <p:sp>
        <p:nvSpPr>
          <p:cNvPr id="184" name="Google Shape;184;p6">
            <a:extLst>
              <a:ext uri="{FF2B5EF4-FFF2-40B4-BE49-F238E27FC236}">
                <a16:creationId xmlns:a16="http://schemas.microsoft.com/office/drawing/2014/main" id="{E4554557-24CB-416D-6A98-F8B1C0F3CA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p:sp>
        <p:nvSpPr>
          <p:cNvPr id="185" name="Google Shape;185;p6">
            <a:extLst>
              <a:ext uri="{FF2B5EF4-FFF2-40B4-BE49-F238E27FC236}">
                <a16:creationId xmlns:a16="http://schemas.microsoft.com/office/drawing/2014/main" id="{8FEFC725-65CC-3B82-54C1-F5172F9F5259}"/>
              </a:ext>
            </a:extLst>
          </p:cNvPr>
          <p:cNvSpPr/>
          <p:nvPr/>
        </p:nvSpPr>
        <p:spPr>
          <a:xfrm>
            <a:off x="8406581" y="3274142"/>
            <a:ext cx="2854362" cy="28434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D2E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6">
            <a:extLst>
              <a:ext uri="{FF2B5EF4-FFF2-40B4-BE49-F238E27FC236}">
                <a16:creationId xmlns:a16="http://schemas.microsoft.com/office/drawing/2014/main" id="{AE654235-C851-A155-67A2-5ED319E37CA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406" y="3884341"/>
            <a:ext cx="1654711" cy="16230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0AE8B48F-E84B-8EDA-6CAE-620EDEA12B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r>
                  <a:rPr lang="en-GB" dirty="0"/>
                  <a:t>The pitch control arm requires a maximum torque of 3000 Nm for safety.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None/>
                </a:pPr>
                <a:endParaRPr lang="en-GB" dirty="0"/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The pivot radius is 1.5 m.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Calculate the maximum force that can be applied at this distance.</a:t>
                </a:r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  <a:p>
                <a:pPr marL="0" lvl="0" indent="0">
                  <a:buSzPts val="2400"/>
                  <a:buNone/>
                </a:pPr>
                <a:r>
                  <a:rPr lang="en-GB" b="1" dirty="0"/>
                  <a:t>Step 4</a:t>
                </a:r>
                <a:r>
                  <a:rPr lang="en-GB" dirty="0"/>
                  <a:t>: </a:t>
                </a:r>
                <a:r>
                  <a:rPr lang="en-US" dirty="0"/>
                  <a:t>Calculate the final value:</a:t>
                </a:r>
                <a:endParaRPr lang="en-US" b="0" dirty="0"/>
              </a:p>
              <a:p>
                <a:pPr marL="0" lvl="0" indent="0">
                  <a:lnSpc>
                    <a:spcPct val="130000"/>
                  </a:lnSpc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GB" b="1" dirty="0"/>
              </a:p>
              <a:p>
                <a:pPr marL="0" lv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2400"/>
                  <a:buNone/>
                </a:pPr>
                <a:endParaRPr lang="en-GB" dirty="0"/>
              </a:p>
              <a:p>
                <a:pPr marL="0" indent="0">
                  <a:buSzPts val="1600"/>
                  <a:buFont typeface="Arial"/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2" name="Google Shape;171;p5">
                <a:extLst>
                  <a:ext uri="{FF2B5EF4-FFF2-40B4-BE49-F238E27FC236}">
                    <a16:creationId xmlns:a16="http://schemas.microsoft.com/office/drawing/2014/main" id="{0AE8B48F-E84B-8EDA-6CAE-620EDEA12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4"/>
                <a:stretch>
                  <a:fillRect l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40;p2">
            <a:extLst>
              <a:ext uri="{FF2B5EF4-FFF2-40B4-BE49-F238E27FC236}">
                <a16:creationId xmlns:a16="http://schemas.microsoft.com/office/drawing/2014/main" id="{DE655867-37A4-83CB-523B-645FCD28E10B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384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In this resource, we will: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838200" y="1695451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values by substituting into engineering formulae</a:t>
            </a:r>
          </a:p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any given variable by rearranging formulae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torque, pressure (Pascal's Law) and electrical quantities (Ohm's Law formulae).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7464425" y="1242218"/>
            <a:ext cx="4127500" cy="493474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indent="0"/>
            <a:r>
              <a:rPr lang="en-GB" sz="1500" u="sng" dirty="0"/>
              <a:t>Skills</a:t>
            </a:r>
            <a:endParaRPr lang="en-GB" sz="1500" dirty="0"/>
          </a:p>
          <a:p>
            <a:pPr marL="0" indent="0"/>
            <a:r>
              <a:rPr lang="en-GB" sz="1500" dirty="0"/>
              <a:t>CSC (Develop response/s using key skills and processes)</a:t>
            </a:r>
          </a:p>
          <a:p>
            <a:pPr marL="0" indent="0"/>
            <a:r>
              <a:rPr lang="en-GB" sz="1500" u="sng" dirty="0"/>
              <a:t>General competencies</a:t>
            </a:r>
            <a:endParaRPr lang="en-GB" sz="1500" dirty="0"/>
          </a:p>
          <a:p>
            <a:pPr marL="0" indent="0"/>
            <a:r>
              <a:rPr lang="en-GB" sz="1500" dirty="0"/>
              <a:t>English:</a:t>
            </a:r>
          </a:p>
          <a:p>
            <a:pPr marL="0" indent="0"/>
            <a:r>
              <a:rPr lang="en-GB" sz="1500" dirty="0"/>
              <a:t>EC5 Synthesise information</a:t>
            </a:r>
          </a:p>
          <a:p>
            <a:pPr marL="0" indent="0"/>
            <a:r>
              <a:rPr lang="en-GB" sz="1500" dirty="0"/>
              <a:t>Maths:</a:t>
            </a:r>
          </a:p>
          <a:p>
            <a:pPr marL="0" indent="0"/>
            <a:r>
              <a:rPr lang="en-GB" sz="1500" dirty="0"/>
              <a:t>MC4 Using rules and formulae</a:t>
            </a:r>
          </a:p>
          <a:p>
            <a:pPr marL="0" indent="0"/>
            <a:r>
              <a:rPr lang="en-GB" sz="1500" dirty="0"/>
              <a:t>MC7 Interpreting and representing with mathematical diagrams</a:t>
            </a:r>
          </a:p>
          <a:p>
            <a:pPr marL="0" indent="0"/>
            <a:r>
              <a:rPr lang="en-GB" sz="1500" dirty="0"/>
              <a:t>Digital:</a:t>
            </a:r>
          </a:p>
          <a:p>
            <a:pPr marL="0" indent="0"/>
            <a:r>
              <a:rPr lang="en-GB" sz="1500" dirty="0"/>
              <a:t>DC4 Process and analyse numerical data</a:t>
            </a:r>
          </a:p>
        </p:txBody>
      </p:sp>
      <p:sp>
        <p:nvSpPr>
          <p:cNvPr id="130" name="Google Shape;130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2: Formulae and rearrangement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FB994-328F-C4F0-8B37-D88FCECCC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26">
                <a:extLst>
                  <a:ext uri="{FF2B5EF4-FFF2-40B4-BE49-F238E27FC236}">
                    <a16:creationId xmlns:a16="http://schemas.microsoft.com/office/drawing/2014/main" id="{6997CB57-CE65-488E-84E8-C0447A496E8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728701"/>
                <a:ext cx="5368636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114300" indent="0">
                  <a:buNone/>
                </a:pPr>
                <a:r>
                  <a:rPr lang="en-US" sz="2600" dirty="0"/>
                  <a:t>We are making final velocity,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 marL="114300" indent="0">
                  <a:buNone/>
                </a:pPr>
                <a:r>
                  <a:rPr lang="en-US" sz="2600" dirty="0"/>
                  <a:t>It’s the </a:t>
                </a:r>
                <a:r>
                  <a:rPr lang="en-US" sz="2600" b="1" dirty="0"/>
                  <a:t>subject</a:t>
                </a:r>
                <a:r>
                  <a:rPr lang="en-US" sz="2600" dirty="0"/>
                  <a:t>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sz="2600" dirty="0"/>
              </a:p>
              <a:p>
                <a:pPr marL="114300" indent="0">
                  <a:buNone/>
                </a:pPr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</a:t>
                </a:r>
                <a:r>
                  <a:rPr lang="en-US" sz="2600" dirty="0"/>
                  <a:t> ingredients for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/>
                  <a:t> are </a:t>
                </a:r>
                <a:r>
                  <a:rPr lang="en-US" sz="2600" b="1" dirty="0"/>
                  <a:t>variables</a:t>
                </a:r>
                <a:r>
                  <a:rPr lang="en-US" sz="2600" dirty="0"/>
                  <a:t>.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initial speed.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acceleration.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time.</a:t>
                </a:r>
              </a:p>
              <a:p>
                <a:pPr marL="114300" indent="0">
                  <a:buNone/>
                </a:pPr>
                <a:r>
                  <a:rPr lang="en-US" sz="2600" dirty="0"/>
                  <a:t>The </a:t>
                </a:r>
                <a:r>
                  <a:rPr lang="en-US" sz="2600" b="1" dirty="0"/>
                  <a:t>formula</a:t>
                </a:r>
                <a:r>
                  <a:rPr lang="en-US" sz="2600" dirty="0"/>
                  <a:t> says how to combine them.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 Placeholder 26">
                <a:extLst>
                  <a:ext uri="{FF2B5EF4-FFF2-40B4-BE49-F238E27FC236}">
                    <a16:creationId xmlns:a16="http://schemas.microsoft.com/office/drawing/2014/main" id="{6997CB57-CE65-488E-84E8-C0447A496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728701"/>
                <a:ext cx="5368636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88B0951-C690-C445-1297-9A4E6F9C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Formulae as recipes</a:t>
            </a:r>
          </a:p>
        </p:txBody>
      </p:sp>
      <p:sp>
        <p:nvSpPr>
          <p:cNvPr id="17" name="Google Shape;140;p2">
            <a:extLst>
              <a:ext uri="{FF2B5EF4-FFF2-40B4-BE49-F238E27FC236}">
                <a16:creationId xmlns:a16="http://schemas.microsoft.com/office/drawing/2014/main" id="{141C1D07-E38C-330A-BB82-0D5C1FB4DFE0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Introduction</a:t>
            </a:r>
          </a:p>
        </p:txBody>
      </p:sp>
      <p:pic>
        <p:nvPicPr>
          <p:cNvPr id="25" name="Picture 24" descr="A bowl filled with magnetic numbers and figures to help children with early learning">
            <a:extLst>
              <a:ext uri="{FF2B5EF4-FFF2-40B4-BE49-F238E27FC236}">
                <a16:creationId xmlns:a16="http://schemas.microsoft.com/office/drawing/2014/main" id="{EC90E479-BC50-11F3-00F6-9F22FD3728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166" y="1893127"/>
            <a:ext cx="4906634" cy="3258884"/>
          </a:xfrm>
          <a:prstGeom prst="rect">
            <a:avLst/>
          </a:prstGeom>
        </p:spPr>
      </p:pic>
      <p:sp>
        <p:nvSpPr>
          <p:cNvPr id="5" name="Google Shape;131;p16">
            <a:extLst>
              <a:ext uri="{FF2B5EF4-FFF2-40B4-BE49-F238E27FC236}">
                <a16:creationId xmlns:a16="http://schemas.microsoft.com/office/drawing/2014/main" id="{7425C76B-EB92-1675-DF27-6BF529B4C9C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  <a:sym typeface="Arial"/>
              </a:rPr>
              <a:t>Resource</a:t>
            </a: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</a:rPr>
              <a:t> 2: Formulae and rearrangement</a:t>
            </a:r>
          </a:p>
        </p:txBody>
      </p:sp>
    </p:spTree>
    <p:extLst>
      <p:ext uri="{BB962C8B-B14F-4D97-AF65-F5344CB8AC3E}">
        <p14:creationId xmlns:p14="http://schemas.microsoft.com/office/powerpoint/2010/main" val="77311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600" dirty="0"/>
              <a:t>Orange Racing by JMH video – formulae in industry</a:t>
            </a:r>
            <a:endParaRPr sz="3600" dirty="0"/>
          </a:p>
        </p:txBody>
      </p:sp>
      <p:sp>
        <p:nvSpPr>
          <p:cNvPr id="3" name="Google Shape;140;p2">
            <a:extLst>
              <a:ext uri="{FF2B5EF4-FFF2-40B4-BE49-F238E27FC236}">
                <a16:creationId xmlns:a16="http://schemas.microsoft.com/office/drawing/2014/main" id="{EA647920-B96B-8477-C9ED-181AA06BF99F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Introduction</a:t>
            </a:r>
          </a:p>
        </p:txBody>
      </p:sp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5417144E-F299-722C-0F1F-F67C98F6D0A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  <a:sym typeface="Arial"/>
              </a:rPr>
              <a:t>Resource</a:t>
            </a: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</a:rPr>
              <a:t> 2: Formulae and rearrangement</a:t>
            </a:r>
          </a:p>
        </p:txBody>
      </p:sp>
      <p:pic>
        <p:nvPicPr>
          <p:cNvPr id="7" name="Online Media 6" title="Formulae and rearrangement in industry">
            <a:hlinkClick r:id="" action="ppaction://media"/>
            <a:extLst>
              <a:ext uri="{FF2B5EF4-FFF2-40B4-BE49-F238E27FC236}">
                <a16:creationId xmlns:a16="http://schemas.microsoft.com/office/drawing/2014/main" id="{0B0D9A6B-A2A4-B616-B811-D47E2CFB22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5011" y="1682144"/>
            <a:ext cx="7921978" cy="4463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811FE-ABAC-D5CE-0A24-49335324A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4DC5-1A19-5A9F-FDD8-004E2C96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in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A2EDFD7-F629-88A4-DE63-C6A2507014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b="1" dirty="0"/>
                  <a:t>Formulae</a:t>
                </a:r>
                <a:r>
                  <a:rPr lang="en-US" dirty="0"/>
                  <a:t> show the relationship between different physical quantities.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For example, to convert ºC to K:</a:t>
                </a:r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dirty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+273.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US" dirty="0"/>
                  <a:t>where</a:t>
                </a:r>
              </a:p>
              <a:p>
                <a:pPr marL="228600" indent="-228600"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the temperature in kelvin</a:t>
                </a:r>
              </a:p>
              <a:p>
                <a:pPr marL="228600" indent="-228600"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ºC</a:t>
                </a:r>
                <a14:m>
                  <m:oMath xmlns:m="http://schemas.openxmlformats.org/officeDocument/2006/math"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is the temperature in degrees Celsius.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A2EDFD7-F629-88A4-DE63-C6A250701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21A9D6F9-9B34-1F02-7F72-78FAF950EF82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What is 22 ºC in kelvin?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/>
                        <m:t>º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+273.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21A9D6F9-9B34-1F02-7F72-78FAF950EF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40;p2">
            <a:extLst>
              <a:ext uri="{FF2B5EF4-FFF2-40B4-BE49-F238E27FC236}">
                <a16:creationId xmlns:a16="http://schemas.microsoft.com/office/drawing/2014/main" id="{B5DB03D5-8E14-C417-E0CC-F81DDC023E10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E9C46A0A-8C57-2476-3F5A-3D6D5595D2B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  <a:sym typeface="Arial"/>
              </a:rPr>
              <a:t>Resource</a:t>
            </a: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</a:rPr>
              <a:t> 2: Formulae and rearrangement</a:t>
            </a:r>
          </a:p>
        </p:txBody>
      </p:sp>
    </p:spTree>
    <p:extLst>
      <p:ext uri="{BB962C8B-B14F-4D97-AF65-F5344CB8AC3E}">
        <p14:creationId xmlns:p14="http://schemas.microsoft.com/office/powerpoint/2010/main" val="34409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AE783-5B1C-0D0F-B1B0-FB0A465D9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1508-D783-AE24-B138-CCD110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in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AF155BAE-7493-CBC2-2EA3-46015A8E42E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b="1" dirty="0"/>
                  <a:t>Formulae</a:t>
                </a:r>
                <a:r>
                  <a:rPr lang="en-US" dirty="0"/>
                  <a:t> show the relationship between different physical quantities.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For example, to convert ºC to K:</a:t>
                </a:r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dirty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=℃+273.15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US" dirty="0"/>
                  <a:t>where</a:t>
                </a:r>
              </a:p>
              <a:p>
                <a:pPr marL="228600" indent="-228600"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the temperature in kelvin</a:t>
                </a:r>
              </a:p>
              <a:p>
                <a:pPr marL="228600" indent="-228600"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ºC</a:t>
                </a:r>
                <a14:m>
                  <m:oMath xmlns:m="http://schemas.openxmlformats.org/officeDocument/2006/math"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is the temperature in degrees Celsius.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AF155BAE-7493-CBC2-2EA3-46015A8E42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9C348D24-6DF6-007D-AF40-B232BF929D2B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What is 22 ºC in kelvin?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º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+273.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/>
                  <a:t>Substitute 22 for ºC: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dirty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+273.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/>
                  <a:t>Simplify: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𝟗𝟓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:r>
                  <a:rPr lang="en-US" dirty="0"/>
                  <a:t>Don’t forget the units!</a:t>
                </a:r>
              </a:p>
              <a:p>
                <a:pPr marL="11430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9C348D24-6DF6-007D-AF40-B232BF929D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40;p2">
            <a:extLst>
              <a:ext uri="{FF2B5EF4-FFF2-40B4-BE49-F238E27FC236}">
                <a16:creationId xmlns:a16="http://schemas.microsoft.com/office/drawing/2014/main" id="{490020BD-6D8B-6C20-2A83-64A62DA6EBAB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sp>
        <p:nvSpPr>
          <p:cNvPr id="4" name="Google Shape;131;p16">
            <a:extLst>
              <a:ext uri="{FF2B5EF4-FFF2-40B4-BE49-F238E27FC236}">
                <a16:creationId xmlns:a16="http://schemas.microsoft.com/office/drawing/2014/main" id="{F1B60D13-7247-41DF-1ABC-CFEA1C4F27F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  <a:sym typeface="Arial"/>
              </a:rPr>
              <a:t>Resource</a:t>
            </a: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</a:rPr>
              <a:t> 2: Formulae and rearrangement</a:t>
            </a:r>
          </a:p>
        </p:txBody>
      </p:sp>
    </p:spTree>
    <p:extLst>
      <p:ext uri="{BB962C8B-B14F-4D97-AF65-F5344CB8AC3E}">
        <p14:creationId xmlns:p14="http://schemas.microsoft.com/office/powerpoint/2010/main" val="9202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E77C1-13DD-89B1-DDD2-2CD14E588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5E1A-EA3C-8BB1-08D5-BA51AF4D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in area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0A7F0E9-F154-8FA5-27A7-CB3C708DBC4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The area of a circle is: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114300" indent="0">
                  <a:buNone/>
                </a:pPr>
                <a:r>
                  <a:rPr lang="en-US" dirty="0"/>
                  <a:t>where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the area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is a constant, </a:t>
                </a:r>
                <a14:m>
                  <m:oMath xmlns:m="http://schemas.openxmlformats.org/officeDocument/2006/math">
                    <m:r>
                      <a:rPr lang="en-US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≈3.14</m:t>
                    </m:r>
                  </m:oMath>
                </a14:m>
                <a:endParaRPr lang="en-US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the radius.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We can find the area using the radius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0A7F0E9-F154-8FA5-27A7-CB3C708DB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9CDC669-C864-63DD-1F25-44655093EE91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Find the area of a circle with radius 3 cm.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9CDC669-C864-63DD-1F25-44655093E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  <a:blipFill>
                <a:blip r:embed="rId3"/>
                <a:stretch>
                  <a:fillRect r="-6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40;p2">
            <a:extLst>
              <a:ext uri="{FF2B5EF4-FFF2-40B4-BE49-F238E27FC236}">
                <a16:creationId xmlns:a16="http://schemas.microsoft.com/office/drawing/2014/main" id="{1B018817-D409-D77F-5810-98437FB3AC3F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sp>
        <p:nvSpPr>
          <p:cNvPr id="4" name="Google Shape;131;p16">
            <a:extLst>
              <a:ext uri="{FF2B5EF4-FFF2-40B4-BE49-F238E27FC236}">
                <a16:creationId xmlns:a16="http://schemas.microsoft.com/office/drawing/2014/main" id="{D0DE0E81-E112-8621-D86D-713EABFBEBD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  <a:sym typeface="Arial"/>
              </a:rPr>
              <a:t>Resource</a:t>
            </a: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</a:rPr>
              <a:t> 2: Formulae and rearrangement</a:t>
            </a:r>
          </a:p>
        </p:txBody>
      </p:sp>
    </p:spTree>
    <p:extLst>
      <p:ext uri="{BB962C8B-B14F-4D97-AF65-F5344CB8AC3E}">
        <p14:creationId xmlns:p14="http://schemas.microsoft.com/office/powerpoint/2010/main" val="208046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EC13E-C5D1-B0FD-8263-B35ED2EB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84F0E296-AD10-14AA-8412-B1A96BB14576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Find the area of a circle with radius 3 cm.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×9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3.14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×9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The units are squared when the radius is.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84F0E296-AD10-14AA-8412-B1A96BB14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023538" y="914400"/>
                <a:ext cx="3709116" cy="5262563"/>
              </a:xfrm>
              <a:blipFill>
                <a:blip r:embed="rId2"/>
                <a:stretch>
                  <a:fillRect r="-6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5">
                <a:extLst>
                  <a:ext uri="{FF2B5EF4-FFF2-40B4-BE49-F238E27FC236}">
                    <a16:creationId xmlns:a16="http://schemas.microsoft.com/office/drawing/2014/main" id="{93FD51AF-98CD-1DD0-5CE7-1D3E538D726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7083829" cy="4351338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The area of a circle is: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114300" indent="0">
                  <a:buNone/>
                </a:pPr>
                <a:r>
                  <a:rPr lang="en-US" dirty="0"/>
                  <a:t>where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the area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is a constant, </a:t>
                </a:r>
                <a14:m>
                  <m:oMath xmlns:m="http://schemas.openxmlformats.org/officeDocument/2006/math">
                    <m:r>
                      <a:rPr lang="en-US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≈3.14</m:t>
                    </m:r>
                  </m:oMath>
                </a14:m>
                <a:endParaRPr lang="en-US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the radius.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We can find the area using the radius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 Placeholder 5">
                <a:extLst>
                  <a:ext uri="{FF2B5EF4-FFF2-40B4-BE49-F238E27FC236}">
                    <a16:creationId xmlns:a16="http://schemas.microsoft.com/office/drawing/2014/main" id="{93FD51AF-98CD-1DD0-5CE7-1D3E538D72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7083829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1A12F338-AF29-A529-ABC0-587E11C4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Substitution in area of a circle</a:t>
            </a:r>
          </a:p>
        </p:txBody>
      </p:sp>
      <p:sp>
        <p:nvSpPr>
          <p:cNvPr id="2" name="Google Shape;140;p2">
            <a:extLst>
              <a:ext uri="{FF2B5EF4-FFF2-40B4-BE49-F238E27FC236}">
                <a16:creationId xmlns:a16="http://schemas.microsoft.com/office/drawing/2014/main" id="{D1A8DAC6-D244-53D2-ED8A-30FC9DF537DA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87152C4A-84CE-7FBF-7D8B-1BB085FF674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200"/>
            </a:pP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  <a:sym typeface="Arial"/>
              </a:rPr>
              <a:t>Resource</a:t>
            </a:r>
            <a:r>
              <a:rPr lang="en-US" sz="1200" b="0" dirty="0">
                <a:solidFill>
                  <a:srgbClr val="898989"/>
                </a:solidFill>
                <a:latin typeface="Arial"/>
                <a:cs typeface="Arial"/>
              </a:rPr>
              <a:t> 2: Formulae and rearrangement</a:t>
            </a:r>
          </a:p>
        </p:txBody>
      </p:sp>
    </p:spTree>
    <p:extLst>
      <p:ext uri="{BB962C8B-B14F-4D97-AF65-F5344CB8AC3E}">
        <p14:creationId xmlns:p14="http://schemas.microsoft.com/office/powerpoint/2010/main" val="25879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Worked example 1: Using formulae</a:t>
            </a:r>
            <a:br>
              <a:rPr lang="en-GB" dirty="0"/>
            </a:br>
            <a:endParaRPr dirty="0"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2: Formulae and rearrangement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8406581" y="3274142"/>
            <a:ext cx="2854362" cy="28434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D2E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406" y="3884341"/>
            <a:ext cx="1654711" cy="16230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49;p3">
                <a:extLst>
                  <a:ext uri="{FF2B5EF4-FFF2-40B4-BE49-F238E27FC236}">
                    <a16:creationId xmlns:a16="http://schemas.microsoft.com/office/drawing/2014/main" id="{38E673A2-970C-5662-FF0D-D36DE1614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The pitch control arm has a pivot radius of 1.2 m.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 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The scale model exerts a weight (force) of 2000 N at this distance. </a:t>
                </a:r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spcBef>
                    <a:spcPts val="0"/>
                  </a:spcBef>
                  <a:buSzPts val="2400"/>
                  <a:buFont typeface="Arial"/>
                  <a:buNone/>
                </a:pPr>
                <a:r>
                  <a:rPr lang="en-GB" dirty="0"/>
                  <a:t>Calculate the required torque in Nm.</a:t>
                </a:r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buSzPts val="2400"/>
                  <a:buFont typeface="Arial"/>
                  <a:buNone/>
                </a:pPr>
                <a:r>
                  <a:rPr lang="en-GB" b="1" dirty="0"/>
                  <a:t>Use the formula:</a:t>
                </a:r>
                <a:endParaRPr lang="en-GB" dirty="0"/>
              </a:p>
              <a:p>
                <a:pPr marL="0" indent="0">
                  <a:buSzPts val="2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SzPts val="2400"/>
                  <a:buFont typeface="Arial"/>
                  <a:buNone/>
                </a:pPr>
                <a:r>
                  <a:rPr lang="en-GB" dirty="0"/>
                  <a:t>where</a:t>
                </a:r>
              </a:p>
              <a:p>
                <a:pPr marL="0" indent="0">
                  <a:buSzPts val="2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0" dirty="0" smtClean="0">
                          <a:latin typeface="Cambria Math" panose="02040503050406030204" pitchFamily="18" charset="0"/>
                        </a:rPr>
                        <m:t>radius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pPr marL="0" indent="0">
                  <a:buSzPts val="2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0" dirty="0" smtClean="0">
                          <a:latin typeface="Cambria Math" panose="02040503050406030204" pitchFamily="18" charset="0"/>
                        </a:rPr>
                        <m:t>force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pPr marL="0" indent="0">
                  <a:buSzPts val="2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0" dirty="0" smtClean="0">
                          <a:latin typeface="Cambria Math" panose="02040503050406030204" pitchFamily="18" charset="0"/>
                        </a:rPr>
                        <m:t>torque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  <a:p>
                <a:pPr marL="0" indent="0">
                  <a:buSzPts val="2400"/>
                  <a:buFont typeface="Arial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Google Shape;149;p3">
                <a:extLst>
                  <a:ext uri="{FF2B5EF4-FFF2-40B4-BE49-F238E27FC236}">
                    <a16:creationId xmlns:a16="http://schemas.microsoft.com/office/drawing/2014/main" id="{38E673A2-970C-5662-FF0D-D36DE161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1147"/>
                <a:ext cx="10515600" cy="489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7E39036-4FCD-F221-626E-081DB2B0933E}"/>
              </a:ext>
            </a:extLst>
          </p:cNvPr>
          <p:cNvGrpSpPr/>
          <p:nvPr/>
        </p:nvGrpSpPr>
        <p:grpSpPr>
          <a:xfrm>
            <a:off x="9006406" y="3836841"/>
            <a:ext cx="2184935" cy="2172587"/>
            <a:chOff x="9168865" y="3500627"/>
            <a:chExt cx="2184935" cy="2172587"/>
          </a:xfrm>
        </p:grpSpPr>
        <p:sp>
          <p:nvSpPr>
            <p:cNvPr id="3" name="Google Shape;152;p3">
              <a:extLst>
                <a:ext uri="{FF2B5EF4-FFF2-40B4-BE49-F238E27FC236}">
                  <a16:creationId xmlns:a16="http://schemas.microsoft.com/office/drawing/2014/main" id="{90DF2D75-2B6E-22E2-97D1-17ECCE82D900}"/>
                </a:ext>
              </a:extLst>
            </p:cNvPr>
            <p:cNvSpPr/>
            <p:nvPr/>
          </p:nvSpPr>
          <p:spPr>
            <a:xfrm>
              <a:off x="9168865" y="3500627"/>
              <a:ext cx="2184935" cy="2172587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153;p3">
              <a:extLst>
                <a:ext uri="{FF2B5EF4-FFF2-40B4-BE49-F238E27FC236}">
                  <a16:creationId xmlns:a16="http://schemas.microsoft.com/office/drawing/2014/main" id="{E4E933E5-AC9C-42BD-AC39-D196C1B2BFDA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4525" y="4001519"/>
              <a:ext cx="1193615" cy="11708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140;p2">
            <a:extLst>
              <a:ext uri="{FF2B5EF4-FFF2-40B4-BE49-F238E27FC236}">
                <a16:creationId xmlns:a16="http://schemas.microsoft.com/office/drawing/2014/main" id="{4F391110-DDE2-E458-C692-C85F12BB70C8}"/>
              </a:ext>
            </a:extLst>
          </p:cNvPr>
          <p:cNvSpPr txBox="1">
            <a:spLocks/>
          </p:cNvSpPr>
          <p:nvPr/>
        </p:nvSpPr>
        <p:spPr>
          <a:xfrm>
            <a:off x="9617529" y="162686"/>
            <a:ext cx="2434945" cy="376157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Recap and Worked examples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C5F30E-7480-4D04-BE48-2E2D6DCE972A}"/>
</file>

<file path=customXml/itemProps2.xml><?xml version="1.0" encoding="utf-8"?>
<ds:datastoreItem xmlns:ds="http://schemas.openxmlformats.org/officeDocument/2006/customXml" ds:itemID="{610A9F58-77CF-4D98-BAAC-75CFC4124758}"/>
</file>

<file path=customXml/itemProps3.xml><?xml version="1.0" encoding="utf-8"?>
<ds:datastoreItem xmlns:ds="http://schemas.openxmlformats.org/officeDocument/2006/customXml" ds:itemID="{EDBAC133-835F-409C-9866-3507D175390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Microsoft Office PowerPoint</Application>
  <PresentationFormat>Widescreen</PresentationFormat>
  <Paragraphs>273</Paragraphs>
  <Slides>19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Arial Narrow</vt:lpstr>
      <vt:lpstr>Cambria Math</vt:lpstr>
      <vt:lpstr>Office Theme</vt:lpstr>
      <vt:lpstr>Engineering and Manufacturing: Core</vt:lpstr>
      <vt:lpstr>In this resource, we will:</vt:lpstr>
      <vt:lpstr>Formulae as recipes</vt:lpstr>
      <vt:lpstr>Orange Racing by JMH video – formulae in industry</vt:lpstr>
      <vt:lpstr>Substitution in formulae</vt:lpstr>
      <vt:lpstr>Substitution in formulae</vt:lpstr>
      <vt:lpstr>Substitution in area of a circle</vt:lpstr>
      <vt:lpstr>Substitution in area of a circle</vt:lpstr>
      <vt:lpstr>Worked example 1: Using formulae </vt:lpstr>
      <vt:lpstr>Worked example 1: Using formulae </vt:lpstr>
      <vt:lpstr>Worked example 1: Using formulae </vt:lpstr>
      <vt:lpstr>Worked example 1: Using formulae </vt:lpstr>
      <vt:lpstr>Rearranging formulae</vt:lpstr>
      <vt:lpstr>Rearranging area of a circle</vt:lpstr>
      <vt:lpstr>Worked example 2: Rearranging formulae </vt:lpstr>
      <vt:lpstr>Worked example 2: Rearranging formulae </vt:lpstr>
      <vt:lpstr>Worked example 2: Rearranging formulae </vt:lpstr>
      <vt:lpstr>Worked example 2: Rearranging formulae </vt:lpstr>
      <vt:lpstr>Worked example 2: Rearranging formulae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2026-06-11T10:45:32Z</dcterms:created>
  <dcterms:modified xsi:type="dcterms:W3CDTF">2026-06-11T10:45:34Z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