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embedTrueTypeFonts="1" saveSubsetFonts="1" autoCompressPictures="0">
  <p:sldMasterIdLst>
    <p:sldMasterId id="2147483648" r:id="rId1"/>
  </p:sldMasterIdLst>
  <p:notesMasterIdLst>
    <p:notesMasterId r:id="rId21"/>
  </p:notesMasterIdLst>
  <p:sldIdLst>
    <p:sldId id="256" r:id="rId2"/>
    <p:sldId id="283" r:id="rId3"/>
    <p:sldId id="273" r:id="rId4"/>
    <p:sldId id="281" r:id="rId5"/>
    <p:sldId id="276" r:id="rId6"/>
    <p:sldId id="277" r:id="rId7"/>
    <p:sldId id="275" r:id="rId8"/>
    <p:sldId id="268" r:id="rId9"/>
    <p:sldId id="257" r:id="rId10"/>
    <p:sldId id="258" r:id="rId11"/>
    <p:sldId id="259" r:id="rId12"/>
    <p:sldId id="260" r:id="rId13"/>
    <p:sldId id="280" r:id="rId14"/>
    <p:sldId id="278" r:id="rId15"/>
    <p:sldId id="261" r:id="rId16"/>
    <p:sldId id="269" r:id="rId17"/>
    <p:sldId id="270" r:id="rId18"/>
    <p:sldId id="271" r:id="rId19"/>
    <p:sldId id="272" r:id="rId20"/>
  </p:sldIdLst>
  <p:sldSz cx="12192000" cy="6858000"/>
  <p:notesSz cx="6858000" cy="9144000"/>
  <p:embeddedFontLst>
    <p:embeddedFont>
      <p:font typeface="Arial Narrow" panose="020B0606020202030204" pitchFamily="34" charset="0"/>
      <p:regular r:id="rId22"/>
      <p:bold r:id="rId23"/>
      <p:italic r:id="rId24"/>
      <p:boldItalic r:id="rId25"/>
    </p:embeddedFont>
    <p:embeddedFont>
      <p:font typeface="Cambria Math" panose="02040503050406030204" pitchFamily="18" charset="0"/>
      <p:regular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9" roundtripDataSignature="AMtx7mhEBucgPQ5QERQm0aCY4IkiIaUB3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995C"/>
    <a:srgbClr val="D2E8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42"/>
    <p:restoredTop sz="74091" autoAdjust="0"/>
  </p:normalViewPr>
  <p:slideViewPr>
    <p:cSldViewPr snapToGrid="0">
      <p:cViewPr varScale="1">
        <p:scale>
          <a:sx n="55" d="100"/>
          <a:sy n="55" d="100"/>
        </p:scale>
        <p:origin x="852" y="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4.fntdata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customschemas.google.com/relationships/presentationmetadata" Target="meta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3.fntdata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1.fntdata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vimeo.com/1199780576/490c675b4c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6" name="Google Shape;126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r>
              <a:rPr lang="en-GB" dirty="0"/>
              <a:t>Image © </a:t>
            </a:r>
            <a:r>
              <a:rPr lang="en-GB" b="0" i="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Shutterstock/</a:t>
            </a:r>
            <a:r>
              <a:rPr lang="en-GB" sz="1200" b="0" i="0" u="none" strike="noStrike" cap="none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Gorodenkoff</a:t>
            </a:r>
          </a:p>
        </p:txBody>
      </p:sp>
      <p:sp>
        <p:nvSpPr>
          <p:cNvPr id="127" name="Google Shape;127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>
          <a:extLst>
            <a:ext uri="{FF2B5EF4-FFF2-40B4-BE49-F238E27FC236}">
              <a16:creationId xmlns:a16="http://schemas.microsoft.com/office/drawing/2014/main" id="{5473E7CB-31C2-14EE-A8BC-6084AE71C7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6:notes">
            <a:extLst>
              <a:ext uri="{FF2B5EF4-FFF2-40B4-BE49-F238E27FC236}">
                <a16:creationId xmlns:a16="http://schemas.microsoft.com/office/drawing/2014/main" id="{33979C95-64FA-9BC9-3618-97E4B0D6822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6:notes">
            <a:extLst>
              <a:ext uri="{FF2B5EF4-FFF2-40B4-BE49-F238E27FC236}">
                <a16:creationId xmlns:a16="http://schemas.microsoft.com/office/drawing/2014/main" id="{09B7F23F-6C48-AC55-7208-B1C2B6B6196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297655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>
          <a:extLst>
            <a:ext uri="{FF2B5EF4-FFF2-40B4-BE49-F238E27FC236}">
              <a16:creationId xmlns:a16="http://schemas.microsoft.com/office/drawing/2014/main" id="{4E0412E8-2944-32B5-28F3-B89F53AEF4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6:notes">
            <a:extLst>
              <a:ext uri="{FF2B5EF4-FFF2-40B4-BE49-F238E27FC236}">
                <a16:creationId xmlns:a16="http://schemas.microsoft.com/office/drawing/2014/main" id="{73A14AFB-3D06-F92C-8461-E7FD03A9DDF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6:notes">
            <a:extLst>
              <a:ext uri="{FF2B5EF4-FFF2-40B4-BE49-F238E27FC236}">
                <a16:creationId xmlns:a16="http://schemas.microsoft.com/office/drawing/2014/main" id="{F2822B00-EB62-7ADF-3F81-C60354C33BF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08396375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>
          <a:extLst>
            <a:ext uri="{FF2B5EF4-FFF2-40B4-BE49-F238E27FC236}">
              <a16:creationId xmlns:a16="http://schemas.microsoft.com/office/drawing/2014/main" id="{A6CE4246-01D4-B48A-1C19-C38C265C07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6:notes">
            <a:extLst>
              <a:ext uri="{FF2B5EF4-FFF2-40B4-BE49-F238E27FC236}">
                <a16:creationId xmlns:a16="http://schemas.microsoft.com/office/drawing/2014/main" id="{D527DEB0-3920-1EC5-3221-2BE7F058EBD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6:notes">
            <a:extLst>
              <a:ext uri="{FF2B5EF4-FFF2-40B4-BE49-F238E27FC236}">
                <a16:creationId xmlns:a16="http://schemas.microsoft.com/office/drawing/2014/main" id="{0623A8ED-C1E5-9B83-7E23-DCCFB74B0BA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35927350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>
          <a:extLst>
            <a:ext uri="{FF2B5EF4-FFF2-40B4-BE49-F238E27FC236}">
              <a16:creationId xmlns:a16="http://schemas.microsoft.com/office/drawing/2014/main" id="{462C6AD0-CA89-9BF9-B4CE-A8699AABBB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6:notes">
            <a:extLst>
              <a:ext uri="{FF2B5EF4-FFF2-40B4-BE49-F238E27FC236}">
                <a16:creationId xmlns:a16="http://schemas.microsoft.com/office/drawing/2014/main" id="{6639847A-F45B-85E0-86D7-06D7EDF847D1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p6:notes">
            <a:extLst>
              <a:ext uri="{FF2B5EF4-FFF2-40B4-BE49-F238E27FC236}">
                <a16:creationId xmlns:a16="http://schemas.microsoft.com/office/drawing/2014/main" id="{2DCEF370-D0D9-3769-2620-2BC5BD4FFE9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99499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25" name="Google Shape;12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Image © Shutterstock/JOAT</a:t>
            </a:r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38929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" name="Google Shape;248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 dirty="0"/>
              <a:t>Formulae and rearrangement in industry video: </a:t>
            </a:r>
            <a:r>
              <a:rPr lang="en-GB" sz="1200" b="0" i="0" u="none" strike="noStrike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  <a:hlinkClick r:id="rId3"/>
              </a:rPr>
              <a:t>https://vimeo.com/1199780576/490c675b4c</a:t>
            </a:r>
            <a:endParaRPr dirty="0"/>
          </a:p>
        </p:txBody>
      </p:sp>
      <p:sp>
        <p:nvSpPr>
          <p:cNvPr id="249" name="Google Shape;249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GB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6" name="Google Shape;136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6" name="Google Shape;146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7" name="Google Shape;157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8" name="Google Shape;168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 sz="1200" b="0" i="0" u="none" strike="noStrike" cap="none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13</a:t>
            </a:fld>
            <a:endParaRPr lang="en-GB"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4459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BFFA554-C954-8F78-D91D-AC83D65961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1470"/>
            <a:ext cx="12192000" cy="4775196"/>
          </a:xfrm>
          <a:prstGeom prst="rect">
            <a:avLst/>
          </a:prstGeom>
        </p:spPr>
      </p:pic>
      <p:pic>
        <p:nvPicPr>
          <p:cNvPr id="14" name="Google Shape;14;p12" descr="A blue and black rectang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2140160"/>
            <a:ext cx="12192000" cy="5247132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15;p12" descr="A white cloud with black background&#10;&#10;Description automatically generated"/>
          <p:cNvPicPr preferRelativeResize="0"/>
          <p:nvPr/>
        </p:nvPicPr>
        <p:blipFill rotWithShape="1">
          <a:blip r:embed="rId4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90283" y="1799766"/>
            <a:ext cx="1811433" cy="17999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16;p12" descr="A black and blue logo&#10;&#10;Description automatically generated"/>
          <p:cNvPicPr preferRelativeResize="0"/>
          <p:nvPr/>
        </p:nvPicPr>
        <p:blipFill rotWithShape="1">
          <a:blip r:embed="rId5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23668" y="2188547"/>
            <a:ext cx="1058259" cy="1038033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Google Shape;17;p12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12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9" name="Google Shape;19;p12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b="0" i="0" u="none" strike="noStrike" cap="none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b="0" i="0" u="none" strike="noStrike" cap="none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" name="Google Shape;20;p12"/>
          <p:cNvSpPr txBox="1">
            <a:spLocks noGrp="1"/>
          </p:cNvSpPr>
          <p:nvPr>
            <p:ph type="body" idx="2"/>
          </p:nvPr>
        </p:nvSpPr>
        <p:spPr>
          <a:xfrm>
            <a:off x="6152797" y="2831854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 b="1" i="0" u="none">
                <a:solidFill>
                  <a:srgbClr val="326367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21" name="Google Shape;21;p12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400"/>
              <a:buNone/>
              <a:defRPr sz="2400">
                <a:solidFill>
                  <a:srgbClr val="262626"/>
                </a:solidFill>
              </a:defRPr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pic>
        <p:nvPicPr>
          <p:cNvPr id="22" name="Google Shape;22;p12" descr="A picture containing screenshot, graphics, pattern, circle&#10;&#10;Description automatically generated"/>
          <p:cNvPicPr preferRelativeResize="0"/>
          <p:nvPr/>
        </p:nvPicPr>
        <p:blipFill rotWithShape="1">
          <a:blip r:embed="rId6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7551" y="2309852"/>
            <a:ext cx="2049637" cy="86048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image">
  <p:cSld name="Activity_text+image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2"/>
          <p:cNvSpPr txBox="1">
            <a:spLocks noGrp="1"/>
          </p:cNvSpPr>
          <p:nvPr>
            <p:ph type="body" idx="1"/>
          </p:nvPr>
        </p:nvSpPr>
        <p:spPr>
          <a:xfrm>
            <a:off x="839788" y="1872343"/>
            <a:ext cx="3932238" cy="39887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8" name="Google Shape;98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2554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3600"/>
              <a:buFont typeface="Arial"/>
              <a:buNone/>
              <a:defRPr sz="36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9" name="Google Shape;99;p22"/>
          <p:cNvSpPr>
            <a:spLocks noGrp="1"/>
          </p:cNvSpPr>
          <p:nvPr>
            <p:ph type="pic" idx="2"/>
          </p:nvPr>
        </p:nvSpPr>
        <p:spPr>
          <a:xfrm>
            <a:off x="5183188" y="1284514"/>
            <a:ext cx="5762398" cy="4576536"/>
          </a:xfrm>
          <a:prstGeom prst="rect">
            <a:avLst/>
          </a:prstGeom>
          <a:noFill/>
          <a:ln>
            <a:noFill/>
          </a:ln>
        </p:spPr>
      </p:sp>
      <p:sp>
        <p:nvSpPr>
          <p:cNvPr id="100" name="Google Shape;100;p22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1" name="Google Shape;101;p22"/>
          <p:cNvSpPr txBox="1">
            <a:spLocks noGrp="1"/>
          </p:cNvSpPr>
          <p:nvPr>
            <p:ph type="body" idx="3" hasCustomPrompt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US" dirty="0"/>
              <a:t>Resource 2: Formulae and rearrangement</a:t>
            </a:r>
            <a:endParaRPr dirty="0"/>
          </a:p>
        </p:txBody>
      </p:sp>
      <p:sp>
        <p:nvSpPr>
          <p:cNvPr id="102" name="Google Shape;102;p22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wo box">
  <p:cSld name="Activity_two box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5" name="Google Shape;105;p2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23"/>
          <p:cNvSpPr txBox="1">
            <a:spLocks noGrp="1"/>
          </p:cNvSpPr>
          <p:nvPr>
            <p:ph type="body" idx="1"/>
          </p:nvPr>
        </p:nvSpPr>
        <p:spPr>
          <a:xfrm>
            <a:off x="838200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7" name="Google Shape;107;p23"/>
          <p:cNvSpPr txBox="1">
            <a:spLocks noGrp="1"/>
          </p:cNvSpPr>
          <p:nvPr>
            <p:ph type="body" idx="2"/>
          </p:nvPr>
        </p:nvSpPr>
        <p:spPr>
          <a:xfrm>
            <a:off x="6168046" y="1978025"/>
            <a:ext cx="519684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08" name="Google Shape;108;p23"/>
          <p:cNvSpPr txBox="1">
            <a:spLocks noGrp="1"/>
          </p:cNvSpPr>
          <p:nvPr>
            <p:ph type="body" idx="3" hasCustomPrompt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US" dirty="0"/>
              <a:t>Resource 2: Formulae and rearrangement</a:t>
            </a:r>
            <a:endParaRPr dirty="0"/>
          </a:p>
        </p:txBody>
      </p:sp>
      <p:sp>
        <p:nvSpPr>
          <p:cNvPr id="109" name="Google Shape;109;p23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text+box">
  <p:cSld name="Activity_text+box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2" name="Google Shape;112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7083829" cy="4351338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3" name="Google Shape;113;p24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" name="Google Shape;114;p24"/>
          <p:cNvSpPr txBox="1">
            <a:spLocks noGrp="1"/>
          </p:cNvSpPr>
          <p:nvPr>
            <p:ph type="body" idx="2"/>
          </p:nvPr>
        </p:nvSpPr>
        <p:spPr>
          <a:xfrm>
            <a:off x="8179724" y="1825625"/>
            <a:ext cx="3174076" cy="4351338"/>
          </a:xfrm>
          <a:prstGeom prst="rect">
            <a:avLst/>
          </a:prstGeom>
          <a:solidFill>
            <a:srgbClr val="D2E8E9"/>
          </a:solidFill>
          <a:ln w="19050" cap="sq" cmpd="sng">
            <a:solidFill>
              <a:srgbClr val="32636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15" name="Google Shape;115;p24"/>
          <p:cNvSpPr txBox="1">
            <a:spLocks noGrp="1"/>
          </p:cNvSpPr>
          <p:nvPr>
            <p:ph type="body" idx="3" hasCustomPrompt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US" dirty="0"/>
              <a:t>Resource 2: Formulae and rearrangement</a:t>
            </a:r>
            <a:endParaRPr dirty="0"/>
          </a:p>
        </p:txBody>
      </p:sp>
      <p:sp>
        <p:nvSpPr>
          <p:cNvPr id="116" name="Google Shape;116;p24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solidation">
  <p:cSld name="Consolidation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5" descr="A picture containing pattern, circle, screenshot, design&#10;&#10;Description automatically generated"/>
          <p:cNvPicPr preferRelativeResize="0"/>
          <p:nvPr userDrawn="1"/>
        </p:nvPicPr>
        <p:blipFill rotWithShape="1">
          <a:blip r:embed="rId2">
            <a:alphaModFix amt="5000"/>
          </a:blip>
          <a:srcRect/>
          <a:stretch/>
        </p:blipFill>
        <p:spPr>
          <a:xfrm>
            <a:off x="5119832" y="365125"/>
            <a:ext cx="8745021" cy="8687336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0" name="Google Shape;120;p25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10515599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1" name="Google Shape;121;p2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2" name="Google Shape;122;p25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E53E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23" name="Google Shape;123;p25"/>
          <p:cNvSpPr txBox="1">
            <a:spLocks noGrp="1"/>
          </p:cNvSpPr>
          <p:nvPr>
            <p:ph type="body" idx="3" hasCustomPrompt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US" dirty="0"/>
              <a:t>Resource 2: Formulae and rearrangement</a:t>
            </a:r>
            <a:endParaRPr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2">
  <p:cSld name="Intro_2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solidFill>
            <a:srgbClr val="D2E8E9"/>
          </a:solidFill>
          <a:ln>
            <a:noFill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6" name="Google Shape;26;p13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" name="Google Shape;27;p13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3"/>
          <p:cNvSpPr txBox="1">
            <a:spLocks noGrp="1"/>
          </p:cNvSpPr>
          <p:nvPr>
            <p:ph type="body" idx="3" hasCustomPrompt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defTabSz="914400" rtl="0" eaLnBrk="1" fontAlgn="auto" latinLnBrk="0" hangingPunct="1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tabLst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pPr marL="457200" marR="0" lvl="0" indent="-228600" algn="l" defTabSz="914400" rtl="0" eaLnBrk="1" fontAlgn="auto" latinLnBrk="0" hangingPunct="1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200"/>
              <a:buFont typeface="Arial"/>
              <a:buNone/>
              <a:tabLst/>
              <a:defRPr/>
            </a:pPr>
            <a:r>
              <a:rPr lang="en-US" dirty="0"/>
              <a:t>Resource 2: Formulae and rearrangement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Lesson pause">
  <p:cSld name="Lesson pause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14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610868"/>
            <a:ext cx="12192000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4"/>
          <p:cNvSpPr txBox="1"/>
          <p:nvPr/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" name="Google Shape;32;p14"/>
          <p:cNvSpPr txBox="1">
            <a:spLocks noGrp="1"/>
          </p:cNvSpPr>
          <p:nvPr>
            <p:ph type="ctrTitle"/>
          </p:nvPr>
        </p:nvSpPr>
        <p:spPr>
          <a:xfrm>
            <a:off x="1524000" y="3835106"/>
            <a:ext cx="9144000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  <a:defRPr sz="5200" b="1">
                <a:solidFill>
                  <a:srgbClr val="326367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4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13166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>
                <a:solidFill>
                  <a:srgbClr val="595959"/>
                </a:solidFill>
              </a:defRPr>
            </a:lvl1pPr>
            <a:lvl2pPr lvl="1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pic>
        <p:nvPicPr>
          <p:cNvPr id="34" name="Google Shape;34;p14" descr="A picture containing screenshot, graphics, pattern, circle&#10;&#10;Description automatically generated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83453" y="491318"/>
            <a:ext cx="2178305" cy="914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1">
  <p:cSld name="Intro_1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9" name="Google Shape;39;p15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" name="Google Shape;40;p15"/>
          <p:cNvSpPr txBox="1">
            <a:spLocks noGrp="1"/>
          </p:cNvSpPr>
          <p:nvPr>
            <p:ph type="body" idx="2"/>
          </p:nvPr>
        </p:nvSpPr>
        <p:spPr>
          <a:xfrm>
            <a:off x="7530353" y="1825625"/>
            <a:ext cx="3823447" cy="4351338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sz="18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5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15"/>
          <p:cNvSpPr txBox="1">
            <a:spLocks noGrp="1"/>
          </p:cNvSpPr>
          <p:nvPr>
            <p:ph type="body" idx="4" hasCustomPrompt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GB" dirty="0"/>
              <a:t>Resource 2: Formulae and rearrangement</a:t>
            </a:r>
            <a:endParaRPr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ro_4">
  <p:cSld name="Intro_4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 w="28575" cap="flat" cmpd="sng">
            <a:solidFill>
              <a:srgbClr val="D2E8E9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80000" rIns="180000" bIns="1800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3" name="Google Shape;53;p17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" name="Google Shape;54;p17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5" name="Google Shape;55;p17"/>
          <p:cNvSpPr txBox="1">
            <a:spLocks noGrp="1"/>
          </p:cNvSpPr>
          <p:nvPr>
            <p:ph type="body" idx="3" hasCustomPrompt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US" dirty="0"/>
              <a:t>Resource 2: Formulae and rearrangement</a:t>
            </a:r>
            <a:endParaRPr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video">
  <p:cSld name="Activity_vide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Google Shape;57;p18" descr="A picture containing pattern, circle, screenshot, design&#10;&#10;Description automatically generated"/>
          <p:cNvPicPr preferRelativeResize="0"/>
          <p:nvPr/>
        </p:nvPicPr>
        <p:blipFill rotWithShape="1">
          <a:blip r:embed="rId2">
            <a:alphaModFix amt="5000"/>
          </a:blip>
          <a:srcRect/>
          <a:stretch/>
        </p:blipFill>
        <p:spPr>
          <a:xfrm>
            <a:off x="1797985" y="-232757"/>
            <a:ext cx="10869835" cy="10798134"/>
          </a:xfrm>
          <a:prstGeom prst="rect">
            <a:avLst/>
          </a:prstGeom>
          <a:noFill/>
          <a:ln>
            <a:noFill/>
          </a:ln>
        </p:spPr>
      </p:pic>
      <p:sp>
        <p:nvSpPr>
          <p:cNvPr id="58" name="Google Shape;58;p18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9" name="Google Shape;59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8"/>
          <p:cNvSpPr>
            <a:spLocks noGrp="1"/>
          </p:cNvSpPr>
          <p:nvPr>
            <p:ph type="media" idx="2"/>
          </p:nvPr>
        </p:nvSpPr>
        <p:spPr>
          <a:xfrm>
            <a:off x="1345277" y="1825625"/>
            <a:ext cx="2863468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1" name="Google Shape;61;p18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62" name="Google Shape;62;p18"/>
          <p:cNvSpPr txBox="1">
            <a:spLocks noGrp="1"/>
          </p:cNvSpPr>
          <p:nvPr>
            <p:ph type="body" idx="3" hasCustomPrompt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US" dirty="0"/>
              <a:t>Resource 2: Formulae and rearrangement</a:t>
            </a:r>
            <a:endParaRPr dirty="0"/>
          </a:p>
        </p:txBody>
      </p:sp>
      <p:sp>
        <p:nvSpPr>
          <p:cNvPr id="63" name="Google Shape;63;p18"/>
          <p:cNvSpPr>
            <a:spLocks noGrp="1"/>
          </p:cNvSpPr>
          <p:nvPr>
            <p:ph type="media" idx="4"/>
          </p:nvPr>
        </p:nvSpPr>
        <p:spPr>
          <a:xfrm>
            <a:off x="4913252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4" name="Google Shape;64;p18"/>
          <p:cNvSpPr>
            <a:spLocks noGrp="1"/>
          </p:cNvSpPr>
          <p:nvPr>
            <p:ph type="media" idx="5"/>
          </p:nvPr>
        </p:nvSpPr>
        <p:spPr>
          <a:xfrm>
            <a:off x="8485779" y="1825625"/>
            <a:ext cx="2868020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5" name="Google Shape;65;p18"/>
          <p:cNvSpPr>
            <a:spLocks noGrp="1"/>
          </p:cNvSpPr>
          <p:nvPr>
            <p:ph type="media" idx="6"/>
          </p:nvPr>
        </p:nvSpPr>
        <p:spPr>
          <a:xfrm>
            <a:off x="3128522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6" name="Google Shape;66;p18"/>
          <p:cNvSpPr>
            <a:spLocks noGrp="1"/>
          </p:cNvSpPr>
          <p:nvPr>
            <p:ph type="media" idx="7"/>
          </p:nvPr>
        </p:nvSpPr>
        <p:spPr>
          <a:xfrm>
            <a:off x="6701049" y="4046026"/>
            <a:ext cx="2869506" cy="20145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7" name="Google Shape;67;p18"/>
          <p:cNvSpPr/>
          <p:nvPr/>
        </p:nvSpPr>
        <p:spPr>
          <a:xfrm>
            <a:off x="838200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/>
          </a:p>
        </p:txBody>
      </p:sp>
      <p:sp>
        <p:nvSpPr>
          <p:cNvPr id="68" name="Google Shape;68;p18"/>
          <p:cNvSpPr/>
          <p:nvPr/>
        </p:nvSpPr>
        <p:spPr>
          <a:xfrm>
            <a:off x="4406175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/>
          </a:p>
        </p:txBody>
      </p:sp>
      <p:sp>
        <p:nvSpPr>
          <p:cNvPr id="69" name="Google Shape;69;p18"/>
          <p:cNvSpPr/>
          <p:nvPr/>
        </p:nvSpPr>
        <p:spPr>
          <a:xfrm>
            <a:off x="7983254" y="1825625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/>
          </a:p>
        </p:txBody>
      </p:sp>
      <p:sp>
        <p:nvSpPr>
          <p:cNvPr id="70" name="Google Shape;70;p18"/>
          <p:cNvSpPr/>
          <p:nvPr/>
        </p:nvSpPr>
        <p:spPr>
          <a:xfrm>
            <a:off x="2621445" y="4046026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/>
          </a:p>
        </p:txBody>
      </p:sp>
      <p:sp>
        <p:nvSpPr>
          <p:cNvPr id="71" name="Google Shape;71;p18"/>
          <p:cNvSpPr/>
          <p:nvPr/>
        </p:nvSpPr>
        <p:spPr>
          <a:xfrm>
            <a:off x="6193974" y="4046026"/>
            <a:ext cx="507077" cy="507077"/>
          </a:xfrm>
          <a:prstGeom prst="ellipse">
            <a:avLst/>
          </a:prstGeom>
          <a:solidFill>
            <a:srgbClr val="32636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5</a:t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Activity_video+caption">
  <p:cSld name="1_Activity_video+caption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Google Shape;73;p19" descr="A picture containing pattern, circle, screenshot, design&#10;&#10;Description automatically generated"/>
          <p:cNvPicPr preferRelativeResize="0"/>
          <p:nvPr/>
        </p:nvPicPr>
        <p:blipFill rotWithShape="1">
          <a:blip r:embed="rId2">
            <a:alphaModFix amt="5000"/>
          </a:blip>
          <a:srcRect/>
          <a:stretch/>
        </p:blipFill>
        <p:spPr>
          <a:xfrm>
            <a:off x="1797985" y="-232757"/>
            <a:ext cx="10869835" cy="10798134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9"/>
          <p:cNvSpPr>
            <a:spLocks noGrp="1"/>
          </p:cNvSpPr>
          <p:nvPr>
            <p:ph type="body" idx="1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9"/>
          <p:cNvSpPr>
            <a:spLocks noGrp="1"/>
          </p:cNvSpPr>
          <p:nvPr>
            <p:ph type="media" idx="2"/>
          </p:nvPr>
        </p:nvSpPr>
        <p:spPr>
          <a:xfrm>
            <a:off x="838200" y="1825625"/>
            <a:ext cx="10515600" cy="37141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7" name="Google Shape;77;p19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9"/>
          <p:cNvSpPr txBox="1">
            <a:spLocks noGrp="1"/>
          </p:cNvSpPr>
          <p:nvPr>
            <p:ph type="body" idx="3" hasCustomPrompt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US" dirty="0"/>
              <a:t>Resource 2: Formulae and rearrangement</a:t>
            </a:r>
            <a:endParaRPr dirty="0"/>
          </a:p>
        </p:txBody>
      </p:sp>
      <p:sp>
        <p:nvSpPr>
          <p:cNvPr id="79" name="Google Shape;79;p19"/>
          <p:cNvSpPr txBox="1">
            <a:spLocks noGrp="1"/>
          </p:cNvSpPr>
          <p:nvPr>
            <p:ph type="body" idx="4"/>
          </p:nvPr>
        </p:nvSpPr>
        <p:spPr>
          <a:xfrm>
            <a:off x="838199" y="5744095"/>
            <a:ext cx="10515599" cy="432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questions">
  <p:cSld name="Activity_questions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Google Shape;81;p20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8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0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20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5" name="Google Shape;85;p20"/>
          <p:cNvSpPr>
            <a:spLocks noGrp="1"/>
          </p:cNvSpPr>
          <p:nvPr>
            <p:ph type="body" idx="2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20"/>
          <p:cNvSpPr txBox="1">
            <a:spLocks noGrp="1"/>
          </p:cNvSpPr>
          <p:nvPr>
            <p:ph type="body" idx="3" hasCustomPrompt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US" dirty="0"/>
              <a:t>Resource 2: Formulae and rearrangement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ctivity_answers">
  <p:cSld name="Activity_answers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Google Shape;88;p21" descr="A blue and black rectangle&#10;&#10;Description automatically generated"/>
          <p:cNvPicPr preferRelativeResize="0"/>
          <p:nvPr/>
        </p:nvPicPr>
        <p:blipFill rotWithShape="1">
          <a:blip r:embed="rId2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311" y="1610868"/>
            <a:ext cx="4635689" cy="5247132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90" name="Google Shape;90;p21"/>
          <p:cNvSpPr txBox="1">
            <a:spLocks noGrp="1"/>
          </p:cNvSpPr>
          <p:nvPr>
            <p:ph type="body" idx="1"/>
          </p:nvPr>
        </p:nvSpPr>
        <p:spPr>
          <a:xfrm>
            <a:off x="838199" y="1825625"/>
            <a:ext cx="6400801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/>
            </a:lvl1pPr>
            <a:lvl2pPr marL="914400" lvl="1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marL="1828800" lvl="3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marL="2286000" lvl="4" indent="-3429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1" name="Google Shape;91;p21"/>
          <p:cNvSpPr txBox="1">
            <a:spLocks noGrp="1"/>
          </p:cNvSpPr>
          <p:nvPr>
            <p:ph type="body" idx="2"/>
          </p:nvPr>
        </p:nvSpPr>
        <p:spPr>
          <a:xfrm>
            <a:off x="8175008" y="2892829"/>
            <a:ext cx="3507474" cy="3284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10283A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2" name="Google Shape;92;p21"/>
          <p:cNvSpPr txBox="1"/>
          <p:nvPr/>
        </p:nvSpPr>
        <p:spPr>
          <a:xfrm>
            <a:off x="72390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© Gatsby Technical Education Projects 2026</a:t>
            </a:r>
            <a:endParaRPr dirty="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Arial"/>
              <a:buNone/>
            </a:pPr>
            <a:r>
              <a:rPr lang="en-GB" sz="1200" dirty="0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rPr>
              <a:t>Version 1, June 2026</a:t>
            </a:r>
            <a:endParaRPr sz="1200" dirty="0">
              <a:solidFill>
                <a:srgbClr val="888888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3" name="Google Shape;93;p21"/>
          <p:cNvSpPr txBox="1">
            <a:spLocks noGrp="1"/>
          </p:cNvSpPr>
          <p:nvPr>
            <p:ph type="body" idx="3"/>
          </p:nvPr>
        </p:nvSpPr>
        <p:spPr>
          <a:xfrm>
            <a:off x="8175008" y="2055812"/>
            <a:ext cx="2689727" cy="6205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 b="1">
                <a:solidFill>
                  <a:srgbClr val="10283A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sz="2000">
                <a:solidFill>
                  <a:srgbClr val="FF0000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4" name="Google Shape;94;p21"/>
          <p:cNvSpPr>
            <a:spLocks noGrp="1"/>
          </p:cNvSpPr>
          <p:nvPr>
            <p:ph type="body" idx="4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F1995D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 sz="1400"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95" name="Google Shape;95;p21"/>
          <p:cNvSpPr txBox="1">
            <a:spLocks noGrp="1"/>
          </p:cNvSpPr>
          <p:nvPr>
            <p:ph type="body" idx="5" hasCustomPrompt="1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lvl="0" indent="-228600" algn="l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1pPr>
            <a:lvl2pPr marL="914400" lvl="1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2pPr>
            <a:lvl3pPr marL="1371600" lvl="2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3pPr>
            <a:lvl4pPr marL="1828800" lvl="3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4pPr>
            <a:lvl5pPr marL="2286000" lvl="4" indent="-228600" algn="l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>
                <a:solidFill>
                  <a:srgbClr val="898989"/>
                </a:solidFill>
              </a:defRPr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r>
              <a:rPr lang="en-US" dirty="0"/>
              <a:t>Resource 2: Formulae and rearrangement</a:t>
            </a:r>
            <a:endParaRPr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810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55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429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302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rgbClr val="262626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1" r:id="rId12"/>
    <p:sldLayoutId id="2147483662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0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0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0.png"/><Relationship Id="rId5" Type="http://schemas.openxmlformats.org/officeDocument/2006/relationships/image" Target="../media/image190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video" Target="https://player.vimeo.com/video/1199780576?h=490c675b4c&amp;amp;app_id=122963" TargetMode="Externa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1"/>
          <p:cNvSpPr txBox="1">
            <a:spLocks noGrp="1"/>
          </p:cNvSpPr>
          <p:nvPr>
            <p:ph type="ctrTitle"/>
          </p:nvPr>
        </p:nvSpPr>
        <p:spPr>
          <a:xfrm>
            <a:off x="658047" y="3847088"/>
            <a:ext cx="10863463" cy="8758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26367"/>
              </a:buClr>
              <a:buSzPts val="5200"/>
              <a:buFont typeface="Arial"/>
              <a:buNone/>
            </a:pPr>
            <a:r>
              <a:rPr lang="en-GB" dirty="0"/>
              <a:t>Engineering and Manufacturing: Core</a:t>
            </a:r>
            <a:endParaRPr dirty="0"/>
          </a:p>
        </p:txBody>
      </p:sp>
      <p:sp>
        <p:nvSpPr>
          <p:cNvPr id="130" name="Google Shape;130;p1"/>
          <p:cNvSpPr txBox="1">
            <a:spLocks noGrp="1"/>
          </p:cNvSpPr>
          <p:nvPr>
            <p:ph type="subTitle" idx="1"/>
          </p:nvPr>
        </p:nvSpPr>
        <p:spPr>
          <a:xfrm>
            <a:off x="1524000" y="4903189"/>
            <a:ext cx="9144000" cy="5832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>
              <a:spcBef>
                <a:spcPts val="0"/>
              </a:spcBef>
              <a:buClr>
                <a:schemeClr val="dk1"/>
              </a:buClr>
            </a:pPr>
            <a:r>
              <a:rPr lang="en-GB" dirty="0"/>
              <a:t>Topic: Manipulating equations and calculus</a:t>
            </a:r>
            <a:endParaRPr dirty="0"/>
          </a:p>
        </p:txBody>
      </p:sp>
      <p:sp>
        <p:nvSpPr>
          <p:cNvPr id="131" name="Google Shape;131;p1"/>
          <p:cNvSpPr txBox="1">
            <a:spLocks noGrp="1"/>
          </p:cNvSpPr>
          <p:nvPr>
            <p:ph type="body" idx="2"/>
          </p:nvPr>
        </p:nvSpPr>
        <p:spPr>
          <a:xfrm>
            <a:off x="6329055" y="2894811"/>
            <a:ext cx="5623668" cy="5341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GB" dirty="0"/>
              <a:t>Route: Engineering and Manufacturing</a:t>
            </a:r>
            <a:endParaRPr dirty="0"/>
          </a:p>
        </p:txBody>
      </p:sp>
      <p:sp>
        <p:nvSpPr>
          <p:cNvPr id="132" name="Google Shape;132;p1"/>
          <p:cNvSpPr txBox="1">
            <a:spLocks noGrp="1"/>
          </p:cNvSpPr>
          <p:nvPr>
            <p:ph type="body" idx="3"/>
          </p:nvPr>
        </p:nvSpPr>
        <p:spPr>
          <a:xfrm>
            <a:off x="1524000" y="5625863"/>
            <a:ext cx="9144000" cy="4580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ctr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</a:pPr>
            <a:r>
              <a:rPr lang="en-GB"/>
              <a:t>Resource 2: Formulae and rearrangement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3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/>
              <a:t>Worked example 1: Using formulae</a:t>
            </a:r>
            <a:br>
              <a:rPr lang="en-GB" dirty="0"/>
            </a:b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9" name="Google Shape;149;p3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/>
              <a:p>
                <a:pPr marL="0" lvl="0" indent="0">
                  <a:spcBef>
                    <a:spcPts val="0"/>
                  </a:spcBef>
                  <a:buSzPts val="2400"/>
                  <a:buNone/>
                </a:pPr>
                <a:r>
                  <a:rPr lang="en-GB" dirty="0"/>
                  <a:t>The pitch control arm has a pivot radius of 1.2 m. </a:t>
                </a:r>
              </a:p>
              <a:p>
                <a:pPr marL="0" lvl="0" indent="0">
                  <a:spcBef>
                    <a:spcPts val="0"/>
                  </a:spcBef>
                  <a:buSzPts val="2400"/>
                  <a:buNone/>
                </a:pPr>
                <a:endParaRPr lang="en-GB" dirty="0"/>
              </a:p>
              <a:p>
                <a:pPr marL="0" lvl="0" indent="0">
                  <a:spcBef>
                    <a:spcPts val="0"/>
                  </a:spcBef>
                  <a:buSzPts val="2400"/>
                  <a:buNone/>
                </a:pPr>
                <a:r>
                  <a:rPr lang="en-GB" dirty="0"/>
                  <a:t>The scale model exerts a weight (force) of 2000 N at this distance. </a:t>
                </a:r>
              </a:p>
              <a:p>
                <a:pPr marL="0" lvl="0" indent="0">
                  <a:spcBef>
                    <a:spcPts val="0"/>
                  </a:spcBef>
                  <a:buSzPts val="2400"/>
                  <a:buNone/>
                </a:pPr>
                <a:endParaRPr lang="en-GB" dirty="0"/>
              </a:p>
              <a:p>
                <a:pPr marL="0" lvl="0" indent="0">
                  <a:spcBef>
                    <a:spcPts val="0"/>
                  </a:spcBef>
                  <a:buSzPts val="2400"/>
                  <a:buNone/>
                </a:pPr>
                <a:r>
                  <a:rPr lang="en-GB" dirty="0"/>
                  <a:t>Calculate the required torque in Nm.</a:t>
                </a:r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endParaRPr lang="en-GB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r>
                  <a:rPr lang="en-GB" b="1" dirty="0"/>
                  <a:t>Step 1</a:t>
                </a:r>
                <a:r>
                  <a:rPr lang="en-GB" dirty="0"/>
                  <a:t>: Write out the calculation formula:</a:t>
                </a:r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endParaRPr lang="en-GB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GB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endParaRPr dirty="0"/>
              </a:p>
            </p:txBody>
          </p:sp>
        </mc:Choice>
        <mc:Fallback xmlns="">
          <p:sp>
            <p:nvSpPr>
              <p:cNvPr id="149" name="Google Shape;149;p3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blipFill>
                <a:blip r:embed="rId3"/>
                <a:stretch>
                  <a:fillRect l="-5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1" name="Google Shape;151;p3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2: Formulae and rearrangement</a:t>
            </a: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4" name="Google Shape;154;p3"/>
              <p:cNvSpPr txBox="1"/>
              <p:nvPr/>
            </p:nvSpPr>
            <p:spPr>
              <a:xfrm>
                <a:off x="1040194" y="5085258"/>
                <a:ext cx="7331074" cy="707846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000" i="1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This means that </a:t>
                </a:r>
                <a:endParaRPr lang="en-GB" i="1" dirty="0">
                  <a:ea typeface="Calibri"/>
                </a:endParaRPr>
              </a:p>
              <a:p>
                <a:pPr marR="0" lvl="0" algn="ctr" rtl="0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𝑡𝑜𝑟𝑞𝑢𝑒</m:t>
                      </m:r>
                      <m:r>
                        <a:rPr lang="en-GB" sz="2000" i="1" dirty="0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=</m:t>
                      </m:r>
                      <m:r>
                        <a:rPr lang="en-GB" sz="2000" i="1" dirty="0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𝑓𝑜𝑟𝑐𝑒</m:t>
                      </m:r>
                      <m:r>
                        <a:rPr lang="en-GB" sz="2000" i="1" dirty="0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×</m:t>
                      </m:r>
                      <m:r>
                        <a:rPr lang="en-GB" sz="2000" i="1" dirty="0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𝑟𝑎𝑑𝑖𝑢𝑠</m:t>
                      </m:r>
                    </m:oMath>
                  </m:oMathPara>
                </a14:m>
                <a:endParaRPr lang="en-GB" dirty="0">
                  <a:ea typeface="Calibri"/>
                </a:endParaRPr>
              </a:p>
            </p:txBody>
          </p:sp>
        </mc:Choice>
        <mc:Fallback xmlns="">
          <p:sp>
            <p:nvSpPr>
              <p:cNvPr id="154" name="Google Shape;154;p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0194" y="5085258"/>
                <a:ext cx="7331074" cy="707846"/>
              </a:xfrm>
              <a:prstGeom prst="rect">
                <a:avLst/>
              </a:prstGeom>
              <a:blipFill>
                <a:blip r:embed="rId5"/>
                <a:stretch>
                  <a:fillRect t="-4310" b="-948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Google Shape;140;p2">
            <a:extLst>
              <a:ext uri="{FF2B5EF4-FFF2-40B4-BE49-F238E27FC236}">
                <a16:creationId xmlns:a16="http://schemas.microsoft.com/office/drawing/2014/main" id="{55B3DB55-C0E4-7431-CDC5-541D0D0C1F5D}"/>
              </a:ext>
            </a:extLst>
          </p:cNvPr>
          <p:cNvSpPr txBox="1">
            <a:spLocks/>
          </p:cNvSpPr>
          <p:nvPr/>
        </p:nvSpPr>
        <p:spPr>
          <a:xfrm>
            <a:off x="9617529" y="162686"/>
            <a:ext cx="2434945" cy="376157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Recap and Worked examples</a:t>
            </a:r>
            <a:endParaRPr lang="en-CA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D1250F6-17A1-99D7-2280-2CDB0C6D0758}"/>
              </a:ext>
            </a:extLst>
          </p:cNvPr>
          <p:cNvGrpSpPr/>
          <p:nvPr/>
        </p:nvGrpSpPr>
        <p:grpSpPr>
          <a:xfrm>
            <a:off x="9006406" y="3836841"/>
            <a:ext cx="2184935" cy="2172587"/>
            <a:chOff x="9168865" y="3500627"/>
            <a:chExt cx="2184935" cy="2172587"/>
          </a:xfrm>
        </p:grpSpPr>
        <p:sp>
          <p:nvSpPr>
            <p:cNvPr id="3" name="Google Shape;152;p3">
              <a:extLst>
                <a:ext uri="{FF2B5EF4-FFF2-40B4-BE49-F238E27FC236}">
                  <a16:creationId xmlns:a16="http://schemas.microsoft.com/office/drawing/2014/main" id="{23217BE2-4A27-291E-7FC3-1358AFB3B075}"/>
                </a:ext>
              </a:extLst>
            </p:cNvPr>
            <p:cNvSpPr/>
            <p:nvPr/>
          </p:nvSpPr>
          <p:spPr>
            <a:xfrm>
              <a:off x="9168865" y="3500627"/>
              <a:ext cx="2184935" cy="2172587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5" name="Google Shape;153;p3">
              <a:extLst>
                <a:ext uri="{FF2B5EF4-FFF2-40B4-BE49-F238E27FC236}">
                  <a16:creationId xmlns:a16="http://schemas.microsoft.com/office/drawing/2014/main" id="{B9C97672-1AC6-D0FC-4D88-9926EDA76942}"/>
                </a:ext>
              </a:extLst>
            </p:cNvPr>
            <p:cNvPicPr preferRelativeResize="0"/>
            <p:nvPr/>
          </p:nvPicPr>
          <p:blipFill rotWithShape="1">
            <a:blip r:embed="rId3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64525" y="4001519"/>
              <a:ext cx="1193615" cy="117080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4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/>
              <a:t>Worked example 1: Using formulae</a:t>
            </a:r>
            <a:br>
              <a:rPr lang="en-GB"/>
            </a:br>
            <a:endParaRPr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60" name="Google Shape;160;p4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/>
              <a:p>
                <a:pPr marL="0" lvl="0" indent="0">
                  <a:spcBef>
                    <a:spcPts val="0"/>
                  </a:spcBef>
                  <a:buSzPts val="2400"/>
                  <a:buNone/>
                </a:pPr>
                <a:r>
                  <a:rPr lang="en-GB" dirty="0"/>
                  <a:t>The pitch control arm has a pivot radius of 1.2 m. </a:t>
                </a:r>
              </a:p>
              <a:p>
                <a:pPr marL="0" lvl="0" indent="0">
                  <a:spcBef>
                    <a:spcPts val="0"/>
                  </a:spcBef>
                  <a:buSzPts val="2400"/>
                  <a:buNone/>
                </a:pPr>
                <a:endParaRPr lang="en-GB" dirty="0"/>
              </a:p>
              <a:p>
                <a:pPr marL="0" lvl="0" indent="0">
                  <a:spcBef>
                    <a:spcPts val="0"/>
                  </a:spcBef>
                  <a:buSzPts val="2400"/>
                  <a:buNone/>
                </a:pPr>
                <a:r>
                  <a:rPr lang="en-GB" dirty="0"/>
                  <a:t>The scale model exerts a weight (force) of 2000 N at this distance. </a:t>
                </a:r>
              </a:p>
              <a:p>
                <a:pPr marL="0" lvl="0" indent="0">
                  <a:spcBef>
                    <a:spcPts val="0"/>
                  </a:spcBef>
                  <a:buSzPts val="2400"/>
                  <a:buNone/>
                </a:pPr>
                <a:endParaRPr lang="en-GB" dirty="0"/>
              </a:p>
              <a:p>
                <a:pPr marL="0" lvl="0" indent="0">
                  <a:spcBef>
                    <a:spcPts val="0"/>
                  </a:spcBef>
                  <a:buSzPts val="2400"/>
                  <a:buNone/>
                </a:pPr>
                <a:r>
                  <a:rPr lang="en-GB" dirty="0"/>
                  <a:t>Calculate the required torque in Nm.</a:t>
                </a:r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endParaRPr lang="en-GB" dirty="0"/>
              </a:p>
              <a:p>
                <a:pPr marL="0" lvl="0" indent="0">
                  <a:buSzPts val="2400"/>
                  <a:buNone/>
                </a:pPr>
                <a:r>
                  <a:rPr lang="en-GB" b="1" dirty="0"/>
                  <a:t>Step 2</a:t>
                </a:r>
                <a:r>
                  <a:rPr lang="en-GB" dirty="0"/>
                  <a:t>: Fill in the known values for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𝐹</m:t>
                    </m:r>
                  </m:oMath>
                </a14:m>
                <a:r>
                  <a:rPr lang="en-GB" dirty="0"/>
                  <a:t> and </a:t>
                </a:r>
                <a14:m>
                  <m:oMath xmlns:m="http://schemas.openxmlformats.org/officeDocument/2006/math">
                    <m:r>
                      <a:rPr lang="en-GB" b="0" i="1" dirty="0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GB" dirty="0"/>
                  <a:t>:</a:t>
                </a:r>
              </a:p>
              <a:p>
                <a:pPr marL="0" lv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i="1" dirty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i="1" dirty="0">
                          <a:solidFill>
                            <a:srgbClr val="D2E8E9"/>
                          </a:solidFill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=200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0×1.2</m:t>
                      </m:r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60" name="Google Shape;160;p4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blipFill>
                <a:blip r:embed="rId3"/>
                <a:stretch>
                  <a:fillRect l="-5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2" name="Google Shape;162;p4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2: Formulae and rearrangement</a:t>
            </a:r>
            <a:endParaRPr/>
          </a:p>
        </p:txBody>
      </p:sp>
      <p:sp>
        <p:nvSpPr>
          <p:cNvPr id="2" name="Google Shape;154;p3">
            <a:extLst>
              <a:ext uri="{FF2B5EF4-FFF2-40B4-BE49-F238E27FC236}">
                <a16:creationId xmlns:a16="http://schemas.microsoft.com/office/drawing/2014/main" id="{CD44453B-D902-A71C-616A-456C95E04ABC}"/>
              </a:ext>
            </a:extLst>
          </p:cNvPr>
          <p:cNvSpPr txBox="1"/>
          <p:nvPr/>
        </p:nvSpPr>
        <p:spPr>
          <a:xfrm>
            <a:off x="1048583" y="5473179"/>
            <a:ext cx="7331074" cy="400069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Remember to add units with your values.</a:t>
            </a:r>
          </a:p>
        </p:txBody>
      </p:sp>
      <p:sp>
        <p:nvSpPr>
          <p:cNvPr id="5" name="Google Shape;140;p2">
            <a:extLst>
              <a:ext uri="{FF2B5EF4-FFF2-40B4-BE49-F238E27FC236}">
                <a16:creationId xmlns:a16="http://schemas.microsoft.com/office/drawing/2014/main" id="{0A50F021-52FE-9903-AE23-39AD724AC469}"/>
              </a:ext>
            </a:extLst>
          </p:cNvPr>
          <p:cNvSpPr txBox="1">
            <a:spLocks/>
          </p:cNvSpPr>
          <p:nvPr/>
        </p:nvSpPr>
        <p:spPr>
          <a:xfrm>
            <a:off x="9617529" y="162686"/>
            <a:ext cx="2434945" cy="376157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Recap and Worked examples</a:t>
            </a:r>
            <a:endParaRPr lang="en-CA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2367129B-1A88-05D4-AAD5-DA0D71A0E6E2}"/>
              </a:ext>
            </a:extLst>
          </p:cNvPr>
          <p:cNvGrpSpPr/>
          <p:nvPr/>
        </p:nvGrpSpPr>
        <p:grpSpPr>
          <a:xfrm>
            <a:off x="9006406" y="3836841"/>
            <a:ext cx="2184935" cy="2172587"/>
            <a:chOff x="9168865" y="3500627"/>
            <a:chExt cx="2184935" cy="2172587"/>
          </a:xfrm>
        </p:grpSpPr>
        <p:sp>
          <p:nvSpPr>
            <p:cNvPr id="4" name="Google Shape;152;p3">
              <a:extLst>
                <a:ext uri="{FF2B5EF4-FFF2-40B4-BE49-F238E27FC236}">
                  <a16:creationId xmlns:a16="http://schemas.microsoft.com/office/drawing/2014/main" id="{94EAD93D-EDDE-5D2A-183D-7A55003DC503}"/>
                </a:ext>
              </a:extLst>
            </p:cNvPr>
            <p:cNvSpPr/>
            <p:nvPr/>
          </p:nvSpPr>
          <p:spPr>
            <a:xfrm>
              <a:off x="9168865" y="3500627"/>
              <a:ext cx="2184935" cy="2172587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6" name="Google Shape;153;p3">
              <a:extLst>
                <a:ext uri="{FF2B5EF4-FFF2-40B4-BE49-F238E27FC236}">
                  <a16:creationId xmlns:a16="http://schemas.microsoft.com/office/drawing/2014/main" id="{E0842756-F8D6-DF75-2432-6CBDEC45D482}"/>
                </a:ext>
              </a:extLst>
            </p:cNvPr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64525" y="4001519"/>
              <a:ext cx="1193615" cy="117080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5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/>
              <a:t>Worked example 1: Using formulae</a:t>
            </a:r>
            <a:br>
              <a:rPr lang="en-GB" dirty="0"/>
            </a:br>
            <a:endParaRPr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1" name="Google Shape;171;p5"/>
              <p:cNvSpPr txBox="1">
                <a:spLocks noGrp="1"/>
              </p:cNvSpPr>
              <p:nvPr>
                <p:ph type="body" idx="1"/>
              </p:nvPr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/>
              <a:p>
                <a:pPr marL="0" lvl="0" indent="0" algn="l" rtl="0">
                  <a:lnSpc>
                    <a:spcPct val="108000"/>
                  </a:lnSpc>
                  <a:spcBef>
                    <a:spcPts val="0"/>
                  </a:spcBef>
                  <a:spcAft>
                    <a:spcPts val="0"/>
                  </a:spcAft>
                  <a:buSzPts val="2400"/>
                  <a:buNone/>
                </a:pPr>
                <a:r>
                  <a:rPr lang="en-GB" dirty="0"/>
                  <a:t>The pitch control arm has a pivot radius of 1.2 m. </a:t>
                </a:r>
              </a:p>
              <a:p>
                <a:pPr marL="0" lvl="0" indent="0" algn="l" rtl="0">
                  <a:lnSpc>
                    <a:spcPct val="108000"/>
                  </a:lnSpc>
                  <a:spcBef>
                    <a:spcPts val="0"/>
                  </a:spcBef>
                  <a:spcAft>
                    <a:spcPts val="0"/>
                  </a:spcAft>
                  <a:buSzPts val="2400"/>
                  <a:buNone/>
                </a:pPr>
                <a:endParaRPr lang="en-GB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0"/>
                  </a:spcBef>
                  <a:spcAft>
                    <a:spcPts val="0"/>
                  </a:spcAft>
                  <a:buSzPts val="2400"/>
                  <a:buNone/>
                </a:pPr>
                <a:r>
                  <a:rPr lang="en-GB" dirty="0"/>
                  <a:t>The scale model exerts a weight (force) of 2000 N at this distance. </a:t>
                </a:r>
              </a:p>
              <a:p>
                <a:pPr marL="0" lvl="0" indent="0" algn="l" rtl="0">
                  <a:lnSpc>
                    <a:spcPct val="108000"/>
                  </a:lnSpc>
                  <a:spcBef>
                    <a:spcPts val="0"/>
                  </a:spcBef>
                  <a:spcAft>
                    <a:spcPts val="0"/>
                  </a:spcAft>
                  <a:buSzPts val="2400"/>
                  <a:buNone/>
                </a:pPr>
                <a:endParaRPr lang="en-GB" dirty="0"/>
              </a:p>
              <a:p>
                <a:pPr marL="0" lvl="0" indent="0">
                  <a:spcBef>
                    <a:spcPts val="0"/>
                  </a:spcBef>
                  <a:buSzPts val="2400"/>
                  <a:buNone/>
                </a:pPr>
                <a:r>
                  <a:rPr lang="en-GB" dirty="0"/>
                  <a:t>Calculate the required torque in Nm.</a:t>
                </a:r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endParaRPr lang="en-GB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2400"/>
                  <a:buNone/>
                </a:pPr>
                <a:r>
                  <a:rPr lang="en-GB" b="1" dirty="0"/>
                  <a:t>Step 3</a:t>
                </a:r>
                <a:r>
                  <a:rPr lang="en-GB" dirty="0"/>
                  <a:t>: Calculate the final value:</a:t>
                </a:r>
              </a:p>
              <a:p>
                <a:pPr marL="0" lv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i="1" dirty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b="0" i="1" dirty="0" smtClean="0">
                          <a:solidFill>
                            <a:srgbClr val="D2E8E9"/>
                          </a:solidFill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=200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0×1.2</m:t>
                      </m:r>
                      <m:r>
                        <a:rPr lang="en-GB" b="0" i="1" dirty="0" smtClean="0">
                          <a:latin typeface="Cambria Math" panose="02040503050406030204" pitchFamily="18" charset="0"/>
                        </a:rPr>
                        <m:t>=2400 </m:t>
                      </m:r>
                      <m:r>
                        <m:rPr>
                          <m:nor/>
                        </m:rPr>
                        <a:rPr lang="en-GB" dirty="0"/>
                        <m:t>Nm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i="1" dirty="0" smtClean="0">
                          <a:solidFill>
                            <a:srgbClr val="D2E8E9"/>
                          </a:solidFill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dirty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b="1" i="1" dirty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GB" b="1" i="1" dirty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GB" b="1" i="1" dirty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GB" b="1" i="1" dirty="0">
                          <a:latin typeface="Cambria Math" panose="02040503050406030204" pitchFamily="18" charset="0"/>
                        </a:rPr>
                        <m:t>𝐍</m:t>
                      </m:r>
                      <m:r>
                        <a:rPr lang="en-US" b="1" i="0" dirty="0" smtClean="0">
                          <a:latin typeface="Cambria Math" panose="02040503050406030204" pitchFamily="18" charset="0"/>
                        </a:rPr>
                        <m:t>𝐦</m:t>
                      </m:r>
                    </m:oMath>
                  </m:oMathPara>
                </a14:m>
                <a:endParaRPr lang="en-GB" b="1" dirty="0"/>
              </a:p>
              <a:p>
                <a:pPr marL="0" lvl="0" indent="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SzPts val="1600"/>
                  <a:buNone/>
                </a:pPr>
                <a:endParaRPr sz="1600" dirty="0"/>
              </a:p>
            </p:txBody>
          </p:sp>
        </mc:Choice>
        <mc:Fallback xmlns="">
          <p:sp>
            <p:nvSpPr>
              <p:cNvPr id="171" name="Google Shape;171;p5"/>
              <p:cNvSpPr txBox="1"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blipFill>
                <a:blip r:embed="rId3"/>
                <a:stretch>
                  <a:fillRect l="-12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3" name="Google Shape;173;p5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2: Formulae and rearrangement</a:t>
            </a:r>
            <a:endParaRPr/>
          </a:p>
        </p:txBody>
      </p:sp>
      <p:sp>
        <p:nvSpPr>
          <p:cNvPr id="176" name="Google Shape;176;p5"/>
          <p:cNvSpPr txBox="1"/>
          <p:nvPr/>
        </p:nvSpPr>
        <p:spPr>
          <a:xfrm>
            <a:off x="1028056" y="5342426"/>
            <a:ext cx="7142167" cy="70788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Many quantities have a composite unit, a unit made up of the units of quantities from which it has been calculated, like in this example. </a:t>
            </a:r>
            <a:endParaRPr sz="20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" name="Google Shape;140;p2">
            <a:extLst>
              <a:ext uri="{FF2B5EF4-FFF2-40B4-BE49-F238E27FC236}">
                <a16:creationId xmlns:a16="http://schemas.microsoft.com/office/drawing/2014/main" id="{C7988B29-5749-077D-8190-9E33B749E20F}"/>
              </a:ext>
            </a:extLst>
          </p:cNvPr>
          <p:cNvSpPr txBox="1">
            <a:spLocks/>
          </p:cNvSpPr>
          <p:nvPr/>
        </p:nvSpPr>
        <p:spPr>
          <a:xfrm>
            <a:off x="9617529" y="162686"/>
            <a:ext cx="2434945" cy="376157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Recap and Worked examples</a:t>
            </a:r>
            <a:endParaRPr lang="en-CA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B1FCDF6-F36E-49D7-5F4A-FB48743DE3C9}"/>
              </a:ext>
            </a:extLst>
          </p:cNvPr>
          <p:cNvGrpSpPr/>
          <p:nvPr/>
        </p:nvGrpSpPr>
        <p:grpSpPr>
          <a:xfrm>
            <a:off x="9006406" y="3836841"/>
            <a:ext cx="2184935" cy="2172587"/>
            <a:chOff x="9168865" y="3500627"/>
            <a:chExt cx="2184935" cy="2172587"/>
          </a:xfrm>
        </p:grpSpPr>
        <p:sp>
          <p:nvSpPr>
            <p:cNvPr id="7" name="Google Shape;152;p3">
              <a:extLst>
                <a:ext uri="{FF2B5EF4-FFF2-40B4-BE49-F238E27FC236}">
                  <a16:creationId xmlns:a16="http://schemas.microsoft.com/office/drawing/2014/main" id="{E2E68610-3791-A204-1777-9B4235497317}"/>
                </a:ext>
              </a:extLst>
            </p:cNvPr>
            <p:cNvSpPr/>
            <p:nvPr/>
          </p:nvSpPr>
          <p:spPr>
            <a:xfrm>
              <a:off x="9168865" y="3500627"/>
              <a:ext cx="2184935" cy="2172587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8" name="Google Shape;153;p3">
              <a:extLst>
                <a:ext uri="{FF2B5EF4-FFF2-40B4-BE49-F238E27FC236}">
                  <a16:creationId xmlns:a16="http://schemas.microsoft.com/office/drawing/2014/main" id="{454BB0E8-05BB-8240-A16D-8352CC737040}"/>
                </a:ext>
              </a:extLst>
            </p:cNvPr>
            <p:cNvPicPr preferRelativeResize="0"/>
            <p:nvPr/>
          </p:nvPicPr>
          <p:blipFill rotWithShape="1">
            <a:blip r:embed="rId4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64525" y="4001519"/>
              <a:ext cx="1193615" cy="1170802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358A59-2EB3-B8E0-CFA0-9F838412F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471CDB-7A4A-AAD5-3C92-DD4BA7C00C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Rearranging formulae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B0B5771-657E-CECF-495C-514935341C2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>
                <a:normAutofit fontScale="92500"/>
              </a:bodyPr>
              <a:lstStyle/>
              <a:p>
                <a:pPr marL="114300" indent="0">
                  <a:buNone/>
                </a:pPr>
                <a:r>
                  <a:rPr lang="en-US" dirty="0"/>
                  <a:t>How can we convert degrees kelvin to </a:t>
                </a:r>
                <a:r>
                  <a:rPr lang="en-US" dirty="0" err="1"/>
                  <a:t>Celcius</a:t>
                </a:r>
                <a:r>
                  <a:rPr lang="en-US" dirty="0"/>
                  <a:t>?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Rearrange the formula to be ºC by itself.</a:t>
                </a:r>
              </a:p>
              <a:p>
                <a:pPr marL="114300" indent="0">
                  <a:buNone/>
                </a:pPr>
                <a:r>
                  <a:rPr lang="en-US" dirty="0"/>
                  <a:t>Subtract</a:t>
                </a:r>
                <a:r>
                  <a:rPr lang="en-US" b="1" dirty="0">
                    <a:solidFill>
                      <a:schemeClr val="accent1"/>
                    </a:solidFill>
                  </a:rPr>
                  <a:t> 273.15 </a:t>
                </a:r>
                <a:r>
                  <a:rPr lang="en-US" dirty="0"/>
                  <a:t>from both sides.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i="0" dirty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i="0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dirty="0"/>
                        <m:t>º</m:t>
                      </m:r>
                      <m:r>
                        <m:rPr>
                          <m:sty m:val="p"/>
                        </m:rPr>
                        <a:rPr lang="en-US" i="0" dirty="0"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+273.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15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i="0" dirty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US" b="0" i="0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0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0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𝟐𝟕𝟑</m:t>
                      </m:r>
                      <m:r>
                        <a:rPr lang="en-US" b="1" i="0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0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𝟏𝟓</m:t>
                      </m:r>
                      <m:r>
                        <a:rPr lang="en-GB" i="0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dirty="0"/>
                        <m:t>º</m:t>
                      </m:r>
                      <m:r>
                        <m:rPr>
                          <m:sty m:val="p"/>
                        </m:rPr>
                        <a:rPr lang="en-US" i="0" dirty="0"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+273.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15</m:t>
                      </m:r>
                      <m:r>
                        <a:rPr lang="en-US" b="1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𝟐𝟕𝟑</m:t>
                      </m:r>
                      <m:r>
                        <a:rPr lang="en-US" b="1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dirty="0" smtClean="0">
                          <a:solidFill>
                            <a:schemeClr val="accent1"/>
                          </a:solidFill>
                          <a:latin typeface="Cambria Math" panose="02040503050406030204" pitchFamily="18" charset="0"/>
                        </a:rPr>
                        <m:t>𝟏𝟓</m:t>
                      </m:r>
                    </m:oMath>
                  </m:oMathPara>
                </a14:m>
                <a:endParaRPr lang="en-US" b="1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b="0" i="0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US" b="0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−273.15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dirty="0"/>
                        <m:t>º</m:t>
                      </m:r>
                      <m:r>
                        <m:rPr>
                          <m:sty m:val="p"/>
                        </m:rPr>
                        <a:rPr lang="en-US" i="0" dirty="0">
                          <a:latin typeface="Cambria Math" panose="02040503050406030204" pitchFamily="18" charset="0"/>
                        </a:rPr>
                        <m:t>C</m:t>
                      </m:r>
                    </m:oMath>
                  </m:oMathPara>
                </a14:m>
                <a:endParaRPr lang="en-US" b="1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b="1" dirty="0"/>
                        <m:t>º</m:t>
                      </m:r>
                      <m:r>
                        <a:rPr lang="en-US" b="1" i="0" dirty="0">
                          <a:latin typeface="Cambria Math" panose="02040503050406030204" pitchFamily="18" charset="0"/>
                        </a:rPr>
                        <m:t>𝐂</m:t>
                      </m:r>
                      <m:r>
                        <a:rPr lang="en-US" b="1" i="0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1" i="0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𝐊</m:t>
                      </m:r>
                      <m:r>
                        <a:rPr lang="en-US" b="1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b="1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𝟐𝟕𝟑</m:t>
                      </m:r>
                      <m:r>
                        <a:rPr lang="en-US" b="1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dirty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𝟏𝟓</m:t>
                      </m:r>
                    </m:oMath>
                  </m:oMathPara>
                </a14:m>
                <a:endParaRPr lang="en-US" b="1" dirty="0"/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endParaRPr lang="en-GB" dirty="0"/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B0B5771-657E-CECF-495C-514935341C2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Placeholder 6">
                <a:extLst>
                  <a:ext uri="{FF2B5EF4-FFF2-40B4-BE49-F238E27FC236}">
                    <a16:creationId xmlns:a16="http://schemas.microsoft.com/office/drawing/2014/main" id="{B907E627-B5F6-59D7-2888-0BEDFEEE674B}"/>
                  </a:ext>
                </a:extLst>
              </p:cNvPr>
              <p:cNvSpPr>
                <a:spLocks noGrp="1"/>
              </p:cNvSpPr>
              <p:nvPr>
                <p:ph type="body" idx="2"/>
              </p:nvPr>
            </p:nvSpPr>
            <p:spPr>
              <a:xfrm>
                <a:off x="8023538" y="914400"/>
                <a:ext cx="3709116" cy="5262563"/>
              </a:xfrm>
            </p:spPr>
            <p:txBody>
              <a:bodyPr>
                <a:normAutofit lnSpcReduction="10000"/>
              </a:bodyPr>
              <a:lstStyle/>
              <a:p>
                <a:pPr marL="114300" indent="0">
                  <a:buNone/>
                </a:pPr>
                <a:r>
                  <a:rPr lang="en-US" dirty="0"/>
                  <a:t>What is 300 K in ºC?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dirty="0">
                        <a:latin typeface="Cambria Math" panose="02040503050406030204" pitchFamily="18" charset="0"/>
                      </a:rPr>
                      <m:t>C</m:t>
                    </m:r>
                    <m:r>
                      <a:rPr lang="en-GB" b="0" i="0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en-GB" b="0" i="0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K</m:t>
                    </m:r>
                    <m:r>
                      <a:rPr lang="en-US" b="0" i="1" dirty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−273.15</m:t>
                    </m:r>
                  </m:oMath>
                </a14:m>
                <a:endParaRPr lang="en-US" dirty="0"/>
              </a:p>
              <a:p>
                <a:pPr marL="114300" indent="0">
                  <a:buNone/>
                </a:pPr>
                <a:endParaRPr lang="en-GB" dirty="0"/>
              </a:p>
              <a:p>
                <a:pPr marL="114300" indent="0">
                  <a:buNone/>
                </a:pPr>
                <a:r>
                  <a:rPr lang="en-GB" dirty="0"/>
                  <a:t>Substitute 300 for K:</a:t>
                </a:r>
              </a:p>
              <a:p>
                <a:pPr marL="114300" indent="0">
                  <a:buNone/>
                </a:pPr>
                <a:r>
                  <a:rPr lang="en-US" dirty="0"/>
                  <a:t>º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i="0" dirty="0">
                        <a:latin typeface="Cambria Math" panose="02040503050406030204" pitchFamily="18" charset="0"/>
                      </a:rPr>
                      <m:t>C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=300−273.15</m:t>
                    </m:r>
                  </m:oMath>
                </a14:m>
                <a:endParaRPr lang="en-US" dirty="0"/>
              </a:p>
              <a:p>
                <a:pPr marL="114300" indent="0">
                  <a:buNone/>
                </a:pPr>
                <a:endParaRPr lang="en-GB" dirty="0"/>
              </a:p>
              <a:p>
                <a:pPr marL="114300" indent="0">
                  <a:buNone/>
                </a:pPr>
                <a:r>
                  <a:rPr lang="en-GB" dirty="0"/>
                  <a:t>Simplify:</a:t>
                </a:r>
              </a:p>
              <a:p>
                <a:pPr marL="114300" indent="0">
                  <a:buNone/>
                </a:pPr>
                <a:r>
                  <a:rPr lang="en-US" dirty="0"/>
                  <a:t>º</a:t>
                </a:r>
                <a14:m>
                  <m:oMath xmlns:m="http://schemas.openxmlformats.org/officeDocument/2006/math">
                    <m:r>
                      <a:rPr lang="en-US" b="1" i="0" dirty="0">
                        <a:latin typeface="Cambria Math" panose="02040503050406030204" pitchFamily="18" charset="0"/>
                      </a:rPr>
                      <m:t>𝐂</m:t>
                    </m:r>
                    <m:r>
                      <a:rPr lang="en-GB" b="1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b="1" i="1" dirty="0">
                        <a:latin typeface="Cambria Math" panose="02040503050406030204" pitchFamily="18" charset="0"/>
                      </a:rPr>
                      <m:t>𝟐𝟔</m:t>
                    </m:r>
                    <m:r>
                      <a:rPr lang="en-US" b="1" i="1" dirty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1" i="0" dirty="0">
                        <a:latin typeface="Cambria Math" panose="02040503050406030204" pitchFamily="18" charset="0"/>
                      </a:rPr>
                      <m:t>𝟖𝟓</m:t>
                    </m:r>
                    <m:r>
                      <m:rPr>
                        <m:nor/>
                      </m:rPr>
                      <a:rPr lang="en-US" dirty="0"/>
                      <m:t>º</m:t>
                    </m:r>
                    <m:r>
                      <m:rPr>
                        <m:nor/>
                      </m:rPr>
                      <a:rPr lang="en-US" b="1" dirty="0">
                        <a:latin typeface="Cambria Math" panose="02040503050406030204" pitchFamily="18" charset="0"/>
                      </a:rPr>
                      <m:t>C</m:t>
                    </m:r>
                  </m:oMath>
                </a14:m>
                <a:endParaRPr lang="en-US" b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r>
                  <a:rPr lang="en-US" dirty="0"/>
                  <a:t>Don’t forget the units!</a:t>
                </a:r>
              </a:p>
              <a:p>
                <a:pPr marL="11430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7" name="Text Placeholder 6">
                <a:extLst>
                  <a:ext uri="{FF2B5EF4-FFF2-40B4-BE49-F238E27FC236}">
                    <a16:creationId xmlns:a16="http://schemas.microsoft.com/office/drawing/2014/main" id="{B907E627-B5F6-59D7-2888-0BEDFEEE67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2"/>
              </p:nvPr>
            </p:nvSpPr>
            <p:spPr>
              <a:xfrm>
                <a:off x="8023538" y="914400"/>
                <a:ext cx="3709116" cy="5262563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40;p2">
            <a:extLst>
              <a:ext uri="{FF2B5EF4-FFF2-40B4-BE49-F238E27FC236}">
                <a16:creationId xmlns:a16="http://schemas.microsoft.com/office/drawing/2014/main" id="{0D70EF89-9824-812D-C97C-3A2EEF3519B8}"/>
              </a:ext>
            </a:extLst>
          </p:cNvPr>
          <p:cNvSpPr txBox="1">
            <a:spLocks/>
          </p:cNvSpPr>
          <p:nvPr/>
        </p:nvSpPr>
        <p:spPr>
          <a:xfrm>
            <a:off x="9617529" y="162686"/>
            <a:ext cx="2434945" cy="376157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Recap and Worked examples</a:t>
            </a:r>
            <a:endParaRPr lang="en-CA" dirty="0"/>
          </a:p>
        </p:txBody>
      </p:sp>
      <p:sp>
        <p:nvSpPr>
          <p:cNvPr id="4" name="Google Shape;131;p16">
            <a:extLst>
              <a:ext uri="{FF2B5EF4-FFF2-40B4-BE49-F238E27FC236}">
                <a16:creationId xmlns:a16="http://schemas.microsoft.com/office/drawing/2014/main" id="{D2E1D22C-037A-1A59-84D3-4426E8A21B23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US" sz="1200" b="0" dirty="0">
                <a:solidFill>
                  <a:srgbClr val="898989"/>
                </a:solidFill>
                <a:latin typeface="Arial"/>
                <a:cs typeface="Arial"/>
                <a:sym typeface="Arial"/>
              </a:rPr>
              <a:t>Resource</a:t>
            </a:r>
            <a:r>
              <a:rPr lang="en-US" sz="1200" b="0" dirty="0">
                <a:solidFill>
                  <a:srgbClr val="898989"/>
                </a:solidFill>
                <a:latin typeface="Arial"/>
                <a:cs typeface="Arial"/>
              </a:rPr>
              <a:t> 2: Formulae and rearrangement</a:t>
            </a:r>
          </a:p>
        </p:txBody>
      </p:sp>
    </p:spTree>
    <p:extLst>
      <p:ext uri="{BB962C8B-B14F-4D97-AF65-F5344CB8AC3E}">
        <p14:creationId xmlns:p14="http://schemas.microsoft.com/office/powerpoint/2010/main" val="5356512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AB5269-0A67-B7D3-99DD-A099CD883F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98478-3E08-061C-AD1E-55315356E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Rearranging area of a circle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1BE7005D-47CC-A1EC-BD30-13EB13C99FC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>
                <a:normAutofit/>
              </a:bodyPr>
              <a:lstStyle/>
              <a:p>
                <a:pPr marL="114300" indent="0">
                  <a:buNone/>
                </a:pPr>
                <a:r>
                  <a:rPr lang="en-US" dirty="0"/>
                  <a:t>What is the radius of a circle with area 25 cm</a:t>
                </a:r>
                <a:r>
                  <a:rPr lang="en-US" baseline="30000" dirty="0"/>
                  <a:t>2</a:t>
                </a:r>
                <a:r>
                  <a:rPr lang="en-US" dirty="0"/>
                  <a:t>?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dirty="0"/>
                  <a:t> must be isolated on one side of the equation by using inverse operations and then found by substituting the area: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den>
                          </m:f>
                        </m:e>
                      </m:ra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25</m:t>
                              </m:r>
                            </m:num>
                            <m:den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3.14</m:t>
                              </m:r>
                            </m:den>
                          </m:f>
                        </m:e>
                      </m:ra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𝟖𝟐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𝐜𝐦</m:t>
                      </m:r>
                    </m:oMath>
                  </m:oMathPara>
                </a14:m>
                <a:endParaRPr lang="en-US" b="1" dirty="0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1BE7005D-47CC-A1EC-BD30-13EB13C99FC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Placeholder 6">
                <a:extLst>
                  <a:ext uri="{FF2B5EF4-FFF2-40B4-BE49-F238E27FC236}">
                    <a16:creationId xmlns:a16="http://schemas.microsoft.com/office/drawing/2014/main" id="{512DCA98-F441-C6F1-F6AD-1AE970C7E8EB}"/>
                  </a:ext>
                </a:extLst>
              </p:cNvPr>
              <p:cNvSpPr>
                <a:spLocks noGrp="1"/>
              </p:cNvSpPr>
              <p:nvPr>
                <p:ph type="body" idx="2"/>
              </p:nvPr>
            </p:nvSpPr>
            <p:spPr>
              <a:xfrm>
                <a:off x="8023538" y="914400"/>
                <a:ext cx="3709116" cy="5262563"/>
              </a:xfrm>
            </p:spPr>
            <p:txBody>
              <a:bodyPr>
                <a:normAutofit fontScale="77500" lnSpcReduction="20000"/>
              </a:bodyPr>
              <a:lstStyle/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br>
                  <a:rPr lang="en-US" dirty="0"/>
                </a:br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Divide both sides by pi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𝜋</m:t>
                          </m:r>
                          <m:sSup>
                            <m:s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num>
                        <m:den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</m:oMath>
                    <m:oMath xmlns:m="http://schemas.openxmlformats.org/officeDocument/2006/math">
                      <m:f>
                        <m:f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𝐴</m:t>
                          </m:r>
                        </m:num>
                        <m:den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𝜋</m:t>
                          </m:r>
                        </m:den>
                      </m:f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Square root both sides: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ad>
                        <m:radPr>
                          <m:degHide m:val="on"/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num>
                            <m:den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den>
                          </m:f>
                        </m:e>
                      </m:rad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sSup>
                            <m:sSup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rad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rad>
                        <m:radPr>
                          <m:degHide m:val="on"/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num>
                            <m:den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den>
                          </m:f>
                        </m:e>
                      </m:rad>
                      <m:r>
                        <a:rPr lang="en-US" i="1" dirty="0">
                          <a:latin typeface="Cambria Math" panose="02040503050406030204" pitchFamily="18" charset="0"/>
                        </a:rPr>
                        <m:t>   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𝑜𝑟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 −</m:t>
                      </m:r>
                      <m:rad>
                        <m:radPr>
                          <m:degHide m:val="on"/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f>
                            <m:f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</m:num>
                            <m:den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𝜋</m:t>
                              </m:r>
                            </m:den>
                          </m:f>
                        </m:e>
                      </m:rad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r>
                  <a:rPr lang="en-US" dirty="0"/>
                  <a:t>Radius cannot be negative, so take the positive value.</a:t>
                </a:r>
              </a:p>
              <a:p>
                <a:pPr marL="1143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7" name="Text Placeholder 6">
                <a:extLst>
                  <a:ext uri="{FF2B5EF4-FFF2-40B4-BE49-F238E27FC236}">
                    <a16:creationId xmlns:a16="http://schemas.microsoft.com/office/drawing/2014/main" id="{7457819E-4577-5E01-C636-E2CB5F9014D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2"/>
              </p:nvPr>
            </p:nvSpPr>
            <p:spPr>
              <a:xfrm>
                <a:off x="8023538" y="914400"/>
                <a:ext cx="3709116" cy="5262563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Google Shape;140;p2">
            <a:extLst>
              <a:ext uri="{FF2B5EF4-FFF2-40B4-BE49-F238E27FC236}">
                <a16:creationId xmlns:a16="http://schemas.microsoft.com/office/drawing/2014/main" id="{41D100DF-BB42-3CEC-ADF2-FBE9FE00032D}"/>
              </a:ext>
            </a:extLst>
          </p:cNvPr>
          <p:cNvSpPr txBox="1">
            <a:spLocks/>
          </p:cNvSpPr>
          <p:nvPr/>
        </p:nvSpPr>
        <p:spPr>
          <a:xfrm>
            <a:off x="9617529" y="162686"/>
            <a:ext cx="2434945" cy="376157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Recap and Worked examples</a:t>
            </a:r>
            <a:endParaRPr lang="en-CA" dirty="0"/>
          </a:p>
        </p:txBody>
      </p:sp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7F8893BA-BCF3-7490-9DCE-4BA082139649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US" sz="1200" b="0" dirty="0">
                <a:solidFill>
                  <a:srgbClr val="898989"/>
                </a:solidFill>
                <a:latin typeface="Arial"/>
                <a:cs typeface="Arial"/>
                <a:sym typeface="Arial"/>
              </a:rPr>
              <a:t>Resource</a:t>
            </a:r>
            <a:r>
              <a:rPr lang="en-US" sz="1200" b="0" dirty="0">
                <a:solidFill>
                  <a:srgbClr val="898989"/>
                </a:solidFill>
                <a:latin typeface="Arial"/>
                <a:cs typeface="Arial"/>
              </a:rPr>
              <a:t> 2: Formulae and rearrangement</a:t>
            </a:r>
          </a:p>
        </p:txBody>
      </p:sp>
    </p:spTree>
    <p:extLst>
      <p:ext uri="{BB962C8B-B14F-4D97-AF65-F5344CB8AC3E}">
        <p14:creationId xmlns:p14="http://schemas.microsoft.com/office/powerpoint/2010/main" val="14704316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sz="3600" dirty="0"/>
              <a:t>Worked example 2: Rearranging formulae</a:t>
            </a:r>
            <a:br>
              <a:rPr lang="en-GB" sz="3600" dirty="0"/>
            </a:br>
            <a:endParaRPr sz="3600" dirty="0"/>
          </a:p>
        </p:txBody>
      </p:sp>
      <p:sp>
        <p:nvSpPr>
          <p:cNvPr id="184" name="Google Shape;184;p6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2: Formulae and rearrangement</a:t>
            </a:r>
            <a:endParaRPr/>
          </a:p>
        </p:txBody>
      </p:sp>
      <p:sp>
        <p:nvSpPr>
          <p:cNvPr id="185" name="Google Shape;185;p6"/>
          <p:cNvSpPr/>
          <p:nvPr/>
        </p:nvSpPr>
        <p:spPr>
          <a:xfrm>
            <a:off x="8406581" y="3274142"/>
            <a:ext cx="2854362" cy="2843485"/>
          </a:xfrm>
          <a:prstGeom prst="ellipse">
            <a:avLst/>
          </a:prstGeom>
          <a:solidFill>
            <a:schemeClr val="lt1"/>
          </a:solidFill>
          <a:ln w="38100" cap="flat" cmpd="sng">
            <a:solidFill>
              <a:srgbClr val="D2E8E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6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06406" y="3884341"/>
            <a:ext cx="1654711" cy="1623086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Google Shape;171;p5">
                <a:extLst>
                  <a:ext uri="{FF2B5EF4-FFF2-40B4-BE49-F238E27FC236}">
                    <a16:creationId xmlns:a16="http://schemas.microsoft.com/office/drawing/2014/main" id="{DF8ECECD-5F23-3984-A223-2CEE8090B2B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 fontScale="92500" lnSpcReduction="1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spcBef>
                    <a:spcPts val="0"/>
                  </a:spcBef>
                  <a:buSzPts val="2400"/>
                  <a:buNone/>
                </a:pPr>
                <a:r>
                  <a:rPr lang="en-GB" dirty="0"/>
                  <a:t>The pitch control arm requires a maximum torque of 3000 Nm for safety.</a:t>
                </a:r>
              </a:p>
              <a:p>
                <a:pPr marL="0" indent="0">
                  <a:spcBef>
                    <a:spcPts val="0"/>
                  </a:spcBef>
                  <a:buSzPts val="2400"/>
                  <a:buNone/>
                </a:pPr>
                <a:r>
                  <a:rPr lang="en-GB" dirty="0"/>
                  <a:t> </a:t>
                </a:r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r>
                  <a:rPr lang="en-GB" dirty="0"/>
                  <a:t>The pivot radius is 1.5 m.</a:t>
                </a:r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endParaRPr lang="en-GB" dirty="0"/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r>
                  <a:rPr lang="en-GB" dirty="0"/>
                  <a:t>Calculate the maximum force that can be applied at this distance.</a:t>
                </a:r>
              </a:p>
              <a:p>
                <a:pPr marL="0" indent="0">
                  <a:buSzPts val="2400"/>
                  <a:buFont typeface="Arial"/>
                  <a:buNone/>
                </a:pPr>
                <a:endParaRPr lang="en-GB" dirty="0"/>
              </a:p>
              <a:p>
                <a:pPr marL="0" indent="0">
                  <a:buSzPts val="2400"/>
                  <a:buNone/>
                </a:pPr>
                <a:r>
                  <a:rPr lang="en-GB" b="1" dirty="0"/>
                  <a:t>Use the formula:</a:t>
                </a:r>
                <a:endParaRPr lang="en-GB" dirty="0"/>
              </a:p>
              <a:p>
                <a:pPr mar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i="1" dirty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GB" i="1" dirty="0">
                  <a:latin typeface="Cambria Math" panose="02040503050406030204" pitchFamily="18" charset="0"/>
                </a:endParaRPr>
              </a:p>
              <a:p>
                <a:pPr marL="0" indent="0">
                  <a:buSzPts val="2400"/>
                  <a:buNone/>
                </a:pPr>
                <a:r>
                  <a:rPr lang="en-GB" dirty="0"/>
                  <a:t>where</a:t>
                </a:r>
              </a:p>
              <a:p>
                <a:pPr mar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i="1" dirty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 dirty="0">
                          <a:latin typeface="Cambria Math" panose="02040503050406030204" pitchFamily="18" charset="0"/>
                        </a:rPr>
                        <m:t>radius</m:t>
                      </m:r>
                    </m:oMath>
                  </m:oMathPara>
                </a14:m>
                <a:endParaRPr lang="en-US" dirty="0">
                  <a:latin typeface="Cambria Math" panose="02040503050406030204" pitchFamily="18" charset="0"/>
                </a:endParaRPr>
              </a:p>
              <a:p>
                <a:pPr mar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i="1" dirty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 dirty="0">
                          <a:latin typeface="Cambria Math" panose="02040503050406030204" pitchFamily="18" charset="0"/>
                        </a:rPr>
                        <m:t>force</m:t>
                      </m:r>
                    </m:oMath>
                  </m:oMathPara>
                </a14:m>
                <a:endParaRPr lang="en-US" dirty="0">
                  <a:latin typeface="Cambria Math" panose="02040503050406030204" pitchFamily="18" charset="0"/>
                </a:endParaRPr>
              </a:p>
              <a:p>
                <a:pPr mar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i="1" dirty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 dirty="0">
                          <a:latin typeface="Cambria Math" panose="02040503050406030204" pitchFamily="18" charset="0"/>
                        </a:rPr>
                        <m:t>torque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SzPts val="2400"/>
                  <a:buNone/>
                </a:pPr>
                <a:endParaRPr lang="en-GB" dirty="0"/>
              </a:p>
              <a:p>
                <a:pPr marL="0" indent="0">
                  <a:buSzPts val="2400"/>
                  <a:buNone/>
                </a:pPr>
                <a:endParaRPr lang="en-GB" dirty="0"/>
              </a:p>
              <a:p>
                <a:pPr marL="0" indent="0">
                  <a:buSzPts val="1600"/>
                  <a:buFont typeface="Arial"/>
                  <a:buNone/>
                </a:pPr>
                <a:endParaRPr lang="en-GB" sz="1600" dirty="0"/>
              </a:p>
            </p:txBody>
          </p:sp>
        </mc:Choice>
        <mc:Fallback xmlns="">
          <p:sp>
            <p:nvSpPr>
              <p:cNvPr id="2" name="Google Shape;171;p5">
                <a:extLst>
                  <a:ext uri="{FF2B5EF4-FFF2-40B4-BE49-F238E27FC236}">
                    <a16:creationId xmlns:a16="http://schemas.microsoft.com/office/drawing/2014/main" id="{DF8ECECD-5F23-3984-A223-2CEE8090B2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Google Shape;140;p2">
            <a:extLst>
              <a:ext uri="{FF2B5EF4-FFF2-40B4-BE49-F238E27FC236}">
                <a16:creationId xmlns:a16="http://schemas.microsoft.com/office/drawing/2014/main" id="{29D2D627-C312-B1C0-BD7E-BAFC124BCA04}"/>
              </a:ext>
            </a:extLst>
          </p:cNvPr>
          <p:cNvSpPr txBox="1">
            <a:spLocks/>
          </p:cNvSpPr>
          <p:nvPr/>
        </p:nvSpPr>
        <p:spPr>
          <a:xfrm>
            <a:off x="9617529" y="162686"/>
            <a:ext cx="2434945" cy="376157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Recap and Worked examples</a:t>
            </a:r>
            <a:endParaRPr lang="en-CA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>
          <a:extLst>
            <a:ext uri="{FF2B5EF4-FFF2-40B4-BE49-F238E27FC236}">
              <a16:creationId xmlns:a16="http://schemas.microsoft.com/office/drawing/2014/main" id="{DDEC37B7-DDBB-37D1-54EA-A19017C7142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">
            <a:extLst>
              <a:ext uri="{FF2B5EF4-FFF2-40B4-BE49-F238E27FC236}">
                <a16:creationId xmlns:a16="http://schemas.microsoft.com/office/drawing/2014/main" id="{19A7A49D-4EA4-6189-60CF-F433B3A1B293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sz="3600"/>
              <a:t>Worked example 2: Rearranging formulae</a:t>
            </a:r>
            <a:br>
              <a:rPr lang="en-GB" sz="3600"/>
            </a:br>
            <a:endParaRPr sz="3600"/>
          </a:p>
        </p:txBody>
      </p:sp>
      <p:sp>
        <p:nvSpPr>
          <p:cNvPr id="184" name="Google Shape;184;p6">
            <a:extLst>
              <a:ext uri="{FF2B5EF4-FFF2-40B4-BE49-F238E27FC236}">
                <a16:creationId xmlns:a16="http://schemas.microsoft.com/office/drawing/2014/main" id="{2EFF45F8-15B5-1FB2-EF0E-0686D0C39D79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2: Formulae and rearrangement</a:t>
            </a:r>
            <a:endParaRPr/>
          </a:p>
        </p:txBody>
      </p:sp>
      <p:sp>
        <p:nvSpPr>
          <p:cNvPr id="185" name="Google Shape;185;p6">
            <a:extLst>
              <a:ext uri="{FF2B5EF4-FFF2-40B4-BE49-F238E27FC236}">
                <a16:creationId xmlns:a16="http://schemas.microsoft.com/office/drawing/2014/main" id="{D32EAE32-F52A-5E1A-ADD8-293810D09095}"/>
              </a:ext>
            </a:extLst>
          </p:cNvPr>
          <p:cNvSpPr/>
          <p:nvPr/>
        </p:nvSpPr>
        <p:spPr>
          <a:xfrm>
            <a:off x="8406581" y="3274142"/>
            <a:ext cx="2854362" cy="2843485"/>
          </a:xfrm>
          <a:prstGeom prst="ellipse">
            <a:avLst/>
          </a:prstGeom>
          <a:solidFill>
            <a:schemeClr val="lt1"/>
          </a:solidFill>
          <a:ln w="38100" cap="flat" cmpd="sng">
            <a:solidFill>
              <a:srgbClr val="D2E8E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6">
            <a:extLst>
              <a:ext uri="{FF2B5EF4-FFF2-40B4-BE49-F238E27FC236}">
                <a16:creationId xmlns:a16="http://schemas.microsoft.com/office/drawing/2014/main" id="{4F18C227-54BB-82DF-DF2D-572A93D43730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06406" y="3884341"/>
            <a:ext cx="1654711" cy="1623086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Google Shape;171;p5">
                <a:extLst>
                  <a:ext uri="{FF2B5EF4-FFF2-40B4-BE49-F238E27FC236}">
                    <a16:creationId xmlns:a16="http://schemas.microsoft.com/office/drawing/2014/main" id="{74679D28-FD4D-C499-38F6-D5C737700C2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spcBef>
                    <a:spcPts val="0"/>
                  </a:spcBef>
                  <a:buSzPts val="2400"/>
                  <a:buNone/>
                </a:pPr>
                <a:r>
                  <a:rPr lang="en-GB" dirty="0"/>
                  <a:t>The pitch control arm requires a maximum torque of 3000 Nm for safety.</a:t>
                </a:r>
              </a:p>
              <a:p>
                <a:pPr marL="0" indent="0">
                  <a:spcBef>
                    <a:spcPts val="0"/>
                  </a:spcBef>
                  <a:buSzPts val="2400"/>
                  <a:buNone/>
                </a:pPr>
                <a:r>
                  <a:rPr lang="en-GB" dirty="0"/>
                  <a:t> </a:t>
                </a:r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r>
                  <a:rPr lang="en-GB" dirty="0"/>
                  <a:t>The pivot radius is 1.5 m.</a:t>
                </a:r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endParaRPr lang="en-GB" dirty="0"/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r>
                  <a:rPr lang="en-GB" dirty="0"/>
                  <a:t>Calculate the maximum force that can be applied at this distance.</a:t>
                </a:r>
              </a:p>
              <a:p>
                <a:pPr marL="0" indent="0">
                  <a:buSzPts val="2400"/>
                  <a:buFont typeface="Arial"/>
                  <a:buNone/>
                </a:pPr>
                <a:endParaRPr lang="en-GB" dirty="0"/>
              </a:p>
              <a:p>
                <a:pPr marL="0" lvl="0" indent="0">
                  <a:buSzPts val="2400"/>
                  <a:buNone/>
                </a:pPr>
                <a:r>
                  <a:rPr lang="en-GB" b="1" dirty="0"/>
                  <a:t>Step 1</a:t>
                </a:r>
                <a:r>
                  <a:rPr lang="en-GB" dirty="0"/>
                  <a:t>: Write out the calculation formula:</a:t>
                </a:r>
              </a:p>
              <a:p>
                <a:pPr marL="0" lv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i="1" dirty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SzPts val="2400"/>
                  <a:buNone/>
                </a:pPr>
                <a:endParaRPr lang="en-GB" dirty="0"/>
              </a:p>
              <a:p>
                <a:pPr marL="0" indent="0">
                  <a:buSzPts val="1600"/>
                  <a:buFont typeface="Arial"/>
                  <a:buNone/>
                </a:pPr>
                <a:endParaRPr lang="en-GB" sz="1600" dirty="0"/>
              </a:p>
            </p:txBody>
          </p:sp>
        </mc:Choice>
        <mc:Fallback xmlns="">
          <p:sp>
            <p:nvSpPr>
              <p:cNvPr id="2" name="Google Shape;171;p5">
                <a:extLst>
                  <a:ext uri="{FF2B5EF4-FFF2-40B4-BE49-F238E27FC236}">
                    <a16:creationId xmlns:a16="http://schemas.microsoft.com/office/drawing/2014/main" id="{74679D28-FD4D-C499-38F6-D5C737700C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blipFill>
                <a:blip r:embed="rId4"/>
                <a:stretch>
                  <a:fillRect l="-5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Google Shape;154;p3">
                <a:extLst>
                  <a:ext uri="{FF2B5EF4-FFF2-40B4-BE49-F238E27FC236}">
                    <a16:creationId xmlns:a16="http://schemas.microsoft.com/office/drawing/2014/main" id="{58872593-404F-9273-0CEA-4F57BB4F7FBB}"/>
                  </a:ext>
                </a:extLst>
              </p:cNvPr>
              <p:cNvSpPr txBox="1"/>
              <p:nvPr/>
            </p:nvSpPr>
            <p:spPr>
              <a:xfrm>
                <a:off x="1040194" y="5085258"/>
                <a:ext cx="7331074" cy="707846"/>
              </a:xfrm>
              <a:prstGeom prst="rect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45700" rIns="91425" bIns="45700" anchor="t" anchorCtr="0">
                <a:sp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-GB" sz="2000" i="1" dirty="0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rPr>
                  <a:t>This means that </a:t>
                </a:r>
                <a:endParaRPr lang="en-GB" dirty="0">
                  <a:ea typeface="Calibri"/>
                </a:endParaRPr>
              </a:p>
              <a:p>
                <a:pPr marR="0" lvl="0" algn="ctr" rtl="0">
                  <a:spcBef>
                    <a:spcPts val="0"/>
                  </a:spcBef>
                  <a:spcAft>
                    <a:spcPts val="0"/>
                  </a:spcAf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2000" i="1" dirty="0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𝑡𝑜𝑟𝑞𝑢𝑒</m:t>
                      </m:r>
                      <m:r>
                        <a:rPr lang="en-GB" sz="2000" i="1" dirty="0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=</m:t>
                      </m:r>
                      <m:r>
                        <a:rPr lang="en-GB" sz="2000" i="1" dirty="0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𝑓𝑜𝑟𝑐𝑒</m:t>
                      </m:r>
                      <m:r>
                        <a:rPr lang="en-GB" sz="2000" i="1" dirty="0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×</m:t>
                      </m:r>
                      <m:r>
                        <a:rPr lang="en-GB" sz="2000" i="1" dirty="0" smtClean="0">
                          <a:solidFill>
                            <a:schemeClr val="dk1"/>
                          </a:solidFill>
                          <a:latin typeface="Cambria Math" panose="02040503050406030204" pitchFamily="18" charset="0"/>
                          <a:ea typeface="Calibri"/>
                          <a:cs typeface="Calibri"/>
                          <a:sym typeface="Calibri"/>
                        </a:rPr>
                        <m:t>𝑟𝑎𝑑𝑖𝑢𝑠</m:t>
                      </m:r>
                    </m:oMath>
                  </m:oMathPara>
                </a14:m>
                <a:endParaRPr lang="en-GB" dirty="0">
                  <a:ea typeface="Calibri"/>
                </a:endParaRPr>
              </a:p>
            </p:txBody>
          </p:sp>
        </mc:Choice>
        <mc:Fallback xmlns="">
          <p:sp>
            <p:nvSpPr>
              <p:cNvPr id="3" name="Google Shape;154;p3">
                <a:extLst>
                  <a:ext uri="{FF2B5EF4-FFF2-40B4-BE49-F238E27FC236}">
                    <a16:creationId xmlns:a16="http://schemas.microsoft.com/office/drawing/2014/main" id="{58872593-404F-9273-0CEA-4F57BB4F7FB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0194" y="5085258"/>
                <a:ext cx="7331074" cy="707846"/>
              </a:xfrm>
              <a:prstGeom prst="rect">
                <a:avLst/>
              </a:prstGeom>
              <a:blipFill>
                <a:blip r:embed="rId5"/>
                <a:stretch>
                  <a:fillRect t="-4310" b="-948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Google Shape;140;p2">
            <a:extLst>
              <a:ext uri="{FF2B5EF4-FFF2-40B4-BE49-F238E27FC236}">
                <a16:creationId xmlns:a16="http://schemas.microsoft.com/office/drawing/2014/main" id="{9B3872B1-FEE2-BC34-FC2C-0039AE973248}"/>
              </a:ext>
            </a:extLst>
          </p:cNvPr>
          <p:cNvSpPr txBox="1">
            <a:spLocks/>
          </p:cNvSpPr>
          <p:nvPr/>
        </p:nvSpPr>
        <p:spPr>
          <a:xfrm>
            <a:off x="9617529" y="162686"/>
            <a:ext cx="2434945" cy="376157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Recap and Worked examples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5477744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>
          <a:extLst>
            <a:ext uri="{FF2B5EF4-FFF2-40B4-BE49-F238E27FC236}">
              <a16:creationId xmlns:a16="http://schemas.microsoft.com/office/drawing/2014/main" id="{88AE777C-9808-89A8-929B-A724A84938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">
            <a:extLst>
              <a:ext uri="{FF2B5EF4-FFF2-40B4-BE49-F238E27FC236}">
                <a16:creationId xmlns:a16="http://schemas.microsoft.com/office/drawing/2014/main" id="{E3B6078B-E64A-18B3-CAEE-186A8FF7835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sz="3600"/>
              <a:t>Worked example 2: Rearranging formulae</a:t>
            </a:r>
            <a:br>
              <a:rPr lang="en-GB" sz="3600"/>
            </a:br>
            <a:endParaRPr sz="3600"/>
          </a:p>
        </p:txBody>
      </p:sp>
      <p:sp>
        <p:nvSpPr>
          <p:cNvPr id="184" name="Google Shape;184;p6">
            <a:extLst>
              <a:ext uri="{FF2B5EF4-FFF2-40B4-BE49-F238E27FC236}">
                <a16:creationId xmlns:a16="http://schemas.microsoft.com/office/drawing/2014/main" id="{25FC258F-DCD3-92FC-9F02-9D8E176C53CB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2: Formulae and rearrangement</a:t>
            </a:r>
            <a:endParaRPr/>
          </a:p>
        </p:txBody>
      </p:sp>
      <p:sp>
        <p:nvSpPr>
          <p:cNvPr id="185" name="Google Shape;185;p6">
            <a:extLst>
              <a:ext uri="{FF2B5EF4-FFF2-40B4-BE49-F238E27FC236}">
                <a16:creationId xmlns:a16="http://schemas.microsoft.com/office/drawing/2014/main" id="{6C1B73D1-81DF-A627-B945-710F7EC984A1}"/>
              </a:ext>
            </a:extLst>
          </p:cNvPr>
          <p:cNvSpPr/>
          <p:nvPr/>
        </p:nvSpPr>
        <p:spPr>
          <a:xfrm>
            <a:off x="8406581" y="3274142"/>
            <a:ext cx="2854362" cy="2843485"/>
          </a:xfrm>
          <a:prstGeom prst="ellipse">
            <a:avLst/>
          </a:prstGeom>
          <a:solidFill>
            <a:schemeClr val="lt1"/>
          </a:solidFill>
          <a:ln w="38100" cap="flat" cmpd="sng">
            <a:solidFill>
              <a:srgbClr val="D2E8E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6">
            <a:extLst>
              <a:ext uri="{FF2B5EF4-FFF2-40B4-BE49-F238E27FC236}">
                <a16:creationId xmlns:a16="http://schemas.microsoft.com/office/drawing/2014/main" id="{DA81A7A0-8BC2-697F-D6A6-EAD3E78A44BB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06406" y="3884341"/>
            <a:ext cx="1654711" cy="1623086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Google Shape;171;p5">
                <a:extLst>
                  <a:ext uri="{FF2B5EF4-FFF2-40B4-BE49-F238E27FC236}">
                    <a16:creationId xmlns:a16="http://schemas.microsoft.com/office/drawing/2014/main" id="{27DFDFEB-B199-7DC6-373C-6ED99D8C2DB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 fontScale="92500" lnSpcReduction="2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spcBef>
                    <a:spcPts val="0"/>
                  </a:spcBef>
                  <a:buSzPts val="2400"/>
                  <a:buNone/>
                </a:pPr>
                <a:r>
                  <a:rPr lang="en-GB" dirty="0"/>
                  <a:t>The pitch control arm requires a maximum torque of 3000 Nm for safety. </a:t>
                </a:r>
              </a:p>
              <a:p>
                <a:pPr marL="0" indent="0">
                  <a:spcBef>
                    <a:spcPts val="0"/>
                  </a:spcBef>
                  <a:buSzPts val="2400"/>
                  <a:buNone/>
                </a:pPr>
                <a:endParaRPr lang="en-GB" dirty="0"/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r>
                  <a:rPr lang="en-GB" dirty="0"/>
                  <a:t>The pivot radius is 1.5 m.</a:t>
                </a:r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endParaRPr lang="en-GB" dirty="0"/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r>
                  <a:rPr lang="en-GB" dirty="0"/>
                  <a:t>Calculate the maximum force that can be applied at this distance.</a:t>
                </a:r>
              </a:p>
              <a:p>
                <a:pPr marL="0" indent="0">
                  <a:buSzPts val="2400"/>
                  <a:buFont typeface="Arial"/>
                  <a:buNone/>
                </a:pPr>
                <a:endParaRPr lang="en-GB" dirty="0"/>
              </a:p>
              <a:p>
                <a:pPr marL="0" lvl="0" indent="0">
                  <a:buSzPts val="2400"/>
                  <a:buNone/>
                </a:pPr>
                <a:r>
                  <a:rPr lang="en-GB" b="1" dirty="0"/>
                  <a:t>Step 2</a:t>
                </a:r>
                <a:r>
                  <a:rPr lang="en-GB" dirty="0"/>
                  <a:t>: Rearrange the formula to make the unknown (force) the subject:</a:t>
                </a:r>
              </a:p>
              <a:p>
                <a:pPr marL="0" lvl="0" indent="0">
                  <a:lnSpc>
                    <a:spcPct val="130000"/>
                  </a:lnSpc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i="1" dirty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dirty="0"/>
              </a:p>
              <a:p>
                <a:pPr marL="0" lvl="0" indent="0">
                  <a:lnSpc>
                    <a:spcPct val="130000"/>
                  </a:lnSpc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𝐹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en-US" b="0" dirty="0"/>
              </a:p>
              <a:p>
                <a:pPr marL="0" lvl="0" indent="0">
                  <a:lnSpc>
                    <a:spcPct val="130000"/>
                  </a:lnSpc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lvl="0" indent="0">
                  <a:buSzPts val="2400"/>
                  <a:buNone/>
                </a:pPr>
                <a:endParaRPr lang="en-GB" dirty="0"/>
              </a:p>
              <a:p>
                <a:pPr marL="0" indent="0">
                  <a:buSzPts val="2400"/>
                  <a:buNone/>
                </a:pPr>
                <a:endParaRPr lang="en-GB" dirty="0"/>
              </a:p>
              <a:p>
                <a:pPr marL="0" indent="0">
                  <a:buSzPts val="1600"/>
                  <a:buFont typeface="Arial"/>
                  <a:buNone/>
                </a:pPr>
                <a:endParaRPr lang="en-GB" sz="1600" dirty="0"/>
              </a:p>
            </p:txBody>
          </p:sp>
        </mc:Choice>
        <mc:Fallback xmlns="">
          <p:sp>
            <p:nvSpPr>
              <p:cNvPr id="2" name="Google Shape;171;p5">
                <a:extLst>
                  <a:ext uri="{FF2B5EF4-FFF2-40B4-BE49-F238E27FC236}">
                    <a16:creationId xmlns:a16="http://schemas.microsoft.com/office/drawing/2014/main" id="{27DFDFEB-B199-7DC6-373C-6ED99D8C2D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8CE3509-6293-A61B-5F47-8970559C9B03}"/>
                  </a:ext>
                </a:extLst>
              </p:cNvPr>
              <p:cNvSpPr txBox="1"/>
              <p:nvPr/>
            </p:nvSpPr>
            <p:spPr>
              <a:xfrm>
                <a:off x="3426444" y="4425936"/>
                <a:ext cx="334931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Divide both sides by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sz="2400" dirty="0"/>
                  <a:t>.</a:t>
                </a:r>
              </a:p>
            </p:txBody>
          </p:sp>
        </mc:Choice>
        <mc:Fallback xmlns="">
          <p:sp>
            <p:nvSpPr>
              <p:cNvPr id="4" name="TextBox 3">
                <a:extLst>
                  <a:ext uri="{FF2B5EF4-FFF2-40B4-BE49-F238E27FC236}">
                    <a16:creationId xmlns:a16="http://schemas.microsoft.com/office/drawing/2014/main" id="{78CE3509-6293-A61B-5F47-8970559C9B0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6444" y="4425936"/>
                <a:ext cx="3349315" cy="461665"/>
              </a:xfrm>
              <a:prstGeom prst="rect">
                <a:avLst/>
              </a:prstGeom>
              <a:blipFill>
                <a:blip r:embed="rId5"/>
                <a:stretch>
                  <a:fillRect l="-2642" t="-10811" b="-2973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B2AEF50-A5A0-729C-A06D-9E46D8DB98A1}"/>
                  </a:ext>
                </a:extLst>
              </p:cNvPr>
              <p:cNvSpPr txBox="1"/>
              <p:nvPr/>
            </p:nvSpPr>
            <p:spPr>
              <a:xfrm>
                <a:off x="3426444" y="5276594"/>
                <a:ext cx="519918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2400" dirty="0"/>
                  <a:t>The </a:t>
                </a:r>
                <a14:m>
                  <m:oMath xmlns:m="http://schemas.openxmlformats.org/officeDocument/2006/math">
                    <m:r>
                      <a:rPr lang="en-US" sz="2400" i="1" dirty="0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US" sz="2400" dirty="0"/>
                  <a:t>’s on the righthand side cancel.</a:t>
                </a:r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AB2AEF50-A5A0-729C-A06D-9E46D8DB98A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6444" y="5276594"/>
                <a:ext cx="5199180" cy="461665"/>
              </a:xfrm>
              <a:prstGeom prst="rect">
                <a:avLst/>
              </a:prstGeom>
              <a:blipFill>
                <a:blip r:embed="rId6"/>
                <a:stretch>
                  <a:fillRect l="-1703" t="-10811" r="-730" b="-270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Google Shape;212;p8">
            <a:extLst>
              <a:ext uri="{FF2B5EF4-FFF2-40B4-BE49-F238E27FC236}">
                <a16:creationId xmlns:a16="http://schemas.microsoft.com/office/drawing/2014/main" id="{945C6AB9-169C-EDD3-E861-C3FA8B142EC0}"/>
              </a:ext>
            </a:extLst>
          </p:cNvPr>
          <p:cNvSpPr txBox="1"/>
          <p:nvPr/>
        </p:nvSpPr>
        <p:spPr>
          <a:xfrm>
            <a:off x="7821239" y="4263649"/>
            <a:ext cx="3191962" cy="707846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0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Always rearrange a formula before adding any values.</a:t>
            </a:r>
            <a:endParaRPr sz="20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" name="Google Shape;140;p2">
            <a:extLst>
              <a:ext uri="{FF2B5EF4-FFF2-40B4-BE49-F238E27FC236}">
                <a16:creationId xmlns:a16="http://schemas.microsoft.com/office/drawing/2014/main" id="{5F777272-4E2D-B82A-66B9-7E7C2AC2C771}"/>
              </a:ext>
            </a:extLst>
          </p:cNvPr>
          <p:cNvSpPr txBox="1">
            <a:spLocks/>
          </p:cNvSpPr>
          <p:nvPr/>
        </p:nvSpPr>
        <p:spPr>
          <a:xfrm>
            <a:off x="9617529" y="162686"/>
            <a:ext cx="2434945" cy="376157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Recap and Worked examples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335020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>
          <a:extLst>
            <a:ext uri="{FF2B5EF4-FFF2-40B4-BE49-F238E27FC236}">
              <a16:creationId xmlns:a16="http://schemas.microsoft.com/office/drawing/2014/main" id="{F506BDAD-7A63-3A3E-9266-40D4A5D9C3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">
            <a:extLst>
              <a:ext uri="{FF2B5EF4-FFF2-40B4-BE49-F238E27FC236}">
                <a16:creationId xmlns:a16="http://schemas.microsoft.com/office/drawing/2014/main" id="{14EE0F68-6FCD-781B-F151-9144C03F1895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sz="3600" dirty="0"/>
              <a:t>Worked example 2: Rearranging formulae</a:t>
            </a:r>
            <a:br>
              <a:rPr lang="en-GB" sz="3600" dirty="0"/>
            </a:br>
            <a:endParaRPr sz="3600" dirty="0"/>
          </a:p>
        </p:txBody>
      </p:sp>
      <p:sp>
        <p:nvSpPr>
          <p:cNvPr id="184" name="Google Shape;184;p6">
            <a:extLst>
              <a:ext uri="{FF2B5EF4-FFF2-40B4-BE49-F238E27FC236}">
                <a16:creationId xmlns:a16="http://schemas.microsoft.com/office/drawing/2014/main" id="{33C5EE02-A56B-0D26-9585-87F91466D34C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2: Formulae and rearrangement</a:t>
            </a:r>
            <a:endParaRPr/>
          </a:p>
        </p:txBody>
      </p:sp>
      <p:sp>
        <p:nvSpPr>
          <p:cNvPr id="185" name="Google Shape;185;p6">
            <a:extLst>
              <a:ext uri="{FF2B5EF4-FFF2-40B4-BE49-F238E27FC236}">
                <a16:creationId xmlns:a16="http://schemas.microsoft.com/office/drawing/2014/main" id="{450D4E79-EB1B-95E7-9B2A-81306D40EFA4}"/>
              </a:ext>
            </a:extLst>
          </p:cNvPr>
          <p:cNvSpPr/>
          <p:nvPr/>
        </p:nvSpPr>
        <p:spPr>
          <a:xfrm>
            <a:off x="8406581" y="3274142"/>
            <a:ext cx="2854362" cy="2843485"/>
          </a:xfrm>
          <a:prstGeom prst="ellipse">
            <a:avLst/>
          </a:prstGeom>
          <a:solidFill>
            <a:schemeClr val="lt1"/>
          </a:solidFill>
          <a:ln w="38100" cap="flat" cmpd="sng">
            <a:solidFill>
              <a:srgbClr val="D2E8E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6">
            <a:extLst>
              <a:ext uri="{FF2B5EF4-FFF2-40B4-BE49-F238E27FC236}">
                <a16:creationId xmlns:a16="http://schemas.microsoft.com/office/drawing/2014/main" id="{4E48F3DA-E461-9296-36A7-4628BFEA63B1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06406" y="3884341"/>
            <a:ext cx="1654711" cy="1623086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Google Shape;171;p5">
                <a:extLst>
                  <a:ext uri="{FF2B5EF4-FFF2-40B4-BE49-F238E27FC236}">
                    <a16:creationId xmlns:a16="http://schemas.microsoft.com/office/drawing/2014/main" id="{AE926316-FDAE-E9F2-42C5-92E68B51F83A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 fontScale="925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spcBef>
                    <a:spcPts val="0"/>
                  </a:spcBef>
                  <a:buSzPts val="2400"/>
                  <a:buNone/>
                </a:pPr>
                <a:r>
                  <a:rPr lang="en-GB" dirty="0"/>
                  <a:t>The pitch control arm requires a maximum torque of 3000 Nm for safety.</a:t>
                </a:r>
              </a:p>
              <a:p>
                <a:pPr marL="0" indent="0">
                  <a:spcBef>
                    <a:spcPts val="0"/>
                  </a:spcBef>
                  <a:buSzPts val="2400"/>
                  <a:buNone/>
                </a:pPr>
                <a:r>
                  <a:rPr lang="en-GB" dirty="0"/>
                  <a:t> </a:t>
                </a:r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r>
                  <a:rPr lang="en-GB" dirty="0"/>
                  <a:t>The pivot radius is 1.5 m.</a:t>
                </a:r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endParaRPr lang="en-GB" dirty="0"/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r>
                  <a:rPr lang="en-GB" dirty="0"/>
                  <a:t>Calculate the maximum force that can be applied at this distance.</a:t>
                </a:r>
              </a:p>
              <a:p>
                <a:pPr marL="0" indent="0">
                  <a:buSzPts val="2400"/>
                  <a:buFont typeface="Arial"/>
                  <a:buNone/>
                </a:pPr>
                <a:endParaRPr lang="en-GB" dirty="0"/>
              </a:p>
              <a:p>
                <a:pPr marL="0" lvl="0" indent="0">
                  <a:buSzPts val="2400"/>
                  <a:buNone/>
                </a:pPr>
                <a:r>
                  <a:rPr lang="en-GB" b="1" dirty="0"/>
                  <a:t>Step 3</a:t>
                </a:r>
                <a:r>
                  <a:rPr lang="en-GB" dirty="0"/>
                  <a:t>: Fill in known values for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𝑇</m:t>
                    </m:r>
                  </m:oMath>
                </a14:m>
                <a:r>
                  <a:rPr lang="en-GB" dirty="0"/>
                  <a:t> and </a:t>
                </a:r>
                <a14:m>
                  <m:oMath xmlns:m="http://schemas.openxmlformats.org/officeDocument/2006/math">
                    <m:r>
                      <a:rPr lang="en-GB" i="1" dirty="0" smtClean="0">
                        <a:latin typeface="Cambria Math" panose="02040503050406030204" pitchFamily="18" charset="0"/>
                      </a:rPr>
                      <m:t>𝑟</m:t>
                    </m:r>
                  </m:oMath>
                </a14:m>
                <a:r>
                  <a:rPr lang="en-GB" dirty="0"/>
                  <a:t>:</a:t>
                </a:r>
                <a:endParaRPr lang="en-US" b="0" dirty="0"/>
              </a:p>
              <a:p>
                <a:pPr marL="0" lvl="0" indent="0">
                  <a:lnSpc>
                    <a:spcPct val="130000"/>
                  </a:lnSpc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lvl="0" indent="0">
                  <a:lnSpc>
                    <a:spcPct val="130000"/>
                  </a:lnSpc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D2E8E9"/>
                          </a:solidFill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3000 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1.5 </m:t>
                          </m:r>
                        </m:den>
                      </m:f>
                    </m:oMath>
                  </m:oMathPara>
                </a14:m>
                <a:endParaRPr lang="en-GB" dirty="0"/>
              </a:p>
              <a:p>
                <a:pPr marL="0" lvl="0" indent="0">
                  <a:buSzPts val="2400"/>
                  <a:buNone/>
                </a:pPr>
                <a:endParaRPr lang="en-GB" dirty="0"/>
              </a:p>
              <a:p>
                <a:pPr marL="0" indent="0">
                  <a:buSzPts val="2400"/>
                  <a:buNone/>
                </a:pPr>
                <a:endParaRPr lang="en-GB" dirty="0"/>
              </a:p>
              <a:p>
                <a:pPr marL="0" indent="0">
                  <a:buSzPts val="1600"/>
                  <a:buFont typeface="Arial"/>
                  <a:buNone/>
                </a:pPr>
                <a:endParaRPr lang="en-GB" sz="1600" dirty="0"/>
              </a:p>
            </p:txBody>
          </p:sp>
        </mc:Choice>
        <mc:Fallback xmlns="">
          <p:sp>
            <p:nvSpPr>
              <p:cNvPr id="2" name="Google Shape;171;p5">
                <a:extLst>
                  <a:ext uri="{FF2B5EF4-FFF2-40B4-BE49-F238E27FC236}">
                    <a16:creationId xmlns:a16="http://schemas.microsoft.com/office/drawing/2014/main" id="{AE926316-FDAE-E9F2-42C5-92E68B51F8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Google Shape;140;p2">
            <a:extLst>
              <a:ext uri="{FF2B5EF4-FFF2-40B4-BE49-F238E27FC236}">
                <a16:creationId xmlns:a16="http://schemas.microsoft.com/office/drawing/2014/main" id="{3D6DDCBD-6729-6DA8-BF74-F265D3B57C12}"/>
              </a:ext>
            </a:extLst>
          </p:cNvPr>
          <p:cNvSpPr txBox="1">
            <a:spLocks/>
          </p:cNvSpPr>
          <p:nvPr/>
        </p:nvSpPr>
        <p:spPr>
          <a:xfrm>
            <a:off x="9617529" y="162686"/>
            <a:ext cx="2434945" cy="376157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Recap and Worked examples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294699565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>
          <a:extLst>
            <a:ext uri="{FF2B5EF4-FFF2-40B4-BE49-F238E27FC236}">
              <a16:creationId xmlns:a16="http://schemas.microsoft.com/office/drawing/2014/main" id="{99096D41-8E00-4507-6041-C515D1E8E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">
            <a:extLst>
              <a:ext uri="{FF2B5EF4-FFF2-40B4-BE49-F238E27FC236}">
                <a16:creationId xmlns:a16="http://schemas.microsoft.com/office/drawing/2014/main" id="{643B8180-87DE-E5CD-1476-A2810315CC50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sz="3600"/>
              <a:t>Worked example 2: Rearranging formulae</a:t>
            </a:r>
            <a:br>
              <a:rPr lang="en-GB" sz="3600"/>
            </a:br>
            <a:endParaRPr sz="3600"/>
          </a:p>
        </p:txBody>
      </p:sp>
      <p:sp>
        <p:nvSpPr>
          <p:cNvPr id="184" name="Google Shape;184;p6">
            <a:extLst>
              <a:ext uri="{FF2B5EF4-FFF2-40B4-BE49-F238E27FC236}">
                <a16:creationId xmlns:a16="http://schemas.microsoft.com/office/drawing/2014/main" id="{E4554557-24CB-416D-6A98-F8B1C0F3CA36}"/>
              </a:ext>
            </a:extLst>
          </p:cNvPr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2: Formulae and rearrangement</a:t>
            </a:r>
            <a:endParaRPr/>
          </a:p>
        </p:txBody>
      </p:sp>
      <p:sp>
        <p:nvSpPr>
          <p:cNvPr id="185" name="Google Shape;185;p6">
            <a:extLst>
              <a:ext uri="{FF2B5EF4-FFF2-40B4-BE49-F238E27FC236}">
                <a16:creationId xmlns:a16="http://schemas.microsoft.com/office/drawing/2014/main" id="{8FEFC725-65CC-3B82-54C1-F5172F9F5259}"/>
              </a:ext>
            </a:extLst>
          </p:cNvPr>
          <p:cNvSpPr/>
          <p:nvPr/>
        </p:nvSpPr>
        <p:spPr>
          <a:xfrm>
            <a:off x="8406581" y="3274142"/>
            <a:ext cx="2854362" cy="2843485"/>
          </a:xfrm>
          <a:prstGeom prst="ellipse">
            <a:avLst/>
          </a:prstGeom>
          <a:solidFill>
            <a:schemeClr val="lt1"/>
          </a:solidFill>
          <a:ln w="38100" cap="flat" cmpd="sng">
            <a:solidFill>
              <a:srgbClr val="D2E8E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86" name="Google Shape;186;p6">
            <a:extLst>
              <a:ext uri="{FF2B5EF4-FFF2-40B4-BE49-F238E27FC236}">
                <a16:creationId xmlns:a16="http://schemas.microsoft.com/office/drawing/2014/main" id="{AE654235-C851-A155-67A2-5ED319E37CAB}"/>
              </a:ext>
            </a:extLst>
          </p:cNvPr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06406" y="3884341"/>
            <a:ext cx="1654711" cy="1623086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Google Shape;171;p5">
                <a:extLst>
                  <a:ext uri="{FF2B5EF4-FFF2-40B4-BE49-F238E27FC236}">
                    <a16:creationId xmlns:a16="http://schemas.microsoft.com/office/drawing/2014/main" id="{0AE8B48F-E84B-8EDA-6CAE-620EDEA12B3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spcBef>
                    <a:spcPts val="0"/>
                  </a:spcBef>
                  <a:buSzPts val="2400"/>
                  <a:buNone/>
                </a:pPr>
                <a:r>
                  <a:rPr lang="en-GB" dirty="0"/>
                  <a:t>The pitch control arm requires a maximum torque of 3000 Nm for safety.</a:t>
                </a:r>
              </a:p>
              <a:p>
                <a:pPr marL="0" indent="0">
                  <a:spcBef>
                    <a:spcPts val="0"/>
                  </a:spcBef>
                  <a:buSzPts val="2400"/>
                  <a:buNone/>
                </a:pPr>
                <a:endParaRPr lang="en-GB" dirty="0"/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r>
                  <a:rPr lang="en-GB" dirty="0"/>
                  <a:t>The pivot radius is 1.5 m.</a:t>
                </a:r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endParaRPr lang="en-GB" dirty="0"/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r>
                  <a:rPr lang="en-GB" dirty="0"/>
                  <a:t>Calculate the maximum force that can be applied at this distance.</a:t>
                </a:r>
              </a:p>
              <a:p>
                <a:pPr marL="0" indent="0">
                  <a:buSzPts val="2400"/>
                  <a:buFont typeface="Arial"/>
                  <a:buNone/>
                </a:pPr>
                <a:endParaRPr lang="en-GB" dirty="0"/>
              </a:p>
              <a:p>
                <a:pPr marL="0" lvl="0" indent="0">
                  <a:buSzPts val="2400"/>
                  <a:buNone/>
                </a:pPr>
                <a:r>
                  <a:rPr lang="en-GB" b="1" dirty="0"/>
                  <a:t>Step 4</a:t>
                </a:r>
                <a:r>
                  <a:rPr lang="en-GB" dirty="0"/>
                  <a:t>: </a:t>
                </a:r>
                <a:r>
                  <a:rPr lang="en-US" dirty="0"/>
                  <a:t>Calculate the final value:</a:t>
                </a:r>
                <a:endParaRPr lang="en-US" b="0" dirty="0"/>
              </a:p>
              <a:p>
                <a:pPr marL="0" lvl="0" indent="0">
                  <a:lnSpc>
                    <a:spcPct val="130000"/>
                  </a:lnSpc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den>
                      </m:f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3000 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1.5 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𝟐𝟎𝟎𝟎</m:t>
                      </m:r>
                      <m:r>
                        <a:rPr lang="en-US" b="1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0" smtClean="0">
                          <a:latin typeface="Cambria Math" panose="02040503050406030204" pitchFamily="18" charset="0"/>
                        </a:rPr>
                        <m:t>𝐍</m:t>
                      </m:r>
                    </m:oMath>
                  </m:oMathPara>
                </a14:m>
                <a:endParaRPr lang="en-GB" b="1" dirty="0"/>
              </a:p>
              <a:p>
                <a:pPr marL="0" lvl="0" indent="0">
                  <a:buSzPts val="2400"/>
                  <a:buNone/>
                </a:pPr>
                <a:endParaRPr lang="en-GB" dirty="0"/>
              </a:p>
              <a:p>
                <a:pPr marL="0" indent="0">
                  <a:buSzPts val="2400"/>
                  <a:buNone/>
                </a:pPr>
                <a:endParaRPr lang="en-GB" dirty="0"/>
              </a:p>
              <a:p>
                <a:pPr marL="0" indent="0">
                  <a:buSzPts val="1600"/>
                  <a:buFont typeface="Arial"/>
                  <a:buNone/>
                </a:pPr>
                <a:endParaRPr lang="en-GB" sz="1600" dirty="0"/>
              </a:p>
            </p:txBody>
          </p:sp>
        </mc:Choice>
        <mc:Fallback xmlns="">
          <p:sp>
            <p:nvSpPr>
              <p:cNvPr id="2" name="Google Shape;171;p5">
                <a:extLst>
                  <a:ext uri="{FF2B5EF4-FFF2-40B4-BE49-F238E27FC236}">
                    <a16:creationId xmlns:a16="http://schemas.microsoft.com/office/drawing/2014/main" id="{0AE8B48F-E84B-8EDA-6CAE-620EDEA12B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blipFill>
                <a:blip r:embed="rId4"/>
                <a:stretch>
                  <a:fillRect l="-58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Google Shape;140;p2">
            <a:extLst>
              <a:ext uri="{FF2B5EF4-FFF2-40B4-BE49-F238E27FC236}">
                <a16:creationId xmlns:a16="http://schemas.microsoft.com/office/drawing/2014/main" id="{DE655867-37A4-83CB-523B-645FCD28E10B}"/>
              </a:ext>
            </a:extLst>
          </p:cNvPr>
          <p:cNvSpPr txBox="1">
            <a:spLocks/>
          </p:cNvSpPr>
          <p:nvPr/>
        </p:nvSpPr>
        <p:spPr>
          <a:xfrm>
            <a:off x="9617529" y="162686"/>
            <a:ext cx="2434945" cy="376157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Recap and Worked examples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1938436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dirty="0"/>
              <a:t>In this resource, we will:</a:t>
            </a:r>
            <a:endParaRPr dirty="0"/>
          </a:p>
        </p:txBody>
      </p:sp>
      <p:sp>
        <p:nvSpPr>
          <p:cNvPr id="128" name="Google Shape;128;p16"/>
          <p:cNvSpPr txBox="1">
            <a:spLocks noGrp="1"/>
          </p:cNvSpPr>
          <p:nvPr>
            <p:ph type="body" idx="1"/>
          </p:nvPr>
        </p:nvSpPr>
        <p:spPr>
          <a:xfrm>
            <a:off x="838200" y="1695451"/>
            <a:ext cx="64008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values by substituting into engineering formulae</a:t>
            </a:r>
          </a:p>
          <a:p>
            <a:pPr marL="228600" lvl="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any given variable by rearranging formulae</a:t>
            </a:r>
          </a:p>
          <a:p>
            <a:pPr marL="228600" indent="-228600">
              <a:buClr>
                <a:srgbClr val="326367"/>
              </a:buClr>
              <a:buFont typeface="Arial" panose="020B0604020202020204" pitchFamily="34" charset="0"/>
              <a:buChar char="•"/>
            </a:pPr>
            <a:r>
              <a:rPr lang="en-GB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calculate torque, pressure (Pascal's Law) and electrical quantities (Ohm's Law formulae).</a:t>
            </a:r>
            <a:endParaRPr kern="12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9" name="Google Shape;129;p16"/>
          <p:cNvSpPr txBox="1">
            <a:spLocks noGrp="1"/>
          </p:cNvSpPr>
          <p:nvPr>
            <p:ph type="body" idx="2"/>
          </p:nvPr>
        </p:nvSpPr>
        <p:spPr>
          <a:xfrm>
            <a:off x="7464425" y="1242218"/>
            <a:ext cx="4127500" cy="4934745"/>
          </a:xfrm>
          <a:prstGeom prst="rect">
            <a:avLst/>
          </a:prstGeom>
          <a:solidFill>
            <a:schemeClr val="lt1"/>
          </a:solidFill>
          <a:ln w="28575" cap="flat" cmpd="sng">
            <a:solidFill>
              <a:srgbClr val="88A2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80000" tIns="144000" rIns="180000" bIns="144000" anchor="t" anchorCtr="0">
            <a:noAutofit/>
          </a:bodyPr>
          <a:lstStyle/>
          <a:p>
            <a:pPr marL="0" indent="0"/>
            <a:r>
              <a:rPr lang="en-GB" sz="1500" u="sng" dirty="0"/>
              <a:t>Skills</a:t>
            </a:r>
            <a:endParaRPr lang="en-GB" sz="1500" dirty="0"/>
          </a:p>
          <a:p>
            <a:pPr marL="0" indent="0"/>
            <a:r>
              <a:rPr lang="en-GB" sz="1500" dirty="0"/>
              <a:t>CSC (Develop response/s using key skills and processes)</a:t>
            </a:r>
          </a:p>
          <a:p>
            <a:pPr marL="0" indent="0"/>
            <a:r>
              <a:rPr lang="en-GB" sz="1500" u="sng" dirty="0"/>
              <a:t>General competencies</a:t>
            </a:r>
            <a:endParaRPr lang="en-GB" sz="1500" dirty="0"/>
          </a:p>
          <a:p>
            <a:pPr marL="0" indent="0"/>
            <a:r>
              <a:rPr lang="en-GB" sz="1500" dirty="0"/>
              <a:t>English:</a:t>
            </a:r>
          </a:p>
          <a:p>
            <a:pPr marL="0" indent="0"/>
            <a:r>
              <a:rPr lang="en-GB" sz="1500" dirty="0"/>
              <a:t>EC5 Synthesise information</a:t>
            </a:r>
          </a:p>
          <a:p>
            <a:pPr marL="0" indent="0"/>
            <a:r>
              <a:rPr lang="en-GB" sz="1500" dirty="0"/>
              <a:t>Maths:</a:t>
            </a:r>
          </a:p>
          <a:p>
            <a:pPr marL="0" indent="0"/>
            <a:r>
              <a:rPr lang="en-GB" sz="1500" dirty="0"/>
              <a:t>MC4 Using rules and formulae</a:t>
            </a:r>
          </a:p>
          <a:p>
            <a:pPr marL="0" indent="0"/>
            <a:r>
              <a:rPr lang="en-GB" sz="1500" dirty="0"/>
              <a:t>MC7 Interpreting and representing with mathematical diagrams</a:t>
            </a:r>
          </a:p>
          <a:p>
            <a:pPr marL="0" indent="0"/>
            <a:r>
              <a:rPr lang="en-GB" sz="1500" dirty="0"/>
              <a:t>Digital:</a:t>
            </a:r>
          </a:p>
          <a:p>
            <a:pPr marL="0" indent="0"/>
            <a:r>
              <a:rPr lang="en-GB" sz="1500" dirty="0"/>
              <a:t>DC4 Process and analyse numerical data</a:t>
            </a:r>
          </a:p>
        </p:txBody>
      </p:sp>
      <p:sp>
        <p:nvSpPr>
          <p:cNvPr id="130" name="Google Shape;130;p16"/>
          <p:cNvSpPr>
            <a:spLocks noGrp="1"/>
          </p:cNvSpPr>
          <p:nvPr>
            <p:ph type="body" idx="3"/>
          </p:nvPr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r>
              <a:rPr lang="en-GB"/>
              <a:t>Introduction</a:t>
            </a:r>
            <a:endParaRPr/>
          </a:p>
        </p:txBody>
      </p:sp>
      <p:sp>
        <p:nvSpPr>
          <p:cNvPr id="131" name="Google Shape;131;p16"/>
          <p:cNvSpPr txBox="1">
            <a:spLocks noGrp="1"/>
          </p:cNvSpPr>
          <p:nvPr>
            <p:ph type="body" idx="4"/>
          </p:nvPr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 dirty="0"/>
              <a:t>Resource 2: Formulae and rearrangement</a:t>
            </a:r>
            <a:endParaRPr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8FB994-328F-C4F0-8B37-D88FCECCC3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 Placeholder 26">
                <a:extLst>
                  <a:ext uri="{FF2B5EF4-FFF2-40B4-BE49-F238E27FC236}">
                    <a16:creationId xmlns:a16="http://schemas.microsoft.com/office/drawing/2014/main" id="{6997CB57-CE65-488E-84E8-C0447A496E8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38200" y="1728701"/>
                <a:ext cx="5368636" cy="4351338"/>
              </a:xfrm>
            </p:spPr>
            <p:txBody>
              <a:bodyPr>
                <a:normAutofit fontScale="92500" lnSpcReduction="20000"/>
              </a:bodyPr>
              <a:lstStyle/>
              <a:p>
                <a:pPr marL="114300" indent="0">
                  <a:buNone/>
                </a:pPr>
                <a:r>
                  <a:rPr lang="en-US" sz="2600" dirty="0"/>
                  <a:t>We are making final velocity, </a:t>
                </a:r>
                <a14:m>
                  <m:oMath xmlns:m="http://schemas.openxmlformats.org/officeDocument/2006/math">
                    <m:r>
                      <a:rPr lang="en-US" sz="2600" i="1" dirty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en-US" sz="2600" dirty="0"/>
                  <a:t>. </a:t>
                </a:r>
              </a:p>
              <a:p>
                <a:pPr marL="114300" indent="0">
                  <a:buNone/>
                </a:pPr>
                <a:r>
                  <a:rPr lang="en-US" sz="2600" dirty="0"/>
                  <a:t>It’s the </a:t>
                </a:r>
                <a:r>
                  <a:rPr lang="en-US" sz="2600" b="1" dirty="0"/>
                  <a:t>subject</a:t>
                </a:r>
                <a:r>
                  <a:rPr lang="en-US" sz="2600" dirty="0"/>
                  <a:t>.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>
                          <a:latin typeface="Cambria Math" panose="02040503050406030204" pitchFamily="18" charset="0"/>
                        </a:rPr>
                        <m:t>𝑣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𝑢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600" i="1">
                          <a:latin typeface="Cambria Math" panose="02040503050406030204" pitchFamily="18" charset="0"/>
                        </a:rPr>
                        <m:t>𝑎𝑡</m:t>
                      </m:r>
                    </m:oMath>
                  </m:oMathPara>
                </a14:m>
                <a:endParaRPr lang="en-US" sz="2600" dirty="0"/>
              </a:p>
              <a:p>
                <a:pPr marL="114300" indent="0">
                  <a:buNone/>
                </a:pPr>
                <a:r>
                  <a:rPr lang="en-US" sz="26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The</a:t>
                </a:r>
                <a:r>
                  <a:rPr lang="en-US" sz="2600" dirty="0"/>
                  <a:t> ingredients for </a:t>
                </a:r>
                <a14:m>
                  <m:oMath xmlns:m="http://schemas.openxmlformats.org/officeDocument/2006/math">
                    <m:r>
                      <a:rPr lang="en-US" sz="2600" i="1" dirty="0">
                        <a:latin typeface="Cambria Math" panose="02040503050406030204" pitchFamily="18" charset="0"/>
                      </a:rPr>
                      <m:t>𝑣</m:t>
                    </m:r>
                  </m:oMath>
                </a14:m>
                <a:r>
                  <a:rPr lang="en-US" sz="2600" dirty="0"/>
                  <a:t> are </a:t>
                </a:r>
                <a:r>
                  <a:rPr lang="en-US" sz="2600" b="1" dirty="0"/>
                  <a:t>variables</a:t>
                </a:r>
                <a:r>
                  <a:rPr lang="en-US" sz="2600" dirty="0"/>
                  <a:t>.</a:t>
                </a:r>
              </a:p>
              <a:p>
                <a:pPr marL="228600" indent="-228600">
                  <a:lnSpc>
                    <a:spcPct val="118000"/>
                  </a:lnSpc>
                  <a:buClr>
                    <a:srgbClr val="326367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6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𝑢</m:t>
                    </m:r>
                  </m:oMath>
                </a14:m>
                <a:r>
                  <a:rPr lang="en-US" sz="26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is initial speed.</a:t>
                </a:r>
              </a:p>
              <a:p>
                <a:pPr marL="228600" indent="-228600">
                  <a:lnSpc>
                    <a:spcPct val="118000"/>
                  </a:lnSpc>
                  <a:buClr>
                    <a:srgbClr val="326367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6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𝑎</m:t>
                    </m:r>
                  </m:oMath>
                </a14:m>
                <a:r>
                  <a:rPr lang="en-US" sz="26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is acceleration.</a:t>
                </a:r>
              </a:p>
              <a:p>
                <a:pPr marL="228600" indent="-228600">
                  <a:lnSpc>
                    <a:spcPct val="118000"/>
                  </a:lnSpc>
                  <a:buClr>
                    <a:srgbClr val="326367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sz="2600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𝑡</m:t>
                    </m:r>
                  </m:oMath>
                </a14:m>
                <a:r>
                  <a:rPr lang="en-US" sz="2600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is time.</a:t>
                </a:r>
              </a:p>
              <a:p>
                <a:pPr marL="114300" indent="0">
                  <a:buNone/>
                </a:pPr>
                <a:r>
                  <a:rPr lang="en-US" sz="2600" dirty="0"/>
                  <a:t>The </a:t>
                </a:r>
                <a:r>
                  <a:rPr lang="en-US" sz="2600" b="1" dirty="0"/>
                  <a:t>formula</a:t>
                </a:r>
                <a:r>
                  <a:rPr lang="en-US" sz="2600" dirty="0"/>
                  <a:t> says how to combine them.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7" name="Text Placeholder 26">
                <a:extLst>
                  <a:ext uri="{FF2B5EF4-FFF2-40B4-BE49-F238E27FC236}">
                    <a16:creationId xmlns:a16="http://schemas.microsoft.com/office/drawing/2014/main" id="{6997CB57-CE65-488E-84E8-C0447A496E8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200" y="1728701"/>
                <a:ext cx="5368636" cy="4351338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088B0951-C690-C445-1297-9A4E6F9C66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Formulae as recipes</a:t>
            </a:r>
          </a:p>
        </p:txBody>
      </p:sp>
      <p:sp>
        <p:nvSpPr>
          <p:cNvPr id="17" name="Google Shape;140;p2">
            <a:extLst>
              <a:ext uri="{FF2B5EF4-FFF2-40B4-BE49-F238E27FC236}">
                <a16:creationId xmlns:a16="http://schemas.microsoft.com/office/drawing/2014/main" id="{141C1D07-E38C-330A-BB82-0D5C1FB4DFE0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Introduction</a:t>
            </a:r>
          </a:p>
        </p:txBody>
      </p:sp>
      <p:pic>
        <p:nvPicPr>
          <p:cNvPr id="25" name="Picture 24" descr="A bowl filled with magnetic numbers and figures to help children with early learning">
            <a:extLst>
              <a:ext uri="{FF2B5EF4-FFF2-40B4-BE49-F238E27FC236}">
                <a16:creationId xmlns:a16="http://schemas.microsoft.com/office/drawing/2014/main" id="{EC90E479-BC50-11F3-00F6-9F22FD3728E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47166" y="1893127"/>
            <a:ext cx="4906634" cy="3258884"/>
          </a:xfrm>
          <a:prstGeom prst="rect">
            <a:avLst/>
          </a:prstGeom>
        </p:spPr>
      </p:pic>
      <p:sp>
        <p:nvSpPr>
          <p:cNvPr id="5" name="Google Shape;131;p16">
            <a:extLst>
              <a:ext uri="{FF2B5EF4-FFF2-40B4-BE49-F238E27FC236}">
                <a16:creationId xmlns:a16="http://schemas.microsoft.com/office/drawing/2014/main" id="{7425C76B-EB92-1675-DF27-6BF529B4C9CB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US" sz="1200" b="0" dirty="0">
                <a:solidFill>
                  <a:srgbClr val="898989"/>
                </a:solidFill>
                <a:latin typeface="Arial"/>
                <a:cs typeface="Arial"/>
                <a:sym typeface="Arial"/>
              </a:rPr>
              <a:t>Resource</a:t>
            </a:r>
            <a:r>
              <a:rPr lang="en-US" sz="1200" b="0" dirty="0">
                <a:solidFill>
                  <a:srgbClr val="898989"/>
                </a:solidFill>
                <a:latin typeface="Arial"/>
                <a:cs typeface="Arial"/>
              </a:rPr>
              <a:t> 2: Formulae and rearrangement</a:t>
            </a:r>
          </a:p>
        </p:txBody>
      </p:sp>
    </p:spTree>
    <p:extLst>
      <p:ext uri="{BB962C8B-B14F-4D97-AF65-F5344CB8AC3E}">
        <p14:creationId xmlns:p14="http://schemas.microsoft.com/office/powerpoint/2010/main" val="7731111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</a:pPr>
            <a:r>
              <a:rPr lang="en-GB" sz="3600" dirty="0"/>
              <a:t>Orange Racing by JMH video – formulae in industry</a:t>
            </a:r>
            <a:endParaRPr sz="3600" dirty="0"/>
          </a:p>
        </p:txBody>
      </p:sp>
      <p:sp>
        <p:nvSpPr>
          <p:cNvPr id="3" name="Google Shape;140;p2">
            <a:extLst>
              <a:ext uri="{FF2B5EF4-FFF2-40B4-BE49-F238E27FC236}">
                <a16:creationId xmlns:a16="http://schemas.microsoft.com/office/drawing/2014/main" id="{EA647920-B96B-8477-C9ED-181AA06BF99F}"/>
              </a:ext>
            </a:extLst>
          </p:cNvPr>
          <p:cNvSpPr txBox="1">
            <a:spLocks/>
          </p:cNvSpPr>
          <p:nvPr/>
        </p:nvSpPr>
        <p:spPr>
          <a:xfrm>
            <a:off x="9973929" y="162686"/>
            <a:ext cx="2078545" cy="365125"/>
          </a:xfrm>
          <a:prstGeom prst="flowChartAlternateProcess">
            <a:avLst/>
          </a:prstGeom>
          <a:solidFill>
            <a:srgbClr val="88A2FF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Introduction</a:t>
            </a:r>
          </a:p>
        </p:txBody>
      </p:sp>
      <p:sp>
        <p:nvSpPr>
          <p:cNvPr id="2" name="Google Shape;131;p16">
            <a:extLst>
              <a:ext uri="{FF2B5EF4-FFF2-40B4-BE49-F238E27FC236}">
                <a16:creationId xmlns:a16="http://schemas.microsoft.com/office/drawing/2014/main" id="{5417144E-F299-722C-0F1F-F67C98F6D0A6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US" sz="1200" b="0" dirty="0">
                <a:solidFill>
                  <a:srgbClr val="898989"/>
                </a:solidFill>
                <a:latin typeface="Arial"/>
                <a:cs typeface="Arial"/>
                <a:sym typeface="Arial"/>
              </a:rPr>
              <a:t>Resource</a:t>
            </a:r>
            <a:r>
              <a:rPr lang="en-US" sz="1200" b="0" dirty="0">
                <a:solidFill>
                  <a:srgbClr val="898989"/>
                </a:solidFill>
                <a:latin typeface="Arial"/>
                <a:cs typeface="Arial"/>
              </a:rPr>
              <a:t> 2: Formulae and rearrangement</a:t>
            </a:r>
          </a:p>
        </p:txBody>
      </p:sp>
      <p:pic>
        <p:nvPicPr>
          <p:cNvPr id="7" name="Online Media 6" title="Formulae and rearrangement in industry">
            <a:hlinkClick r:id="" action="ppaction://media"/>
            <a:extLst>
              <a:ext uri="{FF2B5EF4-FFF2-40B4-BE49-F238E27FC236}">
                <a16:creationId xmlns:a16="http://schemas.microsoft.com/office/drawing/2014/main" id="{0B0D9A6B-A2A4-B616-B811-D47E2CFB22C2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2135011" y="1682144"/>
            <a:ext cx="7921978" cy="44630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E811FE-ABAC-D5CE-0A24-49335324AE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CC4DC5-1A19-5A9F-FDD8-004E2C9665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Substitution in formulae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4A2EDFD7-F629-88A4-DE63-C6A2507014A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>
                <a:normAutofit/>
              </a:bodyPr>
              <a:lstStyle/>
              <a:p>
                <a:pPr marL="114300" indent="0">
                  <a:buNone/>
                </a:pPr>
                <a:r>
                  <a:rPr lang="en-US" b="1" dirty="0"/>
                  <a:t>Formulae</a:t>
                </a:r>
                <a:r>
                  <a:rPr lang="en-US" dirty="0"/>
                  <a:t> show the relationship between different physical quantities.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For example, to convert ºC to K:</a:t>
                </a:r>
              </a:p>
              <a:p>
                <a:pPr marL="0" lv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i="0" dirty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℃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+273.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15</m:t>
                      </m:r>
                    </m:oMath>
                  </m:oMathPara>
                </a14:m>
                <a:endParaRPr lang="en-GB" dirty="0"/>
              </a:p>
              <a:p>
                <a:pPr marL="114300" indent="0">
                  <a:buNone/>
                </a:pPr>
                <a:r>
                  <a:rPr lang="en-US" dirty="0"/>
                  <a:t>where</a:t>
                </a:r>
              </a:p>
              <a:p>
                <a:pPr marL="228600" indent="-228600">
                  <a:buClr>
                    <a:srgbClr val="326367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kern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K</m:t>
                    </m:r>
                  </m:oMath>
                </a14:m>
                <a:r>
                  <a:rPr lang="en-US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is the temperature in kelvin</a:t>
                </a:r>
              </a:p>
              <a:p>
                <a:pPr marL="228600" indent="-228600">
                  <a:buClr>
                    <a:srgbClr val="326367"/>
                  </a:buClr>
                  <a:buFont typeface="Arial" panose="020B0604020202020204" pitchFamily="34" charset="0"/>
                  <a:buChar char="•"/>
                </a:pPr>
                <a:r>
                  <a:rPr lang="en-US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ºC</a:t>
                </a:r>
                <a14:m>
                  <m:oMath xmlns:m="http://schemas.openxmlformats.org/officeDocument/2006/math">
                    <m:r>
                      <a:rPr lang="en-US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is the temperature in degrees Celsius.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4A2EDFD7-F629-88A4-DE63-C6A2507014A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Placeholder 6">
                <a:extLst>
                  <a:ext uri="{FF2B5EF4-FFF2-40B4-BE49-F238E27FC236}">
                    <a16:creationId xmlns:a16="http://schemas.microsoft.com/office/drawing/2014/main" id="{21A9D6F9-9B34-1F02-7F72-78FAF950EF82}"/>
                  </a:ext>
                </a:extLst>
              </p:cNvPr>
              <p:cNvSpPr>
                <a:spLocks noGrp="1"/>
              </p:cNvSpPr>
              <p:nvPr>
                <p:ph type="body" idx="2"/>
              </p:nvPr>
            </p:nvSpPr>
            <p:spPr>
              <a:xfrm>
                <a:off x="8023538" y="914400"/>
                <a:ext cx="3709116" cy="5262563"/>
              </a:xfrm>
            </p:spPr>
            <p:txBody>
              <a:bodyPr>
                <a:normAutofit/>
              </a:bodyPr>
              <a:lstStyle/>
              <a:p>
                <a:pPr marL="114300" indent="0">
                  <a:buNone/>
                </a:pPr>
                <a:r>
                  <a:rPr lang="en-US" dirty="0"/>
                  <a:t>What is 22 ºC in kelvin?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i="0" dirty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i="0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dirty="0" smtClean="0"/>
                        <m:t>º</m:t>
                      </m:r>
                      <m:r>
                        <m:rPr>
                          <m:sty m:val="p"/>
                        </m:rPr>
                        <a:rPr lang="en-US" i="0" dirty="0"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+273.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15</m:t>
                      </m:r>
                    </m:oMath>
                  </m:oMathPara>
                </a14:m>
                <a:endParaRPr lang="en-GB" dirty="0"/>
              </a:p>
              <a:p>
                <a:pPr marL="114300" indent="0">
                  <a:buNone/>
                </a:pPr>
                <a:br>
                  <a:rPr lang="en-US" dirty="0"/>
                </a:br>
                <a:endParaRPr lang="en-US" dirty="0"/>
              </a:p>
            </p:txBody>
          </p:sp>
        </mc:Choice>
        <mc:Fallback xmlns="">
          <p:sp>
            <p:nvSpPr>
              <p:cNvPr id="7" name="Text Placeholder 6">
                <a:extLst>
                  <a:ext uri="{FF2B5EF4-FFF2-40B4-BE49-F238E27FC236}">
                    <a16:creationId xmlns:a16="http://schemas.microsoft.com/office/drawing/2014/main" id="{21A9D6F9-9B34-1F02-7F72-78FAF950EF8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2"/>
              </p:nvPr>
            </p:nvSpPr>
            <p:spPr>
              <a:xfrm>
                <a:off x="8023538" y="914400"/>
                <a:ext cx="3709116" cy="5262563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Google Shape;140;p2">
            <a:extLst>
              <a:ext uri="{FF2B5EF4-FFF2-40B4-BE49-F238E27FC236}">
                <a16:creationId xmlns:a16="http://schemas.microsoft.com/office/drawing/2014/main" id="{B5DB03D5-8E14-C417-E0CC-F81DDC023E10}"/>
              </a:ext>
            </a:extLst>
          </p:cNvPr>
          <p:cNvSpPr txBox="1">
            <a:spLocks/>
          </p:cNvSpPr>
          <p:nvPr/>
        </p:nvSpPr>
        <p:spPr>
          <a:xfrm>
            <a:off x="9617529" y="162686"/>
            <a:ext cx="2434945" cy="376157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Recap and Worked examples</a:t>
            </a:r>
            <a:endParaRPr lang="en-CA" dirty="0"/>
          </a:p>
        </p:txBody>
      </p:sp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E9C46A0A-8C57-2476-3F5A-3D6D5595D2B5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US" sz="1200" b="0" dirty="0">
                <a:solidFill>
                  <a:srgbClr val="898989"/>
                </a:solidFill>
                <a:latin typeface="Arial"/>
                <a:cs typeface="Arial"/>
                <a:sym typeface="Arial"/>
              </a:rPr>
              <a:t>Resource</a:t>
            </a:r>
            <a:r>
              <a:rPr lang="en-US" sz="1200" b="0" dirty="0">
                <a:solidFill>
                  <a:srgbClr val="898989"/>
                </a:solidFill>
                <a:latin typeface="Arial"/>
                <a:cs typeface="Arial"/>
              </a:rPr>
              <a:t> 2: Formulae and rearrangement</a:t>
            </a:r>
          </a:p>
        </p:txBody>
      </p:sp>
    </p:spTree>
    <p:extLst>
      <p:ext uri="{BB962C8B-B14F-4D97-AF65-F5344CB8AC3E}">
        <p14:creationId xmlns:p14="http://schemas.microsoft.com/office/powerpoint/2010/main" val="3440993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EAE783-5B1C-0D0F-B1B0-FB0A465D9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E61508-D783-AE24-B138-CCD11069B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Substitution in formulae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AF155BAE-7493-CBC2-2EA3-46015A8E42E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>
                <a:normAutofit/>
              </a:bodyPr>
              <a:lstStyle/>
              <a:p>
                <a:pPr marL="114300" indent="0">
                  <a:buNone/>
                </a:pPr>
                <a:r>
                  <a:rPr lang="en-US" b="1" dirty="0"/>
                  <a:t>Formulae</a:t>
                </a:r>
                <a:r>
                  <a:rPr lang="en-US" dirty="0"/>
                  <a:t> show the relationship between different physical quantities.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For example, to convert ºC to K:</a:t>
                </a:r>
              </a:p>
              <a:p>
                <a:pPr marL="0" lvl="0" indent="0">
                  <a:buSzPts val="240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=℃+273.15</m:t>
                      </m:r>
                    </m:oMath>
                  </m:oMathPara>
                </a14:m>
                <a:endParaRPr lang="en-GB" dirty="0"/>
              </a:p>
              <a:p>
                <a:pPr marL="114300" indent="0">
                  <a:buNone/>
                </a:pPr>
                <a:r>
                  <a:rPr lang="en-US" dirty="0"/>
                  <a:t>where</a:t>
                </a:r>
              </a:p>
              <a:p>
                <a:pPr marL="228600" indent="-228600">
                  <a:buClr>
                    <a:srgbClr val="326367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kern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K</m:t>
                    </m:r>
                  </m:oMath>
                </a14:m>
                <a:r>
                  <a:rPr lang="en-US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is the temperature in kelvin</a:t>
                </a:r>
              </a:p>
              <a:p>
                <a:pPr marL="228600" indent="-228600">
                  <a:buClr>
                    <a:srgbClr val="326367"/>
                  </a:buClr>
                  <a:buFont typeface="Arial" panose="020B0604020202020204" pitchFamily="34" charset="0"/>
                  <a:buChar char="•"/>
                </a:pPr>
                <a:r>
                  <a:rPr lang="en-US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ºC</a:t>
                </a:r>
                <a14:m>
                  <m:oMath xmlns:m="http://schemas.openxmlformats.org/officeDocument/2006/math">
                    <m:r>
                      <a:rPr lang="en-US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is the temperature in degrees Celsius.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AF155BAE-7493-CBC2-2EA3-46015A8E42E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Placeholder 6">
                <a:extLst>
                  <a:ext uri="{FF2B5EF4-FFF2-40B4-BE49-F238E27FC236}">
                    <a16:creationId xmlns:a16="http://schemas.microsoft.com/office/drawing/2014/main" id="{9C348D24-6DF6-007D-AF40-B232BF929D2B}"/>
                  </a:ext>
                </a:extLst>
              </p:cNvPr>
              <p:cNvSpPr>
                <a:spLocks noGrp="1"/>
              </p:cNvSpPr>
              <p:nvPr>
                <p:ph type="body" idx="2"/>
              </p:nvPr>
            </p:nvSpPr>
            <p:spPr>
              <a:xfrm>
                <a:off x="8023538" y="914400"/>
                <a:ext cx="3709116" cy="5262563"/>
              </a:xfrm>
            </p:spPr>
            <p:txBody>
              <a:bodyPr>
                <a:normAutofit/>
              </a:bodyPr>
              <a:lstStyle/>
              <a:p>
                <a:pPr marL="114300" indent="0">
                  <a:buNone/>
                </a:pPr>
                <a:r>
                  <a:rPr lang="en-US" dirty="0"/>
                  <a:t>What is 22 ºC in kelvin?</a:t>
                </a:r>
              </a:p>
              <a:p>
                <a:pPr marL="114300" indent="0">
                  <a:buNone/>
                </a:pPr>
                <a:endParaRPr lang="en-US" dirty="0"/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i="0" dirty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i="0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nor/>
                        </m:rPr>
                        <a:rPr lang="en-US" dirty="0"/>
                        <m:t>º</m:t>
                      </m:r>
                      <m:r>
                        <m:rPr>
                          <m:sty m:val="p"/>
                        </m:rPr>
                        <a:rPr lang="en-US" b="0" i="0" dirty="0" smtClean="0">
                          <a:latin typeface="Cambria Math" panose="02040503050406030204" pitchFamily="18" charset="0"/>
                        </a:rPr>
                        <m:t>C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+273.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15</m:t>
                      </m:r>
                    </m:oMath>
                  </m:oMathPara>
                </a14:m>
                <a:endParaRPr lang="en-GB" dirty="0"/>
              </a:p>
              <a:p>
                <a:pPr marL="114300" indent="0">
                  <a:buNone/>
                </a:pPr>
                <a:endParaRPr lang="en-GB" dirty="0"/>
              </a:p>
              <a:p>
                <a:pPr marL="114300" indent="0">
                  <a:buNone/>
                </a:pPr>
                <a:r>
                  <a:rPr lang="en-GB" dirty="0"/>
                  <a:t>Substitute 22 for ºC: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22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+273.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15</m:t>
                      </m:r>
                    </m:oMath>
                  </m:oMathPara>
                </a14:m>
                <a:endParaRPr lang="en-US" dirty="0"/>
              </a:p>
              <a:p>
                <a:pPr marL="114300" indent="0">
                  <a:buNone/>
                </a:pPr>
                <a:endParaRPr lang="en-GB" dirty="0"/>
              </a:p>
              <a:p>
                <a:pPr marL="114300" indent="0">
                  <a:buNone/>
                </a:pPr>
                <a:r>
                  <a:rPr lang="en-GB" dirty="0"/>
                  <a:t>Simplify: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GB" i="0" dirty="0">
                          <a:latin typeface="Cambria Math" panose="02040503050406030204" pitchFamily="18" charset="0"/>
                        </a:rPr>
                        <m:t>K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GB" b="1" i="1" dirty="0">
                          <a:latin typeface="Cambria Math" panose="02040503050406030204" pitchFamily="18" charset="0"/>
                        </a:rPr>
                        <m:t>𝟐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𝟗𝟓</m:t>
                      </m:r>
                      <m:r>
                        <a:rPr lang="en-GB" b="1" i="1" dirty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b="1" i="1" dirty="0">
                          <a:latin typeface="Cambria Math" panose="02040503050406030204" pitchFamily="18" charset="0"/>
                        </a:rPr>
                        <m:t>𝟏𝟓</m:t>
                      </m:r>
                      <m:r>
                        <a:rPr lang="en-US" b="1" i="1" dirty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1" i="0" dirty="0" smtClean="0">
                          <a:latin typeface="Cambria Math" panose="02040503050406030204" pitchFamily="18" charset="0"/>
                        </a:rPr>
                        <m:t>𝐊</m:t>
                      </m:r>
                    </m:oMath>
                  </m:oMathPara>
                </a14:m>
                <a:endParaRPr lang="en-US" b="1" dirty="0"/>
              </a:p>
              <a:p>
                <a:pPr marL="114300" indent="0">
                  <a:buNone/>
                </a:pPr>
                <a:r>
                  <a:rPr lang="en-US" dirty="0"/>
                  <a:t>Don’t forget the units!</a:t>
                </a:r>
              </a:p>
              <a:p>
                <a:pPr marL="114300" indent="0"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7" name="Text Placeholder 6">
                <a:extLst>
                  <a:ext uri="{FF2B5EF4-FFF2-40B4-BE49-F238E27FC236}">
                    <a16:creationId xmlns:a16="http://schemas.microsoft.com/office/drawing/2014/main" id="{9C348D24-6DF6-007D-AF40-B232BF929D2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2"/>
              </p:nvPr>
            </p:nvSpPr>
            <p:spPr>
              <a:xfrm>
                <a:off x="8023538" y="914400"/>
                <a:ext cx="3709116" cy="5262563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40;p2">
            <a:extLst>
              <a:ext uri="{FF2B5EF4-FFF2-40B4-BE49-F238E27FC236}">
                <a16:creationId xmlns:a16="http://schemas.microsoft.com/office/drawing/2014/main" id="{490020BD-6D8B-6C20-2A83-64A62DA6EBAB}"/>
              </a:ext>
            </a:extLst>
          </p:cNvPr>
          <p:cNvSpPr txBox="1">
            <a:spLocks/>
          </p:cNvSpPr>
          <p:nvPr/>
        </p:nvSpPr>
        <p:spPr>
          <a:xfrm>
            <a:off x="9617529" y="162686"/>
            <a:ext cx="2434945" cy="376157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Recap and Worked examples</a:t>
            </a:r>
            <a:endParaRPr lang="en-CA" dirty="0"/>
          </a:p>
        </p:txBody>
      </p:sp>
      <p:sp>
        <p:nvSpPr>
          <p:cNvPr id="4" name="Google Shape;131;p16">
            <a:extLst>
              <a:ext uri="{FF2B5EF4-FFF2-40B4-BE49-F238E27FC236}">
                <a16:creationId xmlns:a16="http://schemas.microsoft.com/office/drawing/2014/main" id="{F1B60D13-7247-41DF-1ABC-CFEA1C4F27FB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US" sz="1200" b="0" dirty="0">
                <a:solidFill>
                  <a:srgbClr val="898989"/>
                </a:solidFill>
                <a:latin typeface="Arial"/>
                <a:cs typeface="Arial"/>
                <a:sym typeface="Arial"/>
              </a:rPr>
              <a:t>Resource</a:t>
            </a:r>
            <a:r>
              <a:rPr lang="en-US" sz="1200" b="0" dirty="0">
                <a:solidFill>
                  <a:srgbClr val="898989"/>
                </a:solidFill>
                <a:latin typeface="Arial"/>
                <a:cs typeface="Arial"/>
              </a:rPr>
              <a:t> 2: Formulae and rearrangement</a:t>
            </a:r>
          </a:p>
        </p:txBody>
      </p:sp>
    </p:spTree>
    <p:extLst>
      <p:ext uri="{BB962C8B-B14F-4D97-AF65-F5344CB8AC3E}">
        <p14:creationId xmlns:p14="http://schemas.microsoft.com/office/powerpoint/2010/main" val="9202229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AE77C1-13DD-89B1-DDD2-2CD14E5881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665E1A-EA3C-8BB1-08D5-BA51AF4D01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Substitution in area of a circle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40A7F0E9-F154-8FA5-27A7-CB3C708DBC4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>
                <a:normAutofit lnSpcReduction="10000"/>
              </a:bodyPr>
              <a:lstStyle/>
              <a:p>
                <a:pPr marL="114300" indent="0">
                  <a:buNone/>
                </a:pPr>
                <a:r>
                  <a:rPr lang="en-US" dirty="0"/>
                  <a:t>The area of a circle is: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b="0" dirty="0"/>
              </a:p>
              <a:p>
                <a:pPr marL="114300" indent="0">
                  <a:buNone/>
                </a:pPr>
                <a:r>
                  <a:rPr lang="en-US" dirty="0"/>
                  <a:t>where</a:t>
                </a:r>
              </a:p>
              <a:p>
                <a:pPr marL="228600" indent="-228600">
                  <a:lnSpc>
                    <a:spcPct val="118000"/>
                  </a:lnSpc>
                  <a:buClr>
                    <a:srgbClr val="326367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is the area</a:t>
                </a:r>
              </a:p>
              <a:p>
                <a:pPr marL="228600" indent="-228600">
                  <a:lnSpc>
                    <a:spcPct val="118000"/>
                  </a:lnSpc>
                  <a:buClr>
                    <a:srgbClr val="326367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𝜋</m:t>
                    </m:r>
                    <m:r>
                      <a:rPr lang="en-US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is a constant, </a:t>
                </a:r>
                <a14:m>
                  <m:oMath xmlns:m="http://schemas.openxmlformats.org/officeDocument/2006/math">
                    <m:r>
                      <a:rPr lang="en-US" kern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𝜋</m:t>
                    </m:r>
                    <m:r>
                      <a:rPr lang="en-US" kern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≈3.14</m:t>
                    </m:r>
                  </m:oMath>
                </a14:m>
                <a:endParaRPr lang="en-US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  <a:p>
                <a:pPr marL="228600" indent="-228600">
                  <a:lnSpc>
                    <a:spcPct val="118000"/>
                  </a:lnSpc>
                  <a:buClr>
                    <a:srgbClr val="326367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𝑟</m:t>
                    </m:r>
                  </m:oMath>
                </a14:m>
                <a:r>
                  <a:rPr lang="en-US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is the radius.</a:t>
                </a:r>
              </a:p>
              <a:p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We can find the area using the radius and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40A7F0E9-F154-8FA5-27A7-CB3C708DBC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Placeholder 6">
                <a:extLst>
                  <a:ext uri="{FF2B5EF4-FFF2-40B4-BE49-F238E27FC236}">
                    <a16:creationId xmlns:a16="http://schemas.microsoft.com/office/drawing/2014/main" id="{69CDC669-C864-63DD-1F25-44655093EE91}"/>
                  </a:ext>
                </a:extLst>
              </p:cNvPr>
              <p:cNvSpPr>
                <a:spLocks noGrp="1"/>
              </p:cNvSpPr>
              <p:nvPr>
                <p:ph type="body" idx="2"/>
              </p:nvPr>
            </p:nvSpPr>
            <p:spPr>
              <a:xfrm>
                <a:off x="8023538" y="914400"/>
                <a:ext cx="3709116" cy="5262563"/>
              </a:xfrm>
            </p:spPr>
            <p:txBody>
              <a:bodyPr>
                <a:normAutofit/>
              </a:bodyPr>
              <a:lstStyle/>
              <a:p>
                <a:pPr marL="114300" indent="0">
                  <a:buNone/>
                </a:pPr>
                <a:r>
                  <a:rPr lang="en-US" dirty="0"/>
                  <a:t>Find the area of a circle with radius 3 cm.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br>
                  <a:rPr lang="en-US" dirty="0"/>
                </a:br>
                <a:endParaRPr lang="en-US" dirty="0"/>
              </a:p>
            </p:txBody>
          </p:sp>
        </mc:Choice>
        <mc:Fallback xmlns="">
          <p:sp>
            <p:nvSpPr>
              <p:cNvPr id="7" name="Text Placeholder 6">
                <a:extLst>
                  <a:ext uri="{FF2B5EF4-FFF2-40B4-BE49-F238E27FC236}">
                    <a16:creationId xmlns:a16="http://schemas.microsoft.com/office/drawing/2014/main" id="{69CDC669-C864-63DD-1F25-44655093EE9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2"/>
              </p:nvPr>
            </p:nvSpPr>
            <p:spPr>
              <a:xfrm>
                <a:off x="8023538" y="914400"/>
                <a:ext cx="3709116" cy="5262563"/>
              </a:xfrm>
              <a:blipFill>
                <a:blip r:embed="rId3"/>
                <a:stretch>
                  <a:fillRect r="-654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Google Shape;140;p2">
            <a:extLst>
              <a:ext uri="{FF2B5EF4-FFF2-40B4-BE49-F238E27FC236}">
                <a16:creationId xmlns:a16="http://schemas.microsoft.com/office/drawing/2014/main" id="{1B018817-D409-D77F-5810-98437FB3AC3F}"/>
              </a:ext>
            </a:extLst>
          </p:cNvPr>
          <p:cNvSpPr txBox="1">
            <a:spLocks/>
          </p:cNvSpPr>
          <p:nvPr/>
        </p:nvSpPr>
        <p:spPr>
          <a:xfrm>
            <a:off x="9617529" y="162686"/>
            <a:ext cx="2434945" cy="376157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Recap and Worked examples</a:t>
            </a:r>
            <a:endParaRPr lang="en-CA" dirty="0"/>
          </a:p>
        </p:txBody>
      </p:sp>
      <p:sp>
        <p:nvSpPr>
          <p:cNvPr id="4" name="Google Shape;131;p16">
            <a:extLst>
              <a:ext uri="{FF2B5EF4-FFF2-40B4-BE49-F238E27FC236}">
                <a16:creationId xmlns:a16="http://schemas.microsoft.com/office/drawing/2014/main" id="{D0DE0E81-E112-8621-D86D-713EABFBEBDD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US" sz="1200" b="0" dirty="0">
                <a:solidFill>
                  <a:srgbClr val="898989"/>
                </a:solidFill>
                <a:latin typeface="Arial"/>
                <a:cs typeface="Arial"/>
                <a:sym typeface="Arial"/>
              </a:rPr>
              <a:t>Resource</a:t>
            </a:r>
            <a:r>
              <a:rPr lang="en-US" sz="1200" b="0" dirty="0">
                <a:solidFill>
                  <a:srgbClr val="898989"/>
                </a:solidFill>
                <a:latin typeface="Arial"/>
                <a:cs typeface="Arial"/>
              </a:rPr>
              <a:t> 2: Formulae and rearrangement</a:t>
            </a:r>
          </a:p>
        </p:txBody>
      </p:sp>
    </p:spTree>
    <p:extLst>
      <p:ext uri="{BB962C8B-B14F-4D97-AF65-F5344CB8AC3E}">
        <p14:creationId xmlns:p14="http://schemas.microsoft.com/office/powerpoint/2010/main" val="2080463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9EC13E-C5D1-B0FD-8263-B35ED2EB18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Placeholder 6">
                <a:extLst>
                  <a:ext uri="{FF2B5EF4-FFF2-40B4-BE49-F238E27FC236}">
                    <a16:creationId xmlns:a16="http://schemas.microsoft.com/office/drawing/2014/main" id="{84F0E296-AD10-14AA-8412-B1A96BB14576}"/>
                  </a:ext>
                </a:extLst>
              </p:cNvPr>
              <p:cNvSpPr>
                <a:spLocks noGrp="1"/>
              </p:cNvSpPr>
              <p:nvPr>
                <p:ph type="body" idx="2"/>
              </p:nvPr>
            </p:nvSpPr>
            <p:spPr>
              <a:xfrm>
                <a:off x="8023538" y="914400"/>
                <a:ext cx="3709116" cy="5262563"/>
              </a:xfrm>
            </p:spPr>
            <p:txBody>
              <a:bodyPr>
                <a:normAutofit/>
              </a:bodyPr>
              <a:lstStyle/>
              <a:p>
                <a:pPr marL="114300" indent="0">
                  <a:buNone/>
                </a:pPr>
                <a:r>
                  <a:rPr lang="en-US" dirty="0"/>
                  <a:t>Find the area of a circle with radius 3 cm.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i="1" dirty="0" smtClean="0">
                          <a:latin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br>
                  <a:rPr lang="en-US" dirty="0"/>
                </a:br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Substitute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 panose="02040503050406030204" pitchFamily="18" charset="0"/>
                      </a:rPr>
                      <m:t>𝑟</m:t>
                    </m:r>
                    <m:r>
                      <a:rPr lang="en-US" i="1" dirty="0" smtClean="0">
                        <a:latin typeface="Cambria Math" panose="02040503050406030204" pitchFamily="18" charset="0"/>
                      </a:rPr>
                      <m:t>=3 </m:t>
                    </m:r>
                    <m:r>
                      <m:rPr>
                        <m:sty m:val="p"/>
                      </m:rPr>
                      <a:rPr lang="en-US" i="0" dirty="0" smtClean="0">
                        <a:latin typeface="Cambria Math" panose="02040503050406030204" pitchFamily="18" charset="0"/>
                      </a:rPr>
                      <m:t>cm</m:t>
                    </m:r>
                  </m:oMath>
                </a14:m>
                <a:r>
                  <a:rPr lang="en-US" dirty="0"/>
                  <a:t>:</a:t>
                </a:r>
              </a:p>
              <a:p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𝜋</m:t>
                    </m:r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 ×</m:t>
                        </m:r>
                        <m:r>
                          <a:rPr lang="en-GB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𝜋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×9</m:t>
                    </m:r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3.14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×9</m:t>
                    </m:r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𝐴</m:t>
                    </m:r>
                    <m:r>
                      <a:rPr lang="en-US" i="1" dirty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𝟐𝟖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b="1" i="1" dirty="0" smtClean="0">
                        <a:latin typeface="Cambria Math" panose="02040503050406030204" pitchFamily="18" charset="0"/>
                      </a:rPr>
                      <m:t>𝟐𝟔</m:t>
                    </m:r>
                    <m:r>
                      <a:rPr lang="en-US" b="1" i="1" dirty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b="1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0" dirty="0">
                            <a:latin typeface="Cambria Math" panose="02040503050406030204" pitchFamily="18" charset="0"/>
                          </a:rPr>
                          <m:t>𝐜𝐦</m:t>
                        </m:r>
                      </m:e>
                      <m:sup>
                        <m:r>
                          <a:rPr lang="en-US" b="1" i="1" dirty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en-US" b="1" i="1" dirty="0">
                  <a:latin typeface="Cambria Math" panose="02040503050406030204" pitchFamily="18" charset="0"/>
                </a:endParaRPr>
              </a:p>
              <a:p>
                <a:pPr marL="114300" indent="0">
                  <a:buNone/>
                </a:pPr>
                <a:r>
                  <a:rPr lang="en-US" dirty="0"/>
                  <a:t>The units are squared when the radius is.</a:t>
                </a:r>
              </a:p>
            </p:txBody>
          </p:sp>
        </mc:Choice>
        <mc:Fallback xmlns="">
          <p:sp>
            <p:nvSpPr>
              <p:cNvPr id="7" name="Text Placeholder 6">
                <a:extLst>
                  <a:ext uri="{FF2B5EF4-FFF2-40B4-BE49-F238E27FC236}">
                    <a16:creationId xmlns:a16="http://schemas.microsoft.com/office/drawing/2014/main" id="{84F0E296-AD10-14AA-8412-B1A96BB1457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2"/>
              </p:nvPr>
            </p:nvSpPr>
            <p:spPr>
              <a:xfrm>
                <a:off x="8023538" y="914400"/>
                <a:ext cx="3709116" cy="5262563"/>
              </a:xfrm>
              <a:blipFill>
                <a:blip r:embed="rId2"/>
                <a:stretch>
                  <a:fillRect r="-654"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 Placeholder 5">
                <a:extLst>
                  <a:ext uri="{FF2B5EF4-FFF2-40B4-BE49-F238E27FC236}">
                    <a16:creationId xmlns:a16="http://schemas.microsoft.com/office/drawing/2014/main" id="{93FD51AF-98CD-1DD0-5CE7-1D3E538D7268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838200" y="1825625"/>
                <a:ext cx="7083829" cy="4351338"/>
              </a:xfrm>
            </p:spPr>
            <p:txBody>
              <a:bodyPr>
                <a:normAutofit lnSpcReduction="10000"/>
              </a:bodyPr>
              <a:lstStyle/>
              <a:p>
                <a:pPr marL="114300" indent="0">
                  <a:buNone/>
                </a:pPr>
                <a:r>
                  <a:rPr lang="en-US" dirty="0"/>
                  <a:t>The area of a circle is: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𝐴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𝜋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 b="0" dirty="0"/>
              </a:p>
              <a:p>
                <a:pPr marL="114300" indent="0">
                  <a:buNone/>
                </a:pPr>
                <a:r>
                  <a:rPr lang="en-US" dirty="0"/>
                  <a:t>where</a:t>
                </a:r>
              </a:p>
              <a:p>
                <a:pPr marL="228600" indent="-228600">
                  <a:lnSpc>
                    <a:spcPct val="118000"/>
                  </a:lnSpc>
                  <a:buClr>
                    <a:srgbClr val="326367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𝐴</m:t>
                    </m:r>
                  </m:oMath>
                </a14:m>
                <a:r>
                  <a:rPr lang="en-US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is the area</a:t>
                </a:r>
              </a:p>
              <a:p>
                <a:pPr marL="228600" indent="-228600">
                  <a:lnSpc>
                    <a:spcPct val="118000"/>
                  </a:lnSpc>
                  <a:buClr>
                    <a:srgbClr val="326367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𝜋</m:t>
                    </m:r>
                    <m:r>
                      <a:rPr lang="en-US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 </m:t>
                    </m:r>
                  </m:oMath>
                </a14:m>
                <a:r>
                  <a:rPr lang="en-US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is a constant, </a:t>
                </a:r>
                <a14:m>
                  <m:oMath xmlns:m="http://schemas.openxmlformats.org/officeDocument/2006/math">
                    <m:r>
                      <a:rPr lang="en-US" kern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𝜋</m:t>
                    </m:r>
                    <m:r>
                      <a:rPr lang="en-US" kern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≈3.14</m:t>
                    </m:r>
                  </m:oMath>
                </a14:m>
                <a:endParaRPr lang="en-US" kern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endParaRPr>
              </a:p>
              <a:p>
                <a:pPr marL="228600" indent="-228600">
                  <a:lnSpc>
                    <a:spcPct val="118000"/>
                  </a:lnSpc>
                  <a:buClr>
                    <a:srgbClr val="326367"/>
                  </a:buClr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US" kern="1200" dirty="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Cambria Math" panose="02040503050406030204" pitchFamily="18" charset="0"/>
                        <a:ea typeface="+mn-ea"/>
                        <a:cs typeface="Arial" panose="020B0604020202020204" pitchFamily="34" charset="0"/>
                      </a:rPr>
                      <m:t>𝑟</m:t>
                    </m:r>
                  </m:oMath>
                </a14:m>
                <a:r>
                  <a:rPr lang="en-US" kern="12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rPr>
                  <a:t> is the radius.</a:t>
                </a:r>
              </a:p>
              <a:p>
                <a:endParaRPr lang="en-US" dirty="0"/>
              </a:p>
              <a:p>
                <a:pPr marL="114300" indent="0">
                  <a:buNone/>
                </a:pPr>
                <a:r>
                  <a:rPr lang="en-US" dirty="0"/>
                  <a:t>We can find the area using the radius and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𝜋</m:t>
                    </m:r>
                  </m:oMath>
                </a14:m>
                <a:r>
                  <a:rPr lang="en-US" dirty="0"/>
                  <a:t>.</a:t>
                </a:r>
              </a:p>
            </p:txBody>
          </p:sp>
        </mc:Choice>
        <mc:Fallback xmlns="">
          <p:sp>
            <p:nvSpPr>
              <p:cNvPr id="10" name="Text Placeholder 5">
                <a:extLst>
                  <a:ext uri="{FF2B5EF4-FFF2-40B4-BE49-F238E27FC236}">
                    <a16:creationId xmlns:a16="http://schemas.microsoft.com/office/drawing/2014/main" id="{93FD51AF-98CD-1DD0-5CE7-1D3E538D726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838200" y="1825625"/>
                <a:ext cx="7083829" cy="4351338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Title 1">
            <a:extLst>
              <a:ext uri="{FF2B5EF4-FFF2-40B4-BE49-F238E27FC236}">
                <a16:creationId xmlns:a16="http://schemas.microsoft.com/office/drawing/2014/main" id="{1A12F338-AF29-A529-ABC0-587E11C41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Substitution in area of a circle</a:t>
            </a:r>
          </a:p>
        </p:txBody>
      </p:sp>
      <p:sp>
        <p:nvSpPr>
          <p:cNvPr id="2" name="Google Shape;140;p2">
            <a:extLst>
              <a:ext uri="{FF2B5EF4-FFF2-40B4-BE49-F238E27FC236}">
                <a16:creationId xmlns:a16="http://schemas.microsoft.com/office/drawing/2014/main" id="{D1A8DAC6-D244-53D2-ED8A-30FC9DF537DA}"/>
              </a:ext>
            </a:extLst>
          </p:cNvPr>
          <p:cNvSpPr txBox="1">
            <a:spLocks/>
          </p:cNvSpPr>
          <p:nvPr/>
        </p:nvSpPr>
        <p:spPr>
          <a:xfrm>
            <a:off x="9617529" y="162686"/>
            <a:ext cx="2434945" cy="376157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Recap and Worked examples</a:t>
            </a:r>
            <a:endParaRPr lang="en-CA" dirty="0"/>
          </a:p>
        </p:txBody>
      </p:sp>
      <p:sp>
        <p:nvSpPr>
          <p:cNvPr id="3" name="Google Shape;131;p16">
            <a:extLst>
              <a:ext uri="{FF2B5EF4-FFF2-40B4-BE49-F238E27FC236}">
                <a16:creationId xmlns:a16="http://schemas.microsoft.com/office/drawing/2014/main" id="{87152C4A-84CE-7FBF-7D8B-1BB085FF6742}"/>
              </a:ext>
            </a:extLst>
          </p:cNvPr>
          <p:cNvSpPr txBox="1">
            <a:spLocks/>
          </p:cNvSpPr>
          <p:nvPr/>
        </p:nvSpPr>
        <p:spPr>
          <a:xfrm>
            <a:off x="838200" y="6356350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228600" algn="l" rtl="0">
              <a:lnSpc>
                <a:spcPct val="108000"/>
              </a:lnSpc>
              <a:spcBef>
                <a:spcPts val="10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marR="0" lvl="1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marR="0" lvl="2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marR="0" lvl="3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marR="0" lvl="4" indent="-228600" algn="l" rtl="0">
              <a:lnSpc>
                <a:spcPct val="108000"/>
              </a:lnSpc>
              <a:spcBef>
                <a:spcPts val="500"/>
              </a:spcBef>
              <a:spcAft>
                <a:spcPts val="0"/>
              </a:spcAft>
              <a:buClr>
                <a:srgbClr val="534C29"/>
              </a:buClr>
              <a:buSzPts val="1400"/>
              <a:buFont typeface="Arial"/>
              <a:buNone/>
              <a:defRPr sz="1400" b="1" i="0" u="none" strike="noStrike" cap="none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indent="0">
              <a:spcBef>
                <a:spcPts val="0"/>
              </a:spcBef>
              <a:buSzPts val="1200"/>
            </a:pPr>
            <a:r>
              <a:rPr lang="en-US" sz="1200" b="0" dirty="0">
                <a:solidFill>
                  <a:srgbClr val="898989"/>
                </a:solidFill>
                <a:latin typeface="Arial"/>
                <a:cs typeface="Arial"/>
                <a:sym typeface="Arial"/>
              </a:rPr>
              <a:t>Resource</a:t>
            </a:r>
            <a:r>
              <a:rPr lang="en-US" sz="1200" b="0" dirty="0">
                <a:solidFill>
                  <a:srgbClr val="898989"/>
                </a:solidFill>
                <a:latin typeface="Arial"/>
                <a:cs typeface="Arial"/>
              </a:rPr>
              <a:t> 2: Formulae and rearrangement</a:t>
            </a:r>
          </a:p>
        </p:txBody>
      </p:sp>
    </p:spTree>
    <p:extLst>
      <p:ext uri="{BB962C8B-B14F-4D97-AF65-F5344CB8AC3E}">
        <p14:creationId xmlns:p14="http://schemas.microsoft.com/office/powerpoint/2010/main" val="25879041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"/>
          <p:cNvSpPr txBox="1">
            <a:spLocks noGrp="1"/>
          </p:cNvSpPr>
          <p:nvPr>
            <p:ph type="title"/>
          </p:nvPr>
        </p:nvSpPr>
        <p:spPr>
          <a:xfrm>
            <a:off x="838200" y="365126"/>
            <a:ext cx="10515600" cy="1281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262626"/>
              </a:buClr>
              <a:buSzPts val="4000"/>
              <a:buFont typeface="Arial"/>
              <a:buNone/>
            </a:pPr>
            <a:r>
              <a:rPr lang="en-GB" dirty="0"/>
              <a:t>Worked example 1: Using formulae</a:t>
            </a:r>
            <a:br>
              <a:rPr lang="en-GB" dirty="0"/>
            </a:br>
            <a:endParaRPr dirty="0"/>
          </a:p>
        </p:txBody>
      </p:sp>
      <p:sp>
        <p:nvSpPr>
          <p:cNvPr id="141" name="Google Shape;141;p2"/>
          <p:cNvSpPr txBox="1">
            <a:spLocks noGrp="1"/>
          </p:cNvSpPr>
          <p:nvPr>
            <p:ph type="body" idx="3"/>
          </p:nvPr>
        </p:nvSpPr>
        <p:spPr>
          <a:xfrm>
            <a:off x="838200" y="6356349"/>
            <a:ext cx="421005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l" rtl="0">
              <a:lnSpc>
                <a:spcPct val="108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GB"/>
              <a:t>Resource 2: Formulae and rearrangement</a:t>
            </a:r>
            <a:endParaRPr/>
          </a:p>
        </p:txBody>
      </p:sp>
      <p:sp>
        <p:nvSpPr>
          <p:cNvPr id="142" name="Google Shape;142;p2"/>
          <p:cNvSpPr/>
          <p:nvPr/>
        </p:nvSpPr>
        <p:spPr>
          <a:xfrm>
            <a:off x="8406581" y="3274142"/>
            <a:ext cx="2854362" cy="2843485"/>
          </a:xfrm>
          <a:prstGeom prst="ellipse">
            <a:avLst/>
          </a:prstGeom>
          <a:solidFill>
            <a:schemeClr val="lt1"/>
          </a:solidFill>
          <a:ln w="38100" cap="flat" cmpd="sng">
            <a:solidFill>
              <a:srgbClr val="D2E8E9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43" name="Google Shape;143;p2"/>
          <p:cNvPicPr preferRelativeResize="0"/>
          <p:nvPr/>
        </p:nvPicPr>
        <p:blipFill rotWithShape="1">
          <a:blip r:embed="rId3" cstate="screen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06406" y="3884341"/>
            <a:ext cx="1654711" cy="1623086"/>
          </a:xfrm>
          <a:prstGeom prst="rect">
            <a:avLst/>
          </a:prstGeom>
          <a:noFill/>
          <a:ln>
            <a:noFill/>
          </a:ln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Google Shape;149;p3">
                <a:extLst>
                  <a:ext uri="{FF2B5EF4-FFF2-40B4-BE49-F238E27FC236}">
                    <a16:creationId xmlns:a16="http://schemas.microsoft.com/office/drawing/2014/main" id="{38E673A2-970C-5662-FF0D-D36DE1614BD1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solidFill>
                <a:srgbClr val="D2E8E9"/>
              </a:solidFill>
              <a:ln>
                <a:noFill/>
              </a:ln>
            </p:spPr>
            <p:txBody>
              <a:bodyPr spcFirstLastPara="1" wrap="square" lIns="180000" tIns="180000" rIns="180000" bIns="180000" anchor="t" anchorCtr="0">
                <a:normAutofit fontScale="92500" lnSpcReduction="10000"/>
              </a:bodyPr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42900" algn="l" rtl="0">
                  <a:lnSpc>
                    <a:spcPct val="108000"/>
                  </a:lnSpc>
                  <a:spcBef>
                    <a:spcPts val="10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4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1pPr>
                <a:lvl2pPr marL="914400" marR="0" lvl="1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20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2pPr>
                <a:lvl3pPr marL="1371600" marR="0" lvl="2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3pPr>
                <a:lvl4pPr marL="1828800" marR="0" lvl="3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4pPr>
                <a:lvl5pPr marL="2286000" marR="0" lvl="4" indent="-342900" algn="l" rtl="0">
                  <a:lnSpc>
                    <a:spcPct val="108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rgbClr val="534C29"/>
                  </a:buClr>
                  <a:buSzPts val="1800"/>
                  <a:buFont typeface="Arial"/>
                  <a:buChar char="•"/>
                  <a:defRPr sz="1600" b="0" i="0" u="none" strike="noStrike" cap="none">
                    <a:solidFill>
                      <a:srgbClr val="262626"/>
                    </a:solidFill>
                    <a:latin typeface="Arial"/>
                    <a:ea typeface="Arial"/>
                    <a:cs typeface="Arial"/>
                    <a:sym typeface="Arial"/>
                  </a:defRPr>
                </a:lvl5pPr>
                <a:lvl6pPr marL="2743200" marR="0" lvl="5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6pPr>
                <a:lvl7pPr marL="3200400" marR="0" lvl="6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7pPr>
                <a:lvl8pPr marL="3657600" marR="0" lvl="7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8pPr>
                <a:lvl9pPr marL="4114800" marR="0" lvl="8" indent="-342900" algn="l" rtl="0">
                  <a:lnSpc>
                    <a:spcPct val="90000"/>
                  </a:lnSpc>
                  <a:spcBef>
                    <a:spcPts val="50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Arial"/>
                  <a:buChar char="•"/>
                  <a:defRPr sz="1800" b="0" i="0" u="none" strike="noStrike" cap="none">
                    <a:solidFill>
                      <a:schemeClr val="dk1"/>
                    </a:solidFill>
                    <a:latin typeface="Calibri"/>
                    <a:ea typeface="Calibri"/>
                    <a:cs typeface="Calibri"/>
                    <a:sym typeface="Calibri"/>
                  </a:defRPr>
                </a:lvl9pPr>
              </a:lstStyle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r>
                  <a:rPr lang="en-GB" dirty="0"/>
                  <a:t>The pitch control arm has a pivot radius of 1.2 m.</a:t>
                </a:r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r>
                  <a:rPr lang="en-GB" dirty="0"/>
                  <a:t> </a:t>
                </a:r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r>
                  <a:rPr lang="en-GB" dirty="0"/>
                  <a:t>The scale model exerts a weight (force) of 2000 N at this distance. </a:t>
                </a:r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endParaRPr lang="en-GB" dirty="0"/>
              </a:p>
              <a:p>
                <a:pPr marL="0" indent="0">
                  <a:spcBef>
                    <a:spcPts val="0"/>
                  </a:spcBef>
                  <a:buSzPts val="2400"/>
                  <a:buFont typeface="Arial"/>
                  <a:buNone/>
                </a:pPr>
                <a:r>
                  <a:rPr lang="en-GB" dirty="0"/>
                  <a:t>Calculate the required torque in Nm.</a:t>
                </a:r>
              </a:p>
              <a:p>
                <a:pPr marL="0" indent="0">
                  <a:buSzPts val="2400"/>
                  <a:buFont typeface="Arial"/>
                  <a:buNone/>
                </a:pPr>
                <a:endParaRPr lang="en-GB" dirty="0"/>
              </a:p>
              <a:p>
                <a:pPr marL="0" indent="0">
                  <a:buSzPts val="2400"/>
                  <a:buFont typeface="Arial"/>
                  <a:buNone/>
                </a:pPr>
                <a:r>
                  <a:rPr lang="en-GB" b="1" dirty="0"/>
                  <a:t>Use the formula:</a:t>
                </a:r>
                <a:endParaRPr lang="en-GB" dirty="0"/>
              </a:p>
              <a:p>
                <a:pPr marL="0" indent="0">
                  <a:buSzPts val="24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= 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GB" i="1" dirty="0">
                          <a:latin typeface="Cambria Math" panose="02040503050406030204" pitchFamily="18" charset="0"/>
                        </a:rPr>
                        <m:t>𝑟</m:t>
                      </m:r>
                    </m:oMath>
                  </m:oMathPara>
                </a14:m>
                <a:endParaRPr lang="en-US" i="1" dirty="0">
                  <a:latin typeface="Cambria Math" panose="02040503050406030204" pitchFamily="18" charset="0"/>
                </a:endParaRPr>
              </a:p>
              <a:p>
                <a:pPr marL="0" indent="0">
                  <a:buSzPts val="2400"/>
                  <a:buFont typeface="Arial"/>
                  <a:buNone/>
                </a:pPr>
                <a:r>
                  <a:rPr lang="en-GB" dirty="0"/>
                  <a:t>where</a:t>
                </a:r>
              </a:p>
              <a:p>
                <a:pPr marL="0" indent="0">
                  <a:buSzPts val="24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𝑟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radius</m:t>
                      </m:r>
                    </m:oMath>
                  </m:oMathPara>
                </a14:m>
                <a:endParaRPr lang="en-US" i="0" dirty="0">
                  <a:latin typeface="Cambria Math" panose="02040503050406030204" pitchFamily="18" charset="0"/>
                </a:endParaRPr>
              </a:p>
              <a:p>
                <a:pPr marL="0" indent="0">
                  <a:buSzPts val="24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𝐹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force</m:t>
                      </m:r>
                    </m:oMath>
                  </m:oMathPara>
                </a14:m>
                <a:endParaRPr lang="en-US" i="0" dirty="0">
                  <a:latin typeface="Cambria Math" panose="02040503050406030204" pitchFamily="18" charset="0"/>
                </a:endParaRPr>
              </a:p>
              <a:p>
                <a:pPr marL="0" indent="0">
                  <a:buSzPts val="2400"/>
                  <a:buFont typeface="Arial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𝑇</m:t>
                      </m:r>
                      <m:r>
                        <a:rPr lang="en-GB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GB" i="0" dirty="0" smtClean="0">
                          <a:latin typeface="Cambria Math" panose="02040503050406030204" pitchFamily="18" charset="0"/>
                        </a:rPr>
                        <m:t>torque</m:t>
                      </m:r>
                    </m:oMath>
                  </m:oMathPara>
                </a14:m>
                <a:endParaRPr lang="en-GB" dirty="0"/>
              </a:p>
              <a:p>
                <a:pPr marL="0" indent="0">
                  <a:buSzPts val="2400"/>
                  <a:buFont typeface="Arial"/>
                  <a:buNone/>
                </a:pPr>
                <a:endParaRPr lang="en-GB" dirty="0"/>
              </a:p>
              <a:p>
                <a:pPr marL="0" indent="0">
                  <a:buSzPts val="2400"/>
                  <a:buFont typeface="Arial"/>
                  <a:buNone/>
                </a:pPr>
                <a:endParaRPr lang="en-GB" dirty="0"/>
              </a:p>
              <a:p>
                <a:pPr marL="0" indent="0">
                  <a:buSzPts val="2400"/>
                  <a:buFont typeface="Arial"/>
                  <a:buNone/>
                </a:pPr>
                <a:endParaRPr lang="en-GB" dirty="0"/>
              </a:p>
            </p:txBody>
          </p:sp>
        </mc:Choice>
        <mc:Fallback xmlns="">
          <p:sp>
            <p:nvSpPr>
              <p:cNvPr id="2" name="Google Shape;149;p3">
                <a:extLst>
                  <a:ext uri="{FF2B5EF4-FFF2-40B4-BE49-F238E27FC236}">
                    <a16:creationId xmlns:a16="http://schemas.microsoft.com/office/drawing/2014/main" id="{38E673A2-970C-5662-FF0D-D36DE1614BD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200" y="1281147"/>
                <a:ext cx="10515600" cy="489581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5" name="Group 4">
            <a:extLst>
              <a:ext uri="{FF2B5EF4-FFF2-40B4-BE49-F238E27FC236}">
                <a16:creationId xmlns:a16="http://schemas.microsoft.com/office/drawing/2014/main" id="{57E39036-4FCD-F221-626E-081DB2B0933E}"/>
              </a:ext>
            </a:extLst>
          </p:cNvPr>
          <p:cNvGrpSpPr/>
          <p:nvPr/>
        </p:nvGrpSpPr>
        <p:grpSpPr>
          <a:xfrm>
            <a:off x="9006406" y="3836841"/>
            <a:ext cx="2184935" cy="2172587"/>
            <a:chOff x="9168865" y="3500627"/>
            <a:chExt cx="2184935" cy="2172587"/>
          </a:xfrm>
        </p:grpSpPr>
        <p:sp>
          <p:nvSpPr>
            <p:cNvPr id="3" name="Google Shape;152;p3">
              <a:extLst>
                <a:ext uri="{FF2B5EF4-FFF2-40B4-BE49-F238E27FC236}">
                  <a16:creationId xmlns:a16="http://schemas.microsoft.com/office/drawing/2014/main" id="{90DF2D75-2B6E-22E2-97D1-17ECCE82D900}"/>
                </a:ext>
              </a:extLst>
            </p:cNvPr>
            <p:cNvSpPr/>
            <p:nvPr/>
          </p:nvSpPr>
          <p:spPr>
            <a:xfrm>
              <a:off x="9168865" y="3500627"/>
              <a:ext cx="2184935" cy="2172587"/>
            </a:xfrm>
            <a:prstGeom prst="ellipse">
              <a:avLst/>
            </a:prstGeom>
            <a:solidFill>
              <a:schemeClr val="lt1"/>
            </a:solidFill>
            <a:ln w="38100" cap="flat" cmpd="sng">
              <a:solidFill>
                <a:srgbClr val="D2E8E9"/>
              </a:solidFill>
              <a:prstDash val="solid"/>
              <a:miter lim="800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4" name="Google Shape;153;p3">
              <a:extLst>
                <a:ext uri="{FF2B5EF4-FFF2-40B4-BE49-F238E27FC236}">
                  <a16:creationId xmlns:a16="http://schemas.microsoft.com/office/drawing/2014/main" id="{E4E933E5-AC9C-42BD-AC39-D196C1B2BFDA}"/>
                </a:ext>
              </a:extLst>
            </p:cNvPr>
            <p:cNvPicPr preferRelativeResize="0"/>
            <p:nvPr/>
          </p:nvPicPr>
          <p:blipFill rotWithShape="1">
            <a:blip r:embed="rId5" cstate="screen">
              <a:alphaModFix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664525" y="4001519"/>
              <a:ext cx="1193615" cy="1170802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7" name="Google Shape;140;p2">
            <a:extLst>
              <a:ext uri="{FF2B5EF4-FFF2-40B4-BE49-F238E27FC236}">
                <a16:creationId xmlns:a16="http://schemas.microsoft.com/office/drawing/2014/main" id="{4F391110-DDE2-E458-C692-C85F12BB70C8}"/>
              </a:ext>
            </a:extLst>
          </p:cNvPr>
          <p:cNvSpPr txBox="1">
            <a:spLocks/>
          </p:cNvSpPr>
          <p:nvPr/>
        </p:nvSpPr>
        <p:spPr>
          <a:xfrm>
            <a:off x="9617529" y="162686"/>
            <a:ext cx="2434945" cy="376157"/>
          </a:xfrm>
          <a:prstGeom prst="flowChartAlternateProcess">
            <a:avLst/>
          </a:prstGeom>
          <a:solidFill>
            <a:srgbClr val="F1995C"/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0" indent="0">
              <a:lnSpc>
                <a:spcPct val="108000"/>
              </a:lnSpc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1pPr>
            <a:lvl2pPr marL="9144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2pPr>
            <a:lvl3pPr marL="13716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3pPr>
            <a:lvl4pPr marL="18288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4pPr>
            <a:lvl5pPr marL="2286000" indent="-228600">
              <a:lnSpc>
                <a:spcPct val="108000"/>
              </a:lnSpc>
              <a:spcBef>
                <a:spcPts val="500"/>
              </a:spcBef>
              <a:buClr>
                <a:srgbClr val="534C29"/>
              </a:buClr>
              <a:buSzPts val="1400"/>
              <a:buNone/>
              <a:defRPr b="1">
                <a:solidFill>
                  <a:srgbClr val="FFFFFF"/>
                </a:solidFill>
                <a:latin typeface="Arial Narrow"/>
                <a:ea typeface="Arial Narrow"/>
                <a:cs typeface="Arial Narrow"/>
                <a:sym typeface="Arial Narrow"/>
              </a:defRPr>
            </a:lvl5pPr>
            <a:lvl6pPr marL="27432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indent="-342900">
              <a:lnSpc>
                <a:spcPct val="90000"/>
              </a:lnSpc>
              <a:spcBef>
                <a:spcPts val="500"/>
              </a:spcBef>
              <a:buClr>
                <a:schemeClr val="dk1"/>
              </a:buClr>
              <a:buSzPts val="1800"/>
              <a:buChar char="•"/>
              <a:defRPr sz="18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r>
              <a:rPr lang="en-GB" dirty="0"/>
              <a:t>Recap and Worked examples</a:t>
            </a:r>
            <a:endParaRPr lang="en-CA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1459</Words>
  <Application>Microsoft Office PowerPoint</Application>
  <PresentationFormat>Widescreen</PresentationFormat>
  <Paragraphs>273</Paragraphs>
  <Slides>19</Slides>
  <Notes>14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Arial Narrow</vt:lpstr>
      <vt:lpstr>Cambria Math</vt:lpstr>
      <vt:lpstr>Office Theme</vt:lpstr>
      <vt:lpstr>Engineering and Manufacturing: Core</vt:lpstr>
      <vt:lpstr>In this resource, we will:</vt:lpstr>
      <vt:lpstr>Formulae as recipes</vt:lpstr>
      <vt:lpstr>Orange Racing by JMH video – formulae in industry</vt:lpstr>
      <vt:lpstr>Substitution in formulae</vt:lpstr>
      <vt:lpstr>Substitution in formulae</vt:lpstr>
      <vt:lpstr>Substitution in area of a circle</vt:lpstr>
      <vt:lpstr>Substitution in area of a circle</vt:lpstr>
      <vt:lpstr>Worked example 1: Using formulae </vt:lpstr>
      <vt:lpstr>Worked example 1: Using formulae </vt:lpstr>
      <vt:lpstr>Worked example 1: Using formulae </vt:lpstr>
      <vt:lpstr>Worked example 1: Using formulae </vt:lpstr>
      <vt:lpstr>Rearranging formulae</vt:lpstr>
      <vt:lpstr>Rearranging area of a circle</vt:lpstr>
      <vt:lpstr>Worked example 2: Rearranging formulae </vt:lpstr>
      <vt:lpstr>Worked example 2: Rearranging formulae </vt:lpstr>
      <vt:lpstr>Worked example 2: Rearranging formulae </vt:lpstr>
      <vt:lpstr>Worked example 2: Rearranging formulae </vt:lpstr>
      <vt:lpstr>Worked example 2: Rearranging formulae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2026-06-11T10:45:32Z</dcterms:created>
  <dcterms:modified xsi:type="dcterms:W3CDTF">2026-06-11T10:45:34Z</dcterms:modified>
</cp:coreProperties>
</file>