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authors.xml" ContentType="application/vnd.ms-powerpoint.author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7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embeddedFontLst>
    <p:embeddedFont>
      <p:font typeface="Arial Narrow" panose="020B0606020202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h2ey0El3Fx8ajDtjIUXXbr/75Pq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A2FF"/>
    <a:srgbClr val="326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9F6E3B7-540C-4444-9249-EBF1F4BF130A}">
  <a:tblStyle styleId="{D9F6E3B7-540C-4444-9249-EBF1F4BF130A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4" autoAdjust="0"/>
    <p:restoredTop sz="94638"/>
  </p:normalViewPr>
  <p:slideViewPr>
    <p:cSldViewPr snapToGrid="0">
      <p:cViewPr varScale="1">
        <p:scale>
          <a:sx n="70" d="100"/>
          <a:sy n="70" d="100"/>
        </p:scale>
        <p:origin x="4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204108902/d9300f8818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Image © Shutterstock/</a:t>
            </a:r>
            <a:r>
              <a:rPr lang="en-GB" dirty="0" err="1"/>
              <a:t>Gorodenkoff</a:t>
            </a:r>
            <a:endParaRPr dirty="0"/>
          </a:p>
        </p:txBody>
      </p:sp>
      <p:sp>
        <p:nvSpPr>
          <p:cNvPr id="132" name="Google Shape;13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Image © Shutterstock/</a:t>
            </a:r>
            <a:r>
              <a:rPr lang="en-GB" dirty="0" err="1"/>
              <a:t>Zyabich</a:t>
            </a:r>
            <a:r>
              <a:rPr lang="en-GB" dirty="0"/>
              <a:t> family</a:t>
            </a:r>
          </a:p>
        </p:txBody>
      </p:sp>
      <p:sp>
        <p:nvSpPr>
          <p:cNvPr id="205" name="Google Shape;205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Image © Shutterstock/</a:t>
            </a:r>
            <a:r>
              <a:rPr lang="en-GB" dirty="0" err="1"/>
              <a:t>Parilov</a:t>
            </a:r>
            <a:endParaRPr dirty="0"/>
          </a:p>
        </p:txBody>
      </p:sp>
      <p:sp>
        <p:nvSpPr>
          <p:cNvPr id="215" name="Google Shape;215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Image © Shutterstock/</a:t>
            </a:r>
            <a:r>
              <a:rPr lang="en-GB" dirty="0" err="1"/>
              <a:t>vanitjan</a:t>
            </a: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4" name="Google Shape;22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/>
              <a:t>Image </a:t>
            </a:r>
            <a:r>
              <a:rPr lang="en-GB"/>
              <a:t>© Shutterstock/Space Oak</a:t>
            </a:r>
            <a:endParaRPr/>
          </a:p>
        </p:txBody>
      </p:sp>
      <p:sp>
        <p:nvSpPr>
          <p:cNvPr id="234" name="Google Shape;234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Image © Shutterstock/</a:t>
            </a:r>
            <a:r>
              <a:rPr lang="en-GB" dirty="0" err="1"/>
              <a:t>vanitjan</a:t>
            </a:r>
            <a:endParaRPr dirty="0"/>
          </a:p>
        </p:txBody>
      </p:sp>
      <p:sp>
        <p:nvSpPr>
          <p:cNvPr id="252" name="Google Shape;25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Image © Shutterstock/</a:t>
            </a:r>
            <a:r>
              <a:rPr lang="en-GB" dirty="0" err="1"/>
              <a:t>vanitjan</a:t>
            </a:r>
            <a:endParaRPr lang="en-GB" dirty="0"/>
          </a:p>
        </p:txBody>
      </p:sp>
      <p:sp>
        <p:nvSpPr>
          <p:cNvPr id="268" name="Google Shape;26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&lt;photo credit to be included in slide notes&gt;</a:t>
            </a:r>
            <a:endParaRPr/>
          </a:p>
        </p:txBody>
      </p:sp>
      <p:sp>
        <p:nvSpPr>
          <p:cNvPr id="286" name="Google Shape;28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&lt;photo credit to be included in slide notes&gt;</a:t>
            </a:r>
            <a:endParaRPr/>
          </a:p>
        </p:txBody>
      </p:sp>
      <p:sp>
        <p:nvSpPr>
          <p:cNvPr id="296" name="Google Shape;296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05" name="Google Shape;3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3" name="Google Shape;3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9" name="Google Shape;1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7" name="Google Shape;16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b83ea615e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5" name="Google Shape;175;g3b83ea615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b810c6b8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g3b810c6b8c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Managing an engineering project video: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/>
              </a:rPr>
              <a:t>https://vimeo.com/1204108902/d9300f8818</a:t>
            </a:r>
            <a:endParaRPr dirty="0"/>
          </a:p>
        </p:txBody>
      </p:sp>
      <p:sp>
        <p:nvSpPr>
          <p:cNvPr id="186" name="Google Shape;186;g3b810c6b8c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Image © Shutterstock/Rawpixel.com</a:t>
            </a:r>
            <a:endParaRPr dirty="0"/>
          </a:p>
        </p:txBody>
      </p:sp>
      <p:sp>
        <p:nvSpPr>
          <p:cNvPr id="195" name="Google Shape;19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FE156C1D-12B5-3469-BF1C-35B906499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b810c6b8c7_0_0:notes">
            <a:extLst>
              <a:ext uri="{FF2B5EF4-FFF2-40B4-BE49-F238E27FC236}">
                <a16:creationId xmlns:a16="http://schemas.microsoft.com/office/drawing/2014/main" id="{F64B10A0-F369-ADEB-EE99-E3A44E865B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g3b810c6b8c7_0_0:notes">
            <a:extLst>
              <a:ext uri="{FF2B5EF4-FFF2-40B4-BE49-F238E27FC236}">
                <a16:creationId xmlns:a16="http://schemas.microsoft.com/office/drawing/2014/main" id="{067DA119-B2B2-8C86-E7B1-0226632ED0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Video © Shutterstock/</a:t>
            </a:r>
            <a:r>
              <a:rPr lang="en-GB" dirty="0" err="1"/>
              <a:t>Zyabich</a:t>
            </a:r>
            <a:r>
              <a:rPr lang="en-GB" dirty="0"/>
              <a:t> family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6" name="Google Shape;186;g3b810c6b8c7_0_0:notes">
            <a:extLst>
              <a:ext uri="{FF2B5EF4-FFF2-40B4-BE49-F238E27FC236}">
                <a16:creationId xmlns:a16="http://schemas.microsoft.com/office/drawing/2014/main" id="{E3D04196-EDF2-9F88-3633-FC9F68EE84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9656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FC3011-A06B-4097-2F88-4F96769470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" y="0"/>
            <a:ext cx="12192001" cy="5211827"/>
          </a:xfrm>
          <a:prstGeom prst="rect">
            <a:avLst/>
          </a:prstGeom>
        </p:spPr>
      </p:pic>
      <p:pic>
        <p:nvPicPr>
          <p:cNvPr id="3" name="Picture 2" descr="A blue and black rectangle&#10;&#10;Description automatically generated">
            <a:extLst>
              <a:ext uri="{FF2B5EF4-FFF2-40B4-BE49-F238E27FC236}">
                <a16:creationId xmlns:a16="http://schemas.microsoft.com/office/drawing/2014/main" id="{CCFB381B-7DED-6B1B-725D-C80FE67F9A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235600"/>
            <a:ext cx="12192000" cy="4622400"/>
          </a:xfrm>
          <a:prstGeom prst="rect">
            <a:avLst/>
          </a:prstGeom>
        </p:spPr>
      </p:pic>
      <p:pic>
        <p:nvPicPr>
          <p:cNvPr id="4" name="Picture 3" descr="A picture containing screenshot, graphics, pattern, circle&#10;&#10;Description automatically generated">
            <a:extLst>
              <a:ext uri="{FF2B5EF4-FFF2-40B4-BE49-F238E27FC236}">
                <a16:creationId xmlns:a16="http://schemas.microsoft.com/office/drawing/2014/main" id="{A8DDDA99-7379-2510-58BB-BEE6D34A64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63" y="2486257"/>
            <a:ext cx="2049637" cy="860482"/>
          </a:xfrm>
          <a:prstGeom prst="rect">
            <a:avLst/>
          </a:prstGeom>
        </p:spPr>
      </p:pic>
      <p:sp>
        <p:nvSpPr>
          <p:cNvPr id="20" name="Google Shape;20;p14"/>
          <p:cNvSpPr txBox="1">
            <a:spLocks noGrp="1"/>
          </p:cNvSpPr>
          <p:nvPr>
            <p:ph type="ctrTitle"/>
          </p:nvPr>
        </p:nvSpPr>
        <p:spPr>
          <a:xfrm>
            <a:off x="1524000" y="3835106"/>
            <a:ext cx="9144000" cy="875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367"/>
              </a:buClr>
              <a:buSzPts val="5200"/>
              <a:buFont typeface="Arial"/>
              <a:buNone/>
              <a:defRPr sz="5200" b="1">
                <a:solidFill>
                  <a:srgbClr val="326367"/>
                </a:solidFill>
                <a:latin typeface="+mn-lt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14"/>
          <p:cNvSpPr txBox="1">
            <a:spLocks noGrp="1"/>
          </p:cNvSpPr>
          <p:nvPr>
            <p:ph type="subTitle" idx="1"/>
          </p:nvPr>
        </p:nvSpPr>
        <p:spPr>
          <a:xfrm>
            <a:off x="1524000" y="4903189"/>
            <a:ext cx="9144000" cy="583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800">
                <a:solidFill>
                  <a:srgbClr val="595959"/>
                </a:solidFill>
                <a:latin typeface="+mn-lt"/>
              </a:defRPr>
            </a:lvl1pPr>
            <a:lvl2pPr lvl="1" algn="ctr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22" name="Google Shape;22;p14"/>
          <p:cNvSpPr txBox="1"/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© Gatsby Technical Education Projects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Version 1, June 2026</a:t>
            </a:r>
            <a:endParaRPr sz="1200" b="0" i="0" u="none" strike="noStrike" cap="none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2" hasCustomPrompt="1"/>
          </p:nvPr>
        </p:nvSpPr>
        <p:spPr>
          <a:xfrm>
            <a:off x="6096000" y="3007974"/>
            <a:ext cx="5623668" cy="534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defTabSz="914400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ts val="2000"/>
              <a:buFont typeface="Arial"/>
              <a:buNone/>
              <a:tabLst/>
              <a:defRPr sz="1800" b="1" i="0" u="none">
                <a:solidFill>
                  <a:srgbClr val="326367"/>
                </a:solidFill>
                <a:latin typeface="+mn-lt"/>
              </a:defRPr>
            </a:lvl1pPr>
            <a:lvl2pPr marL="914400" lvl="1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marL="457200" marR="0" lvl="0" indent="-228600" algn="r" defTabSz="914400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ts val="2000"/>
              <a:buFont typeface="Arial"/>
              <a:buNone/>
              <a:tabLst/>
              <a:defRPr/>
            </a:pPr>
            <a:r>
              <a:rPr lang="en-GB" dirty="0"/>
              <a:t>Route: </a:t>
            </a:r>
            <a:r>
              <a:rPr lang="en-US" dirty="0"/>
              <a:t>Engineering and Manufacturing</a:t>
            </a:r>
            <a:endParaRPr lang="en-GB" dirty="0"/>
          </a:p>
          <a:p>
            <a:endParaRPr dirty="0"/>
          </a:p>
        </p:txBody>
      </p:sp>
      <p:sp>
        <p:nvSpPr>
          <p:cNvPr id="24" name="Google Shape;24;p14"/>
          <p:cNvSpPr txBox="1">
            <a:spLocks noGrp="1"/>
          </p:cNvSpPr>
          <p:nvPr>
            <p:ph type="body" idx="3"/>
          </p:nvPr>
        </p:nvSpPr>
        <p:spPr>
          <a:xfrm>
            <a:off x="1524000" y="5625863"/>
            <a:ext cx="9144000" cy="458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>
                <a:solidFill>
                  <a:srgbClr val="262626"/>
                </a:solidFill>
                <a:latin typeface="+mn-lt"/>
              </a:defRPr>
            </a:lvl1pPr>
            <a:lvl2pPr marL="914400" lvl="1" indent="-3429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AD1EE-333A-8D68-9701-CB07013EFB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5999" y="1904693"/>
            <a:ext cx="1799998" cy="1799998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" name="Google Shape;88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0" name="Google Shape;90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6" name="Google Shape;106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7" name="Google Shape;10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4" name="Google Shape;11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_1">
  <p:cSld name="Intro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400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/>
          <p:nvPr/>
        </p:nvSpPr>
        <p:spPr>
          <a:xfrm>
            <a:off x="7239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© Gatsby Technical Education Projects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Version 1, June 2026</a:t>
            </a:r>
            <a:endParaRPr sz="1200" b="0" i="0" u="none" strike="noStrike" cap="none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2"/>
          </p:nvPr>
        </p:nvSpPr>
        <p:spPr>
          <a:xfrm>
            <a:off x="7530353" y="1825625"/>
            <a:ext cx="3823447" cy="435133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88A2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0" tIns="144000" rIns="180000" bIns="144000" anchor="t" anchorCtr="0">
            <a:noAutofit/>
          </a:bodyPr>
          <a:lstStyle>
            <a:lvl1pPr marL="457200" lvl="0" indent="-22860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>
            <a:spLocks noGrp="1"/>
          </p:cNvSpPr>
          <p:nvPr>
            <p:ph type="body" idx="3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rgbClr val="88A2F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body" idx="4"/>
          </p:nvPr>
        </p:nvSpPr>
        <p:spPr>
          <a:xfrm>
            <a:off x="838200" y="6356349"/>
            <a:ext cx="42100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1pPr>
            <a:lvl2pPr marL="914400" lvl="1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_2">
  <p:cSld name="Intro_2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D2E8E9"/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4290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/>
          <p:nvPr/>
        </p:nvSpPr>
        <p:spPr>
          <a:xfrm>
            <a:off x="7239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© Gatsby Technical Education Projects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Version 1, June 2026</a:t>
            </a:r>
            <a:endParaRPr sz="1200" b="0" i="0" u="none" strike="noStrike" cap="none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7"/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rgbClr val="88A2F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3"/>
          </p:nvPr>
        </p:nvSpPr>
        <p:spPr>
          <a:xfrm>
            <a:off x="838200" y="6356349"/>
            <a:ext cx="42100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1pPr>
            <a:lvl2pPr marL="914400" lvl="1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_3" userDrawn="1">
  <p:cSld name="Intro_3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5921829" cy="4351338"/>
          </a:xfrm>
          <a:prstGeom prst="rect">
            <a:avLst/>
          </a:prstGeom>
          <a:solidFill>
            <a:srgbClr val="D2E8E9"/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4290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/>
          <p:nvPr/>
        </p:nvSpPr>
        <p:spPr>
          <a:xfrm>
            <a:off x="7239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© Gatsby Technical Education Projects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Version 1, June 2026</a:t>
            </a:r>
            <a:endParaRPr sz="1200" b="0" i="0" u="none" strike="noStrike" cap="none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8"/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rgbClr val="88A2F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8"/>
          <p:cNvSpPr>
            <a:spLocks noGrp="1"/>
          </p:cNvSpPr>
          <p:nvPr>
            <p:ph type="pic" idx="3"/>
          </p:nvPr>
        </p:nvSpPr>
        <p:spPr>
          <a:xfrm>
            <a:off x="6989083" y="1825625"/>
            <a:ext cx="4364717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" name="Google Shape;154;p4">
            <a:extLst>
              <a:ext uri="{FF2B5EF4-FFF2-40B4-BE49-F238E27FC236}">
                <a16:creationId xmlns:a16="http://schemas.microsoft.com/office/drawing/2014/main" id="{0D1F0578-7851-8989-36ED-BC02C514CA16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838200" y="6356349"/>
            <a:ext cx="42100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</a:pPr>
            <a:r>
              <a:rPr lang="en-GB" dirty="0"/>
              <a:t>Lesson X: [Lesson title]</a:t>
            </a: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solidation">
  <p:cSld name="Consolida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" name="Google Shape;50;p23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1" name="Google Shape;51;p23"/>
          <p:cNvSpPr txBox="1"/>
          <p:nvPr/>
        </p:nvSpPr>
        <p:spPr>
          <a:xfrm>
            <a:off x="7239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© Gatsby Technical Education Projects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Version 1, June 2026</a:t>
            </a:r>
            <a:endParaRPr sz="1200" b="0" i="0" u="none" strike="noStrike" cap="none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3"/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rgbClr val="8E53E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body" idx="3"/>
          </p:nvPr>
        </p:nvSpPr>
        <p:spPr>
          <a:xfrm>
            <a:off x="838200" y="6356349"/>
            <a:ext cx="42100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1pPr>
            <a:lvl2pPr marL="914400" lvl="1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sson pause">
  <p:cSld name="Lesson paus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6" descr="A blue and black rectangle&#10;&#10;Description automatically generated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10868"/>
            <a:ext cx="12192000" cy="524713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6"/>
          <p:cNvSpPr txBox="1"/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© Gatsby Technical Education Projects 2026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Version 1, June 2026</a:t>
            </a:r>
            <a:endParaRPr sz="1200" b="0" i="0" u="none" strike="noStrike" cap="none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6"/>
          <p:cNvSpPr txBox="1">
            <a:spLocks noGrp="1"/>
          </p:cNvSpPr>
          <p:nvPr>
            <p:ph type="ctrTitle"/>
          </p:nvPr>
        </p:nvSpPr>
        <p:spPr>
          <a:xfrm>
            <a:off x="1524000" y="3835106"/>
            <a:ext cx="9144000" cy="875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367"/>
              </a:buClr>
              <a:buSzPts val="5200"/>
              <a:buFont typeface="Arial"/>
              <a:buNone/>
              <a:defRPr sz="5200" b="1">
                <a:solidFill>
                  <a:srgbClr val="32636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subTitle" idx="1"/>
          </p:nvPr>
        </p:nvSpPr>
        <p:spPr>
          <a:xfrm>
            <a:off x="1524000" y="4903189"/>
            <a:ext cx="9144000" cy="1316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sz="2800">
                <a:solidFill>
                  <a:srgbClr val="595959"/>
                </a:solidFill>
              </a:defRPr>
            </a:lvl1pPr>
            <a:lvl2pPr lvl="1" algn="ctr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9" name="Google Shape;59;p16" descr="A picture containing screenshot, graphics, pattern, circ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3453" y="491318"/>
            <a:ext cx="2178305" cy="9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player.vimeo.com/video/1204108902?h=d9300f8818&amp;amp;app_id=122963" TargetMode="Externa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"/>
          <p:cNvSpPr txBox="1">
            <a:spLocks noGrp="1"/>
          </p:cNvSpPr>
          <p:nvPr>
            <p:ph type="ctrTitle"/>
          </p:nvPr>
        </p:nvSpPr>
        <p:spPr>
          <a:xfrm>
            <a:off x="649409" y="3887881"/>
            <a:ext cx="10893181" cy="875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6367"/>
              </a:buClr>
              <a:buSzPts val="5200"/>
              <a:buFont typeface="Arial"/>
              <a:buNone/>
            </a:pPr>
            <a:r>
              <a:rPr lang="en-GB" dirty="0"/>
              <a:t>Engineering and Manufacturing: Core</a:t>
            </a:r>
            <a:endParaRPr dirty="0"/>
          </a:p>
        </p:txBody>
      </p:sp>
      <p:sp>
        <p:nvSpPr>
          <p:cNvPr id="135" name="Google Shape;135;p1"/>
          <p:cNvSpPr txBox="1">
            <a:spLocks noGrp="1"/>
          </p:cNvSpPr>
          <p:nvPr>
            <p:ph type="subTitle" idx="1"/>
          </p:nvPr>
        </p:nvSpPr>
        <p:spPr>
          <a:xfrm>
            <a:off x="1524000" y="4903189"/>
            <a:ext cx="9144000" cy="583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rPr lang="en-GB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Topic: Project management</a:t>
            </a:r>
            <a:endParaRPr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6" name="Google Shape;136;p1"/>
          <p:cNvSpPr txBox="1">
            <a:spLocks noGrp="1"/>
          </p:cNvSpPr>
          <p:nvPr>
            <p:ph type="body" idx="3"/>
          </p:nvPr>
        </p:nvSpPr>
        <p:spPr>
          <a:xfrm>
            <a:off x="1524000" y="5625863"/>
            <a:ext cx="9144000" cy="458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rPr lang="en-GB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1: Interpreting project briefs</a:t>
            </a:r>
            <a:endParaRPr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BDC52-622C-6B69-5974-DC4B57D18934}"/>
              </a:ext>
            </a:extLst>
          </p:cNvPr>
          <p:cNvSpPr txBox="1">
            <a:spLocks/>
          </p:cNvSpPr>
          <p:nvPr/>
        </p:nvSpPr>
        <p:spPr>
          <a:xfrm>
            <a:off x="7397419" y="3100575"/>
            <a:ext cx="4717953" cy="36933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 b="1" kern="1200" dirty="0">
                <a:solidFill>
                  <a:srgbClr val="3263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Route: </a:t>
            </a:r>
            <a:r>
              <a:rPr lang="en-US" sz="1800" b="1" kern="1200" dirty="0">
                <a:solidFill>
                  <a:srgbClr val="3263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Engineering and Manufacturing</a:t>
            </a:r>
            <a:endParaRPr lang="en-GB" sz="1800" b="1" kern="1200" dirty="0">
              <a:solidFill>
                <a:srgbClr val="32636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>
            <a:spLocks noGrp="1"/>
          </p:cNvSpPr>
          <p:nvPr>
            <p:ph type="title"/>
          </p:nvPr>
        </p:nvSpPr>
        <p:spPr>
          <a:xfrm>
            <a:off x="664029" y="345248"/>
            <a:ext cx="1026698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Spot the requirements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Google Shape;208;p36"/>
          <p:cNvSpPr txBox="1">
            <a:spLocks noGrp="1"/>
          </p:cNvSpPr>
          <p:nvPr>
            <p:ph type="body" idx="1"/>
          </p:nvPr>
        </p:nvSpPr>
        <p:spPr>
          <a:xfrm>
            <a:off x="664029" y="1582994"/>
            <a:ext cx="6405365" cy="4506152"/>
          </a:xfrm>
          <a:prstGeom prst="rect">
            <a:avLst/>
          </a:prstGeom>
          <a:solidFill>
            <a:srgbClr val="D2E8E9"/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534C29"/>
              </a:buClr>
              <a:buSzPts val="2400"/>
              <a:buNone/>
            </a:pPr>
            <a:r>
              <a:rPr lang="en-GB" sz="2400" b="1" dirty="0">
                <a:latin typeface="Arial"/>
                <a:ea typeface="Arial"/>
                <a:cs typeface="Arial"/>
                <a:sym typeface="Arial"/>
              </a:rPr>
              <a:t>Basic brief: </a:t>
            </a:r>
            <a:endParaRPr dirty="0"/>
          </a:p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534C29"/>
              </a:buClr>
              <a:buSzPts val="2400"/>
              <a:buNone/>
            </a:pPr>
            <a:r>
              <a:rPr lang="en-GB" sz="2400" dirty="0">
                <a:latin typeface="Arial"/>
                <a:ea typeface="Arial"/>
                <a:cs typeface="Arial"/>
                <a:sym typeface="Arial"/>
              </a:rPr>
              <a:t>Design a gripper arm to pick up small pieces of plastic. It must operate at 6 bar, fit within a 300 × 300 × 400 mm working envelope and cost no more than £150.</a:t>
            </a:r>
            <a:endParaRPr dirty="0"/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534C29"/>
              </a:buClr>
              <a:buSzPts val="2400"/>
              <a:buNone/>
            </a:pPr>
            <a:endParaRPr sz="24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534C29"/>
              </a:buClr>
              <a:buSzPts val="2400"/>
              <a:buNone/>
            </a:pPr>
            <a:r>
              <a:rPr lang="en-GB" sz="2400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Identify the:</a:t>
            </a:r>
            <a:endParaRPr dirty="0"/>
          </a:p>
          <a:p>
            <a:pPr marL="228600" lvl="0" indent="-2286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ts val="2400"/>
              <a:buChar char="•"/>
            </a:pPr>
            <a:r>
              <a:rPr lang="en-GB" sz="2400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three requirements;</a:t>
            </a:r>
            <a:endParaRPr dirty="0"/>
          </a:p>
          <a:p>
            <a:pPr marL="228600" lvl="0" indent="-2286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ts val="2400"/>
              <a:buChar char="•"/>
            </a:pPr>
            <a:r>
              <a:rPr lang="en-GB" sz="2400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one constraint.</a:t>
            </a:r>
            <a:endParaRPr dirty="0"/>
          </a:p>
        </p:txBody>
      </p:sp>
      <p:sp>
        <p:nvSpPr>
          <p:cNvPr id="209" name="Google Shape;209;p36"/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-GB"/>
              <a:t>Activity 1</a:t>
            </a:r>
            <a:endParaRPr/>
          </a:p>
        </p:txBody>
      </p:sp>
      <p:sp>
        <p:nvSpPr>
          <p:cNvPr id="2" name="Google Shape;145;p2">
            <a:extLst>
              <a:ext uri="{FF2B5EF4-FFF2-40B4-BE49-F238E27FC236}">
                <a16:creationId xmlns:a16="http://schemas.microsoft.com/office/drawing/2014/main" id="{852F4741-5BB3-51EA-C1CE-C39606E1EF6A}"/>
              </a:ext>
            </a:extLst>
          </p:cNvPr>
          <p:cNvSpPr txBox="1">
            <a:spLocks/>
          </p:cNvSpPr>
          <p:nvPr/>
        </p:nvSpPr>
        <p:spPr>
          <a:xfrm>
            <a:off x="838200" y="6372225"/>
            <a:ext cx="4210050" cy="3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8000"/>
              </a:lnSpc>
              <a:buClr>
                <a:srgbClr val="898989"/>
              </a:buClr>
              <a:buSzPts val="1200"/>
            </a:pPr>
            <a:r>
              <a:rPr lang="en-US" sz="12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Lesson 1: </a:t>
            </a:r>
            <a:r>
              <a:rPr lang="en-US" sz="12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Interpreting project briefs</a:t>
            </a:r>
            <a:endParaRPr lang="en-US" sz="1200" kern="1200" dirty="0">
              <a:solidFill>
                <a:srgbClr val="89898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7584D9-4E4B-CA2D-97E2-F2C482D18C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1987" y="1572839"/>
            <a:ext cx="4587783" cy="450615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7" descr="An automatic machine robot arm tool picking up a component in a manufacturing factory."/>
          <p:cNvPicPr preferRelativeResize="0">
            <a:picLocks noGrp="1"/>
          </p:cNvPicPr>
          <p:nvPr>
            <p:ph type="pic" idx="3"/>
          </p:nvPr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16956" y="1582994"/>
            <a:ext cx="4608093" cy="449599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7"/>
          <p:cNvSpPr txBox="1">
            <a:spLocks noGrp="1"/>
          </p:cNvSpPr>
          <p:nvPr>
            <p:ph type="title"/>
          </p:nvPr>
        </p:nvSpPr>
        <p:spPr>
          <a:xfrm>
            <a:off x="587829" y="345248"/>
            <a:ext cx="1034318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Spot the requirements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" name="Google Shape;218;p37"/>
          <p:cNvSpPr txBox="1">
            <a:spLocks noGrp="1"/>
          </p:cNvSpPr>
          <p:nvPr>
            <p:ph type="body" idx="1"/>
          </p:nvPr>
        </p:nvSpPr>
        <p:spPr>
          <a:xfrm>
            <a:off x="720214" y="1582994"/>
            <a:ext cx="6464357" cy="4593969"/>
          </a:xfrm>
          <a:prstGeom prst="rect">
            <a:avLst/>
          </a:prstGeom>
          <a:solidFill>
            <a:srgbClr val="D2E8E9"/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lnSpcReduction="10000"/>
          </a:bodyPr>
          <a:lstStyle/>
          <a:p>
            <a:pPr marL="457200" lvl="0" indent="-3429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ct val="100000"/>
              <a:buChar char="•"/>
            </a:pPr>
            <a:r>
              <a:rPr lang="en-GB" sz="2400" dirty="0">
                <a:latin typeface="+mn-lt"/>
              </a:rPr>
              <a:t>Requirement 1: The gripper must operate at </a:t>
            </a:r>
            <a:r>
              <a:rPr lang="en-GB" sz="2400" b="1" dirty="0">
                <a:latin typeface="+mn-lt"/>
              </a:rPr>
              <a:t>6 bar pressure</a:t>
            </a:r>
            <a:r>
              <a:rPr lang="en-GB" sz="2400" dirty="0">
                <a:latin typeface="+mn-lt"/>
              </a:rPr>
              <a:t>.</a:t>
            </a:r>
            <a:endParaRPr sz="2400" dirty="0">
              <a:latin typeface="+mn-lt"/>
            </a:endParaRPr>
          </a:p>
          <a:p>
            <a:pPr marL="457200" lvl="0" indent="-3429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ct val="100000"/>
              <a:buChar char="•"/>
            </a:pPr>
            <a:r>
              <a:rPr lang="en-GB" sz="2400" dirty="0">
                <a:latin typeface="+mn-lt"/>
              </a:rPr>
              <a:t>Requirement 2: The gripper must fit within a </a:t>
            </a:r>
            <a:r>
              <a:rPr lang="en-GB" sz="2400" b="1" dirty="0">
                <a:latin typeface="+mn-lt"/>
              </a:rPr>
              <a:t>300 × 300 × 400 mm</a:t>
            </a:r>
            <a:r>
              <a:rPr lang="en-GB" sz="2400" dirty="0">
                <a:latin typeface="+mn-lt"/>
              </a:rPr>
              <a:t> working envelope.</a:t>
            </a:r>
            <a:endParaRPr dirty="0">
              <a:latin typeface="+mn-lt"/>
            </a:endParaRPr>
          </a:p>
          <a:p>
            <a:pPr marL="457200" lvl="0" indent="-3429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ct val="100000"/>
              <a:buChar char="•"/>
            </a:pPr>
            <a:r>
              <a:rPr lang="en-GB" sz="2400" dirty="0">
                <a:latin typeface="+mn-lt"/>
              </a:rPr>
              <a:t>Requirement 3: The gripper must handle components </a:t>
            </a:r>
            <a:r>
              <a:rPr lang="en-GB" sz="2400" b="1" dirty="0">
                <a:latin typeface="+mn-lt"/>
              </a:rPr>
              <a:t>without damage </a:t>
            </a:r>
            <a:r>
              <a:rPr lang="en-GB" sz="2400" dirty="0">
                <a:latin typeface="+mn-lt"/>
              </a:rPr>
              <a:t>(implied by context).</a:t>
            </a:r>
            <a:endParaRPr dirty="0">
              <a:latin typeface="+mn-lt"/>
            </a:endParaRPr>
          </a:p>
          <a:p>
            <a:pPr marL="457200" lvl="0" indent="-3429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ct val="100000"/>
              <a:buChar char="•"/>
            </a:pPr>
            <a:r>
              <a:rPr lang="en-GB" sz="2400" dirty="0">
                <a:latin typeface="+mn-lt"/>
              </a:rPr>
              <a:t>Constraint: The total cost must be </a:t>
            </a:r>
            <a:r>
              <a:rPr lang="en-GB" sz="2400" b="1" dirty="0">
                <a:latin typeface="+mn-lt"/>
              </a:rPr>
              <a:t>£150 or less</a:t>
            </a:r>
            <a:r>
              <a:rPr lang="en-GB" sz="2400" dirty="0">
                <a:latin typeface="+mn-lt"/>
              </a:rPr>
              <a:t>.</a:t>
            </a:r>
            <a:endParaRPr sz="2400" dirty="0">
              <a:solidFill>
                <a:srgbClr val="262626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7"/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-GB" dirty="0"/>
              <a:t>Activity 1</a:t>
            </a:r>
            <a:endParaRPr dirty="0"/>
          </a:p>
        </p:txBody>
      </p:sp>
      <p:sp>
        <p:nvSpPr>
          <p:cNvPr id="2" name="Google Shape;145;p2">
            <a:extLst>
              <a:ext uri="{FF2B5EF4-FFF2-40B4-BE49-F238E27FC236}">
                <a16:creationId xmlns:a16="http://schemas.microsoft.com/office/drawing/2014/main" id="{82BFA898-CC52-031A-2399-271ED2DA1AB9}"/>
              </a:ext>
            </a:extLst>
          </p:cNvPr>
          <p:cNvSpPr txBox="1">
            <a:spLocks/>
          </p:cNvSpPr>
          <p:nvPr/>
        </p:nvSpPr>
        <p:spPr>
          <a:xfrm>
            <a:off x="838200" y="6372225"/>
            <a:ext cx="4210050" cy="3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8000"/>
              </a:lnSpc>
              <a:buClr>
                <a:srgbClr val="898989"/>
              </a:buClr>
              <a:buSzPts val="1200"/>
            </a:pPr>
            <a:r>
              <a:rPr lang="en-US" sz="12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Lesson 1: </a:t>
            </a:r>
            <a:r>
              <a:rPr lang="en-US" sz="12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Interpreting project briefs</a:t>
            </a:r>
            <a:endParaRPr lang="en-US" sz="1200" kern="1200" dirty="0">
              <a:solidFill>
                <a:srgbClr val="89898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Workbook document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Google Shape;227;p38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5921829" cy="4351338"/>
          </a:xfrm>
          <a:prstGeom prst="rect">
            <a:avLst/>
          </a:prstGeom>
          <a:solidFill>
            <a:srgbClr val="D2E8E9"/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92500" lnSpcReduction="10000"/>
          </a:bodyPr>
          <a:lstStyle/>
          <a:p>
            <a:pPr marL="11430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dirty="0">
                <a:latin typeface="+mn-lt"/>
              </a:rPr>
              <a:t>Read the following sections to identify the core problem:</a:t>
            </a:r>
          </a:p>
          <a:p>
            <a:pPr>
              <a:buClr>
                <a:srgbClr val="326367"/>
              </a:buClr>
              <a:buSzPct val="100000"/>
            </a:pPr>
            <a:r>
              <a:rPr lang="en-GB" dirty="0">
                <a:latin typeface="+mn-lt"/>
              </a:rPr>
              <a:t>1: </a:t>
            </a:r>
            <a:r>
              <a:rPr lang="en-GB" b="1" dirty="0">
                <a:latin typeface="+mn-lt"/>
              </a:rPr>
              <a:t>Introduction and Industry Context </a:t>
            </a:r>
          </a:p>
          <a:p>
            <a:pPr>
              <a:buClr>
                <a:srgbClr val="326367"/>
              </a:buClr>
              <a:buSzPct val="100000"/>
            </a:pPr>
            <a:r>
              <a:rPr lang="en-GB" dirty="0">
                <a:latin typeface="+mn-lt"/>
              </a:rPr>
              <a:t>2: </a:t>
            </a:r>
            <a:r>
              <a:rPr lang="en-GB" b="1" dirty="0">
                <a:latin typeface="+mn-lt"/>
              </a:rPr>
              <a:t>Task</a:t>
            </a:r>
          </a:p>
          <a:p>
            <a:pPr marL="11430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>
              <a:latin typeface="+mn-lt"/>
            </a:endParaRPr>
          </a:p>
          <a:p>
            <a:pPr marL="11430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dirty="0">
                <a:latin typeface="+mn-lt"/>
              </a:rPr>
              <a:t>Complete Lesson 1 Activity 1: </a:t>
            </a:r>
            <a:r>
              <a:rPr lang="en-GB" b="1" dirty="0">
                <a:latin typeface="+mn-lt"/>
              </a:rPr>
              <a:t>Brief Interpretation Table</a:t>
            </a:r>
            <a:endParaRPr dirty="0">
              <a:latin typeface="+mn-lt"/>
            </a:endParaRPr>
          </a:p>
        </p:txBody>
      </p:sp>
      <p:pic>
        <p:nvPicPr>
          <p:cNvPr id="229" name="Google Shape;229;p38" descr="An industrial robot arm gripper  "/>
          <p:cNvPicPr preferRelativeResize="0">
            <a:picLocks noGrp="1"/>
          </p:cNvPicPr>
          <p:nvPr>
            <p:ph type="pic" idx="3"/>
          </p:nvPr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9083" y="1825625"/>
            <a:ext cx="4364717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5;p2">
            <a:extLst>
              <a:ext uri="{FF2B5EF4-FFF2-40B4-BE49-F238E27FC236}">
                <a16:creationId xmlns:a16="http://schemas.microsoft.com/office/drawing/2014/main" id="{185A3837-18ED-517E-88B1-CB6CB72DB028}"/>
              </a:ext>
            </a:extLst>
          </p:cNvPr>
          <p:cNvSpPr txBox="1">
            <a:spLocks/>
          </p:cNvSpPr>
          <p:nvPr/>
        </p:nvSpPr>
        <p:spPr>
          <a:xfrm>
            <a:off x="838200" y="6372225"/>
            <a:ext cx="4210050" cy="3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8000"/>
              </a:lnSpc>
              <a:buClr>
                <a:srgbClr val="898989"/>
              </a:buClr>
              <a:buSzPts val="1200"/>
            </a:pPr>
            <a:r>
              <a:rPr lang="en-US" sz="12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Lesson 1: Interpreting project briefs</a:t>
            </a:r>
          </a:p>
        </p:txBody>
      </p:sp>
      <p:sp>
        <p:nvSpPr>
          <p:cNvPr id="5" name="Google Shape;219;p37">
            <a:extLst>
              <a:ext uri="{FF2B5EF4-FFF2-40B4-BE49-F238E27FC236}">
                <a16:creationId xmlns:a16="http://schemas.microsoft.com/office/drawing/2014/main" id="{4C35B7B8-87CC-71FB-F4E7-0AABA499102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-GB" dirty="0"/>
              <a:t>Activity 1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Project goals and success crite</a:t>
            </a:r>
            <a:r>
              <a:rPr lang="en-GB" dirty="0"/>
              <a:t>ria</a:t>
            </a:r>
            <a:endParaRPr dirty="0"/>
          </a:p>
        </p:txBody>
      </p:sp>
      <p:sp>
        <p:nvSpPr>
          <p:cNvPr id="237" name="Google Shape;237;p39"/>
          <p:cNvSpPr txBox="1">
            <a:spLocks noGrp="1"/>
          </p:cNvSpPr>
          <p:nvPr>
            <p:ph type="body" idx="1"/>
          </p:nvPr>
        </p:nvSpPr>
        <p:spPr>
          <a:xfrm>
            <a:off x="926689" y="1502534"/>
            <a:ext cx="10515600" cy="1527175"/>
          </a:xfrm>
          <a:prstGeom prst="rect">
            <a:avLst/>
          </a:prstGeom>
          <a:solidFill>
            <a:srgbClr val="D2E8E9"/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b="1" dirty="0">
                <a:latin typeface="+mn-lt"/>
              </a:rPr>
              <a:t>Goal</a:t>
            </a:r>
            <a:r>
              <a:rPr lang="en-GB" dirty="0">
                <a:latin typeface="+mn-lt"/>
              </a:rPr>
              <a:t> = overall aim of the project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GB" b="1" dirty="0">
                <a:latin typeface="+mn-lt"/>
              </a:rPr>
              <a:t>Success criteria </a:t>
            </a:r>
            <a:r>
              <a:rPr lang="en-GB" dirty="0">
                <a:latin typeface="+mn-lt"/>
              </a:rPr>
              <a:t>= how success is measured</a:t>
            </a:r>
            <a:endParaRPr dirty="0">
              <a:latin typeface="+mn-lt"/>
            </a:endParaRPr>
          </a:p>
        </p:txBody>
      </p:sp>
      <p:pic>
        <p:nvPicPr>
          <p:cNvPr id="240" name="Google Shape;240;p39" descr="A group of engineers and designers collaborates on development of robotic prosthetic arms in high-tech innovation lab. "/>
          <p:cNvPicPr preferRelativeResize="0">
            <a:picLocks noGrp="1"/>
          </p:cNvPicPr>
          <p:nvPr>
            <p:ph type="pic" idx="3"/>
          </p:nvPr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2761" y="3198301"/>
            <a:ext cx="4981575" cy="27479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5;p2">
            <a:extLst>
              <a:ext uri="{FF2B5EF4-FFF2-40B4-BE49-F238E27FC236}">
                <a16:creationId xmlns:a16="http://schemas.microsoft.com/office/drawing/2014/main" id="{7F3DF1E1-88AE-B12C-AA3B-66B3AC0B624D}"/>
              </a:ext>
            </a:extLst>
          </p:cNvPr>
          <p:cNvSpPr txBox="1">
            <a:spLocks/>
          </p:cNvSpPr>
          <p:nvPr/>
        </p:nvSpPr>
        <p:spPr>
          <a:xfrm>
            <a:off x="838200" y="6372225"/>
            <a:ext cx="4210050" cy="3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8000"/>
              </a:lnSpc>
              <a:buClr>
                <a:srgbClr val="898989"/>
              </a:buClr>
              <a:buSzPts val="1200"/>
            </a:pPr>
            <a:r>
              <a:rPr lang="en-US" sz="12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Lesson 1: Interpreting project briefs</a:t>
            </a:r>
          </a:p>
        </p:txBody>
      </p:sp>
      <p:sp>
        <p:nvSpPr>
          <p:cNvPr id="5" name="Google Shape;219;p37">
            <a:extLst>
              <a:ext uri="{FF2B5EF4-FFF2-40B4-BE49-F238E27FC236}">
                <a16:creationId xmlns:a16="http://schemas.microsoft.com/office/drawing/2014/main" id="{79F5C170-61EB-BC18-111D-8562A66BD5F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-GB" dirty="0"/>
              <a:t>Activity 2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Writing success criteria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Google Shape;246;p40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0" cy="4351338"/>
          </a:xfrm>
          <a:prstGeom prst="rect">
            <a:avLst/>
          </a:prstGeom>
          <a:solidFill>
            <a:srgbClr val="D2E8E9"/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dirty="0">
                <a:latin typeface="+mn-lt"/>
              </a:rPr>
              <a:t>Look at the goal below and write two success criteria.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b="1" dirty="0">
                <a:latin typeface="+mn-lt"/>
              </a:rPr>
              <a:t>Goal</a:t>
            </a:r>
            <a:r>
              <a:rPr lang="en-GB" dirty="0">
                <a:latin typeface="+mn-lt"/>
              </a:rPr>
              <a:t>: Design a pneumatic gripper that handles small plastic parts safely.</a:t>
            </a: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2400" dirty="0">
                <a:latin typeface="+mn-lt"/>
              </a:rPr>
              <a:t>(Hint – Look at your workbook for specific details you could include.)</a:t>
            </a: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dirty="0">
              <a:latin typeface="+mn-lt"/>
            </a:endParaRPr>
          </a:p>
        </p:txBody>
      </p:sp>
      <p:sp>
        <p:nvSpPr>
          <p:cNvPr id="2" name="Google Shape;145;p2">
            <a:extLst>
              <a:ext uri="{FF2B5EF4-FFF2-40B4-BE49-F238E27FC236}">
                <a16:creationId xmlns:a16="http://schemas.microsoft.com/office/drawing/2014/main" id="{4A5FDC84-EA1F-D628-6D75-0399EBB2DD1B}"/>
              </a:ext>
            </a:extLst>
          </p:cNvPr>
          <p:cNvSpPr txBox="1">
            <a:spLocks/>
          </p:cNvSpPr>
          <p:nvPr/>
        </p:nvSpPr>
        <p:spPr>
          <a:xfrm>
            <a:off x="838200" y="6372225"/>
            <a:ext cx="4210050" cy="3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8000"/>
              </a:lnSpc>
              <a:buClr>
                <a:srgbClr val="898989"/>
              </a:buClr>
              <a:buSzPts val="1200"/>
            </a:pPr>
            <a:r>
              <a:rPr lang="en-US" sz="12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Lesson 1: Interpreting project briefs</a:t>
            </a:r>
          </a:p>
        </p:txBody>
      </p:sp>
      <p:sp>
        <p:nvSpPr>
          <p:cNvPr id="5" name="Google Shape;219;p37">
            <a:extLst>
              <a:ext uri="{FF2B5EF4-FFF2-40B4-BE49-F238E27FC236}">
                <a16:creationId xmlns:a16="http://schemas.microsoft.com/office/drawing/2014/main" id="{33205CC1-92FF-1C50-F5CE-7E4673DA5B7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-GB" dirty="0"/>
              <a:t>Activity 2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Writing success criteria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Google Shape;255;p41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0" cy="4351338"/>
          </a:xfrm>
          <a:prstGeom prst="rect">
            <a:avLst/>
          </a:prstGeom>
          <a:solidFill>
            <a:srgbClr val="D2E8E9"/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Examples of success criteria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ts val="280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 damage to parts during testing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ts val="280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Gripper fits within a 300 × 300 × 400 mm working envelope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ts val="280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Operates at a consistent pressure / operates consistently at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6 bar ±0.5 bar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ts val="280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Completed within the budget limit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ts val="280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Project completed on time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508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45;p2">
            <a:extLst>
              <a:ext uri="{FF2B5EF4-FFF2-40B4-BE49-F238E27FC236}">
                <a16:creationId xmlns:a16="http://schemas.microsoft.com/office/drawing/2014/main" id="{6F0CE634-CC25-1141-C87D-540597A93822}"/>
              </a:ext>
            </a:extLst>
          </p:cNvPr>
          <p:cNvSpPr txBox="1">
            <a:spLocks/>
          </p:cNvSpPr>
          <p:nvPr/>
        </p:nvSpPr>
        <p:spPr>
          <a:xfrm>
            <a:off x="838200" y="6372225"/>
            <a:ext cx="4210050" cy="3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8000"/>
              </a:lnSpc>
              <a:buClr>
                <a:srgbClr val="898989"/>
              </a:buClr>
              <a:buSzPts val="1200"/>
            </a:pPr>
            <a:r>
              <a:rPr lang="en-US" sz="12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Lesson 1: Interpreting project briefs</a:t>
            </a:r>
          </a:p>
        </p:txBody>
      </p:sp>
      <p:sp>
        <p:nvSpPr>
          <p:cNvPr id="5" name="Google Shape;219;p37">
            <a:extLst>
              <a:ext uri="{FF2B5EF4-FFF2-40B4-BE49-F238E27FC236}">
                <a16:creationId xmlns:a16="http://schemas.microsoft.com/office/drawing/2014/main" id="{62C0F965-F1CE-434E-407E-931FE338319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-GB" dirty="0"/>
              <a:t>Activity 2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Writing SMART goals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Google Shape;263;p42"/>
          <p:cNvSpPr txBox="1">
            <a:spLocks noGrp="1"/>
          </p:cNvSpPr>
          <p:nvPr>
            <p:ph type="body" idx="1"/>
          </p:nvPr>
        </p:nvSpPr>
        <p:spPr>
          <a:xfrm>
            <a:off x="916857" y="1690688"/>
            <a:ext cx="10515600" cy="4351338"/>
          </a:xfrm>
          <a:prstGeom prst="rect">
            <a:avLst/>
          </a:prstGeom>
          <a:solidFill>
            <a:srgbClr val="D2E8E9"/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457200" lvl="0" indent="-4572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ts val="3200"/>
              <a:buChar char="•"/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pecific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ts val="3200"/>
              <a:buChar char="•"/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easurable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ts val="3200"/>
              <a:buChar char="•"/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chievable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ts val="3200"/>
              <a:buChar char="•"/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elevant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ts val="3200"/>
              <a:buChar char="•"/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ime-bound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508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45;p2">
            <a:extLst>
              <a:ext uri="{FF2B5EF4-FFF2-40B4-BE49-F238E27FC236}">
                <a16:creationId xmlns:a16="http://schemas.microsoft.com/office/drawing/2014/main" id="{D9A30D85-C428-6B42-2D79-73B6B4A9C623}"/>
              </a:ext>
            </a:extLst>
          </p:cNvPr>
          <p:cNvSpPr txBox="1">
            <a:spLocks/>
          </p:cNvSpPr>
          <p:nvPr/>
        </p:nvSpPr>
        <p:spPr>
          <a:xfrm>
            <a:off x="838200" y="6372225"/>
            <a:ext cx="4210050" cy="3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8000"/>
              </a:lnSpc>
              <a:buClr>
                <a:srgbClr val="898989"/>
              </a:buClr>
              <a:buSzPts val="1200"/>
            </a:pPr>
            <a:r>
              <a:rPr lang="en-US" sz="12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Lesson 1: Interpreting project briefs</a:t>
            </a:r>
          </a:p>
        </p:txBody>
      </p:sp>
      <p:sp>
        <p:nvSpPr>
          <p:cNvPr id="5" name="Google Shape;219;p37">
            <a:extLst>
              <a:ext uri="{FF2B5EF4-FFF2-40B4-BE49-F238E27FC236}">
                <a16:creationId xmlns:a16="http://schemas.microsoft.com/office/drawing/2014/main" id="{4634860A-2ECE-9DB4-C521-768B6CAE0E8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-GB" dirty="0"/>
              <a:t>Activity 2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lang="en-GB" sz="4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Workbook document</a:t>
            </a:r>
            <a:endParaRPr sz="40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1" name="Google Shape;271;p43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5921829" cy="4351338"/>
          </a:xfrm>
          <a:prstGeom prst="rect">
            <a:avLst/>
          </a:prstGeom>
          <a:solidFill>
            <a:srgbClr val="D2E8E9"/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11430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dirty="0">
                <a:latin typeface="+mn-lt"/>
              </a:rPr>
              <a:t>Complete Lesson 1 Activity 2: </a:t>
            </a:r>
            <a:r>
              <a:rPr lang="en-GB" b="1" dirty="0">
                <a:latin typeface="+mn-lt"/>
              </a:rPr>
              <a:t>SMART project goals</a:t>
            </a:r>
            <a:endParaRPr dirty="0">
              <a:latin typeface="+mn-lt"/>
            </a:endParaRPr>
          </a:p>
        </p:txBody>
      </p:sp>
      <p:pic>
        <p:nvPicPr>
          <p:cNvPr id="273" name="Google Shape;273;p43" descr="An industrial robot arm gripper  "/>
          <p:cNvPicPr preferRelativeResize="0">
            <a:picLocks noGrp="1"/>
          </p:cNvPicPr>
          <p:nvPr>
            <p:ph type="pic" idx="3"/>
          </p:nvPr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9083" y="1825625"/>
            <a:ext cx="4364717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9;p37">
            <a:extLst>
              <a:ext uri="{FF2B5EF4-FFF2-40B4-BE49-F238E27FC236}">
                <a16:creationId xmlns:a16="http://schemas.microsoft.com/office/drawing/2014/main" id="{2BD0962C-1760-5C86-0512-056B197E9B0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-GB" dirty="0"/>
              <a:t>Activity 2</a:t>
            </a:r>
            <a:endParaRPr dirty="0"/>
          </a:p>
        </p:txBody>
      </p:sp>
      <p:sp>
        <p:nvSpPr>
          <p:cNvPr id="5" name="Google Shape;145;p2">
            <a:extLst>
              <a:ext uri="{FF2B5EF4-FFF2-40B4-BE49-F238E27FC236}">
                <a16:creationId xmlns:a16="http://schemas.microsoft.com/office/drawing/2014/main" id="{EA1BFF00-A07B-670D-7CFA-621860AB4B71}"/>
              </a:ext>
            </a:extLst>
          </p:cNvPr>
          <p:cNvSpPr txBox="1">
            <a:spLocks/>
          </p:cNvSpPr>
          <p:nvPr/>
        </p:nvSpPr>
        <p:spPr>
          <a:xfrm>
            <a:off x="838200" y="6372225"/>
            <a:ext cx="4210050" cy="3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8000"/>
              </a:lnSpc>
              <a:buClr>
                <a:srgbClr val="898989"/>
              </a:buClr>
              <a:buSzPts val="1200"/>
            </a:pPr>
            <a:r>
              <a:rPr lang="en-US" sz="12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Lesson 1: Interpreting project briefs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lang="en-GB" sz="4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project life cycle</a:t>
            </a:r>
            <a:endParaRPr sz="40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80" name="Google Shape;280;p44"/>
          <p:cNvSpPr txBox="1">
            <a:spLocks noGrp="1"/>
          </p:cNvSpPr>
          <p:nvPr>
            <p:ph type="body" idx="1"/>
          </p:nvPr>
        </p:nvSpPr>
        <p:spPr>
          <a:xfrm>
            <a:off x="838199" y="1504335"/>
            <a:ext cx="10515600" cy="4672628"/>
          </a:xfrm>
          <a:prstGeom prst="rect">
            <a:avLst/>
          </a:prstGeom>
          <a:solidFill>
            <a:srgbClr val="D2E8E9"/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11430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dirty="0">
                <a:latin typeface="+mn-lt"/>
              </a:rPr>
              <a:t>Every engineering project follows a life cycle:</a:t>
            </a:r>
            <a:endParaRPr dirty="0">
              <a:latin typeface="+mn-lt"/>
            </a:endParaRPr>
          </a:p>
          <a:p>
            <a:pPr marL="457200" lvl="0" indent="-3429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ct val="100000"/>
              <a:buChar char="•"/>
            </a:pPr>
            <a:r>
              <a:rPr lang="en-GB" b="1" dirty="0">
                <a:latin typeface="+mn-lt"/>
              </a:rPr>
              <a:t>Initiation</a:t>
            </a:r>
            <a:r>
              <a:rPr lang="en-GB" dirty="0">
                <a:latin typeface="+mn-lt"/>
              </a:rPr>
              <a:t> – Understanding the brief, identifying requirements</a:t>
            </a:r>
            <a:endParaRPr dirty="0">
              <a:latin typeface="+mn-lt"/>
            </a:endParaRPr>
          </a:p>
          <a:p>
            <a:pPr marL="457200" lvl="0" indent="-3429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ct val="100000"/>
              <a:buChar char="•"/>
            </a:pPr>
            <a:r>
              <a:rPr lang="en-GB" b="1" dirty="0">
                <a:latin typeface="+mn-lt"/>
              </a:rPr>
              <a:t>Planning</a:t>
            </a:r>
            <a:r>
              <a:rPr lang="en-GB" dirty="0">
                <a:latin typeface="+mn-lt"/>
              </a:rPr>
              <a:t> – Scheduling, budgeting, resource planning</a:t>
            </a:r>
            <a:endParaRPr dirty="0">
              <a:latin typeface="+mn-lt"/>
            </a:endParaRPr>
          </a:p>
          <a:p>
            <a:pPr marL="457200" lvl="0" indent="-3429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ct val="100000"/>
              <a:buChar char="•"/>
            </a:pPr>
            <a:r>
              <a:rPr lang="en-GB" b="1" dirty="0">
                <a:latin typeface="+mn-lt"/>
              </a:rPr>
              <a:t>Implementation</a:t>
            </a:r>
            <a:r>
              <a:rPr lang="en-GB" dirty="0">
                <a:latin typeface="+mn-lt"/>
              </a:rPr>
              <a:t> – Building, testing, producing the solution</a:t>
            </a:r>
            <a:endParaRPr dirty="0">
              <a:latin typeface="+mn-lt"/>
            </a:endParaRPr>
          </a:p>
          <a:p>
            <a:pPr marL="457200" lvl="0" indent="-3429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ct val="100000"/>
              <a:buChar char="•"/>
            </a:pPr>
            <a:r>
              <a:rPr lang="en-GB" b="1" dirty="0">
                <a:latin typeface="+mn-lt"/>
              </a:rPr>
              <a:t>Monitoring</a:t>
            </a:r>
            <a:r>
              <a:rPr lang="en-GB" dirty="0">
                <a:latin typeface="+mn-lt"/>
              </a:rPr>
              <a:t> – Tracking progress, controlling risks</a:t>
            </a:r>
            <a:endParaRPr dirty="0">
              <a:latin typeface="+mn-lt"/>
            </a:endParaRPr>
          </a:p>
          <a:p>
            <a:pPr marL="457200" lvl="0" indent="-3429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ct val="100000"/>
              <a:buChar char="•"/>
            </a:pPr>
            <a:r>
              <a:rPr lang="en-GB" b="1" dirty="0">
                <a:latin typeface="+mn-lt"/>
              </a:rPr>
              <a:t>Reporting</a:t>
            </a:r>
            <a:r>
              <a:rPr lang="en-GB" dirty="0">
                <a:latin typeface="+mn-lt"/>
              </a:rPr>
              <a:t> – Presenting progress to the team/client</a:t>
            </a:r>
            <a:endParaRPr dirty="0">
              <a:latin typeface="+mn-lt"/>
            </a:endParaRPr>
          </a:p>
          <a:p>
            <a:pPr marL="457200" lvl="0" indent="-3429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ct val="100000"/>
              <a:buChar char="•"/>
            </a:pPr>
            <a:r>
              <a:rPr lang="en-GB" b="1" dirty="0">
                <a:latin typeface="+mn-lt"/>
              </a:rPr>
              <a:t>Evaluation</a:t>
            </a:r>
            <a:r>
              <a:rPr lang="en-GB" dirty="0">
                <a:latin typeface="+mn-lt"/>
              </a:rPr>
              <a:t> – Reflecting on outcomes and improvements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dirty="0">
              <a:latin typeface="+mn-lt"/>
            </a:endParaRPr>
          </a:p>
          <a:p>
            <a:pPr marL="228600" lvl="0" indent="-508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dirty="0">
              <a:latin typeface="+mn-lt"/>
            </a:endParaRPr>
          </a:p>
        </p:txBody>
      </p:sp>
      <p:sp>
        <p:nvSpPr>
          <p:cNvPr id="4" name="Google Shape;219;p37">
            <a:extLst>
              <a:ext uri="{FF2B5EF4-FFF2-40B4-BE49-F238E27FC236}">
                <a16:creationId xmlns:a16="http://schemas.microsoft.com/office/drawing/2014/main" id="{43536B96-1562-C888-3108-7B46E6AD4A6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-GB" dirty="0"/>
              <a:t>Activity 3</a:t>
            </a:r>
            <a:endParaRPr dirty="0"/>
          </a:p>
        </p:txBody>
      </p:sp>
      <p:sp>
        <p:nvSpPr>
          <p:cNvPr id="5" name="Google Shape;145;p2">
            <a:extLst>
              <a:ext uri="{FF2B5EF4-FFF2-40B4-BE49-F238E27FC236}">
                <a16:creationId xmlns:a16="http://schemas.microsoft.com/office/drawing/2014/main" id="{BE229531-5700-2D4B-0022-38ACD94C4433}"/>
              </a:ext>
            </a:extLst>
          </p:cNvPr>
          <p:cNvSpPr txBox="1">
            <a:spLocks/>
          </p:cNvSpPr>
          <p:nvPr/>
        </p:nvSpPr>
        <p:spPr>
          <a:xfrm>
            <a:off x="838200" y="6372225"/>
            <a:ext cx="4210050" cy="3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8000"/>
              </a:lnSpc>
              <a:buClr>
                <a:srgbClr val="898989"/>
              </a:buClr>
              <a:buSzPts val="1200"/>
            </a:pPr>
            <a:r>
              <a:rPr lang="en-US" sz="12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Lesson 1: Interpreting project briefs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</a:pPr>
            <a:r>
              <a:rPr lang="en-GB" sz="4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Activity 3 – Match the stage</a:t>
            </a:r>
            <a:endParaRPr sz="40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89" name="Google Shape;289;p10"/>
          <p:cNvSpPr txBox="1">
            <a:spLocks noGrp="1"/>
          </p:cNvSpPr>
          <p:nvPr>
            <p:ph type="body" idx="1"/>
          </p:nvPr>
        </p:nvSpPr>
        <p:spPr>
          <a:xfrm>
            <a:off x="838200" y="1432333"/>
            <a:ext cx="7479890" cy="4924015"/>
          </a:xfrm>
          <a:prstGeom prst="rect">
            <a:avLst/>
          </a:prstGeom>
          <a:solidFill>
            <a:srgbClr val="D2E8E9"/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dirty="0">
                <a:latin typeface="+mn-lt"/>
              </a:rPr>
              <a:t>Match each scenario to the correct life cycle stage: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+mn-lt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dirty="0">
                <a:latin typeface="+mn-lt"/>
              </a:rPr>
              <a:t>A. You update the Gantt chart because tasks are taking longer than planned.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dirty="0">
                <a:latin typeface="+mn-lt"/>
              </a:rPr>
              <a:t>B. You check whether the design met the brief after testing.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dirty="0">
                <a:latin typeface="+mn-lt"/>
              </a:rPr>
              <a:t>C. You list the materials and components you need.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dirty="0">
                <a:latin typeface="+mn-lt"/>
              </a:rPr>
              <a:t>D. You read the client brief and highlight requirements.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dirty="0">
                <a:latin typeface="+mn-lt"/>
              </a:rPr>
              <a:t>E. You start to manufacture the design solution. 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dirty="0">
                <a:latin typeface="+mn-lt"/>
              </a:rPr>
              <a:t>F. You provide an update on progress to the client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+mn-lt"/>
            </a:endParaRPr>
          </a:p>
        </p:txBody>
      </p:sp>
      <p:sp>
        <p:nvSpPr>
          <p:cNvPr id="290" name="Google Shape;290;p10"/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-GB" dirty="0"/>
              <a:t>Activity 3</a:t>
            </a:r>
            <a:endParaRPr dirty="0"/>
          </a:p>
        </p:txBody>
      </p:sp>
      <p:sp>
        <p:nvSpPr>
          <p:cNvPr id="292" name="Google Shape;292;p10"/>
          <p:cNvSpPr txBox="1"/>
          <p:nvPr/>
        </p:nvSpPr>
        <p:spPr>
          <a:xfrm>
            <a:off x="8318090" y="1690688"/>
            <a:ext cx="3637936" cy="3884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Initiation</a:t>
            </a:r>
            <a:r>
              <a:rPr lang="en-GB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114300" marR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Planning</a:t>
            </a:r>
            <a:r>
              <a:rPr lang="en-GB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114300" marR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Implementation</a:t>
            </a:r>
            <a:r>
              <a:rPr lang="en-GB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114300" marR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Monitoring</a:t>
            </a:r>
            <a:r>
              <a:rPr lang="en-GB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114300" marR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Reporting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45;p2">
            <a:extLst>
              <a:ext uri="{FF2B5EF4-FFF2-40B4-BE49-F238E27FC236}">
                <a16:creationId xmlns:a16="http://schemas.microsoft.com/office/drawing/2014/main" id="{195FEE50-C4C1-B20C-3D2F-1E72447983E5}"/>
              </a:ext>
            </a:extLst>
          </p:cNvPr>
          <p:cNvSpPr txBox="1">
            <a:spLocks/>
          </p:cNvSpPr>
          <p:nvPr/>
        </p:nvSpPr>
        <p:spPr>
          <a:xfrm>
            <a:off x="838200" y="6372225"/>
            <a:ext cx="4210050" cy="3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8000"/>
              </a:lnSpc>
              <a:buClr>
                <a:srgbClr val="898989"/>
              </a:buClr>
              <a:buSzPts val="1200"/>
            </a:pPr>
            <a:r>
              <a:rPr lang="en-US" sz="12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Lesson 1: Interpreting project briefs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this lesson, we will: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Google Shape;142;p2"/>
          <p:cNvSpPr txBox="1">
            <a:spLocks noGrp="1"/>
          </p:cNvSpPr>
          <p:nvPr>
            <p:ph type="body" idx="1"/>
          </p:nvPr>
        </p:nvSpPr>
        <p:spPr>
          <a:xfrm>
            <a:off x="658761" y="1825625"/>
            <a:ext cx="658023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26367"/>
              </a:buClr>
              <a:buSzPts val="2400"/>
              <a:buChar char="•"/>
            </a:pPr>
            <a:r>
              <a:rPr lang="en-GB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explain the key purpose and scope of a given project brief;</a:t>
            </a:r>
            <a:endParaRPr sz="24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lvl="0" indent="-2286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26367"/>
              </a:buClr>
              <a:buSzPts val="2400"/>
              <a:buChar char="•"/>
            </a:pPr>
            <a:r>
              <a:rPr lang="en-GB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 and sequence the main stages of the project life cycle for a given project proposal;</a:t>
            </a:r>
            <a:endParaRPr sz="24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lvl="0" indent="-2286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26367"/>
              </a:buClr>
              <a:buSzPts val="2400"/>
              <a:buChar char="•"/>
            </a:pPr>
            <a:r>
              <a:rPr lang="en-GB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differentiate between requirements, constraints and measurable success criteria.</a:t>
            </a:r>
            <a:endParaRPr sz="24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lvl="0" indent="-762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ts val="2400"/>
              <a:buNone/>
            </a:pPr>
            <a:endParaRPr sz="1400" b="1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" name="Google Shape;143;p2"/>
          <p:cNvSpPr txBox="1">
            <a:spLocks noGrp="1"/>
          </p:cNvSpPr>
          <p:nvPr>
            <p:ph type="body" idx="2"/>
          </p:nvPr>
        </p:nvSpPr>
        <p:spPr>
          <a:xfrm>
            <a:off x="7621302" y="1893127"/>
            <a:ext cx="4177408" cy="418320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88A2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GB" sz="1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Skills:</a:t>
            </a:r>
            <a:endParaRPr sz="1400" b="1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GB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CSA. Interpreting and confirming project requirements </a:t>
            </a:r>
            <a:endParaRPr sz="14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GB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CSC. Complying with the requirements and needs of a client’s brief</a:t>
            </a:r>
            <a:endParaRPr sz="14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GB" sz="1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competencies:</a:t>
            </a:r>
            <a:endParaRPr sz="1400" b="1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GB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English: </a:t>
            </a:r>
            <a:endParaRPr sz="14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GB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EC5. Synthesise information </a:t>
            </a:r>
            <a:endParaRPr sz="14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EC6. Take part in/lead discussions</a:t>
            </a:r>
            <a:endParaRPr sz="14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4" name="Google Shape;144;p2"/>
          <p:cNvSpPr>
            <a:spLocks noGrp="1"/>
          </p:cNvSpPr>
          <p:nvPr>
            <p:ph type="body" idx="3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rgbClr val="88A2F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-GB"/>
              <a:t>Introduction</a:t>
            </a:r>
            <a:endParaRPr/>
          </a:p>
        </p:txBody>
      </p:sp>
      <p:sp>
        <p:nvSpPr>
          <p:cNvPr id="145" name="Google Shape;145;p2"/>
          <p:cNvSpPr txBox="1">
            <a:spLocks noGrp="1"/>
          </p:cNvSpPr>
          <p:nvPr>
            <p:ph type="body" idx="4"/>
          </p:nvPr>
        </p:nvSpPr>
        <p:spPr>
          <a:xfrm>
            <a:off x="838200" y="6356349"/>
            <a:ext cx="42100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</a:pPr>
            <a:r>
              <a:rPr lang="en-GB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1: </a:t>
            </a:r>
            <a:r>
              <a:rPr lang="en-GB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Interpreting project briefs</a:t>
            </a:r>
            <a:endParaRPr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</a:pPr>
            <a:r>
              <a:rPr lang="en-GB" sz="4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Activity 3 – Match the stage: ANSWERS</a:t>
            </a:r>
            <a:endParaRPr sz="40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00" name="Google Shape;300;p45"/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-GB"/>
              <a:t>Activity 3</a:t>
            </a:r>
            <a:endParaRPr/>
          </a:p>
        </p:txBody>
      </p:sp>
      <p:graphicFrame>
        <p:nvGraphicFramePr>
          <p:cNvPr id="302" name="Google Shape;302;p45"/>
          <p:cNvGraphicFramePr/>
          <p:nvPr>
            <p:extLst>
              <p:ext uri="{D42A27DB-BD31-4B8C-83A1-F6EECF244321}">
                <p14:modId xmlns:p14="http://schemas.microsoft.com/office/powerpoint/2010/main" val="693637611"/>
              </p:ext>
            </p:extLst>
          </p:nvPr>
        </p:nvGraphicFramePr>
        <p:xfrm>
          <a:off x="838200" y="1690688"/>
          <a:ext cx="10512850" cy="4236790"/>
        </p:xfrm>
        <a:graphic>
          <a:graphicData uri="http://schemas.openxmlformats.org/drawingml/2006/table">
            <a:tbl>
              <a:tblPr firstRow="1" bandRow="1">
                <a:noFill/>
                <a:tableStyleId>{D9F6E3B7-540C-4444-9249-EBF1F4BF130A}</a:tableStyleId>
              </a:tblPr>
              <a:tblGrid>
                <a:gridCol w="5615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7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68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u="none" strike="noStrike" cap="none" dirty="0"/>
                        <a:t>SCENARIO</a:t>
                      </a:r>
                      <a:endParaRPr sz="20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u="none" strike="noStrike" cap="none"/>
                        <a:t>LIFE CYCLE STAGE</a:t>
                      </a:r>
                      <a:endParaRPr sz="20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01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 dirty="0"/>
                        <a:t>A. You update the Gantt chart because tasks are taking longer than planned.</a:t>
                      </a:r>
                      <a:endParaRPr sz="12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b="1" u="none" strike="noStrike" cap="none" dirty="0"/>
                        <a:t>Monitoring</a:t>
                      </a:r>
                      <a:r>
                        <a:rPr lang="en-GB" sz="1800" b="0" u="none" strike="noStrike" cap="none" dirty="0"/>
                        <a:t> – Tracks progress and adjust plans.</a:t>
                      </a:r>
                      <a:endParaRPr sz="12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01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 dirty="0"/>
                        <a:t>B. You check whether the design met the brief after testing.</a:t>
                      </a:r>
                      <a:endParaRPr sz="12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b="1" u="none" strike="noStrike" cap="none" dirty="0"/>
                        <a:t>Evaluation</a:t>
                      </a:r>
                      <a:r>
                        <a:rPr lang="en-GB" sz="1800" b="0" u="none" strike="noStrike" cap="none" dirty="0"/>
                        <a:t> – Happens AFTER testing.</a:t>
                      </a:r>
                      <a:endParaRPr sz="12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01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 dirty="0"/>
                        <a:t>C. You list the materials and components you need. </a:t>
                      </a:r>
                      <a:endParaRPr sz="12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b="1" u="none" strike="noStrike" cap="none" dirty="0"/>
                        <a:t>Planning</a:t>
                      </a:r>
                      <a:r>
                        <a:rPr lang="en-GB" sz="1800" b="0" u="none" strike="noStrike" cap="none" dirty="0"/>
                        <a:t> – Includes resources and scheduling. </a:t>
                      </a:r>
                      <a:endParaRPr sz="12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01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D. You read the client brief and highlight requirements. 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b="1" u="none" strike="noStrike" cap="none" dirty="0"/>
                        <a:t>Initiation</a:t>
                      </a:r>
                      <a:r>
                        <a:rPr lang="en-GB" sz="1800" b="0" u="none" strike="noStrike" cap="none" dirty="0"/>
                        <a:t> – This is always the first step.</a:t>
                      </a:r>
                      <a:endParaRPr sz="12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001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E. You start to manufacture the design solution. 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b="1" u="none" strike="noStrike" cap="none" dirty="0"/>
                        <a:t>Implementation</a:t>
                      </a:r>
                      <a:r>
                        <a:rPr lang="en-GB" sz="1800" b="0" u="none" strike="noStrike" cap="none" dirty="0"/>
                        <a:t> – </a:t>
                      </a: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Manufacturing is building the design solution.</a:t>
                      </a:r>
                      <a:endParaRPr sz="1800" b="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001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 dirty="0"/>
                        <a:t>F. You provide an update on progress to the client.</a:t>
                      </a:r>
                      <a:endParaRPr sz="12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800" b="1" u="none" strike="noStrike" cap="none" dirty="0"/>
                        <a:t>Reporting</a:t>
                      </a:r>
                      <a:r>
                        <a:rPr lang="en-GB" sz="1800" b="0" u="none" strike="noStrike" cap="none" dirty="0"/>
                        <a:t> – </a:t>
                      </a: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Client updates can be in the form of a report amongst others.</a:t>
                      </a:r>
                      <a:endParaRPr sz="1800" b="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Google Shape;145;p2">
            <a:extLst>
              <a:ext uri="{FF2B5EF4-FFF2-40B4-BE49-F238E27FC236}">
                <a16:creationId xmlns:a16="http://schemas.microsoft.com/office/drawing/2014/main" id="{3DE05024-1226-AEF4-A62C-A8B913F2406F}"/>
              </a:ext>
            </a:extLst>
          </p:cNvPr>
          <p:cNvSpPr txBox="1">
            <a:spLocks/>
          </p:cNvSpPr>
          <p:nvPr/>
        </p:nvSpPr>
        <p:spPr>
          <a:xfrm>
            <a:off x="838200" y="6372225"/>
            <a:ext cx="4210050" cy="3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8000"/>
              </a:lnSpc>
              <a:buClr>
                <a:srgbClr val="898989"/>
              </a:buClr>
              <a:buSzPts val="1200"/>
            </a:pPr>
            <a:r>
              <a:rPr lang="en-US" sz="12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Lesson 1: Interpreting project briefs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</a:pPr>
            <a:r>
              <a:rPr lang="en-GB" sz="4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Broken Robot Mystery</a:t>
            </a:r>
            <a:endParaRPr sz="40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08" name="Google Shape;308;p11"/>
          <p:cNvSpPr txBox="1">
            <a:spLocks noGrp="1"/>
          </p:cNvSpPr>
          <p:nvPr>
            <p:ph type="body" idx="1"/>
          </p:nvPr>
        </p:nvSpPr>
        <p:spPr>
          <a:xfrm>
            <a:off x="612057" y="1331179"/>
            <a:ext cx="10515599" cy="4813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107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29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 small assembly robot has stopped working. Your team has been called in as emergency project managers. The client hands you a very short brief:</a:t>
            </a:r>
            <a:endParaRPr dirty="0">
              <a:latin typeface="+mj-lt"/>
            </a:endParaRPr>
          </a:p>
          <a:p>
            <a:pPr marL="0" lvl="0" indent="0" algn="ctr" rtl="0">
              <a:lnSpc>
                <a:spcPct val="107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br>
              <a:rPr lang="en-GB" sz="29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GB" sz="2900" b="1" i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‘Fix the robot so it can safely grip small components again.’</a:t>
            </a:r>
            <a:endParaRPr sz="2900" dirty="0">
              <a:latin typeface="+mj-lt"/>
            </a:endParaRPr>
          </a:p>
          <a:p>
            <a:pPr marL="0" lvl="0" indent="0" algn="l" rtl="0">
              <a:lnSpc>
                <a:spcPct val="107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br>
              <a:rPr lang="en-GB" sz="29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GB" sz="29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Paired task:</a:t>
            </a:r>
            <a:endParaRPr sz="2900" b="1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523813" indent="-457200">
              <a:buSzPct val="100000"/>
              <a:buFont typeface="Arial" panose="020B0604020202020204" pitchFamily="34" charset="0"/>
              <a:buChar char="•"/>
            </a:pPr>
            <a:r>
              <a:rPr lang="en-GB" sz="2900" dirty="0">
                <a:latin typeface="+mj-lt"/>
                <a:cs typeface="Calibri"/>
              </a:rPr>
              <a:t>Write four things you MUST ask the client before beginning the project. Choose one from each category:</a:t>
            </a:r>
            <a:endParaRPr sz="2900" dirty="0">
              <a:latin typeface="+mj-lt"/>
              <a:cs typeface="Calibri"/>
              <a:sym typeface="Times New Roman"/>
            </a:endParaRPr>
          </a:p>
          <a:p>
            <a:pPr marL="723900" indent="-457200">
              <a:buSzPct val="80087"/>
              <a:buFont typeface="Courier New" panose="02070309020205020404" pitchFamily="49" charset="0"/>
              <a:buChar char="o"/>
            </a:pPr>
            <a:r>
              <a:rPr lang="en-GB" sz="2900" dirty="0">
                <a:latin typeface="+mj-lt"/>
                <a:cs typeface="Calibri"/>
              </a:rPr>
              <a:t>a requirement you need to clarify;</a:t>
            </a:r>
            <a:endParaRPr sz="2900" dirty="0">
              <a:latin typeface="+mj-lt"/>
              <a:cs typeface="Calibri"/>
              <a:sym typeface="Times New Roman"/>
            </a:endParaRPr>
          </a:p>
          <a:p>
            <a:pPr marL="723900" indent="-457200">
              <a:buSzPct val="80087"/>
              <a:buFont typeface="Courier New" panose="02070309020205020404" pitchFamily="49" charset="0"/>
              <a:buChar char="o"/>
            </a:pPr>
            <a:r>
              <a:rPr lang="en-GB" sz="2900" dirty="0">
                <a:latin typeface="+mj-lt"/>
                <a:cs typeface="Calibri"/>
              </a:rPr>
              <a:t>a constraint you must confirm;</a:t>
            </a:r>
            <a:endParaRPr sz="2900" dirty="0">
              <a:latin typeface="+mj-lt"/>
              <a:cs typeface="Calibri"/>
              <a:sym typeface="Times New Roman"/>
            </a:endParaRPr>
          </a:p>
          <a:p>
            <a:pPr marL="723900" indent="-457200">
              <a:buSzPct val="80087"/>
              <a:buFont typeface="Courier New" panose="02070309020205020404" pitchFamily="49" charset="0"/>
              <a:buChar char="o"/>
            </a:pPr>
            <a:r>
              <a:rPr lang="en-GB" sz="2900" dirty="0">
                <a:latin typeface="+mj-lt"/>
                <a:cs typeface="Calibri"/>
              </a:rPr>
              <a:t>a success criterion you need to measure;</a:t>
            </a:r>
            <a:endParaRPr sz="2900" dirty="0">
              <a:latin typeface="+mj-lt"/>
              <a:cs typeface="Calibri"/>
              <a:sym typeface="Times New Roman"/>
            </a:endParaRPr>
          </a:p>
          <a:p>
            <a:pPr marL="723900" indent="-457200">
              <a:buSzPct val="80087"/>
              <a:buFont typeface="Courier New" panose="02070309020205020404" pitchFamily="49" charset="0"/>
              <a:buChar char="o"/>
            </a:pPr>
            <a:r>
              <a:rPr lang="en-GB" sz="2900" dirty="0">
                <a:latin typeface="+mj-lt"/>
                <a:cs typeface="Calibri"/>
              </a:rPr>
              <a:t>a project life cycle stage you must complete first – and why.</a:t>
            </a:r>
            <a:endParaRPr sz="2900" dirty="0">
              <a:latin typeface="+mj-lt"/>
              <a:cs typeface="Calibri"/>
              <a:sym typeface="Times New Roman"/>
            </a:endParaRPr>
          </a:p>
          <a:p>
            <a:pPr marL="228600" lvl="0" indent="-87629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310" name="Google Shape;310;p11"/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rgbClr val="88A2F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-GB"/>
              <a:t>Plenary </a:t>
            </a:r>
            <a:endParaRPr/>
          </a:p>
        </p:txBody>
      </p:sp>
      <p:sp>
        <p:nvSpPr>
          <p:cNvPr id="4" name="Google Shape;145;p2">
            <a:extLst>
              <a:ext uri="{FF2B5EF4-FFF2-40B4-BE49-F238E27FC236}">
                <a16:creationId xmlns:a16="http://schemas.microsoft.com/office/drawing/2014/main" id="{877BA2D6-E5F4-2B8A-8180-ACA326607F45}"/>
              </a:ext>
            </a:extLst>
          </p:cNvPr>
          <p:cNvSpPr txBox="1">
            <a:spLocks/>
          </p:cNvSpPr>
          <p:nvPr/>
        </p:nvSpPr>
        <p:spPr>
          <a:xfrm>
            <a:off x="838200" y="6372225"/>
            <a:ext cx="4210050" cy="3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8000"/>
              </a:lnSpc>
              <a:buClr>
                <a:srgbClr val="898989"/>
              </a:buClr>
              <a:buSzPts val="1200"/>
            </a:pPr>
            <a:r>
              <a:rPr lang="en-US" sz="12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Lesson 1: Interpreting project briefs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</a:pPr>
            <a:r>
              <a:rPr lang="en-GB" sz="4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 this lesson, we have:</a:t>
            </a:r>
            <a:endParaRPr sz="40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16" name="Google Shape;316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400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26367"/>
              </a:buClr>
              <a:buSzPts val="2400"/>
              <a:buChar char="•"/>
            </a:pPr>
            <a:r>
              <a:rPr lang="en-GB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explained the key purpose and scope of a given project brief;</a:t>
            </a:r>
            <a:endParaRPr sz="24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lvl="0" indent="-2286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26367"/>
              </a:buClr>
              <a:buSzPts val="2400"/>
              <a:buChar char="•"/>
            </a:pPr>
            <a:r>
              <a:rPr lang="en-GB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stated and sequenced the main stages of the project life cycle for a given project proposal;</a:t>
            </a:r>
            <a:endParaRPr sz="24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lvl="0" indent="-2286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26367"/>
              </a:buClr>
              <a:buSzPts val="2400"/>
              <a:buChar char="•"/>
            </a:pPr>
            <a:r>
              <a:rPr lang="en-GB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differentiated between requirements, constraints and measurable success criteria.</a:t>
            </a:r>
            <a:endParaRPr sz="24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lvl="0" indent="-762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317" name="Google Shape;317;p12"/>
          <p:cNvSpPr txBox="1">
            <a:spLocks noGrp="1"/>
          </p:cNvSpPr>
          <p:nvPr>
            <p:ph type="body" idx="2"/>
          </p:nvPr>
        </p:nvSpPr>
        <p:spPr>
          <a:xfrm>
            <a:off x="7687670" y="1524228"/>
            <a:ext cx="4219196" cy="435133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88A2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Skills: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CSA. Interpreting and confirming project requirements 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CSC. Complying with the requirements and needs of a client’s brief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General competencies: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English: 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EC5. Synthesise information 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EC6. Take part in/lead discussions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" name="Google Shape;318;p12"/>
          <p:cNvSpPr>
            <a:spLocks noGrp="1"/>
          </p:cNvSpPr>
          <p:nvPr>
            <p:ph type="body" idx="3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rgbClr val="88A2F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-GB"/>
              <a:t>Plenary</a:t>
            </a:r>
            <a:endParaRPr/>
          </a:p>
        </p:txBody>
      </p:sp>
      <p:sp>
        <p:nvSpPr>
          <p:cNvPr id="4" name="Google Shape;145;p2">
            <a:extLst>
              <a:ext uri="{FF2B5EF4-FFF2-40B4-BE49-F238E27FC236}">
                <a16:creationId xmlns:a16="http://schemas.microsoft.com/office/drawing/2014/main" id="{A226A6C8-AEC0-ECF3-E3C8-327849D8ACE2}"/>
              </a:ext>
            </a:extLst>
          </p:cNvPr>
          <p:cNvSpPr txBox="1">
            <a:spLocks/>
          </p:cNvSpPr>
          <p:nvPr/>
        </p:nvSpPr>
        <p:spPr>
          <a:xfrm>
            <a:off x="838200" y="6372225"/>
            <a:ext cx="4210050" cy="3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8000"/>
              </a:lnSpc>
              <a:buClr>
                <a:srgbClr val="898989"/>
              </a:buClr>
              <a:buSzPts val="1200"/>
            </a:pPr>
            <a:r>
              <a:rPr lang="en-US" sz="12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Lesson 1: Interpreting project briefs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/>
          <p:nvPr/>
        </p:nvSpPr>
        <p:spPr>
          <a:xfrm>
            <a:off x="8180439" y="3677265"/>
            <a:ext cx="2678393" cy="2387642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D2E8E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is project management?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Google Shape;152;p4"/>
          <p:cNvSpPr txBox="1">
            <a:spLocks noGrp="1"/>
          </p:cNvSpPr>
          <p:nvPr>
            <p:ph type="body" idx="1"/>
          </p:nvPr>
        </p:nvSpPr>
        <p:spPr>
          <a:xfrm>
            <a:off x="739878" y="1534459"/>
            <a:ext cx="10515600" cy="4705800"/>
          </a:xfrm>
          <a:prstGeom prst="rect">
            <a:avLst/>
          </a:prstGeom>
          <a:solidFill>
            <a:srgbClr val="D2E8E9"/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-GB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DISCUSS…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-GB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</a:t>
            </a:r>
            <a:r>
              <a:rPr lang="en-GB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project management?</a:t>
            </a:r>
            <a:endParaRPr sz="2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-GB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Why is project management needed?</a:t>
            </a:r>
            <a:endParaRPr sz="2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-GB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How is project management carried out?</a:t>
            </a:r>
            <a:endParaRPr sz="2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-GB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Who is responsible for project management?</a:t>
            </a:r>
            <a:endParaRPr sz="2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Google Shape;153;p4"/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rgbClr val="88A2F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-GB"/>
              <a:t>Introduction</a:t>
            </a:r>
            <a:endParaRPr/>
          </a:p>
        </p:txBody>
      </p:sp>
      <p:sp>
        <p:nvSpPr>
          <p:cNvPr id="4" name="Google Shape;145;p2">
            <a:extLst>
              <a:ext uri="{FF2B5EF4-FFF2-40B4-BE49-F238E27FC236}">
                <a16:creationId xmlns:a16="http://schemas.microsoft.com/office/drawing/2014/main" id="{AAD53869-D469-2E0F-BF6C-5D53FB3903BA}"/>
              </a:ext>
            </a:extLst>
          </p:cNvPr>
          <p:cNvSpPr txBox="1">
            <a:spLocks/>
          </p:cNvSpPr>
          <p:nvPr/>
        </p:nvSpPr>
        <p:spPr>
          <a:xfrm>
            <a:off x="838200" y="6372225"/>
            <a:ext cx="4210050" cy="3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8000"/>
              </a:lnSpc>
              <a:buClr>
                <a:srgbClr val="898989"/>
              </a:buClr>
              <a:buSzPts val="1200"/>
            </a:pPr>
            <a:r>
              <a:rPr lang="en-US" sz="12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Lesson 1: </a:t>
            </a:r>
            <a:r>
              <a:rPr lang="en-US" sz="12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Interpreting project briefs</a:t>
            </a:r>
            <a:endParaRPr lang="en-US" sz="1200" kern="1200" dirty="0">
              <a:solidFill>
                <a:srgbClr val="89898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82E974-8C3C-886B-8909-49B6CCD1B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912669" y="3912976"/>
            <a:ext cx="2144486" cy="2151931"/>
            <a:chOff x="7647709" y="2425735"/>
            <a:chExt cx="3151118" cy="316205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D237420-87D9-1294-9079-EB2211E48B09}"/>
                </a:ext>
              </a:extLst>
            </p:cNvPr>
            <p:cNvSpPr/>
            <p:nvPr/>
          </p:nvSpPr>
          <p:spPr>
            <a:xfrm>
              <a:off x="7647709" y="2425735"/>
              <a:ext cx="3151118" cy="31511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2E8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4AC5F3-09FD-5478-7BFD-1D498A79B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47709" y="2436675"/>
              <a:ext cx="3151118" cy="31511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000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is project management?</a:t>
            </a:r>
            <a:endParaRPr dirty="0"/>
          </a:p>
        </p:txBody>
      </p:sp>
      <p:sp>
        <p:nvSpPr>
          <p:cNvPr id="162" name="Google Shape;162;p3"/>
          <p:cNvSpPr txBox="1">
            <a:spLocks noGrp="1"/>
          </p:cNvSpPr>
          <p:nvPr>
            <p:ph type="body" idx="1"/>
          </p:nvPr>
        </p:nvSpPr>
        <p:spPr>
          <a:xfrm>
            <a:off x="838200" y="1471126"/>
            <a:ext cx="10515600" cy="4705800"/>
          </a:xfrm>
          <a:prstGeom prst="rect">
            <a:avLst/>
          </a:prstGeom>
          <a:solidFill>
            <a:srgbClr val="D2E8E9"/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-GB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What is project management?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-GB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management is the process of planning, organising and controlling tasks so that an engineering project is completed safely, on time, within budget and to the required quality.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endParaRPr sz="2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-GB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Why is project management needed?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-GB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engineering, project management involves managing deadlines, safety risks, budgets, multiple people and roles, and technical constraints.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-GB" sz="2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project management, even good technical ideas can fail.</a:t>
            </a:r>
            <a:endParaRPr sz="2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endParaRPr sz="20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Google Shape;163;p3"/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rgbClr val="88A2F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-GB"/>
              <a:t>Introduction</a:t>
            </a:r>
            <a:endParaRPr/>
          </a:p>
        </p:txBody>
      </p:sp>
      <p:sp>
        <p:nvSpPr>
          <p:cNvPr id="4" name="Google Shape;145;p2">
            <a:extLst>
              <a:ext uri="{FF2B5EF4-FFF2-40B4-BE49-F238E27FC236}">
                <a16:creationId xmlns:a16="http://schemas.microsoft.com/office/drawing/2014/main" id="{8604534F-F0A3-5BE4-3817-84A7122CEC10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838200" y="6356350"/>
            <a:ext cx="42100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8000"/>
              </a:lnSpc>
              <a:buClr>
                <a:srgbClr val="898989"/>
              </a:buClr>
              <a:buSzPts val="1200"/>
            </a:pPr>
            <a:r>
              <a:rPr lang="en-US" sz="12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Lesson 1: </a:t>
            </a:r>
            <a:r>
              <a:rPr lang="en-US" sz="12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Interpreting project briefs</a:t>
            </a:r>
            <a:endParaRPr lang="en-US" sz="1200" kern="1200" dirty="0">
              <a:solidFill>
                <a:srgbClr val="89898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000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is project management?</a:t>
            </a:r>
            <a:endParaRPr dirty="0"/>
          </a:p>
        </p:txBody>
      </p:sp>
      <p:sp>
        <p:nvSpPr>
          <p:cNvPr id="170" name="Google Shape;170;p35"/>
          <p:cNvSpPr txBox="1">
            <a:spLocks noGrp="1"/>
          </p:cNvSpPr>
          <p:nvPr>
            <p:ph type="body" idx="1"/>
          </p:nvPr>
        </p:nvSpPr>
        <p:spPr>
          <a:xfrm>
            <a:off x="838200" y="1471126"/>
            <a:ext cx="10515600" cy="4705800"/>
          </a:xfrm>
          <a:prstGeom prst="rect">
            <a:avLst/>
          </a:prstGeom>
          <a:solidFill>
            <a:srgbClr val="D2E8E9"/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-GB" sz="2400" b="1" dirty="0">
                <a:solidFill>
                  <a:schemeClr val="dk1"/>
                </a:solidFill>
                <a:latin typeface="+mj-lt"/>
              </a:rPr>
              <a:t>3. How is project management carried out?</a:t>
            </a:r>
            <a:endParaRPr sz="2400" b="1" dirty="0">
              <a:solidFill>
                <a:schemeClr val="dk1"/>
              </a:solidFill>
              <a:latin typeface="+mj-lt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None/>
            </a:pPr>
            <a:r>
              <a:rPr lang="en-GB" sz="2400" dirty="0">
                <a:solidFill>
                  <a:schemeClr val="dk1"/>
                </a:solidFill>
                <a:latin typeface="+mj-lt"/>
              </a:rPr>
              <a:t>Project management includes interpreting </a:t>
            </a:r>
            <a:r>
              <a:rPr lang="en-GB" sz="2400">
                <a:solidFill>
                  <a:schemeClr val="dk1"/>
                </a:solidFill>
                <a:latin typeface="+mj-lt"/>
              </a:rPr>
              <a:t>the project brief, </a:t>
            </a:r>
            <a:r>
              <a:rPr lang="en-GB" sz="2400" dirty="0">
                <a:solidFill>
                  <a:schemeClr val="dk1"/>
                </a:solidFill>
                <a:latin typeface="+mj-lt"/>
              </a:rPr>
              <a:t>planning tasks and timelines, managing risks, monitoring progress, communicating with the team and client, reviewing outcomes and improvements.</a:t>
            </a:r>
            <a:br>
              <a:rPr lang="en-GB" sz="2400" dirty="0">
                <a:solidFill>
                  <a:schemeClr val="dk1"/>
                </a:solidFill>
                <a:latin typeface="+mj-lt"/>
              </a:rPr>
            </a:br>
            <a:endParaRPr sz="2400" dirty="0">
              <a:solidFill>
                <a:schemeClr val="dk1"/>
              </a:solidFill>
              <a:latin typeface="+mj-lt"/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-GB" sz="2400" b="1" dirty="0">
                <a:solidFill>
                  <a:schemeClr val="dk1"/>
                </a:solidFill>
                <a:latin typeface="+mj-lt"/>
              </a:rPr>
              <a:t>4. Who is responsible for project management?</a:t>
            </a:r>
            <a:endParaRPr sz="2400" b="1" dirty="0">
              <a:solidFill>
                <a:schemeClr val="dk1"/>
              </a:solidFill>
              <a:latin typeface="+mj-lt"/>
            </a:endParaRPr>
          </a:p>
          <a:p>
            <a:pPr marL="483869" lvl="0" indent="-34289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400" dirty="0">
                <a:solidFill>
                  <a:schemeClr val="dk1"/>
                </a:solidFill>
                <a:latin typeface="+mj-lt"/>
              </a:rPr>
              <a:t>In larger organisations, a dedicated Project Manager oversees the process.</a:t>
            </a:r>
            <a:endParaRPr sz="2400" dirty="0">
              <a:solidFill>
                <a:schemeClr val="dk1"/>
              </a:solidFill>
              <a:latin typeface="+mj-lt"/>
            </a:endParaRPr>
          </a:p>
          <a:p>
            <a:pPr marL="483869" lvl="0" indent="-3428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400" dirty="0">
                <a:solidFill>
                  <a:schemeClr val="dk1"/>
                </a:solidFill>
                <a:latin typeface="+mj-lt"/>
              </a:rPr>
              <a:t>In smaller companies or SMEs (Small and Medium-sized Enterprises), one person may carry out several roles, including project management.</a:t>
            </a:r>
            <a:endParaRPr sz="2400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71" name="Google Shape;171;p35"/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rgbClr val="88A2F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-GB"/>
              <a:t>Introduction</a:t>
            </a:r>
            <a:endParaRPr/>
          </a:p>
        </p:txBody>
      </p:sp>
      <p:sp>
        <p:nvSpPr>
          <p:cNvPr id="5" name="Google Shape;145;p2">
            <a:extLst>
              <a:ext uri="{FF2B5EF4-FFF2-40B4-BE49-F238E27FC236}">
                <a16:creationId xmlns:a16="http://schemas.microsoft.com/office/drawing/2014/main" id="{8A579312-FEB6-90E9-A9C9-7D8198543B97}"/>
              </a:ext>
            </a:extLst>
          </p:cNvPr>
          <p:cNvSpPr txBox="1">
            <a:spLocks/>
          </p:cNvSpPr>
          <p:nvPr/>
        </p:nvSpPr>
        <p:spPr>
          <a:xfrm>
            <a:off x="838200" y="6372225"/>
            <a:ext cx="4210050" cy="3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8000"/>
              </a:lnSpc>
              <a:buClr>
                <a:srgbClr val="898989"/>
              </a:buClr>
              <a:buSzPts val="1200"/>
            </a:pPr>
            <a:r>
              <a:rPr lang="en-US" sz="12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Lesson 1: </a:t>
            </a:r>
            <a:r>
              <a:rPr lang="en-US" sz="12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Interpreting project briefs</a:t>
            </a:r>
            <a:endParaRPr lang="en-US" sz="1200" kern="1200" dirty="0">
              <a:solidFill>
                <a:srgbClr val="89898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b83ea615e5_0_0"/>
          <p:cNvSpPr txBox="1">
            <a:spLocks noGrp="1"/>
          </p:cNvSpPr>
          <p:nvPr>
            <p:ph type="title"/>
          </p:nvPr>
        </p:nvSpPr>
        <p:spPr>
          <a:xfrm>
            <a:off x="838200" y="11964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is a project brief?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Google Shape;178;g3b83ea615e5_0_0"/>
          <p:cNvSpPr txBox="1">
            <a:spLocks noGrp="1"/>
          </p:cNvSpPr>
          <p:nvPr>
            <p:ph type="body" idx="1"/>
          </p:nvPr>
        </p:nvSpPr>
        <p:spPr>
          <a:xfrm>
            <a:off x="688257" y="1445342"/>
            <a:ext cx="10864645" cy="4731483"/>
          </a:xfrm>
          <a:prstGeom prst="rect">
            <a:avLst/>
          </a:prstGeom>
          <a:solidFill>
            <a:srgbClr val="D2E8E9"/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2900" dirty="0">
                <a:latin typeface="+mj-lt"/>
              </a:rPr>
              <a:t>A project brief:</a:t>
            </a:r>
            <a:endParaRPr sz="2900" dirty="0">
              <a:latin typeface="+mj-lt"/>
            </a:endParaRPr>
          </a:p>
          <a:p>
            <a:pPr marL="523813" lvl="0" indent="-4572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900" dirty="0">
                <a:latin typeface="+mj-lt"/>
              </a:rPr>
              <a:t>explains what must be achieved and why it is needed;</a:t>
            </a:r>
            <a:endParaRPr sz="2900" dirty="0">
              <a:latin typeface="+mj-lt"/>
            </a:endParaRPr>
          </a:p>
          <a:p>
            <a:pPr marL="523813" lvl="0" indent="-457200">
              <a:buClr>
                <a:srgbClr val="326367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900" dirty="0">
                <a:latin typeface="+mj-lt"/>
              </a:rPr>
              <a:t>includes key requirements (also known as the project specification):</a:t>
            </a:r>
            <a:endParaRPr dirty="0">
              <a:latin typeface="+mj-lt"/>
            </a:endParaRPr>
          </a:p>
          <a:p>
            <a:pPr marL="723900" lvl="0" indent="-4572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ct val="80087"/>
              <a:buFont typeface="Courier New" panose="02070309020205020404" pitchFamily="49" charset="0"/>
              <a:buChar char="o"/>
            </a:pPr>
            <a:r>
              <a:rPr lang="en-GB" sz="2900" dirty="0">
                <a:latin typeface="+mj-lt"/>
              </a:rPr>
              <a:t>technical requirements: performance needs, dimensions, pressures, materials;</a:t>
            </a:r>
            <a:endParaRPr dirty="0">
              <a:latin typeface="+mj-lt"/>
            </a:endParaRPr>
          </a:p>
          <a:p>
            <a:pPr marL="723900" lvl="0" indent="-4572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ct val="80087"/>
              <a:buFont typeface="Courier New" panose="02070309020205020404" pitchFamily="49" charset="0"/>
              <a:buChar char="o"/>
            </a:pPr>
            <a:r>
              <a:rPr lang="en-GB" sz="2900" dirty="0">
                <a:latin typeface="+mj-lt"/>
              </a:rPr>
              <a:t>operational requirements: how long it must run, environment, cycle rate;</a:t>
            </a:r>
            <a:endParaRPr dirty="0">
              <a:latin typeface="+mj-lt"/>
            </a:endParaRPr>
          </a:p>
          <a:p>
            <a:pPr marL="723900" lvl="0" indent="-4572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ct val="80087"/>
              <a:buFont typeface="Courier New" panose="02070309020205020404" pitchFamily="49" charset="0"/>
              <a:buChar char="o"/>
            </a:pPr>
            <a:r>
              <a:rPr lang="en-GB" sz="2900" dirty="0">
                <a:latin typeface="+mj-lt"/>
              </a:rPr>
              <a:t>commercial requirements: budget, cost efficiency, reliability;</a:t>
            </a:r>
            <a:endParaRPr dirty="0">
              <a:latin typeface="+mj-lt"/>
            </a:endParaRPr>
          </a:p>
          <a:p>
            <a:pPr marL="723900" lvl="0" indent="-4572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ct val="80087"/>
              <a:buFont typeface="Courier New" panose="02070309020205020404" pitchFamily="49" charset="0"/>
              <a:buChar char="o"/>
            </a:pPr>
            <a:r>
              <a:rPr lang="en-GB" sz="2900" dirty="0">
                <a:latin typeface="+mj-lt"/>
              </a:rPr>
              <a:t>safety requirements: risk of damage, over-pressure, safe handling;</a:t>
            </a:r>
            <a:endParaRPr sz="2900" dirty="0">
              <a:latin typeface="+mj-lt"/>
            </a:endParaRPr>
          </a:p>
          <a:p>
            <a:pPr marL="523813" lvl="0" indent="-4572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900" dirty="0">
                <a:latin typeface="+mj-lt"/>
              </a:rPr>
              <a:t>identifies constraints – fixed limits you cannot change;</a:t>
            </a:r>
            <a:endParaRPr sz="2900" dirty="0">
              <a:latin typeface="+mj-lt"/>
            </a:endParaRPr>
          </a:p>
          <a:p>
            <a:pPr marL="523813" lvl="0" indent="-4572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900" dirty="0">
                <a:latin typeface="+mj-lt"/>
              </a:rPr>
              <a:t>highlights assumptions – things you must check before </a:t>
            </a:r>
            <a:br>
              <a:rPr lang="en-GB" sz="2900" dirty="0">
                <a:latin typeface="+mj-lt"/>
              </a:rPr>
            </a:br>
            <a:r>
              <a:rPr lang="en-GB" sz="2900" dirty="0">
                <a:latin typeface="+mj-lt"/>
              </a:rPr>
              <a:t>designing;</a:t>
            </a:r>
            <a:endParaRPr dirty="0">
              <a:latin typeface="+mj-lt"/>
            </a:endParaRPr>
          </a:p>
          <a:p>
            <a:pPr marL="523813" lvl="0" indent="-4572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rgbClr val="326367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900" dirty="0">
                <a:latin typeface="+mj-lt"/>
              </a:rPr>
              <a:t>outlines client expectations.</a:t>
            </a:r>
            <a:endParaRPr dirty="0">
              <a:latin typeface="+mj-lt"/>
            </a:endParaRPr>
          </a:p>
          <a:p>
            <a:pPr marL="228600" lvl="0" indent="-24129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+mj-lt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+mj-lt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4827"/>
              <a:buNone/>
            </a:pPr>
            <a:endParaRPr dirty="0">
              <a:latin typeface="+mj-lt"/>
            </a:endParaRPr>
          </a:p>
          <a:p>
            <a:pPr marL="228600" lvl="0" indent="-87628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+mj-lt"/>
            </a:endParaRPr>
          </a:p>
        </p:txBody>
      </p:sp>
      <p:sp>
        <p:nvSpPr>
          <p:cNvPr id="179" name="Google Shape;179;g3b83ea615e5_0_0"/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400" cy="365100"/>
          </a:xfrm>
          <a:prstGeom prst="flowChartAlternateProcess">
            <a:avLst/>
          </a:prstGeom>
          <a:solidFill>
            <a:srgbClr val="88A2F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-GB" dirty="0"/>
              <a:t>Introduction</a:t>
            </a:r>
            <a:endParaRPr dirty="0"/>
          </a:p>
        </p:txBody>
      </p:sp>
      <p:sp>
        <p:nvSpPr>
          <p:cNvPr id="4" name="Google Shape;145;p2">
            <a:extLst>
              <a:ext uri="{FF2B5EF4-FFF2-40B4-BE49-F238E27FC236}">
                <a16:creationId xmlns:a16="http://schemas.microsoft.com/office/drawing/2014/main" id="{E2F562EE-D3A7-51A3-5173-8E0FDBD17EF0}"/>
              </a:ext>
            </a:extLst>
          </p:cNvPr>
          <p:cNvSpPr txBox="1">
            <a:spLocks/>
          </p:cNvSpPr>
          <p:nvPr/>
        </p:nvSpPr>
        <p:spPr>
          <a:xfrm>
            <a:off x="838200" y="6372225"/>
            <a:ext cx="4210050" cy="3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8000"/>
              </a:lnSpc>
              <a:buClr>
                <a:srgbClr val="898989"/>
              </a:buClr>
              <a:buSzPts val="1200"/>
            </a:pPr>
            <a:r>
              <a:rPr lang="en-US" sz="12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Lesson 1: </a:t>
            </a:r>
            <a:r>
              <a:rPr lang="en-US" sz="12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Interpreting project briefs</a:t>
            </a:r>
            <a:endParaRPr lang="en-US" sz="1200" kern="1200" dirty="0">
              <a:solidFill>
                <a:srgbClr val="89898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FC4A979-6782-A041-6D81-D8DB5A62E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09314" y="3815004"/>
            <a:ext cx="2144486" cy="2151931"/>
            <a:chOff x="7647709" y="2425735"/>
            <a:chExt cx="3151118" cy="316205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31507CC-FBF7-3B79-93A5-8F5C828F5963}"/>
                </a:ext>
              </a:extLst>
            </p:cNvPr>
            <p:cNvSpPr/>
            <p:nvPr/>
          </p:nvSpPr>
          <p:spPr>
            <a:xfrm>
              <a:off x="7647709" y="2425735"/>
              <a:ext cx="3151118" cy="31511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2E8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602A33-A583-C914-CC93-D09BAA0B2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47709" y="2436675"/>
              <a:ext cx="3151118" cy="31511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b810c6b8c7_0_0"/>
          <p:cNvSpPr txBox="1">
            <a:spLocks noGrp="1"/>
          </p:cNvSpPr>
          <p:nvPr>
            <p:ph type="title"/>
          </p:nvPr>
        </p:nvSpPr>
        <p:spPr>
          <a:xfrm>
            <a:off x="497529" y="136526"/>
            <a:ext cx="10515600" cy="1163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Managing an engineering project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45;p2">
            <a:extLst>
              <a:ext uri="{FF2B5EF4-FFF2-40B4-BE49-F238E27FC236}">
                <a16:creationId xmlns:a16="http://schemas.microsoft.com/office/drawing/2014/main" id="{5CAE9059-6631-5CCE-A39A-A1380792A312}"/>
              </a:ext>
            </a:extLst>
          </p:cNvPr>
          <p:cNvSpPr txBox="1">
            <a:spLocks/>
          </p:cNvSpPr>
          <p:nvPr/>
        </p:nvSpPr>
        <p:spPr>
          <a:xfrm>
            <a:off x="838200" y="6372225"/>
            <a:ext cx="4210050" cy="3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8000"/>
              </a:lnSpc>
              <a:buClr>
                <a:srgbClr val="898989"/>
              </a:buClr>
              <a:buSzPts val="1200"/>
            </a:pPr>
            <a:r>
              <a:rPr lang="en-US" sz="12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Lesson 1: </a:t>
            </a:r>
            <a:r>
              <a:rPr lang="en-US" sz="12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Interpreting project briefs</a:t>
            </a:r>
            <a:endParaRPr lang="en-US" sz="1200" kern="1200" dirty="0">
              <a:solidFill>
                <a:srgbClr val="89898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Google Shape;179;g3b83ea615e5_0_0">
            <a:extLst>
              <a:ext uri="{FF2B5EF4-FFF2-40B4-BE49-F238E27FC236}">
                <a16:creationId xmlns:a16="http://schemas.microsoft.com/office/drawing/2014/main" id="{CBC22261-29C4-2521-03D0-FBE3B18127B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400" cy="365100"/>
          </a:xfrm>
          <a:prstGeom prst="flowChartAlternateProcess">
            <a:avLst/>
          </a:prstGeom>
          <a:solidFill>
            <a:srgbClr val="88A2F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-GB" dirty="0"/>
              <a:t>Introduction</a:t>
            </a:r>
            <a:endParaRPr dirty="0"/>
          </a:p>
        </p:txBody>
      </p:sp>
      <p:pic>
        <p:nvPicPr>
          <p:cNvPr id="6" name="Online Media 5" title="Managing an engineering project Lyndhurst Precision Engineering">
            <a:hlinkClick r:id="" action="ppaction://media"/>
            <a:extLst>
              <a:ext uri="{FF2B5EF4-FFF2-40B4-BE49-F238E27FC236}">
                <a16:creationId xmlns:a16="http://schemas.microsoft.com/office/drawing/2014/main" id="{0B9D3016-9BEA-4EA9-7726-920CF3E25F6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54515" y="1161133"/>
            <a:ext cx="8882970" cy="5004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Why brief interpretation matte</a:t>
            </a:r>
            <a:r>
              <a:rPr lang="en-GB" dirty="0"/>
              <a:t>rs</a:t>
            </a:r>
            <a:endParaRPr dirty="0"/>
          </a:p>
        </p:txBody>
      </p:sp>
      <p:sp>
        <p:nvSpPr>
          <p:cNvPr id="198" name="Google Shape;198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601930" cy="4351338"/>
          </a:xfrm>
          <a:prstGeom prst="rect">
            <a:avLst/>
          </a:prstGeom>
          <a:solidFill>
            <a:srgbClr val="D2E8E9"/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92500"/>
          </a:bodyPr>
          <a:lstStyle/>
          <a:p>
            <a:pPr marL="228600" lvl="0" indent="-2286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26367"/>
              </a:buClr>
              <a:buSzPct val="100000"/>
              <a:buChar char="•"/>
            </a:pPr>
            <a:r>
              <a:rPr lang="en-GB" dirty="0">
                <a:latin typeface="+mn-lt"/>
              </a:rPr>
              <a:t>Why do you think it's important to consider your brief carefully when starting an engineering project?</a:t>
            </a:r>
            <a:endParaRPr dirty="0">
              <a:latin typeface="+mn-lt"/>
            </a:endParaRPr>
          </a:p>
          <a:p>
            <a:pPr marL="228600" lvl="0" indent="-2286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26367"/>
              </a:buClr>
              <a:buSzPct val="100000"/>
              <a:buChar char="•"/>
            </a:pPr>
            <a:r>
              <a:rPr lang="en-GB" dirty="0">
                <a:latin typeface="+mn-lt"/>
              </a:rPr>
              <a:t>What do you think could go wrong if a requirement in the brief is missed?</a:t>
            </a:r>
            <a:endParaRPr dirty="0">
              <a:latin typeface="+mn-lt"/>
            </a:endParaRPr>
          </a:p>
          <a:p>
            <a:pPr marL="228600" lvl="0" indent="-2286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26367"/>
              </a:buClr>
              <a:buSzPct val="100000"/>
              <a:buChar char="•"/>
            </a:pPr>
            <a:r>
              <a:rPr lang="en-GB" dirty="0">
                <a:latin typeface="+mn-lt"/>
              </a:rPr>
              <a:t>Why do you need to be able to give clear justification for your project decisions?</a:t>
            </a:r>
            <a:endParaRPr dirty="0">
              <a:latin typeface="+mn-lt"/>
            </a:endParaRPr>
          </a:p>
        </p:txBody>
      </p:sp>
      <p:sp>
        <p:nvSpPr>
          <p:cNvPr id="199" name="Google Shape;199;p5"/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rgbClr val="88A2F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-GB"/>
              <a:t>Introduction</a:t>
            </a:r>
            <a:endParaRPr/>
          </a:p>
        </p:txBody>
      </p:sp>
      <p:pic>
        <p:nvPicPr>
          <p:cNvPr id="201" name="Google Shape;201;p5" descr="Group of engineers in a planning meeting"/>
          <p:cNvPicPr preferRelativeResize="0">
            <a:picLocks noGrp="1"/>
          </p:cNvPicPr>
          <p:nvPr>
            <p:ph type="pic" idx="3"/>
          </p:nvPr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9083" y="1825625"/>
            <a:ext cx="4730969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5;p2">
            <a:extLst>
              <a:ext uri="{FF2B5EF4-FFF2-40B4-BE49-F238E27FC236}">
                <a16:creationId xmlns:a16="http://schemas.microsoft.com/office/drawing/2014/main" id="{70BADF5B-23DF-A2FB-DC2C-FAE6AB4F19A6}"/>
              </a:ext>
            </a:extLst>
          </p:cNvPr>
          <p:cNvSpPr txBox="1">
            <a:spLocks/>
          </p:cNvSpPr>
          <p:nvPr/>
        </p:nvSpPr>
        <p:spPr>
          <a:xfrm>
            <a:off x="838200" y="6372225"/>
            <a:ext cx="4210050" cy="3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8000"/>
              </a:lnSpc>
              <a:buClr>
                <a:srgbClr val="898989"/>
              </a:buClr>
              <a:buSzPts val="1200"/>
            </a:pPr>
            <a:r>
              <a:rPr lang="en-US" sz="12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Lesson 1: </a:t>
            </a:r>
            <a:r>
              <a:rPr lang="en-US" sz="12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Interpreting project briefs</a:t>
            </a:r>
            <a:endParaRPr lang="en-US" sz="1200" kern="1200" dirty="0">
              <a:solidFill>
                <a:srgbClr val="89898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>
          <a:extLst>
            <a:ext uri="{FF2B5EF4-FFF2-40B4-BE49-F238E27FC236}">
              <a16:creationId xmlns:a16="http://schemas.microsoft.com/office/drawing/2014/main" id="{BB26BED3-20BA-8A37-247B-D806FAD68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b810c6b8c7_0_0">
            <a:extLst>
              <a:ext uri="{FF2B5EF4-FFF2-40B4-BE49-F238E27FC236}">
                <a16:creationId xmlns:a16="http://schemas.microsoft.com/office/drawing/2014/main" id="{6D6B18AB-79A9-50AF-A7F4-2A28C16ABF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27785"/>
            <a:ext cx="10515600" cy="1163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Calibri"/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Pneumatic gripper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Google Shape;189;g3b810c6b8c7_0_0">
            <a:extLst>
              <a:ext uri="{FF2B5EF4-FFF2-40B4-BE49-F238E27FC236}">
                <a16:creationId xmlns:a16="http://schemas.microsoft.com/office/drawing/2014/main" id="{B9AF7F61-9FF4-BDDD-051F-0D346F2837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3200400" cy="3961087"/>
          </a:xfrm>
          <a:prstGeom prst="rect">
            <a:avLst/>
          </a:prstGeom>
          <a:solidFill>
            <a:srgbClr val="D2E8E9"/>
          </a:solidFill>
          <a:ln>
            <a:noFill/>
          </a:ln>
        </p:spPr>
        <p:txBody>
          <a:bodyPr spcFirstLastPara="1" wrap="square" lIns="251999" tIns="180000" rIns="180000" bIns="180000" anchor="t" anchorCtr="0">
            <a:normAutofit/>
          </a:bodyPr>
          <a:lstStyle/>
          <a:p>
            <a:pPr marL="0" lvl="0" indent="0">
              <a:buNone/>
            </a:pPr>
            <a:r>
              <a:rPr lang="en-US" sz="2400" dirty="0">
                <a:latin typeface="+mn-lt"/>
              </a:rPr>
              <a:t>Pneumatic gripper arms are used in various industrial applications for grasping, lifting, holding, rotating and placing objects into set locations.</a:t>
            </a:r>
            <a:endParaRPr lang="en-GB" sz="2400" dirty="0">
              <a:latin typeface="+mn-lt"/>
            </a:endParaRPr>
          </a:p>
          <a:p>
            <a:pPr marL="0" lvl="0" indent="0">
              <a:buNone/>
            </a:pPr>
            <a:endParaRPr lang="en-GB" sz="1600" dirty="0">
              <a:latin typeface="+mn-lt"/>
            </a:endParaRPr>
          </a:p>
        </p:txBody>
      </p:sp>
      <p:sp>
        <p:nvSpPr>
          <p:cNvPr id="2" name="Google Shape;145;p2">
            <a:extLst>
              <a:ext uri="{FF2B5EF4-FFF2-40B4-BE49-F238E27FC236}">
                <a16:creationId xmlns:a16="http://schemas.microsoft.com/office/drawing/2014/main" id="{3B118B06-0FFD-C191-7C72-E6B0B1C25B91}"/>
              </a:ext>
            </a:extLst>
          </p:cNvPr>
          <p:cNvSpPr txBox="1">
            <a:spLocks/>
          </p:cNvSpPr>
          <p:nvPr/>
        </p:nvSpPr>
        <p:spPr>
          <a:xfrm>
            <a:off x="838200" y="6372225"/>
            <a:ext cx="4210050" cy="3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8000"/>
              </a:lnSpc>
              <a:buClr>
                <a:srgbClr val="898989"/>
              </a:buClr>
              <a:buSzPts val="1200"/>
            </a:pPr>
            <a:r>
              <a:rPr lang="en-US" sz="1200" kern="1200" dirty="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Lesson 1: </a:t>
            </a:r>
            <a:r>
              <a:rPr lang="en-US" sz="12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Interpreting project briefs</a:t>
            </a:r>
            <a:endParaRPr lang="en-US" sz="1200" kern="1200" dirty="0">
              <a:solidFill>
                <a:srgbClr val="89898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" name="shutterstock_image" descr="Video showing a pick and place robotic clamp arm manipulator moving red toy blocks. ">
            <a:hlinkClick r:id="" action="ppaction://media"/>
            <a:extLst>
              <a:ext uri="{FF2B5EF4-FFF2-40B4-BE49-F238E27FC236}">
                <a16:creationId xmlns:a16="http://schemas.microsoft.com/office/drawing/2014/main" id="{18ABAFF6-3314-2EFB-4B4C-5A21A6CF6D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9793" y="1825625"/>
            <a:ext cx="7041932" cy="3961087"/>
          </a:xfrm>
          <a:prstGeom prst="rect">
            <a:avLst/>
          </a:prstGeom>
        </p:spPr>
      </p:pic>
      <p:sp>
        <p:nvSpPr>
          <p:cNvPr id="7" name="Google Shape;209;p36">
            <a:extLst>
              <a:ext uri="{FF2B5EF4-FFF2-40B4-BE49-F238E27FC236}">
                <a16:creationId xmlns:a16="http://schemas.microsoft.com/office/drawing/2014/main" id="{7569776F-4BF7-06D8-3CF2-0F8353EDD0A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973929" y="162686"/>
            <a:ext cx="2078545" cy="365125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</a:pPr>
            <a:r>
              <a:rPr lang="en-GB"/>
              <a:t>Activity 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8320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3CBE4BB3A37E488EBA36778162DF73" ma:contentTypeVersion="14" ma:contentTypeDescription="Create a new document." ma:contentTypeScope="" ma:versionID="0fb43fb1aa4e59332d5b0f19b84463ad">
  <xsd:schema xmlns:xsd="http://www.w3.org/2001/XMLSchema" xmlns:xs="http://www.w3.org/2001/XMLSchema" xmlns:p="http://schemas.microsoft.com/office/2006/metadata/properties" xmlns:ns2="793c77ee-4b4c-4c71-81d8-13ade05a2728" xmlns:ns3="35bd0bae-f88e-4010-86b3-4f837abcc0be" targetNamespace="http://schemas.microsoft.com/office/2006/metadata/properties" ma:root="true" ma:fieldsID="72831a12c1f50ef4f14741b0b460a1ce" ns2:_="" ns3:_="">
    <xsd:import namespace="793c77ee-4b4c-4c71-81d8-13ade05a2728"/>
    <xsd:import namespace="35bd0bae-f88e-4010-86b3-4f837abcc0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3c77ee-4b4c-4c71-81d8-13ade05a27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5c323eb9-42bf-4c5f-9fdb-2be1ed835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bd0bae-f88e-4010-86b3-4f837abcc0b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528b4b58-1043-4966-96c8-0b089c760a9f}" ma:internalName="TaxCatchAll" ma:showField="CatchAllData" ma:web="35bd0bae-f88e-4010-86b3-4f837abcc0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bd0bae-f88e-4010-86b3-4f837abcc0be" xsi:nil="true"/>
    <lcf76f155ced4ddcb4097134ff3c332f xmlns="793c77ee-4b4c-4c71-81d8-13ade05a272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11605D0-8D81-4A9B-94C6-5D882157EE58}"/>
</file>

<file path=customXml/itemProps2.xml><?xml version="1.0" encoding="utf-8"?>
<ds:datastoreItem xmlns:ds="http://schemas.openxmlformats.org/officeDocument/2006/customXml" ds:itemID="{0A2397C4-630F-4F53-939F-327D7F681FC4}"/>
</file>

<file path=customXml/itemProps3.xml><?xml version="1.0" encoding="utf-8"?>
<ds:datastoreItem xmlns:ds="http://schemas.openxmlformats.org/officeDocument/2006/customXml" ds:itemID="{0669A42D-6EDB-4482-B4CC-1E741629820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1509</Words>
  <Application>Microsoft Office PowerPoint</Application>
  <PresentationFormat>Widescreen</PresentationFormat>
  <Paragraphs>215</Paragraphs>
  <Slides>22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Courier New</vt:lpstr>
      <vt:lpstr>Calibri</vt:lpstr>
      <vt:lpstr>Arial Narrow</vt:lpstr>
      <vt:lpstr>Office Theme</vt:lpstr>
      <vt:lpstr>Engineering and Manufacturing: Core</vt:lpstr>
      <vt:lpstr>In this lesson, we will:</vt:lpstr>
      <vt:lpstr>What is project management?</vt:lpstr>
      <vt:lpstr>What is project management?</vt:lpstr>
      <vt:lpstr>What is project management?</vt:lpstr>
      <vt:lpstr>What is a project brief?</vt:lpstr>
      <vt:lpstr>Managing an engineering project</vt:lpstr>
      <vt:lpstr>Why brief interpretation matters</vt:lpstr>
      <vt:lpstr>Pneumatic gripper</vt:lpstr>
      <vt:lpstr>Spot the requirements</vt:lpstr>
      <vt:lpstr>Spot the requirements</vt:lpstr>
      <vt:lpstr>Workbook document</vt:lpstr>
      <vt:lpstr>Project goals and success criteria</vt:lpstr>
      <vt:lpstr>Writing success criteria</vt:lpstr>
      <vt:lpstr>Writing success criteria</vt:lpstr>
      <vt:lpstr>Writing SMART goals</vt:lpstr>
      <vt:lpstr>Workbook document</vt:lpstr>
      <vt:lpstr>The project life cycle</vt:lpstr>
      <vt:lpstr>Activity 3 – Match the stage</vt:lpstr>
      <vt:lpstr>Activity 3 – Match the stage: ANSWERS</vt:lpstr>
      <vt:lpstr>The Broken Robot Mystery</vt:lpstr>
      <vt:lpstr>In this lesson, we have: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2026-06-25T14:19:49Z</dcterms:created>
  <dcterms:modified xsi:type="dcterms:W3CDTF">2026-06-25T14:19:51Z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0x010100823CBE4BB3A37E488EBA36778162DF73</vt:lpwstr>
  </property>
</Properties>
</file>