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2" r:id="rId3"/>
    <p:sldId id="257" r:id="rId4"/>
    <p:sldId id="258" r:id="rId5"/>
    <p:sldId id="259" r:id="rId6"/>
    <p:sldId id="280" r:id="rId7"/>
    <p:sldId id="266" r:id="rId8"/>
    <p:sldId id="267" r:id="rId9"/>
    <p:sldId id="269" r:id="rId10"/>
    <p:sldId id="270" r:id="rId11"/>
    <p:sldId id="271" r:id="rId12"/>
    <p:sldId id="272" r:id="rId13"/>
    <p:sldId id="279" r:id="rId14"/>
    <p:sldId id="273" r:id="rId15"/>
    <p:sldId id="275" r:id="rId16"/>
    <p:sldId id="274" r:id="rId17"/>
    <p:sldId id="276" r:id="rId18"/>
    <p:sldId id="277" r:id="rId19"/>
    <p:sldId id="286" r:id="rId20"/>
    <p:sldId id="281" r:id="rId21"/>
    <p:sldId id="287" r:id="rId22"/>
    <p:sldId id="288" r:id="rId23"/>
    <p:sldId id="289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yAXlW2QLPKc+dmUHBmMojzWrNj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/>
    <p:restoredTop sz="94432"/>
  </p:normalViewPr>
  <p:slideViewPr>
    <p:cSldViewPr snapToGrid="0">
      <p:cViewPr varScale="1">
        <p:scale>
          <a:sx n="70" d="100"/>
          <a:sy n="70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F56005-8B90-6C99-D608-B13AD9A4A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49AFD-9E0F-896F-B562-81127B3C6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72CD-16E0-4F82-9370-B349584CAD75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8B4C2-72B5-A615-18DF-86FBF37D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D2912-590D-DEBA-3163-F5EAFFCBC4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96C7-D2B6-4326-A94A-2D3F30C53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6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</a:t>
            </a:r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Gorodenkoff</a:t>
            </a:r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 © Shutterstock/</a:t>
            </a:r>
            <a:r>
              <a:rPr lang="en-GB" dirty="0" err="1"/>
              <a:t>Gorodenkoff</a:t>
            </a:r>
            <a:endParaRPr dirty="0"/>
          </a:p>
        </p:txBody>
      </p:sp>
      <p:sp>
        <p:nvSpPr>
          <p:cNvPr id="136" name="Google Shape;1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 © Shutterstock/</a:t>
            </a:r>
            <a:r>
              <a:rPr lang="en-GB" dirty="0" err="1"/>
              <a:t>AIexVector</a:t>
            </a:r>
            <a:endParaRPr dirty="0"/>
          </a:p>
        </p:txBody>
      </p:sp>
      <p:sp>
        <p:nvSpPr>
          <p:cNvPr id="145" name="Google Shape;1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 © Shutterstock/</a:t>
            </a:r>
            <a:r>
              <a:rPr lang="en-GB" dirty="0" err="1"/>
              <a:t>Gorodenkoff</a:t>
            </a:r>
            <a:endParaRPr dirty="0"/>
          </a:p>
        </p:txBody>
      </p:sp>
      <p:sp>
        <p:nvSpPr>
          <p:cNvPr id="154" name="Google Shape;1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Shutterstock/Vladimir </a:t>
            </a:r>
            <a:r>
              <a:rPr lang="en-GB" dirty="0" err="1"/>
              <a:t>Nenezic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52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FA554-C954-8F78-D91D-AC83D6596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470"/>
            <a:ext cx="12192000" cy="4775196"/>
          </a:xfrm>
          <a:prstGeom prst="rect">
            <a:avLst/>
          </a:prstGeom>
        </p:spPr>
      </p:pic>
      <p:pic>
        <p:nvPicPr>
          <p:cNvPr id="14" name="Google Shape;14;p9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087385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799766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670" y="2204240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6152799" y="291572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9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96" y="2204240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5119832" y="365125"/>
            <a:ext cx="8745021" cy="86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6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1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11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653475" y="3835107"/>
            <a:ext cx="10872607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</a:pPr>
            <a:r>
              <a:rPr lang="en-GB" dirty="0"/>
              <a:t>Engineering and Manufacturing: Core</a:t>
            </a:r>
            <a:endParaRPr dirty="0"/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</a:pPr>
            <a:r>
              <a:rPr lang="en-GB" dirty="0"/>
              <a:t>Topic: Manipulating equations and calculus</a:t>
            </a:r>
            <a:endParaRPr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body" idx="2"/>
          </p:nvPr>
        </p:nvSpPr>
        <p:spPr>
          <a:xfrm>
            <a:off x="6396788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Route: Engineering and Manufacturing</a:t>
            </a:r>
            <a:endParaRPr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3: Mechanical calculations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3A82-91F4-12C2-B2CD-5C4D7678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9679-C737-77E9-19F5-A409669D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Revolutions to distance example 1:</a:t>
            </a:r>
            <a:r>
              <a:rPr lang="en-US" dirty="0">
                <a:solidFill>
                  <a:schemeClr val="accent1"/>
                </a:solidFill>
              </a:rPr>
              <a:t> Answer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782D77-ADF2-024E-7143-DD40D0E369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2579" y="1690688"/>
                <a:ext cx="6404512" cy="4318221"/>
              </a:xfrm>
            </p:spPr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A roller of a conveyor belt has radius 5 cm, and it is rotating at 20 rpm.</a:t>
                </a:r>
              </a:p>
              <a:p>
                <a:pPr marL="114300" indent="0">
                  <a:buNone/>
                </a:pPr>
                <a:r>
                  <a:rPr lang="en-US" b="1" dirty="0"/>
                  <a:t>How far does the belt travel in one minute?</a:t>
                </a:r>
              </a:p>
              <a:p>
                <a:pPr marL="114300" indent="0">
                  <a:buNone/>
                </a:pPr>
                <a:r>
                  <a:rPr lang="en-US" dirty="0"/>
                  <a:t>One rotation moves the belt one circumference: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×5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≈10×3.14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=31.4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In one minute, the belt rotates 20 times, so: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distance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distance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revolution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rpm</m:t>
                      </m:r>
                    </m:oMath>
                  </m:oMathPara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r>
                  <a:rPr lang="en-US" b="0" i="0" dirty="0">
                    <a:latin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=0.314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b="0" dirty="0"/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b="1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782D77-ADF2-024E-7143-DD40D0E36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2579" y="1690688"/>
                <a:ext cx="6404512" cy="43182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59;p25">
            <a:extLst>
              <a:ext uri="{FF2B5EF4-FFF2-40B4-BE49-F238E27FC236}">
                <a16:creationId xmlns:a16="http://schemas.microsoft.com/office/drawing/2014/main" id="{CFC45942-49A1-50A4-5DA8-5474B190084B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C9863245-68D5-4667-F6E5-6476001F1FE9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CE438B-EFEB-493A-0119-1B2479C1BBED}"/>
              </a:ext>
            </a:extLst>
          </p:cNvPr>
          <p:cNvGrpSpPr/>
          <p:nvPr/>
        </p:nvGrpSpPr>
        <p:grpSpPr>
          <a:xfrm>
            <a:off x="8244221" y="2696335"/>
            <a:ext cx="3947779" cy="2899248"/>
            <a:chOff x="1347713" y="3193961"/>
            <a:chExt cx="3947779" cy="2899248"/>
          </a:xfrm>
        </p:grpSpPr>
        <p:sp>
          <p:nvSpPr>
            <p:cNvPr id="9" name="Pie 8">
              <a:extLst>
                <a:ext uri="{FF2B5EF4-FFF2-40B4-BE49-F238E27FC236}">
                  <a16:creationId xmlns:a16="http://schemas.microsoft.com/office/drawing/2014/main" id="{EA04DEC5-C267-66D2-9E38-62075B40997D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0A74A2-9F16-6F3E-8859-7435A0BE9AC8}"/>
                </a:ext>
              </a:extLst>
            </p:cNvPr>
            <p:cNvCxnSpPr/>
            <p:nvPr/>
          </p:nvCxnSpPr>
          <p:spPr>
            <a:xfrm>
              <a:off x="2747085" y="3193961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E5A7F4-5E61-F076-F3A3-ECBA1278DE27}"/>
                </a:ext>
              </a:extLst>
            </p:cNvPr>
            <p:cNvCxnSpPr/>
            <p:nvPr/>
          </p:nvCxnSpPr>
          <p:spPr>
            <a:xfrm>
              <a:off x="2747085" y="6093209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0CC57-FFD4-B05A-D2C9-70C58C0E6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235" y="3223138"/>
              <a:ext cx="2834640" cy="2834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FA5F657-E52B-BFE7-1B58-8C1EDEC9D737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AEE25D-AC75-2D8C-7D22-923B9D7CD905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295928-9F2C-EF56-81D5-6F3F23627F60}"/>
              </a:ext>
            </a:extLst>
          </p:cNvPr>
          <p:cNvCxnSpPr>
            <a:cxnSpLocks/>
            <a:stCxn id="26" idx="6"/>
            <a:endCxn id="25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C8BE7F-29AE-1570-EB0C-0443699EC86E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C8BE7F-29AE-1570-EB0C-0443699EC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09B324-D13F-BEDA-7C51-8C6FB8230696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09B324-D13F-BEDA-7C51-8C6FB823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2AC6CC-FDE1-3601-A8E5-B907EAE4C605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2AC6CC-FDE1-3601-A8E5-B907EAE4C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4EE222-AD62-CE3A-8A68-1C060EE04EAD}"/>
              </a:ext>
            </a:extLst>
          </p:cNvPr>
          <p:cNvCxnSpPr/>
          <p:nvPr/>
        </p:nvCxnSpPr>
        <p:spPr>
          <a:xfrm>
            <a:off x="10010402" y="1936191"/>
            <a:ext cx="51816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82FB7EC-4034-89CB-8576-AB91698D4E92}"/>
              </a:ext>
            </a:extLst>
          </p:cNvPr>
          <p:cNvSpPr txBox="1"/>
          <p:nvPr/>
        </p:nvSpPr>
        <p:spPr>
          <a:xfrm>
            <a:off x="9571948" y="157295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belt</a:t>
            </a:r>
          </a:p>
        </p:txBody>
      </p:sp>
    </p:spTree>
    <p:extLst>
      <p:ext uri="{BB962C8B-B14F-4D97-AF65-F5344CB8AC3E}">
        <p14:creationId xmlns:p14="http://schemas.microsoft.com/office/powerpoint/2010/main" val="263532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9BE6-DD67-97C2-AD11-3BF673463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4569-3F1F-97CC-E7FB-BFB2BDDE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Revolutions to distance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F3C037-6436-FF9C-47FA-2BBE2E1CE3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1690688"/>
                <a:ext cx="6404512" cy="4318221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sz="2000" dirty="0"/>
                  <a:t>A roller of a conveyor belt has radius 5 cm, and it is rotating at 20 rpm.</a:t>
                </a:r>
              </a:p>
              <a:p>
                <a:pPr marL="114300" indent="0">
                  <a:buNone/>
                </a:pPr>
                <a:r>
                  <a:rPr lang="en-US" sz="2000" b="1" dirty="0"/>
                  <a:t>How far does the belt travel in one minute?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2000" b="1" dirty="0"/>
              </a:p>
              <a:p>
                <a:pPr marL="114300" indent="0">
                  <a:buNone/>
                </a:pPr>
                <a:r>
                  <a:rPr lang="en-US" sz="2000" dirty="0"/>
                  <a:t>Since the belt travels 6.28 m in 1 minute, its speed is 6.28 m/min. </a:t>
                </a:r>
                <a:r>
                  <a:rPr lang="en-US" sz="2000" b="1" dirty="0"/>
                  <a:t>Convert this speed to m/s.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F3C037-6436-FF9C-47FA-2BBE2E1CE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1690688"/>
                <a:ext cx="6404512" cy="4318221"/>
              </a:xfrm>
              <a:blipFill>
                <a:blip r:embed="rId2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59;p25">
            <a:extLst>
              <a:ext uri="{FF2B5EF4-FFF2-40B4-BE49-F238E27FC236}">
                <a16:creationId xmlns:a16="http://schemas.microsoft.com/office/drawing/2014/main" id="{51C01924-EFE3-C1A8-B18B-BE483781E475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220FE636-6796-5727-17AB-1BE9C6F4B6BA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0614CE-C1C2-1342-1FFF-67438EB15AB8}"/>
              </a:ext>
            </a:extLst>
          </p:cNvPr>
          <p:cNvGrpSpPr/>
          <p:nvPr/>
        </p:nvGrpSpPr>
        <p:grpSpPr>
          <a:xfrm>
            <a:off x="8244221" y="2696335"/>
            <a:ext cx="3947779" cy="2899248"/>
            <a:chOff x="1347713" y="3193961"/>
            <a:chExt cx="3947779" cy="2899248"/>
          </a:xfrm>
        </p:grpSpPr>
        <p:sp>
          <p:nvSpPr>
            <p:cNvPr id="9" name="Pie 8">
              <a:extLst>
                <a:ext uri="{FF2B5EF4-FFF2-40B4-BE49-F238E27FC236}">
                  <a16:creationId xmlns:a16="http://schemas.microsoft.com/office/drawing/2014/main" id="{9B26B38B-3CA1-6D72-C163-FB5E9F4D7C68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A985DB-3BED-FF92-4FB0-FDB1DB1A9298}"/>
                </a:ext>
              </a:extLst>
            </p:cNvPr>
            <p:cNvCxnSpPr/>
            <p:nvPr/>
          </p:nvCxnSpPr>
          <p:spPr>
            <a:xfrm>
              <a:off x="2747085" y="3193961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D6DB83-A52B-8135-93BF-571C55569C59}"/>
                </a:ext>
              </a:extLst>
            </p:cNvPr>
            <p:cNvCxnSpPr/>
            <p:nvPr/>
          </p:nvCxnSpPr>
          <p:spPr>
            <a:xfrm>
              <a:off x="2747085" y="6093209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A6BECB-0748-C75B-9E3C-DEBA1298A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235" y="3223138"/>
              <a:ext cx="2834640" cy="2834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5482798-AC52-7FFC-660F-7CDC346C6F9B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B8968B-540D-210E-5837-9846956070BB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4E5AAC-4099-685C-6AAD-1D09E43AEE9C}"/>
              </a:ext>
            </a:extLst>
          </p:cNvPr>
          <p:cNvCxnSpPr>
            <a:cxnSpLocks/>
            <a:stCxn id="26" idx="6"/>
            <a:endCxn id="25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A73E83-C5C2-DEA8-41B1-1F471A7D497E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A73E83-C5C2-DEA8-41B1-1F471A7D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6B16B2-B4DA-4500-4D34-D1AC631FAC41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6B16B2-B4DA-4500-4D34-D1AC631FA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1720E1-1A61-D69C-08D0-3B7946371B79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1720E1-1A61-D69C-08D0-3B7946371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6C6FE2-5EE4-90A3-836F-B233A336896F}"/>
              </a:ext>
            </a:extLst>
          </p:cNvPr>
          <p:cNvCxnSpPr/>
          <p:nvPr/>
        </p:nvCxnSpPr>
        <p:spPr>
          <a:xfrm>
            <a:off x="10010402" y="1936191"/>
            <a:ext cx="51816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8B5D75F-698A-9710-C880-6018BC0EDEB8}"/>
              </a:ext>
            </a:extLst>
          </p:cNvPr>
          <p:cNvSpPr txBox="1"/>
          <p:nvPr/>
        </p:nvSpPr>
        <p:spPr>
          <a:xfrm>
            <a:off x="9571948" y="157295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belt</a:t>
            </a:r>
          </a:p>
        </p:txBody>
      </p:sp>
    </p:spTree>
    <p:extLst>
      <p:ext uri="{BB962C8B-B14F-4D97-AF65-F5344CB8AC3E}">
        <p14:creationId xmlns:p14="http://schemas.microsoft.com/office/powerpoint/2010/main" val="62127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698B-23D5-090C-738D-DCBD686D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E9B4-B9A7-A329-6434-085F6EC9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Revolutions to distance example 2:</a:t>
            </a:r>
            <a:r>
              <a:rPr lang="en-US" dirty="0">
                <a:solidFill>
                  <a:schemeClr val="accent1"/>
                </a:solidFill>
              </a:rPr>
              <a:t> Answer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4BA23D1-8469-C917-0464-E184C047416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5002" y="1690689"/>
                <a:ext cx="6404512" cy="4318220"/>
              </a:xfrm>
            </p:spPr>
            <p:txBody>
              <a:bodyPr>
                <a:noAutofit/>
              </a:bodyPr>
              <a:lstStyle/>
              <a:p>
                <a:pPr marL="114300" indent="0">
                  <a:buNone/>
                </a:pPr>
                <a:r>
                  <a:rPr lang="en-US" sz="2000" dirty="0"/>
                  <a:t>A roller of a conveyor belt has radius 5 cm, and it is rotating at 20 rpm.</a:t>
                </a:r>
              </a:p>
              <a:p>
                <a:pPr marL="114300" indent="0">
                  <a:buNone/>
                </a:pPr>
                <a:r>
                  <a:rPr lang="en-US" sz="2000" b="1" dirty="0"/>
                  <a:t>How far does the belt travel in one minute?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GB" sz="20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US" sz="2000" b="1" dirty="0"/>
              </a:p>
              <a:p>
                <a:pPr marL="114300" indent="0">
                  <a:buNone/>
                </a:pPr>
                <a:r>
                  <a:rPr lang="en-US" sz="2000" dirty="0"/>
                  <a:t>Since the belt travels 6.28 m in 1 minute, its speed is 6.28 m/min. </a:t>
                </a:r>
                <a:r>
                  <a:rPr lang="en-US" sz="2000" b="1" dirty="0"/>
                  <a:t>Convert this speed to m/s.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6.28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6.28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𝟎𝟏𝟓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𝐬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4BA23D1-8469-C917-0464-E184C04741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5002" y="1690689"/>
                <a:ext cx="6404512" cy="4318220"/>
              </a:xfrm>
              <a:blipFill>
                <a:blip r:embed="rId2"/>
                <a:stretch>
                  <a:fillRect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1423A41-BABB-472D-67FF-2580F6831EBF}"/>
              </a:ext>
            </a:extLst>
          </p:cNvPr>
          <p:cNvGrpSpPr/>
          <p:nvPr/>
        </p:nvGrpSpPr>
        <p:grpSpPr>
          <a:xfrm>
            <a:off x="8244221" y="2696335"/>
            <a:ext cx="3947779" cy="2899248"/>
            <a:chOff x="1347713" y="3193961"/>
            <a:chExt cx="3947779" cy="2899248"/>
          </a:xfrm>
        </p:grpSpPr>
        <p:sp>
          <p:nvSpPr>
            <p:cNvPr id="13" name="Pie 12">
              <a:extLst>
                <a:ext uri="{FF2B5EF4-FFF2-40B4-BE49-F238E27FC236}">
                  <a16:creationId xmlns:a16="http://schemas.microsoft.com/office/drawing/2014/main" id="{50B046BE-8322-FCCF-0815-46C0DCAC7D5B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D815F-628D-699A-8D0D-D15C8AB37666}"/>
                </a:ext>
              </a:extLst>
            </p:cNvPr>
            <p:cNvCxnSpPr/>
            <p:nvPr/>
          </p:nvCxnSpPr>
          <p:spPr>
            <a:xfrm>
              <a:off x="2747085" y="3193961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F7374B-1FBE-A47B-63F6-5398F7670DE2}"/>
                </a:ext>
              </a:extLst>
            </p:cNvPr>
            <p:cNvCxnSpPr/>
            <p:nvPr/>
          </p:nvCxnSpPr>
          <p:spPr>
            <a:xfrm>
              <a:off x="2747085" y="6093209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42B124D-E426-CF8A-59DE-AC53A3A34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235" y="3223138"/>
              <a:ext cx="2834640" cy="2834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82C370C-4FF8-D4C3-80DA-BBDEE2A99B6C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097F8A-347A-E3D8-C54F-F020F93EF4CE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BD8BAC-21D5-AF29-8B91-D1168DD51AF0}"/>
              </a:ext>
            </a:extLst>
          </p:cNvPr>
          <p:cNvCxnSpPr>
            <a:cxnSpLocks/>
            <a:stCxn id="18" idx="6"/>
            <a:endCxn id="17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81D1FB-8D62-DB85-0792-208ED73699D7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81D1FB-8D62-DB85-0792-208ED7369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16888-1B0D-DD03-0A4A-563206A43CE4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16888-1B0D-DD03-0A4A-563206A4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AEF6B4-431D-99F0-87DF-E6EE0DA24D17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5AEF6B4-431D-99F0-87DF-E6EE0DA24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E19AA-3265-48DA-7A71-6687BD12EC6A}"/>
              </a:ext>
            </a:extLst>
          </p:cNvPr>
          <p:cNvCxnSpPr/>
          <p:nvPr/>
        </p:nvCxnSpPr>
        <p:spPr>
          <a:xfrm>
            <a:off x="10010402" y="1936191"/>
            <a:ext cx="51816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E40512-B2A0-6797-66E9-C364FA7D893C}"/>
              </a:ext>
            </a:extLst>
          </p:cNvPr>
          <p:cNvSpPr txBox="1"/>
          <p:nvPr/>
        </p:nvSpPr>
        <p:spPr>
          <a:xfrm>
            <a:off x="9571948" y="157295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belt</a:t>
            </a:r>
          </a:p>
        </p:txBody>
      </p:sp>
      <p:sp>
        <p:nvSpPr>
          <p:cNvPr id="7" name="Google Shape;159;p25">
            <a:extLst>
              <a:ext uri="{FF2B5EF4-FFF2-40B4-BE49-F238E27FC236}">
                <a16:creationId xmlns:a16="http://schemas.microsoft.com/office/drawing/2014/main" id="{9F619CD5-2466-52F1-D7E1-1D595FD9079B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D4E2874C-9883-389E-4074-306585863B88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58821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E122C4-6A70-53A7-A304-26F23850293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5000" y="1690688"/>
                <a:ext cx="6397819" cy="4318220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The previous example calculated belt speed by calculating circumference and multiplying by rpm, then converting to m/s by dividing by 60.</a:t>
                </a:r>
              </a:p>
              <a:p>
                <a:pPr marL="114300" indent="0">
                  <a:buNone/>
                </a:pPr>
                <a:r>
                  <a:rPr lang="en-US" dirty="0"/>
                  <a:t>The formula for belt speed in m/s is: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b="1" dirty="0"/>
              </a:p>
              <a:p>
                <a:pPr marL="11430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speed,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circumference,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radius,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diameter,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angular speed in rpm.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E122C4-6A70-53A7-A304-26F238502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5000" y="1690688"/>
                <a:ext cx="6397819" cy="4318220"/>
              </a:xfrm>
              <a:blipFill>
                <a:blip r:embed="rId2"/>
                <a:stretch>
                  <a:fillRect r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1CFB334-B9F9-C383-4383-8B4DF12C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Belt speed formula</a:t>
            </a:r>
          </a:p>
        </p:txBody>
      </p: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A6B8AAE4-78D9-B045-EB42-F1B18C4A8027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27110B76-D723-4E57-6508-FD57E4CBA519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8E7A6-2F4B-A44E-2683-12BC236F343A}"/>
              </a:ext>
            </a:extLst>
          </p:cNvPr>
          <p:cNvGrpSpPr/>
          <p:nvPr/>
        </p:nvGrpSpPr>
        <p:grpSpPr>
          <a:xfrm>
            <a:off x="8244221" y="2696335"/>
            <a:ext cx="3947779" cy="2899248"/>
            <a:chOff x="1347713" y="3193961"/>
            <a:chExt cx="3947779" cy="2899248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0FB5C626-FA55-A2D4-FED1-FE1E1D2D6684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95BEAD-A826-7048-9695-4BC6ACCC858A}"/>
                </a:ext>
              </a:extLst>
            </p:cNvPr>
            <p:cNvCxnSpPr/>
            <p:nvPr/>
          </p:nvCxnSpPr>
          <p:spPr>
            <a:xfrm>
              <a:off x="2747085" y="3193961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D358EF-B85E-5217-2B63-45C5C0893A98}"/>
                </a:ext>
              </a:extLst>
            </p:cNvPr>
            <p:cNvCxnSpPr/>
            <p:nvPr/>
          </p:nvCxnSpPr>
          <p:spPr>
            <a:xfrm>
              <a:off x="2747085" y="6093209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23D271-67D4-0D15-D6CE-1C171CD7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235" y="3223138"/>
              <a:ext cx="2834640" cy="2834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3530C4E-13BB-9794-0C83-688AE342A428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57A90B-8EC9-19B0-18A2-3CD4E1534F69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26FF70-39C7-E6B2-A659-DF38E6E36C15}"/>
              </a:ext>
            </a:extLst>
          </p:cNvPr>
          <p:cNvCxnSpPr>
            <a:cxnSpLocks/>
            <a:stCxn id="12" idx="6"/>
            <a:endCxn id="11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B09B9C-E292-3BC7-86C7-F636365FF410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B09B9C-E292-3BC7-86C7-F636365FF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632F07-AE43-F3D1-2E0D-24903B0810DA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632F07-AE43-F3D1-2E0D-24903B081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33499E-8192-DFF6-3ACD-9AF8BF1C3CAB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33499E-8192-DFF6-3ACD-9AF8BF1C3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35FA98-1C27-E7EE-2B6F-5C189F5B75D9}"/>
              </a:ext>
            </a:extLst>
          </p:cNvPr>
          <p:cNvCxnSpPr/>
          <p:nvPr/>
        </p:nvCxnSpPr>
        <p:spPr>
          <a:xfrm>
            <a:off x="10010402" y="1936191"/>
            <a:ext cx="51816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7CD232-CA9C-2A0E-F77F-EDEAC2FCA371}"/>
              </a:ext>
            </a:extLst>
          </p:cNvPr>
          <p:cNvSpPr txBox="1"/>
          <p:nvPr/>
        </p:nvSpPr>
        <p:spPr>
          <a:xfrm>
            <a:off x="9571948" y="157295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belt</a:t>
            </a:r>
          </a:p>
        </p:txBody>
      </p:sp>
    </p:spTree>
    <p:extLst>
      <p:ext uri="{BB962C8B-B14F-4D97-AF65-F5344CB8AC3E}">
        <p14:creationId xmlns:p14="http://schemas.microsoft.com/office/powerpoint/2010/main" val="170015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6BF3-F0BD-BC2F-49F8-27113BEF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5BA039-F7BF-997D-3F4A-2AA45650F9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6516" y="1690688"/>
                <a:ext cx="6079507" cy="4318220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Conveyor belts are not powered by their rollers, but instead by a motor with drive pulleys. The drive pulley is also modelled as a rotating circle. </a:t>
                </a:r>
              </a:p>
              <a:p>
                <a:pPr marL="114300" indent="0">
                  <a:buNone/>
                </a:pPr>
                <a:r>
                  <a:rPr lang="en-US" dirty="0"/>
                  <a:t>The drive pulley and rollers are connected by the belt, so the smaller rollers must rotate faster to keep up with the motor: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5BA039-F7BF-997D-3F4A-2AA45650F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6516" y="1690688"/>
                <a:ext cx="6079507" cy="4318220"/>
              </a:xfrm>
              <a:blipFill>
                <a:blip r:embed="rId2"/>
                <a:stretch>
                  <a:fillRect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760E051-40A1-A31C-5EFA-EFF64A3966A1}"/>
              </a:ext>
            </a:extLst>
          </p:cNvPr>
          <p:cNvGrpSpPr/>
          <p:nvPr/>
        </p:nvGrpSpPr>
        <p:grpSpPr>
          <a:xfrm>
            <a:off x="7296585" y="3506288"/>
            <a:ext cx="4895415" cy="1067173"/>
            <a:chOff x="1347713" y="3193961"/>
            <a:chExt cx="13299641" cy="2899248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CE71A1E4-BE8A-6CEA-7D9C-099CE61B4B4A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E67980-A1C8-C573-55D9-9891E42AC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86" y="3193961"/>
              <a:ext cx="5463931" cy="1201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13C793-786E-3E17-3EB3-6C351C4A300F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86" y="6093209"/>
              <a:ext cx="1190026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136F5A-748B-6194-1F1A-1C8F55F43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5964" y="3302278"/>
              <a:ext cx="2662485" cy="2662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7D2CF88-F458-F7B9-3D79-F6622560FE4C}"/>
              </a:ext>
            </a:extLst>
          </p:cNvPr>
          <p:cNvSpPr/>
          <p:nvPr/>
        </p:nvSpPr>
        <p:spPr>
          <a:xfrm>
            <a:off x="7400062" y="3635485"/>
            <a:ext cx="808781" cy="808781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5F9FE-3135-5324-31C4-B5916EE1F6CB}"/>
              </a:ext>
            </a:extLst>
          </p:cNvPr>
          <p:cNvSpPr/>
          <p:nvPr/>
        </p:nvSpPr>
        <p:spPr>
          <a:xfrm>
            <a:off x="9973929" y="4060448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A50652-B56F-892D-505B-BC4A5B45F917}"/>
              </a:ext>
            </a:extLst>
          </p:cNvPr>
          <p:cNvSpPr/>
          <p:nvPr/>
        </p:nvSpPr>
        <p:spPr>
          <a:xfrm>
            <a:off x="10748081" y="4060448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D498EF-1039-FCE9-0A76-4FB1A3CF1BA9}"/>
              </a:ext>
            </a:extLst>
          </p:cNvPr>
          <p:cNvSpPr/>
          <p:nvPr/>
        </p:nvSpPr>
        <p:spPr>
          <a:xfrm>
            <a:off x="11513089" y="4056079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473F42-F8D5-0797-64EB-64DB3AB5936F}"/>
              </a:ext>
            </a:extLst>
          </p:cNvPr>
          <p:cNvCxnSpPr>
            <a:cxnSpLocks/>
          </p:cNvCxnSpPr>
          <p:nvPr/>
        </p:nvCxnSpPr>
        <p:spPr>
          <a:xfrm flipV="1">
            <a:off x="9766114" y="3948545"/>
            <a:ext cx="2425886" cy="1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68995A-C6BE-FE67-2FDC-F1B4E3C6FA3C}"/>
                  </a:ext>
                </a:extLst>
              </p:cNvPr>
              <p:cNvSpPr txBox="1"/>
              <p:nvPr/>
            </p:nvSpPr>
            <p:spPr>
              <a:xfrm>
                <a:off x="7092301" y="2519283"/>
                <a:ext cx="29095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drive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pulley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drive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pulley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rpm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68995A-C6BE-FE67-2FDC-F1B4E3C6F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01" y="2519283"/>
                <a:ext cx="2909536" cy="830997"/>
              </a:xfrm>
              <a:prstGeom prst="rect">
                <a:avLst/>
              </a:prstGeom>
              <a:blipFill>
                <a:blip r:embed="rId3"/>
                <a:stretch>
                  <a:fillRect l="-870" r="-16957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E6764E-6BBE-6020-F683-F672996CBBD5}"/>
                  </a:ext>
                </a:extLst>
              </p:cNvPr>
              <p:cNvSpPr txBox="1"/>
              <p:nvPr/>
            </p:nvSpPr>
            <p:spPr>
              <a:xfrm>
                <a:off x="9293313" y="4933148"/>
                <a:ext cx="29095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roller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roller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rpm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E6764E-6BBE-6020-F683-F672996CB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13" y="4933148"/>
                <a:ext cx="2909536" cy="830997"/>
              </a:xfrm>
              <a:prstGeom prst="rect">
                <a:avLst/>
              </a:prstGeom>
              <a:blipFill>
                <a:blip r:embed="rId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555EF0E2-546F-3705-BD23-4B05500B4774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899FABDA-D592-943C-072A-3E7FA42959EA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39780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C4C820F-8526-E8EF-B135-ECA46B6D9B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6516" y="1690688"/>
                <a:ext cx="6079507" cy="4318220"/>
              </a:xfrm>
            </p:spPr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:r>
                  <a:rPr lang="en-GB" dirty="0"/>
                  <a:t>Angular speed is often given in </a:t>
                </a:r>
                <a:r>
                  <a:rPr lang="en-GB" b="1" dirty="0"/>
                  <a:t>revolutions per minute (rpm)</a:t>
                </a:r>
                <a:r>
                  <a:rPr lang="en-GB" dirty="0"/>
                  <a:t>. But the SI unit is </a:t>
                </a:r>
                <a:r>
                  <a:rPr lang="en-GB" b="1" dirty="0"/>
                  <a:t>radians per second (rad/s)</a:t>
                </a:r>
                <a:r>
                  <a:rPr lang="en-GB" dirty="0"/>
                  <a:t>.</a:t>
                </a:r>
              </a:p>
              <a:p>
                <a:pPr marL="114300" indent="0">
                  <a:buNone/>
                </a:pPr>
                <a:r>
                  <a:rPr lang="en-GB" dirty="0"/>
                  <a:t>1 revolution =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radians, so: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i="1"/>
                        <m:t> </m:t>
                      </m:r>
                      <m:r>
                        <m:rPr>
                          <m:nor/>
                        </m:rPr>
                        <a:rPr lang="en-GB"/>
                        <m:t>rpm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GB" i="1"/>
                        <m:t>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rev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min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i="1"/>
                        <m:t>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/>
                            <m:t>rad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/>
                            <m:t>min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So, to convert from rpm to rad/s, multiply by: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C4C820F-8526-E8EF-B135-ECA46B6D9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6516" y="1690688"/>
                <a:ext cx="6079507" cy="43182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35C9727-3D34-2D8F-5409-F339EDE7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units for angular speed</a:t>
            </a:r>
          </a:p>
        </p:txBody>
      </p: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74C4876D-8533-FE2A-B24D-6AF59628E7D1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579E37F2-3611-8B78-B911-619A3DE1DF41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7CE271-2D64-8BAF-0D15-FA62DC9AC889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35FF2-4EB7-67A4-282F-113CE13F837F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634AD1-39C3-9728-3B98-ACDDCAB37FFF}"/>
              </a:ext>
            </a:extLst>
          </p:cNvPr>
          <p:cNvCxnSpPr>
            <a:cxnSpLocks/>
            <a:stCxn id="7" idx="6"/>
            <a:endCxn id="5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5F8885-8C29-0268-9244-D80B82A421A5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5F8885-8C29-0268-9244-D80B82A42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96AB72-00C7-E8E4-4B41-108C34E70361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96AB72-00C7-E8E4-4B41-108C34E7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401631-F817-34ED-DE84-0C505BFC1849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401631-F817-34ED-DE84-0C505BFC1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01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6C38-96A0-F544-ECFC-B27B34C1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Motors, torque and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15CAE7-818B-F5F8-45AF-229FC46A5D4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6516" y="1690688"/>
                <a:ext cx="5921829" cy="431822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Electric motors are commonly specified by power or rated speed.</a:t>
                </a:r>
              </a:p>
              <a:p>
                <a:pPr marL="114300" indent="0">
                  <a:buNone/>
                </a:pPr>
                <a:r>
                  <a:rPr lang="en-US" dirty="0"/>
                  <a:t>Torque and power are related by the angular speed: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11430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power,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angular speed in radians per second,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rpm,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torque.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15CAE7-818B-F5F8-45AF-229FC46A5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6516" y="1690688"/>
                <a:ext cx="5921829" cy="4318220"/>
              </a:xfrm>
              <a:blipFill>
                <a:blip r:embed="rId3"/>
                <a:stretch>
                  <a:fillRect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ection of vertical gear unit with cylindrical gears">
            <a:extLst>
              <a:ext uri="{FF2B5EF4-FFF2-40B4-BE49-F238E27FC236}">
                <a16:creationId xmlns:a16="http://schemas.microsoft.com/office/drawing/2014/main" id="{670696B5-5001-3204-8AA6-F85EF4577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849" y="2098338"/>
            <a:ext cx="4853800" cy="3235867"/>
          </a:xfrm>
          <a:prstGeom prst="rect">
            <a:avLst/>
          </a:prstGeom>
        </p:spPr>
      </p:pic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0BB8C25A-0B86-8C21-B226-391CD84DB9DD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C1F16702-C565-AFBE-9962-BDE36E42E69B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40146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4C627F0-F5AF-7EBB-4168-4453D2AA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515" y="1695835"/>
            <a:ext cx="5921829" cy="431307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b="1" dirty="0"/>
              <a:t>A motor is driving a conveyor belt. Calculate the revolutions per minute required to provide 2000 W of power.</a:t>
            </a:r>
          </a:p>
          <a:p>
            <a:pPr marL="114300" indent="0">
              <a:buNone/>
            </a:pPr>
            <a:endParaRPr lang="en-US" sz="2200" b="0" i="1" dirty="0">
              <a:latin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FB391-3339-8843-95AC-DF7E06B4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Motors example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F80917-4893-D353-D5A6-DCCAF4A8ECDB}"/>
              </a:ext>
            </a:extLst>
          </p:cNvPr>
          <p:cNvGrpSpPr/>
          <p:nvPr/>
        </p:nvGrpSpPr>
        <p:grpSpPr>
          <a:xfrm>
            <a:off x="7296585" y="3506288"/>
            <a:ext cx="4895415" cy="1067173"/>
            <a:chOff x="1347713" y="3193961"/>
            <a:chExt cx="13299641" cy="2899248"/>
          </a:xfrm>
        </p:grpSpPr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68FB22B4-C648-C466-3383-D559B70570CC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FC888D-035C-A75D-BEFF-97AAAA8434A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86" y="3193961"/>
              <a:ext cx="5463931" cy="1201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4C5067-A9FC-FF6F-07B5-4E421CFA4F40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86" y="6093209"/>
              <a:ext cx="1190026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951E42-F2D3-2D5F-7303-56AB0D40B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5964" y="3302278"/>
              <a:ext cx="2662485" cy="2662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307CCB2-C07F-7755-6042-ECF1974073EC}"/>
              </a:ext>
            </a:extLst>
          </p:cNvPr>
          <p:cNvSpPr/>
          <p:nvPr/>
        </p:nvSpPr>
        <p:spPr>
          <a:xfrm>
            <a:off x="7400062" y="3635485"/>
            <a:ext cx="808781" cy="808781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BED0B4-B05D-BDC6-9856-ECA43E8F2CB8}"/>
              </a:ext>
            </a:extLst>
          </p:cNvPr>
          <p:cNvSpPr/>
          <p:nvPr/>
        </p:nvSpPr>
        <p:spPr>
          <a:xfrm>
            <a:off x="9973929" y="4060448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D2A2AD-B0D6-DF9B-2040-64506467228D}"/>
              </a:ext>
            </a:extLst>
          </p:cNvPr>
          <p:cNvSpPr/>
          <p:nvPr/>
        </p:nvSpPr>
        <p:spPr>
          <a:xfrm>
            <a:off x="10748081" y="4060448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6663FD-E5BE-7368-781C-60D5992FBCD3}"/>
              </a:ext>
            </a:extLst>
          </p:cNvPr>
          <p:cNvSpPr/>
          <p:nvPr/>
        </p:nvSpPr>
        <p:spPr>
          <a:xfrm>
            <a:off x="11513089" y="4056079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86F74C-C88A-89ED-0CD0-40EC61EC0295}"/>
              </a:ext>
            </a:extLst>
          </p:cNvPr>
          <p:cNvCxnSpPr>
            <a:cxnSpLocks/>
          </p:cNvCxnSpPr>
          <p:nvPr/>
        </p:nvCxnSpPr>
        <p:spPr>
          <a:xfrm flipV="1">
            <a:off x="9766114" y="3948545"/>
            <a:ext cx="2425886" cy="1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4EEF87-151E-3C10-1611-2BF269761EAB}"/>
                  </a:ext>
                </a:extLst>
              </p:cNvPr>
              <p:cNvSpPr txBox="1"/>
              <p:nvPr/>
            </p:nvSpPr>
            <p:spPr>
              <a:xfrm>
                <a:off x="6704463" y="2808997"/>
                <a:ext cx="44280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otor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torque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4EEF87-151E-3C10-1611-2BF26976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463" y="2808997"/>
                <a:ext cx="4428064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B4957C8C-2714-A25C-AE81-1E7F33B3C1CA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0A2C2576-65D1-7CF0-DD46-E20C6375859C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57317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2F54-1C90-9ACC-6C45-4CD8419E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F72ED5-5492-F3CD-5B98-3682F191F5E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6515" y="1695835"/>
                <a:ext cx="5921829" cy="4313074"/>
              </a:xfrm>
            </p:spPr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:r>
                  <a:rPr lang="en-US" b="1" dirty="0"/>
                  <a:t>A motor is driving a conveyor belt. Calculate the revolutions per minute required to provide 2000 W of power.</a:t>
                </a:r>
              </a:p>
              <a:p>
                <a:pPr marL="114300" indent="0">
                  <a:buNone/>
                </a:pPr>
                <a:r>
                  <a:rPr lang="en-US" dirty="0"/>
                  <a:t>Rearrange the power equation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Substitute values and calculate: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60×2000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×200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𝐫𝐩𝐦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F72ED5-5492-F3CD-5B98-3682F191F5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6515" y="1695835"/>
                <a:ext cx="5921829" cy="43130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84541F0-9CF0-9502-8DDA-5A9986E8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Motors example: </a:t>
            </a:r>
            <a:r>
              <a:rPr lang="en-US" dirty="0">
                <a:solidFill>
                  <a:schemeClr val="accent1"/>
                </a:solidFill>
              </a:rPr>
              <a:t>Answer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EDCEA-4AD7-CC18-241F-1F4F5AA80611}"/>
              </a:ext>
            </a:extLst>
          </p:cNvPr>
          <p:cNvGrpSpPr/>
          <p:nvPr/>
        </p:nvGrpSpPr>
        <p:grpSpPr>
          <a:xfrm>
            <a:off x="7296585" y="3506288"/>
            <a:ext cx="4895415" cy="1067173"/>
            <a:chOff x="1347713" y="3193961"/>
            <a:chExt cx="13299641" cy="2899248"/>
          </a:xfrm>
        </p:grpSpPr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BC97C7B8-06F7-B5A9-C21A-C9D9100D635F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BBBDF8-4262-B866-4587-13C9870AAADC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86" y="3193961"/>
              <a:ext cx="5463931" cy="1201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669025-8970-F56B-D5D0-1920488A2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47086" y="6093209"/>
              <a:ext cx="1190026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83F3BF-1932-A1FC-C720-B416E13C9B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5964" y="3302278"/>
              <a:ext cx="2662485" cy="2662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EF527F53-9D78-C4C9-DDFF-9FCBBAE98C8E}"/>
              </a:ext>
            </a:extLst>
          </p:cNvPr>
          <p:cNvSpPr/>
          <p:nvPr/>
        </p:nvSpPr>
        <p:spPr>
          <a:xfrm>
            <a:off x="7400062" y="3635485"/>
            <a:ext cx="808781" cy="808781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5D2BEE-9F1E-49D7-484D-8DF0E956EC8D}"/>
              </a:ext>
            </a:extLst>
          </p:cNvPr>
          <p:cNvSpPr/>
          <p:nvPr/>
        </p:nvSpPr>
        <p:spPr>
          <a:xfrm>
            <a:off x="9973929" y="4060448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7560CE-D585-BDAB-CD76-0E9449644A65}"/>
              </a:ext>
            </a:extLst>
          </p:cNvPr>
          <p:cNvSpPr/>
          <p:nvPr/>
        </p:nvSpPr>
        <p:spPr>
          <a:xfrm>
            <a:off x="10748081" y="4060448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028568-58CA-1548-51D5-5B1BB9C81885}"/>
              </a:ext>
            </a:extLst>
          </p:cNvPr>
          <p:cNvSpPr/>
          <p:nvPr/>
        </p:nvSpPr>
        <p:spPr>
          <a:xfrm>
            <a:off x="11513089" y="4056079"/>
            <a:ext cx="384446" cy="384446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4C932C-D16F-2DA4-BEB5-B30BD330FD29}"/>
              </a:ext>
            </a:extLst>
          </p:cNvPr>
          <p:cNvCxnSpPr>
            <a:cxnSpLocks/>
          </p:cNvCxnSpPr>
          <p:nvPr/>
        </p:nvCxnSpPr>
        <p:spPr>
          <a:xfrm flipV="1">
            <a:off x="9766114" y="3948545"/>
            <a:ext cx="2425886" cy="14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FB4348-19E4-DB4D-B41C-51A0AA47F098}"/>
                  </a:ext>
                </a:extLst>
              </p:cNvPr>
              <p:cNvSpPr txBox="1"/>
              <p:nvPr/>
            </p:nvSpPr>
            <p:spPr>
              <a:xfrm>
                <a:off x="6704463" y="2808997"/>
                <a:ext cx="44280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otor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torque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FB4348-19E4-DB4D-B41C-51A0AA47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463" y="2808997"/>
                <a:ext cx="4428064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0C06D3A9-8280-1259-8BDE-42072D2F072B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31851DB6-9E92-BB33-2AA6-83FFD14EEE86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25215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69E66-BBA9-823A-303F-3F905CD5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0BBAB1C-69AC-FA1A-F8C5-5ECA040836F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1332089"/>
                <a:ext cx="10913533" cy="48448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8000"/>
                  </a:lnSpc>
                  <a:buClr>
                    <a:srgbClr val="326367"/>
                  </a:buClr>
                  <a:buNone/>
                </a:pPr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Calculate the output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in kilowatts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kW</m:t>
                    </m:r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if the input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kern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to the belt system is 10 kW and the system operates at an efficiency (</a:t>
                </a:r>
                <a14:m>
                  <m:oMath xmlns:m="http://schemas.openxmlformats.org/officeDocument/2006/math">
                    <m:r>
                      <a:rPr lang="en-US" sz="26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of 85%. (</a:t>
                </a:r>
                <a:r>
                  <a:rPr lang="en-GB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Efficiency measures how much of the input power is converted into useful output power.)</a:t>
                </a:r>
                <a:endParaRPr lang="en-US" sz="2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8000"/>
                  </a:lnSpc>
                  <a:buClr>
                    <a:srgbClr val="326367"/>
                  </a:buClr>
                  <a:buNone/>
                </a:pPr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Use the formula:</a:t>
                </a:r>
              </a:p>
              <a:p>
                <a:pPr marL="0" indent="0">
                  <a:lnSpc>
                    <a:spcPct val="118000"/>
                  </a:lnSpc>
                  <a:buClr>
                    <a:srgbClr val="326367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26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600" i="1" kern="12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kern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kern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kern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i="1" kern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kern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kern="120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14300" indent="0">
                  <a:buNone/>
                </a:pPr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where</a:t>
                </a:r>
                <a:r>
                  <a:rPr lang="en-US" dirty="0"/>
                  <a:t>:</a:t>
                </a:r>
              </a:p>
              <a:p>
                <a:pPr marL="0" indent="0">
                  <a:buClr>
                    <a:srgbClr val="326367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6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efficiency</a:t>
                </a:r>
              </a:p>
              <a:p>
                <a:pPr marL="0" indent="0">
                  <a:buClr>
                    <a:srgbClr val="326367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output power</a:t>
                </a:r>
              </a:p>
              <a:p>
                <a:pPr marL="0" indent="0">
                  <a:buClr>
                    <a:srgbClr val="326367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600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kern="12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6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is input power.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0BBAB1C-69AC-FA1A-F8C5-5ECA04083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1332089"/>
                <a:ext cx="10913533" cy="48448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003CF5E9-9865-01C7-2074-2302927BC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example: Calculating output power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E44380-CFB8-F9B1-5F7B-54BE774B63DB}"/>
              </a:ext>
            </a:extLst>
          </p:cNvPr>
          <p:cNvGrpSpPr/>
          <p:nvPr/>
        </p:nvGrpSpPr>
        <p:grpSpPr>
          <a:xfrm>
            <a:off x="9099176" y="3543084"/>
            <a:ext cx="2367955" cy="2358932"/>
            <a:chOff x="8892987" y="3274143"/>
            <a:chExt cx="2367955" cy="2358932"/>
          </a:xfrm>
        </p:grpSpPr>
        <p:sp>
          <p:nvSpPr>
            <p:cNvPr id="10" name="Google Shape;169;p2">
              <a:extLst>
                <a:ext uri="{FF2B5EF4-FFF2-40B4-BE49-F238E27FC236}">
                  <a16:creationId xmlns:a16="http://schemas.microsoft.com/office/drawing/2014/main" id="{5CBACA3F-E8A9-89B9-1CBE-510F1D0C7424}"/>
                </a:ext>
              </a:extLst>
            </p:cNvPr>
            <p:cNvSpPr/>
            <p:nvPr/>
          </p:nvSpPr>
          <p:spPr>
            <a:xfrm>
              <a:off x="8892987" y="3274143"/>
              <a:ext cx="2367955" cy="23589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70;p2">
              <a:extLst>
                <a:ext uri="{FF2B5EF4-FFF2-40B4-BE49-F238E27FC236}">
                  <a16:creationId xmlns:a16="http://schemas.microsoft.com/office/drawing/2014/main" id="{7CB471F5-85E6-9410-CBD3-67AE5AB2610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959" y="3785729"/>
              <a:ext cx="1372734" cy="1346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5E822707-35E6-36E7-EB53-606F58AE07B7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BCB3A091-9354-A5C9-8FE6-9E1DAA1AA226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69458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In this resource, we will: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1695451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speed ratio, torque, power and belt speed for a mechanical system;</a:t>
            </a:r>
          </a:p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 the relationship between input power, output power and efficiency;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an industry-relevant belt system scenario.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7464425" y="1242218"/>
            <a:ext cx="4127500" cy="493474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indent="0"/>
            <a:r>
              <a:rPr lang="en-US" sz="1200" u="sng" dirty="0"/>
              <a:t>Skills</a:t>
            </a:r>
            <a:endParaRPr lang="en-US" sz="1200" dirty="0"/>
          </a:p>
          <a:p>
            <a:pPr marL="0" indent="0"/>
            <a:r>
              <a:rPr lang="en-US" sz="1200" dirty="0"/>
              <a:t>CSC (Develop response/s using key skills and processes)</a:t>
            </a:r>
          </a:p>
          <a:p>
            <a:pPr marL="0" indent="0"/>
            <a:r>
              <a:rPr lang="en-US" sz="1200" dirty="0"/>
              <a:t>CSE (Communicate and present outcomes and evidence)</a:t>
            </a:r>
          </a:p>
          <a:p>
            <a:pPr marL="0" indent="0"/>
            <a:r>
              <a:rPr lang="en-US" sz="1200" u="sng" dirty="0"/>
              <a:t>General competencies</a:t>
            </a:r>
            <a:endParaRPr lang="en-US" sz="1200" dirty="0"/>
          </a:p>
          <a:p>
            <a:pPr marL="0" indent="0"/>
            <a:r>
              <a:rPr lang="en-US" sz="1200" dirty="0"/>
              <a:t>English:</a:t>
            </a:r>
          </a:p>
          <a:p>
            <a:pPr marL="0" indent="0"/>
            <a:r>
              <a:rPr lang="en-US" sz="1200" dirty="0"/>
              <a:t>EC2 Present information and ideas</a:t>
            </a:r>
          </a:p>
          <a:p>
            <a:pPr marL="0" indent="0"/>
            <a:r>
              <a:rPr lang="en-US" sz="1200" dirty="0" err="1"/>
              <a:t>Maths</a:t>
            </a:r>
            <a:r>
              <a:rPr lang="en-US" sz="1200" dirty="0"/>
              <a:t>:</a:t>
            </a:r>
          </a:p>
          <a:p>
            <a:pPr marL="0" indent="0"/>
            <a:r>
              <a:rPr lang="en-US" sz="1200" dirty="0"/>
              <a:t>MC3 Working with proportion</a:t>
            </a:r>
          </a:p>
          <a:p>
            <a:pPr marL="0" indent="0"/>
            <a:r>
              <a:rPr lang="en-US" sz="1200" dirty="0"/>
              <a:t>MC10 </a:t>
            </a:r>
            <a:r>
              <a:rPr lang="en-US" sz="1200" dirty="0" err="1"/>
              <a:t>Optimising</a:t>
            </a:r>
            <a:r>
              <a:rPr lang="en-US" sz="1200" dirty="0"/>
              <a:t> work processes</a:t>
            </a:r>
          </a:p>
          <a:p>
            <a:pPr marL="0" indent="0"/>
            <a:r>
              <a:rPr lang="en-US" sz="1200" dirty="0"/>
              <a:t>MC8 Communicating using mathematics</a:t>
            </a:r>
          </a:p>
          <a:p>
            <a:pPr marL="0" indent="0"/>
            <a:r>
              <a:rPr lang="en-US" sz="1200" dirty="0"/>
              <a:t>Digital:</a:t>
            </a:r>
          </a:p>
          <a:p>
            <a:pPr marL="0" indent="0"/>
            <a:r>
              <a:rPr lang="en-US" sz="1200" dirty="0"/>
              <a:t>DC4 Process and </a:t>
            </a:r>
            <a:r>
              <a:rPr lang="en-US" sz="1200" dirty="0" err="1"/>
              <a:t>analyse</a:t>
            </a:r>
            <a:r>
              <a:rPr lang="en-US" sz="1200" dirty="0"/>
              <a:t> numerical data</a:t>
            </a:r>
          </a:p>
        </p:txBody>
      </p:sp>
      <p:sp>
        <p:nvSpPr>
          <p:cNvPr id="130" name="Google Shape;130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</a:t>
            </a:r>
            <a:endParaRPr dirty="0"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3: Mechanical calculations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43DF620B-A680-7571-FEF8-081B5DB24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example: Calculating output power</a:t>
            </a:r>
            <a:endParaRPr dirty="0"/>
          </a:p>
        </p:txBody>
      </p:sp>
      <p:sp>
        <p:nvSpPr>
          <p:cNvPr id="8" name="Google Shape;182;p3">
            <a:extLst>
              <a:ext uri="{FF2B5EF4-FFF2-40B4-BE49-F238E27FC236}">
                <a16:creationId xmlns:a16="http://schemas.microsoft.com/office/drawing/2014/main" id="{B1E2A961-809D-A8E5-B99D-2C91ECBC3407}"/>
              </a:ext>
            </a:extLst>
          </p:cNvPr>
          <p:cNvSpPr txBox="1"/>
          <p:nvPr/>
        </p:nvSpPr>
        <p:spPr>
          <a:xfrm>
            <a:off x="2939706" y="5339441"/>
            <a:ext cx="671051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  = output power ÷ input power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A0908795-E7AF-886B-B416-B02D729426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Calculate the output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) in kilowatts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en-US" dirty="0"/>
                  <a:t>) if the input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to the belt system is 10 kW and the system operates at an efficiency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 of 85%.</a:t>
                </a:r>
                <a:endParaRPr lang="en-US" b="1" dirty="0"/>
              </a:p>
              <a:p>
                <a:pPr marL="114300" indent="0">
                  <a:buNone/>
                </a:pPr>
                <a:r>
                  <a:rPr lang="en-US" b="1" dirty="0"/>
                  <a:t>Step 1</a:t>
                </a:r>
                <a:r>
                  <a:rPr lang="en-US" dirty="0"/>
                  <a:t>: Write out the formula.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A0908795-E7AF-886B-B416-B02D72942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Google Shape;182;p3">
            <a:extLst>
              <a:ext uri="{FF2B5EF4-FFF2-40B4-BE49-F238E27FC236}">
                <a16:creationId xmlns:a16="http://schemas.microsoft.com/office/drawing/2014/main" id="{2CF4744A-1BE5-CC74-E6FF-BCE3B21B3EA5}"/>
              </a:ext>
            </a:extLst>
          </p:cNvPr>
          <p:cNvSpPr txBox="1"/>
          <p:nvPr/>
        </p:nvSpPr>
        <p:spPr>
          <a:xfrm>
            <a:off x="952651" y="5366968"/>
            <a:ext cx="4370463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  = output power ÷ input power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25194DCC-9063-0A8A-8EE1-3AAEB35160A3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1B6AF23F-B041-EB23-0761-7D3AF18F35E2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23B676-FA6E-C7AC-CAD6-3D778924C812}"/>
              </a:ext>
            </a:extLst>
          </p:cNvPr>
          <p:cNvGrpSpPr/>
          <p:nvPr/>
        </p:nvGrpSpPr>
        <p:grpSpPr>
          <a:xfrm>
            <a:off x="9099176" y="3543084"/>
            <a:ext cx="2367955" cy="2358932"/>
            <a:chOff x="8892987" y="3274143"/>
            <a:chExt cx="2367955" cy="2358932"/>
          </a:xfrm>
        </p:grpSpPr>
        <p:sp>
          <p:nvSpPr>
            <p:cNvPr id="5" name="Google Shape;169;p2">
              <a:extLst>
                <a:ext uri="{FF2B5EF4-FFF2-40B4-BE49-F238E27FC236}">
                  <a16:creationId xmlns:a16="http://schemas.microsoft.com/office/drawing/2014/main" id="{FE35F7DB-2AFF-FC0A-4C02-5FA2427A468D}"/>
                </a:ext>
              </a:extLst>
            </p:cNvPr>
            <p:cNvSpPr/>
            <p:nvPr/>
          </p:nvSpPr>
          <p:spPr>
            <a:xfrm>
              <a:off x="8892987" y="3274143"/>
              <a:ext cx="2367955" cy="23589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170;p2">
              <a:extLst>
                <a:ext uri="{FF2B5EF4-FFF2-40B4-BE49-F238E27FC236}">
                  <a16:creationId xmlns:a16="http://schemas.microsoft.com/office/drawing/2014/main" id="{991ACB1D-D2C0-2CA8-9814-7E9FEC08A876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959" y="3785729"/>
              <a:ext cx="1372734" cy="13464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3943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A8441-DFFF-457F-AA2A-AFF4D13AA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46C9EEC4-C90A-F4F5-EC51-53763F1830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example: Calculating output power</a:t>
            </a:r>
            <a:endParaRPr dirty="0"/>
          </a:p>
        </p:txBody>
      </p:sp>
      <p:sp>
        <p:nvSpPr>
          <p:cNvPr id="8" name="Google Shape;182;p3">
            <a:extLst>
              <a:ext uri="{FF2B5EF4-FFF2-40B4-BE49-F238E27FC236}">
                <a16:creationId xmlns:a16="http://schemas.microsoft.com/office/drawing/2014/main" id="{459D24C9-00EB-11FC-1699-64DDD999AA1C}"/>
              </a:ext>
            </a:extLst>
          </p:cNvPr>
          <p:cNvSpPr txBox="1"/>
          <p:nvPr/>
        </p:nvSpPr>
        <p:spPr>
          <a:xfrm>
            <a:off x="2939706" y="5339441"/>
            <a:ext cx="671051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  = output power ÷ input power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2105905E-9B6D-6141-7366-AE2FE5B8A1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Calculate the output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) in kilowatts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en-US" dirty="0"/>
                  <a:t>) if the input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to the belt system is 10 kW and the system operates at an efficiency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 of 85%.</a:t>
                </a:r>
                <a:endParaRPr lang="en-US" b="1" dirty="0"/>
              </a:p>
              <a:p>
                <a:pPr marL="11430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Rearrange the formula to make output power the subject.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2105905E-9B6D-6141-7366-AE2FE5B8A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14EF39-73FA-06CC-C010-129407265D19}"/>
              </a:ext>
            </a:extLst>
          </p:cNvPr>
          <p:cNvCxnSpPr/>
          <p:nvPr/>
        </p:nvCxnSpPr>
        <p:spPr>
          <a:xfrm flipV="1">
            <a:off x="2393244" y="4301067"/>
            <a:ext cx="546462" cy="2257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D485A2-786A-BE19-CF38-019B1DAC0B0B}"/>
              </a:ext>
            </a:extLst>
          </p:cNvPr>
          <p:cNvCxnSpPr/>
          <p:nvPr/>
        </p:nvCxnSpPr>
        <p:spPr>
          <a:xfrm flipV="1">
            <a:off x="3110089" y="4075290"/>
            <a:ext cx="546462" cy="2257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EFC7A4-8D31-0008-D306-FEDF2A01EA90}"/>
                  </a:ext>
                </a:extLst>
              </p:cNvPr>
              <p:cNvSpPr txBox="1"/>
              <p:nvPr/>
            </p:nvSpPr>
            <p:spPr>
              <a:xfrm>
                <a:off x="4755920" y="4047713"/>
                <a:ext cx="3091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Multiply both sides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EFC7A4-8D31-0008-D306-FEDF2A01E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920" y="4047713"/>
                <a:ext cx="3091616" cy="400110"/>
              </a:xfrm>
              <a:prstGeom prst="rect">
                <a:avLst/>
              </a:prstGeom>
              <a:blipFill>
                <a:blip r:embed="rId3"/>
                <a:stretch>
                  <a:fillRect l="-1972"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676DD30-A5C9-35BD-127D-2F46D1ECE582}"/>
              </a:ext>
            </a:extLst>
          </p:cNvPr>
          <p:cNvSpPr txBox="1"/>
          <p:nvPr/>
        </p:nvSpPr>
        <p:spPr>
          <a:xfrm>
            <a:off x="4749156" y="4604631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C76AB-408E-7392-0CA0-7391D37349F4}"/>
              </a:ext>
            </a:extLst>
          </p:cNvPr>
          <p:cNvSpPr txBox="1"/>
          <p:nvPr/>
        </p:nvSpPr>
        <p:spPr>
          <a:xfrm>
            <a:off x="4755920" y="518412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Reverse equation</a:t>
            </a:r>
          </a:p>
        </p:txBody>
      </p:sp>
      <p:sp>
        <p:nvSpPr>
          <p:cNvPr id="12" name="Google Shape;194;p4">
            <a:extLst>
              <a:ext uri="{FF2B5EF4-FFF2-40B4-BE49-F238E27FC236}">
                <a16:creationId xmlns:a16="http://schemas.microsoft.com/office/drawing/2014/main" id="{61F24FE6-3ACD-EB44-BD08-1A6F0B06D03F}"/>
              </a:ext>
            </a:extLst>
          </p:cNvPr>
          <p:cNvSpPr txBox="1"/>
          <p:nvPr/>
        </p:nvSpPr>
        <p:spPr>
          <a:xfrm>
            <a:off x="949058" y="5666553"/>
            <a:ext cx="6333209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rearrange a formula before substituting any values.</a:t>
            </a: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8901C968-6133-824F-C4D4-0AB6F1A1BEC1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A6CF561C-B787-ECA1-6E49-2F6F3717A3F5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38479-7843-E3CF-55FD-3D74BB977046}"/>
              </a:ext>
            </a:extLst>
          </p:cNvPr>
          <p:cNvGrpSpPr/>
          <p:nvPr/>
        </p:nvGrpSpPr>
        <p:grpSpPr>
          <a:xfrm>
            <a:off x="9099176" y="3543084"/>
            <a:ext cx="2367955" cy="2358932"/>
            <a:chOff x="8892987" y="3274143"/>
            <a:chExt cx="2367955" cy="2358932"/>
          </a:xfrm>
        </p:grpSpPr>
        <p:sp>
          <p:nvSpPr>
            <p:cNvPr id="15" name="Google Shape;169;p2">
              <a:extLst>
                <a:ext uri="{FF2B5EF4-FFF2-40B4-BE49-F238E27FC236}">
                  <a16:creationId xmlns:a16="http://schemas.microsoft.com/office/drawing/2014/main" id="{BF023198-1B1D-DB46-3D51-A62707706D57}"/>
                </a:ext>
              </a:extLst>
            </p:cNvPr>
            <p:cNvSpPr/>
            <p:nvPr/>
          </p:nvSpPr>
          <p:spPr>
            <a:xfrm>
              <a:off x="8892987" y="3274143"/>
              <a:ext cx="2367955" cy="23589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70;p2">
              <a:extLst>
                <a:ext uri="{FF2B5EF4-FFF2-40B4-BE49-F238E27FC236}">
                  <a16:creationId xmlns:a16="http://schemas.microsoft.com/office/drawing/2014/main" id="{7A477DF9-5F2A-9F05-C91F-FEDC4A30D0A3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959" y="3785729"/>
              <a:ext cx="1372734" cy="13464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622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DF18-F23F-06C5-9F02-D693B7B0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4DEDDB8C-7085-3E30-40DA-E05ECCB720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example: Calculating output power</a:t>
            </a:r>
            <a:endParaRPr dirty="0"/>
          </a:p>
        </p:txBody>
      </p:sp>
      <p:sp>
        <p:nvSpPr>
          <p:cNvPr id="8" name="Google Shape;182;p3">
            <a:extLst>
              <a:ext uri="{FF2B5EF4-FFF2-40B4-BE49-F238E27FC236}">
                <a16:creationId xmlns:a16="http://schemas.microsoft.com/office/drawing/2014/main" id="{E7E994AC-B75C-FF7C-0B36-2CD97090EB24}"/>
              </a:ext>
            </a:extLst>
          </p:cNvPr>
          <p:cNvSpPr txBox="1"/>
          <p:nvPr/>
        </p:nvSpPr>
        <p:spPr>
          <a:xfrm>
            <a:off x="2939706" y="5339441"/>
            <a:ext cx="671051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  = output power ÷ input power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683538D-A3EE-9894-3A3F-504C92582B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Calculate the output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) in kilowatts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en-US" dirty="0"/>
                  <a:t>) if the input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to the belt system is 10 kW and the system operates at an efficiency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 of 85%.</a:t>
                </a:r>
                <a:endParaRPr lang="en-US" b="1" dirty="0"/>
              </a:p>
              <a:p>
                <a:pPr marL="114300" indent="0">
                  <a:buNone/>
                </a:pPr>
                <a:r>
                  <a:rPr lang="en-US" b="1" dirty="0"/>
                  <a:t>Step 3</a:t>
                </a:r>
                <a:r>
                  <a:rPr lang="en-US" dirty="0"/>
                  <a:t>: Convert the efficiency percentage to a decimal.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=85%=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683538D-A3EE-9894-3A3F-504C9258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208;p5">
            <a:extLst>
              <a:ext uri="{FF2B5EF4-FFF2-40B4-BE49-F238E27FC236}">
                <a16:creationId xmlns:a16="http://schemas.microsoft.com/office/drawing/2014/main" id="{5AF94503-DA4F-8B00-E465-80F183686EBD}"/>
              </a:ext>
            </a:extLst>
          </p:cNvPr>
          <p:cNvSpPr txBox="1"/>
          <p:nvPr/>
        </p:nvSpPr>
        <p:spPr>
          <a:xfrm>
            <a:off x="928935" y="5693384"/>
            <a:ext cx="5482752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convert a percentage to a decimal divide by 100.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A5C93709-BA19-7D36-501D-3FFD8343A83E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24211EBE-2118-BC0A-DE8E-6D9DF15F69F0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502840-BDBA-42DB-8C29-F9FA4A72DFFB}"/>
              </a:ext>
            </a:extLst>
          </p:cNvPr>
          <p:cNvGrpSpPr/>
          <p:nvPr/>
        </p:nvGrpSpPr>
        <p:grpSpPr>
          <a:xfrm>
            <a:off x="9099176" y="3543084"/>
            <a:ext cx="2367955" cy="2358932"/>
            <a:chOff x="8892987" y="3274143"/>
            <a:chExt cx="2367955" cy="2358932"/>
          </a:xfrm>
        </p:grpSpPr>
        <p:sp>
          <p:nvSpPr>
            <p:cNvPr id="6" name="Google Shape;169;p2">
              <a:extLst>
                <a:ext uri="{FF2B5EF4-FFF2-40B4-BE49-F238E27FC236}">
                  <a16:creationId xmlns:a16="http://schemas.microsoft.com/office/drawing/2014/main" id="{13796580-C08A-437C-86C3-DDE8E0ADACC8}"/>
                </a:ext>
              </a:extLst>
            </p:cNvPr>
            <p:cNvSpPr/>
            <p:nvPr/>
          </p:nvSpPr>
          <p:spPr>
            <a:xfrm>
              <a:off x="8892987" y="3274143"/>
              <a:ext cx="2367955" cy="23589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70;p2">
              <a:extLst>
                <a:ext uri="{FF2B5EF4-FFF2-40B4-BE49-F238E27FC236}">
                  <a16:creationId xmlns:a16="http://schemas.microsoft.com/office/drawing/2014/main" id="{E8C9434E-F577-24A1-C7BB-0252E8CFE2B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959" y="3785729"/>
              <a:ext cx="1372734" cy="13464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893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8A4D8-C8F2-7C27-427B-EF9E7084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9012DA0C-E32E-DF8B-3FDE-A98EFE347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Worked example: Calculating output power</a:t>
            </a:r>
            <a:endParaRPr dirty="0"/>
          </a:p>
        </p:txBody>
      </p:sp>
      <p:sp>
        <p:nvSpPr>
          <p:cNvPr id="8" name="Google Shape;182;p3">
            <a:extLst>
              <a:ext uri="{FF2B5EF4-FFF2-40B4-BE49-F238E27FC236}">
                <a16:creationId xmlns:a16="http://schemas.microsoft.com/office/drawing/2014/main" id="{7BEF7E6E-C96C-6AD4-3276-9CB7CBAEA757}"/>
              </a:ext>
            </a:extLst>
          </p:cNvPr>
          <p:cNvSpPr txBox="1"/>
          <p:nvPr/>
        </p:nvSpPr>
        <p:spPr>
          <a:xfrm>
            <a:off x="2939706" y="5339441"/>
            <a:ext cx="671051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  = output power ÷ input power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331C7738-6D83-782D-19E9-F161D9A594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Calculate the output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) in kilowatts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kW</m:t>
                    </m:r>
                  </m:oMath>
                </a14:m>
                <a:r>
                  <a:rPr lang="en-US" dirty="0"/>
                  <a:t>) if the input power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to the belt system is 10 kW and the system operates at an efficiency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 of 85%.</a:t>
                </a:r>
                <a:endParaRPr lang="en-US" b="1" dirty="0"/>
              </a:p>
              <a:p>
                <a:pPr marL="11430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Fill in the known values and calculate.</a:t>
                </a: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0.85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×10 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𝐤𝐖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331C7738-6D83-782D-19E9-F161D9A5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32089"/>
                <a:ext cx="10913533" cy="4844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19;p6">
            <a:extLst>
              <a:ext uri="{FF2B5EF4-FFF2-40B4-BE49-F238E27FC236}">
                <a16:creationId xmlns:a16="http://schemas.microsoft.com/office/drawing/2014/main" id="{44C0C734-D468-104F-EB4E-03E71B876A85}"/>
              </a:ext>
            </a:extLst>
          </p:cNvPr>
          <p:cNvSpPr txBox="1"/>
          <p:nvPr/>
        </p:nvSpPr>
        <p:spPr>
          <a:xfrm>
            <a:off x="944598" y="5677377"/>
            <a:ext cx="5042545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include units on the final answer.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9;p25">
            <a:extLst>
              <a:ext uri="{FF2B5EF4-FFF2-40B4-BE49-F238E27FC236}">
                <a16:creationId xmlns:a16="http://schemas.microsoft.com/office/drawing/2014/main" id="{0AEE18FF-2AF8-3DAF-C0BB-26E327FFC78A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E51E3DE1-0470-0942-AC41-D0BA935138C5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1E31EE-66D7-9576-D2CC-57D6744166CB}"/>
              </a:ext>
            </a:extLst>
          </p:cNvPr>
          <p:cNvGrpSpPr/>
          <p:nvPr/>
        </p:nvGrpSpPr>
        <p:grpSpPr>
          <a:xfrm>
            <a:off x="9099176" y="3543084"/>
            <a:ext cx="2367955" cy="2358932"/>
            <a:chOff x="8892987" y="3274143"/>
            <a:chExt cx="2367955" cy="2358932"/>
          </a:xfrm>
        </p:grpSpPr>
        <p:sp>
          <p:nvSpPr>
            <p:cNvPr id="10" name="Google Shape;169;p2">
              <a:extLst>
                <a:ext uri="{FF2B5EF4-FFF2-40B4-BE49-F238E27FC236}">
                  <a16:creationId xmlns:a16="http://schemas.microsoft.com/office/drawing/2014/main" id="{7132437A-8707-1776-C3BC-D1575A3CC1DA}"/>
                </a:ext>
              </a:extLst>
            </p:cNvPr>
            <p:cNvSpPr/>
            <p:nvPr/>
          </p:nvSpPr>
          <p:spPr>
            <a:xfrm>
              <a:off x="8892987" y="3274143"/>
              <a:ext cx="2367955" cy="23589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70;p2">
              <a:extLst>
                <a:ext uri="{FF2B5EF4-FFF2-40B4-BE49-F238E27FC236}">
                  <a16:creationId xmlns:a16="http://schemas.microsoft.com/office/drawing/2014/main" id="{0CA75856-74C4-2A8C-7F90-6C2CAA029C89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959" y="3785729"/>
              <a:ext cx="1372734" cy="13464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010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dirty="0"/>
              <a:t>Conveyor belt systems</a:t>
            </a:r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5257801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Conveyor belts are fundamental to the smooth running of many industries including factories, airports and mines. </a:t>
            </a:r>
            <a:endParaRPr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Their purpose is to transport materials quickly and efficiently from one place to another.</a:t>
            </a:r>
            <a:endParaRPr dirty="0"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3: Mechanical calculations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4" name="Picture 3" descr="Employees in high-visibility vests guide packages along a system of conveyor belts in a distribution centre">
            <a:extLst>
              <a:ext uri="{FF2B5EF4-FFF2-40B4-BE49-F238E27FC236}">
                <a16:creationId xmlns:a16="http://schemas.microsoft.com/office/drawing/2014/main" id="{F5C96BBB-7A6B-2C01-DA78-4BA566BE2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129" y="2578424"/>
            <a:ext cx="4694103" cy="2475406"/>
          </a:xfrm>
          <a:prstGeom prst="rect">
            <a:avLst/>
          </a:prstGeom>
        </p:spPr>
      </p:pic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C325B706-A825-4F80-D808-7C9FDCC61E4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6880986" cy="4342364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85000" lnSpcReduction="20000"/>
          </a:bodyPr>
          <a:lstStyle/>
          <a:p>
            <a:pPr marL="228600" lvl="0" indent="-228600">
              <a:lnSpc>
                <a:spcPct val="118000"/>
              </a:lnSpc>
              <a:spcAft>
                <a:spcPts val="0"/>
              </a:spcAft>
              <a:buClr>
                <a:srgbClr val="326367"/>
              </a:buClr>
              <a:buSzPct val="81081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Consist of a looped belt stretching over two (or more) wheels.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lnSpc>
                <a:spcPct val="118000"/>
              </a:lnSpc>
              <a:spcAft>
                <a:spcPts val="0"/>
              </a:spcAft>
              <a:buClr>
                <a:srgbClr val="326367"/>
              </a:buClr>
              <a:buSzPct val="81081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wheel (the drive pulley) is powered by a motor. When it turns, it pulls the belt along.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lnSpc>
                <a:spcPct val="118000"/>
              </a:lnSpc>
              <a:spcAft>
                <a:spcPts val="0"/>
              </a:spcAft>
              <a:buClr>
                <a:srgbClr val="326367"/>
              </a:buClr>
              <a:buSzPct val="81081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belt becomes a moving floor. Items placed on the top travel along the belt. 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lnSpc>
                <a:spcPct val="118000"/>
              </a:lnSpc>
              <a:spcAft>
                <a:spcPts val="0"/>
              </a:spcAft>
              <a:buClr>
                <a:srgbClr val="326367"/>
              </a:buClr>
              <a:buSzPct val="81081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Idler rollers (non-powered) underneath support the belt and load.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lnSpc>
                <a:spcPct val="118000"/>
              </a:lnSpc>
              <a:spcAft>
                <a:spcPts val="0"/>
              </a:spcAft>
              <a:buClr>
                <a:srgbClr val="326367"/>
              </a:buClr>
              <a:buSzPct val="81081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items reach the end, they drop off. The belt loops back underneath, ready for the next batch. It’s a continuous cycle.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3: Mechanical calculations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3" name="Picture 2" descr="Conveyor belt with moving rollers for movement of goods equipment">
            <a:extLst>
              <a:ext uri="{FF2B5EF4-FFF2-40B4-BE49-F238E27FC236}">
                <a16:creationId xmlns:a16="http://schemas.microsoft.com/office/drawing/2014/main" id="{4B54D723-D3A5-3173-BBBE-850EE4DBD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7859" y="2967318"/>
            <a:ext cx="3321424" cy="1568823"/>
          </a:xfrm>
          <a:prstGeom prst="rect">
            <a:avLst/>
          </a:prstGeom>
        </p:spPr>
      </p:pic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809D10C1-7168-8DD1-058C-1E7F739D50D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7" name="Google Shape;138;p23">
            <a:extLst>
              <a:ext uri="{FF2B5EF4-FFF2-40B4-BE49-F238E27FC236}">
                <a16:creationId xmlns:a16="http://schemas.microsoft.com/office/drawing/2014/main" id="{94ECD90E-FE3E-456C-3475-41BD32359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dirty="0"/>
              <a:t>Conveyor belt systems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Conveyor belt systems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838198" y="1690688"/>
            <a:ext cx="6081602" cy="4236775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Conveyor belts:</a:t>
            </a:r>
            <a:endParaRPr dirty="0"/>
          </a:p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it easy to move heavy, bulky or awkward items quickly and efficiently;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spcAft>
                <a:spcPts val="0"/>
              </a:spcAft>
              <a:buClr>
                <a:srgbClr val="326367"/>
              </a:buClr>
              <a:buSzPts val="1800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time;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spcAft>
                <a:spcPts val="0"/>
              </a:spcAft>
              <a:buClr>
                <a:srgbClr val="326367"/>
              </a:buClr>
              <a:buSzPts val="1800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the need for labour; 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spcAft>
                <a:spcPts val="0"/>
              </a:spcAft>
              <a:buClr>
                <a:srgbClr val="326367"/>
              </a:buClr>
              <a:buSzPts val="1800"/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versatile – they can go straight, up an incline, or around a curve; this allows them to move materials across floors, up ramps and around corners.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3: Mechanical calculations</a:t>
            </a:r>
            <a:endParaRPr dirty="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pic>
        <p:nvPicPr>
          <p:cNvPr id="160" name="Google Shape;160;p25" descr="Bottles of SARS-COV-2 COVID-19 vaccine on a pharmaceutical conveyor belt in the laboratory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9627" y="2210500"/>
            <a:ext cx="4193946" cy="27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549741BA-BBDB-5C14-AC96-91613EA3957B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5876-A2DB-0B32-3CF3-737D68B3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EE098-F048-C3CE-7426-E43E72BED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9"/>
            <a:ext cx="10515600" cy="37521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/>
              <a:t>You are a Commissioning Engineer at a manufacturing plant where a new conveyor system has just been installed.</a:t>
            </a:r>
            <a:endParaRPr lang="en-US" dirty="0"/>
          </a:p>
          <a:p>
            <a:pPr marL="114300" indent="0">
              <a:buNone/>
            </a:pPr>
            <a:r>
              <a:rPr lang="en-GB" dirty="0"/>
              <a:t>The contractor who installed the system provided a data sheet of theoretical performance values, but they used mixed units. </a:t>
            </a:r>
          </a:p>
          <a:p>
            <a:pPr marL="114300" indent="0">
              <a:buNone/>
            </a:pPr>
            <a:r>
              <a:rPr lang="en-GB" dirty="0"/>
              <a:t>Your task is to review and confirm the key operational parameters – </a:t>
            </a:r>
            <a:r>
              <a:rPr lang="en-GB" b="1" dirty="0"/>
              <a:t>speed</a:t>
            </a:r>
            <a:r>
              <a:rPr lang="en-GB" dirty="0"/>
              <a:t>, </a:t>
            </a:r>
            <a:r>
              <a:rPr lang="en-GB" b="1" dirty="0"/>
              <a:t>torque</a:t>
            </a:r>
            <a:r>
              <a:rPr lang="en-GB" dirty="0"/>
              <a:t> and </a:t>
            </a:r>
            <a:r>
              <a:rPr lang="en-GB" b="1" dirty="0"/>
              <a:t>power</a:t>
            </a:r>
            <a:r>
              <a:rPr lang="en-GB" dirty="0"/>
              <a:t> – to ensure the system runs safely and efficiently before final handover.</a:t>
            </a:r>
            <a:r>
              <a:rPr lang="en-US" dirty="0"/>
              <a:t> </a:t>
            </a:r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7DA00117-C0E2-33E6-DEE6-C54E86D57C5D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sp>
        <p:nvSpPr>
          <p:cNvPr id="7" name="Google Shape;159;p25">
            <a:extLst>
              <a:ext uri="{FF2B5EF4-FFF2-40B4-BE49-F238E27FC236}">
                <a16:creationId xmlns:a16="http://schemas.microsoft.com/office/drawing/2014/main" id="{273DC7D3-B193-2200-B5E2-2F6984E526DF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Resource 3: Mechanical calculations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95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E768-B52F-B056-4C23-2123B108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0251A6-3D81-0328-8E25-2C5AAAD5340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690688"/>
                <a:ext cx="5921829" cy="4351338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b="1" dirty="0"/>
                  <a:t>Radius</a:t>
                </a:r>
                <a:r>
                  <a:rPr lang="en-US" dirty="0"/>
                  <a:t> is the distance from the </a:t>
                </a:r>
                <a:r>
                  <a:rPr lang="en-US" dirty="0" err="1"/>
                  <a:t>centre</a:t>
                </a:r>
                <a:r>
                  <a:rPr lang="en-US" dirty="0"/>
                  <a:t> of the circle to the edge.</a:t>
                </a:r>
              </a:p>
              <a:p>
                <a:pPr marL="114300" indent="0">
                  <a:buNone/>
                </a:pPr>
                <a:r>
                  <a:rPr lang="en-US" b="1" dirty="0"/>
                  <a:t>Diameter</a:t>
                </a:r>
                <a:r>
                  <a:rPr lang="en-US" dirty="0"/>
                  <a:t> is the distance of the line passing through the </a:t>
                </a:r>
                <a:r>
                  <a:rPr lang="en-US" dirty="0" err="1"/>
                  <a:t>centre</a:t>
                </a:r>
                <a:r>
                  <a:rPr lang="en-US" dirty="0"/>
                  <a:t> of the circle. It is double the radius.</a:t>
                </a:r>
              </a:p>
              <a:p>
                <a:pPr marL="114300" indent="0">
                  <a:buNone/>
                </a:pPr>
                <a:r>
                  <a:rPr lang="en-US" b="1" dirty="0"/>
                  <a:t>Circumference</a:t>
                </a:r>
                <a:r>
                  <a:rPr lang="en-US" dirty="0"/>
                  <a:t> is the distance around the circle.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constant that relates circumference and radius.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3.14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20251A6-3D81-0328-8E25-2C5AAAD53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90688"/>
                <a:ext cx="5921829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59;p25">
            <a:extLst>
              <a:ext uri="{FF2B5EF4-FFF2-40B4-BE49-F238E27FC236}">
                <a16:creationId xmlns:a16="http://schemas.microsoft.com/office/drawing/2014/main" id="{C644B65B-5C9E-3946-385C-0AB54114B845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Resource 3: Mechanical calculations</a:t>
            </a:r>
          </a:p>
          <a:p>
            <a:endParaRPr lang="en-GB" dirty="0"/>
          </a:p>
        </p:txBody>
      </p:sp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B1B7C6D0-4D8D-A5D3-EDC2-9A321B73880B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168A78-6504-75AD-ECF3-8CB9429430E2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33C8FD-7D31-7F1E-5221-9186165B0B99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747B48-D191-9389-81AA-82EF54C60A82}"/>
              </a:ext>
            </a:extLst>
          </p:cNvPr>
          <p:cNvCxnSpPr>
            <a:cxnSpLocks/>
            <a:stCxn id="31" idx="6"/>
            <a:endCxn id="30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1723C2-5718-D3F8-0A6D-1725784FF850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1723C2-5718-D3F8-0A6D-1725784FF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E7191E-27CA-34E1-347E-B168502E8F18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E7191E-27CA-34E1-347E-B168502E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45B71E-91A5-BB03-7F3E-68D2B4D1FFA5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45B71E-91A5-BB03-7F3E-68D2B4D1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7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4ACF-17C2-81F6-471D-123866C0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Revolutions and rotational speed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0257-C975-D068-CEE2-1315A9E2D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90688"/>
            <a:ext cx="5921829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The roller of a conveyor belt can be modelled as a circle rotating about its centre.</a:t>
            </a:r>
          </a:p>
          <a:p>
            <a:pPr marL="114300" indent="0">
              <a:buNone/>
            </a:pPr>
            <a:r>
              <a:rPr lang="en-GB" dirty="0"/>
              <a:t>When a circle makes one complete rotation, this is called a </a:t>
            </a:r>
            <a:r>
              <a:rPr lang="en-GB" b="1" dirty="0"/>
              <a:t>revolution</a:t>
            </a:r>
            <a:r>
              <a:rPr lang="en-GB" dirty="0"/>
              <a:t>.</a:t>
            </a:r>
          </a:p>
          <a:p>
            <a:pPr marL="114300" indent="0">
              <a:buNone/>
            </a:pPr>
            <a:r>
              <a:rPr lang="en-GB" dirty="0"/>
              <a:t>The rate at which the circle rotates is called its </a:t>
            </a:r>
            <a:r>
              <a:rPr lang="en-GB" b="1" dirty="0"/>
              <a:t>angular speed</a:t>
            </a:r>
            <a:r>
              <a:rPr lang="en-GB" dirty="0"/>
              <a:t> (or </a:t>
            </a:r>
            <a:r>
              <a:rPr lang="en-GB" b="1" dirty="0"/>
              <a:t>rotational speed</a:t>
            </a:r>
            <a:r>
              <a:rPr lang="en-GB" dirty="0"/>
              <a:t>). This can be measured in </a:t>
            </a:r>
            <a:r>
              <a:rPr lang="en-GB" b="1" dirty="0"/>
              <a:t>revolutions</a:t>
            </a:r>
            <a:r>
              <a:rPr lang="en-GB" dirty="0"/>
              <a:t> per minute (</a:t>
            </a:r>
            <a:r>
              <a:rPr lang="en-GB" b="1" dirty="0"/>
              <a:t>rpm</a:t>
            </a:r>
            <a:r>
              <a:rPr lang="en-GB" dirty="0"/>
              <a:t>).</a:t>
            </a:r>
          </a:p>
        </p:txBody>
      </p:sp>
      <p:sp>
        <p:nvSpPr>
          <p:cNvPr id="7" name="Google Shape;159;p25">
            <a:extLst>
              <a:ext uri="{FF2B5EF4-FFF2-40B4-BE49-F238E27FC236}">
                <a16:creationId xmlns:a16="http://schemas.microsoft.com/office/drawing/2014/main" id="{08DA7B0D-B33C-5C55-9F71-CE65D62DCE08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08BBF112-A1D3-7774-84B5-52D46E6E11DE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235E0E-245F-EC5A-116C-1D857C304A22}"/>
              </a:ext>
            </a:extLst>
          </p:cNvPr>
          <p:cNvGrpSpPr/>
          <p:nvPr/>
        </p:nvGrpSpPr>
        <p:grpSpPr>
          <a:xfrm>
            <a:off x="8244221" y="2696335"/>
            <a:ext cx="3947779" cy="2899248"/>
            <a:chOff x="1347713" y="3193961"/>
            <a:chExt cx="3947779" cy="2899248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9CDC866D-8E0E-15C1-BC23-CE72AD2666D2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8C4D4D4-D2D2-ED63-41E7-1E65125AB849}"/>
                </a:ext>
              </a:extLst>
            </p:cNvPr>
            <p:cNvCxnSpPr/>
            <p:nvPr/>
          </p:nvCxnSpPr>
          <p:spPr>
            <a:xfrm>
              <a:off x="2747085" y="3193961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06A63F-81D6-B58C-15D0-D7ED348E036C}"/>
                </a:ext>
              </a:extLst>
            </p:cNvPr>
            <p:cNvCxnSpPr/>
            <p:nvPr/>
          </p:nvCxnSpPr>
          <p:spPr>
            <a:xfrm>
              <a:off x="2747085" y="6093209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106EAF-CCA6-3895-A46D-865A77A29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235" y="3223138"/>
              <a:ext cx="2834640" cy="2834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AFF82D-B706-3079-A073-E40874329813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387747-1FF5-310C-EACD-59370E84F347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67143A-C629-D223-881A-DB064AC9485B}"/>
              </a:ext>
            </a:extLst>
          </p:cNvPr>
          <p:cNvCxnSpPr>
            <a:cxnSpLocks/>
            <a:stCxn id="13" idx="6"/>
            <a:endCxn id="12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C46179-FD7A-430E-4CA8-882CD0289881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C46179-FD7A-430E-4CA8-882CD0289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5C297-589C-C69B-CDCD-4FB902670DDC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5C297-589C-C69B-CDCD-4FB90267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730489-957C-4717-8EC3-A355416C9F77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730489-957C-4717-8EC3-A355416C9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FD750A-0BD5-A0C8-4E5F-488957D680E4}"/>
              </a:ext>
            </a:extLst>
          </p:cNvPr>
          <p:cNvCxnSpPr/>
          <p:nvPr/>
        </p:nvCxnSpPr>
        <p:spPr>
          <a:xfrm>
            <a:off x="10010402" y="1936191"/>
            <a:ext cx="51816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FC1856-967D-9234-5872-707D2FAD0885}"/>
              </a:ext>
            </a:extLst>
          </p:cNvPr>
          <p:cNvSpPr txBox="1"/>
          <p:nvPr/>
        </p:nvSpPr>
        <p:spPr>
          <a:xfrm>
            <a:off x="9571948" y="157295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belt</a:t>
            </a:r>
          </a:p>
        </p:txBody>
      </p:sp>
    </p:spTree>
    <p:extLst>
      <p:ext uri="{BB962C8B-B14F-4D97-AF65-F5344CB8AC3E}">
        <p14:creationId xmlns:p14="http://schemas.microsoft.com/office/powerpoint/2010/main" val="324461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5F596-C9A9-59F7-0007-5144D283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3BA5-1701-7FC5-0F72-95433F9C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Revolutions to distance example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C046-CC12-39D3-937E-FF78E731B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776" y="1690689"/>
            <a:ext cx="6404512" cy="422025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A roller of a conveyor belt has radius 5 cm, and it is rotating at 20 rpm.</a:t>
            </a:r>
          </a:p>
          <a:p>
            <a:pPr marL="114300" indent="0">
              <a:buNone/>
            </a:pPr>
            <a:r>
              <a:rPr lang="en-US" sz="2000" b="1" dirty="0"/>
              <a:t>How far does the belt travel in one minute?</a:t>
            </a:r>
          </a:p>
        </p:txBody>
      </p:sp>
      <p:sp>
        <p:nvSpPr>
          <p:cNvPr id="14" name="Google Shape;159;p25">
            <a:extLst>
              <a:ext uri="{FF2B5EF4-FFF2-40B4-BE49-F238E27FC236}">
                <a16:creationId xmlns:a16="http://schemas.microsoft.com/office/drawing/2014/main" id="{F6679441-EAB7-3BC2-B03D-C9C6448D5FE8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Resource 3: Mechanical calculations</a:t>
            </a:r>
          </a:p>
          <a:p>
            <a:endParaRPr lang="en-GB" dirty="0"/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DEB0ECDC-C861-FB28-90F6-72B5772D8348}"/>
              </a:ext>
            </a:extLst>
          </p:cNvPr>
          <p:cNvSpPr txBox="1">
            <a:spLocks/>
          </p:cNvSpPr>
          <p:nvPr/>
        </p:nvSpPr>
        <p:spPr>
          <a:xfrm>
            <a:off x="9666514" y="162687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A9DB93-C916-FF5A-174B-B4B3EDAAB15D}"/>
              </a:ext>
            </a:extLst>
          </p:cNvPr>
          <p:cNvGrpSpPr/>
          <p:nvPr/>
        </p:nvGrpSpPr>
        <p:grpSpPr>
          <a:xfrm>
            <a:off x="8244221" y="2696335"/>
            <a:ext cx="3947779" cy="2899248"/>
            <a:chOff x="1347713" y="3193961"/>
            <a:chExt cx="3947779" cy="2899248"/>
          </a:xfrm>
        </p:grpSpPr>
        <p:sp>
          <p:nvSpPr>
            <p:cNvPr id="20" name="Pie 19">
              <a:extLst>
                <a:ext uri="{FF2B5EF4-FFF2-40B4-BE49-F238E27FC236}">
                  <a16:creationId xmlns:a16="http://schemas.microsoft.com/office/drawing/2014/main" id="{65E0F69A-3FAF-1FBA-4F45-01B4E145FCA0}"/>
                </a:ext>
              </a:extLst>
            </p:cNvPr>
            <p:cNvSpPr/>
            <p:nvPr/>
          </p:nvSpPr>
          <p:spPr>
            <a:xfrm>
              <a:off x="1347713" y="3197852"/>
              <a:ext cx="2843784" cy="2889504"/>
            </a:xfrm>
            <a:prstGeom prst="pie">
              <a:avLst>
                <a:gd name="adj1" fmla="val 5392174"/>
                <a:gd name="adj2" fmla="val 16200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308489-104D-6CB4-5CB3-CF3EF70584A1}"/>
                </a:ext>
              </a:extLst>
            </p:cNvPr>
            <p:cNvCxnSpPr/>
            <p:nvPr/>
          </p:nvCxnSpPr>
          <p:spPr>
            <a:xfrm>
              <a:off x="2747085" y="3193961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EAE2318-3118-D17B-3D22-F162A0016CEE}"/>
                </a:ext>
              </a:extLst>
            </p:cNvPr>
            <p:cNvCxnSpPr/>
            <p:nvPr/>
          </p:nvCxnSpPr>
          <p:spPr>
            <a:xfrm>
              <a:off x="2747085" y="6093209"/>
              <a:ext cx="25484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40B80B-2C64-B619-0FB0-5356E08216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2235" y="3223138"/>
              <a:ext cx="2834640" cy="2834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088E4191-795D-5353-0FD2-8298E364CD11}"/>
              </a:ext>
            </a:extLst>
          </p:cNvPr>
          <p:cNvSpPr/>
          <p:nvPr/>
        </p:nvSpPr>
        <p:spPr>
          <a:xfrm>
            <a:off x="8439334" y="2840606"/>
            <a:ext cx="2573867" cy="2573867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583574-63A8-4957-0F93-E54FF14D0CCA}"/>
              </a:ext>
            </a:extLst>
          </p:cNvPr>
          <p:cNvSpPr/>
          <p:nvPr/>
        </p:nvSpPr>
        <p:spPr>
          <a:xfrm>
            <a:off x="9635955" y="4037227"/>
            <a:ext cx="180623" cy="1806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C66844-F1B0-6AD9-684D-A0978AF65D2F}"/>
              </a:ext>
            </a:extLst>
          </p:cNvPr>
          <p:cNvCxnSpPr>
            <a:cxnSpLocks/>
            <a:stCxn id="29" idx="6"/>
            <a:endCxn id="28" idx="6"/>
          </p:cNvCxnSpPr>
          <p:nvPr/>
        </p:nvCxnSpPr>
        <p:spPr>
          <a:xfrm>
            <a:off x="9816578" y="4127539"/>
            <a:ext cx="11966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FAA92B-0579-DF5E-084D-E99FE5EC4F29}"/>
                  </a:ext>
                </a:extLst>
              </p:cNvPr>
              <p:cNvSpPr txBox="1"/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FAA92B-0579-DF5E-084D-E99FE5EC4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93" y="3673623"/>
                <a:ext cx="136960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88FA9F-4722-251E-0BC4-1BFF9F78EBDE}"/>
                  </a:ext>
                </a:extLst>
              </p:cNvPr>
              <p:cNvSpPr txBox="1"/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88FA9F-4722-251E-0BC4-1BFF9F78E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3" y="4225600"/>
                <a:ext cx="271586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A7C8F2-B7C9-2383-2530-8D8F73AA7D03}"/>
                  </a:ext>
                </a:extLst>
              </p:cNvPr>
              <p:cNvSpPr txBox="1"/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circumference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A7C8F2-B7C9-2383-2530-8D8F73AA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555" y="5547244"/>
                <a:ext cx="43688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20749A-3765-9E24-A0A2-8ED9E6329482}"/>
              </a:ext>
            </a:extLst>
          </p:cNvPr>
          <p:cNvCxnSpPr/>
          <p:nvPr/>
        </p:nvCxnSpPr>
        <p:spPr>
          <a:xfrm>
            <a:off x="10010402" y="1936191"/>
            <a:ext cx="51816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90734BE-11FB-58CE-0D20-1F47EBDD6A70}"/>
              </a:ext>
            </a:extLst>
          </p:cNvPr>
          <p:cNvSpPr txBox="1"/>
          <p:nvPr/>
        </p:nvSpPr>
        <p:spPr>
          <a:xfrm>
            <a:off x="9571948" y="1572951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belt</a:t>
            </a:r>
          </a:p>
        </p:txBody>
      </p:sp>
    </p:spTree>
    <p:extLst>
      <p:ext uri="{BB962C8B-B14F-4D97-AF65-F5344CB8AC3E}">
        <p14:creationId xmlns:p14="http://schemas.microsoft.com/office/powerpoint/2010/main" val="209961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F94217-2DC1-480B-92B1-355A322B1151}"/>
</file>

<file path=customXml/itemProps2.xml><?xml version="1.0" encoding="utf-8"?>
<ds:datastoreItem xmlns:ds="http://schemas.openxmlformats.org/officeDocument/2006/customXml" ds:itemID="{E64A96D7-E091-49EC-9AB5-05DE039478ED}"/>
</file>

<file path=customXml/itemProps3.xml><?xml version="1.0" encoding="utf-8"?>
<ds:datastoreItem xmlns:ds="http://schemas.openxmlformats.org/officeDocument/2006/customXml" ds:itemID="{5C49E6A0-37BD-44F8-9CD7-A5F4C080894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1939</Words>
  <Application>Microsoft Office PowerPoint</Application>
  <PresentationFormat>Widescreen</PresentationFormat>
  <Paragraphs>235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Arial Narrow</vt:lpstr>
      <vt:lpstr>Cambria Math</vt:lpstr>
      <vt:lpstr>Office Theme</vt:lpstr>
      <vt:lpstr>Engineering and Manufacturing: Core</vt:lpstr>
      <vt:lpstr>In this resource, we will:</vt:lpstr>
      <vt:lpstr>Conveyor belt systems</vt:lpstr>
      <vt:lpstr>Conveyor belt systems</vt:lpstr>
      <vt:lpstr>Conveyor belt systems</vt:lpstr>
      <vt:lpstr>Activity 1</vt:lpstr>
      <vt:lpstr>Circles</vt:lpstr>
      <vt:lpstr>Revolutions and rotational speed</vt:lpstr>
      <vt:lpstr>Revolutions to distance example 1</vt:lpstr>
      <vt:lpstr>Revolutions to distance example 1: Answer </vt:lpstr>
      <vt:lpstr>Revolutions to distance example 2</vt:lpstr>
      <vt:lpstr>Revolutions to distance example 2: Answer </vt:lpstr>
      <vt:lpstr>Belt speed formula</vt:lpstr>
      <vt:lpstr>Speed ratio</vt:lpstr>
      <vt:lpstr>SI units for angular speed</vt:lpstr>
      <vt:lpstr>Motors, torque and power</vt:lpstr>
      <vt:lpstr>Motors example</vt:lpstr>
      <vt:lpstr>Motors example: Answer</vt:lpstr>
      <vt:lpstr>Worked example: Calculating output power</vt:lpstr>
      <vt:lpstr>Worked example: Calculating output power</vt:lpstr>
      <vt:lpstr>Worked example: Calculating output power</vt:lpstr>
      <vt:lpstr>Worked example: Calculating output power</vt:lpstr>
      <vt:lpstr>Worked example: Calculating output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2026-06-11T10:52:40Z</dcterms:created>
  <dcterms:modified xsi:type="dcterms:W3CDTF">2026-06-11T10:52:43Z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