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embedTrueTypeFonts="1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73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embeddedFontLst>
    <p:embeddedFont>
      <p:font typeface="Arial Narrow" panose="020B0606020202030204" pitchFamily="34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7" roundtripDataSignature="AMtx7mjhZuJ/bHuSx959hVLkKeXsKoCSn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A2FF"/>
    <a:srgbClr val="F1995D"/>
    <a:srgbClr val="326367"/>
    <a:srgbClr val="CE98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B9892DF-4FD5-43A6-9826-EEED79154787}">
  <a:tblStyle styleId="{DB9892DF-4FD5-43A6-9826-EEED7915478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9D4DAB3-8DEB-48F2-9334-937552EA6FD2}" styleName="Table_1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83"/>
    <p:restoredTop sz="94659"/>
  </p:normalViewPr>
  <p:slideViewPr>
    <p:cSldViewPr snapToGrid="0">
      <p:cViewPr varScale="1">
        <p:scale>
          <a:sx n="70" d="100"/>
          <a:sy n="70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1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34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5" name="Google Shape;12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200"/>
            </a:pPr>
            <a:r>
              <a:rPr lang="en-GB" dirty="0"/>
              <a:t>Image © Shutterstock/</a:t>
            </a:r>
            <a:r>
              <a:rPr lang="en-GB" dirty="0" err="1"/>
              <a:t>Gorodenkoff</a:t>
            </a:r>
            <a:endParaRPr dirty="0"/>
          </a:p>
        </p:txBody>
      </p:sp>
      <p:sp>
        <p:nvSpPr>
          <p:cNvPr id="126" name="Google Shape;126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22" name="Google Shape;22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30" name="Google Shape;230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GB" dirty="0"/>
              <a:t>Image © Shutterstock/</a:t>
            </a:r>
            <a:r>
              <a:rPr lang="en-GB" dirty="0" err="1"/>
              <a:t>vanitjan</a:t>
            </a:r>
            <a:endParaRPr lang="en-GB" dirty="0"/>
          </a:p>
        </p:txBody>
      </p:sp>
      <p:sp>
        <p:nvSpPr>
          <p:cNvPr id="240" name="Google Shape;240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GB" dirty="0"/>
              <a:t>Image © Shutterstock/</a:t>
            </a:r>
            <a:r>
              <a:rPr lang="en-GB" dirty="0" err="1"/>
              <a:t>vanitjan</a:t>
            </a:r>
            <a:endParaRPr lang="en-GB" dirty="0"/>
          </a:p>
        </p:txBody>
      </p:sp>
      <p:sp>
        <p:nvSpPr>
          <p:cNvPr id="249" name="Google Shape;24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GB" dirty="0"/>
              <a:t>Image © Shutterstock/</a:t>
            </a:r>
            <a:r>
              <a:rPr lang="en-GB" dirty="0" err="1"/>
              <a:t>vanitjan</a:t>
            </a:r>
            <a:endParaRPr lang="en-GB" dirty="0"/>
          </a:p>
        </p:txBody>
      </p:sp>
      <p:sp>
        <p:nvSpPr>
          <p:cNvPr id="266" name="Google Shape;266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75" name="Google Shape;275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84" name="Google Shape;284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34" name="Google Shape;13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GB" dirty="0"/>
              <a:t>Image © Shutterstock/</a:t>
            </a:r>
            <a:r>
              <a:rPr lang="en-GB" dirty="0" err="1"/>
              <a:t>Shobhit_Designer</a:t>
            </a:r>
            <a:endParaRPr dirty="0"/>
          </a:p>
        </p:txBody>
      </p:sp>
      <p:sp>
        <p:nvSpPr>
          <p:cNvPr id="143" name="Google Shape;14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86769fc9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5" name="Google Shape;155;g386769fc946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6" name="Google Shape;156;g386769fc946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7" name="Google Shape;17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6" name="Google Shape;186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GB" dirty="0"/>
              <a:t>Image © Shutterstock/Videophilia</a:t>
            </a:r>
            <a:endParaRPr dirty="0"/>
          </a:p>
        </p:txBody>
      </p:sp>
      <p:sp>
        <p:nvSpPr>
          <p:cNvPr id="187" name="Google Shape;187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GB" dirty="0"/>
              <a:t>Image © Shutterstock/Miha Creative</a:t>
            </a:r>
            <a:endParaRPr dirty="0"/>
          </a:p>
        </p:txBody>
      </p:sp>
      <p:sp>
        <p:nvSpPr>
          <p:cNvPr id="196" name="Google Shape;19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05" name="Google Shape;20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GB" dirty="0"/>
              <a:t>Image © Shutterstock/</a:t>
            </a:r>
            <a:r>
              <a:rPr lang="en-GB" dirty="0" err="1"/>
              <a:t>Gorodenkoff</a:t>
            </a:r>
            <a:endParaRPr dirty="0"/>
          </a:p>
        </p:txBody>
      </p:sp>
      <p:sp>
        <p:nvSpPr>
          <p:cNvPr id="213" name="Google Shape;21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1_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AFC3011-A06B-4097-2F88-4F96769470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1" cy="5211827"/>
          </a:xfrm>
          <a:prstGeom prst="rect">
            <a:avLst/>
          </a:prstGeom>
        </p:spPr>
      </p:pic>
      <p:pic>
        <p:nvPicPr>
          <p:cNvPr id="2" name="Picture 1" descr="A blue and black rectangle&#10;&#10;Description automatically generated">
            <a:extLst>
              <a:ext uri="{FF2B5EF4-FFF2-40B4-BE49-F238E27FC236}">
                <a16:creationId xmlns:a16="http://schemas.microsoft.com/office/drawing/2014/main" id="{AA82135B-427C-C601-5369-92D760C0F85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2235600"/>
            <a:ext cx="12192000" cy="4622400"/>
          </a:xfrm>
          <a:prstGeom prst="rect">
            <a:avLst/>
          </a:prstGeom>
        </p:spPr>
      </p:pic>
      <p:pic>
        <p:nvPicPr>
          <p:cNvPr id="3" name="Picture 2" descr="A picture containing screenshot, graphics, pattern, circle&#10;&#10;Description automatically generated">
            <a:extLst>
              <a:ext uri="{FF2B5EF4-FFF2-40B4-BE49-F238E27FC236}">
                <a16:creationId xmlns:a16="http://schemas.microsoft.com/office/drawing/2014/main" id="{CEBEB19E-EB7D-71FC-5399-E5720638E27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3163" y="2486257"/>
            <a:ext cx="2049637" cy="86048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82591EE-53FD-21A7-A3A7-39E11E1F549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95999" y="1904693"/>
            <a:ext cx="1799998" cy="1799998"/>
          </a:xfrm>
          <a:prstGeom prst="rect">
            <a:avLst/>
          </a:prstGeom>
        </p:spPr>
      </p:pic>
      <p:sp>
        <p:nvSpPr>
          <p:cNvPr id="20" name="Google Shape;20;p13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ts val="5200"/>
              <a:buFont typeface="Arial"/>
              <a:buNone/>
              <a:defRPr sz="5200" b="1">
                <a:solidFill>
                  <a:srgbClr val="32636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" name="Google Shape;22;p13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2"/>
          </p:nvPr>
        </p:nvSpPr>
        <p:spPr>
          <a:xfrm>
            <a:off x="6138369" y="2958514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000"/>
              <a:buNone/>
              <a:defRPr sz="2000" b="1" i="0" u="none">
                <a:solidFill>
                  <a:srgbClr val="326367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4" name="Google Shape;24;p13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2400"/>
              <a:buNone/>
              <a:defRPr sz="2400">
                <a:solidFill>
                  <a:srgbClr val="262626"/>
                </a:solidFill>
              </a:defRPr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2" name="Google Shape;82;p2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2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4" name="Google Shape;84;p2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00" name="Google Shape;100;p2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1" name="Google Shape;101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07" name="Google Shape;107;p2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8" name="Google Shape;108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0" name="Google Shape;120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1">
  <p:cSld name="Intro_1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14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box">
  <p:cSld name="Activity_text+box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083829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6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6"/>
          <p:cNvSpPr txBox="1">
            <a:spLocks noGrp="1"/>
          </p:cNvSpPr>
          <p:nvPr>
            <p:ph type="body" idx="2"/>
          </p:nvPr>
        </p:nvSpPr>
        <p:spPr>
          <a:xfrm>
            <a:off x="8179724" y="1825625"/>
            <a:ext cx="3174076" cy="4351338"/>
          </a:xfrm>
          <a:prstGeom prst="rect">
            <a:avLst/>
          </a:prstGeom>
          <a:solidFill>
            <a:srgbClr val="D2E8E9"/>
          </a:solidFill>
          <a:ln w="19050" cap="sq" cmpd="sng">
            <a:solidFill>
              <a:srgbClr val="3263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6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2">
  <p:cSld name="Intro_2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37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37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37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3">
  <p:cSld name="Intro_3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7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17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>
            <a:spLocks noGrp="1"/>
          </p:cNvSpPr>
          <p:nvPr>
            <p:ph type="pic" idx="3"/>
          </p:nvPr>
        </p:nvSpPr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53" name="Google Shape;53;p17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7" name="Google Shape;57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"/>
          <p:cNvSpPr txBox="1">
            <a:spLocks noGrp="1"/>
          </p:cNvSpPr>
          <p:nvPr>
            <p:ph type="ctrTitle"/>
          </p:nvPr>
        </p:nvSpPr>
        <p:spPr>
          <a:xfrm>
            <a:off x="657225" y="3835106"/>
            <a:ext cx="10868025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ts val="5200"/>
              <a:buFont typeface="Arial"/>
              <a:buNone/>
            </a:pPr>
            <a:r>
              <a:rPr lang="en-GB" dirty="0"/>
              <a:t>Engineering and Manufacturing: Core</a:t>
            </a:r>
            <a:endParaRPr dirty="0"/>
          </a:p>
        </p:txBody>
      </p:sp>
      <p:sp>
        <p:nvSpPr>
          <p:cNvPr id="129" name="Google Shape;129;p1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None/>
            </a:pPr>
            <a:r>
              <a:rPr lang="en-GB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Lesson 6: Project controls</a:t>
            </a:r>
            <a:endParaRPr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0" name="Google Shape;130;p1"/>
          <p:cNvSpPr txBox="1">
            <a:spLocks noGrp="1"/>
          </p:cNvSpPr>
          <p:nvPr>
            <p:ph type="body" idx="2"/>
          </p:nvPr>
        </p:nvSpPr>
        <p:spPr>
          <a:xfrm>
            <a:off x="6269736" y="3022894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228600" algn="r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000"/>
              <a:buNone/>
            </a:pPr>
            <a:r>
              <a:rPr lang="en-GB" dirty="0">
                <a:latin typeface="+mj-lt"/>
              </a:rPr>
              <a:t>Route: Engineering and Manufacturing</a:t>
            </a:r>
            <a:endParaRPr dirty="0">
              <a:latin typeface="+mj-lt"/>
            </a:endParaRPr>
          </a:p>
        </p:txBody>
      </p:sp>
      <p:sp>
        <p:nvSpPr>
          <p:cNvPr id="131" name="Google Shape;131;p1"/>
          <p:cNvSpPr txBox="1"/>
          <p:nvPr/>
        </p:nvSpPr>
        <p:spPr>
          <a:xfrm>
            <a:off x="2305664" y="4925846"/>
            <a:ext cx="7580671" cy="557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None/>
            </a:pPr>
            <a:r>
              <a:rPr lang="en-GB" sz="2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Topic: Project management</a:t>
            </a:r>
            <a:endParaRPr sz="2800" kern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000"/>
            </a:pPr>
            <a:r>
              <a:rPr lang="en-GB" dirty="0">
                <a:latin typeface="+mn-lt"/>
              </a:rPr>
              <a:t>Managing projects by exception</a:t>
            </a:r>
            <a:endParaRPr dirty="0">
              <a:latin typeface="+mn-lt"/>
            </a:endParaRPr>
          </a:p>
        </p:txBody>
      </p:sp>
      <p:sp>
        <p:nvSpPr>
          <p:cNvPr id="225" name="Google Shape;225;p8"/>
          <p:cNvSpPr txBox="1">
            <a:spLocks noGrp="1"/>
          </p:cNvSpPr>
          <p:nvPr>
            <p:ph type="body" idx="1"/>
          </p:nvPr>
        </p:nvSpPr>
        <p:spPr>
          <a:xfrm>
            <a:off x="570272" y="1505429"/>
            <a:ext cx="10783528" cy="472069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609600" lvl="0" indent="-4572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A delegation-focused, highly-efficiency management approach where the Project Manager makes decisions and handles issues independently within agreed tolerances. 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lvl="0" indent="-457200" algn="l" rtl="0">
              <a:lnSpc>
                <a:spcPct val="108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The senior management/project board is only involved when a breach of these tolerances occurs. 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lvl="0" indent="-457200" algn="l" rtl="0">
              <a:lnSpc>
                <a:spcPct val="108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Core principle is Exception vs. Normal: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66800" lvl="1" indent="-457200" algn="l" rtl="0">
              <a:lnSpc>
                <a:spcPct val="108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Courier New"/>
              <a:buChar char="o"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Normal (within tolerance): Minor, day-to-day engineering issues (e.g., a component arrives a few days late, a small cost increase) are handled by the Project Manager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66800" lvl="1" indent="-457200" algn="l" rtl="0">
              <a:lnSpc>
                <a:spcPct val="108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Courier New"/>
              <a:buChar char="o"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Exception (outside tolerance): Major deviations which threaten project success, such as large cost overruns (more than 5%) or significant brief changes requiring formal escalation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226" name="Google Shape;226;p8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en-US" dirty="0">
                <a:latin typeface="+mn-lt"/>
              </a:rPr>
              <a:t>Lesson 6: Project controls</a:t>
            </a:r>
          </a:p>
        </p:txBody>
      </p:sp>
      <p:sp>
        <p:nvSpPr>
          <p:cNvPr id="227" name="Google Shape;227;p8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</a:pPr>
            <a:r>
              <a:rPr lang="en-GB"/>
              <a:t>Activity 3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000"/>
            </a:pPr>
            <a:r>
              <a:rPr lang="en-GB" dirty="0">
                <a:latin typeface="+mn-lt"/>
              </a:rPr>
              <a:t>Justifying decisions</a:t>
            </a:r>
            <a:endParaRPr dirty="0">
              <a:latin typeface="+mn-lt"/>
            </a:endParaRPr>
          </a:p>
        </p:txBody>
      </p:sp>
      <p:sp>
        <p:nvSpPr>
          <p:cNvPr id="233" name="Google Shape;233;p30"/>
          <p:cNvSpPr txBox="1">
            <a:spLocks noGrp="1"/>
          </p:cNvSpPr>
          <p:nvPr>
            <p:ph type="body" idx="1"/>
          </p:nvPr>
        </p:nvSpPr>
        <p:spPr>
          <a:xfrm>
            <a:off x="670585" y="2278744"/>
            <a:ext cx="5932055" cy="4442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2000" b="1" dirty="0">
                <a:latin typeface="+mn-lt"/>
              </a:rPr>
              <a:t>Examples of strong justification</a:t>
            </a:r>
            <a:endParaRPr dirty="0">
              <a:latin typeface="+mn-lt"/>
            </a:endParaRP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sz="2000" dirty="0">
                <a:latin typeface="+mn-lt"/>
              </a:rPr>
              <a:t>“We selected soft polymer grip pads to reduce contact stress on the housing.”</a:t>
            </a:r>
            <a:endParaRPr dirty="0">
              <a:latin typeface="+mn-lt"/>
            </a:endParaRP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sz="2000" dirty="0">
                <a:latin typeface="+mn-lt"/>
              </a:rPr>
              <a:t>“A single-acting cylinder was chosen to simplify the design and reduce cost.”</a:t>
            </a:r>
            <a:endParaRPr dirty="0">
              <a:latin typeface="+mn-lt"/>
            </a:endParaRP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sz="2000" dirty="0">
                <a:latin typeface="+mn-lt"/>
              </a:rPr>
              <a:t>“A flow control valve is required to avoid </a:t>
            </a:r>
            <a:r>
              <a:rPr lang="en-GB" sz="2000" dirty="0">
                <a:latin typeface="+mj-lt"/>
              </a:rPr>
              <a:t>rapid actuation, which may damage parts.”</a:t>
            </a:r>
            <a:endParaRPr dirty="0">
              <a:latin typeface="+mj-lt"/>
            </a:endParaRP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sz="2000" dirty="0">
                <a:latin typeface="+mn-lt"/>
              </a:rPr>
              <a:t>“A regulator ensures consistent operating pressure within required tolerance.”</a:t>
            </a:r>
            <a:endParaRPr dirty="0">
              <a:latin typeface="+mn-lt"/>
            </a:endParaRPr>
          </a:p>
          <a:p>
            <a:pPr marL="228600" lvl="0" indent="-76200" algn="l" rtl="0">
              <a:lnSpc>
                <a:spcPct val="108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>
              <a:latin typeface="+mn-lt"/>
            </a:endParaRPr>
          </a:p>
        </p:txBody>
      </p:sp>
      <p:sp>
        <p:nvSpPr>
          <p:cNvPr id="234" name="Google Shape;234;p30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en-US" dirty="0">
                <a:latin typeface="+mj-lt"/>
              </a:rPr>
              <a:t>Lesson 6: Project controls</a:t>
            </a:r>
          </a:p>
        </p:txBody>
      </p:sp>
      <p:sp>
        <p:nvSpPr>
          <p:cNvPr id="235" name="Google Shape;235;p30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</a:pPr>
            <a:r>
              <a:rPr lang="en-GB" dirty="0"/>
              <a:t>Activity 3</a:t>
            </a:r>
            <a:endParaRPr dirty="0"/>
          </a:p>
        </p:txBody>
      </p:sp>
      <p:sp>
        <p:nvSpPr>
          <p:cNvPr id="236" name="Google Shape;236;p30"/>
          <p:cNvSpPr txBox="1"/>
          <p:nvPr/>
        </p:nvSpPr>
        <p:spPr>
          <a:xfrm>
            <a:off x="6473571" y="2532059"/>
            <a:ext cx="4756727" cy="2015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143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2000" b="1" i="0" u="none" strike="noStrike" cap="none" dirty="0">
                <a:solidFill>
                  <a:srgbClr val="000000"/>
                </a:solidFill>
                <a:latin typeface="+mn-lt"/>
                <a:ea typeface="Calibri"/>
                <a:cs typeface="Calibri"/>
                <a:sym typeface="Calibri"/>
              </a:rPr>
              <a:t>Examples of weak justification</a:t>
            </a:r>
            <a:endParaRPr sz="14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000"/>
              <a:buFont typeface="Arial"/>
              <a:buChar char="•"/>
            </a:pPr>
            <a:r>
              <a:rPr lang="en-GB" sz="2000" b="0" i="0" u="none" strike="noStrike" cap="none" dirty="0">
                <a:solidFill>
                  <a:srgbClr val="000000"/>
                </a:solidFill>
                <a:latin typeface="+mn-lt"/>
                <a:ea typeface="Calibri"/>
                <a:cs typeface="Calibri"/>
                <a:sym typeface="Calibri"/>
              </a:rPr>
              <a:t>“It was easier.”</a:t>
            </a:r>
            <a:endParaRPr sz="14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000"/>
              <a:buFont typeface="Arial"/>
              <a:buChar char="•"/>
            </a:pPr>
            <a:r>
              <a:rPr lang="en-GB" sz="2000" b="0" i="0" u="none" strike="noStrike" cap="none" dirty="0">
                <a:solidFill>
                  <a:srgbClr val="000000"/>
                </a:solidFill>
                <a:latin typeface="+mn-lt"/>
                <a:ea typeface="Calibri"/>
                <a:cs typeface="Calibri"/>
                <a:sym typeface="Calibri"/>
              </a:rPr>
              <a:t>“We thought it would work.”</a:t>
            </a:r>
            <a:endParaRPr sz="14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000"/>
              <a:buFont typeface="Arial"/>
              <a:buChar char="•"/>
            </a:pPr>
            <a:r>
              <a:rPr lang="en-GB" sz="2000" b="0" i="0" u="none" strike="noStrike" cap="none" dirty="0">
                <a:solidFill>
                  <a:srgbClr val="000000"/>
                </a:solidFill>
                <a:latin typeface="+mn-lt"/>
                <a:ea typeface="Calibri"/>
                <a:cs typeface="Calibri"/>
                <a:sym typeface="Calibri"/>
              </a:rPr>
              <a:t>“We used this because it seemed best.”</a:t>
            </a:r>
            <a:endParaRPr sz="14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30"/>
          <p:cNvSpPr txBox="1"/>
          <p:nvPr/>
        </p:nvSpPr>
        <p:spPr>
          <a:xfrm>
            <a:off x="860193" y="1569238"/>
            <a:ext cx="10756471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0" i="0" u="none" strike="noStrike" cap="none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Every engineering decision must be justified and have a reason for being undertaken.</a:t>
            </a:r>
            <a:endParaRPr sz="2400" b="0" i="0" u="none" strike="noStrike" cap="none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000"/>
            </a:pPr>
            <a:r>
              <a:rPr lang="en-GB" dirty="0">
                <a:latin typeface="+mn-lt"/>
              </a:rPr>
              <a:t>Workbook</a:t>
            </a:r>
            <a:endParaRPr dirty="0">
              <a:latin typeface="+mn-lt"/>
            </a:endParaRPr>
          </a:p>
        </p:txBody>
      </p:sp>
      <p:sp>
        <p:nvSpPr>
          <p:cNvPr id="243" name="Google Shape;243;p31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Complete Lesson 6 Activity 3: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Justifying engineering decisions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b="1" dirty="0"/>
          </a:p>
        </p:txBody>
      </p:sp>
      <p:pic>
        <p:nvPicPr>
          <p:cNvPr id="245" name="Google Shape;245;p31" descr="An industrial robot arm gripper  "/>
          <p:cNvPicPr preferRelativeResize="0">
            <a:picLocks noGrp="1"/>
          </p:cNvPicPr>
          <p:nvPr>
            <p:ph type="pic" idx="3"/>
          </p:nvPr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31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en-US" dirty="0">
                <a:latin typeface="+mj-lt"/>
              </a:rPr>
              <a:t>Lesson 6: Project controls</a:t>
            </a:r>
          </a:p>
        </p:txBody>
      </p:sp>
      <p:sp>
        <p:nvSpPr>
          <p:cNvPr id="4" name="Google Shape;235;p30">
            <a:extLst>
              <a:ext uri="{FF2B5EF4-FFF2-40B4-BE49-F238E27FC236}">
                <a16:creationId xmlns:a16="http://schemas.microsoft.com/office/drawing/2014/main" id="{B5EAA06E-DFA4-A981-03B4-8CCE73EA72DB}"/>
              </a:ext>
            </a:extLst>
          </p:cNvPr>
          <p:cNvSpPr txBox="1">
            <a:spLocks/>
          </p:cNvSpPr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Clr>
                <a:srgbClr val="FFFFFF"/>
              </a:buClr>
              <a:buSzPts val="1400"/>
            </a:pPr>
            <a:r>
              <a:rPr lang="en-GB" sz="1400" b="1" dirty="0">
                <a:solidFill>
                  <a:srgbClr val="FFFFFF"/>
                </a:solidFill>
                <a:latin typeface="Arial Narrow"/>
                <a:sym typeface="Arial Narrow"/>
              </a:rPr>
              <a:t>Activity</a:t>
            </a:r>
            <a:r>
              <a:rPr lang="en-GB" sz="1400" b="1" dirty="0">
                <a:solidFill>
                  <a:srgbClr val="FFFFFF"/>
                </a:solidFill>
                <a:latin typeface="Arial Narrow"/>
              </a:rPr>
              <a:t> 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000"/>
            </a:pPr>
            <a:r>
              <a:rPr lang="en-GB" dirty="0">
                <a:latin typeface="+mn-lt"/>
              </a:rPr>
              <a:t>Workbook</a:t>
            </a:r>
            <a:endParaRPr dirty="0">
              <a:latin typeface="+mn-lt"/>
            </a:endParaRPr>
          </a:p>
        </p:txBody>
      </p:sp>
      <p:sp>
        <p:nvSpPr>
          <p:cNvPr id="255" name="Google Shape;255;p32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en-US" dirty="0">
                <a:latin typeface="+mn-lt"/>
              </a:rPr>
              <a:t>Lesson 6: Project controls</a:t>
            </a:r>
          </a:p>
        </p:txBody>
      </p:sp>
      <p:sp>
        <p:nvSpPr>
          <p:cNvPr id="4" name="Google Shape;235;p30">
            <a:extLst>
              <a:ext uri="{FF2B5EF4-FFF2-40B4-BE49-F238E27FC236}">
                <a16:creationId xmlns:a16="http://schemas.microsoft.com/office/drawing/2014/main" id="{53CFC120-83A6-B282-31A4-1209C4CF7FC2}"/>
              </a:ext>
            </a:extLst>
          </p:cNvPr>
          <p:cNvSpPr txBox="1">
            <a:spLocks/>
          </p:cNvSpPr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Clr>
                <a:srgbClr val="FFFFFF"/>
              </a:buClr>
              <a:buSzPts val="1400"/>
            </a:pPr>
            <a:r>
              <a:rPr lang="en-GB" sz="1400" b="1" dirty="0">
                <a:solidFill>
                  <a:srgbClr val="FFFFFF"/>
                </a:solidFill>
                <a:latin typeface="Arial Narrow"/>
                <a:sym typeface="Arial Narrow"/>
              </a:rPr>
              <a:t>Activity</a:t>
            </a:r>
            <a:r>
              <a:rPr lang="en-GB" sz="1400" b="1" dirty="0">
                <a:solidFill>
                  <a:srgbClr val="FFFFFF"/>
                </a:solidFill>
                <a:latin typeface="Arial Narrow"/>
              </a:rPr>
              <a:t> 4</a:t>
            </a:r>
          </a:p>
        </p:txBody>
      </p:sp>
      <p:sp>
        <p:nvSpPr>
          <p:cNvPr id="2" name="Google Shape;243;p31">
            <a:extLst>
              <a:ext uri="{FF2B5EF4-FFF2-40B4-BE49-F238E27FC236}">
                <a16:creationId xmlns:a16="http://schemas.microsoft.com/office/drawing/2014/main" id="{34CAAB72-E062-3542-C0ED-B8F1D69C5BFD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>
              <a:buFont typeface="Arial"/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Complete Lesson 6 Activity 4: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Testing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0">
              <a:buFont typeface="Arial"/>
              <a:buNone/>
            </a:pPr>
            <a:endParaRPr lang="en-GB" b="1" dirty="0"/>
          </a:p>
        </p:txBody>
      </p:sp>
      <p:pic>
        <p:nvPicPr>
          <p:cNvPr id="3" name="Google Shape;245;p31" descr="An industrial robot arm gripper  ">
            <a:extLst>
              <a:ext uri="{FF2B5EF4-FFF2-40B4-BE49-F238E27FC236}">
                <a16:creationId xmlns:a16="http://schemas.microsoft.com/office/drawing/2014/main" id="{29FA3898-2B99-8515-B78A-AD0B9E3BA9F2}"/>
              </a:ext>
            </a:extLst>
          </p:cNvPr>
          <p:cNvPicPr preferRelativeResize="0">
            <a:picLocks/>
          </p:cNvPicPr>
          <p:nvPr/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000"/>
            </a:pPr>
            <a:r>
              <a:rPr lang="en-GB" dirty="0">
                <a:latin typeface="+mn-lt"/>
              </a:rPr>
              <a:t>Sample testing data</a:t>
            </a:r>
            <a:endParaRPr dirty="0">
              <a:latin typeface="+mn-lt"/>
            </a:endParaRPr>
          </a:p>
        </p:txBody>
      </p:sp>
      <p:sp>
        <p:nvSpPr>
          <p:cNvPr id="262" name="Google Shape;262;p33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dirty="0">
                <a:latin typeface="+mn-lt"/>
              </a:rPr>
              <a:t>Lesson 6: Project controls</a:t>
            </a:r>
          </a:p>
        </p:txBody>
      </p:sp>
      <p:graphicFrame>
        <p:nvGraphicFramePr>
          <p:cNvPr id="263" name="Google Shape;263;p33"/>
          <p:cNvGraphicFramePr/>
          <p:nvPr>
            <p:extLst>
              <p:ext uri="{D42A27DB-BD31-4B8C-83A1-F6EECF244321}">
                <p14:modId xmlns:p14="http://schemas.microsoft.com/office/powerpoint/2010/main" val="3119998505"/>
              </p:ext>
            </p:extLst>
          </p:nvPr>
        </p:nvGraphicFramePr>
        <p:xfrm>
          <a:off x="838200" y="1690688"/>
          <a:ext cx="10515600" cy="3932875"/>
        </p:xfrm>
        <a:graphic>
          <a:graphicData uri="http://schemas.openxmlformats.org/drawingml/2006/table">
            <a:tbl>
              <a:tblPr bandRow="1">
                <a:noFill/>
                <a:tableStyleId>{89D4DAB3-8DEB-48F2-9334-937552EA6FD2}</a:tableStyleId>
              </a:tblPr>
              <a:tblGrid>
                <a:gridCol w="2630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6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96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23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8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b="1" u="none" strike="noStrike" cap="none" dirty="0"/>
                        <a:t>Test</a:t>
                      </a:r>
                      <a:endParaRPr sz="2000" b="1" u="none" strike="noStrike" cap="none" dirty="0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b="1" u="none" strike="noStrike" cap="none" dirty="0"/>
                        <a:t>Expected Outcome</a:t>
                      </a:r>
                      <a:endParaRPr sz="2000" b="1" u="none" strike="noStrike" cap="none" dirty="0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b="1" u="none" strike="noStrike" cap="none"/>
                        <a:t>Actual Outcome</a:t>
                      </a:r>
                      <a:endParaRPr sz="2000" b="1" u="none" strike="noStrike" cap="none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b="1" u="none" strike="noStrike" cap="none" dirty="0"/>
                        <a:t>Notes</a:t>
                      </a:r>
                      <a:endParaRPr sz="2000" b="1" u="none" strike="noStrike" cap="none" dirty="0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7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strike="noStrike" cap="none" dirty="0"/>
                        <a:t>10 grip cycles</a:t>
                      </a:r>
                      <a:endParaRPr sz="2000" u="none" strike="noStrike" cap="none" dirty="0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strike="noStrike" cap="none" dirty="0"/>
                        <a:t>No damaged parts</a:t>
                      </a:r>
                      <a:endParaRPr sz="2000" u="none" strike="noStrike" cap="none" dirty="0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strike="noStrike" cap="none" dirty="0"/>
                        <a:t>No damaged parts</a:t>
                      </a:r>
                      <a:endParaRPr sz="2000" u="none" strike="noStrike" cap="none" dirty="0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8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strike="noStrike" cap="none"/>
                        <a:t>Opening/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strike="noStrike" cap="none"/>
                        <a:t>closing speed</a:t>
                      </a:r>
                      <a:endParaRPr sz="2000" u="none" strike="noStrike" cap="none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strike="noStrike" cap="none" dirty="0"/>
                        <a:t>Smooth, controlled</a:t>
                      </a:r>
                      <a:endParaRPr sz="2000" u="none" strike="noStrike" cap="none" dirty="0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strike="noStrike" cap="none" dirty="0"/>
                        <a:t>Slightly fast</a:t>
                      </a:r>
                      <a:endParaRPr sz="2000" u="none" strike="noStrike" cap="none" dirty="0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 dirty="0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7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strike="noStrike" cap="none"/>
                        <a:t>Alignment test</a:t>
                      </a:r>
                      <a:endParaRPr sz="2000" u="none" strike="noStrike" cap="none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strike="noStrike" cap="none"/>
                        <a:t>Gripper holds parts centrally</a:t>
                      </a:r>
                      <a:endParaRPr sz="2000" u="none" strike="noStrike" cap="none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GB" sz="2000" u="none" strike="noStrike" cap="none" dirty="0"/>
                        <a:t>Slight misalignment</a:t>
                      </a:r>
                      <a:endParaRPr sz="2000" u="none" strike="noStrike" cap="none" dirty="0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 dirty="0">
                        <a:solidFill>
                          <a:srgbClr val="0D0D0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Google Shape;235;p30">
            <a:extLst>
              <a:ext uri="{FF2B5EF4-FFF2-40B4-BE49-F238E27FC236}">
                <a16:creationId xmlns:a16="http://schemas.microsoft.com/office/drawing/2014/main" id="{26EFF367-7310-7AE6-4C50-AD7FE64DB024}"/>
              </a:ext>
            </a:extLst>
          </p:cNvPr>
          <p:cNvSpPr txBox="1">
            <a:spLocks/>
          </p:cNvSpPr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Clr>
                <a:srgbClr val="FFFFFF"/>
              </a:buClr>
              <a:buSzPts val="1400"/>
            </a:pPr>
            <a:r>
              <a:rPr lang="en-GB" sz="1400" b="1" dirty="0">
                <a:solidFill>
                  <a:srgbClr val="FFFFFF"/>
                </a:solidFill>
                <a:latin typeface="Arial Narrow"/>
                <a:sym typeface="Arial Narrow"/>
              </a:rPr>
              <a:t>Activity</a:t>
            </a:r>
            <a:r>
              <a:rPr lang="en-GB" sz="1400" b="1" dirty="0">
                <a:solidFill>
                  <a:srgbClr val="FFFFFF"/>
                </a:solidFill>
                <a:latin typeface="Arial Narrow"/>
              </a:rPr>
              <a:t> 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000"/>
            </a:pPr>
            <a:r>
              <a:rPr lang="en-GB" dirty="0">
                <a:latin typeface="+mn-lt"/>
              </a:rPr>
              <a:t>Workbook</a:t>
            </a:r>
            <a:endParaRPr dirty="0">
              <a:latin typeface="+mn-lt"/>
            </a:endParaRPr>
          </a:p>
        </p:txBody>
      </p:sp>
      <p:sp>
        <p:nvSpPr>
          <p:cNvPr id="269" name="Google Shape;269;p34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114300" indent="0">
              <a:lnSpc>
                <a:spcPct val="88000"/>
              </a:lnSpc>
              <a:buSzPct val="69498"/>
              <a:buFont typeface="Arial"/>
              <a:buNone/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Complete Lesson 6 Plenary: </a:t>
            </a:r>
            <a:b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Reflection and evaluation</a:t>
            </a:r>
            <a:endParaRPr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b="1" dirty="0"/>
          </a:p>
        </p:txBody>
      </p:sp>
      <p:pic>
        <p:nvPicPr>
          <p:cNvPr id="271" name="Google Shape;271;p34" descr="An industrial robot arm gripper  "/>
          <p:cNvPicPr preferRelativeResize="0">
            <a:picLocks noGrp="1"/>
          </p:cNvPicPr>
          <p:nvPr>
            <p:ph type="pic" idx="3"/>
          </p:nvPr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</p:pic>
      <p:sp>
        <p:nvSpPr>
          <p:cNvPr id="272" name="Google Shape;272;p34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dirty="0">
                <a:latin typeface="+mj-lt"/>
              </a:rPr>
              <a:t>Lesson 6: Project controls</a:t>
            </a:r>
            <a:endParaRPr dirty="0">
              <a:latin typeface="+mj-lt"/>
            </a:endParaRPr>
          </a:p>
        </p:txBody>
      </p:sp>
      <p:sp>
        <p:nvSpPr>
          <p:cNvPr id="2" name="Google Shape;111;p2">
            <a:extLst>
              <a:ext uri="{FF2B5EF4-FFF2-40B4-BE49-F238E27FC236}">
                <a16:creationId xmlns:a16="http://schemas.microsoft.com/office/drawing/2014/main" id="{4B1C9FA1-0CCE-A75C-1544-2CF60814C7AD}"/>
              </a:ext>
            </a:extLst>
          </p:cNvPr>
          <p:cNvSpPr txBox="1">
            <a:spLocks/>
          </p:cNvSpPr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1400"/>
            </a:pPr>
            <a:r>
              <a:rPr lang="en-GB" sz="1400" b="1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Plenary</a:t>
            </a:r>
            <a:endParaRPr lang="en-GB" b="1" dirty="0">
              <a:solidFill>
                <a:schemeClr val="bg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dirty="0">
                <a:latin typeface="+mn-lt"/>
              </a:rPr>
              <a:t>In this lesson we have:</a:t>
            </a:r>
            <a:endParaRPr dirty="0">
              <a:latin typeface="+mn-lt"/>
            </a:endParaRPr>
          </a:p>
        </p:txBody>
      </p:sp>
      <p:sp>
        <p:nvSpPr>
          <p:cNvPr id="278" name="Google Shape;278;p35"/>
          <p:cNvSpPr txBox="1">
            <a:spLocks noGrp="1"/>
          </p:cNvSpPr>
          <p:nvPr>
            <p:ph type="body" idx="1"/>
          </p:nvPr>
        </p:nvSpPr>
        <p:spPr>
          <a:xfrm>
            <a:off x="533400" y="1560154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dirty="0">
                <a:latin typeface="+mj-lt"/>
              </a:rPr>
              <a:t>identified interdependencies in project tasks and explained the potential impact of a delay on the critical path;</a:t>
            </a:r>
            <a:endParaRPr dirty="0">
              <a:latin typeface="+mj-lt"/>
            </a:endParaRP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dirty="0">
                <a:latin typeface="+mj-lt"/>
              </a:rPr>
              <a:t>developed a contingency plan to manage delays, risks or changing requirements;</a:t>
            </a:r>
            <a:endParaRPr dirty="0">
              <a:latin typeface="+mj-lt"/>
            </a:endParaRP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dirty="0">
                <a:latin typeface="+mj-lt"/>
              </a:rPr>
              <a:t>explained how engineers monitor and control projects;</a:t>
            </a:r>
            <a:endParaRPr dirty="0">
              <a:latin typeface="+mj-lt"/>
            </a:endParaRP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dirty="0">
                <a:latin typeface="+mj-lt"/>
              </a:rPr>
              <a:t>evaluated the success of a project.</a:t>
            </a:r>
            <a:endParaRPr dirty="0">
              <a:latin typeface="+mj-lt"/>
            </a:endParaRPr>
          </a:p>
          <a:p>
            <a:pPr marL="228600" lvl="0" indent="-76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92664"/>
              <a:buNone/>
            </a:pPr>
            <a:endParaRPr dirty="0">
              <a:latin typeface="+mj-lt"/>
            </a:endParaRPr>
          </a:p>
        </p:txBody>
      </p:sp>
      <p:sp>
        <p:nvSpPr>
          <p:cNvPr id="279" name="Google Shape;279;p35"/>
          <p:cNvSpPr txBox="1">
            <a:spLocks noGrp="1"/>
          </p:cNvSpPr>
          <p:nvPr>
            <p:ph type="body" idx="2"/>
          </p:nvPr>
        </p:nvSpPr>
        <p:spPr>
          <a:xfrm>
            <a:off x="7239000" y="1361333"/>
            <a:ext cx="4694287" cy="474898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rmAutofit lnSpcReduction="10000"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b="1" dirty="0">
                <a:latin typeface="+mn-lt"/>
              </a:rPr>
              <a:t>Skills:</a:t>
            </a:r>
            <a:endParaRPr dirty="0">
              <a:latin typeface="+mn-lt"/>
            </a:endParaRP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dirty="0">
                <a:latin typeface="+mn-lt"/>
              </a:rPr>
              <a:t>CSA. Planning and scoping project parameters (e.g. timescales, resources, costs)</a:t>
            </a:r>
            <a:endParaRPr dirty="0">
              <a:latin typeface="+mn-lt"/>
            </a:endParaRP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dirty="0">
                <a:latin typeface="+mn-lt"/>
              </a:rPr>
              <a:t>CSD.  Evaluating how well project requirements have been met.</a:t>
            </a:r>
            <a:endParaRPr dirty="0">
              <a:latin typeface="+mn-lt"/>
            </a:endParaRP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b="1" dirty="0">
                <a:latin typeface="+mn-lt"/>
              </a:rPr>
              <a:t>General competencies:</a:t>
            </a:r>
            <a:endParaRPr dirty="0">
              <a:latin typeface="+mn-lt"/>
            </a:endParaRP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dirty="0">
                <a:latin typeface="+mn-lt"/>
              </a:rPr>
              <a:t>English:</a:t>
            </a:r>
            <a:endParaRPr dirty="0">
              <a:latin typeface="+mn-lt"/>
            </a:endParaRP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dirty="0">
                <a:latin typeface="+mn-lt"/>
              </a:rPr>
              <a:t>EC2. Present information and ideas</a:t>
            </a:r>
            <a:endParaRPr dirty="0">
              <a:latin typeface="+mn-lt"/>
            </a:endParaRP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dirty="0">
                <a:latin typeface="+mn-lt"/>
              </a:rPr>
              <a:t>EC4. Summarise information/ideas </a:t>
            </a:r>
            <a:endParaRPr dirty="0">
              <a:latin typeface="+mn-lt"/>
            </a:endParaRP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dirty="0">
                <a:latin typeface="+mn-lt"/>
              </a:rPr>
              <a:t>Maths:</a:t>
            </a:r>
            <a:endParaRPr dirty="0">
              <a:latin typeface="+mn-lt"/>
            </a:endParaRP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dirty="0">
                <a:latin typeface="+mn-lt"/>
              </a:rPr>
              <a:t>MC6. Understanding data and risk</a:t>
            </a:r>
            <a:endParaRPr dirty="0">
              <a:latin typeface="+mn-lt"/>
            </a:endParaRPr>
          </a:p>
        </p:txBody>
      </p:sp>
      <p:sp>
        <p:nvSpPr>
          <p:cNvPr id="4" name="Google Shape;140;p2">
            <a:extLst>
              <a:ext uri="{FF2B5EF4-FFF2-40B4-BE49-F238E27FC236}">
                <a16:creationId xmlns:a16="http://schemas.microsoft.com/office/drawing/2014/main" id="{0F95B248-05A8-46D8-F647-D58445BE0681}"/>
              </a:ext>
            </a:extLst>
          </p:cNvPr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</a:pPr>
            <a:r>
              <a:rPr lang="en-GB" dirty="0">
                <a:latin typeface="+mn-lt"/>
              </a:rPr>
              <a:t>Lesson 6: </a:t>
            </a:r>
            <a:r>
              <a:rPr lang="en-US" dirty="0">
                <a:latin typeface="+mn-lt"/>
              </a:rPr>
              <a:t>Project controls</a:t>
            </a:r>
            <a:endParaRPr dirty="0">
              <a:latin typeface="+mn-lt"/>
            </a:endParaRPr>
          </a:p>
        </p:txBody>
      </p:sp>
      <p:sp>
        <p:nvSpPr>
          <p:cNvPr id="2" name="Google Shape;111;p2">
            <a:extLst>
              <a:ext uri="{FF2B5EF4-FFF2-40B4-BE49-F238E27FC236}">
                <a16:creationId xmlns:a16="http://schemas.microsoft.com/office/drawing/2014/main" id="{A04AFF44-E7BE-DFBE-C95F-FBAF2A91E586}"/>
              </a:ext>
            </a:extLst>
          </p:cNvPr>
          <p:cNvSpPr txBox="1">
            <a:spLocks/>
          </p:cNvSpPr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1400"/>
            </a:pPr>
            <a:r>
              <a:rPr lang="en-GB" sz="1400" b="1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Plenary</a:t>
            </a:r>
            <a:endParaRPr lang="en-GB" b="1" dirty="0">
              <a:solidFill>
                <a:schemeClr val="bg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0831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000"/>
            </a:pPr>
            <a:r>
              <a:rPr lang="en-GB" dirty="0">
                <a:latin typeface="+mn-lt"/>
              </a:rPr>
              <a:t>Follow-up task</a:t>
            </a:r>
            <a:endParaRPr dirty="0">
              <a:latin typeface="+mn-lt"/>
            </a:endParaRPr>
          </a:p>
        </p:txBody>
      </p:sp>
      <p:sp>
        <p:nvSpPr>
          <p:cNvPr id="287" name="Google Shape;287;p36"/>
          <p:cNvSpPr txBox="1">
            <a:spLocks noGrp="1"/>
          </p:cNvSpPr>
          <p:nvPr>
            <p:ph type="body" idx="1"/>
          </p:nvPr>
        </p:nvSpPr>
        <p:spPr>
          <a:xfrm>
            <a:off x="838198" y="1417527"/>
            <a:ext cx="10515601" cy="4255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69498"/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Reflect on your project. Write a one-page evaluation reflecting on what went well and things you could improve in the future.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69498"/>
              <a:buNone/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69498"/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Questions to think about: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Did your design meet the brief? Provide evidence.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Which decisions were most effective, and why?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GB" sz="3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improvements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would you make in a second iteration?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How well did your team communicate?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How did maths/digital tools help your planning?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8" name="Google Shape;288;p36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</a:pPr>
            <a:r>
              <a:rPr lang="en-GB"/>
              <a:t>Consolidation</a:t>
            </a:r>
            <a:endParaRPr/>
          </a:p>
        </p:txBody>
      </p:sp>
      <p:sp>
        <p:nvSpPr>
          <p:cNvPr id="289" name="Google Shape;289;p36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</a:pPr>
            <a:r>
              <a:rPr lang="en-GB" dirty="0">
                <a:latin typeface="+mj-lt"/>
              </a:rPr>
              <a:t>Lesson 6: Project controls</a:t>
            </a:r>
            <a:endParaRPr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sz="40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</a:t>
            </a:r>
            <a:r>
              <a:rPr lang="en-GB" dirty="0"/>
              <a:t> </a:t>
            </a:r>
            <a:r>
              <a:rPr lang="en-GB" sz="40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this lesson we will:</a:t>
            </a:r>
            <a:endParaRPr sz="4000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37" name="Google Shape;137;p2"/>
          <p:cNvSpPr txBox="1">
            <a:spLocks noGrp="1"/>
          </p:cNvSpPr>
          <p:nvPr>
            <p:ph type="body" idx="1"/>
          </p:nvPr>
        </p:nvSpPr>
        <p:spPr>
          <a:xfrm>
            <a:off x="533400" y="1560154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dirty="0">
                <a:latin typeface="+mn-lt"/>
              </a:rPr>
              <a:t>identify interdependencies in project tasks and explain the potential impact of a delay on the critical path;</a:t>
            </a:r>
            <a:endParaRPr dirty="0">
              <a:latin typeface="+mn-lt"/>
            </a:endParaRP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dirty="0">
                <a:latin typeface="+mn-lt"/>
              </a:rPr>
              <a:t>develop a contingency plan to manage delays, risks or changing requirements;</a:t>
            </a:r>
            <a:endParaRPr dirty="0">
              <a:latin typeface="+mn-lt"/>
            </a:endParaRP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dirty="0">
                <a:latin typeface="+mn-lt"/>
              </a:rPr>
              <a:t>explain how engineers monitor and control projects;</a:t>
            </a:r>
            <a:endParaRPr dirty="0">
              <a:latin typeface="+mn-lt"/>
            </a:endParaRP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 dirty="0">
                <a:latin typeface="+mn-lt"/>
              </a:rPr>
              <a:t>evaluate the success of a project.</a:t>
            </a:r>
            <a:endParaRPr dirty="0">
              <a:latin typeface="+mn-lt"/>
            </a:endParaRPr>
          </a:p>
          <a:p>
            <a:pPr marL="228600" lvl="0" indent="-76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</p:txBody>
      </p:sp>
      <p:sp>
        <p:nvSpPr>
          <p:cNvPr id="138" name="Google Shape;138;p2"/>
          <p:cNvSpPr txBox="1">
            <a:spLocks noGrp="1"/>
          </p:cNvSpPr>
          <p:nvPr>
            <p:ph type="body" idx="2"/>
          </p:nvPr>
        </p:nvSpPr>
        <p:spPr>
          <a:xfrm>
            <a:off x="7239000" y="1361333"/>
            <a:ext cx="4694287" cy="474898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rmAutofit lnSpcReduction="10000"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b="1" dirty="0">
                <a:latin typeface="+mn-lt"/>
              </a:rPr>
              <a:t>Skills:</a:t>
            </a:r>
            <a:endParaRPr dirty="0">
              <a:latin typeface="+mn-lt"/>
            </a:endParaRP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dirty="0">
                <a:latin typeface="+mn-lt"/>
              </a:rPr>
              <a:t>CSA. Planning and scoping project parameters (e.g. timescales, resources, costs)</a:t>
            </a:r>
            <a:endParaRPr dirty="0">
              <a:latin typeface="+mn-lt"/>
            </a:endParaRP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dirty="0">
                <a:latin typeface="+mn-lt"/>
              </a:rPr>
              <a:t>CSD. Evaluating how well project requirements have been met.</a:t>
            </a:r>
            <a:endParaRPr dirty="0">
              <a:latin typeface="+mn-lt"/>
            </a:endParaRP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b="1" dirty="0">
                <a:latin typeface="+mn-lt"/>
              </a:rPr>
              <a:t>General competencies:</a:t>
            </a:r>
            <a:endParaRPr dirty="0">
              <a:latin typeface="+mn-lt"/>
            </a:endParaRP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dirty="0">
                <a:latin typeface="+mn-lt"/>
              </a:rPr>
              <a:t>English:</a:t>
            </a:r>
            <a:endParaRPr dirty="0">
              <a:latin typeface="+mn-lt"/>
            </a:endParaRP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dirty="0">
                <a:latin typeface="+mn-lt"/>
              </a:rPr>
              <a:t>EC2. Present information and ideas</a:t>
            </a:r>
            <a:endParaRPr dirty="0">
              <a:latin typeface="+mn-lt"/>
            </a:endParaRP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dirty="0">
                <a:latin typeface="+mn-lt"/>
              </a:rPr>
              <a:t>EC4. Summarise information/ideas </a:t>
            </a:r>
            <a:endParaRPr dirty="0">
              <a:latin typeface="+mn-lt"/>
            </a:endParaRP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dirty="0">
                <a:latin typeface="+mn-lt"/>
              </a:rPr>
              <a:t>Maths:</a:t>
            </a:r>
            <a:endParaRPr dirty="0">
              <a:latin typeface="+mn-lt"/>
            </a:endParaRP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dirty="0">
                <a:latin typeface="+mn-lt"/>
              </a:rPr>
              <a:t>MC6. Understanding data and risk</a:t>
            </a:r>
            <a:endParaRPr dirty="0">
              <a:latin typeface="+mn-lt"/>
            </a:endParaRPr>
          </a:p>
        </p:txBody>
      </p:sp>
      <p:sp>
        <p:nvSpPr>
          <p:cNvPr id="140" name="Google Shape;140;p2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</a:pPr>
            <a:r>
              <a:rPr lang="en-GB" dirty="0">
                <a:latin typeface="+mn-lt"/>
              </a:rPr>
              <a:t>Lesson 6: </a:t>
            </a:r>
            <a:r>
              <a:rPr lang="en-US" dirty="0">
                <a:latin typeface="+mn-lt"/>
              </a:rPr>
              <a:t>Project controls</a:t>
            </a:r>
            <a:endParaRPr dirty="0">
              <a:latin typeface="+mn-lt"/>
            </a:endParaRPr>
          </a:p>
        </p:txBody>
      </p:sp>
      <p:sp>
        <p:nvSpPr>
          <p:cNvPr id="4" name="Google Shape;111;p2">
            <a:extLst>
              <a:ext uri="{FF2B5EF4-FFF2-40B4-BE49-F238E27FC236}">
                <a16:creationId xmlns:a16="http://schemas.microsoft.com/office/drawing/2014/main" id="{1CF09B3B-E082-10E4-99D2-F08DC02D1A48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noProof="0" dirty="0"/>
              <a:t>Introduction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"/>
          <p:cNvSpPr txBox="1">
            <a:spLocks noGrp="1"/>
          </p:cNvSpPr>
          <p:nvPr>
            <p:ph type="body" idx="1"/>
          </p:nvPr>
        </p:nvSpPr>
        <p:spPr>
          <a:xfrm>
            <a:off x="838200" y="1690688"/>
            <a:ext cx="11166881" cy="44053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D0D0D"/>
              </a:buClr>
              <a:buSzPts val="2200"/>
              <a:buNone/>
            </a:pPr>
            <a:r>
              <a:rPr lang="en-GB" sz="220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Projects rarely follow a straight line</a:t>
            </a:r>
            <a:r>
              <a:rPr lang="en-GB" sz="2200" dirty="0">
                <a:solidFill>
                  <a:srgbClr val="0D0D0D"/>
                </a:solidFill>
                <a:latin typeface="+mn-lt"/>
              </a:rPr>
              <a:t> – a</a:t>
            </a:r>
            <a:r>
              <a:rPr lang="en-GB" sz="220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 delay in one task often impacts several others.</a:t>
            </a:r>
            <a:endParaRPr dirty="0">
              <a:latin typeface="+mn-lt"/>
            </a:endParaRPr>
          </a:p>
          <a:p>
            <a:pPr marL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D0D0D"/>
              </a:buClr>
              <a:buSzPts val="2200"/>
              <a:buNone/>
            </a:pPr>
            <a:r>
              <a:rPr lang="en-GB" sz="2200" dirty="0">
                <a:latin typeface="+mn-lt"/>
              </a:rPr>
              <a:t>A task which depends on another task is said to be interdependent</a:t>
            </a:r>
            <a:r>
              <a:rPr lang="en-GB" dirty="0">
                <a:latin typeface="+mn-lt"/>
              </a:rPr>
              <a:t>. </a:t>
            </a:r>
            <a:endParaRPr dirty="0">
              <a:latin typeface="+mn-lt"/>
            </a:endParaRPr>
          </a:p>
          <a:p>
            <a:pPr marL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D0D0D"/>
              </a:buClr>
              <a:buSzPts val="2200"/>
              <a:buNone/>
            </a:pPr>
            <a:endParaRPr sz="2200" dirty="0">
              <a:solidFill>
                <a:srgbClr val="0D0D0D"/>
              </a:solidFill>
              <a:latin typeface="+mn-lt"/>
            </a:endParaRPr>
          </a:p>
          <a:p>
            <a:pPr marL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D0D0D"/>
              </a:buClr>
              <a:buSzPts val="2200"/>
              <a:buNone/>
            </a:pPr>
            <a:r>
              <a:rPr lang="en-GB" sz="2200" dirty="0">
                <a:solidFill>
                  <a:srgbClr val="0D0D0D"/>
                </a:solidFill>
                <a:latin typeface="+mn-lt"/>
              </a:rPr>
              <a:t>For example:</a:t>
            </a:r>
            <a:endParaRPr dirty="0">
              <a:latin typeface="+mn-lt"/>
            </a:endParaRPr>
          </a:p>
          <a:p>
            <a:pPr marL="0" lvl="0" indent="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0D0D0D"/>
              </a:buClr>
              <a:buSzPts val="2200"/>
              <a:buNone/>
            </a:pPr>
            <a:r>
              <a:rPr lang="en-GB" sz="220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	If </a:t>
            </a:r>
            <a:r>
              <a:rPr lang="en-GB" sz="2200" dirty="0">
                <a:solidFill>
                  <a:srgbClr val="0D0D0D"/>
                </a:solidFill>
                <a:latin typeface="+mn-lt"/>
              </a:rPr>
              <a:t>the final design is dela</a:t>
            </a:r>
            <a:r>
              <a:rPr lang="en-GB" sz="220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yed</a:t>
            </a:r>
            <a:r>
              <a:rPr lang="en-GB" sz="2200" dirty="0">
                <a:solidFill>
                  <a:srgbClr val="0D0D0D"/>
                </a:solidFill>
                <a:latin typeface="+mn-lt"/>
                <a:ea typeface="Arial"/>
                <a:cs typeface="Arial"/>
                <a:sym typeface="Arial"/>
              </a:rPr>
              <a:t>	</a:t>
            </a:r>
            <a:endParaRPr dirty="0">
              <a:latin typeface="+mn-lt"/>
            </a:endParaRPr>
          </a:p>
          <a:p>
            <a:pPr marL="0" lvl="0" indent="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0D0D0D"/>
              </a:buClr>
              <a:buSzPts val="2200"/>
              <a:buNone/>
            </a:pPr>
            <a:r>
              <a:rPr lang="en-GB" sz="2200" dirty="0">
                <a:solidFill>
                  <a:srgbClr val="0D0D0D"/>
                </a:solidFill>
                <a:latin typeface="+mn-lt"/>
                <a:ea typeface="Arial"/>
                <a:cs typeface="Arial"/>
                <a:sym typeface="Arial"/>
              </a:rPr>
              <a:t>	</a:t>
            </a:r>
            <a:r>
              <a:rPr lang="en-GB" sz="220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Prototype build is delayed</a:t>
            </a:r>
            <a:endParaRPr sz="220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0D0D0D"/>
              </a:buClr>
              <a:buSzPts val="1000"/>
              <a:buNone/>
            </a:pPr>
            <a:r>
              <a:rPr lang="en-GB" sz="220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	Testing is delayed</a:t>
            </a:r>
            <a:endParaRPr sz="220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0D0D0D"/>
              </a:buClr>
              <a:buSzPts val="1000"/>
              <a:buNone/>
            </a:pPr>
            <a:r>
              <a:rPr lang="en-GB" sz="220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	Evaluation/reporting may fall behind</a:t>
            </a:r>
            <a:endParaRPr sz="220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pic>
        <p:nvPicPr>
          <p:cNvPr id="149" name="Google Shape;149;p4" descr="Artwork of a person looking at a blank flow diagram&#10;"/>
          <p:cNvPicPr preferRelativeResize="0"/>
          <p:nvPr/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41149" y="2970531"/>
            <a:ext cx="4312651" cy="298830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0" name="Google Shape;150;p4"/>
          <p:cNvCxnSpPr/>
          <p:nvPr/>
        </p:nvCxnSpPr>
        <p:spPr>
          <a:xfrm>
            <a:off x="3045807" y="3984204"/>
            <a:ext cx="0" cy="297426"/>
          </a:xfrm>
          <a:prstGeom prst="straightConnector1">
            <a:avLst/>
          </a:prstGeom>
          <a:noFill/>
          <a:ln w="57150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51" name="Google Shape;151;p4"/>
          <p:cNvCxnSpPr/>
          <p:nvPr/>
        </p:nvCxnSpPr>
        <p:spPr>
          <a:xfrm>
            <a:off x="3045807" y="4572407"/>
            <a:ext cx="0" cy="297426"/>
          </a:xfrm>
          <a:prstGeom prst="straightConnector1">
            <a:avLst/>
          </a:prstGeom>
          <a:noFill/>
          <a:ln w="57150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52" name="Google Shape;152;p4"/>
          <p:cNvCxnSpPr/>
          <p:nvPr/>
        </p:nvCxnSpPr>
        <p:spPr>
          <a:xfrm>
            <a:off x="3045807" y="5146025"/>
            <a:ext cx="0" cy="297426"/>
          </a:xfrm>
          <a:prstGeom prst="straightConnector1">
            <a:avLst/>
          </a:prstGeom>
          <a:noFill/>
          <a:ln w="57150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5" name="Google Shape;140;p2">
            <a:extLst>
              <a:ext uri="{FF2B5EF4-FFF2-40B4-BE49-F238E27FC236}">
                <a16:creationId xmlns:a16="http://schemas.microsoft.com/office/drawing/2014/main" id="{DF42ABDB-D8CB-DAF4-9D7B-D4B7AF51E07A}"/>
              </a:ext>
            </a:extLst>
          </p:cNvPr>
          <p:cNvSpPr txBox="1">
            <a:spLocks/>
          </p:cNvSpPr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Clr>
                <a:srgbClr val="898989"/>
              </a:buClr>
              <a:buSzPts val="1200"/>
            </a:pPr>
            <a:r>
              <a:rPr lang="en-US" sz="1200" b="0" dirty="0">
                <a:solidFill>
                  <a:srgbClr val="898989"/>
                </a:solidFill>
                <a:latin typeface="+mn-lt"/>
                <a:ea typeface="Calibri"/>
                <a:cs typeface="Calibri"/>
                <a:sym typeface="Calibri"/>
              </a:rPr>
              <a:t>Lesson 6: Project controls</a:t>
            </a:r>
            <a:r>
              <a:rPr lang="en-US" dirty="0">
                <a:latin typeface="+mn-lt"/>
              </a:rPr>
              <a:t> controls</a:t>
            </a:r>
          </a:p>
        </p:txBody>
      </p:sp>
      <p:sp>
        <p:nvSpPr>
          <p:cNvPr id="4" name="Google Shape;111;p2">
            <a:extLst>
              <a:ext uri="{FF2B5EF4-FFF2-40B4-BE49-F238E27FC236}">
                <a16:creationId xmlns:a16="http://schemas.microsoft.com/office/drawing/2014/main" id="{DCC202FB-DF9D-EC30-ECEA-FAA2C783352B}"/>
              </a:ext>
            </a:extLst>
          </p:cNvPr>
          <p:cNvSpPr txBox="1">
            <a:spLocks/>
          </p:cNvSpPr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1400"/>
            </a:pPr>
            <a:r>
              <a:rPr lang="en-GB" sz="1400" b="1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Introduction</a:t>
            </a:r>
            <a:endParaRPr lang="en-GB" b="1" dirty="0">
              <a:solidFill>
                <a:schemeClr val="bg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6" name="Google Shape;189;p5">
            <a:extLst>
              <a:ext uri="{FF2B5EF4-FFF2-40B4-BE49-F238E27FC236}">
                <a16:creationId xmlns:a16="http://schemas.microsoft.com/office/drawing/2014/main" id="{F43DECEF-5D14-A750-73D6-0B9D561B8A87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000"/>
            </a:pPr>
            <a:r>
              <a:rPr lang="en-GB" dirty="0">
                <a:latin typeface="+mn-lt"/>
              </a:rPr>
              <a:t>Interdependencies and impact of delays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86769fc946_0_0"/>
          <p:cNvSpPr txBox="1">
            <a:spLocks noGrp="1"/>
          </p:cNvSpPr>
          <p:nvPr>
            <p:ph type="body" idx="1"/>
          </p:nvPr>
        </p:nvSpPr>
        <p:spPr>
          <a:xfrm>
            <a:off x="833880" y="1690688"/>
            <a:ext cx="6358116" cy="44400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lnSpcReduction="10000"/>
          </a:bodyPr>
          <a:lstStyle/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2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Finish-to-Start (FS</a:t>
            </a:r>
            <a:r>
              <a:rPr lang="en-GB" sz="2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 Task 1 must finish before Task 2 can start. For example, design must finish before ordering components can start.</a:t>
            </a:r>
            <a:endParaRPr sz="22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lnSpc>
                <a:spcPct val="107916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2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Start-to-Start (SS</a:t>
            </a:r>
            <a:r>
              <a:rPr lang="en-GB" sz="2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 Task 1 must start before Task 2 can start. For example, machining starts and then quality control setup can also start.</a:t>
            </a:r>
            <a:endParaRPr sz="22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lnSpc>
                <a:spcPct val="107916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2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Finish-to-Finish (FF): </a:t>
            </a:r>
            <a:r>
              <a:rPr lang="en-GB" sz="2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 1 must finish before Task 2 can finish. This is less common, but important. For example, technical documentation cannot be completed until the final system test is done.</a:t>
            </a:r>
            <a:endParaRPr sz="40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0" name="Google Shape;160;g386769fc946_0_0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indent="0"/>
            <a:r>
              <a:rPr lang="en-US" dirty="0">
                <a:latin typeface="+mn-lt"/>
              </a:rPr>
              <a:t>Lesson 6: Project controls</a:t>
            </a:r>
            <a:endParaRPr dirty="0">
              <a:latin typeface="+mn-lt"/>
            </a:endParaRPr>
          </a:p>
        </p:txBody>
      </p:sp>
      <p:sp>
        <p:nvSpPr>
          <p:cNvPr id="162" name="Google Shape;162;g386769fc946_0_0"/>
          <p:cNvSpPr/>
          <p:nvPr/>
        </p:nvSpPr>
        <p:spPr>
          <a:xfrm>
            <a:off x="7639665" y="1743285"/>
            <a:ext cx="1524000" cy="786580"/>
          </a:xfrm>
          <a:prstGeom prst="rect">
            <a:avLst/>
          </a:prstGeom>
          <a:solidFill>
            <a:srgbClr val="8DA9DB"/>
          </a:solidFill>
          <a:ln w="25400" cap="flat" cmpd="sng">
            <a:solidFill>
              <a:srgbClr val="1C3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g386769fc946_0_0"/>
          <p:cNvSpPr/>
          <p:nvPr/>
        </p:nvSpPr>
        <p:spPr>
          <a:xfrm>
            <a:off x="9984658" y="1743285"/>
            <a:ext cx="1524000" cy="786580"/>
          </a:xfrm>
          <a:prstGeom prst="rect">
            <a:avLst/>
          </a:prstGeom>
          <a:solidFill>
            <a:srgbClr val="C4E0B2"/>
          </a:solidFill>
          <a:ln w="25400" cap="flat" cmpd="sng">
            <a:solidFill>
              <a:srgbClr val="1C3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g386769fc946_0_0"/>
          <p:cNvSpPr/>
          <p:nvPr/>
        </p:nvSpPr>
        <p:spPr>
          <a:xfrm>
            <a:off x="7639665" y="3220065"/>
            <a:ext cx="1524000" cy="786580"/>
          </a:xfrm>
          <a:prstGeom prst="rect">
            <a:avLst/>
          </a:prstGeom>
          <a:solidFill>
            <a:srgbClr val="8DA9DB"/>
          </a:solidFill>
          <a:ln w="25400" cap="flat" cmpd="sng">
            <a:solidFill>
              <a:srgbClr val="1C3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g386769fc946_0_0"/>
          <p:cNvSpPr/>
          <p:nvPr/>
        </p:nvSpPr>
        <p:spPr>
          <a:xfrm>
            <a:off x="9984658" y="3215149"/>
            <a:ext cx="1524000" cy="786580"/>
          </a:xfrm>
          <a:prstGeom prst="rect">
            <a:avLst/>
          </a:prstGeom>
          <a:solidFill>
            <a:srgbClr val="C4E0B2"/>
          </a:solidFill>
          <a:ln w="25400" cap="flat" cmpd="sng">
            <a:solidFill>
              <a:srgbClr val="1C3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g386769fc946_0_0"/>
          <p:cNvSpPr/>
          <p:nvPr/>
        </p:nvSpPr>
        <p:spPr>
          <a:xfrm>
            <a:off x="7639665" y="4734232"/>
            <a:ext cx="1524000" cy="786580"/>
          </a:xfrm>
          <a:prstGeom prst="rect">
            <a:avLst/>
          </a:prstGeom>
          <a:solidFill>
            <a:srgbClr val="8DA9DB"/>
          </a:solidFill>
          <a:ln w="25400" cap="flat" cmpd="sng">
            <a:solidFill>
              <a:srgbClr val="1C3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g386769fc946_0_0"/>
          <p:cNvSpPr/>
          <p:nvPr/>
        </p:nvSpPr>
        <p:spPr>
          <a:xfrm>
            <a:off x="9984658" y="4734232"/>
            <a:ext cx="1524000" cy="786580"/>
          </a:xfrm>
          <a:prstGeom prst="rect">
            <a:avLst/>
          </a:prstGeom>
          <a:solidFill>
            <a:srgbClr val="C4E0B2"/>
          </a:solidFill>
          <a:ln w="25400" cap="flat" cmpd="sng">
            <a:solidFill>
              <a:srgbClr val="1C3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8" name="Google Shape;168;g386769fc946_0_0"/>
          <p:cNvCxnSpPr>
            <a:stCxn id="164" idx="1"/>
          </p:cNvCxnSpPr>
          <p:nvPr/>
        </p:nvCxnSpPr>
        <p:spPr>
          <a:xfrm>
            <a:off x="7639665" y="3613355"/>
            <a:ext cx="1935600" cy="604800"/>
          </a:xfrm>
          <a:prstGeom prst="bentConnector3">
            <a:avLst>
              <a:gd name="adj1" fmla="val -11810"/>
            </a:avLst>
          </a:prstGeom>
          <a:noFill/>
          <a:ln w="57150" cap="flat" cmpd="sng">
            <a:solidFill>
              <a:srgbClr val="3E6E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9" name="Google Shape;169;g386769fc946_0_0"/>
          <p:cNvCxnSpPr/>
          <p:nvPr/>
        </p:nvCxnSpPr>
        <p:spPr>
          <a:xfrm rot="-5400000">
            <a:off x="9476035" y="3747818"/>
            <a:ext cx="609600" cy="409500"/>
          </a:xfrm>
          <a:prstGeom prst="bentConnector2">
            <a:avLst/>
          </a:prstGeom>
          <a:noFill/>
          <a:ln w="57150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70" name="Google Shape;170;g386769fc946_0_0"/>
          <p:cNvCxnSpPr>
            <a:stCxn id="162" idx="3"/>
            <a:endCxn id="163" idx="1"/>
          </p:cNvCxnSpPr>
          <p:nvPr/>
        </p:nvCxnSpPr>
        <p:spPr>
          <a:xfrm>
            <a:off x="9163665" y="2136575"/>
            <a:ext cx="820993" cy="0"/>
          </a:xfrm>
          <a:prstGeom prst="straightConnector1">
            <a:avLst/>
          </a:prstGeom>
          <a:noFill/>
          <a:ln w="57150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71" name="Google Shape;171;g386769fc946_0_0"/>
          <p:cNvCxnSpPr>
            <a:stCxn id="166" idx="3"/>
          </p:cNvCxnSpPr>
          <p:nvPr/>
        </p:nvCxnSpPr>
        <p:spPr>
          <a:xfrm rot="10800000" flipH="1">
            <a:off x="9163665" y="4522722"/>
            <a:ext cx="1150800" cy="604800"/>
          </a:xfrm>
          <a:prstGeom prst="bentConnector3">
            <a:avLst>
              <a:gd name="adj1" fmla="val 50000"/>
            </a:avLst>
          </a:prstGeom>
          <a:noFill/>
          <a:ln w="57150" cap="flat" cmpd="sng">
            <a:solidFill>
              <a:srgbClr val="3E6E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72" name="Google Shape;172;g386769fc946_0_0"/>
          <p:cNvCxnSpPr/>
          <p:nvPr/>
        </p:nvCxnSpPr>
        <p:spPr>
          <a:xfrm>
            <a:off x="10185914" y="4522838"/>
            <a:ext cx="1619147" cy="6350"/>
          </a:xfrm>
          <a:prstGeom prst="straightConnector1">
            <a:avLst/>
          </a:prstGeom>
          <a:noFill/>
          <a:ln w="57150" cap="flat" cmpd="sng">
            <a:solidFill>
              <a:srgbClr val="3E6E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73" name="Google Shape;173;g386769fc946_0_0"/>
          <p:cNvCxnSpPr>
            <a:endCxn id="167" idx="3"/>
          </p:cNvCxnSpPr>
          <p:nvPr/>
        </p:nvCxnSpPr>
        <p:spPr>
          <a:xfrm rot="5400000">
            <a:off x="11347858" y="4690122"/>
            <a:ext cx="598200" cy="276600"/>
          </a:xfrm>
          <a:prstGeom prst="bentConnector2">
            <a:avLst/>
          </a:prstGeom>
          <a:noFill/>
          <a:ln w="57150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" name="Google Shape;111;p2">
            <a:extLst>
              <a:ext uri="{FF2B5EF4-FFF2-40B4-BE49-F238E27FC236}">
                <a16:creationId xmlns:a16="http://schemas.microsoft.com/office/drawing/2014/main" id="{40F0A6D8-261C-8C1F-C64C-F7D60C2E5FBB}"/>
              </a:ext>
            </a:extLst>
          </p:cNvPr>
          <p:cNvSpPr txBox="1">
            <a:spLocks/>
          </p:cNvSpPr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1400"/>
            </a:pPr>
            <a:r>
              <a:rPr lang="en-GB" sz="1400" b="1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Introduction</a:t>
            </a:r>
            <a:endParaRPr lang="en-GB" b="1" dirty="0">
              <a:solidFill>
                <a:schemeClr val="bg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3" name="Google Shape;189;p5">
            <a:extLst>
              <a:ext uri="{FF2B5EF4-FFF2-40B4-BE49-F238E27FC236}">
                <a16:creationId xmlns:a16="http://schemas.microsoft.com/office/drawing/2014/main" id="{079907FD-77EB-8A6F-5946-6BFA596FE4F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000"/>
            </a:pPr>
            <a:r>
              <a:rPr lang="en-GB" dirty="0">
                <a:latin typeface="+mn-lt"/>
              </a:rPr>
              <a:t>Task dependencies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9"/>
          <p:cNvSpPr txBox="1">
            <a:spLocks noGrp="1"/>
          </p:cNvSpPr>
          <p:nvPr>
            <p:ph type="body" idx="1"/>
          </p:nvPr>
        </p:nvSpPr>
        <p:spPr>
          <a:xfrm>
            <a:off x="838200" y="1690688"/>
            <a:ext cx="10515600" cy="4426777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>
              <a:lnSpc>
                <a:spcPct val="107000"/>
              </a:lnSpc>
              <a:spcBef>
                <a:spcPts val="0"/>
              </a:spcBef>
              <a:buSzPts val="2500"/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Critical Path = Produce final design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b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Build Prototype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1" name="Google Shape;181;p9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898989"/>
              </a:buClr>
            </a:pPr>
            <a:r>
              <a:rPr lang="en-US" dirty="0">
                <a:latin typeface="+mn-lt"/>
              </a:rPr>
              <a:t>Lesson 6: Project controls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DA5FE19-8165-FDE9-D798-F0BA77D82F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940099"/>
              </p:ext>
            </p:extLst>
          </p:nvPr>
        </p:nvGraphicFramePr>
        <p:xfrm>
          <a:off x="1076848" y="2879324"/>
          <a:ext cx="10038303" cy="2945112"/>
        </p:xfrm>
        <a:graphic>
          <a:graphicData uri="http://schemas.openxmlformats.org/drawingml/2006/table">
            <a:tbl>
              <a:tblPr/>
              <a:tblGrid>
                <a:gridCol w="1621317">
                  <a:extLst>
                    <a:ext uri="{9D8B030D-6E8A-4147-A177-3AD203B41FA5}">
                      <a16:colId xmlns:a16="http://schemas.microsoft.com/office/drawing/2014/main" val="3366897335"/>
                    </a:ext>
                  </a:extLst>
                </a:gridCol>
                <a:gridCol w="1342947">
                  <a:extLst>
                    <a:ext uri="{9D8B030D-6E8A-4147-A177-3AD203B41FA5}">
                      <a16:colId xmlns:a16="http://schemas.microsoft.com/office/drawing/2014/main" val="799154399"/>
                    </a:ext>
                  </a:extLst>
                </a:gridCol>
                <a:gridCol w="1688123">
                  <a:extLst>
                    <a:ext uri="{9D8B030D-6E8A-4147-A177-3AD203B41FA5}">
                      <a16:colId xmlns:a16="http://schemas.microsoft.com/office/drawing/2014/main" val="3099815526"/>
                    </a:ext>
                  </a:extLst>
                </a:gridCol>
                <a:gridCol w="2441749">
                  <a:extLst>
                    <a:ext uri="{9D8B030D-6E8A-4147-A177-3AD203B41FA5}">
                      <a16:colId xmlns:a16="http://schemas.microsoft.com/office/drawing/2014/main" val="3410362489"/>
                    </a:ext>
                  </a:extLst>
                </a:gridCol>
                <a:gridCol w="1487156">
                  <a:extLst>
                    <a:ext uri="{9D8B030D-6E8A-4147-A177-3AD203B41FA5}">
                      <a16:colId xmlns:a16="http://schemas.microsoft.com/office/drawing/2014/main" val="967544045"/>
                    </a:ext>
                  </a:extLst>
                </a:gridCol>
                <a:gridCol w="1457011">
                  <a:extLst>
                    <a:ext uri="{9D8B030D-6E8A-4147-A177-3AD203B41FA5}">
                      <a16:colId xmlns:a16="http://schemas.microsoft.com/office/drawing/2014/main" val="1668028807"/>
                    </a:ext>
                  </a:extLst>
                </a:gridCol>
              </a:tblGrid>
              <a:tr h="599708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1" i="0" u="none" strike="noStrike" dirty="0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Task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1" i="0" u="none" strike="noStrike" dirty="0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Duration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Cumulative duration</a:t>
                      </a:r>
                      <a:endParaRPr lang="en-GB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1" i="0" u="none" strike="noStrike" dirty="0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Dependency?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1" i="0" u="none" strike="noStrike" dirty="0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Float?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1" i="0" u="none" strike="noStrike" dirty="0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Critical?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6692228"/>
                  </a:ext>
                </a:extLst>
              </a:tr>
              <a:tr h="772154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Produce final design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days</a:t>
                      </a:r>
                      <a:endParaRPr lang="en-GB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days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Must be done before building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days</a:t>
                      </a:r>
                      <a:endParaRPr lang="en-GB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4654182"/>
                  </a:ext>
                </a:extLst>
              </a:tr>
              <a:tr h="772154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 prototype</a:t>
                      </a:r>
                      <a:endParaRPr lang="en-GB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days</a:t>
                      </a:r>
                      <a:endParaRPr lang="en-GB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days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Depends on final design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days</a:t>
                      </a:r>
                      <a:endParaRPr lang="en-GB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1174661"/>
                  </a:ext>
                </a:extLst>
              </a:tr>
              <a:tr h="772154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 prototype</a:t>
                      </a:r>
                      <a:endParaRPr lang="en-GB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days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days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Depends on prototype build</a:t>
                      </a:r>
                      <a:endParaRPr lang="en-GB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days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6036385"/>
                  </a:ext>
                </a:extLst>
              </a:tr>
            </a:tbl>
          </a:graphicData>
        </a:graphic>
      </p:graphicFrame>
      <p:sp>
        <p:nvSpPr>
          <p:cNvPr id="2" name="Google Shape;111;p2">
            <a:extLst>
              <a:ext uri="{FF2B5EF4-FFF2-40B4-BE49-F238E27FC236}">
                <a16:creationId xmlns:a16="http://schemas.microsoft.com/office/drawing/2014/main" id="{BEA5BA19-7F41-8892-602A-87F0D16061AF}"/>
              </a:ext>
            </a:extLst>
          </p:cNvPr>
          <p:cNvSpPr txBox="1">
            <a:spLocks/>
          </p:cNvSpPr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1400"/>
            </a:pPr>
            <a:r>
              <a:rPr lang="en-GB" sz="1400" b="1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Activity 1</a:t>
            </a:r>
            <a:endParaRPr lang="en-GB" b="1" dirty="0">
              <a:solidFill>
                <a:schemeClr val="bg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3" name="Google Shape;189;p5">
            <a:extLst>
              <a:ext uri="{FF2B5EF4-FFF2-40B4-BE49-F238E27FC236}">
                <a16:creationId xmlns:a16="http://schemas.microsoft.com/office/drawing/2014/main" id="{B003F87B-952E-C9DE-60C1-E5D0192DC8C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000"/>
            </a:pPr>
            <a:r>
              <a:rPr lang="en-GB" dirty="0">
                <a:latin typeface="+mn-lt"/>
              </a:rPr>
              <a:t>Identify the Critical Path – example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000"/>
            </a:pPr>
            <a:r>
              <a:rPr lang="en-GB" dirty="0">
                <a:latin typeface="+mn-lt"/>
              </a:rPr>
              <a:t>Interdependency chain</a:t>
            </a:r>
            <a:endParaRPr dirty="0">
              <a:latin typeface="+mn-lt"/>
            </a:endParaRPr>
          </a:p>
        </p:txBody>
      </p:sp>
      <p:sp>
        <p:nvSpPr>
          <p:cNvPr id="190" name="Google Shape;190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4835014" cy="4175930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D0D0D"/>
              </a:buClr>
              <a:buSzPts val="2400"/>
              <a:buNone/>
            </a:pPr>
            <a:r>
              <a:rPr lang="en-GB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Choose one task in your project.</a:t>
            </a:r>
            <a:br>
              <a:rPr lang="en-GB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</a:br>
            <a:endParaRPr dirty="0">
              <a:solidFill>
                <a:srgbClr val="0D0D0D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0D0D0D"/>
              </a:buClr>
              <a:buSzPts val="2400"/>
              <a:buNone/>
            </a:pPr>
            <a:r>
              <a:rPr lang="en-GB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Describe </a:t>
            </a:r>
            <a:r>
              <a:rPr lang="en-GB" b="1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three </a:t>
            </a:r>
            <a:r>
              <a:rPr lang="en-GB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other tasks it affects if delayed.</a:t>
            </a:r>
            <a:endParaRPr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8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>
              <a:latin typeface="+mn-lt"/>
            </a:endParaRPr>
          </a:p>
        </p:txBody>
      </p:sp>
      <p:sp>
        <p:nvSpPr>
          <p:cNvPr id="191" name="Google Shape;191;p5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</a:pPr>
            <a:r>
              <a:rPr lang="en-GB" dirty="0">
                <a:latin typeface="+mn-lt"/>
              </a:rPr>
              <a:t>Lesson 6: Project controls</a:t>
            </a:r>
            <a:endParaRPr dirty="0">
              <a:latin typeface="+mn-lt"/>
            </a:endParaRPr>
          </a:p>
        </p:txBody>
      </p:sp>
      <p:pic>
        <p:nvPicPr>
          <p:cNvPr id="193" name="Google Shape;193;p5" descr="Team of architects and engineers reviewing blueprints and discussing project details on a laptop during a meeting in an unfinished building"/>
          <p:cNvPicPr preferRelativeResize="0"/>
          <p:nvPr/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37880" y="2215575"/>
            <a:ext cx="5995201" cy="33723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111;p2">
            <a:extLst>
              <a:ext uri="{FF2B5EF4-FFF2-40B4-BE49-F238E27FC236}">
                <a16:creationId xmlns:a16="http://schemas.microsoft.com/office/drawing/2014/main" id="{B84C0BCA-7FE8-EA6E-C590-9076C527AD40}"/>
              </a:ext>
            </a:extLst>
          </p:cNvPr>
          <p:cNvSpPr txBox="1">
            <a:spLocks/>
          </p:cNvSpPr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1400"/>
            </a:pPr>
            <a:r>
              <a:rPr lang="en-GB" sz="1400" b="1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Activity 1</a:t>
            </a:r>
            <a:endParaRPr lang="en-GB" b="1" dirty="0">
              <a:solidFill>
                <a:schemeClr val="bg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000"/>
            </a:pPr>
            <a:r>
              <a:rPr lang="en-GB" dirty="0">
                <a:latin typeface="+mn-lt"/>
              </a:rPr>
              <a:t>Contingency planning</a:t>
            </a:r>
            <a:endParaRPr dirty="0">
              <a:latin typeface="+mn-lt"/>
            </a:endParaRPr>
          </a:p>
        </p:txBody>
      </p:sp>
      <p:sp>
        <p:nvSpPr>
          <p:cNvPr id="199" name="Google Shape;199;p6"/>
          <p:cNvSpPr txBox="1">
            <a:spLocks noGrp="1"/>
          </p:cNvSpPr>
          <p:nvPr>
            <p:ph type="body" idx="1"/>
          </p:nvPr>
        </p:nvSpPr>
        <p:spPr>
          <a:xfrm>
            <a:off x="760245" y="1554590"/>
            <a:ext cx="5778910" cy="472069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lnSpcReduction="10000"/>
          </a:bodyPr>
          <a:lstStyle/>
          <a:p>
            <a:pPr marL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D0D0D"/>
              </a:buClr>
              <a:buSzPts val="2200"/>
              <a:buNone/>
            </a:pPr>
            <a:r>
              <a:rPr lang="en-GB" sz="220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Engineering teams plan buffers so unexpected problems do not derail the project.</a:t>
            </a:r>
            <a:endParaRPr sz="220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0D0D0D"/>
              </a:buClr>
              <a:buSzPts val="2200"/>
              <a:buNone/>
            </a:pPr>
            <a:r>
              <a:rPr lang="en-GB" sz="2200" b="1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Examples of contingency:</a:t>
            </a:r>
            <a:endParaRPr sz="220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342900" lvl="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Ordering spare components</a:t>
            </a:r>
            <a:endParaRPr sz="220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342900" lvl="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Allocating extra test time</a:t>
            </a:r>
            <a:endParaRPr sz="220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342900" lvl="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Backup communication plan</a:t>
            </a:r>
            <a:endParaRPr sz="220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342900" lvl="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Alternative tooling or workshop slots</a:t>
            </a:r>
          </a:p>
          <a:p>
            <a:pPr marL="342900" lvl="0">
              <a:lnSpc>
                <a:spcPct val="107000"/>
              </a:lnSpc>
              <a:spcBef>
                <a:spcPts val="1800"/>
              </a:spcBef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rgbClr val="0D0D0D"/>
                </a:solidFill>
                <a:latin typeface="+mn-lt"/>
              </a:rPr>
              <a:t>Contingency budget (for example,  ± 5%)</a:t>
            </a:r>
            <a:endParaRPr sz="220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</a:pPr>
            <a:endParaRPr sz="220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228600" lvl="0" indent="-88900" algn="l" rtl="0">
              <a:lnSpc>
                <a:spcPct val="108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sz="2200" dirty="0">
              <a:latin typeface="+mn-lt"/>
            </a:endParaRPr>
          </a:p>
        </p:txBody>
      </p:sp>
      <p:pic>
        <p:nvPicPr>
          <p:cNvPr id="202" name="Google Shape;202;p6" descr="A project manager working updating tasks and milestones during progress planning with a Gantt chart scheduling interface on a virtual screen"/>
          <p:cNvPicPr preferRelativeResize="0"/>
          <p:nvPr/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39155" y="1858575"/>
            <a:ext cx="5186138" cy="31408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191;p5">
            <a:extLst>
              <a:ext uri="{FF2B5EF4-FFF2-40B4-BE49-F238E27FC236}">
                <a16:creationId xmlns:a16="http://schemas.microsoft.com/office/drawing/2014/main" id="{825F22C1-8578-CBEE-1791-F4104D328F83}"/>
              </a:ext>
            </a:extLst>
          </p:cNvPr>
          <p:cNvSpPr txBox="1">
            <a:spLocks/>
          </p:cNvSpPr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Clr>
                <a:srgbClr val="898989"/>
              </a:buClr>
              <a:buSzPts val="1200"/>
            </a:pPr>
            <a:r>
              <a:rPr lang="en-US" sz="1200" b="0" dirty="0">
                <a:solidFill>
                  <a:srgbClr val="898989"/>
                </a:solidFill>
                <a:latin typeface="+mn-lt"/>
                <a:ea typeface="Calibri"/>
                <a:cs typeface="Calibri"/>
                <a:sym typeface="Calibri"/>
              </a:rPr>
              <a:t>Lesson 6: Project controls</a:t>
            </a:r>
          </a:p>
        </p:txBody>
      </p:sp>
      <p:sp>
        <p:nvSpPr>
          <p:cNvPr id="5" name="Google Shape;111;p2">
            <a:extLst>
              <a:ext uri="{FF2B5EF4-FFF2-40B4-BE49-F238E27FC236}">
                <a16:creationId xmlns:a16="http://schemas.microsoft.com/office/drawing/2014/main" id="{3C6AC8FB-F16E-2C52-1EE6-8C5214B09395}"/>
              </a:ext>
            </a:extLst>
          </p:cNvPr>
          <p:cNvSpPr txBox="1">
            <a:spLocks/>
          </p:cNvSpPr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1400"/>
            </a:pPr>
            <a:r>
              <a:rPr lang="en-GB" sz="1400" b="1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Activity 2</a:t>
            </a:r>
            <a:endParaRPr lang="en-GB" b="1" dirty="0">
              <a:solidFill>
                <a:schemeClr val="bg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000"/>
            </a:pPr>
            <a:r>
              <a:rPr lang="en-GB" dirty="0">
                <a:latin typeface="+mn-lt"/>
              </a:rPr>
              <a:t>Writing a contingency plan</a:t>
            </a:r>
            <a:endParaRPr dirty="0">
              <a:latin typeface="+mn-lt"/>
            </a:endParaRPr>
          </a:p>
        </p:txBody>
      </p:sp>
      <p:sp>
        <p:nvSpPr>
          <p:cNvPr id="208" name="Google Shape;208;p7"/>
          <p:cNvSpPr txBox="1">
            <a:spLocks noGrp="1"/>
          </p:cNvSpPr>
          <p:nvPr>
            <p:ph type="body" idx="1"/>
          </p:nvPr>
        </p:nvSpPr>
        <p:spPr>
          <a:xfrm>
            <a:off x="838200" y="1456267"/>
            <a:ext cx="10085439" cy="472069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0D0D0D"/>
              </a:buClr>
              <a:buSzPts val="2400"/>
              <a:buNone/>
            </a:pPr>
            <a:r>
              <a:rPr lang="en-GB" dirty="0">
                <a:solidFill>
                  <a:srgbClr val="0D0D0D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Choose </a:t>
            </a:r>
            <a:r>
              <a:rPr lang="en-GB" b="1" dirty="0">
                <a:solidFill>
                  <a:srgbClr val="0D0D0D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one </a:t>
            </a:r>
            <a:r>
              <a:rPr lang="en-GB" dirty="0">
                <a:solidFill>
                  <a:srgbClr val="0D0D0D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potential delay from </a:t>
            </a:r>
            <a:r>
              <a:rPr lang="en-GB" dirty="0">
                <a:solidFill>
                  <a:srgbClr val="0D0D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pneumatic gripper </a:t>
            </a:r>
            <a:r>
              <a:rPr lang="en-GB" dirty="0">
                <a:solidFill>
                  <a:srgbClr val="0D0D0D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project.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0D0D0D"/>
              </a:buClr>
              <a:buSzPts val="2400"/>
              <a:buNone/>
            </a:pPr>
            <a:r>
              <a:rPr lang="en-GB" dirty="0">
                <a:solidFill>
                  <a:srgbClr val="0D0D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</a:t>
            </a:r>
            <a:r>
              <a:rPr lang="en-GB" dirty="0">
                <a:solidFill>
                  <a:srgbClr val="0D0D0D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your contingency plan: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0" indent="-514350" algn="l" rtl="0">
              <a:lnSpc>
                <a:spcPct val="108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Detail the issue.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0" indent="-514350" algn="l" rtl="0">
              <a:lnSpc>
                <a:spcPct val="108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Describe the impact on the Critical Path.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0" indent="-514350" algn="l" rtl="0">
              <a:lnSpc>
                <a:spcPct val="108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Describe the specific action (Plan B) to resolve it.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 rtl="0">
              <a:lnSpc>
                <a:spcPct val="108000"/>
              </a:lnSpc>
              <a:spcBef>
                <a:spcPts val="1800"/>
              </a:spcBef>
              <a:spcAft>
                <a:spcPts val="0"/>
              </a:spcAft>
              <a:buClr>
                <a:srgbClr val="0D0D0D"/>
              </a:buClr>
              <a:buSzPts val="2400"/>
              <a:buNone/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9" name="Google Shape;209;p7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en-US" dirty="0">
                <a:latin typeface="+mj-lt"/>
              </a:rPr>
              <a:t>Lesson 6: Project controls</a:t>
            </a:r>
          </a:p>
        </p:txBody>
      </p:sp>
      <p:sp>
        <p:nvSpPr>
          <p:cNvPr id="4" name="Google Shape;111;p2">
            <a:extLst>
              <a:ext uri="{FF2B5EF4-FFF2-40B4-BE49-F238E27FC236}">
                <a16:creationId xmlns:a16="http://schemas.microsoft.com/office/drawing/2014/main" id="{E2B81FE2-E75E-1B21-062D-64B479BE4D72}"/>
              </a:ext>
            </a:extLst>
          </p:cNvPr>
          <p:cNvSpPr txBox="1">
            <a:spLocks/>
          </p:cNvSpPr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1400"/>
            </a:pPr>
            <a:r>
              <a:rPr lang="en-GB" sz="1400" b="1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Activity 2</a:t>
            </a:r>
            <a:endParaRPr lang="en-GB" b="1" dirty="0">
              <a:solidFill>
                <a:schemeClr val="bg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5"/>
          <p:cNvSpPr txBox="1">
            <a:spLocks noGrp="1"/>
          </p:cNvSpPr>
          <p:nvPr>
            <p:ph type="body" idx="1"/>
          </p:nvPr>
        </p:nvSpPr>
        <p:spPr>
          <a:xfrm>
            <a:off x="755680" y="1485765"/>
            <a:ext cx="5592096" cy="472069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D0D0D"/>
              </a:buClr>
              <a:buSzPts val="2200"/>
              <a:buNone/>
            </a:pPr>
            <a:r>
              <a:rPr lang="en-GB" sz="220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Engineering teams monitor projects through:</a:t>
            </a:r>
            <a:endParaRPr sz="220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342900" lvl="0" indent="-34290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budget reports</a:t>
            </a:r>
            <a:endParaRPr sz="220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342900" lvl="0" indent="-34290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rgbClr val="0D0D0D"/>
                </a:solidFill>
                <a:latin typeface="+mn-lt"/>
              </a:rPr>
              <a:t>q</a:t>
            </a:r>
            <a:r>
              <a:rPr lang="en-GB" sz="220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uality inspection logs</a:t>
            </a:r>
            <a:endParaRPr sz="220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342900" lvl="0" indent="-34290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rgbClr val="0D0D0D"/>
                </a:solidFill>
                <a:latin typeface="+mn-lt"/>
              </a:rPr>
              <a:t>t</a:t>
            </a:r>
            <a:r>
              <a:rPr lang="en-GB" sz="220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ime tracking</a:t>
            </a:r>
            <a:endParaRPr sz="220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342900" lvl="0" indent="-34290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progress monitoring against milestones</a:t>
            </a:r>
            <a:endParaRPr sz="220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342900" lvl="0" indent="-34290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rgbClr val="0D0D0D"/>
                </a:solidFill>
                <a:latin typeface="+mn-lt"/>
              </a:rPr>
              <a:t>s</a:t>
            </a:r>
            <a:r>
              <a:rPr lang="en-GB" sz="220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tage reviews.</a:t>
            </a:r>
            <a:endParaRPr sz="220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0D0D0D"/>
              </a:buClr>
              <a:buSzPts val="1000"/>
              <a:buNone/>
            </a:pPr>
            <a:endParaRPr sz="220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228600" lvl="0" indent="-76200" algn="l" rtl="0">
              <a:lnSpc>
                <a:spcPct val="108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>
              <a:latin typeface="+mn-lt"/>
            </a:endParaRPr>
          </a:p>
        </p:txBody>
      </p:sp>
      <p:sp>
        <p:nvSpPr>
          <p:cNvPr id="217" name="Google Shape;217;p15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en-US" dirty="0">
                <a:latin typeface="+mn-lt"/>
              </a:rPr>
              <a:t>Lesson 6: Project controls</a:t>
            </a:r>
          </a:p>
        </p:txBody>
      </p:sp>
      <p:sp>
        <p:nvSpPr>
          <p:cNvPr id="218" name="Google Shape;218;p15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</a:pPr>
            <a:r>
              <a:rPr lang="en-GB"/>
              <a:t>Activity 3</a:t>
            </a:r>
            <a:endParaRPr/>
          </a:p>
        </p:txBody>
      </p:sp>
      <p:pic>
        <p:nvPicPr>
          <p:cNvPr id="219" name="Google Shape;219;p15" descr="Project Engineer talks to Operator controlling facility production line with screens showing AI machine learning enhanced assembly process"/>
          <p:cNvPicPr preferRelativeResize="0"/>
          <p:nvPr/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520541" y="1661218"/>
            <a:ext cx="5282428" cy="395892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07;p7">
            <a:extLst>
              <a:ext uri="{FF2B5EF4-FFF2-40B4-BE49-F238E27FC236}">
                <a16:creationId xmlns:a16="http://schemas.microsoft.com/office/drawing/2014/main" id="{9FC6BA6F-1361-A59D-17CD-0E838C377BC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000"/>
            </a:pPr>
            <a:r>
              <a:rPr lang="en-GB" dirty="0">
                <a:latin typeface="+mn-lt"/>
              </a:rPr>
              <a:t>Monitoring projects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fb43fb1aa4e59332d5b0f19b84463a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72831a12c1f50ef4f14741b0b460a1ce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CC4FEA3-B892-4118-A393-A1F661F3A07D}"/>
</file>

<file path=customXml/itemProps2.xml><?xml version="1.0" encoding="utf-8"?>
<ds:datastoreItem xmlns:ds="http://schemas.openxmlformats.org/officeDocument/2006/customXml" ds:itemID="{89CC3B43-8F08-4DFF-A491-58E03AFEC980}"/>
</file>

<file path=customXml/itemProps3.xml><?xml version="1.0" encoding="utf-8"?>
<ds:datastoreItem xmlns:ds="http://schemas.openxmlformats.org/officeDocument/2006/customXml" ds:itemID="{0973B2EC-4E94-4AD2-B5D6-7FF4AFF0B78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1104</Words>
  <Application>Microsoft Office PowerPoint</Application>
  <PresentationFormat>Widescreen</PresentationFormat>
  <Paragraphs>191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Courier New</vt:lpstr>
      <vt:lpstr>Calibri</vt:lpstr>
      <vt:lpstr>Arial Narrow</vt:lpstr>
      <vt:lpstr>Office Theme</vt:lpstr>
      <vt:lpstr>Engineering and Manufacturing: Core</vt:lpstr>
      <vt:lpstr>In this lesson we will:</vt:lpstr>
      <vt:lpstr>PowerPoint Presentation</vt:lpstr>
      <vt:lpstr>PowerPoint Presentation</vt:lpstr>
      <vt:lpstr>PowerPoint Presentation</vt:lpstr>
      <vt:lpstr>Interdependency chain</vt:lpstr>
      <vt:lpstr>Contingency planning</vt:lpstr>
      <vt:lpstr>Writing a contingency plan</vt:lpstr>
      <vt:lpstr>PowerPoint Presentation</vt:lpstr>
      <vt:lpstr>Managing projects by exception</vt:lpstr>
      <vt:lpstr>Justifying decisions</vt:lpstr>
      <vt:lpstr>Workbook</vt:lpstr>
      <vt:lpstr>Workbook</vt:lpstr>
      <vt:lpstr>Sample testing data</vt:lpstr>
      <vt:lpstr>Workbook</vt:lpstr>
      <vt:lpstr>In this lesson we have:</vt:lpstr>
      <vt:lpstr>Follow-up task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2026-06-25T14:29:10Z</dcterms:created>
  <dcterms:modified xsi:type="dcterms:W3CDTF">2026-06-25T14:29:12Z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