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8" r:id="rId4"/>
    <p:sldId id="279" r:id="rId5"/>
    <p:sldId id="277" r:id="rId6"/>
    <p:sldId id="259" r:id="rId7"/>
    <p:sldId id="288" r:id="rId8"/>
    <p:sldId id="280" r:id="rId9"/>
    <p:sldId id="281" r:id="rId10"/>
    <p:sldId id="264" r:id="rId11"/>
    <p:sldId id="284" r:id="rId12"/>
    <p:sldId id="265" r:id="rId13"/>
    <p:sldId id="282" r:id="rId14"/>
    <p:sldId id="283" r:id="rId15"/>
    <p:sldId id="285" r:id="rId16"/>
    <p:sldId id="266" r:id="rId17"/>
    <p:sldId id="267" r:id="rId18"/>
    <p:sldId id="286" r:id="rId19"/>
    <p:sldId id="287" r:id="rId20"/>
    <p:sldId id="269" r:id="rId21"/>
  </p:sldIdLst>
  <p:sldSz cx="12192000" cy="6858000"/>
  <p:notesSz cx="6858000" cy="9144000"/>
  <p:embeddedFontLst>
    <p:embeddedFont>
      <p:font typeface="Arial Narrow" panose="020B0606020202030204" pitchFamily="34" charset="0"/>
      <p:regular r:id="rId23"/>
      <p:bold r:id="rId24"/>
      <p:italic r:id="rId25"/>
      <p:boldItalic r:id="rId26"/>
    </p:embeddedFont>
    <p:embeddedFont>
      <p:font typeface="Cambria Math" panose="02040503050406030204" pitchFamily="18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hPRdoDXGpfcnexeRcUTM9X0Sltt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2FF"/>
    <a:srgbClr val="A785C9"/>
    <a:srgbClr val="F1995D"/>
    <a:srgbClr val="3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EDCEA29-9C40-47D1-8DF8-BFE2B0779E96}">
  <a:tblStyle styleId="{4EDCEA29-9C40-47D1-8DF8-BFE2B0779E9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59"/>
  </p:normalViewPr>
  <p:slideViewPr>
    <p:cSldViewPr snapToGrid="0">
      <p:cViewPr varScale="1">
        <p:scale>
          <a:sx n="70" d="100"/>
          <a:sy n="70" d="100"/>
        </p:scale>
        <p:origin x="6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customschemas.google.com/relationships/presentationmetadata" Target="metadata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200"/>
            </a:pPr>
            <a:r>
              <a:rPr lang="en-GB" dirty="0"/>
              <a:t>Image © Shutterstock/</a:t>
            </a:r>
            <a:r>
              <a:rPr lang="en-GB" dirty="0" err="1"/>
              <a:t>Gorodenkoff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0" name="Google Shape;10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>
          <a:extLst>
            <a:ext uri="{FF2B5EF4-FFF2-40B4-BE49-F238E27FC236}">
              <a16:creationId xmlns:a16="http://schemas.microsoft.com/office/drawing/2014/main" id="{49B87E08-4823-BF1D-8340-D306D4D8B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>
            <a:extLst>
              <a:ext uri="{FF2B5EF4-FFF2-40B4-BE49-F238E27FC236}">
                <a16:creationId xmlns:a16="http://schemas.microsoft.com/office/drawing/2014/main" id="{75260778-1335-BE55-4554-7261687B2F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8:notes">
            <a:extLst>
              <a:ext uri="{FF2B5EF4-FFF2-40B4-BE49-F238E27FC236}">
                <a16:creationId xmlns:a16="http://schemas.microsoft.com/office/drawing/2014/main" id="{C692D1F6-889F-6551-3DB3-EA63C6E019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468321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>
          <a:extLst>
            <a:ext uri="{FF2B5EF4-FFF2-40B4-BE49-F238E27FC236}">
              <a16:creationId xmlns:a16="http://schemas.microsoft.com/office/drawing/2014/main" id="{87D4B55C-EC06-F7BE-2E14-86D4461C8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:notes">
            <a:extLst>
              <a:ext uri="{FF2B5EF4-FFF2-40B4-BE49-F238E27FC236}">
                <a16:creationId xmlns:a16="http://schemas.microsoft.com/office/drawing/2014/main" id="{834BFEBD-2ABB-30E7-355B-B1C9F3BEEE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p9:notes">
            <a:extLst>
              <a:ext uri="{FF2B5EF4-FFF2-40B4-BE49-F238E27FC236}">
                <a16:creationId xmlns:a16="http://schemas.microsoft.com/office/drawing/2014/main" id="{3E129EE1-530B-4320-44A8-AF71C002F2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11678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>
          <a:extLst>
            <a:ext uri="{FF2B5EF4-FFF2-40B4-BE49-F238E27FC236}">
              <a16:creationId xmlns:a16="http://schemas.microsoft.com/office/drawing/2014/main" id="{BEE6A511-942C-753E-4D7B-CB6484409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>
            <a:extLst>
              <a:ext uri="{FF2B5EF4-FFF2-40B4-BE49-F238E27FC236}">
                <a16:creationId xmlns:a16="http://schemas.microsoft.com/office/drawing/2014/main" id="{58C735D0-00C7-852D-5852-0C93248FAB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5" name="Google Shape;185;p10:notes">
            <a:extLst>
              <a:ext uri="{FF2B5EF4-FFF2-40B4-BE49-F238E27FC236}">
                <a16:creationId xmlns:a16="http://schemas.microsoft.com/office/drawing/2014/main" id="{E5B5B78B-E9E7-9AB7-86D1-0267E1AC1A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319916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>
          <a:extLst>
            <a:ext uri="{FF2B5EF4-FFF2-40B4-BE49-F238E27FC236}">
              <a16:creationId xmlns:a16="http://schemas.microsoft.com/office/drawing/2014/main" id="{487EF88A-AC65-D166-047B-58B086E4E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>
            <a:extLst>
              <a:ext uri="{FF2B5EF4-FFF2-40B4-BE49-F238E27FC236}">
                <a16:creationId xmlns:a16="http://schemas.microsoft.com/office/drawing/2014/main" id="{D3F4D960-77B2-C831-0A7F-785464F9F4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5" name="Google Shape;185;p10:notes">
            <a:extLst>
              <a:ext uri="{FF2B5EF4-FFF2-40B4-BE49-F238E27FC236}">
                <a16:creationId xmlns:a16="http://schemas.microsoft.com/office/drawing/2014/main" id="{7ADD06E0-61D8-A783-5C61-541405AC66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80555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5" name="Google Shape;18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" name="Google Shape;19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>
          <a:extLst>
            <a:ext uri="{FF2B5EF4-FFF2-40B4-BE49-F238E27FC236}">
              <a16:creationId xmlns:a16="http://schemas.microsoft.com/office/drawing/2014/main" id="{A2B4902B-85CB-6E91-0C90-90EC6BDF8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:notes">
            <a:extLst>
              <a:ext uri="{FF2B5EF4-FFF2-40B4-BE49-F238E27FC236}">
                <a16:creationId xmlns:a16="http://schemas.microsoft.com/office/drawing/2014/main" id="{3F6320A0-7E66-852C-05A9-B54742A2BD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" name="Google Shape;193;p12:notes">
            <a:extLst>
              <a:ext uri="{FF2B5EF4-FFF2-40B4-BE49-F238E27FC236}">
                <a16:creationId xmlns:a16="http://schemas.microsoft.com/office/drawing/2014/main" id="{FF07D147-6942-8853-1FA4-129C9DA9FB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55292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>
          <a:extLst>
            <a:ext uri="{FF2B5EF4-FFF2-40B4-BE49-F238E27FC236}">
              <a16:creationId xmlns:a16="http://schemas.microsoft.com/office/drawing/2014/main" id="{D39B80D3-458C-D5B2-36B3-D840E546F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:notes">
            <a:extLst>
              <a:ext uri="{FF2B5EF4-FFF2-40B4-BE49-F238E27FC236}">
                <a16:creationId xmlns:a16="http://schemas.microsoft.com/office/drawing/2014/main" id="{A7578E04-7545-C24B-72CF-989154D4BB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" name="Google Shape;193;p12:notes">
            <a:extLst>
              <a:ext uri="{FF2B5EF4-FFF2-40B4-BE49-F238E27FC236}">
                <a16:creationId xmlns:a16="http://schemas.microsoft.com/office/drawing/2014/main" id="{ADEE4BEA-28D0-2028-87BB-059BEA8426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807178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>
          <a:extLst>
            <a:ext uri="{FF2B5EF4-FFF2-40B4-BE49-F238E27FC236}">
              <a16:creationId xmlns:a16="http://schemas.microsoft.com/office/drawing/2014/main" id="{06C9D039-50C1-FCE9-F154-DCF06BAB4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>
            <a:extLst>
              <a:ext uri="{FF2B5EF4-FFF2-40B4-BE49-F238E27FC236}">
                <a16:creationId xmlns:a16="http://schemas.microsoft.com/office/drawing/2014/main" id="{119AC471-6345-27F2-E4B7-B25C3D83AD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2:notes">
            <a:extLst>
              <a:ext uri="{FF2B5EF4-FFF2-40B4-BE49-F238E27FC236}">
                <a16:creationId xmlns:a16="http://schemas.microsoft.com/office/drawing/2014/main" id="{A209DE73-793D-6491-1C68-2B69BEF874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553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0697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>
          <a:extLst>
            <a:ext uri="{FF2B5EF4-FFF2-40B4-BE49-F238E27FC236}">
              <a16:creationId xmlns:a16="http://schemas.microsoft.com/office/drawing/2014/main" id="{9D4B12A2-8CA7-F494-C9BC-E385B1521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>
            <a:extLst>
              <a:ext uri="{FF2B5EF4-FFF2-40B4-BE49-F238E27FC236}">
                <a16:creationId xmlns:a16="http://schemas.microsoft.com/office/drawing/2014/main" id="{5A2EB212-C333-E8FF-0018-F3ECA6C3E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11:notes">
            <a:extLst>
              <a:ext uri="{FF2B5EF4-FFF2-40B4-BE49-F238E27FC236}">
                <a16:creationId xmlns:a16="http://schemas.microsoft.com/office/drawing/2014/main" id="{3402DEF5-8EFA-8669-1743-169B01B664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28317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8117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>
          <a:extLst>
            <a:ext uri="{FF2B5EF4-FFF2-40B4-BE49-F238E27FC236}">
              <a16:creationId xmlns:a16="http://schemas.microsoft.com/office/drawing/2014/main" id="{59CC9F6C-ED2C-C30A-2103-C72ADF546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>
            <a:extLst>
              <a:ext uri="{FF2B5EF4-FFF2-40B4-BE49-F238E27FC236}">
                <a16:creationId xmlns:a16="http://schemas.microsoft.com/office/drawing/2014/main" id="{7F35C898-FEF4-2BDE-18A2-F71EBFBCDB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11:notes">
            <a:extLst>
              <a:ext uri="{FF2B5EF4-FFF2-40B4-BE49-F238E27FC236}">
                <a16:creationId xmlns:a16="http://schemas.microsoft.com/office/drawing/2014/main" id="{0B28FD0F-D4D5-9630-6C3B-70F9E5720E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39605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vanitjan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3426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FC3011-A06B-4097-2F88-4F96769470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3" y="0"/>
            <a:ext cx="12192001" cy="5211827"/>
          </a:xfrm>
          <a:prstGeom prst="rect">
            <a:avLst/>
          </a:prstGeom>
        </p:spPr>
      </p:pic>
      <p:pic>
        <p:nvPicPr>
          <p:cNvPr id="2" name="Picture 1" descr="A blue and black rectangle&#10;&#10;Description automatically generated">
            <a:extLst>
              <a:ext uri="{FF2B5EF4-FFF2-40B4-BE49-F238E27FC236}">
                <a16:creationId xmlns:a16="http://schemas.microsoft.com/office/drawing/2014/main" id="{CE912486-0879-0118-8876-E1FD779492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235600"/>
            <a:ext cx="12192000" cy="4622400"/>
          </a:xfrm>
          <a:prstGeom prst="rect">
            <a:avLst/>
          </a:prstGeom>
        </p:spPr>
      </p:pic>
      <p:pic>
        <p:nvPicPr>
          <p:cNvPr id="3" name="Picture 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65325575-516F-4BC9-C259-02A62CDC0CB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2486257"/>
            <a:ext cx="2049637" cy="8604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B25EB5-037D-73B9-9562-DA82EAF9510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5999" y="1904693"/>
            <a:ext cx="1799998" cy="1799998"/>
          </a:xfrm>
          <a:prstGeom prst="rect">
            <a:avLst/>
          </a:prstGeom>
        </p:spPr>
      </p:pic>
      <p:sp>
        <p:nvSpPr>
          <p:cNvPr id="17" name="Google Shape;17;p21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1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1"/>
          <p:cNvSpPr txBox="1">
            <a:spLocks noGrp="1"/>
          </p:cNvSpPr>
          <p:nvPr>
            <p:ph type="body" idx="2" hasCustomPrompt="1"/>
          </p:nvPr>
        </p:nvSpPr>
        <p:spPr>
          <a:xfrm>
            <a:off x="6162675" y="2795817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GB" dirty="0"/>
              <a:t>Engineering and Manufacturing</a:t>
            </a:r>
            <a:endParaRPr dirty="0"/>
          </a:p>
        </p:txBody>
      </p:sp>
      <p:sp>
        <p:nvSpPr>
          <p:cNvPr id="21" name="Google Shape;21;p21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2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2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3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1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3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31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31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31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31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1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1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1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1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32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3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33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3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3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3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33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4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34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3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3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2026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2026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8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639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538480" y="3855426"/>
            <a:ext cx="108712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</a:pPr>
            <a:r>
              <a:rPr lang="en-GB" noProof="0" dirty="0"/>
              <a:t>Engineering and Manufacturing: Core</a:t>
            </a:r>
          </a:p>
        </p:txBody>
      </p:sp>
      <p:sp>
        <p:nvSpPr>
          <p:cNvPr id="103" name="Google Shape;103;p1"/>
          <p:cNvSpPr txBox="1">
            <a:spLocks noGrp="1"/>
          </p:cNvSpPr>
          <p:nvPr>
            <p:ph type="body" idx="3"/>
          </p:nvPr>
        </p:nvSpPr>
        <p:spPr>
          <a:xfrm>
            <a:off x="140208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Lessons 5: Project planning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631BA0-EDE6-D955-4C70-961EFC0DD1D5}"/>
              </a:ext>
            </a:extLst>
          </p:cNvPr>
          <p:cNvSpPr txBox="1"/>
          <p:nvPr/>
        </p:nvSpPr>
        <p:spPr>
          <a:xfrm>
            <a:off x="2085423" y="4939254"/>
            <a:ext cx="7777315" cy="523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</a:pPr>
            <a:r>
              <a:rPr lang="en-GB" sz="2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Topic: Project management</a:t>
            </a:r>
          </a:p>
        </p:txBody>
      </p:sp>
      <p:sp>
        <p:nvSpPr>
          <p:cNvPr id="2" name="Google Shape;130;p1">
            <a:extLst>
              <a:ext uri="{FF2B5EF4-FFF2-40B4-BE49-F238E27FC236}">
                <a16:creationId xmlns:a16="http://schemas.microsoft.com/office/drawing/2014/main" id="{E73A7D9E-BE55-D31A-0FE6-B2535D0DB42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29350" y="307515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00"/>
              <a:buNone/>
            </a:pPr>
            <a:r>
              <a:rPr lang="en-GB" noProof="0" dirty="0">
                <a:latin typeface="+mj-lt"/>
              </a:rPr>
              <a:t>Route: Engineering and Manufacturing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>
            <a:spLocks noGrp="1"/>
          </p:cNvSpPr>
          <p:nvPr>
            <p:ph type="body" idx="1"/>
          </p:nvPr>
        </p:nvSpPr>
        <p:spPr>
          <a:xfrm>
            <a:off x="838199" y="1690688"/>
            <a:ext cx="10515599" cy="4471364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288000" tIns="288000" rIns="288000" bIns="288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CPA identifies the longest sequence of dependent tasks in a project –  the Critical Path. Completion of these tasks dictates the minimum project duration. Any delay in these tasks directly delays the final deadline.</a:t>
            </a:r>
          </a:p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GB" noProof="0" dirty="0">
              <a:solidFill>
                <a:srgbClr val="0D0D0D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Why CPA matters:</a:t>
            </a:r>
            <a:endParaRPr lang="en-GB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17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Shows which tasks must NOT be delayed</a:t>
            </a:r>
            <a:endParaRPr lang="en-GB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17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Helps allocate resources efficiently</a:t>
            </a:r>
            <a:endParaRPr lang="en-GB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17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Supports contingency planning</a:t>
            </a:r>
            <a:endParaRPr lang="en-GB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28600" lvl="0" indent="-13335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100000"/>
              <a:buNone/>
            </a:pPr>
            <a:endParaRPr lang="en-GB" b="1" noProof="0" dirty="0">
              <a:latin typeface="+mn-lt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3</a:t>
            </a: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E065C4C2-3B3F-C689-8B03-AACC24722AF6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5E876-404A-5B5D-AEB5-1088ABB8F6C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Critical Path Analysis (CPA)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>
          <a:extLst>
            <a:ext uri="{FF2B5EF4-FFF2-40B4-BE49-F238E27FC236}">
              <a16:creationId xmlns:a16="http://schemas.microsoft.com/office/drawing/2014/main" id="{0079C7FF-1DBD-7800-C537-AEDF8545F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>
            <a:extLst>
              <a:ext uri="{FF2B5EF4-FFF2-40B4-BE49-F238E27FC236}">
                <a16:creationId xmlns:a16="http://schemas.microsoft.com/office/drawing/2014/main" id="{2131D026-8CFD-2307-E141-96AEDA187D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365523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342900" lvl="0" indent="-342917">
              <a:lnSpc>
                <a:spcPct val="107000"/>
              </a:lnSpc>
              <a:spcBef>
                <a:spcPts val="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Earliest Start Time (EST) – 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earliest time the project can begin</a:t>
            </a:r>
            <a:endParaRPr lang="en-GB" noProof="0" dirty="0">
              <a:solidFill>
                <a:srgbClr val="0D0D0D"/>
              </a:solidFill>
              <a:latin typeface="+mj-lt"/>
            </a:endParaRPr>
          </a:p>
          <a:p>
            <a:pPr marL="342900" lvl="0" indent="-342917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Latest Finish Time (LFT) – 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latest time the project can finish</a:t>
            </a:r>
            <a:endParaRPr lang="en-GB" noProof="0" dirty="0">
              <a:solidFill>
                <a:srgbClr val="0D0D0D"/>
              </a:solidFill>
              <a:latin typeface="+mj-lt"/>
            </a:endParaRPr>
          </a:p>
          <a:p>
            <a:pPr marL="342900" lvl="0" indent="-342917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Float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b="1" noProof="0" dirty="0">
                <a:solidFill>
                  <a:srgbClr val="0D0D0D"/>
                </a:solidFill>
                <a:ea typeface="Calibri"/>
                <a:cs typeface="Calibri"/>
                <a:sym typeface="Calibri"/>
              </a:rPr>
              <a:t>–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spare time before delaying the project</a:t>
            </a:r>
            <a:endParaRPr lang="en-GB" noProof="0" dirty="0">
              <a:solidFill>
                <a:srgbClr val="0D0D0D"/>
              </a:solidFill>
              <a:latin typeface="+mj-lt"/>
            </a:endParaRPr>
          </a:p>
          <a:p>
            <a:pPr marL="342900" lvl="0" indent="-342917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Critical Path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– zero float</a:t>
            </a:r>
            <a:endParaRPr lang="en-GB" noProof="0" dirty="0">
              <a:solidFill>
                <a:srgbClr val="0D0D0D"/>
              </a:solidFill>
              <a:latin typeface="+mj-lt"/>
            </a:endParaRPr>
          </a:p>
          <a:p>
            <a:pPr marL="228600" lvl="0" indent="-13335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100000"/>
              <a:buNone/>
            </a:pPr>
            <a:endParaRPr lang="en-GB" b="1" noProof="0" dirty="0">
              <a:latin typeface="+mj-lt"/>
            </a:endParaRP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5161D05C-C506-574E-553B-6BB676672196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74;p8">
            <a:extLst>
              <a:ext uri="{FF2B5EF4-FFF2-40B4-BE49-F238E27FC236}">
                <a16:creationId xmlns:a16="http://schemas.microsoft.com/office/drawing/2014/main" id="{6C988230-2B6D-745D-6D2C-12DDDEEAEA0A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3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A018D6-6158-070D-6D71-C8008BECAEF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CPA terminology</a:t>
            </a:r>
          </a:p>
        </p:txBody>
      </p:sp>
    </p:spTree>
    <p:extLst>
      <p:ext uri="{BB962C8B-B14F-4D97-AF65-F5344CB8AC3E}">
        <p14:creationId xmlns:p14="http://schemas.microsoft.com/office/powerpoint/2010/main" val="2210262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 txBox="1">
            <a:spLocks noGrp="1"/>
          </p:cNvSpPr>
          <p:nvPr>
            <p:ph type="body" idx="1"/>
          </p:nvPr>
        </p:nvSpPr>
        <p:spPr>
          <a:xfrm>
            <a:off x="843643" y="1631789"/>
            <a:ext cx="10298723" cy="447509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>
              <a:lnSpc>
                <a:spcPct val="107000"/>
              </a:lnSpc>
              <a:spcBef>
                <a:spcPts val="0"/>
              </a:spcBef>
              <a:buSzPts val="2500"/>
              <a:buNone/>
            </a:pPr>
            <a:r>
              <a:rPr lang="en-GB" b="1" noProof="0" dirty="0"/>
              <a:t>Critical Path = Produce final design </a:t>
            </a:r>
            <a:r>
              <a:rPr lang="en-GB" b="1" noProof="0" dirty="0">
                <a:sym typeface="Wingdings" panose="05000000000000000000" pitchFamily="2" charset="2"/>
              </a:rPr>
              <a:t> </a:t>
            </a:r>
            <a:r>
              <a:rPr lang="en-GB" b="1" noProof="0" dirty="0"/>
              <a:t>Build Prototype </a:t>
            </a:r>
            <a:r>
              <a:rPr lang="en-GB" b="1" noProof="0" dirty="0">
                <a:sym typeface="Wingdings" panose="05000000000000000000" pitchFamily="2" charset="2"/>
              </a:rPr>
              <a:t> </a:t>
            </a:r>
            <a:r>
              <a:rPr lang="en-GB" b="1" noProof="0" dirty="0"/>
              <a:t>Test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A5FE19-8165-FDE9-D798-F0BA77D82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76404"/>
              </p:ext>
            </p:extLst>
          </p:nvPr>
        </p:nvGraphicFramePr>
        <p:xfrm>
          <a:off x="1161106" y="2619716"/>
          <a:ext cx="9493181" cy="3271496"/>
        </p:xfrm>
        <a:graphic>
          <a:graphicData uri="http://schemas.openxmlformats.org/drawingml/2006/table">
            <a:tbl>
              <a:tblPr/>
              <a:tblGrid>
                <a:gridCol w="1533273">
                  <a:extLst>
                    <a:ext uri="{9D8B030D-6E8A-4147-A177-3AD203B41FA5}">
                      <a16:colId xmlns:a16="http://schemas.microsoft.com/office/drawing/2014/main" val="3366897335"/>
                    </a:ext>
                  </a:extLst>
                </a:gridCol>
                <a:gridCol w="1270019">
                  <a:extLst>
                    <a:ext uri="{9D8B030D-6E8A-4147-A177-3AD203B41FA5}">
                      <a16:colId xmlns:a16="http://schemas.microsoft.com/office/drawing/2014/main" val="799154399"/>
                    </a:ext>
                  </a:extLst>
                </a:gridCol>
                <a:gridCol w="1596451">
                  <a:extLst>
                    <a:ext uri="{9D8B030D-6E8A-4147-A177-3AD203B41FA5}">
                      <a16:colId xmlns:a16="http://schemas.microsoft.com/office/drawing/2014/main" val="3099815526"/>
                    </a:ext>
                  </a:extLst>
                </a:gridCol>
                <a:gridCol w="2309152">
                  <a:extLst>
                    <a:ext uri="{9D8B030D-6E8A-4147-A177-3AD203B41FA5}">
                      <a16:colId xmlns:a16="http://schemas.microsoft.com/office/drawing/2014/main" val="3410362489"/>
                    </a:ext>
                  </a:extLst>
                </a:gridCol>
                <a:gridCol w="1406397">
                  <a:extLst>
                    <a:ext uri="{9D8B030D-6E8A-4147-A177-3AD203B41FA5}">
                      <a16:colId xmlns:a16="http://schemas.microsoft.com/office/drawing/2014/main" val="967544045"/>
                    </a:ext>
                  </a:extLst>
                </a:gridCol>
                <a:gridCol w="1377889">
                  <a:extLst>
                    <a:ext uri="{9D8B030D-6E8A-4147-A177-3AD203B41FA5}">
                      <a16:colId xmlns:a16="http://schemas.microsoft.com/office/drawing/2014/main" val="1668028807"/>
                    </a:ext>
                  </a:extLst>
                </a:gridCol>
              </a:tblGrid>
              <a:tr h="35822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Task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Duration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noProof="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Cumulative duration</a:t>
                      </a: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Dependency?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Float?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Critical?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692228"/>
                  </a:ext>
                </a:extLst>
              </a:tr>
              <a:tr h="1007098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Produce final design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3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3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Must be done before building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0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654182"/>
                  </a:ext>
                </a:extLst>
              </a:tr>
              <a:tr h="100848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Build prototype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4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7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Depends on final design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0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1174661"/>
                  </a:ext>
                </a:extLst>
              </a:tr>
              <a:tr h="1007098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Test prototype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2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9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Depends on prototype build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0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Yes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036385"/>
                  </a:ext>
                </a:extLst>
              </a:tr>
            </a:tbl>
          </a:graphicData>
        </a:graphic>
      </p:graphicFrame>
      <p:sp>
        <p:nvSpPr>
          <p:cNvPr id="6" name="Google Shape;112;p2">
            <a:extLst>
              <a:ext uri="{FF2B5EF4-FFF2-40B4-BE49-F238E27FC236}">
                <a16:creationId xmlns:a16="http://schemas.microsoft.com/office/drawing/2014/main" id="{40792F74-1974-9244-A85B-8B0033E4B986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90;p10">
            <a:extLst>
              <a:ext uri="{FF2B5EF4-FFF2-40B4-BE49-F238E27FC236}">
                <a16:creationId xmlns:a16="http://schemas.microsoft.com/office/drawing/2014/main" id="{5155AD44-5BAA-CF11-AD90-1FC79FEB7B3D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3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A72EC9A-7ABA-9031-D706-CB6AF94403C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Identify the Critical Path – Example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>
          <a:extLst>
            <a:ext uri="{FF2B5EF4-FFF2-40B4-BE49-F238E27FC236}">
              <a16:creationId xmlns:a16="http://schemas.microsoft.com/office/drawing/2014/main" id="{8CE1C441-8F91-76FD-9013-10EE0DEE9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>
            <a:extLst>
              <a:ext uri="{FF2B5EF4-FFF2-40B4-BE49-F238E27FC236}">
                <a16:creationId xmlns:a16="http://schemas.microsoft.com/office/drawing/2014/main" id="{0F47D158-CDDD-DBDD-332A-FC88C6CFD9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690689"/>
            <a:ext cx="10448925" cy="4203926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-GB" sz="2500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Using your Gantt chart:</a:t>
            </a:r>
            <a:endParaRPr lang="en-GB" sz="2500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ts val="2500"/>
              <a:buFont typeface="Calibri"/>
              <a:buAutoNum type="arabicPeriod"/>
            </a:pPr>
            <a:r>
              <a:rPr lang="en-GB" sz="2500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Choose three tasks that are clearly dependent on each other.</a:t>
            </a:r>
            <a:endParaRPr lang="en-GB" sz="2500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ts val="2500"/>
              <a:buFont typeface="Calibri"/>
              <a:buAutoNum type="arabicPeriod"/>
            </a:pPr>
            <a:r>
              <a:rPr lang="en-GB" sz="2500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Estimate their durations.</a:t>
            </a:r>
            <a:endParaRPr lang="en-GB" sz="2500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ts val="2500"/>
              <a:buFont typeface="Calibri"/>
              <a:buAutoNum type="arabicPeriod"/>
            </a:pPr>
            <a:r>
              <a:rPr lang="en-GB" sz="2500" noProof="0" dirty="0">
                <a:solidFill>
                  <a:srgbClr val="0D0D0D"/>
                </a:solidFill>
                <a:latin typeface="+mn-lt"/>
                <a:ea typeface="Calibri"/>
                <a:cs typeface="Calibri"/>
                <a:sym typeface="Calibri"/>
              </a:rPr>
              <a:t>Identify the Critical Path and its total duration.</a:t>
            </a:r>
            <a:endParaRPr lang="en-GB" sz="2500" noProof="0" dirty="0">
              <a:solidFill>
                <a:srgbClr val="0D0D0D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ts val="2400"/>
              <a:buNone/>
            </a:pPr>
            <a:endParaRPr lang="en-GB" b="1" noProof="0" dirty="0">
              <a:latin typeface="+mn-lt"/>
            </a:endParaRP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9102687C-E8EB-83CD-7545-5FDCCA89924E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90;p10">
            <a:extLst>
              <a:ext uri="{FF2B5EF4-FFF2-40B4-BE49-F238E27FC236}">
                <a16:creationId xmlns:a16="http://schemas.microsoft.com/office/drawing/2014/main" id="{821596D1-04E3-4015-68C2-DE876C0A5A3B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3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F547922-59EC-BCCD-05EC-0B6659B5794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Identify the Critical Path</a:t>
            </a:r>
          </a:p>
        </p:txBody>
      </p:sp>
    </p:spTree>
    <p:extLst>
      <p:ext uri="{BB962C8B-B14F-4D97-AF65-F5344CB8AC3E}">
        <p14:creationId xmlns:p14="http://schemas.microsoft.com/office/powerpoint/2010/main" val="2697106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>
          <a:extLst>
            <a:ext uri="{FF2B5EF4-FFF2-40B4-BE49-F238E27FC236}">
              <a16:creationId xmlns:a16="http://schemas.microsoft.com/office/drawing/2014/main" id="{041EDE47-64FD-85CE-2672-927DC259F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0">
            <a:extLst>
              <a:ext uri="{FF2B5EF4-FFF2-40B4-BE49-F238E27FC236}">
                <a16:creationId xmlns:a16="http://schemas.microsoft.com/office/drawing/2014/main" id="{8AAD143F-D01F-6830-6870-C4E150A91C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367212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GB" noProof="0" dirty="0">
                <a:latin typeface="+mj-lt"/>
              </a:rPr>
              <a:t>CPA assumes perfect time estimates, but engineering tasks are uncertain.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en-GB" noProof="0" dirty="0">
              <a:latin typeface="+mj-lt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GB" noProof="0" dirty="0">
                <a:latin typeface="+mj-lt"/>
              </a:rPr>
              <a:t>Project Evaluation Review Technique (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PERT) </a:t>
            </a:r>
            <a:r>
              <a:rPr lang="en-GB" noProof="0" dirty="0">
                <a:latin typeface="+mj-lt"/>
              </a:rPr>
              <a:t>uses three-point time estimating to give a more realistic, weighted expected 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time it will take for a task to be completed.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None/>
            </a:pPr>
            <a:endParaRPr lang="en-GB" noProof="0" dirty="0">
              <a:latin typeface="+mj-lt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GB" noProof="0" dirty="0">
                <a:latin typeface="+mj-lt"/>
              </a:rPr>
              <a:t>PERT </a:t>
            </a:r>
            <a: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uses: </a:t>
            </a:r>
            <a:br>
              <a:rPr lang="en-GB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</a:br>
            <a:endParaRPr lang="en-GB" noProof="0" dirty="0">
              <a:solidFill>
                <a:srgbClr val="0D0D0D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361950" indent="-361950">
              <a:lnSpc>
                <a:spcPct val="107000"/>
              </a:lnSpc>
              <a:spcBef>
                <a:spcPts val="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ym typeface="Calibri"/>
              </a:rPr>
              <a:t>Optimistic</a:t>
            </a:r>
            <a:r>
              <a:rPr lang="en-GB" noProof="0" dirty="0">
                <a:sym typeface="Calibri"/>
              </a:rPr>
              <a:t> time – fastest it could possibly be done (everything goes smoothly)</a:t>
            </a:r>
          </a:p>
          <a:p>
            <a:pPr marL="361950" indent="-361950">
              <a:lnSpc>
                <a:spcPct val="107000"/>
              </a:lnSpc>
              <a:spcBef>
                <a:spcPts val="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ym typeface="Calibri"/>
              </a:rPr>
              <a:t>Most likely </a:t>
            </a:r>
            <a:r>
              <a:rPr lang="en-GB" noProof="0" dirty="0">
                <a:sym typeface="Calibri"/>
              </a:rPr>
              <a:t>time – best estimate at how long the task will take (usual working conditions)</a:t>
            </a:r>
          </a:p>
          <a:p>
            <a:pPr marL="361950" indent="-361950">
              <a:lnSpc>
                <a:spcPct val="107000"/>
              </a:lnSpc>
              <a:spcBef>
                <a:spcPts val="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b="1" noProof="0" dirty="0">
                <a:sym typeface="Calibri"/>
              </a:rPr>
              <a:t>Pessimistic</a:t>
            </a:r>
            <a:r>
              <a:rPr lang="en-GB" noProof="0" dirty="0">
                <a:sym typeface="Calibri"/>
              </a:rPr>
              <a:t> time – slowest time the task should be completed in (delays or issues occur).</a:t>
            </a:r>
          </a:p>
        </p:txBody>
      </p:sp>
      <p:sp>
        <p:nvSpPr>
          <p:cNvPr id="190" name="Google Shape;190;p10">
            <a:extLst>
              <a:ext uri="{FF2B5EF4-FFF2-40B4-BE49-F238E27FC236}">
                <a16:creationId xmlns:a16="http://schemas.microsoft.com/office/drawing/2014/main" id="{0C2D5721-B4B0-6983-59EC-3BC6BC4FD5F2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4</a:t>
            </a: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A7CA5B2F-C47C-115E-FB61-B19B92CA2D75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8C3BBA-DAAF-80BB-87A8-246DF3EFEDF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Project Evaluation Review Technique</a:t>
            </a:r>
          </a:p>
        </p:txBody>
      </p:sp>
    </p:spTree>
    <p:extLst>
      <p:ext uri="{BB962C8B-B14F-4D97-AF65-F5344CB8AC3E}">
        <p14:creationId xmlns:p14="http://schemas.microsoft.com/office/powerpoint/2010/main" val="559607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>
          <a:extLst>
            <a:ext uri="{FF2B5EF4-FFF2-40B4-BE49-F238E27FC236}">
              <a16:creationId xmlns:a16="http://schemas.microsoft.com/office/drawing/2014/main" id="{E59AC533-51C6-C6A6-2680-305492AE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8" name="Google Shape;188;p10">
                <a:extLst>
                  <a:ext uri="{FF2B5EF4-FFF2-40B4-BE49-F238E27FC236}">
                    <a16:creationId xmlns:a16="http://schemas.microsoft.com/office/drawing/2014/main" id="{4877537D-80B8-9A37-2CFC-ED4AD1E60FCE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690688"/>
                <a:ext cx="10391775" cy="4171268"/>
              </a:xfrm>
              <a:prstGeom prst="rect">
                <a:avLst/>
              </a:prstGeom>
              <a:solidFill>
                <a:srgbClr val="D2E8E9"/>
              </a:solidFill>
              <a:ln>
                <a:noFill/>
              </a:ln>
            </p:spPr>
            <p:txBody>
              <a:bodyPr spcFirstLastPara="1" wrap="square" lIns="180000" tIns="180000" rIns="180000" bIns="180000" anchor="t" anchorCtr="0">
                <a:normAutofit/>
              </a:bodyPr>
              <a:lstStyle/>
              <a:p>
                <a:pPr marL="0" lvl="0" indent="0">
                  <a:lnSpc>
                    <a:spcPct val="107000"/>
                  </a:lnSpc>
                  <a:spcBef>
                    <a:spcPts val="0"/>
                  </a:spcBef>
                  <a:buNone/>
                </a:pPr>
                <a:r>
                  <a:rPr lang="en-GB" sz="2800" b="1" noProof="0" dirty="0">
                    <a:solidFill>
                      <a:srgbClr val="0D0D0D"/>
                    </a:solidFill>
                    <a:latin typeface="+mj-lt"/>
                    <a:ea typeface="Calibri"/>
                    <a:cs typeface="Calibri"/>
                    <a:sym typeface="Calibri"/>
                  </a:rPr>
                  <a:t>Formula:</a:t>
                </a:r>
              </a:p>
              <a:p>
                <a:pPr marL="0" lvl="0" indent="0" algn="l" rtl="0">
                  <a:lnSpc>
                    <a:spcPct val="107000"/>
                  </a:lnSpc>
                  <a:spcBef>
                    <a:spcPts val="1800"/>
                  </a:spcBef>
                  <a:spcAft>
                    <a:spcPts val="0"/>
                  </a:spcAft>
                  <a:buSzPts val="18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𝐸𝑥𝑝𝑒𝑐𝑡𝑒𝑑</m:t>
                      </m:r>
                      <m:r>
                        <a:rPr lang="en-GB" sz="2800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en-GB" sz="2800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𝑡𝑖𝑚𝑒</m:t>
                      </m:r>
                      <m:r>
                        <a:rPr lang="en-GB" sz="2800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d>
                        <m:dPr>
                          <m:ctrlP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</m:ctrlPr>
                        </m:dPr>
                        <m:e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𝑇𝐸</m:t>
                          </m:r>
                        </m:e>
                      </m:d>
                      <m:r>
                        <a:rPr lang="en-GB" sz="2800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=</m:t>
                      </m:r>
                      <m:f>
                        <m:fPr>
                          <m:ctrlP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(</m:t>
                          </m:r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𝑂</m:t>
                          </m:r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+4</m:t>
                          </m:r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𝑀</m:t>
                          </m:r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+</m:t>
                          </m:r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𝑃</m:t>
                          </m:r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)</m:t>
                          </m:r>
                        </m:num>
                        <m:den>
                          <m:r>
                            <a:rPr lang="en-GB" sz="2800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6</m:t>
                          </m:r>
                        </m:den>
                      </m:f>
                      <m:r>
                        <a:rPr lang="en-GB" sz="2800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</m:oMath>
                  </m:oMathPara>
                </a14:m>
                <a:endParaRPr lang="en-GB" b="1" noProof="0" dirty="0">
                  <a:latin typeface="+mj-lt"/>
                </a:endParaRPr>
              </a:p>
              <a:p>
                <a:pPr marL="0" lvl="0" indent="0">
                  <a:lnSpc>
                    <a:spcPct val="107000"/>
                  </a:lnSpc>
                  <a:spcBef>
                    <a:spcPts val="1800"/>
                  </a:spcBef>
                  <a:buNone/>
                </a:pPr>
                <a:r>
                  <a:rPr lang="en-GB" noProof="0" dirty="0">
                    <a:latin typeface="+mj-lt"/>
                  </a:rPr>
                  <a:t>Where:</a:t>
                </a:r>
              </a:p>
              <a:p>
                <a:pPr marL="228600" lvl="0" indent="-76200" algn="l" rtl="0">
                  <a:lnSpc>
                    <a:spcPct val="107000"/>
                  </a:lnSpc>
                  <a:spcBef>
                    <a:spcPts val="1000"/>
                  </a:spcBef>
                  <a:spcAft>
                    <a:spcPts val="0"/>
                  </a:spcAft>
                  <a:buSzPts val="2400"/>
                  <a:buNone/>
                </a:pPr>
                <a:r>
                  <a:rPr lang="en-GB" noProof="0" dirty="0">
                    <a:latin typeface="+mj-lt"/>
                  </a:rPr>
                  <a:t>O = Optimistic</a:t>
                </a:r>
              </a:p>
              <a:p>
                <a:pPr marL="228600" lvl="0" indent="-76200" algn="l" rtl="0">
                  <a:lnSpc>
                    <a:spcPct val="107000"/>
                  </a:lnSpc>
                  <a:spcBef>
                    <a:spcPts val="1000"/>
                  </a:spcBef>
                  <a:spcAft>
                    <a:spcPts val="0"/>
                  </a:spcAft>
                  <a:buSzPts val="2400"/>
                  <a:buNone/>
                </a:pPr>
                <a:r>
                  <a:rPr lang="en-GB" noProof="0" dirty="0">
                    <a:latin typeface="+mj-lt"/>
                  </a:rPr>
                  <a:t>M = Most likely</a:t>
                </a:r>
              </a:p>
              <a:p>
                <a:pPr marL="228600" lvl="0" indent="-76200" algn="l" rtl="0">
                  <a:lnSpc>
                    <a:spcPct val="107000"/>
                  </a:lnSpc>
                  <a:spcBef>
                    <a:spcPts val="1000"/>
                  </a:spcBef>
                  <a:spcAft>
                    <a:spcPts val="0"/>
                  </a:spcAft>
                  <a:buSzPts val="2400"/>
                  <a:buNone/>
                </a:pPr>
                <a:r>
                  <a:rPr lang="en-GB" noProof="0" dirty="0">
                    <a:latin typeface="+mj-lt"/>
                  </a:rPr>
                  <a:t>P = Pessimistic</a:t>
                </a:r>
              </a:p>
            </p:txBody>
          </p:sp>
        </mc:Choice>
        <mc:Fallback xmlns="">
          <p:sp>
            <p:nvSpPr>
              <p:cNvPr id="188" name="Google Shape;188;p10">
                <a:extLst>
                  <a:ext uri="{FF2B5EF4-FFF2-40B4-BE49-F238E27FC236}">
                    <a16:creationId xmlns:a16="http://schemas.microsoft.com/office/drawing/2014/main" id="{4877537D-80B8-9A37-2CFC-ED4AD1E60FCE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690688"/>
                <a:ext cx="10391775" cy="4171268"/>
              </a:xfrm>
              <a:prstGeom prst="rect">
                <a:avLst/>
              </a:prstGeom>
              <a:blipFill>
                <a:blip r:embed="rId3"/>
                <a:stretch>
                  <a:fillRect l="-48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0" name="Google Shape;190;p10">
            <a:extLst>
              <a:ext uri="{FF2B5EF4-FFF2-40B4-BE49-F238E27FC236}">
                <a16:creationId xmlns:a16="http://schemas.microsoft.com/office/drawing/2014/main" id="{7E8CE755-E181-0A57-BC24-963FE2E94F74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4</a:t>
            </a: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3AB421C4-75B4-1808-FECB-BB1C1036BF9F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973B4-6203-4337-C62F-B1528EDB6C5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Project Evaluation Review Technique</a:t>
            </a:r>
          </a:p>
        </p:txBody>
      </p:sp>
    </p:spTree>
    <p:extLst>
      <p:ext uri="{BB962C8B-B14F-4D97-AF65-F5344CB8AC3E}">
        <p14:creationId xmlns:p14="http://schemas.microsoft.com/office/powerpoint/2010/main" val="3491637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8" name="Google Shape;188;p10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5185287" y="1893127"/>
                <a:ext cx="6321996" cy="4022978"/>
              </a:xfrm>
              <a:prstGeom prst="rect">
                <a:avLst/>
              </a:prstGeom>
              <a:solidFill>
                <a:srgbClr val="D2E8E9"/>
              </a:solidFill>
              <a:ln>
                <a:noFill/>
              </a:ln>
            </p:spPr>
            <p:txBody>
              <a:bodyPr spcFirstLastPara="1" wrap="square" lIns="180000" tIns="180000" rIns="180000" bIns="180000" anchor="t" anchorCtr="0">
                <a:normAutofit/>
              </a:bodyPr>
              <a:lstStyle/>
              <a:p>
                <a:pPr marL="361950" lvl="0" indent="-361950" algn="l" rtl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26367"/>
                  </a:buClr>
                  <a:buSzPct val="100000"/>
                  <a:buChar char="•"/>
                </a:pPr>
                <a14:m>
                  <m:oMath xmlns:m="http://schemas.openxmlformats.org/officeDocument/2006/math"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𝐸𝑥𝑝𝑒𝑐𝑡𝑒𝑑</m:t>
                    </m:r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𝑡𝑖𝑚𝑒</m:t>
                    </m:r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d>
                      <m:dPr>
                        <m:ctrlP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dPr>
                      <m:e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𝑇𝐸</m:t>
                        </m:r>
                      </m:e>
                    </m:d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=</m:t>
                    </m:r>
                    <m:f>
                      <m:fPr>
                        <m:ctrlP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(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𝑂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+4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𝑀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+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𝑃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)</m:t>
                        </m:r>
                      </m:num>
                      <m:den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6</m:t>
                        </m:r>
                      </m:den>
                    </m:f>
                  </m:oMath>
                </a14:m>
                <a:endParaRPr lang="en-GB" noProof="0" dirty="0">
                  <a:solidFill>
                    <a:srgbClr val="0D0D0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361950" lvl="0" indent="-361950">
                  <a:lnSpc>
                    <a:spcPct val="107000"/>
                  </a:lnSpc>
                  <a:spcBef>
                    <a:spcPts val="1800"/>
                  </a:spcBef>
                  <a:buClr>
                    <a:srgbClr val="326367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𝐸𝑥𝑝𝑒𝑐𝑡𝑒𝑑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𝑡𝑖𝑚𝑒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d>
                      <m:d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dPr>
                      <m:e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𝑇𝐸</m:t>
                        </m:r>
                      </m:e>
                    </m:d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=</m:t>
                    </m:r>
                    <m:f>
                      <m:f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(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2</m:t>
                        </m:r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+</m:t>
                        </m:r>
                        <m:d>
                          <m:dPr>
                            <m:ctrlPr>
                              <a:rPr lang="en-GB" b="0" i="1" noProof="0" smtClean="0">
                                <a:solidFill>
                                  <a:srgbClr val="0D0D0D"/>
                                </a:solidFill>
                                <a:latin typeface="Cambria Math" panose="02040503050406030204" pitchFamily="18" charset="0"/>
                                <a:ea typeface="Calibri"/>
                                <a:cs typeface="Calibri"/>
                                <a:sym typeface="Calibri"/>
                              </a:rPr>
                            </m:ctrlPr>
                          </m:dPr>
                          <m:e>
                            <m:r>
                              <a:rPr lang="en-GB" i="1" noProof="0" smtClean="0">
                                <a:solidFill>
                                  <a:srgbClr val="0D0D0D"/>
                                </a:solidFill>
                                <a:latin typeface="Cambria Math" panose="02040503050406030204" pitchFamily="18" charset="0"/>
                                <a:ea typeface="Calibri"/>
                                <a:cs typeface="Calibri"/>
                                <a:sym typeface="Calibri"/>
                              </a:rPr>
                              <m:t>4</m:t>
                            </m:r>
                            <m:r>
                              <a:rPr lang="en-GB" b="0" i="1" noProof="0" smtClean="0">
                                <a:solidFill>
                                  <a:srgbClr val="0D0D0D"/>
                                </a:solidFill>
                                <a:latin typeface="Cambria Math" panose="02040503050406030204" pitchFamily="18" charset="0"/>
                                <a:ea typeface="Calibri"/>
                                <a:cs typeface="Calibri"/>
                                <a:sym typeface="Calibri"/>
                              </a:rPr>
                              <m:t>𝑥</m:t>
                            </m:r>
                            <m:r>
                              <a:rPr lang="en-GB" b="0" i="1" noProof="0" smtClean="0">
                                <a:solidFill>
                                  <a:srgbClr val="0D0D0D"/>
                                </a:solidFill>
                                <a:latin typeface="Cambria Math" panose="02040503050406030204" pitchFamily="18" charset="0"/>
                                <a:ea typeface="Calibri"/>
                                <a:cs typeface="Calibri"/>
                                <a:sym typeface="Calibri"/>
                              </a:rPr>
                              <m:t>3</m:t>
                            </m:r>
                          </m:e>
                        </m:d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+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5</m:t>
                        </m:r>
                      </m:num>
                      <m:den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6</m:t>
                        </m:r>
                      </m:den>
                    </m:f>
                  </m:oMath>
                </a14:m>
                <a:endParaRPr lang="en-GB" noProof="0" dirty="0">
                  <a:solidFill>
                    <a:srgbClr val="0D0D0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361950" lvl="0" indent="-361950">
                  <a:lnSpc>
                    <a:spcPct val="107000"/>
                  </a:lnSpc>
                  <a:spcBef>
                    <a:spcPts val="1800"/>
                  </a:spcBef>
                  <a:buClr>
                    <a:srgbClr val="326367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𝐸𝑥𝑝𝑒𝑐𝑡𝑒𝑑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𝑡𝑖𝑚𝑒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d>
                      <m:d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dPr>
                      <m:e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𝑇𝐸</m:t>
                        </m:r>
                      </m:e>
                    </m:d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=</m:t>
                    </m:r>
                    <m:f>
                      <m:f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(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3</m:t>
                        </m:r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+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12</m:t>
                        </m:r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+</m:t>
                        </m:r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5</m:t>
                        </m:r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)</m:t>
                        </m:r>
                      </m:num>
                      <m:den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6</m:t>
                        </m:r>
                      </m:den>
                    </m:f>
                  </m:oMath>
                </a14:m>
                <a:endParaRPr lang="en-GB" noProof="0" dirty="0">
                  <a:solidFill>
                    <a:srgbClr val="0D0D0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361950" indent="-361950">
                  <a:lnSpc>
                    <a:spcPct val="107000"/>
                  </a:lnSpc>
                  <a:spcBef>
                    <a:spcPts val="1800"/>
                  </a:spcBef>
                  <a:buClr>
                    <a:srgbClr val="326367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𝐸𝑥𝑝𝑒𝑐𝑡𝑒𝑑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𝑡𝑖𝑚𝑒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d>
                      <m:d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dPr>
                      <m:e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𝑇𝐸</m:t>
                        </m:r>
                      </m:e>
                    </m:d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=</m:t>
                    </m:r>
                    <m:f>
                      <m:f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fPr>
                      <m:num>
                        <m:r>
                          <a:rPr lang="en-GB" b="0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20</m:t>
                        </m:r>
                      </m:num>
                      <m:den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6</m:t>
                        </m:r>
                      </m:den>
                    </m:f>
                  </m:oMath>
                </a14:m>
                <a:endParaRPr lang="en-GB" noProof="0" dirty="0">
                  <a:solidFill>
                    <a:srgbClr val="0D0D0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  <a:p>
                <a:pPr marL="361950" indent="-361950">
                  <a:lnSpc>
                    <a:spcPct val="107000"/>
                  </a:lnSpc>
                  <a:spcBef>
                    <a:spcPts val="1800"/>
                  </a:spcBef>
                  <a:buClr>
                    <a:srgbClr val="326367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𝐸𝑥𝑝𝑒𝑐𝑡𝑒𝑑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𝑡𝑖𝑚𝑒</m:t>
                    </m:r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 </m:t>
                    </m:r>
                    <m:d>
                      <m:dPr>
                        <m:ctrlP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</m:ctrlPr>
                      </m:dPr>
                      <m:e>
                        <m:r>
                          <a:rPr lang="en-GB" i="1" noProof="0" smtClean="0">
                            <a:solidFill>
                              <a:srgbClr val="0D0D0D"/>
                            </a:solidFill>
                            <a:latin typeface="Cambria Math" panose="02040503050406030204" pitchFamily="18" charset="0"/>
                            <a:ea typeface="Calibri"/>
                            <a:cs typeface="Calibri"/>
                            <a:sym typeface="Calibri"/>
                          </a:rPr>
                          <m:t>𝑇𝐸</m:t>
                        </m:r>
                      </m:e>
                    </m:d>
                    <m:r>
                      <a:rPr lang="en-GB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=</m:t>
                    </m:r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3.3 </m:t>
                    </m:r>
                    <m:r>
                      <a:rPr lang="en-GB" b="0" i="1" noProof="0" smtClean="0">
                        <a:solidFill>
                          <a:srgbClr val="0D0D0D"/>
                        </a:solidFill>
                        <a:latin typeface="Cambria Math" panose="02040503050406030204" pitchFamily="18" charset="0"/>
                        <a:ea typeface="Calibri"/>
                        <a:cs typeface="Calibri"/>
                        <a:sym typeface="Calibri"/>
                      </a:rPr>
                      <m:t>𝑑𝑎𝑦𝑠</m:t>
                    </m:r>
                  </m:oMath>
                </a14:m>
                <a:endParaRPr lang="en-GB" noProof="0" dirty="0">
                  <a:solidFill>
                    <a:srgbClr val="0D0D0D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mc:Choice>
        <mc:Fallback xmlns="">
          <p:sp>
            <p:nvSpPr>
              <p:cNvPr id="188" name="Google Shape;188;p10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85287" y="1893127"/>
                <a:ext cx="6321996" cy="4022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0" name="Google Shape;190;p1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4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2467B7A-DBA0-7C87-6D14-7682C6CD58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575556"/>
              </p:ext>
            </p:extLst>
          </p:nvPr>
        </p:nvGraphicFramePr>
        <p:xfrm>
          <a:off x="838200" y="2218063"/>
          <a:ext cx="3844412" cy="3749412"/>
        </p:xfrm>
        <a:graphic>
          <a:graphicData uri="http://schemas.openxmlformats.org/drawingml/2006/table">
            <a:tbl>
              <a:tblPr/>
              <a:tblGrid>
                <a:gridCol w="2006701">
                  <a:extLst>
                    <a:ext uri="{9D8B030D-6E8A-4147-A177-3AD203B41FA5}">
                      <a16:colId xmlns:a16="http://schemas.microsoft.com/office/drawing/2014/main" val="1869495886"/>
                    </a:ext>
                  </a:extLst>
                </a:gridCol>
                <a:gridCol w="1837711">
                  <a:extLst>
                    <a:ext uri="{9D8B030D-6E8A-4147-A177-3AD203B41FA5}">
                      <a16:colId xmlns:a16="http://schemas.microsoft.com/office/drawing/2014/main" val="1725777836"/>
                    </a:ext>
                  </a:extLst>
                </a:gridCol>
              </a:tblGrid>
              <a:tr h="93735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Estimate Type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1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Time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078809"/>
                  </a:ext>
                </a:extLst>
              </a:tr>
              <a:tr h="93735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Optimistic (O)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2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346103"/>
                  </a:ext>
                </a:extLst>
              </a:tr>
              <a:tr h="93735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Most Likely (M)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3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123422"/>
                  </a:ext>
                </a:extLst>
              </a:tr>
              <a:tr h="93735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Pessimistic (P)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2000" b="0" i="0" u="none" strike="noStrike" noProof="0" dirty="0">
                          <a:solidFill>
                            <a:srgbClr val="0D0D0D"/>
                          </a:solidFill>
                          <a:effectLst/>
                          <a:latin typeface="+mn-lt"/>
                        </a:rPr>
                        <a:t>5 days</a:t>
                      </a:r>
                      <a:endParaRPr lang="en-GB" sz="2000" noProof="0" dirty="0">
                        <a:effectLst/>
                        <a:latin typeface="+mn-lt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41247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42BF119-48A6-FE83-A9CF-7BB7EEE68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941" y="1685070"/>
            <a:ext cx="36969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latin typeface="+mn-lt"/>
                <a:cs typeface="Calibri" panose="020F0502020204030204" pitchFamily="34" charset="0"/>
              </a:rPr>
              <a:t>Task selected: </a:t>
            </a:r>
            <a:r>
              <a:rPr kumimoji="0" lang="en-GB" sz="2000" b="0" i="1" u="none" strike="noStrike" cap="none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latin typeface="+mn-lt"/>
                <a:cs typeface="Calibri" panose="020F0502020204030204" pitchFamily="34" charset="0"/>
              </a:rPr>
              <a:t>Build Prototype</a:t>
            </a:r>
            <a:endParaRPr kumimoji="0" lang="en-GB" sz="20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Google Shape;112;p2">
            <a:extLst>
              <a:ext uri="{FF2B5EF4-FFF2-40B4-BE49-F238E27FC236}">
                <a16:creationId xmlns:a16="http://schemas.microsoft.com/office/drawing/2014/main" id="{1ED7A04C-7AE4-648C-579B-4729C4D6F31B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EDA2BB-5BA1-A2F7-A3DF-51991D890D1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PERT – Worked example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6" name="Google Shape;196;p12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690688"/>
                <a:ext cx="10410825" cy="4357617"/>
              </a:xfrm>
              <a:prstGeom prst="rect">
                <a:avLst/>
              </a:prstGeom>
              <a:solidFill>
                <a:srgbClr val="D2E8E9"/>
              </a:solidFill>
              <a:ln>
                <a:noFill/>
              </a:ln>
            </p:spPr>
            <p:txBody>
              <a:bodyPr spcFirstLastPara="1" wrap="square" lIns="180000" tIns="180000" rIns="180000" bIns="180000" anchor="t" anchorCtr="0">
                <a:noAutofit/>
              </a:bodyPr>
              <a:lstStyle/>
              <a:p>
                <a:pPr marL="0" lvl="0" indent="0" algn="l" rtl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SzPts val="1800"/>
                  <a:buNone/>
                </a:pPr>
                <a:r>
                  <a:rPr lang="en-GB" noProof="0" dirty="0">
                    <a:solidFill>
                      <a:srgbClr val="0D0D0D"/>
                    </a:solidFill>
                    <a:latin typeface="+mn-lt"/>
                    <a:ea typeface="Calibri"/>
                    <a:cs typeface="Calibri"/>
                    <a:sym typeface="Calibri"/>
                  </a:rPr>
                  <a:t>Choose one task from your Gantt chart and estimate:</a:t>
                </a:r>
                <a:endParaRPr lang="en-GB" noProof="0" dirty="0">
                  <a:solidFill>
                    <a:srgbClr val="0D0D0D"/>
                  </a:solidFill>
                  <a:latin typeface="+mn-lt"/>
                  <a:ea typeface="Arial"/>
                  <a:cs typeface="Arial"/>
                  <a:sym typeface="Arial"/>
                </a:endParaRPr>
              </a:p>
              <a:p>
                <a:pPr marL="228600" indent="-228600">
                  <a:spcBef>
                    <a:spcPts val="1800"/>
                  </a:spcBef>
                  <a:buClr>
                    <a:srgbClr val="326367"/>
                  </a:buClr>
                  <a:buSzPct val="100000"/>
                </a:pPr>
                <a:r>
                  <a:rPr lang="en-GB" noProof="0" dirty="0">
                    <a:solidFill>
                      <a:srgbClr val="0D0D0D"/>
                    </a:solidFill>
                    <a:latin typeface="+mn-lt"/>
                    <a:ea typeface="Calibri"/>
                    <a:cs typeface="Calibri"/>
                    <a:sym typeface="Calibri"/>
                  </a:rPr>
                  <a:t>O time – everything goes smoothly</a:t>
                </a:r>
                <a:endParaRPr lang="en-GB" noProof="0" dirty="0">
                  <a:solidFill>
                    <a:srgbClr val="0D0D0D"/>
                  </a:solidFill>
                  <a:latin typeface="+mn-lt"/>
                  <a:ea typeface="Calibri"/>
                  <a:cs typeface="Calibri"/>
                </a:endParaRPr>
              </a:p>
              <a:p>
                <a:pPr marL="228600" indent="-228600">
                  <a:spcBef>
                    <a:spcPts val="1800"/>
                  </a:spcBef>
                  <a:buClr>
                    <a:srgbClr val="326367"/>
                  </a:buClr>
                  <a:buSzPct val="100000"/>
                </a:pPr>
                <a:r>
                  <a:rPr lang="en-GB" noProof="0" dirty="0">
                    <a:solidFill>
                      <a:srgbClr val="0D0D0D"/>
                    </a:solidFill>
                    <a:latin typeface="+mn-lt"/>
                    <a:ea typeface="Calibri"/>
                    <a:cs typeface="Calibri"/>
                    <a:sym typeface="Calibri"/>
                  </a:rPr>
                  <a:t>M time – usual working conditions</a:t>
                </a:r>
                <a:endParaRPr lang="en-GB" noProof="0" dirty="0">
                  <a:solidFill>
                    <a:srgbClr val="0D0D0D"/>
                  </a:solidFill>
                  <a:latin typeface="+mn-lt"/>
                  <a:ea typeface="Calibri"/>
                  <a:cs typeface="Calibri"/>
                </a:endParaRPr>
              </a:p>
              <a:p>
                <a:pPr marL="228600" lvl="0" indent="-228600" algn="l" rtl="0">
                  <a:lnSpc>
                    <a:spcPct val="108000"/>
                  </a:lnSpc>
                  <a:spcBef>
                    <a:spcPts val="1800"/>
                  </a:spcBef>
                  <a:spcAft>
                    <a:spcPts val="0"/>
                  </a:spcAft>
                  <a:buClr>
                    <a:srgbClr val="326367"/>
                  </a:buClr>
                  <a:buSzPct val="100000"/>
                  <a:buChar char="•"/>
                </a:pPr>
                <a:r>
                  <a:rPr lang="en-GB" noProof="0" dirty="0">
                    <a:solidFill>
                      <a:srgbClr val="0D0D0D"/>
                    </a:solidFill>
                    <a:latin typeface="+mn-lt"/>
                    <a:ea typeface="Calibri"/>
                    <a:cs typeface="Calibri"/>
                    <a:sym typeface="Calibri"/>
                  </a:rPr>
                  <a:t>P time – delays or issues occur</a:t>
                </a:r>
              </a:p>
              <a:p>
                <a:pPr marL="0" lvl="0" indent="0">
                  <a:lnSpc>
                    <a:spcPct val="107000"/>
                  </a:lnSpc>
                  <a:spcBef>
                    <a:spcPts val="1800"/>
                  </a:spcBef>
                  <a:buNone/>
                </a:pPr>
                <a:r>
                  <a:rPr lang="en-GB" noProof="0" dirty="0">
                    <a:solidFill>
                      <a:srgbClr val="0D0D0D"/>
                    </a:solidFill>
                    <a:latin typeface="+mn-lt"/>
                    <a:ea typeface="Arial"/>
                    <a:cs typeface="Arial"/>
                    <a:sym typeface="Arial"/>
                  </a:rPr>
                  <a:t>Then calculate the expected time for the task to be completed.</a:t>
                </a:r>
                <a:br>
                  <a:rPr lang="en-GB" noProof="0" dirty="0">
                    <a:solidFill>
                      <a:srgbClr val="0D0D0D"/>
                    </a:solidFill>
                    <a:latin typeface="+mn-lt"/>
                    <a:ea typeface="Arial"/>
                    <a:cs typeface="Arial"/>
                    <a:sym typeface="Arial"/>
                  </a:rPr>
                </a:br>
                <a:endParaRPr lang="en-GB" noProof="0" dirty="0">
                  <a:solidFill>
                    <a:srgbClr val="0D0D0D"/>
                  </a:solidFill>
                  <a:latin typeface="+mn-lt"/>
                  <a:ea typeface="Arial"/>
                  <a:cs typeface="Arial"/>
                  <a:sym typeface="Arial"/>
                </a:endParaRPr>
              </a:p>
              <a:p>
                <a:pPr marL="0" lvl="0" indent="0">
                  <a:lnSpc>
                    <a:spcPct val="107000"/>
                  </a:lnSpc>
                  <a:spcBef>
                    <a:spcPts val="18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𝐸𝑥𝑝𝑒𝑐𝑡𝑒𝑑</m:t>
                      </m:r>
                      <m:r>
                        <a:rPr lang="en-GB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r>
                        <a:rPr lang="en-GB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𝑡𝑖𝑚𝑒</m:t>
                      </m:r>
                      <m:r>
                        <a:rPr lang="en-GB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  <m:d>
                        <m:dPr>
                          <m:ctrlP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</m:ctrlPr>
                        </m:dPr>
                        <m:e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𝑇𝐸</m:t>
                          </m:r>
                        </m:e>
                      </m:d>
                      <m:r>
                        <a:rPr lang="en-GB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=</m:t>
                      </m:r>
                      <m:f>
                        <m:fPr>
                          <m:ctrlP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</m:ctrlPr>
                        </m:fPr>
                        <m:num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(</m:t>
                          </m:r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𝑂</m:t>
                          </m:r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+4</m:t>
                          </m:r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𝑀</m:t>
                          </m:r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+</m:t>
                          </m:r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𝑃</m:t>
                          </m:r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)</m:t>
                          </m:r>
                        </m:num>
                        <m:den>
                          <m:r>
                            <a:rPr lang="en-GB" i="1" noProof="0" smtClean="0">
                              <a:solidFill>
                                <a:srgbClr val="0D0D0D"/>
                              </a:solidFill>
                              <a:latin typeface="Cambria Math" panose="02040503050406030204" pitchFamily="18" charset="0"/>
                              <a:ea typeface="Calibri"/>
                              <a:cs typeface="Calibri"/>
                              <a:sym typeface="Calibri"/>
                            </a:rPr>
                            <m:t>6</m:t>
                          </m:r>
                        </m:den>
                      </m:f>
                      <m:r>
                        <a:rPr lang="en-GB" i="1" noProof="0" smtClean="0">
                          <a:solidFill>
                            <a:srgbClr val="0D0D0D"/>
                          </a:solidFill>
                          <a:latin typeface="Cambria Math" panose="02040503050406030204" pitchFamily="18" charset="0"/>
                          <a:ea typeface="Calibri"/>
                          <a:cs typeface="Calibri"/>
                          <a:sym typeface="Calibri"/>
                        </a:rPr>
                        <m:t> </m:t>
                      </m:r>
                    </m:oMath>
                  </m:oMathPara>
                </a14:m>
                <a:endParaRPr lang="en-GB" b="1" noProof="0" dirty="0">
                  <a:latin typeface="+mn-lt"/>
                </a:endParaRPr>
              </a:p>
            </p:txBody>
          </p:sp>
        </mc:Choice>
        <mc:Fallback xmlns="">
          <p:sp>
            <p:nvSpPr>
              <p:cNvPr id="196" name="Google Shape;196;p1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690688"/>
                <a:ext cx="10410825" cy="4357617"/>
              </a:xfrm>
              <a:prstGeom prst="rect">
                <a:avLst/>
              </a:prstGeom>
              <a:blipFill>
                <a:blip r:embed="rId3"/>
                <a:stretch>
                  <a:fillRect l="-1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8" name="Google Shape;198;p12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Activity 4</a:t>
            </a: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B232E272-EDA5-5491-9BF3-5630F0C586E8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856BAA-D29D-2657-5688-1DF6976B2A2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PERT calculation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>
          <a:extLst>
            <a:ext uri="{FF2B5EF4-FFF2-40B4-BE49-F238E27FC236}">
              <a16:creationId xmlns:a16="http://schemas.microsoft.com/office/drawing/2014/main" id="{0B2CE2D2-BAF1-3474-8866-6DC459DF7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2">
            <a:extLst>
              <a:ext uri="{FF2B5EF4-FFF2-40B4-BE49-F238E27FC236}">
                <a16:creationId xmlns:a16="http://schemas.microsoft.com/office/drawing/2014/main" id="{F4D5F933-2D7A-2534-9265-7CDF8398B2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448855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noProof="0" dirty="0">
                <a:solidFill>
                  <a:srgbClr val="0D0D0D"/>
                </a:solidFill>
              </a:rPr>
              <a:t>You will be put into three groups:</a:t>
            </a:r>
          </a:p>
          <a:p>
            <a:pPr marL="228600" lvl="0" indent="-228600">
              <a:spcBef>
                <a:spcPts val="1800"/>
              </a:spcBef>
              <a:buClr>
                <a:srgbClr val="326367"/>
              </a:buClr>
              <a:buSzPct val="100000"/>
            </a:pPr>
            <a:r>
              <a:rPr lang="en-GB" noProof="0" dirty="0">
                <a:solidFill>
                  <a:srgbClr val="0D0D0D"/>
                </a:solidFill>
              </a:rPr>
              <a:t>Group One – Gantt Chart</a:t>
            </a:r>
          </a:p>
          <a:p>
            <a:pPr marL="228600" lvl="0" indent="-228600">
              <a:spcBef>
                <a:spcPts val="1800"/>
              </a:spcBef>
              <a:buClr>
                <a:srgbClr val="326367"/>
              </a:buClr>
              <a:buSzPct val="100000"/>
            </a:pPr>
            <a:r>
              <a:rPr lang="en-GB" noProof="0" dirty="0">
                <a:solidFill>
                  <a:srgbClr val="0D0D0D"/>
                </a:solidFill>
              </a:rPr>
              <a:t>Group Two – Critical Path Analysis</a:t>
            </a:r>
          </a:p>
          <a:p>
            <a:pPr marL="228600" lvl="0" indent="-228600">
              <a:spcBef>
                <a:spcPts val="1800"/>
              </a:spcBef>
              <a:buClr>
                <a:srgbClr val="326367"/>
              </a:buClr>
              <a:buSzPct val="100000"/>
            </a:pPr>
            <a:r>
              <a:rPr lang="en-GB" noProof="0" dirty="0">
                <a:solidFill>
                  <a:srgbClr val="0D0D0D"/>
                </a:solidFill>
              </a:rPr>
              <a:t>Group Three – Programme Evaluation and Review Technique.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GB" noProof="0" dirty="0">
                <a:solidFill>
                  <a:srgbClr val="0D0D0D"/>
                </a:solidFill>
              </a:rPr>
              <a:t>In your group, create a brief presentation (two mins) on the benefits of your project planning tool. 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GB" noProof="0" dirty="0">
                <a:solidFill>
                  <a:srgbClr val="0D0D0D"/>
                </a:solidFill>
              </a:rPr>
              <a:t>Whilst listening to the other groups’ presentations, think of some questions you could ask about the limitations of their project tool.</a:t>
            </a:r>
            <a:endParaRPr lang="en-GB" sz="1800" noProof="0" dirty="0"/>
          </a:p>
          <a:p>
            <a:pPr marL="228600" lvl="0" indent="-7620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b="1" noProof="0" dirty="0"/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226CC4A4-E2DB-9111-4C58-88C8DABA4B73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3" name="Google Shape;190;p10">
            <a:extLst>
              <a:ext uri="{FF2B5EF4-FFF2-40B4-BE49-F238E27FC236}">
                <a16:creationId xmlns:a16="http://schemas.microsoft.com/office/drawing/2014/main" id="{69095419-5A19-D5AF-F2A6-8E03FBE43A05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Plenary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9AAA71B-62BF-BD3C-A9FF-FA720110C07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563188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>
          <a:extLst>
            <a:ext uri="{FF2B5EF4-FFF2-40B4-BE49-F238E27FC236}">
              <a16:creationId xmlns:a16="http://schemas.microsoft.com/office/drawing/2014/main" id="{46850BE0-88D5-9BF8-DC24-29A8437CA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2">
            <a:extLst>
              <a:ext uri="{FF2B5EF4-FFF2-40B4-BE49-F238E27FC236}">
                <a16:creationId xmlns:a16="http://schemas.microsoft.com/office/drawing/2014/main" id="{A49AEA4F-8747-8A0D-4461-2D2070256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1690688"/>
            <a:ext cx="10515599" cy="4334555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GB" noProof="0" dirty="0"/>
              <a:t>Explain, in one sentence, how the resources, Gantt charts, CPA and PERT are all connected.</a:t>
            </a:r>
            <a:endParaRPr lang="en-GB" sz="1800" noProof="0" dirty="0"/>
          </a:p>
          <a:p>
            <a:pPr marL="228600" lvl="0" indent="-2286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</a:pPr>
            <a:endParaRPr lang="en-GB" sz="1800" b="1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endParaRPr lang="en-GB" b="1" noProof="0" dirty="0"/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24BEE60E-0B8D-50C7-BCC2-E97401348D5B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3" name="Google Shape;190;p10">
            <a:extLst>
              <a:ext uri="{FF2B5EF4-FFF2-40B4-BE49-F238E27FC236}">
                <a16:creationId xmlns:a16="http://schemas.microsoft.com/office/drawing/2014/main" id="{68F897A4-A876-C14D-99EE-66712E2FA818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Plenary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4E9181-A9D0-5C45-796B-0B601536556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dirty="0"/>
              <a:t>To summarise</a:t>
            </a:r>
          </a:p>
        </p:txBody>
      </p:sp>
    </p:spTree>
    <p:extLst>
      <p:ext uri="{BB962C8B-B14F-4D97-AF65-F5344CB8AC3E}">
        <p14:creationId xmlns:p14="http://schemas.microsoft.com/office/powerpoint/2010/main" val="2802946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this lesson we will:</a:t>
            </a:r>
          </a:p>
        </p:txBody>
      </p:sp>
      <p:sp>
        <p:nvSpPr>
          <p:cNvPr id="109" name="Google Shape;109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3961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spcBef>
                <a:spcPts val="0"/>
              </a:spcBef>
              <a:buClr>
                <a:srgbClr val="326367"/>
              </a:buClr>
              <a:buSzPct val="100000"/>
            </a:pPr>
            <a:r>
              <a:rPr lang="en-GB" sz="2200" noProof="0" dirty="0"/>
              <a:t>identify the resource requirements for a project, including time, budget, human resources, communication needs and production facilities;</a:t>
            </a:r>
          </a:p>
          <a:p>
            <a:pPr marL="342900">
              <a:spcBef>
                <a:spcPts val="0"/>
              </a:spcBef>
              <a:buClr>
                <a:srgbClr val="326367"/>
              </a:buClr>
              <a:buSzPct val="100000"/>
            </a:pPr>
            <a:r>
              <a:rPr lang="en-GB" sz="2200" noProof="0" dirty="0"/>
              <a:t>create a Gantt chart showing tasks, durations, dependencies and milestones for the pneumatic gripper project;</a:t>
            </a:r>
          </a:p>
          <a:p>
            <a:pPr marL="342900">
              <a:spcBef>
                <a:spcPts val="0"/>
              </a:spcBef>
              <a:buClr>
                <a:srgbClr val="326367"/>
              </a:buClr>
              <a:buSzPct val="100000"/>
            </a:pPr>
            <a:r>
              <a:rPr lang="en-GB" sz="2200" noProof="0" dirty="0"/>
              <a:t>explain and apply Critical Path Analysis (CPA) and Program Evaluation and Review Technique (PERT) to the pneumatic gripper project.</a:t>
            </a:r>
          </a:p>
          <a:p>
            <a:pPr marL="342900">
              <a:spcBef>
                <a:spcPts val="0"/>
              </a:spcBef>
              <a:buSzPts val="2400"/>
            </a:pPr>
            <a:endParaRPr lang="en-GB" noProof="0" dirty="0"/>
          </a:p>
        </p:txBody>
      </p:sp>
      <p:sp>
        <p:nvSpPr>
          <p:cNvPr id="110" name="Google Shape;110;p2"/>
          <p:cNvSpPr txBox="1">
            <a:spLocks noGrp="1"/>
          </p:cNvSpPr>
          <p:nvPr>
            <p:ph type="body" idx="2"/>
          </p:nvPr>
        </p:nvSpPr>
        <p:spPr>
          <a:xfrm>
            <a:off x="7805656" y="1105924"/>
            <a:ext cx="4061879" cy="4809101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fontScale="85000" lnSpcReduction="10000"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b="1" noProof="0" dirty="0"/>
              <a:t>Skills:</a:t>
            </a:r>
            <a:endParaRPr lang="en-GB" noProof="0"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CSA. Developing project plans 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b="1" noProof="0" dirty="0"/>
              <a:t>General competencies: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English:</a:t>
            </a:r>
          </a:p>
          <a:p>
            <a:pPr marL="0" indent="0">
              <a:buSzPct val="100000"/>
            </a:pPr>
            <a:r>
              <a:rPr lang="en-GB" noProof="0" dirty="0"/>
              <a:t>EC2. Present information and ideas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EC4. Summarise information/ideas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Maths:</a:t>
            </a:r>
          </a:p>
          <a:p>
            <a:pPr marL="0" indent="0">
              <a:buSzPct val="100000"/>
            </a:pPr>
            <a:r>
              <a:rPr lang="en-GB" noProof="0" dirty="0"/>
              <a:t>MC2. Estimating, calculating and error spotting 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MC8. Communicating using mathematics 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MC10. Optimising work processes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Digital: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DC4. Process and analyse numerical data </a:t>
            </a:r>
          </a:p>
        </p:txBody>
      </p:sp>
      <p:sp>
        <p:nvSpPr>
          <p:cNvPr id="111" name="Google Shape;111;p2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noProof="0" dirty="0"/>
              <a:t>Introduction</a:t>
            </a:r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5: Project planning tools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>
          <a:extLst>
            <a:ext uri="{FF2B5EF4-FFF2-40B4-BE49-F238E27FC236}">
              <a16:creationId xmlns:a16="http://schemas.microsoft.com/office/drawing/2014/main" id="{DBCAA2BD-FA95-0D62-8C05-76A8E497A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>
            <a:extLst>
              <a:ext uri="{FF2B5EF4-FFF2-40B4-BE49-F238E27FC236}">
                <a16:creationId xmlns:a16="http://schemas.microsoft.com/office/drawing/2014/main" id="{EBB9B7B5-A6F3-0B38-C86D-9EA5FFD49F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this lesson we have:</a:t>
            </a:r>
          </a:p>
        </p:txBody>
      </p:sp>
      <p:sp>
        <p:nvSpPr>
          <p:cNvPr id="109" name="Google Shape;109;p2">
            <a:extLst>
              <a:ext uri="{FF2B5EF4-FFF2-40B4-BE49-F238E27FC236}">
                <a16:creationId xmlns:a16="http://schemas.microsoft.com/office/drawing/2014/main" id="{71ECDDAE-00BF-625E-8366-F29E62D6B7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spcBef>
                <a:spcPts val="0"/>
              </a:spcBef>
              <a:buClr>
                <a:srgbClr val="326367"/>
              </a:buClr>
              <a:buSzPct val="100000"/>
            </a:pPr>
            <a:r>
              <a:rPr lang="en-GB" sz="2200" noProof="0" dirty="0"/>
              <a:t>identified the resource requirements for a project, including time, budget, human resources, communication needs and production facilities;</a:t>
            </a:r>
          </a:p>
          <a:p>
            <a:pPr marL="342900">
              <a:spcBef>
                <a:spcPts val="0"/>
              </a:spcBef>
              <a:buClr>
                <a:srgbClr val="326367"/>
              </a:buClr>
              <a:buSzPct val="100000"/>
            </a:pPr>
            <a:r>
              <a:rPr lang="en-GB" sz="2200" noProof="0" dirty="0"/>
              <a:t>created a Gantt chart showing tasks, durations, dependencies and milestones for the pneumatic gripper project;</a:t>
            </a:r>
          </a:p>
          <a:p>
            <a:pPr marL="342900">
              <a:spcBef>
                <a:spcPts val="0"/>
              </a:spcBef>
              <a:buClr>
                <a:srgbClr val="326367"/>
              </a:buClr>
              <a:buSzPct val="100000"/>
            </a:pPr>
            <a:r>
              <a:rPr lang="en-GB" sz="2200" noProof="0" dirty="0"/>
              <a:t>explained and applied Critical Path Analysis (CPA) and Program Evaluation and Review Technique (PERT) to the pneumatic gripper project.</a:t>
            </a:r>
            <a:endParaRPr lang="en-GB" noProof="0" dirty="0"/>
          </a:p>
        </p:txBody>
      </p:sp>
      <p:sp>
        <p:nvSpPr>
          <p:cNvPr id="110" name="Google Shape;110;p2">
            <a:extLst>
              <a:ext uri="{FF2B5EF4-FFF2-40B4-BE49-F238E27FC236}">
                <a16:creationId xmlns:a16="http://schemas.microsoft.com/office/drawing/2014/main" id="{39833F1C-CC16-B384-1525-AF371B77BED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668004" y="1160208"/>
            <a:ext cx="4140537" cy="48276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fontScale="85000" lnSpcReduction="10000"/>
          </a:bodyPr>
          <a:lstStyle/>
          <a:p>
            <a:pPr marL="0" lvl="0" indent="0">
              <a:spcBef>
                <a:spcPts val="0"/>
              </a:spcBef>
              <a:buSzPct val="100000"/>
            </a:pPr>
            <a:r>
              <a:rPr lang="en-GB" b="1" noProof="0" dirty="0"/>
              <a:t>Skills:</a:t>
            </a:r>
            <a:endParaRPr lang="en-GB" noProof="0" dirty="0"/>
          </a:p>
          <a:p>
            <a:pPr marL="0" lvl="0" indent="0">
              <a:buSzPct val="100000"/>
            </a:pPr>
            <a:r>
              <a:rPr lang="en-GB" noProof="0" dirty="0"/>
              <a:t>CSA. Developing project plans </a:t>
            </a:r>
          </a:p>
          <a:p>
            <a:pPr marL="0" lvl="0" indent="0">
              <a:buSzPct val="100000"/>
            </a:pPr>
            <a:r>
              <a:rPr lang="en-GB" b="1" noProof="0" dirty="0"/>
              <a:t>General competencies:</a:t>
            </a:r>
          </a:p>
          <a:p>
            <a:pPr marL="0" lvl="0" indent="0">
              <a:buSzPct val="100000"/>
            </a:pPr>
            <a:r>
              <a:rPr lang="en-GB" noProof="0" dirty="0"/>
              <a:t>English:</a:t>
            </a:r>
          </a:p>
          <a:p>
            <a:pPr marL="0" indent="0">
              <a:buSzPct val="100000"/>
            </a:pPr>
            <a:r>
              <a:rPr lang="en-GB" noProof="0" dirty="0"/>
              <a:t>EC2. Present information and ideas</a:t>
            </a:r>
          </a:p>
          <a:p>
            <a:pPr marL="0" lvl="0" indent="0">
              <a:buSzPct val="100000"/>
            </a:pPr>
            <a:r>
              <a:rPr lang="en-GB" noProof="0" dirty="0"/>
              <a:t>EC4. Summarise information/ideas</a:t>
            </a:r>
          </a:p>
          <a:p>
            <a:pPr marL="0" lvl="0" indent="0">
              <a:buSzPct val="100000"/>
            </a:pPr>
            <a:r>
              <a:rPr lang="en-GB" noProof="0" dirty="0"/>
              <a:t>Maths:</a:t>
            </a:r>
          </a:p>
          <a:p>
            <a:pPr marL="0" indent="0">
              <a:buSzPct val="100000"/>
            </a:pPr>
            <a:r>
              <a:rPr lang="en-GB" noProof="0" dirty="0"/>
              <a:t>MC2. Estimating, calculating and error spotting </a:t>
            </a:r>
          </a:p>
          <a:p>
            <a:pPr marL="0" lvl="0" indent="0">
              <a:buSzPct val="100000"/>
            </a:pPr>
            <a:r>
              <a:rPr lang="en-GB" noProof="0" dirty="0"/>
              <a:t>MC8. Communicating using mathematics </a:t>
            </a:r>
          </a:p>
          <a:p>
            <a:pPr marL="0" lvl="0" indent="0">
              <a:buSzPct val="100000"/>
            </a:pPr>
            <a:r>
              <a:rPr lang="en-GB" noProof="0" dirty="0"/>
              <a:t>MC10. Optimising work processes</a:t>
            </a:r>
          </a:p>
          <a:p>
            <a:pPr marL="0" lvl="0" indent="0">
              <a:buSzPct val="100000"/>
            </a:pPr>
            <a:r>
              <a:rPr lang="en-GB" noProof="0" dirty="0"/>
              <a:t>Digital:</a:t>
            </a:r>
          </a:p>
          <a:p>
            <a:pPr marL="0" lvl="0" indent="0">
              <a:buSzPct val="100000"/>
            </a:pPr>
            <a:r>
              <a:rPr lang="en-GB" noProof="0" dirty="0"/>
              <a:t>DC4. Process and analyse numerical data </a:t>
            </a: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01E29975-8E9C-EB03-8972-007B0396D074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90;p10">
            <a:extLst>
              <a:ext uri="{FF2B5EF4-FFF2-40B4-BE49-F238E27FC236}">
                <a16:creationId xmlns:a16="http://schemas.microsoft.com/office/drawing/2014/main" id="{7CC2D88D-AEDB-1671-2931-00131E207326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bg1"/>
                </a:solidFill>
                <a:latin typeface="Arial Narrow" panose="020B0606020202030204" pitchFamily="34" charset="0"/>
                <a:sym typeface="Arial"/>
              </a:rPr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329808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A9583-7A9B-01DF-144D-5B6522F9C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01C30-0BDD-034D-934A-FD8855D9A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Pneumatic gripper project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3D84B-A3D9-3890-E73B-89A17AF131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What do you need </a:t>
            </a:r>
            <a:r>
              <a:rPr lang="en-GB" b="1" noProof="0" dirty="0"/>
              <a:t>to do</a:t>
            </a:r>
            <a:r>
              <a:rPr lang="en-GB" noProof="0" dirty="0"/>
              <a:t>?</a:t>
            </a:r>
          </a:p>
          <a:p>
            <a:pPr marL="114300" indent="0">
              <a:buNone/>
            </a:pPr>
            <a:endParaRPr lang="en-GB" noProof="0" dirty="0"/>
          </a:p>
          <a:p>
            <a:pPr marL="114300" indent="0">
              <a:buNone/>
            </a:pPr>
            <a:r>
              <a:rPr lang="en-GB" noProof="0" dirty="0"/>
              <a:t>What would you</a:t>
            </a:r>
            <a:r>
              <a:rPr lang="en-GB" b="1" noProof="0" dirty="0"/>
              <a:t> need </a:t>
            </a:r>
            <a:r>
              <a:rPr lang="en-GB" noProof="0" dirty="0"/>
              <a:t>to carry out this project?</a:t>
            </a:r>
          </a:p>
        </p:txBody>
      </p:sp>
      <p:pic>
        <p:nvPicPr>
          <p:cNvPr id="8" name="Picture Placeholder 7" descr="An industrial robot arm gripper  ">
            <a:extLst>
              <a:ext uri="{FF2B5EF4-FFF2-40B4-BE49-F238E27FC236}">
                <a16:creationId xmlns:a16="http://schemas.microsoft.com/office/drawing/2014/main" id="{E07D33B5-4945-9E6F-FF4E-99E2858FE9F6}"/>
              </a:ext>
            </a:extLst>
          </p:cNvPr>
          <p:cNvPicPr>
            <a:picLocks noGrp="1" noChangeAspect="1"/>
          </p:cNvPicPr>
          <p:nvPr>
            <p:ph type="pic" idx="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5" name="Google Shape;112;p2">
            <a:extLst>
              <a:ext uri="{FF2B5EF4-FFF2-40B4-BE49-F238E27FC236}">
                <a16:creationId xmlns:a16="http://schemas.microsoft.com/office/drawing/2014/main" id="{7B3BFACB-DC3B-10F8-293E-B78439A80BF1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5: Project planning tools</a:t>
            </a:r>
          </a:p>
        </p:txBody>
      </p:sp>
      <p:sp>
        <p:nvSpPr>
          <p:cNvPr id="10" name="Google Shape;111;p2">
            <a:extLst>
              <a:ext uri="{FF2B5EF4-FFF2-40B4-BE49-F238E27FC236}">
                <a16:creationId xmlns:a16="http://schemas.microsoft.com/office/drawing/2014/main" id="{97A1991A-11EA-C509-0921-5CEF064D811E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414033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>
          <a:extLst>
            <a:ext uri="{FF2B5EF4-FFF2-40B4-BE49-F238E27FC236}">
              <a16:creationId xmlns:a16="http://schemas.microsoft.com/office/drawing/2014/main" id="{F3EEEE9B-B694-9784-7302-687632C05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>
            <a:extLst>
              <a:ext uri="{FF2B5EF4-FFF2-40B4-BE49-F238E27FC236}">
                <a16:creationId xmlns:a16="http://schemas.microsoft.com/office/drawing/2014/main" id="{0A7D5DC0-588F-9B62-3020-1509BD75DA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365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Key resources</a:t>
            </a:r>
          </a:p>
        </p:txBody>
      </p:sp>
      <p:sp>
        <p:nvSpPr>
          <p:cNvPr id="126" name="Google Shape;126;p11">
            <a:extLst>
              <a:ext uri="{FF2B5EF4-FFF2-40B4-BE49-F238E27FC236}">
                <a16:creationId xmlns:a16="http://schemas.microsoft.com/office/drawing/2014/main" id="{54F82314-E7E1-800E-F393-AC061A0F83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482169"/>
            <a:ext cx="10515600" cy="4396117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32500" lnSpcReduction="2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SzPct val="57142"/>
              <a:buNone/>
            </a:pPr>
            <a:r>
              <a:rPr lang="en-GB" sz="7400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Time:</a:t>
            </a:r>
            <a:r>
              <a:rPr lang="en-GB" sz="74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total duration, task timings, deadlines</a:t>
            </a:r>
            <a:endParaRPr lang="en-GB" sz="7400" noProof="0" dirty="0">
              <a:solidFill>
                <a:srgbClr val="0D0D0D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7000"/>
              </a:lnSpc>
              <a:spcBef>
                <a:spcPts val="1800"/>
              </a:spcBef>
              <a:buSzPct val="57142"/>
              <a:buNone/>
            </a:pPr>
            <a:r>
              <a:rPr lang="en-GB" sz="7400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Budget:</a:t>
            </a:r>
            <a:r>
              <a:rPr lang="en-GB" sz="74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cost of components, tools, materials</a:t>
            </a:r>
            <a:endParaRPr lang="en-GB" sz="7400" noProof="0" dirty="0">
              <a:solidFill>
                <a:srgbClr val="0D0D0D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7000"/>
              </a:lnSpc>
              <a:spcBef>
                <a:spcPts val="1800"/>
              </a:spcBef>
              <a:buSzPct val="57142"/>
              <a:buNone/>
            </a:pPr>
            <a:r>
              <a:rPr lang="en-GB" sz="7400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Human resources:</a:t>
            </a:r>
            <a:r>
              <a:rPr lang="en-GB" sz="74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project manager, Health &amp; Safety officer</a:t>
            </a:r>
            <a:endParaRPr lang="en-GB" sz="7400" noProof="0" dirty="0">
              <a:solidFill>
                <a:srgbClr val="0D0D0D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7000"/>
              </a:lnSpc>
              <a:spcBef>
                <a:spcPts val="1800"/>
              </a:spcBef>
              <a:buSzPct val="57142"/>
              <a:buNone/>
            </a:pPr>
            <a:r>
              <a:rPr lang="en-GB" sz="7400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Training needs:</a:t>
            </a:r>
            <a:r>
              <a:rPr lang="en-GB" sz="74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how to use specialist equipment, safety protocols</a:t>
            </a:r>
            <a:endParaRPr lang="en-GB" sz="7400" noProof="0" dirty="0">
              <a:solidFill>
                <a:srgbClr val="0D0D0D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7000"/>
              </a:lnSpc>
              <a:spcBef>
                <a:spcPts val="1800"/>
              </a:spcBef>
              <a:buSzPct val="57142"/>
              <a:buNone/>
            </a:pPr>
            <a:r>
              <a:rPr lang="en-GB" sz="7400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Communication needs:</a:t>
            </a:r>
            <a:r>
              <a:rPr lang="en-GB" sz="74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meetings, communication tools (such as Teams)</a:t>
            </a:r>
            <a:endParaRPr lang="en-GB" sz="7400" noProof="0" dirty="0">
              <a:solidFill>
                <a:srgbClr val="0D0D0D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indent="0">
              <a:lnSpc>
                <a:spcPct val="107000"/>
              </a:lnSpc>
              <a:spcBef>
                <a:spcPts val="1800"/>
              </a:spcBef>
              <a:buSzPct val="57142"/>
              <a:buNone/>
            </a:pPr>
            <a:r>
              <a:rPr lang="en-GB" sz="7400" b="1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Facilities &amp; equipment:</a:t>
            </a:r>
            <a:r>
              <a:rPr lang="en-GB" sz="74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 workshop space, Computer Aided Design (CAD) access</a:t>
            </a:r>
            <a:endParaRPr lang="en-GB" sz="7000" b="1" i="1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1905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100000"/>
              <a:buNone/>
            </a:pPr>
            <a:endParaRPr lang="en-GB" b="1" noProof="0" dirty="0"/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77E162F2-F4B8-927B-1372-F192049144D1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456B89C9-22B1-CBC9-1062-A6CD4BCBCE8D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177227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A0E7-01F4-3558-5E5B-BFBA05B4F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AE33-75BE-271F-69C2-417D0A2B2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Workbook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720C6-ABDE-20B8-BA26-20718B689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Complete Lesson 5 Activity 1:</a:t>
            </a:r>
            <a:r>
              <a:rPr lang="en-GB" b="1" noProof="0" dirty="0"/>
              <a:t> Resource planning</a:t>
            </a:r>
          </a:p>
          <a:p>
            <a:pPr marL="114300" indent="0">
              <a:buNone/>
            </a:pPr>
            <a:endParaRPr lang="en-GB" b="1" noProof="0" dirty="0"/>
          </a:p>
          <a:p>
            <a:pPr marL="114300" indent="0">
              <a:buNone/>
            </a:pPr>
            <a:endParaRPr lang="en-GB" b="1" noProof="0" dirty="0"/>
          </a:p>
        </p:txBody>
      </p:sp>
      <p:pic>
        <p:nvPicPr>
          <p:cNvPr id="8" name="Picture Placeholder 7" descr="An industrial robot arm gripper  ">
            <a:extLst>
              <a:ext uri="{FF2B5EF4-FFF2-40B4-BE49-F238E27FC236}">
                <a16:creationId xmlns:a16="http://schemas.microsoft.com/office/drawing/2014/main" id="{55E45C36-7E8A-EF42-0A96-0BEFD38D588E}"/>
              </a:ext>
            </a:extLst>
          </p:cNvPr>
          <p:cNvPicPr>
            <a:picLocks noGrp="1" noChangeAspect="1"/>
          </p:cNvPicPr>
          <p:nvPr>
            <p:ph type="pic" idx="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5" name="Google Shape;112;p2">
            <a:extLst>
              <a:ext uri="{FF2B5EF4-FFF2-40B4-BE49-F238E27FC236}">
                <a16:creationId xmlns:a16="http://schemas.microsoft.com/office/drawing/2014/main" id="{AA27E594-2CAF-3606-C526-5B24DA99B11A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5: Project planning tools</a:t>
            </a:r>
          </a:p>
        </p:txBody>
      </p:sp>
      <p:sp>
        <p:nvSpPr>
          <p:cNvPr id="4" name="Google Shape;111;p2">
            <a:extLst>
              <a:ext uri="{FF2B5EF4-FFF2-40B4-BE49-F238E27FC236}">
                <a16:creationId xmlns:a16="http://schemas.microsoft.com/office/drawing/2014/main" id="{5052752B-2DDB-D628-2453-F42E6832B386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212132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/>
          <p:cNvSpPr txBox="1">
            <a:spLocks noGrp="1"/>
          </p:cNvSpPr>
          <p:nvPr>
            <p:ph type="title"/>
          </p:nvPr>
        </p:nvSpPr>
        <p:spPr>
          <a:xfrm>
            <a:off x="838200" y="1365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000"/>
            </a:pPr>
            <a:r>
              <a:rPr lang="en-GB" noProof="0" dirty="0"/>
              <a:t>Gantt Charts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38200" y="1367819"/>
            <a:ext cx="11041626" cy="4714770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25000" lnSpcReduction="20000"/>
          </a:bodyPr>
          <a:lstStyle/>
          <a:p>
            <a:pPr marL="263525" lvl="0" indent="0">
              <a:lnSpc>
                <a:spcPct val="107000"/>
              </a:lnSpc>
              <a:spcBef>
                <a:spcPts val="0"/>
              </a:spcBef>
              <a:buSzPts val="2000"/>
              <a:buNone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A Gantt chart visually maps tasks, durations, start/end dates, dependencies and milestones.</a:t>
            </a:r>
          </a:p>
          <a:p>
            <a:pPr marL="263525" indent="0">
              <a:lnSpc>
                <a:spcPct val="107000"/>
              </a:lnSpc>
              <a:spcBef>
                <a:spcPts val="0"/>
              </a:spcBef>
              <a:buSzPts val="2000"/>
              <a:buNone/>
            </a:pPr>
            <a:endParaRPr lang="en-GB" sz="8800" noProof="0" dirty="0">
              <a:solidFill>
                <a:srgbClr val="0D0D0D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263525" indent="0">
              <a:lnSpc>
                <a:spcPct val="107000"/>
              </a:lnSpc>
              <a:spcBef>
                <a:spcPts val="0"/>
              </a:spcBef>
              <a:buSzPts val="2000"/>
              <a:buNone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A Gantt chart must include:</a:t>
            </a:r>
            <a:endParaRPr lang="en-GB" sz="8800" noProof="0" dirty="0">
              <a:solidFill>
                <a:srgbClr val="0D0D0D"/>
              </a:solidFill>
              <a:latin typeface="+mj-lt"/>
              <a:ea typeface="Calibri"/>
              <a:cs typeface="Calibri"/>
            </a:endParaRPr>
          </a:p>
          <a:p>
            <a:pPr marL="720725" lvl="0" indent="-27305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a breakdown of all major tasks;</a:t>
            </a:r>
            <a:endParaRPr lang="en-GB" sz="8800" noProof="0" dirty="0">
              <a:solidFill>
                <a:srgbClr val="0D0D0D"/>
              </a:solidFill>
              <a:latin typeface="+mj-lt"/>
            </a:endParaRPr>
          </a:p>
          <a:p>
            <a:pPr marL="720725" lvl="0" indent="-27305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start and finish dates;</a:t>
            </a:r>
            <a:endParaRPr lang="en-GB" sz="8800" noProof="0" dirty="0">
              <a:solidFill>
                <a:srgbClr val="0D0D0D"/>
              </a:solidFill>
              <a:latin typeface="+mj-lt"/>
            </a:endParaRPr>
          </a:p>
          <a:p>
            <a:pPr marL="720725" lvl="0" indent="-27305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task durations;</a:t>
            </a:r>
            <a:endParaRPr lang="en-GB" sz="8800" noProof="0" dirty="0">
              <a:solidFill>
                <a:srgbClr val="0D0D0D"/>
              </a:solidFill>
              <a:latin typeface="+mj-lt"/>
            </a:endParaRPr>
          </a:p>
          <a:p>
            <a:pPr marL="720725" lvl="0" indent="-27305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dependencies (A must finish before B starts);</a:t>
            </a:r>
            <a:endParaRPr lang="en-GB" sz="8800" noProof="0" dirty="0">
              <a:solidFill>
                <a:srgbClr val="0D0D0D"/>
              </a:solidFill>
              <a:latin typeface="+mj-lt"/>
            </a:endParaRPr>
          </a:p>
          <a:p>
            <a:pPr marL="720725" lvl="0" indent="-27305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milestones (key deadlines);</a:t>
            </a:r>
            <a:endParaRPr lang="en-GB" sz="8800" noProof="0" dirty="0">
              <a:solidFill>
                <a:srgbClr val="0D0D0D"/>
              </a:solidFill>
              <a:latin typeface="+mj-lt"/>
            </a:endParaRPr>
          </a:p>
          <a:p>
            <a:pPr marL="720725" lvl="0" indent="-273050">
              <a:lnSpc>
                <a:spcPct val="107000"/>
              </a:lnSpc>
              <a:spcBef>
                <a:spcPts val="1800"/>
              </a:spcBef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8800" noProof="0" dirty="0">
                <a:solidFill>
                  <a:srgbClr val="0D0D0D"/>
                </a:solidFill>
                <a:latin typeface="+mj-lt"/>
                <a:ea typeface="Calibri"/>
                <a:cs typeface="Calibri"/>
                <a:sym typeface="Calibri"/>
              </a:rPr>
              <a:t>contingency time (buffers).</a:t>
            </a:r>
            <a:endParaRPr lang="en-GB" sz="8800" noProof="0" dirty="0">
              <a:solidFill>
                <a:srgbClr val="0D0D0D"/>
              </a:solidFill>
              <a:latin typeface="+mj-lt"/>
            </a:endParaRPr>
          </a:p>
          <a:p>
            <a:pPr marL="342900" lvl="0" indent="-2794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57142"/>
              <a:buFont typeface="Noto Sans Symbols"/>
              <a:buNone/>
            </a:pPr>
            <a:endParaRPr lang="en-GB" sz="7000" noProof="0" dirty="0">
              <a:solidFill>
                <a:srgbClr val="0D0D0D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57142"/>
              <a:buNone/>
            </a:pPr>
            <a:endParaRPr lang="en-GB" sz="7000" b="1" i="1" noProof="0" dirty="0">
              <a:solidFill>
                <a:srgbClr val="0D0D0D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228600" lvl="0" indent="-190500" algn="l" rtl="0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SzPct val="100000"/>
              <a:buNone/>
            </a:pPr>
            <a:endParaRPr lang="en-GB" b="1" noProof="0" dirty="0">
              <a:latin typeface="+mj-lt"/>
            </a:endParaRPr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8D2468BA-629E-6987-2A0A-861366DC24E8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ECD827EB-BB92-0631-C365-4E3B37623201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>
          <a:extLst>
            <a:ext uri="{FF2B5EF4-FFF2-40B4-BE49-F238E27FC236}">
              <a16:creationId xmlns:a16="http://schemas.microsoft.com/office/drawing/2014/main" id="{881DDBE6-3F8F-B392-4DBE-9000A48D5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>
            <a:extLst>
              <a:ext uri="{FF2B5EF4-FFF2-40B4-BE49-F238E27FC236}">
                <a16:creationId xmlns:a16="http://schemas.microsoft.com/office/drawing/2014/main" id="{499D4418-662A-127D-47A2-770BDE714F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1365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000"/>
            </a:pPr>
            <a:r>
              <a:rPr lang="en-GB" noProof="0" dirty="0"/>
              <a:t>Example Gantt Chart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664335-C066-DEA0-1BD6-5353F0C37F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422943"/>
            <a:ext cx="10515600" cy="2012113"/>
          </a:xfrm>
          <a:prstGeom prst="rect">
            <a:avLst/>
          </a:prstGeom>
        </p:spPr>
      </p:pic>
      <p:sp>
        <p:nvSpPr>
          <p:cNvPr id="5" name="Google Shape;112;p2">
            <a:extLst>
              <a:ext uri="{FF2B5EF4-FFF2-40B4-BE49-F238E27FC236}">
                <a16:creationId xmlns:a16="http://schemas.microsoft.com/office/drawing/2014/main" id="{B5F38211-3ACD-D21B-2F37-9C882F7BC9D6}"/>
              </a:ext>
            </a:extLst>
          </p:cNvPr>
          <p:cNvSpPr txBox="1">
            <a:spLocks/>
          </p:cNvSpPr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8000"/>
              </a:lnSpc>
              <a:buSzPts val="1200"/>
            </a:pPr>
            <a:r>
              <a:rPr lang="en-GB" sz="1200" noProof="0" dirty="0">
                <a:solidFill>
                  <a:srgbClr val="898989"/>
                </a:solidFill>
              </a:rPr>
              <a:t>Lesson 5: Project planning tools</a:t>
            </a:r>
          </a:p>
        </p:txBody>
      </p:sp>
      <p:sp>
        <p:nvSpPr>
          <p:cNvPr id="2" name="Google Shape;111;p2">
            <a:extLst>
              <a:ext uri="{FF2B5EF4-FFF2-40B4-BE49-F238E27FC236}">
                <a16:creationId xmlns:a16="http://schemas.microsoft.com/office/drawing/2014/main" id="{502EF2F4-95AC-5E2B-48C6-2677C9DAF039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162998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BE52F-63A2-06CB-BECE-574DB8896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B10E8-3692-2A77-F5AE-D89A9648E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Workbook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22363-4EFB-EF19-7DE1-A7137CA45C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Complete Lesson 5 Activity 2:</a:t>
            </a:r>
            <a:r>
              <a:rPr lang="en-GB" b="1" noProof="0" dirty="0"/>
              <a:t> Project planning using digital tools</a:t>
            </a:r>
          </a:p>
          <a:p>
            <a:pPr marL="114300" indent="0">
              <a:buNone/>
            </a:pPr>
            <a:endParaRPr lang="en-GB" b="1" noProof="0" dirty="0"/>
          </a:p>
          <a:p>
            <a:pPr marL="114300" indent="0">
              <a:buNone/>
            </a:pPr>
            <a:endParaRPr lang="en-GB" b="1" noProof="0" dirty="0"/>
          </a:p>
        </p:txBody>
      </p:sp>
      <p:pic>
        <p:nvPicPr>
          <p:cNvPr id="8" name="Picture Placeholder 7" descr="An industrial robot arm gripper  ">
            <a:extLst>
              <a:ext uri="{FF2B5EF4-FFF2-40B4-BE49-F238E27FC236}">
                <a16:creationId xmlns:a16="http://schemas.microsoft.com/office/drawing/2014/main" id="{1B796CDD-4E3A-3458-64A9-76C9C491B0A1}"/>
              </a:ext>
            </a:extLst>
          </p:cNvPr>
          <p:cNvPicPr>
            <a:picLocks noGrp="1" noChangeAspect="1"/>
          </p:cNvPicPr>
          <p:nvPr>
            <p:ph type="pic" idx="3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5" name="Google Shape;112;p2">
            <a:extLst>
              <a:ext uri="{FF2B5EF4-FFF2-40B4-BE49-F238E27FC236}">
                <a16:creationId xmlns:a16="http://schemas.microsoft.com/office/drawing/2014/main" id="{6A85575D-D0A7-2372-44C9-66291DD1C743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5: Project planning tools</a:t>
            </a:r>
          </a:p>
        </p:txBody>
      </p:sp>
      <p:sp>
        <p:nvSpPr>
          <p:cNvPr id="4" name="Google Shape;111;p2">
            <a:extLst>
              <a:ext uri="{FF2B5EF4-FFF2-40B4-BE49-F238E27FC236}">
                <a16:creationId xmlns:a16="http://schemas.microsoft.com/office/drawing/2014/main" id="{8C746F74-9153-8E2F-8801-5F84DBB686A7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2045835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AFC4D-A1EB-5DFE-A36D-999BE499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Tips for creating a Gantt Chart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90454-5CBC-18CA-9CF8-FFFB53197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10685207" cy="4351338"/>
          </a:xfrm>
        </p:spPr>
        <p:txBody>
          <a:bodyPr>
            <a:normAutofit/>
          </a:bodyPr>
          <a:lstStyle/>
          <a:p>
            <a:pPr lvl="0">
              <a:buClr>
                <a:srgbClr val="326367"/>
              </a:buClr>
              <a:buSzPct val="100000"/>
            </a:pPr>
            <a:r>
              <a:rPr lang="en-GB" noProof="0" dirty="0"/>
              <a:t>Use the tasks provided in the project brief document.</a:t>
            </a:r>
          </a:p>
          <a:p>
            <a:pPr lvl="0">
              <a:buClr>
                <a:srgbClr val="326367"/>
              </a:buClr>
              <a:buSzPct val="100000"/>
            </a:pPr>
            <a:r>
              <a:rPr lang="en-GB" noProof="0" dirty="0"/>
              <a:t>Estimate durations for each task (e.g. two days).</a:t>
            </a:r>
          </a:p>
          <a:p>
            <a:pPr lvl="0">
              <a:buClr>
                <a:srgbClr val="326367"/>
              </a:buClr>
              <a:buSzPct val="100000"/>
            </a:pPr>
            <a:r>
              <a:rPr lang="en-GB" noProof="0" dirty="0"/>
              <a:t>Identify dependencies to help you sequence your project, such as:</a:t>
            </a:r>
          </a:p>
          <a:p>
            <a:pPr lvl="1">
              <a:buClr>
                <a:srgbClr val="326367"/>
              </a:buClr>
              <a:buSzPct val="100000"/>
            </a:pPr>
            <a:r>
              <a:rPr lang="en-GB" noProof="0" dirty="0"/>
              <a:t>concept designing must finish before prototype building;</a:t>
            </a:r>
          </a:p>
          <a:p>
            <a:pPr lvl="1">
              <a:buClr>
                <a:srgbClr val="326367"/>
              </a:buClr>
              <a:buSzPct val="100000"/>
            </a:pPr>
            <a:r>
              <a:rPr lang="en-GB" noProof="0" dirty="0"/>
              <a:t>testing must finish before evaluation.</a:t>
            </a:r>
          </a:p>
          <a:p>
            <a:pPr lvl="0">
              <a:buClr>
                <a:srgbClr val="326367"/>
              </a:buClr>
              <a:buSzPct val="100000"/>
            </a:pPr>
            <a:r>
              <a:rPr lang="en-GB" noProof="0" dirty="0"/>
              <a:t>Add at least two milestones (e.g. Prototype complete).</a:t>
            </a:r>
          </a:p>
          <a:p>
            <a:pPr lvl="0">
              <a:buClr>
                <a:srgbClr val="326367"/>
              </a:buClr>
              <a:buSzPct val="100000"/>
            </a:pPr>
            <a:r>
              <a:rPr lang="en-GB" noProof="0" dirty="0"/>
              <a:t>Add buffer/contingency time of one to two days.</a:t>
            </a:r>
          </a:p>
          <a:p>
            <a:endParaRPr lang="en-GB" noProof="0" dirty="0"/>
          </a:p>
        </p:txBody>
      </p:sp>
      <p:sp>
        <p:nvSpPr>
          <p:cNvPr id="4" name="Google Shape;112;p2">
            <a:extLst>
              <a:ext uri="{FF2B5EF4-FFF2-40B4-BE49-F238E27FC236}">
                <a16:creationId xmlns:a16="http://schemas.microsoft.com/office/drawing/2014/main" id="{DC2CA828-B822-9987-BDB9-C1D6A7200103}"/>
              </a:ext>
            </a:extLst>
          </p:cNvPr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noProof="0" dirty="0"/>
              <a:t>Lesson 5: Project planning tools</a:t>
            </a:r>
          </a:p>
        </p:txBody>
      </p:sp>
      <p:sp>
        <p:nvSpPr>
          <p:cNvPr id="5" name="Google Shape;111;p2">
            <a:extLst>
              <a:ext uri="{FF2B5EF4-FFF2-40B4-BE49-F238E27FC236}">
                <a16:creationId xmlns:a16="http://schemas.microsoft.com/office/drawing/2014/main" id="{E2990F69-07D2-D7C4-4354-108E4DDD2B06}"/>
              </a:ext>
            </a:extLst>
          </p:cNvPr>
          <p:cNvSpPr txBox="1">
            <a:spLocks/>
          </p:cNvSpPr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spcBef>
                <a:spcPts val="0"/>
              </a:spcBef>
              <a:buSzPts val="1400"/>
              <a:buFont typeface="Arial"/>
              <a:buNone/>
            </a:pPr>
            <a:r>
              <a:rPr lang="en-GB" sz="1400" b="1" noProof="0" dirty="0">
                <a:solidFill>
                  <a:schemeClr val="bg1">
                    <a:lumMod val="95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2457963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fb43fb1aa4e59332d5b0f19b84463a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72831a12c1f50ef4f14741b0b460a1ce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312907-923A-4EC7-A574-83118424B954}"/>
</file>

<file path=customXml/itemProps2.xml><?xml version="1.0" encoding="utf-8"?>
<ds:datastoreItem xmlns:ds="http://schemas.openxmlformats.org/officeDocument/2006/customXml" ds:itemID="{96133354-4C50-4331-BCEC-45812C8CFA56}"/>
</file>

<file path=customXml/itemProps3.xml><?xml version="1.0" encoding="utf-8"?>
<ds:datastoreItem xmlns:ds="http://schemas.openxmlformats.org/officeDocument/2006/customXml" ds:itemID="{ED6D5417-0167-484B-856A-7623CB78DF9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1214</Words>
  <Application>Microsoft Office PowerPoint</Application>
  <PresentationFormat>Widescreen</PresentationFormat>
  <Paragraphs>207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Noto Sans Symbols</vt:lpstr>
      <vt:lpstr>Cambria Math</vt:lpstr>
      <vt:lpstr>Calibri</vt:lpstr>
      <vt:lpstr>Arial Narrow</vt:lpstr>
      <vt:lpstr>Wingdings</vt:lpstr>
      <vt:lpstr>Office Theme</vt:lpstr>
      <vt:lpstr>Engineering and Manufacturing: Core</vt:lpstr>
      <vt:lpstr>In this lesson we will:</vt:lpstr>
      <vt:lpstr>Pneumatic gripper project</vt:lpstr>
      <vt:lpstr>Key resources</vt:lpstr>
      <vt:lpstr>Workbook</vt:lpstr>
      <vt:lpstr>Gantt Charts</vt:lpstr>
      <vt:lpstr>Example Gantt Chart</vt:lpstr>
      <vt:lpstr>Workbook</vt:lpstr>
      <vt:lpstr>Tips for creating a Gantt 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 this lesson we have: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2026-06-25T14:27:20Z</dcterms:created>
  <dcterms:modified xsi:type="dcterms:W3CDTF">2026-06-25T14:27:24Z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