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1"/>
    <p:sldMasterId id="2147483656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embeddedFontLst>
    <p:embeddedFont>
      <p:font typeface="Arial Narrow" panose="020B0606020202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FARP0X8v98DCTPqNKAy3KfGVc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F1995D"/>
    <a:srgbClr val="3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AA7F1CE-4997-466D-B850-4E9312A357BF}">
  <a:tblStyle styleId="{2AA7F1CE-4997-466D-B850-4E9312A357B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BF1A37F0-CFC6-4723-9839-5124029BF12D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3"/>
    <p:restoredTop sz="94638"/>
  </p:normalViewPr>
  <p:slideViewPr>
    <p:cSldViewPr snapToGrid="0">
      <p:cViewPr varScale="1">
        <p:scale>
          <a:sx n="70" d="100"/>
          <a:sy n="70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customschemas.google.com/relationships/presentationmetadata" Target="metadata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204109101/db939fc140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dirty="0"/>
              <a:t>Image © Shutterstock/</a:t>
            </a:r>
            <a:r>
              <a:rPr lang="en-GB" dirty="0" err="1"/>
              <a:t>Goroenkoff</a:t>
            </a:r>
            <a:endParaRPr dirty="0"/>
          </a:p>
        </p:txBody>
      </p:sp>
      <p:sp>
        <p:nvSpPr>
          <p:cNvPr id="195" name="Google Shape;19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6" name="Google Shape;2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4" name="Google Shape;28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3" name="Google Shape;2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© Shutterstock/</a:t>
            </a:r>
            <a:r>
              <a:rPr lang="en-GB" dirty="0" err="1"/>
              <a:t>Gorodenkoff</a:t>
            </a:r>
            <a:endParaRPr dirty="0"/>
          </a:p>
        </p:txBody>
      </p:sp>
      <p:sp>
        <p:nvSpPr>
          <p:cNvPr id="212" name="Google Shape;2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1" name="Google Shape;2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230" name="Google Shape;23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0" name="Google Shape;240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9" name="Google Shape;24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0" name="Google Shape;250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Roles and responsibilities in projects video: </a:t>
            </a:r>
            <a:r>
              <a:rPr lang="en-GB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https://vimeo.com/1204109101/db939fc140</a:t>
            </a:r>
            <a:endParaRPr dirty="0"/>
          </a:p>
        </p:txBody>
      </p:sp>
      <p:sp>
        <p:nvSpPr>
          <p:cNvPr id="259" name="Google Shape;2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267" name="Google Shape;26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FC3011-A06B-4097-2F88-4F96769470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" y="0"/>
            <a:ext cx="12192001" cy="5211827"/>
          </a:xfrm>
          <a:prstGeom prst="rect">
            <a:avLst/>
          </a:prstGeom>
        </p:spPr>
      </p:pic>
      <p:pic>
        <p:nvPicPr>
          <p:cNvPr id="2" name="Picture 1" descr="A blue and black rectangle&#10;&#10;Description automatically generated">
            <a:extLst>
              <a:ext uri="{FF2B5EF4-FFF2-40B4-BE49-F238E27FC236}">
                <a16:creationId xmlns:a16="http://schemas.microsoft.com/office/drawing/2014/main" id="{05A98859-01F8-FC34-09F4-7171B43E275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235600"/>
            <a:ext cx="12192000" cy="4622400"/>
          </a:xfrm>
          <a:prstGeom prst="rect">
            <a:avLst/>
          </a:prstGeom>
        </p:spPr>
      </p:pic>
      <p:pic>
        <p:nvPicPr>
          <p:cNvPr id="3" name="Picture 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F916D1C3-45B2-BE11-5E69-ED07798B414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2486257"/>
            <a:ext cx="2049637" cy="8604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6D3BE3-3400-FAB3-9736-4C624B77BBB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5999" y="1904693"/>
            <a:ext cx="1799998" cy="1799998"/>
          </a:xfrm>
          <a:prstGeom prst="rect">
            <a:avLst/>
          </a:prstGeom>
        </p:spPr>
      </p:pic>
      <p:sp>
        <p:nvSpPr>
          <p:cNvPr id="17" name="Google Shape;17;p16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16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6"/>
          <p:cNvSpPr txBox="1">
            <a:spLocks noGrp="1"/>
          </p:cNvSpPr>
          <p:nvPr>
            <p:ph type="body" idx="2"/>
          </p:nvPr>
        </p:nvSpPr>
        <p:spPr>
          <a:xfrm>
            <a:off x="6096000" y="2998816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3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2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32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3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3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3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3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3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35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8"/>
            <a:ext cx="12192000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35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5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35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22" name="Google Shape;122;p35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3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38" name="Google Shape;138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4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51" name="Google Shape;151;p4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53" name="Google Shape;153;p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4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9" name="Google Shape;169;p4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70" name="Google Shape;170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6" name="Google Shape;176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77" name="Google Shape;177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4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4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7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7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27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27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27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27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27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27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7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7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28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29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9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3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0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86" name="Google Shape;86;p30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31" descr="A group of men in orange jackets and helmets standing in a field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603"/>
            <a:ext cx="12192000" cy="65149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31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8"/>
            <a:ext cx="12192000" cy="5247132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31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279961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31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1685224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31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1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4" name="Google Shape;94;p31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1"/>
          <p:cNvSpPr txBox="1">
            <a:spLocks noGrp="1"/>
          </p:cNvSpPr>
          <p:nvPr>
            <p:ph type="body" idx="2"/>
          </p:nvPr>
        </p:nvSpPr>
        <p:spPr>
          <a:xfrm>
            <a:off x="6096000" y="247672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31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7" name="Google Shape;97;p31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1861525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player.vimeo.com/video/1204109101?h=db939fc140&amp;amp;app_id=122963" TargetMode="Externa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"/>
          <p:cNvSpPr txBox="1">
            <a:spLocks noGrp="1"/>
          </p:cNvSpPr>
          <p:nvPr>
            <p:ph type="ctrTitle"/>
          </p:nvPr>
        </p:nvSpPr>
        <p:spPr>
          <a:xfrm>
            <a:off x="690880" y="3835106"/>
            <a:ext cx="11028788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 dirty="0"/>
              <a:t>Engineering and Manufacturing: Core</a:t>
            </a:r>
            <a:endParaRPr dirty="0"/>
          </a:p>
        </p:txBody>
      </p:sp>
      <p:sp>
        <p:nvSpPr>
          <p:cNvPr id="198" name="Google Shape;198;p1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dirty="0"/>
              <a:t>Topic: Project management</a:t>
            </a:r>
            <a:endParaRPr dirty="0"/>
          </a:p>
        </p:txBody>
      </p:sp>
      <p:sp>
        <p:nvSpPr>
          <p:cNvPr id="199" name="Google Shape;199;p1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/>
          <p:cNvSpPr txBox="1">
            <a:spLocks noGrp="1"/>
          </p:cNvSpPr>
          <p:nvPr>
            <p:ph type="body" idx="2"/>
          </p:nvPr>
        </p:nvSpPr>
        <p:spPr>
          <a:xfrm>
            <a:off x="6096000" y="2998819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sz="1800" b="1" i="0" u="none" strike="noStrike" cap="none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rPr>
              <a:t>Route: Engineering and Manufacturing</a:t>
            </a:r>
            <a:endParaRPr sz="1800" b="1" i="0" u="none" strike="noStrike" cap="none">
              <a:solidFill>
                <a:srgbClr val="32636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</a:pPr>
            <a:r>
              <a:rPr lang="en-GB" sz="40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Key project responsibilities</a:t>
            </a:r>
            <a:endParaRPr sz="40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2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34290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alibri"/>
              <a:buAutoNum type="arabicPeriod"/>
            </a:pPr>
            <a:r>
              <a:rPr lang="en-GB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Communication </a:t>
            </a:r>
            <a:endParaRPr dirty="0"/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alibri"/>
              <a:buAutoNum type="arabicPeriod"/>
            </a:pPr>
            <a:r>
              <a:rPr lang="en-GB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Monitoring </a:t>
            </a:r>
            <a:endParaRPr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alibri"/>
              <a:buAutoNum type="arabicPeriod"/>
            </a:pPr>
            <a:r>
              <a:rPr lang="en-GB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Planning </a:t>
            </a:r>
            <a:endParaRPr dirty="0"/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alibri"/>
              <a:buAutoNum type="arabicPeriod"/>
            </a:pPr>
            <a:r>
              <a:rPr lang="en-GB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Finance </a:t>
            </a:r>
            <a:endParaRPr dirty="0"/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alibri"/>
              <a:buAutoNum type="arabicPeriod"/>
            </a:pPr>
            <a:r>
              <a:rPr lang="en-GB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Reporting </a:t>
            </a:r>
            <a:endParaRPr dirty="0"/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alibri"/>
              <a:buAutoNum type="arabicPeriod"/>
            </a:pPr>
            <a:r>
              <a:rPr lang="en-GB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Quality control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2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2CAB41FB-6FFA-DBE7-00E2-59FB99930AB1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 we have:</a:t>
            </a:r>
            <a:endParaRPr/>
          </a:p>
        </p:txBody>
      </p:sp>
      <p:sp>
        <p:nvSpPr>
          <p:cNvPr id="287" name="Google Shape;28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/>
              <a:t>identified key stakeholders (client, regulators, project team) and explained their interests in the project;</a:t>
            </a:r>
            <a:endParaRPr dirty="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/>
              <a:t>described the key roles in an engineering project (including the project manager, design engineer, health and safety officer, build technician);</a:t>
            </a:r>
            <a:endParaRPr dirty="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/>
              <a:t>explained the responsibilities of each role, including planning, monitoring, finance, reporting and communication.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288" name="Google Shape;288;p24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983221" cy="4034401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/>
              <a:t>Skills: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CSA. Developing project plans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b="1"/>
              <a:t>General competencies: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/>
              <a:t>English: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/>
              <a:t>EC5. Synthesise information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/>
              <a:t>EC6. Take part in/lead discussions</a:t>
            </a:r>
            <a:endParaRPr/>
          </a:p>
        </p:txBody>
      </p:sp>
      <p:sp>
        <p:nvSpPr>
          <p:cNvPr id="289" name="Google Shape;289;p2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Roles and responsibilities in projects</a:t>
            </a:r>
            <a:endParaRPr/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3E362988-FB25-24F0-BB02-F67CA01849DC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 we will:</a:t>
            </a:r>
            <a:endParaRPr/>
          </a:p>
        </p:txBody>
      </p:sp>
      <p:sp>
        <p:nvSpPr>
          <p:cNvPr id="206" name="Google Shape;206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/>
              <a:t>identify key stakeholders (client, regulators, project team) and explain their interests in the project;</a:t>
            </a:r>
            <a:endParaRPr dirty="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/>
              <a:t>describe the key roles in an engineering project (including the project manager, design engineer, health and safety officer, build technician);</a:t>
            </a:r>
            <a:endParaRPr dirty="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/>
              <a:t>explain the responsibilities of each role, including planning, monitoring, finance, reporting and communication.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207" name="Google Shape;207;p2"/>
          <p:cNvSpPr txBox="1">
            <a:spLocks noGrp="1"/>
          </p:cNvSpPr>
          <p:nvPr>
            <p:ph type="body" idx="2"/>
          </p:nvPr>
        </p:nvSpPr>
        <p:spPr>
          <a:xfrm>
            <a:off x="7530353" y="1893127"/>
            <a:ext cx="3983221" cy="401606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/>
              <a:t>Skills: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CSA. Developing project plans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b="1"/>
              <a:t>General competencies: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/>
              <a:t>English: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/>
              <a:t>EC5. Synthesise information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/>
              <a:t>EC6. Take part in/lead discussions</a:t>
            </a:r>
            <a:endParaRPr/>
          </a:p>
        </p:txBody>
      </p:sp>
      <p:sp>
        <p:nvSpPr>
          <p:cNvPr id="208" name="Google Shape;208;p2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209" name="Google Shape;209;p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Roles and responsibilities in projects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Stakeholders</a:t>
            </a:r>
            <a:endParaRPr/>
          </a:p>
        </p:txBody>
      </p:sp>
      <p:sp>
        <p:nvSpPr>
          <p:cNvPr id="215" name="Google Shape;215;p4"/>
          <p:cNvSpPr txBox="1">
            <a:spLocks noGrp="1"/>
          </p:cNvSpPr>
          <p:nvPr>
            <p:ph type="body" idx="1"/>
          </p:nvPr>
        </p:nvSpPr>
        <p:spPr>
          <a:xfrm>
            <a:off x="710381" y="1690687"/>
            <a:ext cx="6430648" cy="4439949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82949"/>
              <a:buNone/>
            </a:pP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Stakeholders are the individuals or groups with an interest in the project. </a:t>
            </a:r>
            <a:endParaRPr sz="8800" dirty="0">
              <a:latin typeface="+mn-lt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82949"/>
              <a:buNone/>
            </a:pPr>
            <a:r>
              <a:rPr lang="en-GB" sz="8800" dirty="0">
                <a:solidFill>
                  <a:srgbClr val="0D0D0D"/>
                </a:solidFill>
                <a:latin typeface="+mn-lt"/>
              </a:rPr>
              <a:t>Examples</a:t>
            </a: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 include the:</a:t>
            </a:r>
            <a:endParaRPr sz="88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client (or clients);</a:t>
            </a:r>
            <a:endParaRPr sz="8800" dirty="0">
              <a:latin typeface="+mn-lt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subcontractor; </a:t>
            </a:r>
            <a:endParaRPr sz="88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8800" dirty="0">
                <a:solidFill>
                  <a:srgbClr val="0D0D0D"/>
                </a:solidFill>
                <a:latin typeface="+mn-lt"/>
              </a:rPr>
              <a:t>r</a:t>
            </a: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egulators; </a:t>
            </a:r>
            <a:endParaRPr sz="8800" dirty="0">
              <a:latin typeface="+mn-lt"/>
            </a:endParaRPr>
          </a:p>
          <a:p>
            <a:pPr marL="228600" lvl="0" indent="-22860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project team; </a:t>
            </a:r>
            <a:endParaRPr sz="8800" dirty="0">
              <a:latin typeface="+mn-lt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88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end users.</a:t>
            </a:r>
            <a:endParaRPr sz="8800" dirty="0">
              <a:latin typeface="+mn-lt"/>
              <a:ea typeface="Arial"/>
              <a:cs typeface="Arial"/>
              <a:sym typeface="Arial"/>
            </a:endParaRPr>
          </a:p>
          <a:p>
            <a:pPr marL="0" lvl="0" indent="0">
              <a:lnSpc>
                <a:spcPct val="107000"/>
              </a:lnSpc>
              <a:spcBef>
                <a:spcPts val="1800"/>
              </a:spcBef>
              <a:buSzPct val="77491"/>
              <a:buNone/>
            </a:pPr>
            <a:r>
              <a:rPr lang="en-GB" sz="8800" dirty="0">
                <a:latin typeface="+mn-lt"/>
              </a:rPr>
              <a:t>Large engineering complex projects could also include working with stakeholders like the Government.</a:t>
            </a:r>
            <a:endParaRPr lang="en-US" sz="8800" b="1" dirty="0">
              <a:solidFill>
                <a:srgbClr val="0D0D0D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77491"/>
              <a:buNone/>
            </a:pPr>
            <a:endParaRPr sz="1800" b="1" dirty="0">
              <a:solidFill>
                <a:srgbClr val="0D0D0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6" name="Google Shape;216;p4" descr="Executives and construction consultants meeting in a glass office to review blueprints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66819" y="1893127"/>
            <a:ext cx="4586407" cy="3910693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/>
          </a:p>
        </p:txBody>
      </p:sp>
      <p:sp>
        <p:nvSpPr>
          <p:cNvPr id="218" name="Google Shape;218;p4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Who are the stakeholders in your project?</a:t>
            </a:r>
            <a:endParaRPr/>
          </a:p>
        </p:txBody>
      </p:sp>
      <p:sp>
        <p:nvSpPr>
          <p:cNvPr id="224" name="Google Shape;224;p6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075605" cy="4377603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81117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ts val="2323"/>
              <a:buNone/>
            </a:pPr>
            <a:endParaRPr sz="280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81117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ts val="2323"/>
              <a:buNone/>
            </a:pPr>
            <a:endParaRPr sz="2800">
              <a:solidFill>
                <a:srgbClr val="0D0D0D"/>
              </a:solidFill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ts val="1395"/>
              <a:buNone/>
            </a:pPr>
            <a:r>
              <a:rPr lang="en-GB" sz="280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ts val="1395"/>
              <a:buNone/>
            </a:pPr>
            <a:endParaRPr sz="1800" b="1">
              <a:solidFill>
                <a:srgbClr val="0D0D0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5" name="Google Shape;225;p6"/>
          <p:cNvGraphicFramePr/>
          <p:nvPr>
            <p:extLst>
              <p:ext uri="{D42A27DB-BD31-4B8C-83A1-F6EECF244321}">
                <p14:modId xmlns:p14="http://schemas.microsoft.com/office/powerpoint/2010/main" val="3273174843"/>
              </p:ext>
            </p:extLst>
          </p:nvPr>
        </p:nvGraphicFramePr>
        <p:xfrm>
          <a:off x="1060057" y="1928739"/>
          <a:ext cx="9559452" cy="3901500"/>
        </p:xfrm>
        <a:graphic>
          <a:graphicData uri="http://schemas.openxmlformats.org/drawingml/2006/table">
            <a:tbl>
              <a:tblPr firstRow="1" bandRow="1">
                <a:noFill/>
                <a:tableStyleId>{2AA7F1CE-4997-466D-B850-4E9312A357BF}</a:tableStyleId>
              </a:tblPr>
              <a:tblGrid>
                <a:gridCol w="4779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9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u="none" strike="noStrike" cap="none"/>
                        <a:t>Stakeholder</a:t>
                      </a:r>
                      <a:endParaRPr sz="20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u="none" strike="noStrike" cap="none"/>
                        <a:t>Who?</a:t>
                      </a:r>
                      <a:endParaRPr sz="2000" b="1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Client </a:t>
                      </a:r>
                      <a:endParaRPr sz="2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Subcontractor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Regulators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Project team </a:t>
                      </a:r>
                      <a:endParaRPr sz="2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 users</a:t>
                      </a:r>
                      <a:endParaRPr sz="2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6" name="Google Shape;226;p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/>
          </a:p>
        </p:txBody>
      </p:sp>
      <p:sp>
        <p:nvSpPr>
          <p:cNvPr id="227" name="Google Shape;227;p6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</a:pPr>
            <a:r>
              <a:rPr lang="en-GB" sz="400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Workbook</a:t>
            </a:r>
            <a:endParaRPr sz="4000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Complete Lesson 3 Activity 1:</a:t>
            </a:r>
            <a:r>
              <a:rPr lang="en-GB" b="1">
                <a:latin typeface="Arial"/>
                <a:ea typeface="Arial"/>
                <a:cs typeface="Arial"/>
                <a:sym typeface="Arial"/>
              </a:rPr>
              <a:t> Stakeholder mapping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4" name="Google Shape;234;p3" descr="An industrial robot arm gripper  "/>
          <p:cNvPicPr preferRelativeResize="0">
            <a:picLocks noGrp="1"/>
          </p:cNvPicPr>
          <p:nvPr>
            <p:ph type="pic" idx="3"/>
          </p:nvPr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3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96067937-11AB-BCA1-3A20-8C1769F03238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Stakeholder mapping</a:t>
            </a:r>
            <a:endParaRPr dirty="0"/>
          </a:p>
        </p:txBody>
      </p:sp>
      <p:graphicFrame>
        <p:nvGraphicFramePr>
          <p:cNvPr id="245" name="Google Shape;245;p10"/>
          <p:cNvGraphicFramePr/>
          <p:nvPr>
            <p:extLst>
              <p:ext uri="{D42A27DB-BD31-4B8C-83A1-F6EECF244321}">
                <p14:modId xmlns:p14="http://schemas.microsoft.com/office/powerpoint/2010/main" val="1393457066"/>
              </p:ext>
            </p:extLst>
          </p:nvPr>
        </p:nvGraphicFramePr>
        <p:xfrm>
          <a:off x="952500" y="2476500"/>
          <a:ext cx="10477500" cy="3093000"/>
        </p:xfrm>
        <a:graphic>
          <a:graphicData uri="http://schemas.openxmlformats.org/drawingml/2006/table">
            <a:tbl>
              <a:tblPr>
                <a:noFill/>
                <a:tableStyleId>{2AA7F1CE-4997-466D-B850-4E9312A357BF}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7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Stakeholder</a:t>
                      </a:r>
                      <a:endParaRPr sz="1800" b="1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Interest in project</a:t>
                      </a:r>
                      <a:endParaRPr sz="1800" b="1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u="none" strike="noStrike" cap="none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What they need from you</a:t>
                      </a:r>
                      <a:endParaRPr sz="1800" b="1" u="none" strike="noStrike" cap="none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u="none" strike="noStrike" cap="none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Potential conflicts</a:t>
                      </a:r>
                      <a:endParaRPr sz="1800" b="1" u="none" strike="noStrike" cap="none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Client 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Subcontractor 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Regulator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Project Team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End User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+mn-lt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6" name="Google Shape;246;p10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E3C3E3-ED41-49D0-6897-F9002EBDD0A3}"/>
              </a:ext>
            </a:extLst>
          </p:cNvPr>
          <p:cNvSpPr txBox="1"/>
          <p:nvPr/>
        </p:nvSpPr>
        <p:spPr>
          <a:xfrm>
            <a:off x="838199" y="1652189"/>
            <a:ext cx="91357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dirty="0"/>
              <a:t>Complete the table for the stakeholders involved in your project.</a:t>
            </a:r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7B7B6D13-AE02-7AE4-2ACE-6A20450FBC89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5"/>
          <p:cNvSpPr txBox="1">
            <a:spLocks noGrp="1"/>
          </p:cNvSpPr>
          <p:nvPr>
            <p:ph type="title"/>
          </p:nvPr>
        </p:nvSpPr>
        <p:spPr>
          <a:xfrm>
            <a:off x="838199" y="48169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Project roles</a:t>
            </a:r>
            <a:endParaRPr dirty="0"/>
          </a:p>
        </p:txBody>
      </p:sp>
      <p:graphicFrame>
        <p:nvGraphicFramePr>
          <p:cNvPr id="254" name="Google Shape;254;p5"/>
          <p:cNvGraphicFramePr/>
          <p:nvPr>
            <p:extLst>
              <p:ext uri="{D42A27DB-BD31-4B8C-83A1-F6EECF244321}">
                <p14:modId xmlns:p14="http://schemas.microsoft.com/office/powerpoint/2010/main" val="858979821"/>
              </p:ext>
            </p:extLst>
          </p:nvPr>
        </p:nvGraphicFramePr>
        <p:xfrm>
          <a:off x="838198" y="1807257"/>
          <a:ext cx="10515599" cy="4229795"/>
        </p:xfrm>
        <a:graphic>
          <a:graphicData uri="http://schemas.openxmlformats.org/drawingml/2006/table">
            <a:tbl>
              <a:tblPr>
                <a:noFill/>
                <a:tableStyleId>{BF1A37F0-CFC6-4723-9839-5124029BF12D}</a:tableStyleId>
              </a:tblPr>
              <a:tblGrid>
                <a:gridCol w="4046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9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8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400" b="1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Role</a:t>
                      </a:r>
                      <a:endParaRPr sz="24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400" b="1" u="none" strike="noStrike" cap="none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Typical responsibilities</a:t>
                      </a:r>
                      <a:endParaRPr sz="240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8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Project Manager</a:t>
                      </a:r>
                      <a:endParaRPr sz="2000" b="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Scheduling, monitoring progress, reporting to client, coordinating tasks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1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Design Engineer</a:t>
                      </a:r>
                      <a:endParaRPr sz="2000" b="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CAD, modelling, technical specifications, problem-solving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1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Build Technician</a:t>
                      </a:r>
                      <a:endParaRPr sz="2000" b="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Prototyping, assembly, testing, fault diagnosis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8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u="none" strike="noStrike" cap="none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Health &amp; Safety officer</a:t>
                      </a:r>
                      <a:endParaRPr sz="2000" b="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Risk assessments, compliance, safe operating procedure checks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1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u="none" strike="noStrike" cap="none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Finance/Resource Lead</a:t>
                      </a:r>
                      <a:endParaRPr sz="2000" b="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Budgeting, component sourcing, cost tracking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58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Communications Lead (optional)</a:t>
                      </a:r>
                      <a:endParaRPr sz="2000" b="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>
                          <a:solidFill>
                            <a:srgbClr val="0D0D0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Meeting minutes, updating team, managing documentation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6" name="Google Shape;256;p5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085AB188-7BB4-CCC2-E7A5-790E6AD4FF2C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"/>
          <p:cNvSpPr txBox="1">
            <a:spLocks noGrp="1"/>
          </p:cNvSpPr>
          <p:nvPr>
            <p:ph type="title"/>
          </p:nvPr>
        </p:nvSpPr>
        <p:spPr>
          <a:xfrm>
            <a:off x="487210" y="6305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</a:pPr>
            <a:r>
              <a:rPr lang="en-GB" sz="400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Roles and responsibilities in projects</a:t>
            </a:r>
            <a:endParaRPr sz="4000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11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34C480CF-7B36-74A8-C3F7-CBD2D9D7F0D5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dirty="0"/>
          </a:p>
        </p:txBody>
      </p:sp>
      <p:pic>
        <p:nvPicPr>
          <p:cNvPr id="5" name="Online Media 4" title="Roles and responsibilities in-projects Lyndhurst Precision Engineering">
            <a:hlinkClick r:id="" action="ppaction://media"/>
            <a:extLst>
              <a:ext uri="{FF2B5EF4-FFF2-40B4-BE49-F238E27FC236}">
                <a16:creationId xmlns:a16="http://schemas.microsoft.com/office/drawing/2014/main" id="{A59DF197-AC05-FA8C-98B6-52F1FEC6EA1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04028" y="1156544"/>
            <a:ext cx="8983943" cy="5061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</a:pPr>
            <a:r>
              <a:rPr lang="en-GB" sz="400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Workbook</a:t>
            </a:r>
            <a:endParaRPr sz="4000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Complete Lesson 3 Activity 2:</a:t>
            </a:r>
            <a:r>
              <a:rPr lang="en-GB" b="1" dirty="0">
                <a:latin typeface="Arial"/>
                <a:ea typeface="Arial"/>
                <a:cs typeface="Arial"/>
                <a:sym typeface="Arial"/>
              </a:rPr>
              <a:t> Roles, responsibilities and team communication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1" name="Google Shape;271;p7" descr="An industrial robot arm gripper  "/>
          <p:cNvPicPr preferRelativeResize="0">
            <a:picLocks noGrp="1"/>
          </p:cNvPicPr>
          <p:nvPr>
            <p:ph type="pic" idx="3"/>
          </p:nvPr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7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Roles and responsibilities in projects</a:t>
            </a:r>
            <a:endParaRPr/>
          </a:p>
        </p:txBody>
      </p:sp>
      <p:sp>
        <p:nvSpPr>
          <p:cNvPr id="2" name="Google Shape;226;p6">
            <a:extLst>
              <a:ext uri="{FF2B5EF4-FFF2-40B4-BE49-F238E27FC236}">
                <a16:creationId xmlns:a16="http://schemas.microsoft.com/office/drawing/2014/main" id="{8E586598-6C05-62EA-B540-3EC982A8AF6E}"/>
              </a:ext>
            </a:extLst>
          </p:cNvPr>
          <p:cNvSpPr/>
          <p:nvPr/>
        </p:nvSpPr>
        <p:spPr>
          <a:xfrm>
            <a:off x="9963538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fb43fb1aa4e59332d5b0f19b84463a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72831a12c1f50ef4f14741b0b460a1ce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1A4586-9AFA-4648-BC88-D04C9E43E032}"/>
</file>

<file path=customXml/itemProps2.xml><?xml version="1.0" encoding="utf-8"?>
<ds:datastoreItem xmlns:ds="http://schemas.openxmlformats.org/officeDocument/2006/customXml" ds:itemID="{13DB7330-68CC-4649-80A9-664F31596B94}"/>
</file>

<file path=customXml/itemProps3.xml><?xml version="1.0" encoding="utf-8"?>
<ds:datastoreItem xmlns:ds="http://schemas.openxmlformats.org/officeDocument/2006/customXml" ds:itemID="{BD7AD278-BD2E-4EE7-8690-12B0918E39C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</Words>
  <Application>Microsoft Office PowerPoint</Application>
  <PresentationFormat>Widescreen</PresentationFormat>
  <Paragraphs>110</Paragraphs>
  <Slides>11</Slides>
  <Notes>11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Arial Narrow</vt:lpstr>
      <vt:lpstr>Office Theme</vt:lpstr>
      <vt:lpstr>1_Office Theme</vt:lpstr>
      <vt:lpstr>Engineering and Manufacturing: Core</vt:lpstr>
      <vt:lpstr>In this lesson we will:</vt:lpstr>
      <vt:lpstr>Stakeholders</vt:lpstr>
      <vt:lpstr>Who are the stakeholders in your project?</vt:lpstr>
      <vt:lpstr>Workbook</vt:lpstr>
      <vt:lpstr>Stakeholder mapping</vt:lpstr>
      <vt:lpstr>Project roles</vt:lpstr>
      <vt:lpstr>Roles and responsibilities in projects</vt:lpstr>
      <vt:lpstr>Workbook</vt:lpstr>
      <vt:lpstr>Key project responsibilities</vt:lpstr>
      <vt:lpstr>In this lesson we have: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2026-06-25T14:24:10Z</dcterms:created>
  <dcterms:modified xsi:type="dcterms:W3CDTF">2026-06-25T14:24:12Z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