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4"/>
  </p:notesMasterIdLst>
  <p:sldIdLst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4" r:id="rId11"/>
    <p:sldId id="268" r:id="rId12"/>
    <p:sldId id="269" r:id="rId13"/>
  </p:sldIdLst>
  <p:sldSz cx="12192000" cy="6858000"/>
  <p:notesSz cx="6858000" cy="9144000"/>
  <p:embeddedFontLst>
    <p:embeddedFont>
      <p:font typeface="Arial Narrow" panose="020B0606020202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01RT49E50rZR6X/eNLfVLw67II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326367"/>
    <a:srgbClr val="CE98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96" autoAdjust="0"/>
    <p:restoredTop sz="94659"/>
  </p:normalViewPr>
  <p:slideViewPr>
    <p:cSldViewPr snapToGrid="0">
      <p:cViewPr varScale="1">
        <p:scale>
          <a:sx n="70" d="100"/>
          <a:sy n="70" d="100"/>
        </p:scale>
        <p:origin x="6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Image © Shutterstock/</a:t>
            </a:r>
            <a:r>
              <a:rPr lang="en-GB" dirty="0" err="1"/>
              <a:t>Gorodenkoff</a:t>
            </a:r>
            <a:endParaRPr lang="en-GB" dirty="0"/>
          </a:p>
        </p:txBody>
      </p:sp>
      <p:sp>
        <p:nvSpPr>
          <p:cNvPr id="240" name="Google Shape;24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6" name="Google Shape;34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4" name="Google Shape;35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9" name="Google Shape;2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Image © Shutterstock/Dragana </a:t>
            </a:r>
            <a:r>
              <a:rPr lang="en-GB" dirty="0" err="1"/>
              <a:t>Gordic</a:t>
            </a:r>
            <a:endParaRPr dirty="0"/>
          </a:p>
        </p:txBody>
      </p:sp>
      <p:sp>
        <p:nvSpPr>
          <p:cNvPr id="258" name="Google Shape;2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>
          <a:extLst>
            <a:ext uri="{FF2B5EF4-FFF2-40B4-BE49-F238E27FC236}">
              <a16:creationId xmlns:a16="http://schemas.microsoft.com/office/drawing/2014/main" id="{48EBA001-E6EE-9F5C-2E37-D80157321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>
            <a:extLst>
              <a:ext uri="{FF2B5EF4-FFF2-40B4-BE49-F238E27FC236}">
                <a16:creationId xmlns:a16="http://schemas.microsoft.com/office/drawing/2014/main" id="{53A64228-9B07-B25F-7028-381C7D8114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/>
              <a:t>BearFotos</a:t>
            </a:r>
            <a:endParaRPr lang="en-GB" dirty="0"/>
          </a:p>
        </p:txBody>
      </p:sp>
      <p:sp>
        <p:nvSpPr>
          <p:cNvPr id="258" name="Google Shape;258;p4:notes">
            <a:extLst>
              <a:ext uri="{FF2B5EF4-FFF2-40B4-BE49-F238E27FC236}">
                <a16:creationId xmlns:a16="http://schemas.microsoft.com/office/drawing/2014/main" id="{9C06C45E-3E10-F18F-22EA-1C3E685D87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03832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 (left) © Shutterstock/</a:t>
            </a:r>
            <a:r>
              <a:rPr lang="en-GB" dirty="0" err="1"/>
              <a:t>MeshCube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Image (right) © Shutterstock/Andrew Angelov</a:t>
            </a:r>
            <a:endParaRPr dirty="0"/>
          </a:p>
        </p:txBody>
      </p:sp>
      <p:sp>
        <p:nvSpPr>
          <p:cNvPr id="267" name="Google Shape;2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dirty="0"/>
              <a:t>Image © Shutterstock/</a:t>
            </a:r>
            <a:r>
              <a:rPr lang="en-GB" dirty="0" err="1"/>
              <a:t>vanitjan</a:t>
            </a:r>
            <a:endParaRPr lang="en-GB" dirty="0"/>
          </a:p>
        </p:txBody>
      </p:sp>
      <p:sp>
        <p:nvSpPr>
          <p:cNvPr id="276" name="Google Shape;2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5" name="Google Shape;2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b8706242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g3b870624215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g3b870624215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310" name="Google Shape;31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C3011-A06B-4097-2F88-4F96769470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1" cy="5211827"/>
          </a:xfrm>
          <a:prstGeom prst="rect">
            <a:avLst/>
          </a:prstGeom>
        </p:spPr>
      </p:pic>
      <p:pic>
        <p:nvPicPr>
          <p:cNvPr id="2" name="Picture 1" descr="A blue and black rectangle&#10;&#10;Description automatically generated">
            <a:extLst>
              <a:ext uri="{FF2B5EF4-FFF2-40B4-BE49-F238E27FC236}">
                <a16:creationId xmlns:a16="http://schemas.microsoft.com/office/drawing/2014/main" id="{AB6D971E-5C83-C964-6BD4-CD73425A3F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35600"/>
            <a:ext cx="12192000" cy="4622400"/>
          </a:xfrm>
          <a:prstGeom prst="rect">
            <a:avLst/>
          </a:prstGeom>
        </p:spPr>
      </p:pic>
      <p:pic>
        <p:nvPicPr>
          <p:cNvPr id="3" name="Picture 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E8308760-99FD-740C-98CD-225C1182E8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2486257"/>
            <a:ext cx="2049637" cy="8604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1B639-99E3-7148-1D42-67EAA52F2F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999" y="1904693"/>
            <a:ext cx="1799998" cy="1799998"/>
          </a:xfrm>
          <a:prstGeom prst="rect">
            <a:avLst/>
          </a:prstGeom>
        </p:spPr>
      </p:pic>
      <p:sp>
        <p:nvSpPr>
          <p:cNvPr id="20" name="Google Shape;20;p10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0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6096000" y="2850733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10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3">
  <p:cSld name="Intro_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3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3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3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3"/>
          <p:cNvSpPr>
            <a:spLocks noGrp="1"/>
          </p:cNvSpPr>
          <p:nvPr>
            <p:ph type="pic" idx="3"/>
          </p:nvPr>
        </p:nvSpPr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4" descr="A group of men in orange jackets and helmets standing in a field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603"/>
            <a:ext cx="12192000" cy="6514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34" descr="A blue and black rectang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34" descr="A white cloud with black background&#10;&#10;Description automatically generated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0282" y="1279961"/>
            <a:ext cx="1811433" cy="1799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34" descr="A black and blue logo&#10;&#10;Description automatically generated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70" y="1685224"/>
            <a:ext cx="1058259" cy="10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4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7" name="Google Shape;137;p34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4"/>
          <p:cNvSpPr txBox="1">
            <a:spLocks noGrp="1"/>
          </p:cNvSpPr>
          <p:nvPr>
            <p:ph type="body" idx="2"/>
          </p:nvPr>
        </p:nvSpPr>
        <p:spPr>
          <a:xfrm>
            <a:off x="6096000" y="2476724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000"/>
              <a:buNone/>
              <a:defRPr sz="2000" b="1" i="0" u="none">
                <a:solidFill>
                  <a:srgbClr val="326367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>
                <a:solidFill>
                  <a:srgbClr val="262626"/>
                </a:solidFill>
              </a:defRPr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0" name="Google Shape;140;p34" descr="A picture containing screenshot, graphics, pattern, circle&#10;&#10;Description automatically generated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163" y="1861525"/>
            <a:ext cx="2049637" cy="860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>
  <p:cSld name="Intro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3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5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4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2">
  <p:cSld name="Intro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36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6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_1" userDrawn="1">
  <p:cSld name="Intro_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11"/>
          <p:cNvSpPr txBox="1">
            <a:spLocks noGrp="1"/>
          </p:cNvSpPr>
          <p:nvPr>
            <p:ph type="body" idx="2"/>
          </p:nvPr>
        </p:nvSpPr>
        <p:spPr>
          <a:xfrm>
            <a:off x="7530353" y="1825625"/>
            <a:ext cx="3823447" cy="4351338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1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>
  <p:cSld name="Consolidatio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7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7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3"/>
          </p:nvPr>
        </p:nvSpPr>
        <p:spPr>
          <a:xfrm>
            <a:off x="838200" y="6356349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sson pause">
  <p:cSld name="Lesson pause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38" descr="A blue and black rectangle&#10;&#10;Description automatically generated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10868"/>
            <a:ext cx="12192000" cy="5247132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38"/>
          <p:cNvSpPr txBox="1"/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8"/>
          <p:cNvSpPr txBox="1"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  <a:defRPr sz="5200" b="1">
                <a:solidFill>
                  <a:srgbClr val="32636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  <a:defRPr sz="2800">
                <a:solidFill>
                  <a:srgbClr val="595959"/>
                </a:solidFill>
              </a:defRPr>
            </a:lvl1pPr>
            <a:lvl2pPr lvl="1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67" name="Google Shape;167;p38" descr="A picture containing screenshot, graphics, pattern, circ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83453" y="491318"/>
            <a:ext cx="2178305" cy="9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4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4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6" name="Google Shape;196;p4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8" name="Google Shape;198;p4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5" name="Google Shape;215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tivity_text+box" userDrawn="1">
  <p:cSld name="Activity_text+box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7083829" cy="43513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2"/>
          </p:nvPr>
        </p:nvSpPr>
        <p:spPr>
          <a:xfrm>
            <a:off x="8179724" y="1825625"/>
            <a:ext cx="3174076" cy="4351338"/>
          </a:xfrm>
          <a:prstGeom prst="rect">
            <a:avLst/>
          </a:prstGeom>
          <a:solidFill>
            <a:srgbClr val="D2E8E9"/>
          </a:solidFill>
          <a:ln w="19050" cap="sq" cmpd="sng">
            <a:solidFill>
              <a:srgbClr val="32636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solidation" userDrawn="1">
  <p:cSld name="Consolida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/>
          <p:nvPr/>
        </p:nvSpPr>
        <p:spPr>
          <a:xfrm>
            <a:off x="72390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© Gatsby Technical Education Projects 2026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</a:pPr>
            <a:r>
              <a:rPr lang="en-GB" sz="1200" b="0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Version 1, June 2026</a:t>
            </a:r>
            <a:endParaRPr sz="1200" b="0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5"/>
          <p:cNvSpPr>
            <a:spLocks noGrp="1"/>
          </p:cNvSpPr>
          <p:nvPr>
            <p:ph type="body" idx="2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228600" algn="l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8" name="Google Shape;5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"/>
          <p:cNvSpPr txBox="1">
            <a:spLocks noGrp="1"/>
          </p:cNvSpPr>
          <p:nvPr>
            <p:ph type="ctrTitle"/>
          </p:nvPr>
        </p:nvSpPr>
        <p:spPr>
          <a:xfrm>
            <a:off x="523240" y="3887881"/>
            <a:ext cx="11145520" cy="87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367"/>
              </a:buClr>
              <a:buSzPts val="5200"/>
              <a:buFont typeface="Arial"/>
              <a:buNone/>
            </a:pPr>
            <a:r>
              <a:rPr lang="en-GB" noProof="0" dirty="0"/>
              <a:t>Engineering and Manufacturing: Core</a:t>
            </a:r>
          </a:p>
        </p:txBody>
      </p:sp>
      <p:sp>
        <p:nvSpPr>
          <p:cNvPr id="243" name="Google Shape;243;p1"/>
          <p:cNvSpPr txBox="1"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None/>
            </a:pPr>
            <a:r>
              <a:rPr lang="en-GB" kern="1200" noProof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Topic: Project management</a:t>
            </a:r>
          </a:p>
        </p:txBody>
      </p:sp>
      <p:sp>
        <p:nvSpPr>
          <p:cNvPr id="244" name="Google Shape;244;p1"/>
          <p:cNvSpPr txBox="1">
            <a:spLocks noGrp="1"/>
          </p:cNvSpPr>
          <p:nvPr>
            <p:ph type="body" idx="2"/>
          </p:nvPr>
        </p:nvSpPr>
        <p:spPr>
          <a:xfrm>
            <a:off x="6096000" y="3161511"/>
            <a:ext cx="5623668" cy="53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GB" sz="18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Route: Engineering and Manufacturing</a:t>
            </a:r>
          </a:p>
        </p:txBody>
      </p:sp>
      <p:sp>
        <p:nvSpPr>
          <p:cNvPr id="245" name="Google Shape;245;p1"/>
          <p:cNvSpPr txBox="1">
            <a:spLocks noGrp="1"/>
          </p:cNvSpPr>
          <p:nvPr>
            <p:ph type="body" idx="3"/>
          </p:nvPr>
        </p:nvSpPr>
        <p:spPr>
          <a:xfrm>
            <a:off x="1524000" y="5625863"/>
            <a:ext cx="9144000" cy="45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Lesson 4: Teamwork and communication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0"/>
          <p:cNvSpPr txBox="1">
            <a:spLocks noGrp="1"/>
          </p:cNvSpPr>
          <p:nvPr>
            <p:ph type="body" idx="1"/>
          </p:nvPr>
        </p:nvSpPr>
        <p:spPr>
          <a:xfrm>
            <a:off x="671051" y="1795271"/>
            <a:ext cx="10515599" cy="473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latin typeface="+mn-lt"/>
              </a:rPr>
              <a:t>Which role do you think is most critical to the success of an engineering project, and why?</a:t>
            </a:r>
            <a:endParaRPr lang="en-GB" sz="2400" noProof="0" dirty="0"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" name="Google Shape;359;p31">
            <a:extLst>
              <a:ext uri="{FF2B5EF4-FFF2-40B4-BE49-F238E27FC236}">
                <a16:creationId xmlns:a16="http://schemas.microsoft.com/office/drawing/2014/main" id="{D6C6F62A-E4A5-74F3-0238-5BEB76A30B84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Clr>
                <a:srgbClr val="FFFFFF"/>
              </a:buClr>
              <a:buSzPts val="1400"/>
            </a:pPr>
            <a:r>
              <a:rPr lang="en-GB" b="1" noProof="0" dirty="0">
                <a:solidFill>
                  <a:srgbClr val="FFFFFF"/>
                </a:solidFill>
                <a:latin typeface="Arial Narrow"/>
                <a:sym typeface="Arial Narrow"/>
              </a:rPr>
              <a:t>Plenary</a:t>
            </a:r>
          </a:p>
        </p:txBody>
      </p: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E22F3304-F5AB-7465-E95C-DCE9D43E05F1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  <p:sp>
        <p:nvSpPr>
          <p:cNvPr id="3" name="Google Shape;296;g3b870624215_0_0">
            <a:extLst>
              <a:ext uri="{FF2B5EF4-FFF2-40B4-BE49-F238E27FC236}">
                <a16:creationId xmlns:a16="http://schemas.microsoft.com/office/drawing/2014/main" id="{FAC089C3-2930-3041-F7BC-0C9AA85AE5A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GB" dirty="0">
                <a:latin typeface="+mn-lt"/>
              </a:rPr>
              <a:t>Reflection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GB" noProof="0" dirty="0">
                <a:latin typeface="+mn-lt"/>
              </a:rPr>
              <a:t>In this lesson we have:</a:t>
            </a:r>
          </a:p>
        </p:txBody>
      </p:sp>
      <p:sp>
        <p:nvSpPr>
          <p:cNvPr id="357" name="Google Shape;35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95300">
              <a:buClr>
                <a:srgbClr val="326367"/>
              </a:buClr>
              <a:buSzPct val="100000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explained the importance of good communication within engineering teams;</a:t>
            </a:r>
          </a:p>
          <a:p>
            <a:pPr marL="495300">
              <a:buClr>
                <a:srgbClr val="326367"/>
              </a:buClr>
              <a:buSzPct val="100000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produced 2D drawings to effectively communicate ideas;</a:t>
            </a:r>
          </a:p>
          <a:p>
            <a:pPr marL="495300">
              <a:buClr>
                <a:srgbClr val="326367"/>
              </a:buClr>
              <a:buSzPct val="100000"/>
            </a:pPr>
            <a:r>
              <a:rPr lang="en-GB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a role interaction map to summarise the flow of information between the key roles in an engineering project.</a:t>
            </a: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sz="4400" noProof="0" dirty="0">
              <a:latin typeface="+mn-lt"/>
            </a:endParaRPr>
          </a:p>
        </p:txBody>
      </p:sp>
      <p:sp>
        <p:nvSpPr>
          <p:cNvPr id="358" name="Google Shape;358;p31"/>
          <p:cNvSpPr txBox="1">
            <a:spLocks noGrp="1"/>
          </p:cNvSpPr>
          <p:nvPr>
            <p:ph type="body" idx="2"/>
          </p:nvPr>
        </p:nvSpPr>
        <p:spPr>
          <a:xfrm>
            <a:off x="7569683" y="1027906"/>
            <a:ext cx="4307686" cy="509044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Skills: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8000"/>
              </a:lnSpc>
              <a:buSzPct val="100000"/>
            </a:pPr>
            <a:r>
              <a:rPr lang="en-GB" sz="1600" noProof="0" dirty="0">
                <a:latin typeface="+mj-lt"/>
              </a:rPr>
              <a:t>CSA. Interpreting and confirming project requirements </a:t>
            </a:r>
          </a:p>
          <a:p>
            <a:pPr marL="0" indent="0">
              <a:lnSpc>
                <a:spcPct val="118000"/>
              </a:lnSpc>
              <a:buSzPct val="100000"/>
            </a:pPr>
            <a:r>
              <a:rPr lang="en-GB" sz="1600" noProof="0" dirty="0">
                <a:latin typeface="+mj-lt"/>
              </a:rPr>
              <a:t>Planning and scoping project parameters (e.g. timescales, resources, costs) Developing project plans </a:t>
            </a:r>
          </a:p>
          <a:p>
            <a:pPr marL="0" indent="0">
              <a:lnSpc>
                <a:spcPct val="118000"/>
              </a:lnSpc>
              <a:buSzPct val="100000"/>
            </a:pPr>
            <a:r>
              <a:rPr lang="en-GB" sz="1600" noProof="0" dirty="0">
                <a:latin typeface="+mj-lt"/>
              </a:rPr>
              <a:t>CSC. Designing proposals to meet set requirements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noProof="0" dirty="0">
                <a:latin typeface="Arial" panose="020B0604020202020204" pitchFamily="34" charset="0"/>
                <a:cs typeface="Arial" panose="020B0604020202020204" pitchFamily="34" charset="0"/>
              </a:rPr>
              <a:t>General competencies:</a:t>
            </a:r>
            <a:endParaRPr lang="en-GB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600" noProof="0" dirty="0">
                <a:latin typeface="+mj-lt"/>
              </a:rPr>
              <a:t>English: 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600" noProof="0" dirty="0">
                <a:latin typeface="+mj-lt"/>
              </a:rPr>
              <a:t>EC2. Present information and ideas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600" noProof="0" dirty="0">
                <a:latin typeface="+mj-lt"/>
              </a:rPr>
              <a:t>EC6. Take part in/lead discussions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600" noProof="0" dirty="0">
                <a:latin typeface="+mj-lt"/>
              </a:rPr>
              <a:t>Maths: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sz="1600" noProof="0" dirty="0">
                <a:latin typeface="+mj-lt"/>
              </a:rPr>
              <a:t>MC2. Estimating, calculating and error spotting</a:t>
            </a:r>
          </a:p>
        </p:txBody>
      </p:sp>
      <p:sp>
        <p:nvSpPr>
          <p:cNvPr id="4" name="Google Shape;359;p31">
            <a:extLst>
              <a:ext uri="{FF2B5EF4-FFF2-40B4-BE49-F238E27FC236}">
                <a16:creationId xmlns:a16="http://schemas.microsoft.com/office/drawing/2014/main" id="{B7E9CCC0-8E0A-2249-6B46-08DF0B6CF6BE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08000"/>
              </a:lnSpc>
              <a:buClr>
                <a:srgbClr val="FFFFFF"/>
              </a:buClr>
              <a:buSzPts val="1400"/>
            </a:pPr>
            <a:r>
              <a:rPr lang="en-GB" b="1" noProof="0" dirty="0">
                <a:solidFill>
                  <a:srgbClr val="FFFFFF"/>
                </a:solidFill>
                <a:latin typeface="Arial Narrow"/>
                <a:sym typeface="Arial Narrow"/>
              </a:rPr>
              <a:t>Plenary</a:t>
            </a:r>
          </a:p>
        </p:txBody>
      </p: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BF806282-2268-A3DB-1F5B-4557BF311A4E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+mj-lt"/>
              </a:rPr>
              <a:t>In this lesson we will:</a:t>
            </a:r>
          </a:p>
        </p:txBody>
      </p:sp>
      <p:sp>
        <p:nvSpPr>
          <p:cNvPr id="252" name="Google Shape;252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008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95300">
              <a:buClr>
                <a:srgbClr val="326367"/>
              </a:buClr>
              <a:buSzPts val="2400"/>
            </a:pPr>
            <a:r>
              <a:rPr lang="en-GB" sz="2400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explain the importance of good communication within engineering teams;</a:t>
            </a:r>
          </a:p>
          <a:p>
            <a:pPr marL="495300">
              <a:buClr>
                <a:srgbClr val="326367"/>
              </a:buClr>
              <a:buSzPts val="2400"/>
            </a:pPr>
            <a:r>
              <a:rPr lang="en-GB" sz="2400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produce 2D drawings to effectively communicate ideas;</a:t>
            </a:r>
          </a:p>
          <a:p>
            <a:pPr marL="495300">
              <a:buClr>
                <a:srgbClr val="326367"/>
              </a:buClr>
              <a:buSzPts val="2400"/>
            </a:pPr>
            <a:r>
              <a:rPr lang="en-GB" sz="2400" kern="120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a role interaction map to summarise the flow of information between the key roles in an engineering project.</a:t>
            </a:r>
          </a:p>
          <a:p>
            <a:pPr marL="228600" lvl="0" indent="-762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GB" noProof="0" dirty="0"/>
          </a:p>
        </p:txBody>
      </p:sp>
      <p:sp>
        <p:nvSpPr>
          <p:cNvPr id="253" name="Google Shape;253;p2"/>
          <p:cNvSpPr txBox="1">
            <a:spLocks noGrp="1"/>
          </p:cNvSpPr>
          <p:nvPr>
            <p:ph type="body" idx="2"/>
          </p:nvPr>
        </p:nvSpPr>
        <p:spPr>
          <a:xfrm>
            <a:off x="7569683" y="1027906"/>
            <a:ext cx="4307686" cy="509044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88A2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44000" rIns="180000" bIns="1440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noProof="0" dirty="0">
                <a:latin typeface="+mj-lt"/>
              </a:rPr>
              <a:t>Skills:</a:t>
            </a:r>
            <a:endParaRPr lang="en-GB" noProof="0" dirty="0">
              <a:latin typeface="+mj-lt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CSA. Interpreting and confirming project requirements 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Planning and scoping project parameters (e.g. timescales, resources, costs) 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Developing project plans 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CSB.  Communicating with technical and non-technical audiences using technology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CSC. Designing proposals to meet set requirements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b="1" noProof="0" dirty="0">
                <a:latin typeface="+mj-lt"/>
              </a:rPr>
              <a:t>General competencies:</a:t>
            </a:r>
            <a:endParaRPr lang="en-GB" noProof="0" dirty="0">
              <a:latin typeface="+mj-lt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English: 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EC2. Present information and ideas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EC6. Take part in/lead discussions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Maths:</a:t>
            </a: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 noProof="0" dirty="0">
                <a:latin typeface="+mj-lt"/>
              </a:rPr>
              <a:t>MC2. Estimating, calculating and error spotting</a:t>
            </a:r>
          </a:p>
        </p:txBody>
      </p:sp>
      <p:sp>
        <p:nvSpPr>
          <p:cNvPr id="254" name="Google Shape;254;p2"/>
          <p:cNvSpPr>
            <a:spLocks noGrp="1"/>
          </p:cNvSpPr>
          <p:nvPr>
            <p:ph type="body" idx="3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C4B1BE99-B297-EF8B-5BD3-85AB723D3181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+mj-lt"/>
              </a:rPr>
              <a:t>Teamwork and communication</a:t>
            </a:r>
          </a:p>
        </p:txBody>
      </p:sp>
      <p:sp>
        <p:nvSpPr>
          <p:cNvPr id="261" name="Google Shape;261;p4"/>
          <p:cNvSpPr txBox="1">
            <a:spLocks noGrp="1"/>
          </p:cNvSpPr>
          <p:nvPr>
            <p:ph type="body" idx="1"/>
          </p:nvPr>
        </p:nvSpPr>
        <p:spPr>
          <a:xfrm>
            <a:off x="914400" y="1601362"/>
            <a:ext cx="6740520" cy="43087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noProof="0" dirty="0">
                <a:latin typeface="+mn-lt"/>
              </a:rPr>
              <a:t>Communication methods include: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noProof="0" dirty="0">
                <a:latin typeface="+mn-lt"/>
              </a:rPr>
              <a:t>daily stand-ups;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noProof="0" dirty="0">
                <a:latin typeface="+mn-lt"/>
              </a:rPr>
              <a:t>weekly progress updates;</a:t>
            </a:r>
          </a:p>
          <a:p>
            <a:pPr marL="2286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ts val="2800"/>
              <a:buChar char="•"/>
            </a:pPr>
            <a:r>
              <a:rPr lang="en-GB" noProof="0" dirty="0">
                <a:latin typeface="+mn-lt"/>
              </a:rPr>
              <a:t>shared documents:</a:t>
            </a:r>
          </a:p>
          <a:p>
            <a:pPr marL="630238" lvl="0" indent="-366713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90000"/>
              <a:buFont typeface="Courier New"/>
              <a:buChar char="o"/>
            </a:pPr>
            <a:r>
              <a:rPr lang="en-GB" noProof="0" dirty="0">
                <a:latin typeface="+mn-lt"/>
              </a:rPr>
              <a:t>messaging tools;</a:t>
            </a:r>
          </a:p>
          <a:p>
            <a:pPr marL="630238" lvl="0" indent="-366713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90000"/>
              <a:buFont typeface="Courier New"/>
              <a:buChar char="o"/>
            </a:pPr>
            <a:r>
              <a:rPr lang="en-GB" noProof="0" dirty="0">
                <a:latin typeface="+mn-lt"/>
              </a:rPr>
              <a:t>task boards; </a:t>
            </a:r>
          </a:p>
          <a:p>
            <a:pPr marL="630238" lvl="0" indent="-366713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326367"/>
              </a:buClr>
              <a:buSzPct val="90000"/>
              <a:buFont typeface="Courier New"/>
              <a:buChar char="o"/>
            </a:pPr>
            <a:r>
              <a:rPr lang="en-GB" noProof="0" dirty="0">
                <a:latin typeface="+mn-lt"/>
              </a:rPr>
              <a:t>shared Gantt charts.</a:t>
            </a:r>
          </a:p>
          <a:p>
            <a:pPr marL="228600" lvl="0" indent="-87629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noProof="0" dirty="0">
              <a:latin typeface="+mn-lt"/>
            </a:endParaRPr>
          </a:p>
        </p:txBody>
      </p:sp>
      <p:sp>
        <p:nvSpPr>
          <p:cNvPr id="263" name="Google Shape;263;p4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pic>
        <p:nvPicPr>
          <p:cNvPr id="264" name="Google Shape;264;p4" descr="A worker and a supervisor wearing safety helmets discuss coordinating production plans within a factory setting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9445" y="2040320"/>
            <a:ext cx="5143692" cy="34308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3325EE31-1C89-1582-1D0C-8D23083425AD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>
          <a:extLst>
            <a:ext uri="{FF2B5EF4-FFF2-40B4-BE49-F238E27FC236}">
              <a16:creationId xmlns:a16="http://schemas.microsoft.com/office/drawing/2014/main" id="{E2E1522F-38FD-25A0-13C9-33E051E5B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">
            <a:extLst>
              <a:ext uri="{FF2B5EF4-FFF2-40B4-BE49-F238E27FC236}">
                <a16:creationId xmlns:a16="http://schemas.microsoft.com/office/drawing/2014/main" id="{B80A74A1-72A8-DCCA-C814-5C16687D9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000"/>
              <a:buFont typeface="Arial"/>
              <a:buNone/>
            </a:pPr>
            <a:r>
              <a:rPr lang="en-GB" noProof="0" dirty="0">
                <a:latin typeface="+mn-lt"/>
              </a:rPr>
              <a:t>Contacting a client</a:t>
            </a:r>
          </a:p>
        </p:txBody>
      </p:sp>
      <p:sp>
        <p:nvSpPr>
          <p:cNvPr id="261" name="Google Shape;261;p4">
            <a:extLst>
              <a:ext uri="{FF2B5EF4-FFF2-40B4-BE49-F238E27FC236}">
                <a16:creationId xmlns:a16="http://schemas.microsoft.com/office/drawing/2014/main" id="{A6DAF924-3A6E-1CFD-E672-97D276D7A4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8267" y="1469570"/>
            <a:ext cx="6042029" cy="471197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noProof="0" dirty="0">
                <a:latin typeface="+mj-lt"/>
              </a:rPr>
              <a:t>Scenario: You must contact the client to advise them that the expected delivery date is going to be pushed back by five working days. </a:t>
            </a: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noProof="0" dirty="0">
              <a:latin typeface="+mj-lt"/>
            </a:endParaRPr>
          </a:p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 noProof="0" dirty="0">
                <a:latin typeface="+mj-lt"/>
              </a:rPr>
              <a:t>Discuss in your project teams how you will complete this task. Think about:</a:t>
            </a:r>
          </a:p>
          <a:p>
            <a:pPr indent="-457200">
              <a:spcBef>
                <a:spcPts val="0"/>
              </a:spcBef>
              <a:buClr>
                <a:srgbClr val="326367"/>
              </a:buClr>
              <a:buSzPts val="2800"/>
            </a:pPr>
            <a:r>
              <a:rPr lang="en-GB" noProof="0" dirty="0">
                <a:latin typeface="+mj-lt"/>
              </a:rPr>
              <a:t>how you will deliver the message, for example, as an email or video call; </a:t>
            </a:r>
          </a:p>
          <a:p>
            <a:pPr indent="-457200">
              <a:spcBef>
                <a:spcPts val="0"/>
              </a:spcBef>
              <a:buClr>
                <a:srgbClr val="326367"/>
              </a:buClr>
              <a:buSzPts val="2800"/>
            </a:pPr>
            <a:r>
              <a:rPr lang="en-GB" noProof="0" dirty="0">
                <a:latin typeface="+mj-lt"/>
              </a:rPr>
              <a:t>the way the information will be presented, for example, the level of detail.</a:t>
            </a:r>
          </a:p>
        </p:txBody>
      </p:sp>
      <p:sp>
        <p:nvSpPr>
          <p:cNvPr id="263" name="Google Shape;263;p4">
            <a:extLst>
              <a:ext uri="{FF2B5EF4-FFF2-40B4-BE49-F238E27FC236}">
                <a16:creationId xmlns:a16="http://schemas.microsoft.com/office/drawing/2014/main" id="{48F94F92-7C1C-FD7B-DFB0-DCB4DF20C7C3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Introduction</a:t>
            </a:r>
          </a:p>
        </p:txBody>
      </p:sp>
      <p:pic>
        <p:nvPicPr>
          <p:cNvPr id="3" name="Picture 2" descr="Woman architect in protection headgear talking on a mobile phone at a building site.">
            <a:extLst>
              <a:ext uri="{FF2B5EF4-FFF2-40B4-BE49-F238E27FC236}">
                <a16:creationId xmlns:a16="http://schemas.microsoft.com/office/drawing/2014/main" id="{F933EA21-3D0A-8F8E-07C4-A4D3A9ED27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4198" y="2304684"/>
            <a:ext cx="4549534" cy="3033022"/>
          </a:xfrm>
          <a:prstGeom prst="rect">
            <a:avLst/>
          </a:prstGeom>
        </p:spPr>
      </p:pic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259B1C0A-7817-41C2-BCA5-0FA2A093A34D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89373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129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GB" noProof="0" dirty="0">
                <a:latin typeface="+mn-lt"/>
              </a:rPr>
              <a:t>2D drawings</a:t>
            </a:r>
          </a:p>
        </p:txBody>
      </p:sp>
      <p:sp>
        <p:nvSpPr>
          <p:cNvPr id="271" name="Google Shape;271;p3"/>
          <p:cNvSpPr txBox="1">
            <a:spLocks noGrp="1"/>
          </p:cNvSpPr>
          <p:nvPr>
            <p:ph type="body" idx="4"/>
          </p:nvPr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</a:pPr>
            <a:r>
              <a:rPr lang="en-GB" noProof="0" dirty="0">
                <a:latin typeface="+mj-lt"/>
              </a:rPr>
              <a:t>Lesson 4: Teamwork and communication</a:t>
            </a:r>
          </a:p>
        </p:txBody>
      </p:sp>
      <p:pic>
        <p:nvPicPr>
          <p:cNvPr id="272" name="Google Shape;272;p3" descr="A toy battle tank lying on a blueprint sketch with specification detail&#10;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99" y="2256921"/>
            <a:ext cx="4653112" cy="37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" descr="A 2D technical drawing of a cogwheel mechanism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602271"/>
            <a:ext cx="5480408" cy="3042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0F8B13-1ACF-3074-FB3B-A2A675FFC989}"/>
              </a:ext>
            </a:extLst>
          </p:cNvPr>
          <p:cNvSpPr txBox="1"/>
          <p:nvPr/>
        </p:nvSpPr>
        <p:spPr>
          <a:xfrm>
            <a:off x="838200" y="1425924"/>
            <a:ext cx="1051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noProof="0" dirty="0"/>
              <a:t>How are 2D drawings a useful way of communicating technical engineering </a:t>
            </a:r>
          </a:p>
          <a:p>
            <a:r>
              <a:rPr lang="en-GB" sz="2400" noProof="0" dirty="0"/>
              <a:t>Information?</a:t>
            </a:r>
          </a:p>
        </p:txBody>
      </p:sp>
      <p:sp>
        <p:nvSpPr>
          <p:cNvPr id="5" name="Google Shape;290;p6">
            <a:extLst>
              <a:ext uri="{FF2B5EF4-FFF2-40B4-BE49-F238E27FC236}">
                <a16:creationId xmlns:a16="http://schemas.microsoft.com/office/drawing/2014/main" id="{2ABF64A2-2561-9E93-1288-7B5A5903D606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Activity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GB" noProof="0" dirty="0">
                <a:latin typeface="+mn-lt"/>
              </a:rPr>
              <a:t>Workbook </a:t>
            </a:r>
          </a:p>
        </p:txBody>
      </p:sp>
      <p:sp>
        <p:nvSpPr>
          <p:cNvPr id="279" name="Google Shape;279;p1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921829" cy="4351338"/>
          </a:xfrm>
          <a:prstGeom prst="rect">
            <a:avLst/>
          </a:prstGeom>
          <a:solidFill>
            <a:srgbClr val="D2E8E9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11430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GB" noProof="0" dirty="0">
                <a:latin typeface="+mj-lt"/>
              </a:rPr>
              <a:t>Complete Lesson 4 Activity 1:</a:t>
            </a:r>
            <a:r>
              <a:rPr lang="en-GB" b="1" noProof="0" dirty="0">
                <a:latin typeface="+mj-lt"/>
              </a:rPr>
              <a:t> Concept development</a:t>
            </a:r>
            <a:endParaRPr lang="en-GB" noProof="0" dirty="0">
              <a:latin typeface="+mj-lt"/>
            </a:endParaRPr>
          </a:p>
        </p:txBody>
      </p:sp>
      <p:pic>
        <p:nvPicPr>
          <p:cNvPr id="281" name="Google Shape;281;p12" descr="An industrial robot arm gripper  "/>
          <p:cNvPicPr preferRelativeResize="0">
            <a:picLocks noGrp="1"/>
          </p:cNvPicPr>
          <p:nvPr>
            <p:ph type="pic" idx="3"/>
          </p:nvPr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9083" y="1825625"/>
            <a:ext cx="436471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90;p6">
            <a:extLst>
              <a:ext uri="{FF2B5EF4-FFF2-40B4-BE49-F238E27FC236}">
                <a16:creationId xmlns:a16="http://schemas.microsoft.com/office/drawing/2014/main" id="{E04D63FE-DFEA-B6E6-E97F-B6B5C85730D8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SzPts val="1400"/>
            </a:pPr>
            <a:r>
              <a:rPr lang="en-GB" sz="1400" b="1" noProof="0" dirty="0">
                <a:solidFill>
                  <a:srgbClr val="FFFFFF"/>
                </a:solidFill>
                <a:latin typeface="Arial Narrow"/>
                <a:sym typeface="Arial Narrow"/>
              </a:rPr>
              <a:t>Activity 1</a:t>
            </a:r>
          </a:p>
        </p:txBody>
      </p:sp>
      <p:sp>
        <p:nvSpPr>
          <p:cNvPr id="5" name="Google Shape;271;p3">
            <a:extLst>
              <a:ext uri="{FF2B5EF4-FFF2-40B4-BE49-F238E27FC236}">
                <a16:creationId xmlns:a16="http://schemas.microsoft.com/office/drawing/2014/main" id="{F17359BF-B8D6-8A26-A3CA-24DF1DAA3671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GB" noProof="0" dirty="0">
                <a:latin typeface="+mn-lt"/>
              </a:rPr>
              <a:t>Mini scenario challenge</a:t>
            </a:r>
          </a:p>
        </p:txBody>
      </p:sp>
      <p:sp>
        <p:nvSpPr>
          <p:cNvPr id="288" name="Google Shape;288;p6"/>
          <p:cNvSpPr txBox="1">
            <a:spLocks noGrp="1"/>
          </p:cNvSpPr>
          <p:nvPr>
            <p:ph type="body" idx="1"/>
          </p:nvPr>
        </p:nvSpPr>
        <p:spPr>
          <a:xfrm>
            <a:off x="838200" y="1456267"/>
            <a:ext cx="9947787" cy="472069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 lnSpcReduction="10000"/>
          </a:bodyPr>
          <a:lstStyle/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D0D0D"/>
              </a:buClr>
              <a:buSzPts val="2100"/>
              <a:buNone/>
            </a:pP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The Design Engineer realises the cylinder length may exceed the </a:t>
            </a:r>
            <a:b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300 × 300 × 400mm working envelope. Testing must be delayed </a:t>
            </a:r>
            <a:b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</a:b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by </a:t>
            </a: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hours.</a:t>
            </a:r>
            <a:endParaRPr lang="en-GB" sz="2400" b="1" noProof="0" dirty="0">
              <a:solidFill>
                <a:srgbClr val="0D0D0D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rgbClr val="0D0D0D"/>
              </a:buClr>
              <a:buSzPts val="2100"/>
              <a:buNone/>
            </a:pPr>
            <a:r>
              <a:rPr lang="en-GB" sz="2400" noProof="0" dirty="0">
                <a:solidFill>
                  <a:srgbClr val="0D0D0D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How should each of the following people respond?</a:t>
            </a:r>
            <a:endParaRPr lang="en-GB" sz="2400" noProof="0" dirty="0">
              <a:solidFill>
                <a:srgbClr val="0D0D0D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361298">
              <a:lnSpc>
                <a:spcPct val="107000"/>
              </a:lnSpc>
              <a:spcBef>
                <a:spcPts val="1800"/>
              </a:spcBef>
              <a:buClr>
                <a:srgbClr val="326367"/>
              </a:buClr>
              <a:buSzPct val="100000"/>
            </a:pPr>
            <a:r>
              <a:rPr lang="en-GB" sz="2400" noProof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Project Manager</a:t>
            </a:r>
            <a:endParaRPr lang="en-GB" sz="2400" noProof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1298">
              <a:lnSpc>
                <a:spcPct val="107000"/>
              </a:lnSpc>
              <a:spcBef>
                <a:spcPts val="1800"/>
              </a:spcBef>
              <a:buClr>
                <a:srgbClr val="326367"/>
              </a:buClr>
              <a:buSzPct val="100000"/>
            </a:pPr>
            <a:r>
              <a:rPr lang="en-GB" sz="2400" noProof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Health &amp; Safety officer</a:t>
            </a:r>
          </a:p>
          <a:p>
            <a:pPr marL="361298">
              <a:lnSpc>
                <a:spcPct val="107000"/>
              </a:lnSpc>
              <a:spcBef>
                <a:spcPts val="1800"/>
              </a:spcBef>
              <a:buClr>
                <a:srgbClr val="326367"/>
              </a:buClr>
              <a:buSzPct val="100000"/>
            </a:pPr>
            <a:r>
              <a:rPr lang="en-GB" sz="2400" noProof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Finance / Resource Lead</a:t>
            </a:r>
          </a:p>
          <a:p>
            <a:pPr marL="361298">
              <a:lnSpc>
                <a:spcPct val="107000"/>
              </a:lnSpc>
              <a:spcBef>
                <a:spcPts val="1800"/>
              </a:spcBef>
              <a:buClr>
                <a:srgbClr val="326367"/>
              </a:buClr>
              <a:buSzPct val="100000"/>
            </a:pPr>
            <a:r>
              <a:rPr lang="en-GB" sz="2400" noProof="0" dirty="0">
                <a:solidFill>
                  <a:schemeClr val="tx1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Build Technician</a:t>
            </a:r>
            <a:endParaRPr lang="en-GB" sz="2400" noProof="0" dirty="0">
              <a:solidFill>
                <a:schemeClr val="tx1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90"/>
              <a:buNone/>
            </a:pPr>
            <a:endParaRPr lang="en-GB" sz="1800" noProof="0" dirty="0">
              <a:solidFill>
                <a:srgbClr val="0D0D0D"/>
              </a:solidFill>
              <a:latin typeface="+mn-lt"/>
              <a:ea typeface="Arial"/>
              <a:cs typeface="Arial"/>
              <a:sym typeface="Arial"/>
            </a:endParaRPr>
          </a:p>
          <a:p>
            <a:pPr marL="228600" lvl="0" indent="-110490" algn="l" rtl="0">
              <a:lnSpc>
                <a:spcPct val="108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noProof="0" dirty="0">
              <a:latin typeface="+mn-lt"/>
            </a:endParaRPr>
          </a:p>
        </p:txBody>
      </p:sp>
      <p:sp>
        <p:nvSpPr>
          <p:cNvPr id="290" name="Google Shape;290;p6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2</a:t>
            </a:r>
          </a:p>
        </p:txBody>
      </p: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3313E54F-0FAE-3B3D-DEAE-BF2F8FD74E38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b870624215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ts val="4000"/>
            </a:pPr>
            <a:r>
              <a:rPr lang="en-GB" noProof="0" dirty="0">
                <a:latin typeface="+mn-lt"/>
              </a:rPr>
              <a:t>Priorities challenge</a:t>
            </a:r>
          </a:p>
        </p:txBody>
      </p:sp>
      <p:sp>
        <p:nvSpPr>
          <p:cNvPr id="297" name="Google Shape;297;g3b870624215_0_0"/>
          <p:cNvSpPr txBox="1">
            <a:spLocks noGrp="1"/>
          </p:cNvSpPr>
          <p:nvPr>
            <p:ph type="body" idx="1"/>
          </p:nvPr>
        </p:nvSpPr>
        <p:spPr>
          <a:xfrm>
            <a:off x="838200" y="1445342"/>
            <a:ext cx="10223090" cy="473148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43"/>
              <a:buFont typeface="Arial"/>
              <a:buNone/>
            </a:pPr>
            <a:r>
              <a:rPr lang="en-GB" sz="2400" noProof="0" dirty="0">
                <a:latin typeface="+mj-lt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Get together in your project teams. For this activity, assume the role you were assigned within this team: Project Manager, Finance / Resource lead, Design Engineer, Health &amp; Safety officer or Build Technician.</a:t>
            </a:r>
          </a:p>
          <a:p>
            <a:pPr marL="0" indent="0">
              <a:buSzPts val="943"/>
              <a:buNone/>
            </a:pPr>
            <a:endParaRPr lang="en-GB" sz="24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ts val="943"/>
              <a:buNone/>
            </a:pPr>
            <a:r>
              <a:rPr lang="en-GB" sz="2400" noProof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You have ten minutes to:</a:t>
            </a:r>
          </a:p>
          <a:p>
            <a:pPr marL="342900">
              <a:buClr>
                <a:srgbClr val="326367"/>
              </a:buClr>
              <a:buSzPct val="100000"/>
            </a:pPr>
            <a:r>
              <a:rPr lang="en-GB" sz="2400" noProof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discuss the concerns from your unique viewpoint of this delay;</a:t>
            </a:r>
          </a:p>
          <a:p>
            <a:pPr marL="342900">
              <a:buClr>
                <a:srgbClr val="326367"/>
              </a:buClr>
              <a:buSzPct val="100000"/>
            </a:pPr>
            <a:r>
              <a:rPr lang="en-GB" sz="2400" noProof="0" dirty="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create a plan for each person in the group of an immediate takeaway and what they need to do as a priority.</a:t>
            </a:r>
            <a:endParaRPr lang="en-GB" sz="2400" noProof="0" dirty="0">
              <a:latin typeface="+mj-lt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lvl="0" indent="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noProof="0" dirty="0">
              <a:latin typeface="+mj-lt"/>
            </a:endParaRPr>
          </a:p>
        </p:txBody>
      </p:sp>
      <p:sp>
        <p:nvSpPr>
          <p:cNvPr id="4" name="Google Shape;315;p27">
            <a:extLst>
              <a:ext uri="{FF2B5EF4-FFF2-40B4-BE49-F238E27FC236}">
                <a16:creationId xmlns:a16="http://schemas.microsoft.com/office/drawing/2014/main" id="{7E3839C4-D5C9-2A36-8095-AA3966EFB112}"/>
              </a:ext>
            </a:extLst>
          </p:cNvPr>
          <p:cNvSpPr txBox="1">
            <a:spLocks/>
          </p:cNvSpPr>
          <p:nvPr/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8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108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GB" noProof="0" dirty="0"/>
              <a:t>Activity 2</a:t>
            </a:r>
          </a:p>
        </p:txBody>
      </p: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F20E808E-C901-BD53-5A2F-9B4EF9BD359D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"/>
          <p:cNvSpPr txBox="1">
            <a:spLocks noGrp="1"/>
          </p:cNvSpPr>
          <p:nvPr>
            <p:ph type="body" idx="1"/>
          </p:nvPr>
        </p:nvSpPr>
        <p:spPr>
          <a:xfrm>
            <a:off x="838200" y="1115906"/>
            <a:ext cx="10270615" cy="5042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80000" tIns="180000" rIns="180000" bIns="180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 noProof="0" dirty="0">
                <a:latin typeface="Arial"/>
                <a:ea typeface="Arial"/>
                <a:cs typeface="Arial"/>
                <a:sym typeface="Arial"/>
              </a:rPr>
              <a:t>Project Manager</a:t>
            </a:r>
            <a:endParaRPr lang="en-GB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 noProof="0" dirty="0">
                <a:latin typeface="Arial"/>
                <a:ea typeface="Arial"/>
                <a:cs typeface="Arial"/>
                <a:sym typeface="Arial"/>
              </a:rPr>
              <a:t>Finance  / Resource Lead</a:t>
            </a: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 noProof="0" dirty="0">
                <a:latin typeface="Arial"/>
                <a:ea typeface="Arial"/>
                <a:cs typeface="Arial"/>
                <a:sym typeface="Arial"/>
              </a:rPr>
              <a:t>Design Engineer</a:t>
            </a:r>
            <a:endParaRPr lang="en-GB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 noProof="0" dirty="0">
                <a:latin typeface="Arial"/>
                <a:cs typeface="Arial"/>
                <a:sym typeface="Arial"/>
              </a:rPr>
              <a:t>Health &amp; Safety officer</a:t>
            </a:r>
            <a:endParaRPr lang="en-GB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 sz="2000" noProof="0" dirty="0">
                <a:latin typeface="Arial"/>
                <a:ea typeface="Arial"/>
                <a:cs typeface="Arial"/>
                <a:sym typeface="Arial"/>
              </a:rPr>
              <a:t>Build Technician</a:t>
            </a:r>
            <a:endParaRPr lang="en-GB" noProof="0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2000" noProof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GB" sz="1500" noProof="0" dirty="0"/>
          </a:p>
          <a:p>
            <a:pPr marL="0" lvl="0" indent="0" algn="l" rt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290"/>
              <a:buNone/>
            </a:pPr>
            <a:endParaRPr lang="en-GB" sz="1500" noProof="0" dirty="0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110490" algn="l" rtl="0">
              <a:lnSpc>
                <a:spcPct val="108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GB" sz="1500" noProof="0" dirty="0"/>
          </a:p>
        </p:txBody>
      </p:sp>
      <p:sp>
        <p:nvSpPr>
          <p:cNvPr id="315" name="Google Shape;315;p27"/>
          <p:cNvSpPr>
            <a:spLocks noGrp="1"/>
          </p:cNvSpPr>
          <p:nvPr>
            <p:ph type="body" idx="4"/>
          </p:nvPr>
        </p:nvSpPr>
        <p:spPr>
          <a:xfrm>
            <a:off x="9973929" y="162686"/>
            <a:ext cx="2078400" cy="365100"/>
          </a:xfrm>
          <a:prstGeom prst="flowChartAlternateProcess">
            <a:avLst/>
          </a:prstGeom>
          <a:solidFill>
            <a:srgbClr val="F1995D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</a:pPr>
            <a:r>
              <a:rPr lang="en-GB" noProof="0" dirty="0"/>
              <a:t>Activity 3</a:t>
            </a:r>
          </a:p>
        </p:txBody>
      </p:sp>
      <p:cxnSp>
        <p:nvCxnSpPr>
          <p:cNvPr id="316" name="Google Shape;316;p27"/>
          <p:cNvCxnSpPr/>
          <p:nvPr/>
        </p:nvCxnSpPr>
        <p:spPr>
          <a:xfrm rot="5400000" flipH="1">
            <a:off x="6130435" y="2287020"/>
            <a:ext cx="708000" cy="4620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rgbClr val="3E6EC2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17" name="Google Shape;317;p27"/>
          <p:cNvSpPr txBox="1"/>
          <p:nvPr/>
        </p:nvSpPr>
        <p:spPr>
          <a:xfrm>
            <a:off x="6823588" y="2256448"/>
            <a:ext cx="3460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change affecting dimensions</a:t>
            </a:r>
            <a:endParaRPr lang="en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Timings – Immediate</a:t>
            </a:r>
            <a:endParaRPr lang="en-GB" noProof="0" dirty="0"/>
          </a:p>
        </p:txBody>
      </p:sp>
      <p:sp>
        <p:nvSpPr>
          <p:cNvPr id="319" name="Google Shape;319;p27"/>
          <p:cNvSpPr txBox="1"/>
          <p:nvPr/>
        </p:nvSpPr>
        <p:spPr>
          <a:xfrm>
            <a:off x="2148350" y="4074008"/>
            <a:ext cx="346095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Updated safety controls</a:t>
            </a:r>
            <a:endParaRPr lang="en-GB" noProof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Timings – </a:t>
            </a:r>
            <a:r>
              <a:rPr lang="en-GB" noProof="0" dirty="0"/>
              <a:t>Be</a:t>
            </a:r>
            <a:r>
              <a:rPr lang="en-GB" sz="1400" b="0" i="0" u="none" strike="noStrike" cap="none" noProof="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 any physical testing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55306FB3-39D2-9234-BA76-AA7A420EDAE5}"/>
              </a:ext>
            </a:extLst>
          </p:cNvPr>
          <p:cNvCxnSpPr/>
          <p:nvPr/>
        </p:nvCxnSpPr>
        <p:spPr>
          <a:xfrm rot="5400000">
            <a:off x="5235805" y="4075063"/>
            <a:ext cx="747000" cy="52111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Google Shape;271;p3">
            <a:extLst>
              <a:ext uri="{FF2B5EF4-FFF2-40B4-BE49-F238E27FC236}">
                <a16:creationId xmlns:a16="http://schemas.microsoft.com/office/drawing/2014/main" id="{EA17C364-E8B5-0400-757A-E3D23A267795}"/>
              </a:ext>
            </a:extLst>
          </p:cNvPr>
          <p:cNvSpPr txBox="1">
            <a:spLocks/>
          </p:cNvSpPr>
          <p:nvPr/>
        </p:nvSpPr>
        <p:spPr>
          <a:xfrm>
            <a:off x="333375" y="6310311"/>
            <a:ext cx="42100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228600">
              <a:lnSpc>
                <a:spcPct val="108000"/>
              </a:lnSpc>
              <a:spcBef>
                <a:spcPts val="1000"/>
              </a:spcBef>
              <a:buClr>
                <a:srgbClr val="898989"/>
              </a:buClr>
              <a:buSzPts val="1200"/>
            </a:pP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  <a:sym typeface="Calibri"/>
              </a:rPr>
              <a:t>Lesson</a:t>
            </a:r>
            <a:r>
              <a:rPr lang="en-GB" sz="1200" noProof="0" dirty="0">
                <a:solidFill>
                  <a:srgbClr val="898989"/>
                </a:solidFill>
                <a:latin typeface="+mj-lt"/>
                <a:ea typeface="Calibri"/>
                <a:cs typeface="Calibri"/>
              </a:rPr>
              <a:t> 4: Teamwork and communication</a:t>
            </a:r>
          </a:p>
        </p:txBody>
      </p:sp>
      <p:sp>
        <p:nvSpPr>
          <p:cNvPr id="3" name="Google Shape;296;g3b870624215_0_0">
            <a:extLst>
              <a:ext uri="{FF2B5EF4-FFF2-40B4-BE49-F238E27FC236}">
                <a16:creationId xmlns:a16="http://schemas.microsoft.com/office/drawing/2014/main" id="{29B38093-8E6C-F83D-A776-8A21179B9A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000"/>
            </a:pPr>
            <a:r>
              <a:rPr lang="en-GB" dirty="0">
                <a:latin typeface="+mn-lt"/>
              </a:rPr>
              <a:t>Mapping team interactions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fb43fb1aa4e59332d5b0f19b84463a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72831a12c1f50ef4f14741b0b460a1ce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C9780D-4186-486C-8CD7-D64AA6F32C75}"/>
</file>

<file path=customXml/itemProps2.xml><?xml version="1.0" encoding="utf-8"?>
<ds:datastoreItem xmlns:ds="http://schemas.openxmlformats.org/officeDocument/2006/customXml" ds:itemID="{44A3ABE1-87E6-4625-ACB9-3211CDA859C3}"/>
</file>

<file path=customXml/itemProps3.xml><?xml version="1.0" encoding="utf-8"?>
<ds:datastoreItem xmlns:ds="http://schemas.openxmlformats.org/officeDocument/2006/customXml" ds:itemID="{2C512903-6414-482B-BA0A-FFA3E9BC543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Widescreen</PresentationFormat>
  <Paragraphs>113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Courier New</vt:lpstr>
      <vt:lpstr>Calibri</vt:lpstr>
      <vt:lpstr>Arial Narrow</vt:lpstr>
      <vt:lpstr>Office Theme</vt:lpstr>
      <vt:lpstr>1_Office Theme</vt:lpstr>
      <vt:lpstr>Engineering and Manufacturing: Core</vt:lpstr>
      <vt:lpstr>In this lesson we will:</vt:lpstr>
      <vt:lpstr>Teamwork and communication</vt:lpstr>
      <vt:lpstr>Contacting a client</vt:lpstr>
      <vt:lpstr>2D drawings</vt:lpstr>
      <vt:lpstr>Workbook </vt:lpstr>
      <vt:lpstr>Mini scenario challenge</vt:lpstr>
      <vt:lpstr>Priorities challenge</vt:lpstr>
      <vt:lpstr>PowerPoint Presentation</vt:lpstr>
      <vt:lpstr>PowerPoint Presentation</vt:lpstr>
      <vt:lpstr>In this lesson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2026-06-25T14:25:54Z</dcterms:created>
  <dcterms:modified xsi:type="dcterms:W3CDTF">2026-06-25T14:25:56Z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