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91" r:id="rId10"/>
    <p:sldId id="292" r:id="rId11"/>
    <p:sldId id="284" r:id="rId12"/>
    <p:sldId id="285" r:id="rId13"/>
    <p:sldId id="286" r:id="rId14"/>
    <p:sldId id="287" r:id="rId15"/>
    <p:sldId id="288" r:id="rId16"/>
    <p:sldId id="264" r:id="rId17"/>
    <p:sldId id="265" r:id="rId18"/>
    <p:sldId id="266" r:id="rId19"/>
    <p:sldId id="267" r:id="rId20"/>
    <p:sldId id="290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j15Rp5jQVFjiXV/ZedYWFv/KKR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C"/>
    <a:srgbClr val="326367"/>
    <a:srgbClr val="D2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94602"/>
  </p:normalViewPr>
  <p:slideViewPr>
    <p:cSldViewPr snapToGrid="0">
      <p:cViewPr varScale="1">
        <p:scale>
          <a:sx n="70" d="100"/>
          <a:sy n="70" d="100"/>
        </p:scale>
        <p:origin x="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>Image © </a:t>
            </a:r>
            <a:r>
              <a:rPr lang="en-GB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</a:t>
            </a:r>
            <a:r>
              <a:rPr lang="en-GB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Gorodenkoff</a:t>
            </a:r>
          </a:p>
        </p:txBody>
      </p:sp>
      <p:sp>
        <p:nvSpPr>
          <p:cNvPr id="127" name="Google Shape;12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9C260BDC-62A5-0A09-2B60-2B26641E0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:notes">
            <a:extLst>
              <a:ext uri="{FF2B5EF4-FFF2-40B4-BE49-F238E27FC236}">
                <a16:creationId xmlns:a16="http://schemas.microsoft.com/office/drawing/2014/main" id="{F78D332C-C053-60B9-2315-D8864F5629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:notes">
            <a:extLst>
              <a:ext uri="{FF2B5EF4-FFF2-40B4-BE49-F238E27FC236}">
                <a16:creationId xmlns:a16="http://schemas.microsoft.com/office/drawing/2014/main" id="{2D93EA6C-2205-4875-6EB9-EC1D7712E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509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D2D6D186-86F8-4D11-F77D-EA692A8A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:notes">
            <a:extLst>
              <a:ext uri="{FF2B5EF4-FFF2-40B4-BE49-F238E27FC236}">
                <a16:creationId xmlns:a16="http://schemas.microsoft.com/office/drawing/2014/main" id="{0D445211-84B7-C282-4052-ED07B81467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:notes">
            <a:extLst>
              <a:ext uri="{FF2B5EF4-FFF2-40B4-BE49-F238E27FC236}">
                <a16:creationId xmlns:a16="http://schemas.microsoft.com/office/drawing/2014/main" id="{547F7CD2-107E-2305-EAA7-B93C0103A8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013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36FA7892-06D7-CB28-0993-EAB7F0207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:notes">
            <a:extLst>
              <a:ext uri="{FF2B5EF4-FFF2-40B4-BE49-F238E27FC236}">
                <a16:creationId xmlns:a16="http://schemas.microsoft.com/office/drawing/2014/main" id="{0382D30D-6127-F5F9-810B-D14C4252F5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:notes">
            <a:extLst>
              <a:ext uri="{FF2B5EF4-FFF2-40B4-BE49-F238E27FC236}">
                <a16:creationId xmlns:a16="http://schemas.microsoft.com/office/drawing/2014/main" id="{36CEE8C4-826B-7060-DB0C-00A635D8E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208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764760C9-6940-42EB-1483-2C7EF431A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:notes">
            <a:extLst>
              <a:ext uri="{FF2B5EF4-FFF2-40B4-BE49-F238E27FC236}">
                <a16:creationId xmlns:a16="http://schemas.microsoft.com/office/drawing/2014/main" id="{F546C405-425A-ECC5-897A-BE1184C42B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:notes">
            <a:extLst>
              <a:ext uri="{FF2B5EF4-FFF2-40B4-BE49-F238E27FC236}">
                <a16:creationId xmlns:a16="http://schemas.microsoft.com/office/drawing/2014/main" id="{5BF9D41F-1F01-A6EB-4A43-6C6C461BBF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03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/>
              <a:t>Image © Shutterstock/</a:t>
            </a:r>
            <a:r>
              <a:rPr lang="en-CA" dirty="0" err="1"/>
              <a:t>twabian</a:t>
            </a:r>
            <a:endParaRPr dirty="0"/>
          </a:p>
        </p:txBody>
      </p:sp>
      <p:sp>
        <p:nvSpPr>
          <p:cNvPr id="136" name="Google Shape;1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CA" dirty="0"/>
              <a:t>Image © Shutterstock/</a:t>
            </a:r>
            <a:r>
              <a:rPr lang="en-CA" dirty="0" err="1"/>
              <a:t>twabian</a:t>
            </a:r>
            <a:endParaRPr lang="en-CA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/>
              <a:t>Image © Shutterstock/Vytautas </a:t>
            </a:r>
            <a:r>
              <a:rPr lang="en-CA" dirty="0" err="1"/>
              <a:t>Kielaitis</a:t>
            </a:r>
            <a:endParaRPr dirty="0"/>
          </a:p>
        </p:txBody>
      </p:sp>
      <p:sp>
        <p:nvSpPr>
          <p:cNvPr id="154" name="Google Shape;1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/>
              <a:t>Image © Shutterstock/Vytautas </a:t>
            </a:r>
            <a:r>
              <a:rPr lang="en-CA" dirty="0" err="1"/>
              <a:t>Kielaitis</a:t>
            </a:r>
            <a:endParaRPr dirty="0"/>
          </a:p>
        </p:txBody>
      </p:sp>
      <p:sp>
        <p:nvSpPr>
          <p:cNvPr id="163" name="Google Shape;1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Image © Shutterstock/</a:t>
            </a:r>
            <a:r>
              <a:rPr lang="en-GB" dirty="0" err="1"/>
              <a:t>buradaki</a:t>
            </a:r>
            <a:endParaRPr dirty="0"/>
          </a:p>
        </p:txBody>
      </p:sp>
      <p:sp>
        <p:nvSpPr>
          <p:cNvPr id="172" name="Google Shape;1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buradaki</a:t>
            </a:r>
            <a:endParaRPr lang="en-GB" dirty="0"/>
          </a:p>
        </p:txBody>
      </p:sp>
      <p:sp>
        <p:nvSpPr>
          <p:cNvPr id="181" name="Google Shape;18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</a:t>
            </a:r>
            <a:r>
              <a:rPr lang="en-GB" dirty="0" err="1"/>
              <a:t>XanderSt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0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FA554-C954-8F78-D91D-AC83D6596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775196"/>
          </a:xfrm>
          <a:prstGeom prst="rect">
            <a:avLst/>
          </a:prstGeom>
        </p:spPr>
      </p:pic>
      <p:pic>
        <p:nvPicPr>
          <p:cNvPr id="14" name="Google Shape;14;p7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51630"/>
            <a:ext cx="12192000" cy="52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2" y="1747452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7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70" y="2119786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2"/>
          </p:nvPr>
        </p:nvSpPr>
        <p:spPr>
          <a:xfrm>
            <a:off x="6096000" y="283173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7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85" y="2297337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5119832" y="365125"/>
            <a:ext cx="8745021" cy="868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11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9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descr="A picture containing pattern, circle, screenshot, desig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1797985" y="-232757"/>
            <a:ext cx="10869835" cy="107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>
            <a:spLocks noGrp="1"/>
          </p:cNvSpPr>
          <p:nvPr>
            <p:ph type="ctrTitle"/>
          </p:nvPr>
        </p:nvSpPr>
        <p:spPr>
          <a:xfrm>
            <a:off x="659696" y="3847088"/>
            <a:ext cx="10872607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</a:pPr>
            <a:r>
              <a:rPr lang="en-GB" dirty="0"/>
              <a:t>Engineering and Manufacturing: Core</a:t>
            </a:r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/>
              <a:t>Topic: </a:t>
            </a:r>
            <a:r>
              <a:rPr lang="en-GB" noProof="0" dirty="0"/>
              <a:t>Manipulating equations and calculus</a:t>
            </a:r>
            <a:endParaRPr lang="en-GB" dirty="0"/>
          </a:p>
        </p:txBody>
      </p:sp>
      <p:sp>
        <p:nvSpPr>
          <p:cNvPr id="131" name="Google Shape;131;p1"/>
          <p:cNvSpPr txBox="1">
            <a:spLocks noGrp="1"/>
          </p:cNvSpPr>
          <p:nvPr>
            <p:ph type="body" idx="2"/>
          </p:nvPr>
        </p:nvSpPr>
        <p:spPr>
          <a:xfrm>
            <a:off x="6304958" y="2894811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Route: Engineering and Manufacturing</a:t>
            </a:r>
          </a:p>
        </p:txBody>
      </p:sp>
      <p:sp>
        <p:nvSpPr>
          <p:cNvPr id="132" name="Google Shape;132;p1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Resource 1: Unit conversions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38A6-D91A-496F-77CD-EA615023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24127" cy="1325563"/>
          </a:xfrm>
        </p:spPr>
        <p:txBody>
          <a:bodyPr/>
          <a:lstStyle/>
          <a:p>
            <a:r>
              <a:rPr lang="en-GB" dirty="0"/>
              <a:t>Activity 1: </a:t>
            </a:r>
            <a:r>
              <a:rPr lang="en-GB" noProof="0" dirty="0"/>
              <a:t>Metric vs non-metric measurements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1AF97-6314-A5C1-348A-88C553A80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2726387"/>
            <a:ext cx="5257802" cy="210596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GB" sz="2000" dirty="0"/>
              <a:t>Measure the length of a book:</a:t>
            </a:r>
          </a:p>
          <a:p>
            <a:pPr marL="571500" indent="-457200">
              <a:buAutoNum type="arabicParenR"/>
            </a:pPr>
            <a:r>
              <a:rPr lang="en-GB" sz="2000" noProof="0" dirty="0"/>
              <a:t>u</a:t>
            </a:r>
            <a:r>
              <a:rPr lang="en-GB" sz="2000" dirty="0"/>
              <a:t>sing non-standard units, such as hands</a:t>
            </a:r>
          </a:p>
          <a:p>
            <a:pPr marL="571500" indent="-457200">
              <a:buAutoNum type="arabicParenR"/>
            </a:pPr>
            <a:r>
              <a:rPr lang="en-GB" sz="2000" noProof="0" dirty="0"/>
              <a:t>u</a:t>
            </a:r>
            <a:r>
              <a:rPr lang="en-GB" sz="2000" dirty="0"/>
              <a:t>sing standard units, such as cm.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DE2F50-BC82-7D75-F20E-59E69D7B2FE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Resource 1: Unit conversions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6682887-6E76-F7FD-A1DB-520F982218A7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dirty="0"/>
              <a:t>Activity 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1B54F7-94D1-802F-DD3E-E7674FB35A7D}"/>
              </a:ext>
            </a:extLst>
          </p:cNvPr>
          <p:cNvSpPr txBox="1">
            <a:spLocks/>
          </p:cNvSpPr>
          <p:nvPr/>
        </p:nvSpPr>
        <p:spPr>
          <a:xfrm>
            <a:off x="6302017" y="2726387"/>
            <a:ext cx="5257802" cy="2105966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sz="2000" dirty="0"/>
              <a:t>Determine the volume of a mug:</a:t>
            </a:r>
          </a:p>
          <a:p>
            <a:pPr marL="571500" indent="-457200">
              <a:buFont typeface="Arial"/>
              <a:buAutoNum type="arabicParenR"/>
            </a:pPr>
            <a:r>
              <a:rPr lang="en-GB" sz="2000" noProof="0" dirty="0"/>
              <a:t>u</a:t>
            </a:r>
            <a:r>
              <a:rPr lang="en-GB" sz="2000" dirty="0"/>
              <a:t>sing non-standard units, such as spoonfuls</a:t>
            </a:r>
          </a:p>
          <a:p>
            <a:pPr marL="571500" indent="-457200">
              <a:buFont typeface="Arial"/>
              <a:buAutoNum type="arabicParenR"/>
            </a:pPr>
            <a:r>
              <a:rPr lang="en-GB" sz="2000" noProof="0" dirty="0"/>
              <a:t>u</a:t>
            </a:r>
            <a:r>
              <a:rPr lang="en-GB" sz="2000" dirty="0"/>
              <a:t>sing standard units, such as ml.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DC727C-719A-BF55-3BF5-09AB468DB3F4}"/>
              </a:ext>
            </a:extLst>
          </p:cNvPr>
          <p:cNvSpPr txBox="1">
            <a:spLocks/>
          </p:cNvSpPr>
          <p:nvPr/>
        </p:nvSpPr>
        <p:spPr>
          <a:xfrm>
            <a:off x="838199" y="5102082"/>
            <a:ext cx="10721621" cy="950560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dirty="0"/>
              <a:t>Compare the measurements from each group. </a:t>
            </a:r>
            <a:r>
              <a:rPr lang="en-GB" b="1" dirty="0"/>
              <a:t>What do you notice?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DAC849-D8CA-144C-2962-1BB75346D124}"/>
              </a:ext>
            </a:extLst>
          </p:cNvPr>
          <p:cNvSpPr txBox="1">
            <a:spLocks/>
          </p:cNvSpPr>
          <p:nvPr/>
        </p:nvSpPr>
        <p:spPr>
          <a:xfrm>
            <a:off x="838200" y="1506098"/>
            <a:ext cx="3000022" cy="950560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dirty="0"/>
              <a:t>Break into groups.</a:t>
            </a:r>
          </a:p>
        </p:txBody>
      </p:sp>
    </p:spTree>
    <p:extLst>
      <p:ext uri="{BB962C8B-B14F-4D97-AF65-F5344CB8AC3E}">
        <p14:creationId xmlns:p14="http://schemas.microsoft.com/office/powerpoint/2010/main" val="38911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44B2D-5BF8-C88C-A546-6F1064E1286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indent="-457200">
              <a:lnSpc>
                <a:spcPct val="88000"/>
              </a:lnSpc>
            </a:pPr>
            <a:r>
              <a:rPr lang="en-GB" dirty="0"/>
              <a:t>Activity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7F3E6F-2C1B-208E-3102-1104E8CA4646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Resource 1: Unit conversions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7">
                <a:extLst>
                  <a:ext uri="{FF2B5EF4-FFF2-40B4-BE49-F238E27FC236}">
                    <a16:creationId xmlns:a16="http://schemas.microsoft.com/office/drawing/2014/main" id="{5D90D872-B140-9958-FCA2-FA99F744DA4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0917830"/>
                  </p:ext>
                </p:extLst>
              </p:nvPr>
            </p:nvGraphicFramePr>
            <p:xfrm>
              <a:off x="6426789" y="1613767"/>
              <a:ext cx="5257800" cy="4133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93672">
                      <a:extLst>
                        <a:ext uri="{9D8B030D-6E8A-4147-A177-3AD203B41FA5}">
                          <a16:colId xmlns:a16="http://schemas.microsoft.com/office/drawing/2014/main" val="4259334380"/>
                        </a:ext>
                      </a:extLst>
                    </a:gridCol>
                    <a:gridCol w="1093672">
                      <a:extLst>
                        <a:ext uri="{9D8B030D-6E8A-4147-A177-3AD203B41FA5}">
                          <a16:colId xmlns:a16="http://schemas.microsoft.com/office/drawing/2014/main" val="2036731023"/>
                        </a:ext>
                      </a:extLst>
                    </a:gridCol>
                    <a:gridCol w="1093672">
                      <a:extLst>
                        <a:ext uri="{9D8B030D-6E8A-4147-A177-3AD203B41FA5}">
                          <a16:colId xmlns:a16="http://schemas.microsoft.com/office/drawing/2014/main" val="100080756"/>
                        </a:ext>
                      </a:extLst>
                    </a:gridCol>
                    <a:gridCol w="1976784">
                      <a:extLst>
                        <a:ext uri="{9D8B030D-6E8A-4147-A177-3AD203B41FA5}">
                          <a16:colId xmlns:a16="http://schemas.microsoft.com/office/drawing/2014/main" val="1698652480"/>
                        </a:ext>
                      </a:extLst>
                    </a:gridCol>
                  </a:tblGrid>
                  <a:tr h="1033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Quantity</a:t>
                          </a:r>
                          <a:endParaRPr lang="en-GB" sz="1600" b="1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E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SI unit</a:t>
                          </a:r>
                          <a:endParaRPr lang="en-GB" sz="1600" b="1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E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Example non-SI unit</a:t>
                          </a:r>
                          <a:endParaRPr lang="en-GB" sz="1600" b="1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E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Conversion</a:t>
                          </a:r>
                          <a:endParaRPr lang="en-GB" sz="1600" b="1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E8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479810"/>
                      </a:ext>
                    </a:extLst>
                  </a:tr>
                  <a:tr h="1033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second (s)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minute (min)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kern="100" noProof="0" smtClean="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func>
                                  <m:funcPr>
                                    <m:ctrlPr>
                                      <a:rPr lang="en-GB" sz="2000" b="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000" b="0" i="0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r>
                                      <a:rPr lang="en-GB" sz="2000" b="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=60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GB" sz="2000" b="0" i="0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s</m:t>
                                    </m:r>
                                    <m:r>
                                      <a:rPr lang="en-GB" sz="2000" b="0" i="1" kern="100" noProof="0" smtClean="0">
                                        <a:effectLst/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0578825"/>
                      </a:ext>
                    </a:extLst>
                  </a:tr>
                  <a:tr h="1033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metre (m)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foot (ft)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kern="100" noProof="0" smtClean="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b="0" i="0" kern="100" noProof="0" smtClean="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m</m:t>
                                </m:r>
                                <m:r>
                                  <a:rPr lang="en-GB" sz="2000" b="0" i="1" kern="100" noProof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≈</m:t>
                                </m:r>
                                <m:r>
                                  <a:rPr lang="en-GB" sz="2000" b="0" i="0" kern="100" noProof="0" smtClean="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3.28 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b="0" i="0" kern="100" noProof="0" smtClean="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ft</m:t>
                                </m:r>
                              </m:oMath>
                            </m:oMathPara>
                          </a14:m>
                          <a:endParaRPr lang="en-GB" sz="2000" i="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11290403"/>
                      </a:ext>
                    </a:extLst>
                  </a:tr>
                  <a:tr h="1033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temp.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kelvin (K)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degree Celsius (ºC)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b="0" i="0" kern="100" noProof="0" smtClean="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  <m:r>
                                  <a:rPr lang="en-GB" sz="2000" b="0" i="1" kern="100" noProof="0" smtClean="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GB" sz="2000" b="0" i="1" kern="100" noProof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℃+273.15</m:t>
                                </m:r>
                              </m:oMath>
                            </m:oMathPara>
                          </a14:m>
                          <a:endParaRPr lang="en-GB" sz="2000" i="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41470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7">
                <a:extLst>
                  <a:ext uri="{FF2B5EF4-FFF2-40B4-BE49-F238E27FC236}">
                    <a16:creationId xmlns:a16="http://schemas.microsoft.com/office/drawing/2014/main" id="{5D90D872-B140-9958-FCA2-FA99F744DA4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0917830"/>
                  </p:ext>
                </p:extLst>
              </p:nvPr>
            </p:nvGraphicFramePr>
            <p:xfrm>
              <a:off x="6426789" y="1613767"/>
              <a:ext cx="5257800" cy="4133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93672">
                      <a:extLst>
                        <a:ext uri="{9D8B030D-6E8A-4147-A177-3AD203B41FA5}">
                          <a16:colId xmlns:a16="http://schemas.microsoft.com/office/drawing/2014/main" val="4259334380"/>
                        </a:ext>
                      </a:extLst>
                    </a:gridCol>
                    <a:gridCol w="1093672">
                      <a:extLst>
                        <a:ext uri="{9D8B030D-6E8A-4147-A177-3AD203B41FA5}">
                          <a16:colId xmlns:a16="http://schemas.microsoft.com/office/drawing/2014/main" val="2036731023"/>
                        </a:ext>
                      </a:extLst>
                    </a:gridCol>
                    <a:gridCol w="1093672">
                      <a:extLst>
                        <a:ext uri="{9D8B030D-6E8A-4147-A177-3AD203B41FA5}">
                          <a16:colId xmlns:a16="http://schemas.microsoft.com/office/drawing/2014/main" val="100080756"/>
                        </a:ext>
                      </a:extLst>
                    </a:gridCol>
                    <a:gridCol w="1976784">
                      <a:extLst>
                        <a:ext uri="{9D8B030D-6E8A-4147-A177-3AD203B41FA5}">
                          <a16:colId xmlns:a16="http://schemas.microsoft.com/office/drawing/2014/main" val="1698652480"/>
                        </a:ext>
                      </a:extLst>
                    </a:gridCol>
                  </a:tblGrid>
                  <a:tr h="103327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Quantity</a:t>
                          </a:r>
                          <a:endParaRPr lang="en-GB" sz="1600" b="1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E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SI unit</a:t>
                          </a:r>
                          <a:endParaRPr lang="en-GB" sz="1600" b="1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E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Example non-SI unit</a:t>
                          </a:r>
                          <a:endParaRPr lang="en-GB" sz="1600" b="1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E8E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1600" b="1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Conversion</a:t>
                          </a:r>
                          <a:endParaRPr lang="en-GB" sz="1600" b="1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2E8E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479810"/>
                      </a:ext>
                    </a:extLst>
                  </a:tr>
                  <a:tr h="1033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second (s)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minute (min)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6667" t="-100588" r="-617" b="-21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0578825"/>
                      </a:ext>
                    </a:extLst>
                  </a:tr>
                  <a:tr h="1033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metre (m)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foot (ft)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6667" t="-201775" r="-617" b="-114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290403"/>
                      </a:ext>
                    </a:extLst>
                  </a:tr>
                  <a:tr h="10332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200" noProof="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temp.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kelvin (K)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GB" sz="2000" kern="100" noProof="0" dirty="0">
                              <a:effectLst/>
                              <a:latin typeface="Arial" panose="020B06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a:t>degree Celsius (ºC)</a:t>
                          </a:r>
                          <a:endParaRPr lang="en-GB" sz="2000" kern="100" noProof="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1106" marR="61106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6667" t="-300000" r="-617" b="-1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470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itle 2">
            <a:extLst>
              <a:ext uri="{FF2B5EF4-FFF2-40B4-BE49-F238E27FC236}">
                <a16:creationId xmlns:a16="http://schemas.microsoft.com/office/drawing/2014/main" id="{923820C6-B087-91CC-291F-87EBF879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Converting between units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0F9541-F633-4233-F246-34354CC16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13767"/>
            <a:ext cx="5257801" cy="4133088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A </a:t>
            </a:r>
            <a:r>
              <a:rPr lang="en-GB" b="1" dirty="0"/>
              <a:t>unit</a:t>
            </a:r>
            <a:r>
              <a:rPr lang="en-GB" dirty="0"/>
              <a:t> is a standardised quantity</a:t>
            </a:r>
            <a:r>
              <a:rPr lang="en-GB" b="1" dirty="0"/>
              <a:t> </a:t>
            </a:r>
            <a:r>
              <a:rPr lang="en-GB" dirty="0"/>
              <a:t>used to measure a physical quantity.</a:t>
            </a:r>
          </a:p>
          <a:p>
            <a:pPr marL="114300" indent="0">
              <a:buNone/>
            </a:pPr>
            <a:r>
              <a:rPr lang="en-GB" b="1" dirty="0"/>
              <a:t>SI units </a:t>
            </a:r>
            <a:r>
              <a:rPr lang="en-GB" dirty="0"/>
              <a:t>are an internationally agreed system of measurement.</a:t>
            </a:r>
          </a:p>
          <a:p>
            <a:pPr marL="114300" indent="0">
              <a:buNone/>
            </a:pPr>
            <a:r>
              <a:rPr lang="en-GB" dirty="0"/>
              <a:t>Many quantities have non-SI units and converting between them requires using </a:t>
            </a:r>
            <a:r>
              <a:rPr lang="en-GB" b="1" dirty="0"/>
              <a:t>conversion rules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36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E6ACBBE8-D323-536E-0341-5ED000A0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>
            <a:extLst>
              <a:ext uri="{FF2B5EF4-FFF2-40B4-BE49-F238E27FC236}">
                <a16:creationId xmlns:a16="http://schemas.microsoft.com/office/drawing/2014/main" id="{DEED034B-020A-4303-8798-676ED567D9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97614"/>
            <a:ext cx="4326728" cy="4711957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Most conversions are </a:t>
            </a:r>
            <a:r>
              <a:rPr lang="en-GB" b="1" dirty="0"/>
              <a:t>multiplicative</a:t>
            </a:r>
            <a:r>
              <a:rPr lang="en-GB" dirty="0"/>
              <a:t>, which shows the </a:t>
            </a:r>
            <a:r>
              <a:rPr lang="en-GB" b="1" dirty="0"/>
              <a:t>ratio</a:t>
            </a:r>
            <a:r>
              <a:rPr lang="en-GB" dirty="0"/>
              <a:t> between the units.</a:t>
            </a: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Rearrange the conversion into a fraction that shows the ratio between the units.</a:t>
            </a:r>
          </a:p>
          <a:p>
            <a:pPr marL="114300" lvl="0" indent="0">
              <a:buNone/>
            </a:pPr>
            <a:r>
              <a:rPr lang="en-GB" dirty="0"/>
              <a:t>Place the original unit in the </a:t>
            </a:r>
            <a:r>
              <a:rPr lang="en-GB" b="1" dirty="0"/>
              <a:t>denominator</a:t>
            </a:r>
            <a:r>
              <a:rPr lang="en-GB" dirty="0"/>
              <a:t> of the conversion factor.</a:t>
            </a:r>
          </a:p>
        </p:txBody>
      </p:sp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A9EA0923-AFBA-13D3-A5D9-560D65E74C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199" name="Google Shape;199;p27">
            <a:extLst>
              <a:ext uri="{FF2B5EF4-FFF2-40B4-BE49-F238E27FC236}">
                <a16:creationId xmlns:a16="http://schemas.microsoft.com/office/drawing/2014/main" id="{6323202B-7D88-308A-8885-3C7AAABAC0E6}"/>
              </a:ext>
            </a:extLst>
          </p:cNvPr>
          <p:cNvSpPr txBox="1"/>
          <p:nvPr/>
        </p:nvSpPr>
        <p:spPr>
          <a:xfrm>
            <a:off x="5548477" y="5159384"/>
            <a:ext cx="6208889" cy="960116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rgbClr val="262626"/>
                </a:solidFill>
              </a:rPr>
              <a:t>The denominator is the bottom number in a fraction.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E7B19-5844-4365-4ECE-94C24C8FDDD1}"/>
              </a:ext>
            </a:extLst>
          </p:cNvPr>
          <p:cNvSpPr txBox="1"/>
          <p:nvPr/>
        </p:nvSpPr>
        <p:spPr>
          <a:xfrm>
            <a:off x="5548478" y="1497614"/>
            <a:ext cx="5341196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Show that the conversion from pound-force to newtons can be rearranged as the following fractions: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F65285-C86E-6A33-B027-274B9316F94A}"/>
                  </a:ext>
                </a:extLst>
              </p:cNvPr>
              <p:cNvSpPr txBox="1"/>
              <p:nvPr/>
            </p:nvSpPr>
            <p:spPr>
              <a:xfrm>
                <a:off x="5548477" y="3680176"/>
                <a:ext cx="1916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lbf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=4.45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F65285-C86E-6A33-B027-274B9316F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77" y="3680176"/>
                <a:ext cx="1916615" cy="369332"/>
              </a:xfrm>
              <a:prstGeom prst="rect">
                <a:avLst/>
              </a:prstGeom>
              <a:blipFill>
                <a:blip r:embed="rId3"/>
                <a:stretch>
                  <a:fillRect l="-2857" r="-3175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149704-C506-1363-5347-02A9D49E07EC}"/>
                  </a:ext>
                </a:extLst>
              </p:cNvPr>
              <p:cNvSpPr txBox="1"/>
              <p:nvPr/>
            </p:nvSpPr>
            <p:spPr>
              <a:xfrm>
                <a:off x="7899029" y="3514169"/>
                <a:ext cx="93455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4.45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lbf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149704-C506-1363-5347-02A9D49E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029" y="3514169"/>
                <a:ext cx="934550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FF143C-8A14-A365-C97D-117D071D20FE}"/>
                  </a:ext>
                </a:extLst>
              </p:cNvPr>
              <p:cNvSpPr txBox="1"/>
              <p:nvPr/>
            </p:nvSpPr>
            <p:spPr>
              <a:xfrm>
                <a:off x="9068105" y="3514169"/>
                <a:ext cx="2488886" cy="702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lb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4.45 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0.225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lbf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FF143C-8A14-A365-C97D-117D071D2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105" y="3514169"/>
                <a:ext cx="2488886" cy="702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B3715DD-26AC-7C1E-D6C8-F63D444F646C}"/>
              </a:ext>
            </a:extLst>
          </p:cNvPr>
          <p:cNvSpPr txBox="1"/>
          <p:nvPr/>
        </p:nvSpPr>
        <p:spPr>
          <a:xfrm>
            <a:off x="7859492" y="3415492"/>
            <a:ext cx="553167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BC92E-7382-6AE9-AD35-C58C9DC98579}"/>
              </a:ext>
            </a:extLst>
          </p:cNvPr>
          <p:cNvSpPr txBox="1"/>
          <p:nvPr/>
        </p:nvSpPr>
        <p:spPr>
          <a:xfrm>
            <a:off x="10407432" y="3395705"/>
            <a:ext cx="553167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F9EAD3-4510-459B-E12E-FF5711740ECC}"/>
              </a:ext>
            </a:extLst>
          </p:cNvPr>
          <p:cNvSpPr txBox="1"/>
          <p:nvPr/>
        </p:nvSpPr>
        <p:spPr>
          <a:xfrm>
            <a:off x="7847030" y="3881599"/>
            <a:ext cx="553167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D44918-DF8C-C8DF-CB09-C180D16AFF7D}"/>
              </a:ext>
            </a:extLst>
          </p:cNvPr>
          <p:cNvSpPr txBox="1"/>
          <p:nvPr/>
        </p:nvSpPr>
        <p:spPr>
          <a:xfrm>
            <a:off x="10407433" y="3864842"/>
            <a:ext cx="553167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9350D5FA-4ECD-B201-71B6-543280A2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Multiplicative conversion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97DB4C-D489-E0CF-43BE-1B2ED8B5D017}"/>
              </a:ext>
            </a:extLst>
          </p:cNvPr>
          <p:cNvSpPr txBox="1">
            <a:spLocks/>
          </p:cNvSpPr>
          <p:nvPr/>
        </p:nvSpPr>
        <p:spPr>
          <a:xfrm>
            <a:off x="9824774" y="162686"/>
            <a:ext cx="2227700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non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noProof="0" dirty="0"/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46144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1E97DC3C-504D-0D2E-6C84-7905F5747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8BBEA9E6-B41C-41B1-AA8B-523BF3DF3EC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199" name="Google Shape;199;p27">
            <a:extLst>
              <a:ext uri="{FF2B5EF4-FFF2-40B4-BE49-F238E27FC236}">
                <a16:creationId xmlns:a16="http://schemas.microsoft.com/office/drawing/2014/main" id="{1026C28A-0900-A421-C5D0-67A591ECD445}"/>
              </a:ext>
            </a:extLst>
          </p:cNvPr>
          <p:cNvSpPr txBox="1"/>
          <p:nvPr/>
        </p:nvSpPr>
        <p:spPr>
          <a:xfrm>
            <a:off x="5548477" y="5159384"/>
            <a:ext cx="6208889" cy="960116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rgbClr val="262626"/>
                </a:solidFill>
              </a:rPr>
              <a:t>The denominator is the bottom number in a fraction.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71729-DC54-F96D-F0B5-F64CB7AE7160}"/>
              </a:ext>
            </a:extLst>
          </p:cNvPr>
          <p:cNvSpPr txBox="1"/>
          <p:nvPr/>
        </p:nvSpPr>
        <p:spPr>
          <a:xfrm>
            <a:off x="5548477" y="1497614"/>
            <a:ext cx="5424323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Show that the conversion from pound-force to newtons can be rearranged as the following fractions: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7E0160-F97A-EAFB-4F53-DC4A11D63610}"/>
                  </a:ext>
                </a:extLst>
              </p:cNvPr>
              <p:cNvSpPr txBox="1"/>
              <p:nvPr/>
            </p:nvSpPr>
            <p:spPr>
              <a:xfrm>
                <a:off x="5548477" y="3680176"/>
                <a:ext cx="1916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lbf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=4.45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7E0160-F97A-EAFB-4F53-DC4A11D6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77" y="3680176"/>
                <a:ext cx="1916615" cy="369332"/>
              </a:xfrm>
              <a:prstGeom prst="rect">
                <a:avLst/>
              </a:prstGeom>
              <a:blipFill>
                <a:blip r:embed="rId3"/>
                <a:stretch>
                  <a:fillRect l="-2857" r="-3175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844B5-994A-6314-650F-96708F4CC86D}"/>
                  </a:ext>
                </a:extLst>
              </p:cNvPr>
              <p:cNvSpPr txBox="1"/>
              <p:nvPr/>
            </p:nvSpPr>
            <p:spPr>
              <a:xfrm>
                <a:off x="7899029" y="3514169"/>
                <a:ext cx="958083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4.45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lbf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844B5-994A-6314-650F-96708F4C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029" y="3514169"/>
                <a:ext cx="958083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F59FA3-BCD7-688C-BB30-0EDFC6514B96}"/>
                  </a:ext>
                </a:extLst>
              </p:cNvPr>
              <p:cNvSpPr txBox="1"/>
              <p:nvPr/>
            </p:nvSpPr>
            <p:spPr>
              <a:xfrm>
                <a:off x="9077249" y="3514169"/>
                <a:ext cx="2488886" cy="702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lbf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4.45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0.225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lbf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F59FA3-BCD7-688C-BB30-0EDFC6514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249" y="3514169"/>
                <a:ext cx="2488886" cy="702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2">
            <a:extLst>
              <a:ext uri="{FF2B5EF4-FFF2-40B4-BE49-F238E27FC236}">
                <a16:creationId xmlns:a16="http://schemas.microsoft.com/office/drawing/2014/main" id="{171C7BBA-6B59-861D-1863-CFE82392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Multiplicative conversion</a:t>
            </a:r>
          </a:p>
        </p:txBody>
      </p:sp>
      <p:sp>
        <p:nvSpPr>
          <p:cNvPr id="10" name="Google Shape;193;p27">
            <a:extLst>
              <a:ext uri="{FF2B5EF4-FFF2-40B4-BE49-F238E27FC236}">
                <a16:creationId xmlns:a16="http://schemas.microsoft.com/office/drawing/2014/main" id="{C27F8F75-7022-17AE-C706-EEF5169CD1E6}"/>
              </a:ext>
            </a:extLst>
          </p:cNvPr>
          <p:cNvSpPr txBox="1">
            <a:spLocks/>
          </p:cNvSpPr>
          <p:nvPr/>
        </p:nvSpPr>
        <p:spPr>
          <a:xfrm>
            <a:off x="838200" y="1497614"/>
            <a:ext cx="4326728" cy="4711957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noProof="0" dirty="0"/>
              <a:t>Most conversions are </a:t>
            </a:r>
            <a:r>
              <a:rPr lang="en-GB" b="1" noProof="0" dirty="0"/>
              <a:t>multiplicative</a:t>
            </a:r>
            <a:r>
              <a:rPr lang="en-GB" noProof="0" dirty="0"/>
              <a:t>, which shows the </a:t>
            </a:r>
            <a:r>
              <a:rPr lang="en-GB" b="1" noProof="0" dirty="0"/>
              <a:t>ratio</a:t>
            </a:r>
            <a:r>
              <a:rPr lang="en-GB" noProof="0" dirty="0"/>
              <a:t> between the units.</a:t>
            </a:r>
          </a:p>
          <a:p>
            <a:pPr marL="114300" indent="0">
              <a:buFont typeface="Arial"/>
              <a:buNone/>
            </a:pPr>
            <a:r>
              <a:rPr lang="en-GB" noProof="0" dirty="0"/>
              <a:t>Rearrange the conversion into a fraction that shows the ratio between the units.</a:t>
            </a:r>
          </a:p>
          <a:p>
            <a:pPr marL="114300" indent="0">
              <a:buFont typeface="Arial"/>
              <a:buNone/>
            </a:pPr>
            <a:r>
              <a:rPr lang="en-GB" noProof="0" dirty="0"/>
              <a:t>Place the original unit in the </a:t>
            </a:r>
            <a:r>
              <a:rPr lang="en-GB" b="1" noProof="0" dirty="0"/>
              <a:t>denominator</a:t>
            </a:r>
            <a:r>
              <a:rPr lang="en-GB" noProof="0" dirty="0"/>
              <a:t> of the conversion factor.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7CE3C8-6983-9BCE-51A1-93224CC9208C}"/>
              </a:ext>
            </a:extLst>
          </p:cNvPr>
          <p:cNvSpPr txBox="1">
            <a:spLocks/>
          </p:cNvSpPr>
          <p:nvPr/>
        </p:nvSpPr>
        <p:spPr>
          <a:xfrm>
            <a:off x="9824774" y="162686"/>
            <a:ext cx="2227700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non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noProof="0" dirty="0"/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84502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857D5B6B-EF52-38C1-F8EE-9FA1E6CA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BC768719-CD47-0D98-794F-B717EDF275E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8FA9A-202E-9171-9AFC-F222E62A13E3}"/>
              </a:ext>
            </a:extLst>
          </p:cNvPr>
          <p:cNvSpPr txBox="1"/>
          <p:nvPr/>
        </p:nvSpPr>
        <p:spPr>
          <a:xfrm>
            <a:off x="709608" y="1582311"/>
            <a:ext cx="6288421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Convert 30 </a:t>
            </a:r>
            <a:r>
              <a:rPr lang="en-GB" sz="2400" dirty="0" err="1"/>
              <a:t>lbf</a:t>
            </a:r>
            <a:r>
              <a:rPr lang="en-GB" sz="2400" dirty="0"/>
              <a:t> (pound-force) into newtons.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C02F2A-24E6-8EC2-533D-5D898658B41A}"/>
                  </a:ext>
                </a:extLst>
              </p:cNvPr>
              <p:cNvSpPr txBox="1"/>
              <p:nvPr/>
            </p:nvSpPr>
            <p:spPr>
              <a:xfrm>
                <a:off x="811480" y="2397010"/>
                <a:ext cx="3439468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lbf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=4.45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so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𝐥𝐛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C02F2A-24E6-8EC2-533D-5D898658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80" y="2397010"/>
                <a:ext cx="3439468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2">
            <a:extLst>
              <a:ext uri="{FF2B5EF4-FFF2-40B4-BE49-F238E27FC236}">
                <a16:creationId xmlns:a16="http://schemas.microsoft.com/office/drawing/2014/main" id="{16460193-E9A9-B435-FA43-2F3AFD53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Worked example 1: Pound-force to newtons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AC3856A-F3B3-2766-080C-DE9E5303E214}"/>
              </a:ext>
            </a:extLst>
          </p:cNvPr>
          <p:cNvSpPr txBox="1">
            <a:spLocks/>
          </p:cNvSpPr>
          <p:nvPr/>
        </p:nvSpPr>
        <p:spPr>
          <a:xfrm>
            <a:off x="9824774" y="162686"/>
            <a:ext cx="2227700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non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noProof="0" dirty="0"/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60854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A580055C-E20C-AB0E-CC9D-815A7C132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>
            <a:extLst>
              <a:ext uri="{FF2B5EF4-FFF2-40B4-BE49-F238E27FC236}">
                <a16:creationId xmlns:a16="http://schemas.microsoft.com/office/drawing/2014/main" id="{E2C7554C-2718-BF06-5A66-1680E6C81C7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A2EC31-99CC-2007-6A88-B4F841D00E77}"/>
                  </a:ext>
                </a:extLst>
              </p:cNvPr>
              <p:cNvSpPr txBox="1"/>
              <p:nvPr/>
            </p:nvSpPr>
            <p:spPr>
              <a:xfrm>
                <a:off x="811480" y="2397010"/>
                <a:ext cx="3439468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lbf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=4.45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so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𝐥𝐛𝐟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A2EC31-99CC-2007-6A88-B4F841D00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80" y="2397010"/>
                <a:ext cx="3439468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620CB30-5468-4829-42F2-357042D4ED51}"/>
              </a:ext>
            </a:extLst>
          </p:cNvPr>
          <p:cNvSpPr txBox="1"/>
          <p:nvPr/>
        </p:nvSpPr>
        <p:spPr>
          <a:xfrm>
            <a:off x="4997646" y="2356304"/>
            <a:ext cx="6915366" cy="860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Arrange the conversion factor so that the original unit </a:t>
            </a:r>
            <a:r>
              <a:rPr lang="en-GB" sz="2400" b="1" dirty="0" err="1">
                <a:solidFill>
                  <a:schemeClr val="accent1"/>
                </a:solidFill>
              </a:rPr>
              <a:t>lbf</a:t>
            </a:r>
            <a:r>
              <a:rPr lang="en-GB" sz="2400" dirty="0"/>
              <a:t> is in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456D13-2D40-F5FB-FC47-6A35DAC3FA7A}"/>
                  </a:ext>
                </a:extLst>
              </p:cNvPr>
              <p:cNvSpPr txBox="1"/>
              <p:nvPr/>
            </p:nvSpPr>
            <p:spPr>
              <a:xfrm>
                <a:off x="391833" y="3586642"/>
                <a:ext cx="6539545" cy="2573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lvl="0">
                  <a:lnSpc>
                    <a:spcPct val="108000"/>
                  </a:lnSpc>
                  <a:spcBef>
                    <a:spcPts val="1000"/>
                  </a:spcBef>
                  <a:buSzPts val="1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30 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lbf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lbf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𝐥𝐛</m:t>
                          </m:r>
                          <m:r>
                            <a:rPr lang="en-GB" sz="24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30 </m:t>
                      </m:r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lbs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=30 × </m:t>
                      </m:r>
                      <m:r>
                        <a:rPr lang="en-GB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400" b="0" i="0" dirty="0">
                  <a:latin typeface="Cambria Math" panose="02040503050406030204" pitchFamily="18" charset="0"/>
                </a:endParaRPr>
              </a:p>
              <a:p>
                <a:pPr marL="114300" lvl="0">
                  <a:lnSpc>
                    <a:spcPct val="108000"/>
                  </a:lnSpc>
                  <a:spcBef>
                    <a:spcPts val="1000"/>
                  </a:spcBef>
                  <a:buSzPts val="1800"/>
                </a:pPr>
                <a:endParaRPr lang="en-GB" sz="2400" b="0" i="0" dirty="0">
                  <a:latin typeface="Cambria Math" panose="02040503050406030204" pitchFamily="18" charset="0"/>
                </a:endParaRPr>
              </a:p>
              <a:p>
                <a:pPr marL="114300" lvl="0">
                  <a:lnSpc>
                    <a:spcPct val="108000"/>
                  </a:lnSpc>
                  <a:spcBef>
                    <a:spcPts val="1000"/>
                  </a:spcBef>
                  <a:buSzPts val="1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30 </m:t>
                      </m:r>
                      <m:r>
                        <m:rPr>
                          <m:sty m:val="p"/>
                        </m:rPr>
                        <a:rPr lang="en-GB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lbs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𝟏𝟑𝟑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456D13-2D40-F5FB-FC47-6A35DAC3F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33" y="3586642"/>
                <a:ext cx="6539545" cy="2573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50FE62-0825-7073-0D44-3D626EDE34E4}"/>
              </a:ext>
            </a:extLst>
          </p:cNvPr>
          <p:cNvSpPr txBox="1"/>
          <p:nvPr/>
        </p:nvSpPr>
        <p:spPr>
          <a:xfrm>
            <a:off x="4997646" y="4003543"/>
            <a:ext cx="6915366" cy="98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Multiply the quantity by the conversion factor.</a:t>
            </a:r>
          </a:p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The units </a:t>
            </a:r>
            <a:r>
              <a:rPr lang="en-GB" sz="2400" dirty="0" err="1"/>
              <a:t>lbf</a:t>
            </a:r>
            <a:r>
              <a:rPr lang="en-GB" sz="2400" dirty="0"/>
              <a:t> cancel.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66E74-6831-F3E4-C881-30EB3F99E397}"/>
              </a:ext>
            </a:extLst>
          </p:cNvPr>
          <p:cNvSpPr txBox="1"/>
          <p:nvPr/>
        </p:nvSpPr>
        <p:spPr>
          <a:xfrm>
            <a:off x="4997646" y="5698695"/>
            <a:ext cx="6915366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The result is now in newtons.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9EEC83-B9EA-8495-AD8A-5C41B299189C}"/>
              </a:ext>
            </a:extLst>
          </p:cNvPr>
          <p:cNvCxnSpPr>
            <a:cxnSpLocks/>
          </p:cNvCxnSpPr>
          <p:nvPr/>
        </p:nvCxnSpPr>
        <p:spPr>
          <a:xfrm flipV="1">
            <a:off x="3146612" y="4114799"/>
            <a:ext cx="629011" cy="38307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BB22FC-56A2-5A6D-FE04-F08747A9F622}"/>
              </a:ext>
            </a:extLst>
          </p:cNvPr>
          <p:cNvCxnSpPr>
            <a:cxnSpLocks/>
          </p:cNvCxnSpPr>
          <p:nvPr/>
        </p:nvCxnSpPr>
        <p:spPr>
          <a:xfrm flipV="1">
            <a:off x="2065728" y="3912694"/>
            <a:ext cx="629011" cy="38307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FEB9FCF5-2816-2458-9153-8549FC4C1BFF}"/>
              </a:ext>
            </a:extLst>
          </p:cNvPr>
          <p:cNvSpPr/>
          <p:nvPr/>
        </p:nvSpPr>
        <p:spPr>
          <a:xfrm rot="8149725">
            <a:off x="3273467" y="658657"/>
            <a:ext cx="3239485" cy="2886801"/>
          </a:xfrm>
          <a:prstGeom prst="arc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52A9F9C0-DA4E-C41C-4BEB-59909CC1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Worked example 1: Pound-force to newtons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9270D-3E0C-E9ED-62E6-507ACC931241}"/>
              </a:ext>
            </a:extLst>
          </p:cNvPr>
          <p:cNvSpPr txBox="1"/>
          <p:nvPr/>
        </p:nvSpPr>
        <p:spPr>
          <a:xfrm>
            <a:off x="709608" y="1582311"/>
            <a:ext cx="6288421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400" dirty="0"/>
              <a:t>Convert 30 </a:t>
            </a:r>
            <a:r>
              <a:rPr lang="en-GB" sz="2400" dirty="0" err="1"/>
              <a:t>lbf</a:t>
            </a:r>
            <a:r>
              <a:rPr lang="en-GB" sz="2400" dirty="0"/>
              <a:t> (pound-force) into newtons.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A1A089A-61AA-078A-486D-E92B3D0441E0}"/>
              </a:ext>
            </a:extLst>
          </p:cNvPr>
          <p:cNvSpPr txBox="1">
            <a:spLocks/>
          </p:cNvSpPr>
          <p:nvPr/>
        </p:nvSpPr>
        <p:spPr>
          <a:xfrm>
            <a:off x="9824774" y="162686"/>
            <a:ext cx="2227700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non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noProof="0" dirty="0"/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70107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Google Shape;205;p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41248" y="1387736"/>
                <a:ext cx="10515600" cy="4926387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Today’s temperature is 30ºC. What is the temperature in kelvin?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dirty="0"/>
                  <a:t>Use the formula: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+273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m:oMathPara>
                </a14:m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dirty="0"/>
                  <a:t>where:		</a:t>
                </a:r>
              </a:p>
              <a:p>
                <a:pPr marL="228600" lvl="0" indent="-228600">
                  <a:spcAft>
                    <a:spcPts val="0"/>
                  </a:spcAft>
                  <a:buClr>
                    <a:srgbClr val="326367"/>
                  </a:buClr>
                  <a:buSzPts val="2400"/>
                  <a:buFont typeface="Arial" panose="020B0604020202020204" pitchFamily="34" charset="0"/>
                  <a:buChar char="•"/>
                </a:pPr>
                <a:r>
                  <a:rPr lang="en-GB" kern="12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 is the temperature in kelvin		</a:t>
                </a:r>
              </a:p>
              <a:p>
                <a:pPr marL="228600" lvl="0" indent="-228600">
                  <a:spcAft>
                    <a:spcPts val="0"/>
                  </a:spcAft>
                  <a:buClr>
                    <a:srgbClr val="326367"/>
                  </a:buClr>
                  <a:buSzPts val="2400"/>
                  <a:buFont typeface="Arial" panose="020B0604020202020204" pitchFamily="34" charset="0"/>
                  <a:buChar char="•"/>
                </a:pPr>
                <a:r>
                  <a:rPr lang="en-GB" kern="12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°C is the temperature in degrees Celsius</a:t>
                </a:r>
              </a:p>
              <a:p>
                <a:pPr marL="228600" lvl="0" indent="-228600">
                  <a:buClr>
                    <a:srgbClr val="326367"/>
                  </a:buClr>
                  <a:buSzPts val="2400"/>
                  <a:buFont typeface="Arial" panose="020B0604020202020204" pitchFamily="34" charset="0"/>
                  <a:buChar char="•"/>
                </a:pPr>
                <a:r>
                  <a:rPr lang="en-GB" kern="12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Note that this is </a:t>
                </a:r>
                <a:r>
                  <a:rPr lang="en-GB" b="1" kern="12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additive</a:t>
                </a:r>
                <a:r>
                  <a:rPr lang="en-GB" kern="1200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conversion.</a:t>
                </a:r>
              </a:p>
              <a:p>
                <a:pPr marL="228600" lvl="0" indent="-762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205" name="Google Shape;205;p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1248" y="1387736"/>
                <a:ext cx="10515600" cy="4926387"/>
              </a:xfrm>
              <a:prstGeom prst="rect">
                <a:avLst/>
              </a:prstGeom>
              <a:blipFill>
                <a:blip r:embed="rId3"/>
                <a:stretch>
                  <a:fillRect l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Google Shape;207;p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D3C3C4-9151-4A70-6ACC-8800C15AA98E}"/>
              </a:ext>
            </a:extLst>
          </p:cNvPr>
          <p:cNvGrpSpPr/>
          <p:nvPr/>
        </p:nvGrpSpPr>
        <p:grpSpPr>
          <a:xfrm>
            <a:off x="8473103" y="3441192"/>
            <a:ext cx="2590603" cy="2580731"/>
            <a:chOff x="8406581" y="3381718"/>
            <a:chExt cx="2590603" cy="2580731"/>
          </a:xfrm>
        </p:grpSpPr>
        <p:sp>
          <p:nvSpPr>
            <p:cNvPr id="208" name="Google Shape;208;p2"/>
            <p:cNvSpPr/>
            <p:nvPr/>
          </p:nvSpPr>
          <p:spPr>
            <a:xfrm>
              <a:off x="8406581" y="3381718"/>
              <a:ext cx="2590603" cy="258073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" name="Google Shape;209;p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0926" y="3935531"/>
              <a:ext cx="1501806" cy="14731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48023CD8-66F2-8CBD-B511-C1F8935F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Worked example 2: Celsius to kelvin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9FC944-0E52-9B32-24AC-1647A9EED2CE}"/>
              </a:ext>
            </a:extLst>
          </p:cNvPr>
          <p:cNvSpPr txBox="1">
            <a:spLocks/>
          </p:cNvSpPr>
          <p:nvPr/>
        </p:nvSpPr>
        <p:spPr>
          <a:xfrm>
            <a:off x="9824774" y="162686"/>
            <a:ext cx="2227700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non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noProof="0" dirty="0"/>
              <a:t>Recap and Worked examples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Google Shape;216;p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387736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Today’s temperature is 30ºC. What is the temperature in kelvin?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Step 1 </a:t>
                </a:r>
                <a:r>
                  <a:rPr lang="en-GB" dirty="0"/>
                  <a:t>: Write out the calculation formula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273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m:oMathPara>
                </a14:m>
                <a:endParaRPr lang="en-GB" sz="1600" i="1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1600"/>
                  <a:buNone/>
                </a:pPr>
                <a:endParaRPr lang="en-GB" sz="1600" i="1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1600"/>
                  <a:buNone/>
                </a:pPr>
                <a:endParaRPr lang="en-GB" sz="1600" i="1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1600"/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216" name="Google Shape;216;p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87736"/>
                <a:ext cx="10515600" cy="4895816"/>
              </a:xfrm>
              <a:prstGeom prst="rect">
                <a:avLst/>
              </a:prstGeom>
              <a:blipFill>
                <a:blip r:embed="rId3"/>
                <a:stretch>
                  <a:fillRect l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Google Shape;218;p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221" name="Google Shape;221;p3"/>
          <p:cNvSpPr txBox="1"/>
          <p:nvPr/>
        </p:nvSpPr>
        <p:spPr>
          <a:xfrm>
            <a:off x="1054451" y="5330486"/>
            <a:ext cx="671051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the temperature in Kelvin = temperature in Celsius + 273.15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8F2CE5-7258-36D0-782B-B0D4F4D2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Worked example 2: Celsius to kelvin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CF1C39-B13E-10BC-685B-EC920BD9EBF1}"/>
              </a:ext>
            </a:extLst>
          </p:cNvPr>
          <p:cNvGrpSpPr/>
          <p:nvPr/>
        </p:nvGrpSpPr>
        <p:grpSpPr>
          <a:xfrm>
            <a:off x="8473103" y="3441192"/>
            <a:ext cx="2590603" cy="2580731"/>
            <a:chOff x="8406581" y="3381718"/>
            <a:chExt cx="2590603" cy="2580731"/>
          </a:xfrm>
        </p:grpSpPr>
        <p:sp>
          <p:nvSpPr>
            <p:cNvPr id="4" name="Google Shape;208;p2">
              <a:extLst>
                <a:ext uri="{FF2B5EF4-FFF2-40B4-BE49-F238E27FC236}">
                  <a16:creationId xmlns:a16="http://schemas.microsoft.com/office/drawing/2014/main" id="{BCF7BC78-F219-0E78-C50C-F2BDF4568F8F}"/>
                </a:ext>
              </a:extLst>
            </p:cNvPr>
            <p:cNvSpPr/>
            <p:nvPr/>
          </p:nvSpPr>
          <p:spPr>
            <a:xfrm>
              <a:off x="8406581" y="3381718"/>
              <a:ext cx="2590603" cy="258073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209;p2">
              <a:extLst>
                <a:ext uri="{FF2B5EF4-FFF2-40B4-BE49-F238E27FC236}">
                  <a16:creationId xmlns:a16="http://schemas.microsoft.com/office/drawing/2014/main" id="{E856CFBD-5C9B-BAA3-49EA-F51468B05BEC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0926" y="3935531"/>
              <a:ext cx="1501806" cy="14731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E70F640-3515-4C4B-7202-D9E22A9EDCE2}"/>
              </a:ext>
            </a:extLst>
          </p:cNvPr>
          <p:cNvSpPr txBox="1">
            <a:spLocks/>
          </p:cNvSpPr>
          <p:nvPr/>
        </p:nvSpPr>
        <p:spPr>
          <a:xfrm>
            <a:off x="9824774" y="162686"/>
            <a:ext cx="2227700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non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noProof="0" dirty="0"/>
              <a:t>Recap and Worked examples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Google Shape;227;p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388723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Today’s temperature is 30ºC. What is the temperature in kelvin?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Step 2</a:t>
                </a:r>
                <a:r>
                  <a:rPr lang="en-GB" dirty="0"/>
                  <a:t>: Fill in the known values for ºC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+273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m:oMathPara>
                </a14:m>
                <a:endParaRPr lang="en-GB" sz="1600" i="1" dirty="0"/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+273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m:oMathPara>
                </a14:m>
                <a:endParaRPr lang="en-GB" sz="1600" i="1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1600"/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227" name="Google Shape;227;p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88723"/>
                <a:ext cx="10515600" cy="4895816"/>
              </a:xfrm>
              <a:prstGeom prst="rect">
                <a:avLst/>
              </a:prstGeom>
              <a:blipFill>
                <a:blip r:embed="rId3"/>
                <a:stretch>
                  <a:fillRect l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Google Shape;229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B884E49-EEB3-7B95-118C-45C05171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Worked example 2: Celsius to kelvin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EFD8F-1571-F2A4-63EA-CEF24C92D071}"/>
              </a:ext>
            </a:extLst>
          </p:cNvPr>
          <p:cNvGrpSpPr/>
          <p:nvPr/>
        </p:nvGrpSpPr>
        <p:grpSpPr>
          <a:xfrm>
            <a:off x="8473103" y="3441192"/>
            <a:ext cx="2590603" cy="2580731"/>
            <a:chOff x="8406581" y="3381718"/>
            <a:chExt cx="2590603" cy="2580731"/>
          </a:xfrm>
        </p:grpSpPr>
        <p:sp>
          <p:nvSpPr>
            <p:cNvPr id="4" name="Google Shape;208;p2">
              <a:extLst>
                <a:ext uri="{FF2B5EF4-FFF2-40B4-BE49-F238E27FC236}">
                  <a16:creationId xmlns:a16="http://schemas.microsoft.com/office/drawing/2014/main" id="{F8A814BA-B0B7-3735-AB26-58DA83BB8C60}"/>
                </a:ext>
              </a:extLst>
            </p:cNvPr>
            <p:cNvSpPr/>
            <p:nvPr/>
          </p:nvSpPr>
          <p:spPr>
            <a:xfrm>
              <a:off x="8406581" y="3381718"/>
              <a:ext cx="2590603" cy="258073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209;p2">
              <a:extLst>
                <a:ext uri="{FF2B5EF4-FFF2-40B4-BE49-F238E27FC236}">
                  <a16:creationId xmlns:a16="http://schemas.microsoft.com/office/drawing/2014/main" id="{68B874FF-648A-B2A3-605C-A96D61E0D189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0926" y="3935531"/>
              <a:ext cx="1501806" cy="14731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0046FA4-7871-8BDB-C265-155963FEB6A3}"/>
              </a:ext>
            </a:extLst>
          </p:cNvPr>
          <p:cNvSpPr txBox="1">
            <a:spLocks/>
          </p:cNvSpPr>
          <p:nvPr/>
        </p:nvSpPr>
        <p:spPr>
          <a:xfrm>
            <a:off x="9824774" y="162686"/>
            <a:ext cx="2227700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non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noProof="0" dirty="0"/>
              <a:t>Recap and Worked examples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Google Shape;237;p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38200" y="1388723"/>
                <a:ext cx="10515600" cy="4895816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/>
              <a:p>
                <a:pPr marL="0" lvl="0" indent="0" algn="l" rtl="0">
                  <a:lnSpc>
                    <a:spcPct val="108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Today’s temperature is 30ºC. What is the temperature in kelvin?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r>
                  <a:rPr lang="en-GB" b="1" dirty="0"/>
                  <a:t>Step 3</a:t>
                </a:r>
                <a:r>
                  <a:rPr lang="en-GB" dirty="0"/>
                  <a:t>: Calculate the final value</a:t>
                </a:r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2400"/>
                  <a:buNone/>
                </a:pPr>
                <a:endParaRPr lang="en-GB" dirty="0"/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+273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m:oMathPara>
                </a14:m>
                <a:endParaRPr lang="en-GB" sz="1600" i="1" dirty="0"/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0+273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.15</m:t>
                      </m:r>
                    </m:oMath>
                  </m:oMathPara>
                </a14:m>
                <a:endParaRPr lang="en-GB" sz="1600" i="1" dirty="0"/>
              </a:p>
              <a:p>
                <a:pPr marL="0" lvl="0" indent="0">
                  <a:buSzPts val="24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GB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</m:oMath>
                  </m:oMathPara>
                </a14:m>
                <a:endParaRPr lang="en-GB" sz="1600" b="1" dirty="0"/>
              </a:p>
              <a:p>
                <a:pPr marL="0" lvl="0" indent="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SzPts val="1600"/>
                  <a:buNone/>
                </a:pPr>
                <a:endParaRPr lang="en-GB" sz="1600" dirty="0"/>
              </a:p>
            </p:txBody>
          </p:sp>
        </mc:Choice>
        <mc:Fallback xmlns="">
          <p:sp>
            <p:nvSpPr>
              <p:cNvPr id="237" name="Google Shape;237;p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388723"/>
                <a:ext cx="10515600" cy="4895816"/>
              </a:xfrm>
              <a:prstGeom prst="rect">
                <a:avLst/>
              </a:prstGeom>
              <a:blipFill>
                <a:blip r:embed="rId3"/>
                <a:stretch>
                  <a:fillRect l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Google Shape;239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242" name="Google Shape;242;p5"/>
          <p:cNvSpPr txBox="1"/>
          <p:nvPr/>
        </p:nvSpPr>
        <p:spPr>
          <a:xfrm>
            <a:off x="1054451" y="5330486"/>
            <a:ext cx="563895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do not add a degree sign to your answer. The unit of kelvin is K.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1035BC3-B25F-5809-7C62-187EBDE0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Worked example 2: Celsius to kelvin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090E88-6883-56B5-2C4E-91EDDCE6499F}"/>
              </a:ext>
            </a:extLst>
          </p:cNvPr>
          <p:cNvGrpSpPr/>
          <p:nvPr/>
        </p:nvGrpSpPr>
        <p:grpSpPr>
          <a:xfrm>
            <a:off x="8473103" y="3441192"/>
            <a:ext cx="2590603" cy="2580731"/>
            <a:chOff x="8406581" y="3381718"/>
            <a:chExt cx="2590603" cy="2580731"/>
          </a:xfrm>
        </p:grpSpPr>
        <p:sp>
          <p:nvSpPr>
            <p:cNvPr id="4" name="Google Shape;208;p2">
              <a:extLst>
                <a:ext uri="{FF2B5EF4-FFF2-40B4-BE49-F238E27FC236}">
                  <a16:creationId xmlns:a16="http://schemas.microsoft.com/office/drawing/2014/main" id="{8A378350-6EF1-8174-64BA-D3E463A89195}"/>
                </a:ext>
              </a:extLst>
            </p:cNvPr>
            <p:cNvSpPr/>
            <p:nvPr/>
          </p:nvSpPr>
          <p:spPr>
            <a:xfrm>
              <a:off x="8406581" y="3381718"/>
              <a:ext cx="2590603" cy="258073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209;p2">
              <a:extLst>
                <a:ext uri="{FF2B5EF4-FFF2-40B4-BE49-F238E27FC236}">
                  <a16:creationId xmlns:a16="http://schemas.microsoft.com/office/drawing/2014/main" id="{61CD5C68-F717-7051-4C2E-818D7A9D8D1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0926" y="3935531"/>
              <a:ext cx="1501806" cy="14731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9863F76-8354-EF7C-44C6-D8610F68ED8D}"/>
              </a:ext>
            </a:extLst>
          </p:cNvPr>
          <p:cNvSpPr txBox="1">
            <a:spLocks/>
          </p:cNvSpPr>
          <p:nvPr/>
        </p:nvSpPr>
        <p:spPr>
          <a:xfrm>
            <a:off x="9824774" y="162686"/>
            <a:ext cx="2227700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non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noProof="0" dirty="0"/>
              <a:t>Recap and Worked examples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In this resource, we will:</a:t>
            </a:r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838200" y="1695451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explain the importance of SI units;</a:t>
            </a:r>
          </a:p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quantities in desired units by converting between metric and imperial units;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length, volume, force and temperature in desired units by using unit conversions.</a:t>
            </a: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7464425" y="1242218"/>
            <a:ext cx="4127500" cy="493474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85000" lnSpcReduction="10000"/>
          </a:bodyPr>
          <a:lstStyle/>
          <a:p>
            <a:pPr marL="0" indent="0"/>
            <a:r>
              <a:rPr lang="en-GB" u="sng" dirty="0"/>
              <a:t>Skills</a:t>
            </a:r>
            <a:endParaRPr lang="en-GB" dirty="0"/>
          </a:p>
          <a:p>
            <a:pPr marL="0" indent="0"/>
            <a:r>
              <a:rPr lang="en-GB" dirty="0"/>
              <a:t>CSE (Communicate and present outcomes and evidence)</a:t>
            </a:r>
          </a:p>
          <a:p>
            <a:pPr marL="0" indent="0"/>
            <a:r>
              <a:rPr lang="en-GB" u="sng" dirty="0"/>
              <a:t>General competencies</a:t>
            </a:r>
            <a:endParaRPr lang="en-GB" dirty="0"/>
          </a:p>
          <a:p>
            <a:pPr marL="0" indent="0"/>
            <a:r>
              <a:rPr lang="en-GB" dirty="0"/>
              <a:t>English:</a:t>
            </a:r>
          </a:p>
          <a:p>
            <a:pPr marL="0" indent="0"/>
            <a:r>
              <a:rPr lang="en-GB" dirty="0"/>
              <a:t>EC1 Convey technical information to different audiences.</a:t>
            </a:r>
          </a:p>
          <a:p>
            <a:pPr marL="0" indent="0"/>
            <a:r>
              <a:rPr lang="en-GB" dirty="0"/>
              <a:t>EC6 Take part in/lead discussions</a:t>
            </a:r>
          </a:p>
          <a:p>
            <a:pPr marL="0" indent="0"/>
            <a:r>
              <a:rPr lang="en-GB" dirty="0"/>
              <a:t>Maths:</a:t>
            </a:r>
          </a:p>
          <a:p>
            <a:pPr marL="0" indent="0"/>
            <a:r>
              <a:rPr lang="en-GB" dirty="0"/>
              <a:t>MC1 Measuring with precision</a:t>
            </a:r>
          </a:p>
          <a:p>
            <a:pPr marL="0" indent="0"/>
            <a:r>
              <a:rPr lang="en-GB" dirty="0"/>
              <a:t>MC2 Estimating, calculating and error spotting.</a:t>
            </a:r>
          </a:p>
          <a:p>
            <a:pPr marL="0" indent="0"/>
            <a:r>
              <a:rPr lang="en-GB" dirty="0"/>
              <a:t>Digital:</a:t>
            </a:r>
          </a:p>
          <a:p>
            <a:pPr marL="0" indent="0"/>
            <a:r>
              <a:rPr lang="en-GB" dirty="0"/>
              <a:t>DC4 Process and analyse numerical data</a:t>
            </a:r>
            <a:endParaRPr lang="en-GB" sz="1200" dirty="0"/>
          </a:p>
        </p:txBody>
      </p:sp>
      <p:sp>
        <p:nvSpPr>
          <p:cNvPr id="130" name="Google Shape;130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Introduction</a:t>
            </a:r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55463-EE8D-5216-9532-CBDB29251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FD42-F03F-B68B-A406-7ED5E7B0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Activity 2: </a:t>
            </a:r>
            <a:r>
              <a:rPr lang="en-GB" noProof="0" dirty="0"/>
              <a:t>Unit conversions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DFDFF9-B865-92F5-2F72-D1AED32D3D7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Resource 1: Unit conversions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B7F6B2-9DE1-7714-E377-082D9791CA3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dirty="0"/>
              <a:t>Activity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84F17-0395-5BA5-C73D-2B6F6FBC0455}"/>
              </a:ext>
            </a:extLst>
          </p:cNvPr>
          <p:cNvSpPr txBox="1">
            <a:spLocks/>
          </p:cNvSpPr>
          <p:nvPr/>
        </p:nvSpPr>
        <p:spPr>
          <a:xfrm>
            <a:off x="838200" y="1506098"/>
            <a:ext cx="6759222" cy="4443146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GB" dirty="0"/>
              <a:t>1) Complete the table of five unit conversions.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2) Complete the four practice questions</a:t>
            </a:r>
            <a:r>
              <a:rPr lang="en-GB" noProof="0" dirty="0"/>
              <a:t>, using</a:t>
            </a:r>
            <a:r>
              <a:rPr lang="en-GB" dirty="0"/>
              <a:t> conversion factors from the table.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Show full working and correct units.</a:t>
            </a:r>
          </a:p>
          <a:p>
            <a:pPr marL="114300" indent="0">
              <a:buNone/>
            </a:pPr>
            <a:r>
              <a:rPr lang="en-GB" noProof="0" dirty="0"/>
              <a:t>S</a:t>
            </a:r>
            <a:r>
              <a:rPr lang="en-GB" dirty="0"/>
              <a:t>ense-check your answers.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CA8F1-3589-D540-E0BE-141F205D466A}"/>
              </a:ext>
            </a:extLst>
          </p:cNvPr>
          <p:cNvSpPr/>
          <p:nvPr/>
        </p:nvSpPr>
        <p:spPr>
          <a:xfrm>
            <a:off x="7949046" y="1506098"/>
            <a:ext cx="3667990" cy="4443146"/>
          </a:xfrm>
          <a:prstGeom prst="rect">
            <a:avLst/>
          </a:prstGeom>
          <a:solidFill>
            <a:srgbClr val="D2E8E9"/>
          </a:solidFill>
          <a:ln w="19050">
            <a:solidFill>
              <a:srgbClr val="3263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pPr lvl="0">
              <a:lnSpc>
                <a:spcPct val="108000"/>
              </a:lnSpc>
              <a:buClr>
                <a:srgbClr val="466318"/>
              </a:buClr>
              <a:buSzPts val="2400"/>
            </a:pPr>
            <a:r>
              <a:rPr lang="en-GB" sz="2400" b="1" noProof="0" dirty="0">
                <a:solidFill>
                  <a:srgbClr val="262626"/>
                </a:solidFill>
                <a:ea typeface="Arial"/>
                <a:cs typeface="Arial"/>
              </a:rPr>
              <a:t>Resource needed</a:t>
            </a:r>
            <a:endParaRPr lang="en-GB" sz="2400" noProof="0" dirty="0">
              <a:solidFill>
                <a:srgbClr val="000000"/>
              </a:solidFill>
              <a:ea typeface="Arial"/>
              <a:cs typeface="Arial"/>
            </a:endParaRPr>
          </a:p>
          <a:p>
            <a:pPr marL="228600" lvl="0" indent="-228600">
              <a:lnSpc>
                <a:spcPct val="108000"/>
              </a:lnSpc>
              <a:spcBef>
                <a:spcPts val="1000"/>
              </a:spcBef>
              <a:buClr>
                <a:srgbClr val="326367"/>
              </a:buClr>
              <a:buSzPts val="2400"/>
              <a:buFont typeface="Arial"/>
              <a:buChar char="•"/>
            </a:pPr>
            <a:r>
              <a:rPr lang="en-GB" sz="2400" noProof="0" dirty="0">
                <a:solidFill>
                  <a:srgbClr val="262626"/>
                </a:solidFill>
                <a:ea typeface="Arial"/>
                <a:cs typeface="Arial"/>
              </a:rPr>
              <a:t>R1 Worksheet</a:t>
            </a:r>
            <a:endParaRPr lang="en-GB" sz="2400" noProof="0" dirty="0">
              <a:solidFill>
                <a:srgbClr val="000000"/>
              </a:solidFill>
              <a:ea typeface="Arial"/>
              <a:cs typeface="Arial"/>
            </a:endParaRPr>
          </a:p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150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dirty="0"/>
              <a:t>The Vasa Warship</a:t>
            </a:r>
          </a:p>
        </p:txBody>
      </p:sp>
      <p:sp>
        <p:nvSpPr>
          <p:cNvPr id="140" name="Google Shape;140;p21"/>
          <p:cNvSpPr>
            <a:spLocks noGrp="1"/>
          </p:cNvSpPr>
          <p:nvPr>
            <p:ph type="body" idx="2"/>
          </p:nvPr>
        </p:nvSpPr>
        <p:spPr>
          <a:xfrm>
            <a:off x="9973929" y="115094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indent="-4572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Introduction</a:t>
            </a:r>
          </a:p>
        </p:txBody>
      </p:sp>
      <p:pic>
        <p:nvPicPr>
          <p:cNvPr id="141" name="Google Shape;141;p21" descr="The Vasa ship showing its detailed woodcarving"/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9083" y="1825623"/>
            <a:ext cx="4364717" cy="4351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E6255-46C7-4E2A-C8B0-88183B8A0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GB" dirty="0"/>
              <a:t>In 1628, Sweden launched the Vasa – a huge, beautifully decorated warship.</a:t>
            </a:r>
          </a:p>
          <a:p>
            <a:pPr marL="114300" lvl="0" indent="0">
              <a:buNone/>
            </a:pPr>
            <a:r>
              <a:rPr lang="en-GB" dirty="0"/>
              <a:t>At the time, many people thought it was the most powerful warship in the world. </a:t>
            </a:r>
          </a:p>
          <a:p>
            <a:pPr marL="114300" lvl="0" indent="0">
              <a:buNone/>
            </a:pPr>
            <a:r>
              <a:rPr lang="en-GB" dirty="0"/>
              <a:t>However, it sank after sailing for less than a mile, killing 30 people on board.</a:t>
            </a:r>
          </a:p>
          <a:p>
            <a:pPr marL="114300" lvl="0" indent="0">
              <a:buNone/>
            </a:pPr>
            <a:r>
              <a:rPr lang="en-GB" b="1" dirty="0"/>
              <a:t>Why?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dirty="0"/>
              <a:t>The Vasa Warship</a:t>
            </a:r>
          </a:p>
        </p:txBody>
      </p:sp>
      <p:sp>
        <p:nvSpPr>
          <p:cNvPr id="149" name="Google Shape;149;p22"/>
          <p:cNvSpPr>
            <a:spLocks noGrp="1"/>
          </p:cNvSpPr>
          <p:nvPr>
            <p:ph type="body" idx="2"/>
          </p:nvPr>
        </p:nvSpPr>
        <p:spPr>
          <a:xfrm>
            <a:off x="9973929" y="115094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indent="-457200" algn="l" rtl="0">
              <a:lnSpc>
                <a:spcPct val="8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Introduction</a:t>
            </a: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pic>
        <p:nvPicPr>
          <p:cNvPr id="2" name="Google Shape;141;p21" descr="The Vasa ship showing its detailed woodcarving">
            <a:extLst>
              <a:ext uri="{FF2B5EF4-FFF2-40B4-BE49-F238E27FC236}">
                <a16:creationId xmlns:a16="http://schemas.microsoft.com/office/drawing/2014/main" id="{AC0BA43D-DA7F-A502-D048-9A8AC3DE7D8E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9083" y="1819763"/>
            <a:ext cx="436471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5D2A1A-F99F-2CA4-CB38-2ED8D7743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GB" dirty="0"/>
              <a:t>Archaeologists found that different workers used different rulers.</a:t>
            </a:r>
          </a:p>
          <a:p>
            <a:pPr marL="114300" lvl="0" indent="0">
              <a:buNone/>
            </a:pPr>
            <a:r>
              <a:rPr lang="en-GB" dirty="0"/>
              <a:t>Two rulers measured Swedish feet </a:t>
            </a:r>
            <a:br>
              <a:rPr lang="en-GB" dirty="0"/>
            </a:br>
            <a:r>
              <a:rPr lang="en-GB" dirty="0"/>
              <a:t>(12 inches), whereas two others measured Amsterdam feet (11 inches).</a:t>
            </a:r>
          </a:p>
          <a:p>
            <a:pPr marL="114300" lvl="0" indent="0">
              <a:buNone/>
            </a:pPr>
            <a:r>
              <a:rPr lang="en-GB" dirty="0"/>
              <a:t>The ship ended up asymmetrical, unstable and ultimately doomed.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>
            <a:spLocks noGrp="1"/>
          </p:cNvSpPr>
          <p:nvPr>
            <p:ph type="body" idx="2"/>
          </p:nvPr>
        </p:nvSpPr>
        <p:spPr>
          <a:xfrm>
            <a:off x="9973929" y="115094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indent="-457200">
              <a:lnSpc>
                <a:spcPct val="88000"/>
              </a:lnSpc>
            </a:pPr>
            <a:r>
              <a:rPr lang="en-GB" dirty="0"/>
              <a:t>Introduction</a:t>
            </a: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pic>
        <p:nvPicPr>
          <p:cNvPr id="160" name="Google Shape;160;p23" descr="An Air Canada aircraft in flight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7522" y="1825625"/>
            <a:ext cx="4366278" cy="29902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101E253-D726-4C9D-75C3-9419C56B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Gimli Glider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786550-53B6-D65C-D03C-EF6465694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GB" dirty="0"/>
              <a:t>In 1983, an Air Canada flight ran out of fuel mid-air.</a:t>
            </a:r>
          </a:p>
          <a:p>
            <a:pPr marL="114300" lvl="0" indent="0">
              <a:buNone/>
            </a:pPr>
            <a:r>
              <a:rPr lang="en-GB" dirty="0"/>
              <a:t>The engines shut down mid-flight and turned the aircraft into a giant glider.</a:t>
            </a:r>
          </a:p>
          <a:p>
            <a:pPr marL="114300" lvl="0" indent="0">
              <a:buNone/>
            </a:pPr>
            <a:r>
              <a:rPr lang="en-GB" dirty="0"/>
              <a:t>Due to the pilots’ skill, they landed safely on an old airfield in Gimli, hence its name the Gimli Glider.</a:t>
            </a:r>
          </a:p>
          <a:p>
            <a:pPr marL="114300" lvl="0" indent="0">
              <a:buNone/>
            </a:pPr>
            <a:r>
              <a:rPr lang="en-GB" b="1" dirty="0"/>
              <a:t>How did this happen?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>
            <a:spLocks noGrp="1"/>
          </p:cNvSpPr>
          <p:nvPr>
            <p:ph type="body" idx="2"/>
          </p:nvPr>
        </p:nvSpPr>
        <p:spPr>
          <a:xfrm>
            <a:off x="9973929" y="115094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indent="-457200">
              <a:lnSpc>
                <a:spcPct val="88000"/>
              </a:lnSpc>
            </a:pPr>
            <a:r>
              <a:rPr lang="en-GB" dirty="0"/>
              <a:t>Introduction</a:t>
            </a: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A39792-318C-C128-728F-CCF16F62A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The Gimli Glider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DEAD84-548A-7505-4848-DB00BA144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GB" dirty="0"/>
              <a:t>The airline had just switched to using metric units. The plane’s onboard fuel gauge was not working, so the crew had to calculate how much fuel was added when refuelling.</a:t>
            </a:r>
          </a:p>
          <a:p>
            <a:pPr marL="114300" lvl="0" indent="0">
              <a:buNone/>
            </a:pPr>
            <a:r>
              <a:rPr lang="en-GB" dirty="0"/>
              <a:t>However, the crew used pounds of fuel instead of kilograms. </a:t>
            </a:r>
          </a:p>
          <a:p>
            <a:pPr marL="114300" lvl="0" indent="0">
              <a:buNone/>
            </a:pPr>
            <a:r>
              <a:rPr lang="en-GB" dirty="0"/>
              <a:t>This meant they loaded only around half the fuel they needed.</a:t>
            </a:r>
          </a:p>
        </p:txBody>
      </p:sp>
      <p:pic>
        <p:nvPicPr>
          <p:cNvPr id="2" name="Google Shape;160;p23" descr="An Air Canada aircraft in flight">
            <a:extLst>
              <a:ext uri="{FF2B5EF4-FFF2-40B4-BE49-F238E27FC236}">
                <a16:creationId xmlns:a16="http://schemas.microsoft.com/office/drawing/2014/main" id="{2075747E-BD73-FDC0-4F19-95C206D67F63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7522" y="1825625"/>
            <a:ext cx="4366278" cy="299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body" idx="2"/>
          </p:nvPr>
        </p:nvSpPr>
        <p:spPr>
          <a:xfrm>
            <a:off x="9973929" y="115094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indent="-457200">
              <a:lnSpc>
                <a:spcPct val="88000"/>
              </a:lnSpc>
            </a:pPr>
            <a:r>
              <a:rPr lang="en-GB" dirty="0"/>
              <a:t>Introduction</a:t>
            </a:r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A4A1D-3F64-0459-E75A-1A06683A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NASA’s Mars Climate Orbiter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3450E9-1CF2-3877-D755-FA4E63DF5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GB" dirty="0"/>
              <a:t>In 1999, NASA lost a $125 million spacecraft.</a:t>
            </a:r>
            <a:br>
              <a:rPr lang="en-GB" dirty="0"/>
            </a:br>
            <a:r>
              <a:rPr lang="en-GB" dirty="0"/>
              <a:t>The probe flew too close to Mars, hit the atmosphere, and was never heard from again.</a:t>
            </a:r>
          </a:p>
          <a:p>
            <a:pPr marL="114300" lvl="0" indent="0">
              <a:buNone/>
            </a:pPr>
            <a:r>
              <a:rPr lang="en-GB" b="1" dirty="0"/>
              <a:t>Why? </a:t>
            </a:r>
            <a:endParaRPr lang="en-GB" dirty="0"/>
          </a:p>
        </p:txBody>
      </p:sp>
      <p:pic>
        <p:nvPicPr>
          <p:cNvPr id="2" name="Picture Placeholder 6" descr="The planet Mars">
            <a:extLst>
              <a:ext uri="{FF2B5EF4-FFF2-40B4-BE49-F238E27FC236}">
                <a16:creationId xmlns:a16="http://schemas.microsoft.com/office/drawing/2014/main" id="{07B1C24E-17C9-33F9-2080-C853B9B9B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>
            <a:spLocks noGrp="1"/>
          </p:cNvSpPr>
          <p:nvPr>
            <p:ph type="body" idx="2"/>
          </p:nvPr>
        </p:nvSpPr>
        <p:spPr>
          <a:xfrm>
            <a:off x="9973929" y="115094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indent="-457200">
              <a:lnSpc>
                <a:spcPct val="88000"/>
              </a:lnSpc>
            </a:pPr>
            <a:r>
              <a:rPr lang="en-GB" dirty="0"/>
              <a:t>Introduction</a:t>
            </a:r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1: Unit conversions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28D24AC-805E-3D08-3A94-B80E6726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NASA’s Mars Climate Orbiter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AE1F0B-C691-FC94-1879-7EA37FC1E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lvl="0" indent="0">
              <a:buNone/>
            </a:pPr>
            <a:r>
              <a:rPr lang="en-GB" dirty="0"/>
              <a:t>NASA used the metric system of measurement and calculated the spacecraft’s thruster force using newtons. However, one of its contractors used the imperial system unit pounds of force. </a:t>
            </a:r>
          </a:p>
          <a:p>
            <a:pPr marL="114300" lvl="0" indent="0">
              <a:buNone/>
            </a:pPr>
            <a:r>
              <a:rPr lang="en-GB" dirty="0"/>
              <a:t>A NASA software program failed to interpret the data correctly as it assumed it was receiving measurements in newtons.</a:t>
            </a:r>
          </a:p>
          <a:p>
            <a:pPr marL="114300" lvl="0" indent="0">
              <a:buNone/>
            </a:pPr>
            <a:r>
              <a:rPr lang="en-GB" dirty="0"/>
              <a:t>As a result, the spacecraft flew too close to Mars and burned up in the atmosphere.</a:t>
            </a:r>
          </a:p>
        </p:txBody>
      </p:sp>
      <p:pic>
        <p:nvPicPr>
          <p:cNvPr id="2" name="Picture Placeholder 6" descr="The planet Mars">
            <a:extLst>
              <a:ext uri="{FF2B5EF4-FFF2-40B4-BE49-F238E27FC236}">
                <a16:creationId xmlns:a16="http://schemas.microsoft.com/office/drawing/2014/main" id="{79738F86-101D-1E49-0812-492D8D49B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F3B0-3CE1-21B7-FEDA-C7F1F0A8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with non-standard units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6826C-7137-7FD6-6E7A-626AA3FE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61000" cy="435133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 dirty="0"/>
              <a:t>Quantities such as </a:t>
            </a:r>
            <a:r>
              <a:rPr lang="en-GB" b="1" dirty="0"/>
              <a:t>force</a:t>
            </a:r>
            <a:r>
              <a:rPr lang="en-GB" dirty="0"/>
              <a:t>, </a:t>
            </a:r>
            <a:r>
              <a:rPr lang="en-GB" b="1" dirty="0"/>
              <a:t>pressure</a:t>
            </a:r>
            <a:r>
              <a:rPr lang="en-GB" dirty="0"/>
              <a:t>, </a:t>
            </a:r>
            <a:r>
              <a:rPr lang="en-GB" b="1" dirty="0"/>
              <a:t>volume</a:t>
            </a:r>
            <a:r>
              <a:rPr lang="en-GB" dirty="0"/>
              <a:t>, </a:t>
            </a:r>
            <a:r>
              <a:rPr lang="en-GB" b="1" dirty="0"/>
              <a:t>length</a:t>
            </a:r>
            <a:r>
              <a:rPr lang="en-GB" dirty="0"/>
              <a:t> and </a:t>
            </a:r>
            <a:r>
              <a:rPr lang="en-GB" b="1" dirty="0"/>
              <a:t>temperature</a:t>
            </a:r>
            <a:r>
              <a:rPr lang="en-GB" dirty="0"/>
              <a:t> must be measured in a clear and consistent way to avoid miscalculations. 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Units help communicate how to measure quantities. Without consistent units, misunderstandings or costly accidents can happen.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b="1" dirty="0"/>
              <a:t>What is the problem with using inconsistent units?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CDB94C-D5E0-9C8C-BE61-451E0A794310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Resource 1: Unit conversions</a:t>
            </a:r>
          </a:p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2A27353-8E50-C963-9F36-BBE0F996F3E1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lnSpc>
                <a:spcPct val="88000"/>
              </a:lnSpc>
            </a:pPr>
            <a:r>
              <a:rPr lang="en-GB" dirty="0"/>
              <a:t>Introduction</a:t>
            </a:r>
          </a:p>
        </p:txBody>
      </p:sp>
      <p:pic>
        <p:nvPicPr>
          <p:cNvPr id="9" name="Picture 8" descr="Close up of a pressure gauge dial">
            <a:extLst>
              <a:ext uri="{FF2B5EF4-FFF2-40B4-BE49-F238E27FC236}">
                <a16:creationId xmlns:a16="http://schemas.microsoft.com/office/drawing/2014/main" id="{9B47C3B5-7FEE-06EF-F00C-45FC4EACE1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357" y="1825625"/>
            <a:ext cx="4827443" cy="36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2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A5E2B4-88DE-4988-8F0F-5D9E81399D10}"/>
</file>

<file path=customXml/itemProps2.xml><?xml version="1.0" encoding="utf-8"?>
<ds:datastoreItem xmlns:ds="http://schemas.openxmlformats.org/officeDocument/2006/customXml" ds:itemID="{7E3F2349-96CE-4738-B1CD-60D0644E1055}"/>
</file>

<file path=customXml/itemProps3.xml><?xml version="1.0" encoding="utf-8"?>
<ds:datastoreItem xmlns:ds="http://schemas.openxmlformats.org/officeDocument/2006/customXml" ds:itemID="{A03BE0FC-BC1A-4884-BB48-AFA91CC15B2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1348</Words>
  <Application>Microsoft Office PowerPoint</Application>
  <PresentationFormat>Widescreen</PresentationFormat>
  <Paragraphs>210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Aptos</vt:lpstr>
      <vt:lpstr>Calibri</vt:lpstr>
      <vt:lpstr>Arial Narrow</vt:lpstr>
      <vt:lpstr>Cambria Math</vt:lpstr>
      <vt:lpstr>Office Theme</vt:lpstr>
      <vt:lpstr>Engineering and Manufacturing: Core</vt:lpstr>
      <vt:lpstr>In this resource, we will:</vt:lpstr>
      <vt:lpstr>The Vasa Warship</vt:lpstr>
      <vt:lpstr>The Vasa Warship</vt:lpstr>
      <vt:lpstr>The Gimli Glider</vt:lpstr>
      <vt:lpstr>The Gimli Glider</vt:lpstr>
      <vt:lpstr>NASA’s Mars Climate Orbiter</vt:lpstr>
      <vt:lpstr>NASA’s Mars Climate Orbiter</vt:lpstr>
      <vt:lpstr>Issues with non-standard units</vt:lpstr>
      <vt:lpstr>Activity 1: Metric vs non-metric measurements</vt:lpstr>
      <vt:lpstr>Converting between units</vt:lpstr>
      <vt:lpstr>Multiplicative conversion</vt:lpstr>
      <vt:lpstr>Multiplicative conversion</vt:lpstr>
      <vt:lpstr>Worked example 1: Pound-force to newtons</vt:lpstr>
      <vt:lpstr>Worked example 1: Pound-force to newtons</vt:lpstr>
      <vt:lpstr>Worked example 2: Celsius to kelvin</vt:lpstr>
      <vt:lpstr>Worked example 2: Celsius to kelvin</vt:lpstr>
      <vt:lpstr>Worked example 2: Celsius to kelvin</vt:lpstr>
      <vt:lpstr>Worked example 2: Celsius to kelvin</vt:lpstr>
      <vt:lpstr>Activity 2: Unit conversions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2026-06-11T10:42:14Z</dcterms:created>
  <dcterms:modified xsi:type="dcterms:W3CDTF">2026-06-11T10:42:16Z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