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64" r:id="rId11"/>
    <p:sldId id="265" r:id="rId12"/>
    <p:sldId id="266" r:id="rId13"/>
    <p:sldId id="267" r:id="rId14"/>
    <p:sldId id="268" r:id="rId15"/>
    <p:sldId id="269" r:id="rId16"/>
    <p:sldId id="293" r:id="rId17"/>
    <p:sldId id="270" r:id="rId18"/>
    <p:sldId id="271" r:id="rId19"/>
    <p:sldId id="272" r:id="rId20"/>
    <p:sldId id="287" r:id="rId21"/>
    <p:sldId id="273" r:id="rId22"/>
    <p:sldId id="274" r:id="rId23"/>
    <p:sldId id="275" r:id="rId24"/>
    <p:sldId id="276" r:id="rId25"/>
    <p:sldId id="288" r:id="rId26"/>
    <p:sldId id="277" r:id="rId27"/>
    <p:sldId id="278" r:id="rId28"/>
    <p:sldId id="279" r:id="rId29"/>
    <p:sldId id="280" r:id="rId30"/>
    <p:sldId id="292" r:id="rId31"/>
    <p:sldId id="281" r:id="rId32"/>
    <p:sldId id="282" r:id="rId33"/>
    <p:sldId id="283" r:id="rId34"/>
    <p:sldId id="284" r:id="rId35"/>
    <p:sldId id="285" r:id="rId36"/>
    <p:sldId id="286" r:id="rId37"/>
    <p:sldId id="290" r:id="rId38"/>
    <p:sldId id="294" r:id="rId39"/>
    <p:sldId id="289" r:id="rId40"/>
  </p:sldIdLst>
  <p:sldSz cx="12192000" cy="6858000"/>
  <p:notesSz cx="6858000" cy="9144000"/>
  <p:embeddedFontLs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0B0F835-FE1D-4BD3-AFD9-06EF95791FB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91"/>
            <p14:sldId id="264"/>
            <p14:sldId id="265"/>
            <p14:sldId id="266"/>
            <p14:sldId id="267"/>
            <p14:sldId id="268"/>
            <p14:sldId id="269"/>
            <p14:sldId id="293"/>
            <p14:sldId id="270"/>
            <p14:sldId id="271"/>
            <p14:sldId id="272"/>
            <p14:sldId id="287"/>
            <p14:sldId id="273"/>
            <p14:sldId id="274"/>
            <p14:sldId id="275"/>
            <p14:sldId id="276"/>
            <p14:sldId id="288"/>
            <p14:sldId id="277"/>
            <p14:sldId id="278"/>
            <p14:sldId id="279"/>
            <p14:sldId id="280"/>
            <p14:sldId id="292"/>
            <p14:sldId id="281"/>
            <p14:sldId id="282"/>
            <p14:sldId id="283"/>
            <p14:sldId id="284"/>
            <p14:sldId id="285"/>
            <p14:sldId id="286"/>
            <p14:sldId id="290"/>
            <p14:sldId id="294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k0ERw2dJHtU4ie7Bq2geofT4jy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2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5FE30B-59A2-4EE0-8E81-54BA204DC39E}">
  <a:tblStyle styleId="{845FE30B-59A2-4EE0-8E81-54BA204DC39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83864" autoAdjust="0"/>
  </p:normalViewPr>
  <p:slideViewPr>
    <p:cSldViewPr snapToGrid="0">
      <p:cViewPr varScale="1">
        <p:scale>
          <a:sx n="54" d="100"/>
          <a:sy n="54" d="100"/>
        </p:scale>
        <p:origin x="10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MSTSZVWhM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ZzRW70uc-EU?si=xweMBKUdMFJxaJmu&amp;t=122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VahMS0M2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PxmGTQhP80?si=A1xR1GyucbDWRMON&amp;t=9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g-8D7_3R3w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cKGzZXNKYs&amp;t=47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yjbd_-kayA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dA8KU_D9JU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R4N_s-8-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oV2p1y6flI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Arial"/>
                <a:ea typeface="Calibri"/>
                <a:cs typeface="Calibri"/>
                <a:sym typeface="Calibri"/>
              </a:rPr>
              <a:t>Image © Shutterstock/</a:t>
            </a:r>
            <a:r>
              <a:rPr lang="en-GB" dirty="0"/>
              <a:t>Monkey Business Images</a:t>
            </a:r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15950" lvl="1" indent="0"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Manual blood pressure video: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www.youtube.com/watch?v=HMSTSZVWhMI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(with permission)</a:t>
            </a:r>
            <a:endParaRPr lang="en-GB" sz="16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615950" lvl="1" indent="0"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Digital blood pressure video: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youtu.be/ZzRW70uc-EU?si=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xweMBKUdMFJxaJmu&amp;t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=122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16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Image (top) © </a:t>
            </a:r>
            <a:r>
              <a:rPr lang="en-GB" dirty="0" err="1"/>
              <a:t>Pixabay</a:t>
            </a:r>
            <a:r>
              <a:rPr lang="en-GB" dirty="0"/>
              <a:t>/</a:t>
            </a:r>
            <a:r>
              <a:rPr lang="en-GB" dirty="0" err="1"/>
              <a:t>Tumisu</a:t>
            </a:r>
            <a:endParaRPr lang="en-GB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Image (bottom) © Shutterstock/</a:t>
            </a:r>
            <a:r>
              <a:rPr lang="en-GB" dirty="0" err="1"/>
              <a:t>engkyxavier</a:t>
            </a:r>
            <a:endParaRPr lang="en-GB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Height and weight video: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www.youtube.com/watch?v=A-VahMS0M2s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Image (left) © Shutterstock/</a:t>
            </a:r>
            <a:r>
              <a:rPr lang="en-GB" dirty="0" err="1"/>
              <a:t>Dande_lion_studio</a:t>
            </a:r>
            <a:endParaRPr lang="en-GB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Image (centre) © Author, with permission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Image (right) © Reframe Image Library/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University Hospitals Bristol and Weston NHS Foundation trust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C18CB385-E4A8-93D3-21EF-1A4E6CCCF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>
            <a:extLst>
              <a:ext uri="{FF2B5EF4-FFF2-40B4-BE49-F238E27FC236}">
                <a16:creationId xmlns:a16="http://schemas.microsoft.com/office/drawing/2014/main" id="{4559495E-2D5A-7856-EC98-A96B60412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1:notes">
            <a:extLst>
              <a:ext uri="{FF2B5EF4-FFF2-40B4-BE49-F238E27FC236}">
                <a16:creationId xmlns:a16="http://schemas.microsoft.com/office/drawing/2014/main" id="{F235D9B1-751E-B78D-A0E4-F38F2BB0E8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Temperature video: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youtu.be/NPxmGTQhP80?si=A1xR1GyucbDWRMON&amp;t=97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368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Image (left) © Shutterstock//</a:t>
            </a:r>
            <a:r>
              <a:rPr lang="en-GB" dirty="0" err="1"/>
              <a:t>tanuStockPhoto</a:t>
            </a:r>
            <a:endParaRPr lang="en-GB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Image (right) © Shutterstock/</a:t>
            </a:r>
            <a:r>
              <a:rPr lang="en-GB" dirty="0" err="1"/>
              <a:t>meeboonstudio</a:t>
            </a:r>
            <a:endParaRPr lang="en-GB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CD7207E8-CD35-FFF3-6379-6CAC05595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137B0D75-8DEE-93ED-C3CA-B652895A79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2:notes">
            <a:extLst>
              <a:ext uri="{FF2B5EF4-FFF2-40B4-BE49-F238E27FC236}">
                <a16:creationId xmlns:a16="http://schemas.microsoft.com/office/drawing/2014/main" id="{2A4269B2-EE6A-40DD-7662-CD57A6AA61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Image © Shutterstock/Pee </a:t>
            </a:r>
            <a:r>
              <a:rPr lang="en-GB" dirty="0" err="1"/>
              <a:t>Paew</a:t>
            </a:r>
            <a:endParaRPr lang="en-GB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Urine dip stick (urinalysis) video: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www.youtube.com/watch?v=Kg-8D7_3R3w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(with permission)</a:t>
            </a:r>
          </a:p>
        </p:txBody>
      </p:sp>
    </p:spTree>
    <p:extLst>
      <p:ext uri="{BB962C8B-B14F-4D97-AF65-F5344CB8AC3E}">
        <p14:creationId xmlns:p14="http://schemas.microsoft.com/office/powerpoint/2010/main" val="1785543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Respiratory rate video: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www.youtube.com/watch?v=ccKGzZXNKYs&amp;t=47s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Image © Author, with permission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Oxygen saturation video: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www.youtube.com/watch?v=Pyjbd_-kayA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>
          <a:extLst>
            <a:ext uri="{FF2B5EF4-FFF2-40B4-BE49-F238E27FC236}">
              <a16:creationId xmlns:a16="http://schemas.microsoft.com/office/drawing/2014/main" id="{660BCF87-7131-3089-7D8B-E28FCEDE2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:notes">
            <a:extLst>
              <a:ext uri="{FF2B5EF4-FFF2-40B4-BE49-F238E27FC236}">
                <a16:creationId xmlns:a16="http://schemas.microsoft.com/office/drawing/2014/main" id="{216761D4-4E78-F840-15BF-45B84618F5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8:notes">
            <a:extLst>
              <a:ext uri="{FF2B5EF4-FFF2-40B4-BE49-F238E27FC236}">
                <a16:creationId xmlns:a16="http://schemas.microsoft.com/office/drawing/2014/main" id="{A0CEDBA7-86E0-9474-6B59-E11D190344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Image © Shutterstock/Oxford Media Library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Peak flow video: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www.youtube.com/watch?v=jdA8KU_D9JU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(with permission)</a:t>
            </a:r>
          </a:p>
        </p:txBody>
      </p:sp>
    </p:spTree>
    <p:extLst>
      <p:ext uri="{BB962C8B-B14F-4D97-AF65-F5344CB8AC3E}">
        <p14:creationId xmlns:p14="http://schemas.microsoft.com/office/powerpoint/2010/main" val="2837554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Heart rate video: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www.youtube.com/watch?v=gfR4N_s-8-0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Blood glucose video: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www.youtube.com/watch?v=</a:t>
            </a:r>
            <a:r>
              <a:rPr lang="en-GB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GoV2p1y6flI</a:t>
            </a:r>
            <a:r>
              <a:rPr lang="en-GB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(with permission)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Image © </a:t>
            </a:r>
            <a:r>
              <a:rPr lang="en-US"/>
              <a:t>University Hospitals Bristol and Weston NHS Foundation Trust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Image © Author, with permission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dirty="0" err="1"/>
              <a:t>Hadifa</a:t>
            </a:r>
            <a:r>
              <a:rPr lang="en-GB" dirty="0"/>
              <a:t> Art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26154A0E-5F48-0915-80F9-F135AAD28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:notes">
            <a:extLst>
              <a:ext uri="{FF2B5EF4-FFF2-40B4-BE49-F238E27FC236}">
                <a16:creationId xmlns:a16="http://schemas.microsoft.com/office/drawing/2014/main" id="{3056DCC8-3884-607D-9F78-849B55F711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35:notes">
            <a:extLst>
              <a:ext uri="{FF2B5EF4-FFF2-40B4-BE49-F238E27FC236}">
                <a16:creationId xmlns:a16="http://schemas.microsoft.com/office/drawing/2014/main" id="{F9204466-E35F-D2D1-F36B-87DB8520CF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1420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EBD6867F-C664-BD17-C64B-5796AE107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:notes">
            <a:extLst>
              <a:ext uri="{FF2B5EF4-FFF2-40B4-BE49-F238E27FC236}">
                <a16:creationId xmlns:a16="http://schemas.microsoft.com/office/drawing/2014/main" id="{2A85E59B-AA6A-1948-006A-2CEC99F744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:notes">
            <a:extLst>
              <a:ext uri="{FF2B5EF4-FFF2-40B4-BE49-F238E27FC236}">
                <a16:creationId xmlns:a16="http://schemas.microsoft.com/office/drawing/2014/main" id="{CFE767F0-97B9-7AEF-2182-885E58AF47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90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9696A78D-ED34-CFC9-FC63-1E9B0E709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>
            <a:extLst>
              <a:ext uri="{FF2B5EF4-FFF2-40B4-BE49-F238E27FC236}">
                <a16:creationId xmlns:a16="http://schemas.microsoft.com/office/drawing/2014/main" id="{723FA683-65EF-C862-F017-FE9156050E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>
            <a:extLst>
              <a:ext uri="{FF2B5EF4-FFF2-40B4-BE49-F238E27FC236}">
                <a16:creationId xmlns:a16="http://schemas.microsoft.com/office/drawing/2014/main" id="{B8FC487A-0184-AA22-FE91-F21491B004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91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7BBCF-FF5E-CED9-5729-CD77E9DBB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1" y="-1"/>
            <a:ext cx="12191999" cy="2731795"/>
          </a:xfrm>
          <a:prstGeom prst="rect">
            <a:avLst/>
          </a:prstGeom>
        </p:spPr>
      </p:pic>
      <p:pic>
        <p:nvPicPr>
          <p:cNvPr id="10" name="Google Shape;10;p45" descr="A picture containing screenshot, desig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8266"/>
            <a:ext cx="12192000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5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4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283344"/>
            <a:ext cx="181143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5" descr="A heart with a pulse line&#10;&#10;Description automatically generated with low confidenc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945" y="1806627"/>
            <a:ext cx="1134190" cy="8793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5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  <a:defRPr sz="5200" b="1">
                <a:solidFill>
                  <a:srgbClr val="466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5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45"/>
          <p:cNvSpPr txBox="1">
            <a:spLocks noGrp="1"/>
          </p:cNvSpPr>
          <p:nvPr>
            <p:ph type="body" idx="2"/>
          </p:nvPr>
        </p:nvSpPr>
        <p:spPr>
          <a:xfrm>
            <a:off x="6096000" y="24767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466318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5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1861525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 userDrawn="1">
  <p:cSld name="Intro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" name="Google Shape;23;p5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0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 userDrawn="1">
  <p:cSld name="Intro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 userDrawn="1">
  <p:cSld name="Activity_text+box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7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7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 userDrawn="1">
  <p:cSld name="Activity_text+imag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5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3" name="Google Shape;43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5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5" name="Google Shape;45;p5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 userDrawn="1">
  <p:cSld name="Activity_vide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53"/>
          <p:cNvSpPr>
            <a:spLocks noGrp="1"/>
          </p:cNvSpPr>
          <p:nvPr>
            <p:ph type="media" idx="3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53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53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53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53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53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3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3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3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3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 userDrawn="1">
  <p:cSld name="Activity_two box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6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8" name="Google Shape;68;p56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 userDrawn="1">
  <p:cSld name="Consolida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5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8A51A6B-8ED5-DA87-C075-C8F78544122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49"/>
            <a:ext cx="421005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Introductory lesson: Physiological measurement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ZzRW70uc-EU?start=122&amp;feature=oembed" TargetMode="External"/><Relationship Id="rId1" Type="http://schemas.openxmlformats.org/officeDocument/2006/relationships/video" Target="https://www.youtube.com/embed/HMSTSZVWhMI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-VahMS0M2s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NPxmGTQhP80?start=97&amp;feature=oembed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Kg-8D7_3R3w?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cKGzZXNKYs?start=47&amp;feature=oembed" TargetMode="Externa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Pyjbd_-kayA?feature=oembe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dA8KU_D9JU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fR4N_s-8-0?feature=oembed" TargetMode="Externa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oV2p1y6flI?feature=oembed" TargetMode="Externa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</a:pPr>
            <a:r>
              <a:rPr lang="en-GB" noProof="0" dirty="0"/>
              <a:t>Health</a:t>
            </a:r>
          </a:p>
        </p:txBody>
      </p:sp>
      <p:sp>
        <p:nvSpPr>
          <p:cNvPr id="83" name="Google Shape;83;p1"/>
          <p:cNvSpPr txBox="1">
            <a:spLocks noGrp="1"/>
          </p:cNvSpPr>
          <p:nvPr>
            <p:ph type="subTitle" idx="1"/>
          </p:nvPr>
        </p:nvSpPr>
        <p:spPr>
          <a:xfrm>
            <a:off x="1524000" y="4903788"/>
            <a:ext cx="9144000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Topic: Physiological Measurements</a:t>
            </a:r>
          </a:p>
        </p:txBody>
      </p:sp>
      <p:sp>
        <p:nvSpPr>
          <p:cNvPr id="84" name="Google Shape;84;p1"/>
          <p:cNvSpPr txBox="1">
            <a:spLocks noGrp="1"/>
          </p:cNvSpPr>
          <p:nvPr>
            <p:ph type="body" idx="2"/>
          </p:nvPr>
        </p:nvSpPr>
        <p:spPr>
          <a:xfrm>
            <a:off x="6096000" y="2476500"/>
            <a:ext cx="5622925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noProof="0" dirty="0"/>
              <a:t>Route: Health and Science</a:t>
            </a:r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3"/>
          </p:nvPr>
        </p:nvSpPr>
        <p:spPr>
          <a:xfrm>
            <a:off x="1524000" y="56261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Introductory lesson: Physiological measurements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839787" y="1872343"/>
            <a:ext cx="6869307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Measured using a sphygmomanometer.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This can be manual or digital.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099FF6A-E14B-7650-C9FC-43E78DA5A2A6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158" name="Google Shape;158;p7"/>
          <p:cNvSpPr txBox="1"/>
          <p:nvPr/>
        </p:nvSpPr>
        <p:spPr>
          <a:xfrm>
            <a:off x="1141857" y="5802445"/>
            <a:ext cx="36027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Manual</a:t>
            </a:r>
          </a:p>
        </p:txBody>
      </p:sp>
      <p:sp>
        <p:nvSpPr>
          <p:cNvPr id="160" name="Google Shape;160;p7"/>
          <p:cNvSpPr txBox="1"/>
          <p:nvPr/>
        </p:nvSpPr>
        <p:spPr>
          <a:xfrm>
            <a:off x="6286881" y="5814785"/>
            <a:ext cx="36027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</a:p>
        </p:txBody>
      </p:sp>
      <p:pic>
        <p:nvPicPr>
          <p:cNvPr id="3" name="Online Media 2" title="Blood Pressure Measurement | Manual Blood Pressure | OSCE Guide | UKMLA | CPSA | PLAB 2">
            <a:hlinkClick r:id="" action="ppaction://media"/>
            <a:extLst>
              <a:ext uri="{FF2B5EF4-FFF2-40B4-BE49-F238E27FC236}">
                <a16:creationId xmlns:a16="http://schemas.microsoft.com/office/drawing/2014/main" id="{4C931248-0049-9D30-7C6E-2F5FAAD262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78237" y="3319975"/>
            <a:ext cx="4312124" cy="2436350"/>
          </a:xfrm>
          <a:prstGeom prst="rect">
            <a:avLst/>
          </a:prstGeom>
        </p:spPr>
      </p:pic>
      <p:pic>
        <p:nvPicPr>
          <p:cNvPr id="4" name="Online Media 3" title="How to take someone's blood pressure">
            <a:hlinkClick r:id="" action="ppaction://media"/>
            <a:extLst>
              <a:ext uri="{FF2B5EF4-FFF2-40B4-BE49-F238E27FC236}">
                <a16:creationId xmlns:a16="http://schemas.microsoft.com/office/drawing/2014/main" id="{EF072E73-5BEC-501D-B7B7-C8EEAD48EA7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376609" y="3319975"/>
            <a:ext cx="4154793" cy="2347458"/>
          </a:xfrm>
          <a:prstGeom prst="rect">
            <a:avLst/>
          </a:prstGeom>
        </p:spPr>
      </p:pic>
      <p:sp>
        <p:nvSpPr>
          <p:cNvPr id="6" name="Google Shape;145;p6">
            <a:extLst>
              <a:ext uri="{FF2B5EF4-FFF2-40B4-BE49-F238E27FC236}">
                <a16:creationId xmlns:a16="http://schemas.microsoft.com/office/drawing/2014/main" id="{BDA488EF-DEB1-9342-9468-12B53AA50A1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Blood pressure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B0F2A26-01E9-BB65-A411-54086245E5D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DE266CD5-0A31-79A1-5137-8DC6832ACA0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Blood pressure normal range</a:t>
            </a:r>
          </a:p>
        </p:txBody>
      </p:sp>
      <p:sp>
        <p:nvSpPr>
          <p:cNvPr id="6" name="Google Shape;137;p5">
            <a:extLst>
              <a:ext uri="{FF2B5EF4-FFF2-40B4-BE49-F238E27FC236}">
                <a16:creationId xmlns:a16="http://schemas.microsoft.com/office/drawing/2014/main" id="{9778A040-B3B7-C504-2641-6415DB74714A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838935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buSzPct val="108000"/>
            </a:pPr>
            <a:r>
              <a:rPr lang="en-GB" noProof="0" dirty="0"/>
              <a:t>Recorded as two numbers: systolic and diastolic.</a:t>
            </a:r>
          </a:p>
          <a:p>
            <a:pPr lvl="0">
              <a:buSzPct val="108000"/>
            </a:pPr>
            <a:r>
              <a:rPr lang="en-GB" noProof="0" dirty="0"/>
              <a:t>Normal adult blood pressure: 90/60 mmHg to 120/80 mmHg.</a:t>
            </a:r>
          </a:p>
          <a:p>
            <a:pPr lvl="0">
              <a:buSzPct val="108000"/>
            </a:pPr>
            <a:r>
              <a:rPr lang="en-GB" noProof="0" dirty="0"/>
              <a:t>Readings may vary due to activity, stress/anxiety, age, disease, medication and health status.</a:t>
            </a:r>
          </a:p>
          <a:p>
            <a:pPr lvl="0">
              <a:buSzPct val="108000"/>
            </a:pPr>
            <a:r>
              <a:rPr lang="en-GB" noProof="0" dirty="0"/>
              <a:t>Persistent readings above or below normal ranges may indicate a cardiovascular disorder.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/>
        </p:nvSpPr>
        <p:spPr>
          <a:xfrm>
            <a:off x="3790198" y="1998830"/>
            <a:ext cx="1999917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Weight (mass)</a:t>
            </a:r>
          </a:p>
          <a:p>
            <a:pPr lvl="0"/>
            <a:r>
              <a:rPr lang="en-GB" sz="2000" noProof="0" dirty="0"/>
              <a:t>Measured using scales (sitting scales are used for people with mobility issues)</a:t>
            </a:r>
            <a:endParaRPr lang="en-GB" sz="20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3790198" y="4707276"/>
            <a:ext cx="205800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Height</a:t>
            </a:r>
          </a:p>
          <a:p>
            <a:pPr lvl="0"/>
            <a:r>
              <a:rPr lang="en-GB" sz="2000" noProof="0" dirty="0"/>
              <a:t>measured using a tape measure or stadiometer</a:t>
            </a:r>
            <a:endParaRPr lang="en-GB" sz="200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9" descr="Person standing on digital scales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00" y="1998830"/>
            <a:ext cx="2599397" cy="189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 descr="Close-up of a wall-mounted height measuring scale in a clinical setting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00" y="4142682"/>
            <a:ext cx="2599397" cy="19495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90BB08D-A047-DF0D-3356-E0866B6F22A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pic>
        <p:nvPicPr>
          <p:cNvPr id="3" name="Online Media 2" title="NHS Health check - Step 3 Height and Weight">
            <a:hlinkClick r:id="" action="ppaction://media"/>
            <a:extLst>
              <a:ext uri="{FF2B5EF4-FFF2-40B4-BE49-F238E27FC236}">
                <a16:creationId xmlns:a16="http://schemas.microsoft.com/office/drawing/2014/main" id="{D27CE358-BC52-CAA0-A194-6CF784EEF5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138640" y="1998830"/>
            <a:ext cx="5215160" cy="2946565"/>
          </a:xfrm>
          <a:prstGeom prst="rect">
            <a:avLst/>
          </a:prstGeom>
        </p:spPr>
      </p:pic>
      <p:sp>
        <p:nvSpPr>
          <p:cNvPr id="4" name="Google Shape;145;p6">
            <a:extLst>
              <a:ext uri="{FF2B5EF4-FFF2-40B4-BE49-F238E27FC236}">
                <a16:creationId xmlns:a16="http://schemas.microsoft.com/office/drawing/2014/main" id="{D08C9AFF-7892-351A-F5D6-6CB1002E4A9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Weight and height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A4BEA1C-E1D2-0C7A-1481-C64AE373DD14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4F83CBF9-2149-25FD-599A-7D37E301B66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BMI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37;p5">
                <a:extLst>
                  <a:ext uri="{FF2B5EF4-FFF2-40B4-BE49-F238E27FC236}">
                    <a16:creationId xmlns:a16="http://schemas.microsoft.com/office/drawing/2014/main" id="{CFB9827D-1FA7-4E6E-A351-43EAD3EF2BB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199" y="1825625"/>
                <a:ext cx="10838935" cy="435133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Autofit/>
              </a:bodyPr>
              <a:lstStyle/>
              <a:p>
                <a:pPr indent="-457200">
                  <a:buSzPct val="108000"/>
                </a:pPr>
                <a:r>
                  <a:rPr lang="en-GB" kern="100" noProof="0" dirty="0">
                    <a:ea typeface="Aptos" panose="020B0004020202020204" pitchFamily="34" charset="0"/>
                    <a:cs typeface="Arial" panose="020B0604020202020204" pitchFamily="34" charset="0"/>
                  </a:rPr>
                  <a:t>BMI is used for adults and children aged 2 to 19 to check if they are at a healthy weight.</a:t>
                </a:r>
              </a:p>
              <a:p>
                <a:pPr indent="-457200">
                  <a:buSzPct val="108000"/>
                </a:pPr>
                <a:r>
                  <a:rPr lang="en-GB" kern="100" noProof="0" dirty="0">
                    <a:ea typeface="Aptos" panose="020B0004020202020204" pitchFamily="34" charset="0"/>
                    <a:cs typeface="Arial" panose="020B0604020202020204" pitchFamily="34" charset="0"/>
                  </a:rPr>
                  <a:t>It is calculated using the formula:</a:t>
                </a:r>
              </a:p>
              <a:p>
                <a:pPr marL="447675">
                  <a:buNone/>
                </a:pPr>
                <a:r>
                  <a:rPr lang="en-GB" kern="100" noProof="0" dirty="0">
                    <a:ea typeface="Aptos" panose="020B0004020202020204" pitchFamily="34" charset="0"/>
                    <a:cs typeface="Arial" panose="020B0604020202020204" pitchFamily="34" charset="0"/>
                  </a:rPr>
                  <a:t> 	BMI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kern="100" noProof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kern="100" noProof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weight</m:t>
                        </m:r>
                        <m:r>
                          <a:rPr lang="en-GB" kern="100" noProof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GB" i="1" kern="100" noProof="0" smtClean="0"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kern="100" noProof="0" smtClean="0"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kg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GB" kern="100" noProof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height</m:t>
                        </m:r>
                        <m:r>
                          <a:rPr lang="en-GB" kern="100" noProof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(</m:t>
                        </m:r>
                        <m:sSup>
                          <m:sSupPr>
                            <m:ctrlPr>
                              <a:rPr lang="en-GB" i="1" kern="100" noProof="0" smtClean="0"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kern="100" noProof="0" smtClean="0"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GB" kern="100" noProof="0" smtClean="0"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kern="100" noProof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GB" kern="100" noProof="0" dirty="0"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444500" indent="-444500">
                  <a:buSzPct val="108000"/>
                  <a:buFont typeface="Arial" panose="020B0604020202020204" pitchFamily="34" charset="0"/>
                  <a:buChar char="•"/>
                </a:pPr>
                <a:r>
                  <a:rPr lang="en-GB" kern="100" noProof="0" dirty="0">
                    <a:cs typeface="Arial" panose="020B0604020202020204" pitchFamily="34" charset="0"/>
                  </a:rPr>
                  <a:t>BMI has limitations because it indicates whether a person is carrying excess body weight but does not distinguish between fat and muscle.</a:t>
                </a:r>
              </a:p>
              <a:p>
                <a:pPr marL="444500" indent="-444500">
                  <a:buSzPct val="108000"/>
                  <a:buFont typeface="Arial" panose="020B0604020202020204" pitchFamily="34" charset="0"/>
                  <a:buChar char="•"/>
                </a:pPr>
                <a:r>
                  <a:rPr lang="en-GB" kern="100" noProof="0" dirty="0">
                    <a:cs typeface="Arial" panose="020B0604020202020204" pitchFamily="34" charset="0"/>
                  </a:rPr>
                  <a:t>For example, individuals with high muscle mass, such as professional athletes, may have a high BMI despite having low levels of body fat.</a:t>
                </a:r>
              </a:p>
            </p:txBody>
          </p:sp>
        </mc:Choice>
        <mc:Fallback xmlns="">
          <p:sp>
            <p:nvSpPr>
              <p:cNvPr id="7" name="Google Shape;137;p5">
                <a:extLst>
                  <a:ext uri="{FF2B5EF4-FFF2-40B4-BE49-F238E27FC236}">
                    <a16:creationId xmlns:a16="http://schemas.microsoft.com/office/drawing/2014/main" id="{CFB9827D-1FA7-4E6E-A351-43EAD3EF2BB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1825625"/>
                <a:ext cx="10838935" cy="4351338"/>
              </a:xfrm>
              <a:prstGeom prst="rect">
                <a:avLst/>
              </a:prstGeom>
              <a:blipFill>
                <a:blip r:embed="rId3"/>
                <a:stretch>
                  <a:fillRect b="-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24"/>
          <p:cNvGraphicFramePr/>
          <p:nvPr>
            <p:extLst>
              <p:ext uri="{D42A27DB-BD31-4B8C-83A1-F6EECF244321}">
                <p14:modId xmlns:p14="http://schemas.microsoft.com/office/powerpoint/2010/main" val="3073304779"/>
              </p:ext>
            </p:extLst>
          </p:nvPr>
        </p:nvGraphicFramePr>
        <p:xfrm>
          <a:off x="838200" y="1690688"/>
          <a:ext cx="6197360" cy="390488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689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62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400" b="0" u="none" strike="noStrike" cap="none" noProof="0" dirty="0">
                          <a:solidFill>
                            <a:schemeClr val="tx1"/>
                          </a:solidFill>
                        </a:rPr>
                        <a:t>below 18.5</a:t>
                      </a:r>
                      <a:endParaRPr lang="en-GB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u="none" strike="noStrike" cap="none" noProof="0" dirty="0">
                          <a:solidFill>
                            <a:schemeClr val="tx1"/>
                          </a:solidFill>
                        </a:rPr>
                        <a:t>Underweight</a:t>
                      </a:r>
                    </a:p>
                  </a:txBody>
                  <a:tcPr marL="91450" marR="91450" marT="45725" marB="457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2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/>
                        <a:t>18.5–24.9</a:t>
                      </a:r>
                    </a:p>
                  </a:txBody>
                  <a:tcPr marL="91450" marR="91450" marT="45725" marB="45725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/>
                        <a:t>Healthy weight</a:t>
                      </a:r>
                    </a:p>
                  </a:txBody>
                  <a:tcPr marL="91450" marR="91450" marT="45725" marB="45725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2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/>
                        <a:t>25–29.9</a:t>
                      </a:r>
                    </a:p>
                  </a:txBody>
                  <a:tcPr marL="91450" marR="91450" marT="45725" marB="457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/>
                        <a:t>Overweight</a:t>
                      </a:r>
                    </a:p>
                  </a:txBody>
                  <a:tcPr marL="91450" marR="91450" marT="45725" marB="457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2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/>
                        <a:t>30 and above</a:t>
                      </a: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/>
                        <a:t>Obese</a:t>
                      </a: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463510"/>
                  </a:ext>
                </a:extLst>
              </a:tr>
            </a:tbl>
          </a:graphicData>
        </a:graphic>
      </p:graphicFrame>
      <p:pic>
        <p:nvPicPr>
          <p:cNvPr id="3" name="Graphic 2" descr="Man with solid fill">
            <a:extLst>
              <a:ext uri="{FF2B5EF4-FFF2-40B4-BE49-F238E27FC236}">
                <a16:creationId xmlns:a16="http://schemas.microsoft.com/office/drawing/2014/main" id="{78AA8ED1-8790-46DD-EC45-CB87D29A86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5560" y="1654310"/>
            <a:ext cx="3977641" cy="3977641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2C5C384-7C03-14DB-C68A-A9997FB9E5A7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7" name="Google Shape;145;p6">
            <a:extLst>
              <a:ext uri="{FF2B5EF4-FFF2-40B4-BE49-F238E27FC236}">
                <a16:creationId xmlns:a16="http://schemas.microsoft.com/office/drawing/2014/main" id="{9B540624-9ED4-656A-64EA-190AE5BF0E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BMI values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729261" y="1284514"/>
            <a:ext cx="10514012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Measured using a digital thermometer.</a:t>
            </a:r>
          </a:p>
          <a:p>
            <a:pPr lvl="0">
              <a:buSzPct val="108000"/>
            </a:pPr>
            <a:r>
              <a:rPr lang="en-GB" noProof="0" dirty="0"/>
              <a:t>Armpit (axillary), mouth (oral), ear (tympanic) more accurate – measures core body temperature)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Infrared forehead thermometers (for speed but less accurate – measures skin temperature)</a:t>
            </a:r>
          </a:p>
        </p:txBody>
      </p:sp>
      <p:sp>
        <p:nvSpPr>
          <p:cNvPr id="202" name="Google Shape;202;p11"/>
          <p:cNvSpPr txBox="1"/>
          <p:nvPr/>
        </p:nvSpPr>
        <p:spPr>
          <a:xfrm>
            <a:off x="1141857" y="5802445"/>
            <a:ext cx="27672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Infrared</a:t>
            </a:r>
          </a:p>
        </p:txBody>
      </p:sp>
      <p:sp>
        <p:nvSpPr>
          <p:cNvPr id="203" name="Google Shape;203;p11"/>
          <p:cNvSpPr txBox="1"/>
          <p:nvPr/>
        </p:nvSpPr>
        <p:spPr>
          <a:xfrm>
            <a:off x="7778103" y="5802444"/>
            <a:ext cx="28221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Tympanic</a:t>
            </a:r>
          </a:p>
        </p:txBody>
      </p:sp>
      <p:pic>
        <p:nvPicPr>
          <p:cNvPr id="205" name="Google Shape;205;p11" descr="An Axillary/oral measurement device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894" y="3936569"/>
            <a:ext cx="1402892" cy="186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 descr="Health practitioner measuring a child's temperature using a laser thermometer.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57" y="3936569"/>
            <a:ext cx="2767255" cy="184483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 txBox="1"/>
          <p:nvPr/>
        </p:nvSpPr>
        <p:spPr>
          <a:xfrm>
            <a:off x="4923936" y="5806111"/>
            <a:ext cx="17668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Axillary/oral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283CD4D-0DA3-9497-675E-4931CC7EFCB1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75043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C592A16-15F0-502B-4EE4-E9C132FECE83}"/>
              </a:ext>
            </a:extLst>
          </p:cNvPr>
          <p:cNvSpPr txBox="1">
            <a:spLocks/>
          </p:cNvSpPr>
          <p:nvPr/>
        </p:nvSpPr>
        <p:spPr>
          <a:xfrm>
            <a:off x="9973929" y="175043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4" name="Google Shape;145;p6">
            <a:extLst>
              <a:ext uri="{FF2B5EF4-FFF2-40B4-BE49-F238E27FC236}">
                <a16:creationId xmlns:a16="http://schemas.microsoft.com/office/drawing/2014/main" id="{C19B1931-0692-BF31-60E6-92D1FF4FA07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Body temperature measurement</a:t>
            </a:r>
          </a:p>
        </p:txBody>
      </p:sp>
      <p:pic>
        <p:nvPicPr>
          <p:cNvPr id="6" name="Picture 5" descr="A nurse takes a Tympanic measurement on a patient.">
            <a:extLst>
              <a:ext uri="{FF2B5EF4-FFF2-40B4-BE49-F238E27FC236}">
                <a16:creationId xmlns:a16="http://schemas.microsoft.com/office/drawing/2014/main" id="{168F740A-7AF8-5B24-D6E8-92EE8B25AD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292" y="3706719"/>
            <a:ext cx="3136558" cy="20920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453BF106-1D67-7EDA-D2D1-BF04B5AC0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AAF9F08-F6DD-3CB9-8B2E-74B6CA73BDAF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75043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D630E46-CA1F-871A-3924-6F8AE911A745}"/>
              </a:ext>
            </a:extLst>
          </p:cNvPr>
          <p:cNvSpPr txBox="1">
            <a:spLocks/>
          </p:cNvSpPr>
          <p:nvPr/>
        </p:nvSpPr>
        <p:spPr>
          <a:xfrm>
            <a:off x="9973929" y="175043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pic>
        <p:nvPicPr>
          <p:cNvPr id="4" name="Online Media 3" title="How to take someone's temperature">
            <a:hlinkClick r:id="" action="ppaction://media"/>
            <a:extLst>
              <a:ext uri="{FF2B5EF4-FFF2-40B4-BE49-F238E27FC236}">
                <a16:creationId xmlns:a16="http://schemas.microsoft.com/office/drawing/2014/main" id="{FB6392B3-28C5-EC76-7EFB-97589E8D10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5444" y="1592863"/>
            <a:ext cx="7921112" cy="4475428"/>
          </a:xfrm>
          <a:prstGeom prst="rect">
            <a:avLst/>
          </a:prstGeom>
        </p:spPr>
      </p:pic>
      <p:sp>
        <p:nvSpPr>
          <p:cNvPr id="5" name="Google Shape;145;p6">
            <a:extLst>
              <a:ext uri="{FF2B5EF4-FFF2-40B4-BE49-F238E27FC236}">
                <a16:creationId xmlns:a16="http://schemas.microsoft.com/office/drawing/2014/main" id="{6885C3D2-AD4C-F928-185F-1DB02EA9C44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Body temperature measurement</a:t>
            </a:r>
          </a:p>
        </p:txBody>
      </p:sp>
    </p:spTree>
    <p:extLst>
      <p:ext uri="{BB962C8B-B14F-4D97-AF65-F5344CB8AC3E}">
        <p14:creationId xmlns:p14="http://schemas.microsoft.com/office/powerpoint/2010/main" val="19245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EDBBF33-B201-C88E-7203-59C302FDED7B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4" name="Google Shape;145;p6">
            <a:extLst>
              <a:ext uri="{FF2B5EF4-FFF2-40B4-BE49-F238E27FC236}">
                <a16:creationId xmlns:a16="http://schemas.microsoft.com/office/drawing/2014/main" id="{76DBC730-D716-11FB-225F-76C7ACCBAE1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Body temperature normal value</a:t>
            </a:r>
          </a:p>
        </p:txBody>
      </p:sp>
      <p:sp>
        <p:nvSpPr>
          <p:cNvPr id="7" name="Google Shape;137;p5">
            <a:extLst>
              <a:ext uri="{FF2B5EF4-FFF2-40B4-BE49-F238E27FC236}">
                <a16:creationId xmlns:a16="http://schemas.microsoft.com/office/drawing/2014/main" id="{A2AF4F6F-A62B-DDA1-FABE-6717133E0DF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838935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GB" noProof="0" dirty="0"/>
              <a:t>Normal adult core body temperature is around 37°C (typically 36–37.5°C)</a:t>
            </a:r>
          </a:p>
          <a:p>
            <a:pPr lvl="0"/>
            <a:r>
              <a:rPr lang="en-GB" noProof="0" dirty="0"/>
              <a:t>High temperature (fever), anything above 38°C, may be caused by the body fighting infection, some medications or heat stroke.</a:t>
            </a:r>
          </a:p>
          <a:p>
            <a:pPr lvl="0"/>
            <a:r>
              <a:rPr lang="en-GB" noProof="0" dirty="0"/>
              <a:t>Low body temperature (hypothermia) may indicate prolonged exposure to a cold temperature, shock or illness like diabetes or thyroid disease.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7;p5">
            <a:extLst>
              <a:ext uri="{FF2B5EF4-FFF2-40B4-BE49-F238E27FC236}">
                <a16:creationId xmlns:a16="http://schemas.microsoft.com/office/drawing/2014/main" id="{204D7916-4004-97B7-29B1-F6ABCE4A414A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838935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GB" noProof="0" dirty="0"/>
              <a:t>Urinary output is a measure of the volume of urine produced over time.</a:t>
            </a:r>
          </a:p>
          <a:p>
            <a:pPr lvl="0"/>
            <a:r>
              <a:rPr lang="en-GB" noProof="0" dirty="0"/>
              <a:t>A patient's urine is collected in a container that can measure volume.</a:t>
            </a:r>
          </a:p>
          <a:p>
            <a:pPr lvl="0"/>
            <a:r>
              <a:rPr lang="en-GB" noProof="0" dirty="0"/>
              <a:t>This, along with volume of liquids drunk, is recorded in a bladder record (also called an ‘input and output chart’ and a ‘fluid balance chart’).</a:t>
            </a:r>
          </a:p>
        </p:txBody>
      </p:sp>
      <p:pic>
        <p:nvPicPr>
          <p:cNvPr id="223" name="Google Shape;223;p26" descr="1 litre transparent measuring jug with millilitre measurement scale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049" y="4212328"/>
            <a:ext cx="1802622" cy="196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 descr="Bag containing urine with millilitre measurement scale, hanging under patient's bed in hospital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571" y="4212327"/>
            <a:ext cx="2947280" cy="19646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3188BCF-EC02-9DB3-EE59-470D583477B4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7ABB33DD-4078-CB2E-1865-6B30419E598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Urinary output measurement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82B7D30-E3A9-148E-D81F-13483F6FE0BC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B5225D45-4228-55BB-7A44-64D39A9D0A1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Urinary output normal values</a:t>
            </a:r>
          </a:p>
        </p:txBody>
      </p:sp>
      <p:sp>
        <p:nvSpPr>
          <p:cNvPr id="6" name="Google Shape;137;p5">
            <a:extLst>
              <a:ext uri="{FF2B5EF4-FFF2-40B4-BE49-F238E27FC236}">
                <a16:creationId xmlns:a16="http://schemas.microsoft.com/office/drawing/2014/main" id="{85C38D7E-6E29-8F4B-438D-81B9CB099255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838935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GB" noProof="0" dirty="0"/>
              <a:t>Normal adult urinary output is 800 to 2000 mL per day.</a:t>
            </a:r>
          </a:p>
          <a:p>
            <a:pPr lvl="0"/>
            <a:r>
              <a:rPr lang="en-GB" noProof="0" dirty="0"/>
              <a:t>Urinary output can vary depending on fluid intake, environmental conditions (e.g. heat), physical activity and illness.</a:t>
            </a:r>
          </a:p>
          <a:p>
            <a:pPr lvl="0"/>
            <a:r>
              <a:rPr lang="en-GB" noProof="0" dirty="0"/>
              <a:t>Low urinary output (oliguria) may indicate dehydration, kidney impairment or shock.</a:t>
            </a:r>
          </a:p>
          <a:p>
            <a:pPr lvl="0"/>
            <a:r>
              <a:rPr lang="en-GB" noProof="0" dirty="0"/>
              <a:t>Very high output (polyuria) may indicate diabetes or fluid imbalance.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noProof="0" dirty="0"/>
              <a:t>In this lesson, we will:</a:t>
            </a:r>
          </a:p>
        </p:txBody>
      </p:sp>
      <p:sp>
        <p:nvSpPr>
          <p:cNvPr id="93" name="Google Shape;93;p15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0363" lvl="0" indent="-360363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noProof="0" dirty="0"/>
              <a:t>Introduction</a:t>
            </a:r>
          </a:p>
        </p:txBody>
      </p:sp>
      <p:sp>
        <p:nvSpPr>
          <p:cNvPr id="95" name="Google Shape;95;p15"/>
          <p:cNvSpPr txBox="1"/>
          <p:nvPr/>
        </p:nvSpPr>
        <p:spPr>
          <a:xfrm>
            <a:off x="771525" y="1690688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88235"/>
              <a:buFont typeface="Arial" panose="020B0604020202020204" pitchFamily="34" charset="0"/>
              <a:buChar char="•"/>
            </a:pPr>
            <a:r>
              <a:rPr lang="en-GB" sz="2400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name</a:t>
            </a: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the physiological measurements commonly measured by the healthcare support worker;</a:t>
            </a:r>
            <a:endParaRPr lang="en-GB" noProof="0" dirty="0"/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88235"/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262626"/>
                </a:solidFill>
              </a:rPr>
              <a:t>e</a:t>
            </a: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xplain why, when and how these measurements are taken;</a:t>
            </a:r>
            <a:endParaRPr lang="en-GB" noProof="0" dirty="0"/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88235"/>
              <a:buFont typeface="Arial" panose="020B0604020202020204" pitchFamily="34" charset="0"/>
              <a:buChar char="•"/>
            </a:pP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state the normal range for each measurement in adults;</a:t>
            </a:r>
            <a:endParaRPr lang="en-GB" noProof="0" dirty="0"/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88235"/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262626"/>
                </a:solidFill>
              </a:rPr>
              <a:t>c</a:t>
            </a: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orrectly use a range of equipment to take physiological measurements.</a:t>
            </a:r>
            <a:endParaRPr lang="en-GB" noProof="0" dirty="0"/>
          </a:p>
        </p:txBody>
      </p:sp>
      <p:sp>
        <p:nvSpPr>
          <p:cNvPr id="96" name="Google Shape;96;p15"/>
          <p:cNvSpPr txBox="1"/>
          <p:nvPr/>
        </p:nvSpPr>
        <p:spPr>
          <a:xfrm>
            <a:off x="7530352" y="1690688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endParaRPr lang="en-GB" sz="18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CS4 Reflective evaluation 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 lang="en-GB" sz="18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GEC5 Synthesise information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Maths: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GMC5 Processing data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GDC1 Use digital technology and media effectively</a:t>
            </a:r>
            <a:endParaRPr lang="en-GB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0D070FF3-27EE-FA3F-6A0C-1525F3699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>
            <a:extLst>
              <a:ext uri="{FF2B5EF4-FFF2-40B4-BE49-F238E27FC236}">
                <a16:creationId xmlns:a16="http://schemas.microsoft.com/office/drawing/2014/main" id="{716065FD-9A02-A6C6-E117-266E5DF4A1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690688"/>
            <a:ext cx="5257801" cy="471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/>
            <a:r>
              <a:rPr lang="en-GB" noProof="0" dirty="0"/>
              <a:t>A dip stick is a small, chemically treated strip used to test urine.</a:t>
            </a:r>
          </a:p>
          <a:p>
            <a:pPr lvl="0"/>
            <a:r>
              <a:rPr lang="en-GB" noProof="0" dirty="0"/>
              <a:t>It can detect substances in urine such as glucose, protein, ketones, blood, pH or signs of infection. Each strip has pads that change colour depending on what is present.</a:t>
            </a:r>
          </a:p>
          <a:p>
            <a:pPr lvl="0"/>
            <a:r>
              <a:rPr lang="en-GB" noProof="0" dirty="0"/>
              <a:t>The presence of these substances in the urine may indicate health issues, e.g. protein can indicate kidney problems (but further testing is needed for a diagnosis).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A3D7286-DEF0-D210-BCDD-0A7E5EE9A70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pic>
        <p:nvPicPr>
          <p:cNvPr id="4" name="Online Media 3" title="Urinalysis | Urine Dipstick Test | OSCE Guide | UKMLA | CPSA | PLAB 2">
            <a:hlinkClick r:id="" action="ppaction://media"/>
            <a:extLst>
              <a:ext uri="{FF2B5EF4-FFF2-40B4-BE49-F238E27FC236}">
                <a16:creationId xmlns:a16="http://schemas.microsoft.com/office/drawing/2014/main" id="{BC0B9128-FA68-1FE0-9B46-47BA3EF7B8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15776" y="1706285"/>
            <a:ext cx="4371160" cy="2469705"/>
          </a:xfrm>
          <a:prstGeom prst="rect">
            <a:avLst/>
          </a:prstGeom>
        </p:spPr>
      </p:pic>
      <p:pic>
        <p:nvPicPr>
          <p:cNvPr id="5" name="Picture 4" descr="Hand in blue protective glove holding urine strip test for urinalysis">
            <a:extLst>
              <a:ext uri="{FF2B5EF4-FFF2-40B4-BE49-F238E27FC236}">
                <a16:creationId xmlns:a16="http://schemas.microsoft.com/office/drawing/2014/main" id="{C71544F1-5867-D6EF-92C7-AA931C1792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367" y="4251234"/>
            <a:ext cx="2489315" cy="1866986"/>
          </a:xfrm>
          <a:prstGeom prst="rect">
            <a:avLst/>
          </a:prstGeom>
        </p:spPr>
      </p:pic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997C7F7F-EC86-38D0-B18C-71826720EA3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Testing urine using a dip stick (urinalysis)</a:t>
            </a:r>
          </a:p>
        </p:txBody>
      </p:sp>
    </p:spTree>
    <p:extLst>
      <p:ext uri="{BB962C8B-B14F-4D97-AF65-F5344CB8AC3E}">
        <p14:creationId xmlns:p14="http://schemas.microsoft.com/office/powerpoint/2010/main" val="39251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7;p5">
            <a:extLst>
              <a:ext uri="{FF2B5EF4-FFF2-40B4-BE49-F238E27FC236}">
                <a16:creationId xmlns:a16="http://schemas.microsoft.com/office/drawing/2014/main" id="{D2BDA990-74F7-388B-BDEC-0D76B89411A4}"/>
              </a:ext>
            </a:extLst>
          </p:cNvPr>
          <p:cNvSpPr txBox="1">
            <a:spLocks/>
          </p:cNvSpPr>
          <p:nvPr/>
        </p:nvSpPr>
        <p:spPr>
          <a:xfrm>
            <a:off x="838198" y="1253331"/>
            <a:ext cx="10726463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buSzPct val="108000"/>
            </a:pPr>
            <a:r>
              <a:rPr lang="en-GB" noProof="0" dirty="0"/>
              <a:t>Measured by visually counting the number</a:t>
            </a:r>
            <a:br>
              <a:rPr lang="en-GB" noProof="0" dirty="0"/>
            </a:br>
            <a:r>
              <a:rPr lang="en-GB" noProof="0" dirty="0"/>
              <a:t>of chest rises and falls (one breath) in 60</a:t>
            </a:r>
            <a:br>
              <a:rPr lang="en-GB" noProof="0" dirty="0"/>
            </a:br>
            <a:r>
              <a:rPr lang="en-GB" noProof="0" dirty="0"/>
              <a:t>seconds.</a:t>
            </a:r>
          </a:p>
          <a:p>
            <a:pPr lvl="0">
              <a:buSzPct val="108000"/>
            </a:pPr>
            <a:r>
              <a:rPr lang="en-GB" noProof="0" dirty="0"/>
              <a:t>Gain consent for the set of observations and</a:t>
            </a:r>
            <a:br>
              <a:rPr lang="en-GB" noProof="0" dirty="0"/>
            </a:br>
            <a:r>
              <a:rPr lang="en-GB" noProof="0" dirty="0"/>
              <a:t>explain that breathing may be observed as</a:t>
            </a:r>
            <a:br>
              <a:rPr lang="en-GB" noProof="0" dirty="0"/>
            </a:br>
            <a:r>
              <a:rPr lang="en-GB" noProof="0" dirty="0"/>
              <a:t>part of routine vital signs. To avoid altering</a:t>
            </a:r>
            <a:br>
              <a:rPr lang="en-GB" noProof="0" dirty="0"/>
            </a:br>
            <a:r>
              <a:rPr lang="en-GB" noProof="0" dirty="0"/>
              <a:t>the reading, count respirations unobtrusively</a:t>
            </a:r>
            <a:br>
              <a:rPr lang="en-GB" noProof="0" dirty="0"/>
            </a:br>
            <a:r>
              <a:rPr lang="en-GB" noProof="0" dirty="0"/>
              <a:t>while the patient is relaxed, for example, while also checking pulse or oxygen saturation.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7C7C7-51D1-EE14-6C61-FC34950D5A51}"/>
              </a:ext>
            </a:extLst>
          </p:cNvPr>
          <p:cNvSpPr txBox="1"/>
          <p:nvPr/>
        </p:nvSpPr>
        <p:spPr>
          <a:xfrm>
            <a:off x="1017492" y="5364262"/>
            <a:ext cx="10515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466318"/>
              </a:buClr>
              <a:buSzPct val="108000"/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262626"/>
                </a:solidFill>
              </a:rPr>
              <a:t>Therefore</a:t>
            </a:r>
            <a:r>
              <a:rPr lang="en-GB" sz="2400" noProof="0" dirty="0"/>
              <a:t>, it is often measured while taking other observations (such as oxygen saturation or pulse).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9EE248C-6C24-61AF-569B-E08DF89DEC54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4" name="Google Shape;145;p6">
            <a:extLst>
              <a:ext uri="{FF2B5EF4-FFF2-40B4-BE49-F238E27FC236}">
                <a16:creationId xmlns:a16="http://schemas.microsoft.com/office/drawing/2014/main" id="{75363C28-874A-D8DB-B098-B544155DD96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Respiration rate</a:t>
            </a:r>
          </a:p>
        </p:txBody>
      </p:sp>
      <p:pic>
        <p:nvPicPr>
          <p:cNvPr id="5" name="Online Media 4" title="5 Measuring the respiratory rate">
            <a:hlinkClick r:id="" action="ppaction://media"/>
            <a:extLst>
              <a:ext uri="{FF2B5EF4-FFF2-40B4-BE49-F238E27FC236}">
                <a16:creationId xmlns:a16="http://schemas.microsoft.com/office/drawing/2014/main" id="{C77A8475-675D-55E4-F45E-D931456295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58199" y="1690688"/>
            <a:ext cx="3906463" cy="220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8A64E53-0822-3042-96D1-0072ED238907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ACE765D4-4716-3045-8967-7B244923727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Respiration rate normal values</a:t>
            </a:r>
          </a:p>
        </p:txBody>
      </p:sp>
      <p:sp>
        <p:nvSpPr>
          <p:cNvPr id="6" name="Google Shape;137;p5">
            <a:extLst>
              <a:ext uri="{FF2B5EF4-FFF2-40B4-BE49-F238E27FC236}">
                <a16:creationId xmlns:a16="http://schemas.microsoft.com/office/drawing/2014/main" id="{BF791AA0-524A-47AE-9896-976E69ADD20A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838935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GB" noProof="0" dirty="0"/>
              <a:t>Normal adult respiration rate: 12–20 breaths per minute.</a:t>
            </a:r>
          </a:p>
          <a:p>
            <a:r>
              <a:rPr lang="en-GB" noProof="0" dirty="0"/>
              <a:t>Respiration rate can vary with activity, stress, pain, environmental conditions and health status.</a:t>
            </a:r>
          </a:p>
          <a:p>
            <a:pPr lvl="0"/>
            <a:r>
              <a:rPr lang="en-GB" noProof="0" dirty="0"/>
              <a:t>High respiration rate (tachypnoea) may indicate infection, fever, anxiety or respiratory distress.</a:t>
            </a:r>
          </a:p>
          <a:p>
            <a:pPr lvl="0"/>
            <a:r>
              <a:rPr lang="en-GB" noProof="0" dirty="0"/>
              <a:t>Low respiration rate (</a:t>
            </a:r>
            <a:r>
              <a:rPr lang="en-GB" noProof="0" dirty="0" err="1"/>
              <a:t>bradypnoea</a:t>
            </a:r>
            <a:r>
              <a:rPr lang="en-GB" noProof="0" dirty="0"/>
              <a:t>) may indicate drug effects, neurological issues or respiratory depression.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>
            <a:spLocks noGrp="1"/>
          </p:cNvSpPr>
          <p:nvPr>
            <p:ph type="body" idx="1"/>
          </p:nvPr>
        </p:nvSpPr>
        <p:spPr>
          <a:xfrm>
            <a:off x="729261" y="1627333"/>
            <a:ext cx="5630352" cy="485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Oxygen saturation measures the percentage of haemoglobin in the blood carrying oxygen.</a:t>
            </a:r>
          </a:p>
        </p:txBody>
      </p:sp>
      <p:pic>
        <p:nvPicPr>
          <p:cNvPr id="256" name="Google Shape;256;p20" descr="A finger with a cable plugged into it&#10;&#10;AI-generated content may be incorrect.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119" y="3222728"/>
            <a:ext cx="1449070" cy="25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4566C9B-6321-E5EA-417C-9A1EB1EFBECB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pic>
        <p:nvPicPr>
          <p:cNvPr id="3" name="Online Media 2" title="How to measure someone's oxygen levels">
            <a:hlinkClick r:id="" action="ppaction://media"/>
            <a:extLst>
              <a:ext uri="{FF2B5EF4-FFF2-40B4-BE49-F238E27FC236}">
                <a16:creationId xmlns:a16="http://schemas.microsoft.com/office/drawing/2014/main" id="{0AB902A6-9B4B-6397-C433-19FC6B9C56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644640" y="1870197"/>
            <a:ext cx="4913608" cy="2776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E79A2-E50E-6FDD-1717-D37BB91CE8C5}"/>
              </a:ext>
            </a:extLst>
          </p:cNvPr>
          <p:cNvSpPr txBox="1"/>
          <p:nvPr/>
        </p:nvSpPr>
        <p:spPr>
          <a:xfrm>
            <a:off x="729260" y="3154824"/>
            <a:ext cx="4040859" cy="298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400" noProof="0" dirty="0"/>
              <a:t>Measured by using a pulse oximeter.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400" noProof="0" dirty="0"/>
              <a:t>The clip is put on the finger closest to the thumb or middle finger. Other places include an earlobe or toe.</a:t>
            </a:r>
          </a:p>
        </p:txBody>
      </p:sp>
      <p:sp>
        <p:nvSpPr>
          <p:cNvPr id="4" name="Google Shape;145;p6">
            <a:extLst>
              <a:ext uri="{FF2B5EF4-FFF2-40B4-BE49-F238E27FC236}">
                <a16:creationId xmlns:a16="http://schemas.microsoft.com/office/drawing/2014/main" id="{3D1683DB-242F-9314-2CA3-D42A49B9C0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Oxygen saturation (SpO</a:t>
            </a:r>
            <a:r>
              <a:rPr lang="en-GB" baseline="-25000" noProof="0" dirty="0"/>
              <a:t>2</a:t>
            </a:r>
            <a:r>
              <a:rPr lang="en-GB" noProof="0" dirty="0"/>
              <a:t>)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>
            <a:spLocks noGrp="1"/>
          </p:cNvSpPr>
          <p:nvPr>
            <p:ph type="body" idx="1"/>
          </p:nvPr>
        </p:nvSpPr>
        <p:spPr>
          <a:xfrm>
            <a:off x="729261" y="1690689"/>
            <a:ext cx="10514012" cy="442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Normal adult range: 95–100%</a:t>
            </a:r>
          </a:p>
          <a:p>
            <a:r>
              <a:rPr lang="en-GB" noProof="0" dirty="0"/>
              <a:t>Oxygen saturation can be affected by activity, altitude, illness or poor circulation.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Anything &lt;94% is usually a clinical concern in adults.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Low oxygen saturation (hypoxaemia) may occur in: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chronic obstructive pulmonary disease (COPD);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pneumonia;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asthma attack;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heart failure;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COVID-19 or other respiratory infections.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COPD/chronic lung disease patients may have a lower target range </a:t>
            </a:r>
            <a:br>
              <a:rPr lang="en-GB" noProof="0" dirty="0"/>
            </a:br>
            <a:r>
              <a:rPr lang="en-GB" noProof="0" dirty="0"/>
              <a:t>(e.g. 88–92%).</a:t>
            </a:r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GB" noProof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C3AB76E-2879-B52D-497A-FE98CB1D8EF7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A8003499-AC23-975D-9281-D482202BC11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Oxygen saturation (SpO</a:t>
            </a:r>
            <a:r>
              <a:rPr lang="en-GB" baseline="-25000" noProof="0" dirty="0"/>
              <a:t>2</a:t>
            </a:r>
            <a:r>
              <a:rPr lang="en-GB" noProof="0" dirty="0"/>
              <a:t>) normal values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00FBE7EE-AA17-D3A3-75DF-2AA05879D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>
            <a:extLst>
              <a:ext uri="{FF2B5EF4-FFF2-40B4-BE49-F238E27FC236}">
                <a16:creationId xmlns:a16="http://schemas.microsoft.com/office/drawing/2014/main" id="{9F850E6F-D65F-2429-DBDA-FDD25F18B3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9261" y="1690688"/>
            <a:ext cx="5366739" cy="480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>
              <a:buSzPct val="108000"/>
            </a:pPr>
            <a:r>
              <a:rPr lang="en-GB" noProof="0" dirty="0"/>
              <a:t>Peak flow is a measure of how fast a person can exhale air from their lungs (peak expiratory flow rate (PEFR)).</a:t>
            </a:r>
          </a:p>
          <a:p>
            <a:pPr marL="342900">
              <a:buSzPct val="108000"/>
            </a:pPr>
            <a:r>
              <a:rPr lang="en-GB" noProof="0" dirty="0"/>
              <a:t>It is measured using a peak flow monitor.</a:t>
            </a:r>
          </a:p>
          <a:p>
            <a:pPr marL="342900">
              <a:buSzPct val="108000"/>
            </a:pPr>
            <a:r>
              <a:rPr lang="en-GB" noProof="0" dirty="0"/>
              <a:t>It is mainly used to monitor lung function, especially in conditions like asthma.</a:t>
            </a:r>
          </a:p>
          <a:p>
            <a:pPr marL="342900">
              <a:buSzPct val="108000"/>
            </a:pPr>
            <a:r>
              <a:rPr lang="en-GB" noProof="0" dirty="0"/>
              <a:t>Readings over time are recorded on a peak flow chart.</a:t>
            </a:r>
          </a:p>
          <a:p>
            <a:pPr marL="342900"/>
            <a:endParaRPr lang="en-GB" noProof="0" dirty="0"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GB" noProof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12EA556-2574-2501-0D7B-CDE6256CF159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pic>
        <p:nvPicPr>
          <p:cNvPr id="4" name="Online Media 3" title="Peak expiratory flow rate (PEFR) measurement &amp; explanation - OSCE Guide | UKMLA | CPSA | PLAB 2">
            <a:hlinkClick r:id="" action="ppaction://media"/>
            <a:extLst>
              <a:ext uri="{FF2B5EF4-FFF2-40B4-BE49-F238E27FC236}">
                <a16:creationId xmlns:a16="http://schemas.microsoft.com/office/drawing/2014/main" id="{90371D39-1061-DD9C-6491-2491A1FABF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3089" y="1027906"/>
            <a:ext cx="3854890" cy="2325692"/>
          </a:xfrm>
          <a:prstGeom prst="rect">
            <a:avLst/>
          </a:prstGeom>
        </p:spPr>
      </p:pic>
      <p:pic>
        <p:nvPicPr>
          <p:cNvPr id="5" name="Picture 4" descr="A man blows into a peak flow meter">
            <a:extLst>
              <a:ext uri="{FF2B5EF4-FFF2-40B4-BE49-F238E27FC236}">
                <a16:creationId xmlns:a16="http://schemas.microsoft.com/office/drawing/2014/main" id="{2944488C-8B1A-67D6-E273-1B3BE8525F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496" y="3504402"/>
            <a:ext cx="3892733" cy="2595155"/>
          </a:xfrm>
          <a:prstGeom prst="rect">
            <a:avLst/>
          </a:prstGeom>
        </p:spPr>
      </p:pic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11A452CB-21C9-E8C6-694C-AD5EF79361F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Peak flow</a:t>
            </a:r>
          </a:p>
        </p:txBody>
      </p:sp>
    </p:spTree>
    <p:extLst>
      <p:ext uri="{BB962C8B-B14F-4D97-AF65-F5344CB8AC3E}">
        <p14:creationId xmlns:p14="http://schemas.microsoft.com/office/powerpoint/2010/main" val="10263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>
            <a:spLocks noGrp="1"/>
          </p:cNvSpPr>
          <p:nvPr>
            <p:ph type="body" idx="1"/>
          </p:nvPr>
        </p:nvSpPr>
        <p:spPr>
          <a:xfrm>
            <a:off x="700400" y="1690688"/>
            <a:ext cx="4833663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noProof="0" dirty="0"/>
              <a:t>Heart rate can be measured by counting pulse beats in the wrist for one minute using a watch with second hand.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A pulse oximeter or electrocardiogram (ECG) provides an accurate heart rate</a:t>
            </a:r>
            <a:r>
              <a:rPr lang="en-GB" sz="2200" noProof="0" dirty="0"/>
              <a:t>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F81A3D-7F9E-BAAE-FD9A-CADFAA1E5199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9F2CD501-C4C5-7964-DBA2-6AD56E1780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5610263" y="1868614"/>
            <a:ext cx="6154593" cy="3431008"/>
          </a:xfrm>
          <a:prstGeom prst="rect">
            <a:avLst/>
          </a:prstGeom>
        </p:spPr>
      </p:pic>
      <p:sp>
        <p:nvSpPr>
          <p:cNvPr id="4" name="Google Shape;145;p6">
            <a:extLst>
              <a:ext uri="{FF2B5EF4-FFF2-40B4-BE49-F238E27FC236}">
                <a16:creationId xmlns:a16="http://schemas.microsoft.com/office/drawing/2014/main" id="{61256E06-C289-4D4A-02C3-CA98E6383D0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Heart rate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>
            <a:spLocks noGrp="1"/>
          </p:cNvSpPr>
          <p:nvPr>
            <p:ph type="body" idx="1"/>
          </p:nvPr>
        </p:nvSpPr>
        <p:spPr>
          <a:xfrm>
            <a:off x="729261" y="1690688"/>
            <a:ext cx="10624539" cy="442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000" noProof="0" dirty="0"/>
              <a:t>Normal adult resting heart rate: 60–100 beats per minute (BPM)</a:t>
            </a:r>
            <a:endParaRPr lang="en-GB" noProof="0" dirty="0"/>
          </a:p>
          <a:p>
            <a:r>
              <a:rPr lang="en-GB" sz="2000" noProof="0" dirty="0"/>
              <a:t>Heart rate can vary with activity, stress, medications, illness and environmental conditions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000" noProof="0" dirty="0"/>
              <a:t>High heart rate (tachycardia) may occur in individuals with: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sz="1800" noProof="0" dirty="0"/>
              <a:t>fever or infection;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sz="1800" noProof="0" dirty="0"/>
              <a:t>anxiety or stress;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sz="1800" noProof="0" dirty="0"/>
              <a:t>heart conditions (e.g., arrhythmia, heart failure);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sz="1800" noProof="0" dirty="0"/>
              <a:t>hyperthyroidism.</a:t>
            </a:r>
            <a:endParaRPr lang="en-GB" noProof="0" dirty="0"/>
          </a:p>
          <a:p>
            <a:pPr lvl="0"/>
            <a:r>
              <a:rPr lang="en-GB" sz="2000" noProof="0" dirty="0"/>
              <a:t>Low heart rate (bradycardia) may occur in: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sz="1800" noProof="0" dirty="0"/>
              <a:t>athletic individuals (normal in well-trained athletes);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sz="1800" noProof="0" dirty="0"/>
              <a:t>heart conduction problems;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sz="1800" noProof="0" dirty="0"/>
              <a:t>individuals taking certain drugs (e.g. beta-blockers).</a:t>
            </a:r>
            <a:endParaRPr lang="en-GB" noProof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ABC42E2-9570-7C9A-4F64-69E01784959F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D138FE6B-396C-40A5-8209-AB3A891F9E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Heart rate normal values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"/>
          <p:cNvSpPr txBox="1">
            <a:spLocks noGrp="1"/>
          </p:cNvSpPr>
          <p:nvPr>
            <p:ph type="body" idx="1"/>
          </p:nvPr>
        </p:nvSpPr>
        <p:spPr>
          <a:xfrm>
            <a:off x="729261" y="1527159"/>
            <a:ext cx="3842739" cy="37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In a finger-prick test, a fingertip is pierced using a needle called a lancet.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A drop of blood is added to a test strip and inserted in a portable glucometer.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A8DF8FF-7593-BEB7-DD8B-B579D803935C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pic>
        <p:nvPicPr>
          <p:cNvPr id="3" name="Online Media 2" title="How to do a blood glucose test">
            <a:hlinkClick r:id="" action="ppaction://media"/>
            <a:extLst>
              <a:ext uri="{FF2B5EF4-FFF2-40B4-BE49-F238E27FC236}">
                <a16:creationId xmlns:a16="http://schemas.microsoft.com/office/drawing/2014/main" id="{4C691785-2172-5CA5-6F88-812A56F6F3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02595" y="1690688"/>
            <a:ext cx="6360144" cy="3593481"/>
          </a:xfrm>
          <a:prstGeom prst="rect">
            <a:avLst/>
          </a:prstGeom>
        </p:spPr>
      </p:pic>
      <p:sp>
        <p:nvSpPr>
          <p:cNvPr id="4" name="Google Shape;145;p6">
            <a:extLst>
              <a:ext uri="{FF2B5EF4-FFF2-40B4-BE49-F238E27FC236}">
                <a16:creationId xmlns:a16="http://schemas.microsoft.com/office/drawing/2014/main" id="{B9D63567-8CA6-028D-717B-826C8F6DAF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Blood sugar (glucose) levels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"/>
          <p:cNvSpPr txBox="1">
            <a:spLocks noGrp="1"/>
          </p:cNvSpPr>
          <p:nvPr>
            <p:ph type="body" idx="1"/>
          </p:nvPr>
        </p:nvSpPr>
        <p:spPr>
          <a:xfrm>
            <a:off x="729261" y="1690688"/>
            <a:ext cx="10801323" cy="44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Normal adult range (before eating): For most healthy adults, fasting blood glucose is approximately 4.0-5.4/5.9 mmol/L; for people with diabetes, common pre-meal targets are 4.0-7.0 mmol/L, but individual targets may vary.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High blood glucose (hyperglycaemia) may occur with: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diabetes;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stress or infection;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after a high-sugar meal.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Low blood glucose (hypoglycaemia) may occur with: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excess insulin or diabetes medication;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prolonged fasting;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strenuous exercise.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8B00299-65A0-2442-3714-9D8FEAE499B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D47B490A-28A0-CC37-CF6C-BE823EF436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Blood sugar (glucose) levels normal values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7;p6">
            <a:extLst>
              <a:ext uri="{FF2B5EF4-FFF2-40B4-BE49-F238E27FC236}">
                <a16:creationId xmlns:a16="http://schemas.microsoft.com/office/drawing/2014/main" id="{F3CB4BFD-34E8-035E-A660-CC766D3175F4}"/>
              </a:ext>
            </a:extLst>
          </p:cNvPr>
          <p:cNvSpPr txBox="1">
            <a:spLocks/>
          </p:cNvSpPr>
          <p:nvPr/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SzPts val="1800"/>
            </a:pPr>
            <a:endParaRPr lang="en-GB" noProof="0" dirty="0"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Physiological measurements</a:t>
            </a:r>
          </a:p>
        </p:txBody>
      </p:sp>
      <p:sp>
        <p:nvSpPr>
          <p:cNvPr id="104" name="Google Shape;104;p16" descr="Healthcare professional with equipment in a clinical setting&#10;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6860058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>
              <a:buNone/>
            </a:pPr>
            <a:r>
              <a:rPr lang="en-GB" noProof="0" dirty="0"/>
              <a:t>On the Introduction Worksheet, list physiological measurements that are regularly taken by healthcare professionals.</a:t>
            </a: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8518" y="3589729"/>
            <a:ext cx="3597482" cy="23983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07;p33">
            <a:extLst>
              <a:ext uri="{FF2B5EF4-FFF2-40B4-BE49-F238E27FC236}">
                <a16:creationId xmlns:a16="http://schemas.microsoft.com/office/drawing/2014/main" id="{F8872975-C509-7AC6-AA54-2069B06AF5E0}"/>
              </a:ext>
            </a:extLst>
          </p:cNvPr>
          <p:cNvSpPr/>
          <p:nvPr/>
        </p:nvSpPr>
        <p:spPr>
          <a:xfrm>
            <a:off x="8332124" y="1916240"/>
            <a:ext cx="3174076" cy="4351338"/>
          </a:xfrm>
          <a:custGeom>
            <a:avLst/>
            <a:gdLst/>
            <a:ahLst/>
            <a:cxnLst/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Resources needed</a:t>
            </a:r>
            <a:endParaRPr lang="en-GB" sz="24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Introduction Worksheet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endParaRPr lang="en-GB" sz="24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3;p15">
            <a:extLst>
              <a:ext uri="{FF2B5EF4-FFF2-40B4-BE49-F238E27FC236}">
                <a16:creationId xmlns:a16="http://schemas.microsoft.com/office/drawing/2014/main" id="{E591D4D7-9A87-A402-18FC-09CB2040D091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60363" indent="-360363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noProof="0" dirty="0">
                <a:solidFill>
                  <a:srgbClr val="FFFFFF"/>
                </a:solidFill>
                <a:latin typeface="Arial Narrow"/>
                <a:sym typeface="Arial Narrow"/>
              </a:rPr>
              <a:t>Introduction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669CD-506F-6140-C038-0EE13B028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79D9-D63E-DFDD-DC8D-BF11B943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Practising taking measurements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883370-B401-EE35-2544-C21414CF2CE2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2</a:t>
            </a:r>
          </a:p>
        </p:txBody>
      </p:sp>
      <p:sp>
        <p:nvSpPr>
          <p:cNvPr id="7" name="Google Shape;331;p35">
            <a:extLst>
              <a:ext uri="{FF2B5EF4-FFF2-40B4-BE49-F238E27FC236}">
                <a16:creationId xmlns:a16="http://schemas.microsoft.com/office/drawing/2014/main" id="{595AA5D5-A12E-395F-EF0C-8164DD4343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9262" y="1690688"/>
            <a:ext cx="6931928" cy="37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ct val="108000"/>
            </a:pPr>
            <a:r>
              <a:rPr lang="en-GB" noProof="0" dirty="0"/>
              <a:t>Work in pairs/small groups to practise taking the measurements on each other, as well as recording. </a:t>
            </a:r>
          </a:p>
          <a:p>
            <a:pPr lvl="0">
              <a:buSzPct val="108000"/>
            </a:pPr>
            <a:r>
              <a:rPr lang="en-GB" noProof="0" dirty="0"/>
              <a:t>Make sure you check that each device is in working order. </a:t>
            </a:r>
          </a:p>
        </p:txBody>
      </p:sp>
      <p:sp>
        <p:nvSpPr>
          <p:cNvPr id="3" name="Google Shape;147;p6">
            <a:extLst>
              <a:ext uri="{FF2B5EF4-FFF2-40B4-BE49-F238E27FC236}">
                <a16:creationId xmlns:a16="http://schemas.microsoft.com/office/drawing/2014/main" id="{767D58C5-A081-876C-D41C-CD36D2371A88}"/>
              </a:ext>
            </a:extLst>
          </p:cNvPr>
          <p:cNvSpPr txBox="1">
            <a:spLocks/>
          </p:cNvSpPr>
          <p:nvPr/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SzPts val="1800"/>
            </a:pPr>
            <a:endParaRPr lang="en-GB" noProof="0" dirty="0"/>
          </a:p>
        </p:txBody>
      </p:sp>
      <p:sp>
        <p:nvSpPr>
          <p:cNvPr id="4" name="Google Shape;507;p33">
            <a:extLst>
              <a:ext uri="{FF2B5EF4-FFF2-40B4-BE49-F238E27FC236}">
                <a16:creationId xmlns:a16="http://schemas.microsoft.com/office/drawing/2014/main" id="{FED0978D-D0D6-3087-3C94-E26783C8ED26}"/>
              </a:ext>
            </a:extLst>
          </p:cNvPr>
          <p:cNvSpPr/>
          <p:nvPr/>
        </p:nvSpPr>
        <p:spPr>
          <a:xfrm>
            <a:off x="8332124" y="1978025"/>
            <a:ext cx="3021676" cy="4351338"/>
          </a:xfrm>
          <a:custGeom>
            <a:avLst/>
            <a:gdLst/>
            <a:ahLst/>
            <a:cxnLst/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Resources needed</a:t>
            </a:r>
            <a:endParaRPr lang="en-GB" sz="24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Activity 2 Procedure sheet</a:t>
            </a:r>
          </a:p>
          <a:p>
            <a:pPr marL="2286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Activity 2 Observation sheet</a:t>
            </a:r>
          </a:p>
          <a:p>
            <a:pPr marL="2286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</a:pPr>
            <a:r>
              <a:rPr lang="en-GB" sz="2400" noProof="0" dirty="0">
                <a:solidFill>
                  <a:srgbClr val="262626"/>
                </a:solidFill>
              </a:rPr>
              <a:t>Range of equipment</a:t>
            </a:r>
            <a:endParaRPr lang="en-GB" sz="24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endParaRPr lang="en-GB" sz="24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98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>
            <a:spLocks noGrp="1"/>
          </p:cNvSpPr>
          <p:nvPr>
            <p:ph type="body" idx="1"/>
          </p:nvPr>
        </p:nvSpPr>
        <p:spPr>
          <a:xfrm>
            <a:off x="729262" y="1690688"/>
            <a:ext cx="7605114" cy="461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Recording results from physiological measurement tests is essential to ensure safe, effective and continuous care.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b="1" noProof="0" dirty="0"/>
              <a:t>Electronic records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Electronic Patient Records (EPR)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Digital monitoring systems linked to devices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Allow faster access and sharing of information</a:t>
            </a:r>
          </a:p>
          <a:p>
            <a:pPr lvl="0">
              <a:buSzPct val="108000"/>
            </a:pPr>
            <a:r>
              <a:rPr lang="en-GB" b="1" noProof="0" dirty="0"/>
              <a:t>Paper-based records</a:t>
            </a:r>
            <a:endParaRPr lang="en-GB" noProof="0" dirty="0"/>
          </a:p>
          <a:p>
            <a:pPr lvl="1">
              <a:buSzPct val="108000"/>
            </a:pPr>
            <a:r>
              <a:rPr lang="en-GB" noProof="0" dirty="0"/>
              <a:t>Observation charts (e.g. NEWS2 charts)</a:t>
            </a:r>
          </a:p>
          <a:p>
            <a:pPr lvl="1">
              <a:buSzPct val="108000"/>
            </a:pPr>
            <a:r>
              <a:rPr lang="en-GB" noProof="0" dirty="0"/>
              <a:t>Used in some settings who do not have access to EPR, as a backup or during system downtime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endParaRPr lang="en-GB" noProof="0" dirty="0"/>
          </a:p>
        </p:txBody>
      </p:sp>
      <p:pic>
        <p:nvPicPr>
          <p:cNvPr id="304" name="Google Shape;304;p3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5125" y="1690688"/>
            <a:ext cx="2907613" cy="43066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439BF77-B686-53B1-1D8D-98F652B7EF2B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2</a:t>
            </a:r>
          </a:p>
        </p:txBody>
      </p:sp>
      <p:sp>
        <p:nvSpPr>
          <p:cNvPr id="2" name="Google Shape;145;p6">
            <a:extLst>
              <a:ext uri="{FF2B5EF4-FFF2-40B4-BE49-F238E27FC236}">
                <a16:creationId xmlns:a16="http://schemas.microsoft.com/office/drawing/2014/main" id="{7F68DED3-B4B1-8E93-5175-1491A2316E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Recording results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729261" y="1690688"/>
            <a:ext cx="10764747" cy="455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 noProof="0" dirty="0"/>
              <a:t>What should be recorded</a:t>
            </a:r>
            <a:endParaRPr lang="en-GB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Regular readings to establish a baseline and monitor trends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Any deviations from normal or usual readings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Relevant contextual information, such as: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activity level;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symptoms reported;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environmental factors (e.g. heat, stress).</a:t>
            </a:r>
            <a:endParaRPr lang="en-GB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Prompt recording helps ensure early intervention if abnormal results are identified.</a:t>
            </a:r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GB" noProof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F6F0039-C88E-8A52-959E-B63B1DCA5FF1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2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7256D04B-6D20-7C44-B38F-3C2C9B9B73A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Recording results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>
            <a:spLocks noGrp="1"/>
          </p:cNvSpPr>
          <p:nvPr>
            <p:ph type="body" idx="1"/>
          </p:nvPr>
        </p:nvSpPr>
        <p:spPr>
          <a:xfrm>
            <a:off x="729261" y="1690688"/>
            <a:ext cx="10206963" cy="437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When physiological measurements fall outside normal levels, it is essential that they are reported promptly and accurately to ensure patient safety.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Follow local policies and procedures for reporting abnormal results.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Know: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b="1" noProof="0" dirty="0"/>
              <a:t>who</a:t>
            </a:r>
            <a:r>
              <a:rPr lang="en-GB" sz="2400" noProof="0" dirty="0"/>
              <a:t> to report to (e.g. nurse in charge, senior clinician, supervisor);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b="1" noProof="0" dirty="0"/>
              <a:t>how</a:t>
            </a:r>
            <a:r>
              <a:rPr lang="en-GB" sz="2400" noProof="0" dirty="0"/>
              <a:t> to report (verbal handover, escalation tools, electronic alerts);</a:t>
            </a:r>
          </a:p>
          <a:p>
            <a:pPr lvl="1">
              <a:buSzPct val="108000"/>
            </a:pPr>
            <a:r>
              <a:rPr lang="en-GB" sz="2400" b="1" noProof="0" dirty="0"/>
              <a:t>where</a:t>
            </a:r>
            <a:r>
              <a:rPr lang="en-GB" sz="2400" noProof="0" dirty="0"/>
              <a:t> to document reporting/escalation of abnormal results.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Use recognised escalation frameworks where applicable (e.g. NEWS2)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DE1F3DB-D698-3448-8913-09A31EEE2ABF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2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D6D383C5-018C-B479-A017-C84B2736B06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Reporting results: outside normal values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"/>
          <p:cNvSpPr txBox="1">
            <a:spLocks noGrp="1"/>
          </p:cNvSpPr>
          <p:nvPr>
            <p:ph type="body" idx="1"/>
          </p:nvPr>
        </p:nvSpPr>
        <p:spPr>
          <a:xfrm>
            <a:off x="729261" y="1690688"/>
            <a:ext cx="7323357" cy="448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Seek clarification if: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a reading seems unexpected or inconsistent;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you are unsure how to interpret the result;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faulty equipment may have affected accuracy;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you were unsure if your technique was correct.</a:t>
            </a:r>
            <a:endParaRPr lang="en-GB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Clarification may involve: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rechecking the measurement;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asking a more experienced colleague;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reviewing normal ranges or baseline values.</a:t>
            </a:r>
            <a:endParaRPr lang="en-GB" noProof="0" dirty="0"/>
          </a:p>
        </p:txBody>
      </p:sp>
      <p:pic>
        <p:nvPicPr>
          <p:cNvPr id="326" name="Google Shape;326;p34" descr="A digital sphygmomanometer (blood pressure meter) with the screen showing an error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2954" y="1893127"/>
            <a:ext cx="3361950" cy="3026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AFF83AC-FA19-2283-FE2E-FC980BCABE79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2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D54914DC-7E52-2ABD-2CD6-22824561BA4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Reporting results: seeking clarification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>
            <a:spLocks noGrp="1"/>
          </p:cNvSpPr>
          <p:nvPr>
            <p:ph type="body" idx="1"/>
          </p:nvPr>
        </p:nvSpPr>
        <p:spPr>
          <a:xfrm>
            <a:off x="729261" y="1690688"/>
            <a:ext cx="10801323" cy="449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Report immediately if: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a measurement cannot be obtained;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equipment fails or readings are unclear.</a:t>
            </a:r>
            <a:endParaRPr lang="en-GB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Record:</a:t>
            </a:r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the reason the measurement could not be taken;</a:t>
            </a:r>
            <a:endParaRPr lang="en-GB" noProof="0" dirty="0"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ct val="108000"/>
              <a:buChar char="•"/>
            </a:pPr>
            <a:r>
              <a:rPr lang="en-GB" sz="2400" noProof="0" dirty="0"/>
              <a:t>any actions taken (e.g. equipment change, escalation).</a:t>
            </a:r>
            <a:endParaRPr lang="en-GB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Never ignore or omit abnormal or missing data.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000"/>
              <a:buChar char="•"/>
            </a:pPr>
            <a:r>
              <a:rPr lang="en-GB" noProof="0" dirty="0"/>
              <a:t>Accurate reporting and escalation are part of professional responsibility and safe practice.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91118CB-92F6-FA26-8B5D-5022554E0062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2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AA474B3D-92A2-2F34-54D5-9B4C54A3E7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Reporting results: when you are unable to obtain or read measurements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DADD0277-8167-B9B0-A656-08F681372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E96A8A-7BEF-174D-52EC-78ABBE337DC0}"/>
              </a:ext>
            </a:extLst>
          </p:cNvPr>
          <p:cNvSpPr/>
          <p:nvPr/>
        </p:nvSpPr>
        <p:spPr>
          <a:xfrm>
            <a:off x="1360089" y="2668901"/>
            <a:ext cx="9344892" cy="631767"/>
          </a:xfrm>
          <a:prstGeom prst="roundRect">
            <a:avLst/>
          </a:prstGeom>
          <a:solidFill>
            <a:srgbClr val="88A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23EAEE-BAB0-F690-B376-FF4045E15ADC}"/>
              </a:ext>
            </a:extLst>
          </p:cNvPr>
          <p:cNvSpPr/>
          <p:nvPr/>
        </p:nvSpPr>
        <p:spPr>
          <a:xfrm>
            <a:off x="1360089" y="3579405"/>
            <a:ext cx="9344892" cy="631767"/>
          </a:xfrm>
          <a:prstGeom prst="roundRect">
            <a:avLst/>
          </a:prstGeom>
          <a:solidFill>
            <a:srgbClr val="88A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52A883-3540-F88F-67A1-0831F10D8210}"/>
              </a:ext>
            </a:extLst>
          </p:cNvPr>
          <p:cNvSpPr/>
          <p:nvPr/>
        </p:nvSpPr>
        <p:spPr>
          <a:xfrm>
            <a:off x="1339542" y="4490249"/>
            <a:ext cx="9344892" cy="631767"/>
          </a:xfrm>
          <a:prstGeom prst="roundRect">
            <a:avLst/>
          </a:prstGeom>
          <a:solidFill>
            <a:srgbClr val="88A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322137-B52C-7A62-5CBC-00D39AE9EECE}"/>
              </a:ext>
            </a:extLst>
          </p:cNvPr>
          <p:cNvSpPr/>
          <p:nvPr/>
        </p:nvSpPr>
        <p:spPr>
          <a:xfrm>
            <a:off x="1339542" y="5403900"/>
            <a:ext cx="9344892" cy="631767"/>
          </a:xfrm>
          <a:prstGeom prst="roundRect">
            <a:avLst/>
          </a:prstGeom>
          <a:solidFill>
            <a:srgbClr val="88A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C1118A-C7AA-3800-F947-AD2AA02A037A}"/>
              </a:ext>
            </a:extLst>
          </p:cNvPr>
          <p:cNvSpPr/>
          <p:nvPr/>
        </p:nvSpPr>
        <p:spPr>
          <a:xfrm>
            <a:off x="1360090" y="1754352"/>
            <a:ext cx="9324344" cy="631767"/>
          </a:xfrm>
          <a:prstGeom prst="roundRect">
            <a:avLst/>
          </a:prstGeom>
          <a:solidFill>
            <a:srgbClr val="88A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31" name="Google Shape;331;p35">
            <a:extLst>
              <a:ext uri="{FF2B5EF4-FFF2-40B4-BE49-F238E27FC236}">
                <a16:creationId xmlns:a16="http://schemas.microsoft.com/office/drawing/2014/main" id="{8F71333B-D22E-244C-B3D1-88E707C27E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151" y="1690688"/>
            <a:ext cx="10801323" cy="60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en-GB" noProof="0" dirty="0"/>
              <a:t>1. Recognise the problem (abnormal reading)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4C805-8AC7-5BBF-47AC-E48127B6FD83}"/>
              </a:ext>
            </a:extLst>
          </p:cNvPr>
          <p:cNvSpPr txBox="1"/>
          <p:nvPr/>
        </p:nvSpPr>
        <p:spPr>
          <a:xfrm>
            <a:off x="1251151" y="2720360"/>
            <a:ext cx="9953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buNone/>
            </a:pPr>
            <a:r>
              <a:rPr lang="en-GB" sz="2400" noProof="0" dirty="0"/>
              <a:t>2. Repeat/check the measurement (if appropriate and safe to do so)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BCCC1-E1D9-79D9-4E36-E327042B2074}"/>
              </a:ext>
            </a:extLst>
          </p:cNvPr>
          <p:cNvSpPr txBox="1"/>
          <p:nvPr/>
        </p:nvSpPr>
        <p:spPr>
          <a:xfrm>
            <a:off x="1251151" y="3664457"/>
            <a:ext cx="9521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buNone/>
            </a:pPr>
            <a:r>
              <a:rPr lang="en-GB" sz="2400" noProof="0" dirty="0"/>
              <a:t>3. Escalate immediately (inform the nurse/clinician)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0B2A0-DE52-1114-70CF-2DC4C02EE3A9}"/>
              </a:ext>
            </a:extLst>
          </p:cNvPr>
          <p:cNvSpPr txBox="1"/>
          <p:nvPr/>
        </p:nvSpPr>
        <p:spPr>
          <a:xfrm>
            <a:off x="1251151" y="4575301"/>
            <a:ext cx="10334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buNone/>
            </a:pPr>
            <a:r>
              <a:rPr lang="en-GB" sz="2400" noProof="0" dirty="0"/>
              <a:t>4. Record the observations (as soon as possible after escalating)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4809C-EBE3-A890-AF84-C7C324EAAAF1}"/>
              </a:ext>
            </a:extLst>
          </p:cNvPr>
          <p:cNvSpPr txBox="1"/>
          <p:nvPr/>
        </p:nvSpPr>
        <p:spPr>
          <a:xfrm>
            <a:off x="1251151" y="5488952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buNone/>
            </a:pPr>
            <a:r>
              <a:rPr lang="en-GB" sz="2400" noProof="0" dirty="0"/>
              <a:t>5. Continue monitoring the patient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48B7426-3F7C-D3AC-A768-308174758DB7}"/>
              </a:ext>
            </a:extLst>
          </p:cNvPr>
          <p:cNvSpPr/>
          <p:nvPr/>
        </p:nvSpPr>
        <p:spPr>
          <a:xfrm>
            <a:off x="5570140" y="2365680"/>
            <a:ext cx="507077" cy="2720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F7F16EB0-950F-AA5F-4A1C-C4E1AFB5019A}"/>
              </a:ext>
            </a:extLst>
          </p:cNvPr>
          <p:cNvSpPr/>
          <p:nvPr/>
        </p:nvSpPr>
        <p:spPr>
          <a:xfrm>
            <a:off x="5572910" y="3291163"/>
            <a:ext cx="507077" cy="2720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3362FA6-550B-91EB-DB2A-996686FA95B9}"/>
              </a:ext>
            </a:extLst>
          </p:cNvPr>
          <p:cNvSpPr/>
          <p:nvPr/>
        </p:nvSpPr>
        <p:spPr>
          <a:xfrm>
            <a:off x="5575680" y="4200022"/>
            <a:ext cx="507077" cy="2720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C1AFE5B-9CAE-E6AA-A8F7-E65EE66380D2}"/>
              </a:ext>
            </a:extLst>
          </p:cNvPr>
          <p:cNvSpPr/>
          <p:nvPr/>
        </p:nvSpPr>
        <p:spPr>
          <a:xfrm>
            <a:off x="5586766" y="5108880"/>
            <a:ext cx="507077" cy="2720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F50CD68-C059-A334-A643-03E4405275D2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2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2BDF1FF8-81B3-CB5D-BEBE-27FE3B90AE4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What should you do? (Local escalation route)</a:t>
            </a:r>
          </a:p>
        </p:txBody>
      </p:sp>
    </p:spTree>
    <p:extLst>
      <p:ext uri="{BB962C8B-B14F-4D97-AF65-F5344CB8AC3E}">
        <p14:creationId xmlns:p14="http://schemas.microsoft.com/office/powerpoint/2010/main" val="1251765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A40B14-6651-4C0C-A3FD-DAFA16B10F5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83761" y="182562"/>
            <a:ext cx="2078545" cy="365125"/>
          </a:xfrm>
          <a:solidFill>
            <a:srgbClr val="88A2FF"/>
          </a:solidFill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Plenary</a:t>
            </a:r>
          </a:p>
        </p:txBody>
      </p:sp>
      <p:sp>
        <p:nvSpPr>
          <p:cNvPr id="7" name="Google Shape;331;p35">
            <a:extLst>
              <a:ext uri="{FF2B5EF4-FFF2-40B4-BE49-F238E27FC236}">
                <a16:creationId xmlns:a16="http://schemas.microsoft.com/office/drawing/2014/main" id="{CB75E5CA-EC82-BCF2-89DA-7027293DEB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9261" y="1690688"/>
            <a:ext cx="10801323" cy="358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ct val="108000"/>
            </a:pPr>
            <a:r>
              <a:rPr lang="en-GB" noProof="0" dirty="0"/>
              <a:t>Which measurement(s) do you feel most confident in performing?</a:t>
            </a:r>
          </a:p>
          <a:p>
            <a:pPr lvl="0">
              <a:buSzPct val="108000"/>
            </a:pPr>
            <a:r>
              <a:rPr lang="en-GB" noProof="0" dirty="0"/>
              <a:t>Which measurement(s) do you need more practice with?</a:t>
            </a:r>
          </a:p>
          <a:p>
            <a:pPr lvl="0">
              <a:buSzPct val="108000"/>
            </a:pPr>
            <a:r>
              <a:rPr lang="en-GB" noProof="0" dirty="0"/>
              <a:t>Do you feel confident you would know what to do if a measurement you took was outside normal levels?</a:t>
            </a:r>
          </a:p>
        </p:txBody>
      </p:sp>
      <p:sp>
        <p:nvSpPr>
          <p:cNvPr id="3" name="Google Shape;145;p6">
            <a:extLst>
              <a:ext uri="{FF2B5EF4-FFF2-40B4-BE49-F238E27FC236}">
                <a16:creationId xmlns:a16="http://schemas.microsoft.com/office/drawing/2014/main" id="{BD545402-0CD9-F89E-BEED-5B6568071CC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en-GB" noProof="0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3226397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5BDCC886-404B-2E79-CD09-601E7EC3D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>
            <a:extLst>
              <a:ext uri="{FF2B5EF4-FFF2-40B4-BE49-F238E27FC236}">
                <a16:creationId xmlns:a16="http://schemas.microsoft.com/office/drawing/2014/main" id="{6BC2DC0E-3884-31A0-3AEB-3E1C7A9F79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noProof="0" dirty="0"/>
              <a:t>In this lesson, we:</a:t>
            </a:r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C789ACAE-168D-EA03-FC6B-20D914820F1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GB" noProof="0" dirty="0"/>
          </a:p>
        </p:txBody>
      </p:sp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9F943F58-7D5A-F9D9-D404-8293656AA0B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noProof="0" dirty="0"/>
              <a:t>Plenary</a:t>
            </a:r>
          </a:p>
        </p:txBody>
      </p:sp>
      <p:sp>
        <p:nvSpPr>
          <p:cNvPr id="95" name="Google Shape;95;p15">
            <a:extLst>
              <a:ext uri="{FF2B5EF4-FFF2-40B4-BE49-F238E27FC236}">
                <a16:creationId xmlns:a16="http://schemas.microsoft.com/office/drawing/2014/main" id="{5A7D32BE-36E9-5E2D-6D09-07F0B206FF6C}"/>
              </a:ext>
            </a:extLst>
          </p:cNvPr>
          <p:cNvSpPr txBox="1"/>
          <p:nvPr/>
        </p:nvSpPr>
        <p:spPr>
          <a:xfrm>
            <a:off x="838200" y="1690688"/>
            <a:ext cx="6400800" cy="451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88235"/>
              <a:buFont typeface="Arial"/>
              <a:buChar char="•"/>
            </a:pPr>
            <a:r>
              <a:rPr lang="en-GB" sz="2400" noProof="0" dirty="0">
                <a:solidFill>
                  <a:srgbClr val="262626"/>
                </a:solidFill>
              </a:rPr>
              <a:t>n</a:t>
            </a: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amed the physiological measurements commonly measured by the healthcare support worker;</a:t>
            </a:r>
            <a:endParaRPr lang="en-GB" noProof="0" dirty="0"/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88235"/>
              <a:buFont typeface="Arial"/>
              <a:buChar char="•"/>
            </a:pPr>
            <a:r>
              <a:rPr lang="en-GB" sz="2400" noProof="0" dirty="0">
                <a:solidFill>
                  <a:srgbClr val="262626"/>
                </a:solidFill>
              </a:rPr>
              <a:t>e</a:t>
            </a: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xplained why, when and how these measurements are taken;</a:t>
            </a:r>
            <a:endParaRPr lang="en-GB" noProof="0" dirty="0"/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88235"/>
              <a:buFont typeface="Arial"/>
              <a:buChar char="•"/>
            </a:pPr>
            <a:r>
              <a:rPr lang="en-GB" sz="2400" noProof="0" dirty="0">
                <a:solidFill>
                  <a:srgbClr val="262626"/>
                </a:solidFill>
              </a:rPr>
              <a:t>s</a:t>
            </a: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tated the normal range for each measurement in adults;</a:t>
            </a:r>
            <a:endParaRPr lang="en-GB" noProof="0" dirty="0"/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ct val="88235"/>
              <a:buFont typeface="Arial"/>
              <a:buChar char="•"/>
            </a:pPr>
            <a:r>
              <a:rPr lang="en-GB" sz="2400" noProof="0" dirty="0">
                <a:solidFill>
                  <a:srgbClr val="262626"/>
                </a:solidFill>
              </a:rPr>
              <a:t>c</a:t>
            </a: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orrectly used a range of equipment to take physiological measurements.</a:t>
            </a:r>
            <a:endParaRPr lang="en-GB" noProof="0" dirty="0"/>
          </a:p>
        </p:txBody>
      </p:sp>
      <p:sp>
        <p:nvSpPr>
          <p:cNvPr id="96" name="Google Shape;96;p15">
            <a:extLst>
              <a:ext uri="{FF2B5EF4-FFF2-40B4-BE49-F238E27FC236}">
                <a16:creationId xmlns:a16="http://schemas.microsoft.com/office/drawing/2014/main" id="{CFB5C762-E999-89C1-9C2E-774BC2F2AB4F}"/>
              </a:ext>
            </a:extLst>
          </p:cNvPr>
          <p:cNvSpPr txBox="1"/>
          <p:nvPr/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endParaRPr lang="en-GB" sz="18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CS4: Reflective evaluation 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 lang="en-GB" sz="18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GEC5. Synthesise information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Maths: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GMC5. Processing data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 lang="en-GB" noProof="0" dirty="0"/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GDC1. Use digital technology and media effectively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0888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7;p6">
            <a:extLst>
              <a:ext uri="{FF2B5EF4-FFF2-40B4-BE49-F238E27FC236}">
                <a16:creationId xmlns:a16="http://schemas.microsoft.com/office/drawing/2014/main" id="{2C2D6AF7-01BA-AE1B-B5F8-2AF43D47C236}"/>
              </a:ext>
            </a:extLst>
          </p:cNvPr>
          <p:cNvSpPr txBox="1">
            <a:spLocks/>
          </p:cNvSpPr>
          <p:nvPr/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SzPts val="1800"/>
            </a:pP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A97D8-9247-82DC-975A-DAB2C161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BMI and urinary 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CDB40-8055-35E3-96BD-1A8A4E0AC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90688"/>
            <a:ext cx="7057769" cy="4486275"/>
          </a:xfrm>
        </p:spPr>
        <p:txBody>
          <a:bodyPr>
            <a:normAutofit lnSpcReduction="10000"/>
          </a:bodyPr>
          <a:lstStyle/>
          <a:p>
            <a:pPr lvl="0"/>
            <a:r>
              <a:rPr lang="en-GB" noProof="0" dirty="0"/>
              <a:t>Complete the worksheet, which covers two of the measurements that you didn’t take in the lesson (BMI and urinary output).</a:t>
            </a:r>
          </a:p>
          <a:p>
            <a:pPr lvl="0"/>
            <a:r>
              <a:rPr lang="en-GB" noProof="0" dirty="0"/>
              <a:t>You will complete a bladder chart by calculating total fluid intake and urine output, compare the results with normal ranges, explain your findings to a patient and decide whether escalation is needed.</a:t>
            </a:r>
          </a:p>
          <a:p>
            <a:pPr lvl="0"/>
            <a:r>
              <a:rPr lang="en-GB" noProof="0" dirty="0"/>
              <a:t>You will also calculate BMI, classify the patient’s weight category, and link these measurements to potential health risks. </a:t>
            </a:r>
          </a:p>
          <a:p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5FF3B-4558-2DEC-31F2-F6713EA6D55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92075" indent="0">
              <a:spcBef>
                <a:spcPts val="0"/>
              </a:spcBef>
            </a:pPr>
            <a:r>
              <a:rPr lang="en-GB" noProof="0" dirty="0"/>
              <a:t>Consolidation</a:t>
            </a:r>
          </a:p>
        </p:txBody>
      </p:sp>
      <p:sp>
        <p:nvSpPr>
          <p:cNvPr id="7" name="Google Shape;507;p33">
            <a:extLst>
              <a:ext uri="{FF2B5EF4-FFF2-40B4-BE49-F238E27FC236}">
                <a16:creationId xmlns:a16="http://schemas.microsoft.com/office/drawing/2014/main" id="{27BD252F-EC6F-593D-BBC6-48DEE4F14AA4}"/>
              </a:ext>
            </a:extLst>
          </p:cNvPr>
          <p:cNvSpPr/>
          <p:nvPr/>
        </p:nvSpPr>
        <p:spPr>
          <a:xfrm>
            <a:off x="8332124" y="1978025"/>
            <a:ext cx="3174076" cy="4351338"/>
          </a:xfrm>
          <a:custGeom>
            <a:avLst/>
            <a:gdLst/>
            <a:ahLst/>
            <a:cxnLst/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Resources needed</a:t>
            </a:r>
            <a:endParaRPr lang="en-GB" sz="24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Consolidation worksheet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endParaRPr lang="en-GB" sz="24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56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Physiological measurements</a:t>
            </a: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Char char="•"/>
            </a:pPr>
            <a:r>
              <a:rPr lang="en-GB" noProof="0" dirty="0"/>
              <a:t>Blood pressure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Char char="•"/>
            </a:pPr>
            <a:r>
              <a:rPr lang="en-GB" noProof="0" dirty="0"/>
              <a:t>Weight (mass) and height (used to calculate body mass index – BMI)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Char char="•"/>
            </a:pPr>
            <a:r>
              <a:rPr lang="en-GB" noProof="0" dirty="0"/>
              <a:t>Body temperature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Char char="•"/>
            </a:pPr>
            <a:r>
              <a:rPr lang="en-GB" noProof="0" dirty="0"/>
              <a:t>Urinary output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Char char="•"/>
            </a:pPr>
            <a:r>
              <a:rPr lang="en-GB" noProof="0" dirty="0"/>
              <a:t>Respiration rate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Char char="•"/>
            </a:pPr>
            <a:r>
              <a:rPr lang="en-GB" noProof="0" dirty="0"/>
              <a:t>Oxygen saturation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Char char="•"/>
            </a:pPr>
            <a:r>
              <a:rPr lang="en-GB" noProof="0" dirty="0"/>
              <a:t>Heart rate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Char char="•"/>
            </a:pPr>
            <a:r>
              <a:rPr lang="en-GB" noProof="0" dirty="0"/>
              <a:t>Blood sugar (glucose) levels</a:t>
            </a:r>
          </a:p>
        </p:txBody>
      </p:sp>
      <p:sp>
        <p:nvSpPr>
          <p:cNvPr id="115" name="Google Shape;115;p17"/>
          <p:cNvSpPr/>
          <p:nvPr/>
        </p:nvSpPr>
        <p:spPr>
          <a:xfrm>
            <a:off x="8179724" y="1825625"/>
            <a:ext cx="3174076" cy="4351338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</a:pPr>
            <a:r>
              <a:rPr lang="en-GB" sz="2400" b="1" i="0" u="none" strike="noStrike" cap="none" noProof="0" dirty="0">
                <a:solidFill>
                  <a:srgbClr val="FFFFFF"/>
                </a:solidFill>
                <a:latin typeface="+mj-lt"/>
                <a:ea typeface="Arial Narrow"/>
                <a:cs typeface="Arial Narrow"/>
                <a:sym typeface="Arial Narrow"/>
              </a:rPr>
              <a:t>Question:</a:t>
            </a:r>
            <a:endParaRPr lang="en-GB" noProof="0" dirty="0">
              <a:latin typeface="+mj-lt"/>
            </a:endParaRPr>
          </a:p>
          <a:p>
            <a:pPr marL="1143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</a:pPr>
            <a:r>
              <a:rPr lang="en-GB" sz="2400" b="0" i="0" u="none" strike="noStrike" cap="none" noProof="0" dirty="0">
                <a:solidFill>
                  <a:srgbClr val="FFFFFF"/>
                </a:solidFill>
                <a:latin typeface="+mj-lt"/>
                <a:ea typeface="Arial Narrow"/>
                <a:cs typeface="Arial Narrow"/>
                <a:sym typeface="Arial Narrow"/>
              </a:rPr>
              <a:t>Why and when are these measurements taken?</a:t>
            </a:r>
          </a:p>
        </p:txBody>
      </p:sp>
      <p:sp>
        <p:nvSpPr>
          <p:cNvPr id="4" name="Google Shape;93;p15">
            <a:extLst>
              <a:ext uri="{FF2B5EF4-FFF2-40B4-BE49-F238E27FC236}">
                <a16:creationId xmlns:a16="http://schemas.microsoft.com/office/drawing/2014/main" id="{7126F718-AB9F-E4D6-909C-5C026ED5687E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60363" indent="-360363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noProof="0" dirty="0">
                <a:solidFill>
                  <a:srgbClr val="FFFFFF"/>
                </a:solidFill>
                <a:latin typeface="Arial Narrow"/>
                <a:sym typeface="Arial Narrow"/>
              </a:rPr>
              <a:t>Introduction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Physiological measurements</a:t>
            </a: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38104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rPr lang="en-GB" b="1" noProof="0" dirty="0"/>
              <a:t>Why?</a:t>
            </a:r>
            <a:endParaRPr lang="en-GB" noProof="0" dirty="0"/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rPr lang="en-GB" noProof="0" dirty="0"/>
              <a:t>These measurements are taken to:</a:t>
            </a:r>
          </a:p>
          <a:p>
            <a:pPr>
              <a:buSzPct val="81081"/>
            </a:pPr>
            <a:r>
              <a:rPr lang="en-GB" noProof="0" dirty="0"/>
              <a:t>assess body functions and overall health;</a:t>
            </a:r>
          </a:p>
          <a:p>
            <a:pPr>
              <a:buSzPct val="81081"/>
            </a:pPr>
            <a:r>
              <a:rPr lang="en-GB" noProof="0" dirty="0"/>
              <a:t>determine the extent of a disease or disability;</a:t>
            </a:r>
          </a:p>
          <a:p>
            <a:pPr>
              <a:buSzPct val="81081"/>
            </a:pPr>
            <a:r>
              <a:rPr lang="en-GB" noProof="0" dirty="0"/>
              <a:t>track changes over time and identify deterioration or improvement;</a:t>
            </a:r>
          </a:p>
          <a:p>
            <a:pPr>
              <a:buSzPct val="81081"/>
            </a:pPr>
            <a:r>
              <a:rPr lang="en-GB" noProof="0" dirty="0"/>
              <a:t>inform other professionals involved in the individual’s care;</a:t>
            </a:r>
          </a:p>
          <a:p>
            <a:pPr>
              <a:buSzPct val="81081"/>
            </a:pPr>
            <a:r>
              <a:rPr lang="en-GB" noProof="0" dirty="0"/>
              <a:t>support clinical decision-making and guide/evaluate treatments or interventions;</a:t>
            </a:r>
          </a:p>
          <a:p>
            <a:pPr>
              <a:buSzPct val="81081"/>
            </a:pPr>
            <a:r>
              <a:rPr lang="en-GB" noProof="0" dirty="0"/>
              <a:t>provide a legal and professional record of care delivered.</a:t>
            </a:r>
          </a:p>
        </p:txBody>
      </p:sp>
      <p:sp>
        <p:nvSpPr>
          <p:cNvPr id="4" name="Google Shape;93;p15">
            <a:extLst>
              <a:ext uri="{FF2B5EF4-FFF2-40B4-BE49-F238E27FC236}">
                <a16:creationId xmlns:a16="http://schemas.microsoft.com/office/drawing/2014/main" id="{B90265A3-462F-3810-8C87-FA53F18F9F5A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60363" indent="-360363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noProof="0" dirty="0">
                <a:solidFill>
                  <a:srgbClr val="FFFFFF"/>
                </a:solidFill>
                <a:latin typeface="Arial Narrow"/>
                <a:sym typeface="Arial Narrow"/>
              </a:rPr>
              <a:t>Introduction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Physiological measurements</a:t>
            </a:r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354056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r>
              <a:rPr lang="en-GB" sz="1600" b="1" noProof="0" dirty="0"/>
              <a:t>When? </a:t>
            </a:r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rPr lang="en-GB" sz="1600" noProof="0" dirty="0"/>
              <a:t>These measurements are taken in hospital: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81081"/>
              <a:buChar char="•"/>
            </a:pPr>
            <a:r>
              <a:rPr lang="en-GB" sz="1600" noProof="0" dirty="0"/>
              <a:t>on arrival to the emergency department (ED);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81081"/>
              <a:buChar char="•"/>
            </a:pPr>
            <a:r>
              <a:rPr lang="en-GB" sz="1600" noProof="0" dirty="0"/>
              <a:t>on admission to a ward;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81081"/>
              <a:buChar char="•"/>
            </a:pPr>
            <a:r>
              <a:rPr lang="en-GB" sz="1600" noProof="0" dirty="0"/>
              <a:t>at regular intervals during a patient’s stay;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81081"/>
              <a:buChar char="•"/>
            </a:pPr>
            <a:r>
              <a:rPr lang="en-GB" sz="1600" noProof="0" dirty="0"/>
              <a:t>before, during and after procedures (e.g. pacemaker fitting);</a:t>
            </a:r>
          </a:p>
          <a:p>
            <a:pPr lvl="0">
              <a:spcBef>
                <a:spcPts val="600"/>
              </a:spcBef>
              <a:buSzPct val="81081"/>
            </a:pPr>
            <a:r>
              <a:rPr lang="en-GB" sz="1600" noProof="0" dirty="0"/>
              <a:t>when there is a change in patient condition or deterioration and before, during or after treatment or certain medications;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81081"/>
              <a:buChar char="•"/>
            </a:pPr>
            <a:r>
              <a:rPr lang="en-GB" sz="1600" noProof="0" dirty="0"/>
              <a:t>before, during and after surgery;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81081"/>
              <a:buChar char="•"/>
            </a:pPr>
            <a:r>
              <a:rPr lang="en-GB" sz="1600" noProof="0" dirty="0"/>
              <a:t>back on the ward at specified intervals;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81081"/>
              <a:buChar char="•"/>
            </a:pPr>
            <a:r>
              <a:rPr lang="en-GB" sz="1600" noProof="0" dirty="0"/>
              <a:t>at pre-operative clinics.</a:t>
            </a:r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rPr lang="en-GB" sz="1600" noProof="0" dirty="0"/>
              <a:t>Plus other healthcare settings such as during a GP appointment or a district nurse home visit.</a:t>
            </a:r>
          </a:p>
        </p:txBody>
      </p:sp>
      <p:sp>
        <p:nvSpPr>
          <p:cNvPr id="4" name="Google Shape;93;p15">
            <a:extLst>
              <a:ext uri="{FF2B5EF4-FFF2-40B4-BE49-F238E27FC236}">
                <a16:creationId xmlns:a16="http://schemas.microsoft.com/office/drawing/2014/main" id="{6975BB9F-DA00-9972-6772-D68978BEF637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60363" indent="-360363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noProof="0" dirty="0">
                <a:solidFill>
                  <a:srgbClr val="FFFFFF"/>
                </a:solidFill>
                <a:latin typeface="Arial Narrow"/>
                <a:sym typeface="Arial Narrow"/>
              </a:rPr>
              <a:t>Introduction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Physiological measurements</a:t>
            </a:r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838935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>
              <a:spcBef>
                <a:spcPts val="0"/>
              </a:spcBef>
              <a:buSzPct val="108000"/>
            </a:pPr>
            <a:r>
              <a:rPr lang="en-GB" noProof="0" dirty="0"/>
              <a:t>Blood pressure</a:t>
            </a:r>
          </a:p>
          <a:p>
            <a:pPr>
              <a:spcBef>
                <a:spcPts val="0"/>
              </a:spcBef>
              <a:buSzPct val="108000"/>
            </a:pPr>
            <a:r>
              <a:rPr lang="en-GB" noProof="0" dirty="0"/>
              <a:t>Weight (mass)/height/body mass index (BMI)</a:t>
            </a:r>
          </a:p>
          <a:p>
            <a:pPr>
              <a:spcBef>
                <a:spcPts val="0"/>
              </a:spcBef>
              <a:buSzPct val="108000"/>
            </a:pPr>
            <a:r>
              <a:rPr lang="en-GB" noProof="0" dirty="0"/>
              <a:t>Body temperature</a:t>
            </a:r>
          </a:p>
          <a:p>
            <a:pPr>
              <a:spcBef>
                <a:spcPts val="0"/>
              </a:spcBef>
              <a:buSzPct val="108000"/>
            </a:pPr>
            <a:r>
              <a:rPr lang="en-GB" noProof="0" dirty="0"/>
              <a:t>Urinary output</a:t>
            </a:r>
          </a:p>
          <a:p>
            <a:pPr>
              <a:spcBef>
                <a:spcPts val="0"/>
              </a:spcBef>
              <a:buSzPct val="108000"/>
            </a:pPr>
            <a:r>
              <a:rPr lang="en-GB" noProof="0" dirty="0"/>
              <a:t>Respiration rate</a:t>
            </a:r>
          </a:p>
          <a:p>
            <a:pPr>
              <a:spcBef>
                <a:spcPts val="0"/>
              </a:spcBef>
              <a:buSzPct val="108000"/>
            </a:pPr>
            <a:r>
              <a:rPr lang="en-GB" noProof="0" dirty="0"/>
              <a:t>Oxygen saturation</a:t>
            </a:r>
          </a:p>
          <a:p>
            <a:pPr>
              <a:spcBef>
                <a:spcPts val="0"/>
              </a:spcBef>
              <a:buSzPct val="108000"/>
            </a:pPr>
            <a:r>
              <a:rPr lang="en-GB" noProof="0" dirty="0"/>
              <a:t>Heart rate</a:t>
            </a:r>
          </a:p>
          <a:p>
            <a:pPr>
              <a:spcBef>
                <a:spcPts val="0"/>
              </a:spcBef>
              <a:buSzPct val="108000"/>
            </a:pPr>
            <a:r>
              <a:rPr lang="en-GB" noProof="0" dirty="0"/>
              <a:t>Blood sugar (glucose) levels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lang="en-GB" noProof="0" dirty="0"/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GB" noProof="0" dirty="0"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GB" noProof="0" dirty="0"/>
          </a:p>
        </p:txBody>
      </p:sp>
      <p:sp>
        <p:nvSpPr>
          <p:cNvPr id="2" name="Google Shape;147;p6">
            <a:extLst>
              <a:ext uri="{FF2B5EF4-FFF2-40B4-BE49-F238E27FC236}">
                <a16:creationId xmlns:a16="http://schemas.microsoft.com/office/drawing/2014/main" id="{254C3D0C-E667-AFFE-1E22-DEB35527A53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indent="0">
              <a:buNone/>
            </a:pPr>
            <a:r>
              <a:rPr lang="en-GB" noProof="0" dirty="0"/>
              <a:t>On the worksheet, write the correct units used to measure each physiological measurement.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34646F1-ED75-28F5-2915-803A749016B2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Units of physiological measurements</a:t>
            </a:r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1357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 noProof="0" dirty="0"/>
              <a:t>Blood pressure: mmHg (millimetres of mercury)	</a:t>
            </a:r>
          </a:p>
          <a:p>
            <a:pPr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 noProof="0" dirty="0"/>
              <a:t>Weight (mass): kg (kilograms)  </a:t>
            </a:r>
          </a:p>
          <a:p>
            <a:pPr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 noProof="0" dirty="0"/>
              <a:t>Height: m or cm (metres or centimetres) </a:t>
            </a:r>
          </a:p>
          <a:p>
            <a:pPr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 noProof="0" dirty="0"/>
              <a:t>Body mass index (BMI): kg/m</a:t>
            </a:r>
            <a:r>
              <a:rPr lang="en-GB" baseline="30000" noProof="0" dirty="0"/>
              <a:t>2 </a:t>
            </a:r>
            <a:r>
              <a:rPr lang="en-GB" noProof="0" dirty="0"/>
              <a:t>(kilograms per metre squared)</a:t>
            </a:r>
          </a:p>
          <a:p>
            <a:pPr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 noProof="0" dirty="0"/>
              <a:t>Body temperature: °C (degrees Celsius)		</a:t>
            </a:r>
          </a:p>
          <a:p>
            <a:pPr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 noProof="0" dirty="0"/>
              <a:t>Urinary output: mL/day (millilitres per day)</a:t>
            </a:r>
          </a:p>
          <a:p>
            <a:pPr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 noProof="0" dirty="0"/>
              <a:t>Respiration rate: breaths per minute		</a:t>
            </a:r>
          </a:p>
          <a:p>
            <a:pPr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 noProof="0" dirty="0"/>
              <a:t>Oxygen saturation: %</a:t>
            </a:r>
          </a:p>
          <a:p>
            <a:pPr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 noProof="0" dirty="0"/>
              <a:t>Heart rate: BPM (beats per minute)		</a:t>
            </a:r>
          </a:p>
          <a:p>
            <a:pPr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 noProof="0" dirty="0"/>
              <a:t>Blood sugar levels: mmol/L (millimoles per litre)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12D1C1-F2DF-C12C-60B7-61A71A1B5518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</p:spPr>
        <p:txBody>
          <a:bodyPr>
            <a:noAutofit/>
          </a:bodyPr>
          <a:lstStyle/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1AFE21A0-3EE1-84CF-9363-ADDCA3E93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>
            <a:extLst>
              <a:ext uri="{FF2B5EF4-FFF2-40B4-BE49-F238E27FC236}">
                <a16:creationId xmlns:a16="http://schemas.microsoft.com/office/drawing/2014/main" id="{DD68D0F9-7806-9281-ACC4-614EC6D09A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Taking physiological measurements</a:t>
            </a:r>
          </a:p>
        </p:txBody>
      </p:sp>
      <p:sp>
        <p:nvSpPr>
          <p:cNvPr id="146" name="Google Shape;146;p6">
            <a:extLst>
              <a:ext uri="{FF2B5EF4-FFF2-40B4-BE49-F238E27FC236}">
                <a16:creationId xmlns:a16="http://schemas.microsoft.com/office/drawing/2014/main" id="{70B699ED-042F-D207-B208-A2BEA0D80F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208741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>
              <a:buNone/>
            </a:pPr>
            <a:r>
              <a:rPr lang="en-GB" noProof="0" dirty="0"/>
              <a:t>Complete the Introduction Worksheet by using the information on slides 10–29 to add:</a:t>
            </a:r>
          </a:p>
          <a:p>
            <a:pPr>
              <a:buSzPct val="108000"/>
            </a:pPr>
            <a:r>
              <a:rPr lang="en-GB" noProof="0" dirty="0"/>
              <a:t>how each physiological measurement is measured;</a:t>
            </a:r>
          </a:p>
          <a:p>
            <a:pPr>
              <a:buSzPct val="108000"/>
            </a:pPr>
            <a:r>
              <a:rPr lang="en-GB" noProof="0" dirty="0"/>
              <a:t>normal values for adults;</a:t>
            </a:r>
          </a:p>
          <a:p>
            <a:pPr>
              <a:buSzPct val="108000"/>
            </a:pPr>
            <a:r>
              <a:rPr lang="en-GB" noProof="0" dirty="0"/>
              <a:t>what affects the measurement.</a:t>
            </a:r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lang="en-GB" noProof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3CFB198-4323-6EA9-4F88-457510B7F8D1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66700">
              <a:spcBef>
                <a:spcPts val="0"/>
              </a:spcBef>
            </a:pPr>
            <a:r>
              <a:rPr lang="en-GB" noProof="0" dirty="0"/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782013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fb43fb1aa4e59332d5b0f19b84463a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72831a12c1f50ef4f14741b0b460a1ce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5BC8AD-9939-4A7C-BD28-8BA16B1547C1}"/>
</file>

<file path=customXml/itemProps2.xml><?xml version="1.0" encoding="utf-8"?>
<ds:datastoreItem xmlns:ds="http://schemas.openxmlformats.org/officeDocument/2006/customXml" ds:itemID="{CB53D164-EF5E-46A9-8C19-9308A98F5E9E}"/>
</file>

<file path=customXml/itemProps3.xml><?xml version="1.0" encoding="utf-8"?>
<ds:datastoreItem xmlns:ds="http://schemas.openxmlformats.org/officeDocument/2006/customXml" ds:itemID="{CD96980C-9860-48E4-A69A-653C007E07C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2754</Words>
  <Application>Microsoft Office PowerPoint</Application>
  <PresentationFormat>Widescreen</PresentationFormat>
  <Paragraphs>339</Paragraphs>
  <Slides>39</Slides>
  <Notes>36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Calibri</vt:lpstr>
      <vt:lpstr>Aptos</vt:lpstr>
      <vt:lpstr>Arial</vt:lpstr>
      <vt:lpstr>Arial Narrow</vt:lpstr>
      <vt:lpstr>Cambria Math</vt:lpstr>
      <vt:lpstr>Office Theme</vt:lpstr>
      <vt:lpstr>Health</vt:lpstr>
      <vt:lpstr>In this lesson, we will:</vt:lpstr>
      <vt:lpstr>Physiological measurements</vt:lpstr>
      <vt:lpstr>Physiological measurements</vt:lpstr>
      <vt:lpstr>Physiological measurements</vt:lpstr>
      <vt:lpstr>Physiological measurements</vt:lpstr>
      <vt:lpstr>Physiological measurements</vt:lpstr>
      <vt:lpstr>Units of physiological measurements</vt:lpstr>
      <vt:lpstr>Taking physiological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Practising taking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this lesson, we:</vt:lpstr>
      <vt:lpstr>BMI and urinary output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2026-06-09T20:31:07Z</dcterms:created>
  <dcterms:modified xsi:type="dcterms:W3CDTF">2026-06-09T20:47:03Z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