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96" r:id="rId3"/>
    <p:sldId id="295" r:id="rId4"/>
    <p:sldId id="294" r:id="rId5"/>
    <p:sldId id="297" r:id="rId6"/>
    <p:sldId id="299" r:id="rId7"/>
    <p:sldId id="300" r:id="rId8"/>
    <p:sldId id="29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DBF0FF"/>
    <a:srgbClr val="1E6192"/>
    <a:srgbClr val="0C2F96"/>
    <a:srgbClr val="F1995C"/>
    <a:srgbClr val="F7E3D4"/>
    <a:srgbClr val="A44A00"/>
    <a:srgbClr val="EEDDDD"/>
    <a:srgbClr val="851414"/>
    <a:srgbClr val="EBDD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FE8A8E-F0CA-4332-B0D0-4E8E2EA07B51}" v="5" dt="2026-06-08T11:10:45.072"/>
    <p1510:client id="{F6975229-B54C-4375-B903-3DD6DB9380DA}" v="1" dt="2026-06-08T11:49:38.9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73"/>
    <p:restoredTop sz="94726"/>
  </p:normalViewPr>
  <p:slideViewPr>
    <p:cSldViewPr snapToGrid="0">
      <p:cViewPr varScale="1">
        <p:scale>
          <a:sx n="78" d="100"/>
          <a:sy n="78" d="100"/>
        </p:scale>
        <p:origin x="312"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iStockphoto/</a:t>
            </a:r>
            <a:r>
              <a:rPr lang="en-GB" dirty="0"/>
              <a:t>Tualek Photographer</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30191890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903F1B9-4652-B9D8-35CD-EE17724BB9B0}"/>
              </a:ext>
            </a:extLst>
          </p:cNvPr>
          <p:cNvPicPr>
            <a:picLocks noChangeAspect="1"/>
          </p:cNvPicPr>
          <p:nvPr userDrawn="1"/>
        </p:nvPicPr>
        <p:blipFill>
          <a:blip r:embed="rId2" cstate="screen">
            <a:extLst>
              <a:ext uri="{28A0092B-C50C-407E-A947-70E740481C1C}">
                <a14:useLocalDpi xmlns:a14="http://schemas.microsoft.com/office/drawing/2010/main"/>
              </a:ext>
            </a:extLst>
          </a:blip>
          <a:srcRect b="-8905"/>
          <a:stretch>
            <a:fillRect/>
          </a:stretch>
        </p:blipFill>
        <p:spPr>
          <a:xfrm>
            <a:off x="0" y="-2603"/>
            <a:ext cx="12192000" cy="6514946"/>
          </a:xfrm>
          <a:prstGeom prst="rect">
            <a:avLst/>
          </a:prstGeom>
        </p:spPr>
      </p:pic>
      <p:pic>
        <p:nvPicPr>
          <p:cNvPr id="3" name="Picture 2" descr="A blue and black corner&#10;&#10;AI-generated content may be incorrect.">
            <a:extLst>
              <a:ext uri="{FF2B5EF4-FFF2-40B4-BE49-F238E27FC236}">
                <a16:creationId xmlns:a16="http://schemas.microsoft.com/office/drawing/2014/main" id="{7C9B3494-2B12-1621-15FA-0B43E0AB627F}"/>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220491"/>
            <a:ext cx="12192000" cy="4637509"/>
          </a:xfrm>
          <a:prstGeom prst="rect">
            <a:avLst/>
          </a:prstGeom>
        </p:spPr>
      </p:pic>
      <p:pic>
        <p:nvPicPr>
          <p:cNvPr id="4" name="Picture 3">
            <a:extLst>
              <a:ext uri="{FF2B5EF4-FFF2-40B4-BE49-F238E27FC236}">
                <a16:creationId xmlns:a16="http://schemas.microsoft.com/office/drawing/2014/main" id="{D91B51C2-8ED4-E815-0693-ACBD303E1FFB}"/>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904694"/>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1E6192"/>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3101456"/>
            <a:ext cx="4717953" cy="369332"/>
          </a:xfrm>
        </p:spPr>
        <p:txBody>
          <a:bodyPr>
            <a:spAutoFit/>
          </a:bodyPr>
          <a:lstStyle>
            <a:lvl1pPr marL="0" indent="0" algn="r">
              <a:buNone/>
              <a:defRPr sz="1800" b="1" i="0" u="none">
                <a:solidFill>
                  <a:srgbClr val="1E6192"/>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sp>
        <p:nvSpPr>
          <p:cNvPr id="7" name="Footer Placeholder 4">
            <a:extLst>
              <a:ext uri="{FF2B5EF4-FFF2-40B4-BE49-F238E27FC236}">
                <a16:creationId xmlns:a16="http://schemas.microsoft.com/office/drawing/2014/main" id="{25301D4B-FC63-57F0-747C-306369CE37B6}"/>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2630325-1579-9631-C43E-E60C09C95009}"/>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2400"/>
          </a:xfrm>
          <a:prstGeom prst="rect">
            <a:avLst/>
          </a:prstGeom>
          <a:noFill/>
          <a:ln w="9525" cap="flat" cmpd="sng">
            <a:solidFill>
              <a:srgbClr val="DBF0FF"/>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2" name="Footer Placeholder 4">
            <a:extLst>
              <a:ext uri="{FF2B5EF4-FFF2-40B4-BE49-F238E27FC236}">
                <a16:creationId xmlns:a16="http://schemas.microsoft.com/office/drawing/2014/main" id="{1F95EF8A-2A7E-5DE1-F2F2-9C740EFCB68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D5C6650-9B46-C972-36E6-798386A2F9B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DFAA7547-8036-DEED-38B5-272FFBE6EB38}"/>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27029858-75AC-F0C7-26CF-D228A2B392B9}"/>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618250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09A6F232-1A0B-A485-36D7-FFC4C49DB2E9}"/>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5" name="Footer Placeholder 4">
            <a:extLst>
              <a:ext uri="{FF2B5EF4-FFF2-40B4-BE49-F238E27FC236}">
                <a16:creationId xmlns:a16="http://schemas.microsoft.com/office/drawing/2014/main" id="{CBFDA61B-D9DD-12C7-6750-6B36E5C84F9E}"/>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A98A374-68BA-414D-9AE6-7C21B177CCE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02121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2400"/>
          </a:xfrm>
          <a:prstGeom prst="rect">
            <a:avLst/>
          </a:prstGeom>
          <a:noFill/>
          <a:ln w="9525" cap="flat" cmpd="sng">
            <a:solidFill>
              <a:srgbClr val="DBF0FF"/>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2" name="Rounded Rectangle 1">
            <a:extLst>
              <a:ext uri="{FF2B5EF4-FFF2-40B4-BE49-F238E27FC236}">
                <a16:creationId xmlns:a16="http://schemas.microsoft.com/office/drawing/2014/main" id="{07A3AD5C-DFEF-7C48-2A26-F93DDAE3B519}"/>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3" name="Footer Placeholder 4">
            <a:extLst>
              <a:ext uri="{FF2B5EF4-FFF2-40B4-BE49-F238E27FC236}">
                <a16:creationId xmlns:a16="http://schemas.microsoft.com/office/drawing/2014/main" id="{F28331F5-6DBC-896E-4688-8A32038C33C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5F86317-D869-5C64-74F4-D01A27D093A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284580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DBF0FF"/>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2" name="Rounded Rectangle 1">
            <a:extLst>
              <a:ext uri="{FF2B5EF4-FFF2-40B4-BE49-F238E27FC236}">
                <a16:creationId xmlns:a16="http://schemas.microsoft.com/office/drawing/2014/main" id="{C56DE424-0B8D-B2CE-A403-A72E5502E068}"/>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3" name="Footer Placeholder 4">
            <a:extLst>
              <a:ext uri="{FF2B5EF4-FFF2-40B4-BE49-F238E27FC236}">
                <a16:creationId xmlns:a16="http://schemas.microsoft.com/office/drawing/2014/main" id="{AD0BB75F-FDA5-ECD9-904B-4C8852E9148E}"/>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030EDAA-1569-88FD-28F9-41CC8D3E56D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6BA5A9E0-9890-7AF6-1442-077BB2E291B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Tree>
    <p:extLst>
      <p:ext uri="{BB962C8B-B14F-4D97-AF65-F5344CB8AC3E}">
        <p14:creationId xmlns:p14="http://schemas.microsoft.com/office/powerpoint/2010/main" val="33057878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5" r:id="rId2"/>
    <p:sldLayoutId id="2147483676" r:id="rId3"/>
    <p:sldLayoutId id="2147483677" r:id="rId4"/>
    <p:sldLayoutId id="2147483678"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1E6192"/>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1E6192"/>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1E6192"/>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1E6192"/>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1E6192"/>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legal-finance-accounting/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a:t>
            </a:r>
            <a:r>
              <a:rPr lang="en-US" dirty="0"/>
              <a:t>Legal, Finance and Accounting</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703163" y="4072108"/>
            <a:ext cx="11016505" cy="875845"/>
          </a:xfrm>
        </p:spPr>
        <p:txBody>
          <a:bodyPr>
            <a:noAutofit/>
          </a:bodyPr>
          <a:lstStyle/>
          <a:p>
            <a:r>
              <a:rPr lang="en-US" dirty="0"/>
              <a:t>T Level in Legal Services</a:t>
            </a:r>
            <a:endParaRPr lang="en-GB"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703163" y="5140191"/>
            <a:ext cx="11016505" cy="583211"/>
          </a:xfrm>
        </p:spPr>
        <p:txBody>
          <a:bodyPr>
            <a:normAutofit/>
          </a:bodyPr>
          <a:lstStyle/>
          <a:p>
            <a:r>
              <a:rPr lang="en-US" dirty="0"/>
              <a:t>Curriculum Model</a:t>
            </a:r>
          </a:p>
        </p:txBody>
      </p:sp>
      <p:sp>
        <p:nvSpPr>
          <p:cNvPr id="8" name="TextBox 7">
            <a:extLst>
              <a:ext uri="{FF2B5EF4-FFF2-40B4-BE49-F238E27FC236}">
                <a16:creationId xmlns:a16="http://schemas.microsoft.com/office/drawing/2014/main" id="{1724E023-EEF4-179C-DB89-FA1EC2CDA769}"/>
              </a:ext>
              <a:ext uri="{C183D7F6-B498-43B3-948B-1728B52AA6E4}">
                <adec:decorative xmlns:adec="http://schemas.microsoft.com/office/drawing/2017/decorative" val="1"/>
              </a:ext>
            </a:extLst>
          </p:cNvPr>
          <p:cNvSpPr txBox="1"/>
          <p:nvPr/>
        </p:nvSpPr>
        <p:spPr>
          <a:xfrm rot="16200000">
            <a:off x="10893024" y="1730891"/>
            <a:ext cx="2332886" cy="230832"/>
          </a:xfrm>
          <a:prstGeom prst="rect">
            <a:avLst/>
          </a:prstGeom>
          <a:noFill/>
        </p:spPr>
        <p:txBody>
          <a:bodyPr wrap="square">
            <a:spAutoFit/>
          </a:bodyPr>
          <a:lstStyle/>
          <a:p>
            <a:r>
              <a:rPr lang="en-US" sz="900" dirty="0">
                <a:solidFill>
                  <a:schemeClr val="bg1"/>
                </a:solidFill>
              </a:rPr>
              <a:t>Image © iStockphoto/Tualek Photographer</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CCE173-0A1F-8EA8-18D8-CA9B3C38008E}"/>
              </a:ext>
            </a:extLst>
          </p:cNvPr>
          <p:cNvSpPr>
            <a:spLocks noGrp="1"/>
          </p:cNvSpPr>
          <p:nvPr>
            <p:ph type="body" idx="1"/>
          </p:nvPr>
        </p:nvSpPr>
        <p:spPr/>
        <p:txBody>
          <a:bodyPr>
            <a:normAutofit fontScale="92500"/>
          </a:bodyPr>
          <a:lstStyle/>
          <a:p>
            <a:pPr marL="229870" indent="-229870">
              <a:lnSpc>
                <a:spcPct val="118000"/>
              </a:lnSpc>
              <a:buClr>
                <a:srgbClr val="000000"/>
              </a:buClr>
            </a:pPr>
            <a:r>
              <a:rPr lang="en-US" sz="2200" dirty="0">
                <a:latin typeface="Arial"/>
                <a:cs typeface="Arial"/>
              </a:rPr>
              <a:t>The purpose of this resource is to provide a visual curriculum model and guidance that could be used to inform holistic curriculum planning for the T Level in Legal Services.</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a:t>
            </a:r>
            <a:r>
              <a:rPr lang="en-US" sz="2200">
                <a:latin typeface="Arial"/>
                <a:cs typeface="Arial"/>
              </a:rPr>
              <a:t>delivered by </a:t>
            </a:r>
            <a:r>
              <a:rPr lang="en-US" sz="2200" dirty="0">
                <a:latin typeface="Arial"/>
                <a:cs typeface="Arial"/>
              </a:rPr>
              <a:t>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27 Legal, Finance and Accounting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69215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6331E2-3B17-CF93-45D9-226984C3A968}"/>
              </a:ext>
            </a:extLst>
          </p:cNvPr>
          <p:cNvSpPr txBox="1"/>
          <p:nvPr/>
        </p:nvSpPr>
        <p:spPr>
          <a:xfrm>
            <a:off x="239487" y="283028"/>
            <a:ext cx="9651988"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Legal Services</a:t>
            </a:r>
          </a:p>
        </p:txBody>
      </p:sp>
      <p:sp>
        <p:nvSpPr>
          <p:cNvPr id="15" name="Google Shape;345;p11">
            <a:extLst>
              <a:ext uri="{FF2B5EF4-FFF2-40B4-BE49-F238E27FC236}">
                <a16:creationId xmlns:a16="http://schemas.microsoft.com/office/drawing/2014/main" id="{443CBF4E-E5B7-4BB6-BAAD-BDB7658EF4B8}"/>
              </a:ext>
            </a:extLst>
          </p:cNvPr>
          <p:cNvSpPr txBox="1"/>
          <p:nvPr/>
        </p:nvSpPr>
        <p:spPr>
          <a:xfrm>
            <a:off x="357506" y="1336361"/>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(4 days) 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34" name="Rounded Rectangle 33">
            <a:extLst>
              <a:ext uri="{FF2B5EF4-FFF2-40B4-BE49-F238E27FC236}">
                <a16:creationId xmlns:a16="http://schemas.microsoft.com/office/drawing/2014/main" id="{8A0E154C-621F-7DF7-87B4-324DF5196B66}"/>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 name="Rounded Rectangle 2">
            <a:extLst>
              <a:ext uri="{FF2B5EF4-FFF2-40B4-BE49-F238E27FC236}">
                <a16:creationId xmlns:a16="http://schemas.microsoft.com/office/drawing/2014/main" id="{1FC1DBA6-0A57-F9CE-D59E-CBD502755CCC}"/>
              </a:ext>
            </a:extLst>
          </p:cNvPr>
          <p:cNvSpPr/>
          <p:nvPr/>
        </p:nvSpPr>
        <p:spPr>
          <a:xfrm>
            <a:off x="2016515" y="1190555"/>
            <a:ext cx="2738310" cy="360000"/>
          </a:xfrm>
          <a:prstGeom prst="roundRect">
            <a:avLst>
              <a:gd name="adj" fmla="val 24903"/>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 (Paper 1)</a:t>
            </a:r>
          </a:p>
        </p:txBody>
      </p:sp>
      <p:sp>
        <p:nvSpPr>
          <p:cNvPr id="5" name="Rounded Rectangle 4">
            <a:extLst>
              <a:ext uri="{FF2B5EF4-FFF2-40B4-BE49-F238E27FC236}">
                <a16:creationId xmlns:a16="http://schemas.microsoft.com/office/drawing/2014/main" id="{029E1315-5ACB-D26C-9A7B-28BE367A21F6}"/>
              </a:ext>
            </a:extLst>
          </p:cNvPr>
          <p:cNvSpPr/>
          <p:nvPr/>
        </p:nvSpPr>
        <p:spPr>
          <a:xfrm>
            <a:off x="2015575" y="1606308"/>
            <a:ext cx="2739161" cy="360000"/>
          </a:xfrm>
          <a:prstGeom prst="roundRect">
            <a:avLst>
              <a:gd name="adj" fmla="val 24903"/>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 (Paper 2)</a:t>
            </a:r>
          </a:p>
        </p:txBody>
      </p:sp>
      <p:sp>
        <p:nvSpPr>
          <p:cNvPr id="4" name="Rounded Rectangle 3">
            <a:extLst>
              <a:ext uri="{FF2B5EF4-FFF2-40B4-BE49-F238E27FC236}">
                <a16:creationId xmlns:a16="http://schemas.microsoft.com/office/drawing/2014/main" id="{A79F8518-4C3D-A693-31BF-1D605A74B9D1}"/>
              </a:ext>
            </a:extLst>
          </p:cNvPr>
          <p:cNvSpPr/>
          <p:nvPr/>
        </p:nvSpPr>
        <p:spPr>
          <a:xfrm rot="16200000">
            <a:off x="4537645" y="1439760"/>
            <a:ext cx="792000" cy="293590"/>
          </a:xfrm>
          <a:prstGeom prst="roundRect">
            <a:avLst>
              <a:gd name="adj" fmla="val 16904"/>
            </a:avLst>
          </a:prstGeom>
          <a:solidFill>
            <a:srgbClr val="A7A9AC"/>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6" name="Rounded Rectangle 5">
            <a:extLst>
              <a:ext uri="{FF2B5EF4-FFF2-40B4-BE49-F238E27FC236}">
                <a16:creationId xmlns:a16="http://schemas.microsoft.com/office/drawing/2014/main" id="{0DB1F265-545A-7947-2AC3-0E26A5996110}"/>
              </a:ext>
            </a:extLst>
          </p:cNvPr>
          <p:cNvSpPr/>
          <p:nvPr/>
        </p:nvSpPr>
        <p:spPr>
          <a:xfrm rot="16200000">
            <a:off x="4850471" y="1439759"/>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40" name="Rounded Rectangle 39">
            <a:extLst>
              <a:ext uri="{FF2B5EF4-FFF2-40B4-BE49-F238E27FC236}">
                <a16:creationId xmlns:a16="http://schemas.microsoft.com/office/drawing/2014/main" id="{ACC93DCD-2E7C-68FA-1BC1-6EFF01D955B4}"/>
              </a:ext>
            </a:extLst>
          </p:cNvPr>
          <p:cNvSpPr/>
          <p:nvPr/>
        </p:nvSpPr>
        <p:spPr>
          <a:xfrm rot="16200000">
            <a:off x="5176088"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44" name="Rounded Rectangle 43">
            <a:extLst>
              <a:ext uri="{FF2B5EF4-FFF2-40B4-BE49-F238E27FC236}">
                <a16:creationId xmlns:a16="http://schemas.microsoft.com/office/drawing/2014/main" id="{AA8B8E32-43EC-5417-FA66-A410BF440087}"/>
              </a:ext>
            </a:extLst>
          </p:cNvPr>
          <p:cNvSpPr/>
          <p:nvPr/>
        </p:nvSpPr>
        <p:spPr>
          <a:xfrm rot="16200000">
            <a:off x="8963731" y="1439760"/>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3" name="Rounded Rectangle 42">
            <a:extLst>
              <a:ext uri="{FF2B5EF4-FFF2-40B4-BE49-F238E27FC236}">
                <a16:creationId xmlns:a16="http://schemas.microsoft.com/office/drawing/2014/main" id="{458035B6-AFBF-ADB1-4EEB-40B9D4291951}"/>
              </a:ext>
            </a:extLst>
          </p:cNvPr>
          <p:cNvSpPr/>
          <p:nvPr/>
        </p:nvSpPr>
        <p:spPr>
          <a:xfrm rot="16200000">
            <a:off x="9281920" y="1445305"/>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1" name="Google Shape;364;p11">
            <a:extLst>
              <a:ext uri="{FF2B5EF4-FFF2-40B4-BE49-F238E27FC236}">
                <a16:creationId xmlns:a16="http://schemas.microsoft.com/office/drawing/2014/main" id="{46F81BF1-B3B8-67AF-5C43-201622B8A3B0}"/>
              </a:ext>
            </a:extLst>
          </p:cNvPr>
          <p:cNvSpPr txBox="1"/>
          <p:nvPr/>
        </p:nvSpPr>
        <p:spPr>
          <a:xfrm>
            <a:off x="362661" y="255061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weeks/day release)</a:t>
            </a:r>
            <a:endParaRPr dirty="0">
              <a:latin typeface="Arial" panose="020B0604020202020204" pitchFamily="34" charset="0"/>
              <a:cs typeface="Arial" panose="020B0604020202020204" pitchFamily="34" charset="0"/>
            </a:endParaRPr>
          </a:p>
        </p:txBody>
      </p:sp>
      <p:sp>
        <p:nvSpPr>
          <p:cNvPr id="17" name="Rounded Rectangle 16">
            <a:extLst>
              <a:ext uri="{FF2B5EF4-FFF2-40B4-BE49-F238E27FC236}">
                <a16:creationId xmlns:a16="http://schemas.microsoft.com/office/drawing/2014/main" id="{9E58ACD4-14EF-04CE-7D4A-9898924E640D}"/>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8" name="Rounded Rectangle 27">
            <a:extLst>
              <a:ext uri="{FF2B5EF4-FFF2-40B4-BE49-F238E27FC236}">
                <a16:creationId xmlns:a16="http://schemas.microsoft.com/office/drawing/2014/main" id="{3B2D37BD-CD41-E817-78D5-A32F12C3DB5B}"/>
              </a:ext>
            </a:extLst>
          </p:cNvPr>
          <p:cNvSpPr/>
          <p:nvPr/>
        </p:nvSpPr>
        <p:spPr>
          <a:xfrm>
            <a:off x="2458932" y="2304351"/>
            <a:ext cx="2643810" cy="792000"/>
          </a:xfrm>
          <a:prstGeom prst="roundRect">
            <a:avLst>
              <a:gd name="adj" fmla="val 15542"/>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9" name="Rounded Rectangle 28">
            <a:extLst>
              <a:ext uri="{FF2B5EF4-FFF2-40B4-BE49-F238E27FC236}">
                <a16:creationId xmlns:a16="http://schemas.microsoft.com/office/drawing/2014/main" id="{F917FD99-8B38-8F01-00C2-C3B7A4E8EFA6}"/>
              </a:ext>
            </a:extLst>
          </p:cNvPr>
          <p:cNvSpPr/>
          <p:nvPr/>
        </p:nvSpPr>
        <p:spPr>
          <a:xfrm>
            <a:off x="5359620" y="2304351"/>
            <a:ext cx="792000" cy="792000"/>
          </a:xfrm>
          <a:prstGeom prst="roundRect">
            <a:avLst>
              <a:gd name="adj" fmla="val 15542"/>
            </a:avLst>
          </a:prstGeom>
          <a:solidFill>
            <a:srgbClr val="DB4862"/>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Block placement</a:t>
            </a:r>
          </a:p>
        </p:txBody>
      </p:sp>
      <p:sp>
        <p:nvSpPr>
          <p:cNvPr id="30" name="Rounded Rectangle 29">
            <a:extLst>
              <a:ext uri="{FF2B5EF4-FFF2-40B4-BE49-F238E27FC236}">
                <a16:creationId xmlns:a16="http://schemas.microsoft.com/office/drawing/2014/main" id="{8F883041-BBED-9CD2-DF31-6269C0BD0417}"/>
              </a:ext>
            </a:extLst>
          </p:cNvPr>
          <p:cNvSpPr/>
          <p:nvPr/>
        </p:nvSpPr>
        <p:spPr>
          <a:xfrm>
            <a:off x="7726608" y="2304351"/>
            <a:ext cx="792000" cy="792000"/>
          </a:xfrm>
          <a:prstGeom prst="roundRect">
            <a:avLst>
              <a:gd name="adj" fmla="val 16582"/>
            </a:avLst>
          </a:prstGeom>
          <a:solidFill>
            <a:srgbClr val="DB4862"/>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Block placement</a:t>
            </a:r>
          </a:p>
        </p:txBody>
      </p:sp>
      <p:sp>
        <p:nvSpPr>
          <p:cNvPr id="9" name="Google Shape;346;p11">
            <a:extLst>
              <a:ext uri="{FF2B5EF4-FFF2-40B4-BE49-F238E27FC236}">
                <a16:creationId xmlns:a16="http://schemas.microsoft.com/office/drawing/2014/main" id="{717EB238-66FD-C50C-C2F0-5F233F57C317}"/>
              </a:ext>
            </a:extLst>
          </p:cNvPr>
          <p:cNvSpPr txBox="1"/>
          <p:nvPr/>
        </p:nvSpPr>
        <p:spPr>
          <a:xfrm>
            <a:off x="357506" y="3640886"/>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r>
              <a:rPr lang="en-US" sz="800" dirty="0">
                <a:solidFill>
                  <a:srgbClr val="1A768D"/>
                </a:solidFill>
                <a:latin typeface="Arial" panose="020B0604020202020204" pitchFamily="34" charset="0"/>
                <a:ea typeface="Open Sans"/>
                <a:cs typeface="Arial" panose="020B0604020202020204" pitchFamily="34" charset="0"/>
                <a:sym typeface="Open Sans"/>
              </a:rPr>
              <a:t>4 </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days)</a:t>
            </a:r>
            <a:endParaRPr dirty="0">
              <a:latin typeface="Arial" panose="020B0604020202020204" pitchFamily="34" charset="0"/>
              <a:cs typeface="Arial" panose="020B0604020202020204" pitchFamily="34" charset="0"/>
            </a:endParaRPr>
          </a:p>
        </p:txBody>
      </p:sp>
      <p:sp>
        <p:nvSpPr>
          <p:cNvPr id="13" name="Rounded Rectangle 12">
            <a:extLst>
              <a:ext uri="{FF2B5EF4-FFF2-40B4-BE49-F238E27FC236}">
                <a16:creationId xmlns:a16="http://schemas.microsoft.com/office/drawing/2014/main" id="{CA34FF91-0ACC-72CC-02CB-7F5FA6A77BEB}"/>
              </a:ext>
            </a:extLst>
          </p:cNvPr>
          <p:cNvSpPr/>
          <p:nvPr/>
        </p:nvSpPr>
        <p:spPr>
          <a:xfrm>
            <a:off x="5823042" y="3381351"/>
            <a:ext cx="2695566"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8" name="Rounded Rectangle 17">
            <a:extLst>
              <a:ext uri="{FF2B5EF4-FFF2-40B4-BE49-F238E27FC236}">
                <a16:creationId xmlns:a16="http://schemas.microsoft.com/office/drawing/2014/main" id="{00A915C7-CD62-3EED-3D4B-8B0AC28AF2B6}"/>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C1493C3F-D40B-2F43-D1D9-6A8E4C70624C}"/>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14" name="Rounded Rectangle 13">
            <a:extLst>
              <a:ext uri="{FF2B5EF4-FFF2-40B4-BE49-F238E27FC236}">
                <a16:creationId xmlns:a16="http://schemas.microsoft.com/office/drawing/2014/main" id="{418182D9-99CD-62F5-083E-23B82D46158D}"/>
              </a:ext>
            </a:extLst>
          </p:cNvPr>
          <p:cNvSpPr/>
          <p:nvPr/>
        </p:nvSpPr>
        <p:spPr>
          <a:xfrm>
            <a:off x="1701120" y="4487185"/>
            <a:ext cx="6817488"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7" name="Content Placeholder 4">
            <a:extLst>
              <a:ext uri="{FF2B5EF4-FFF2-40B4-BE49-F238E27FC236}">
                <a16:creationId xmlns:a16="http://schemas.microsoft.com/office/drawing/2014/main" id="{0513F418-17B2-763A-2037-B917288A11CB}"/>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8" name="Rectangle 7">
            <a:extLst>
              <a:ext uri="{FF2B5EF4-FFF2-40B4-BE49-F238E27FC236}">
                <a16:creationId xmlns:a16="http://schemas.microsoft.com/office/drawing/2014/main" id="{C3AAC965-5807-6E86-7491-52F974872687}"/>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C3986954-2C05-504C-C6CB-BC572F78ECF1}"/>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6" name="Rectangle 25">
            <a:extLst>
              <a:ext uri="{FF2B5EF4-FFF2-40B4-BE49-F238E27FC236}">
                <a16:creationId xmlns:a16="http://schemas.microsoft.com/office/drawing/2014/main" id="{786D27CD-44F7-7950-2678-1EB40333F89F}"/>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1" name="Rectangle 30">
            <a:extLst>
              <a:ext uri="{FF2B5EF4-FFF2-40B4-BE49-F238E27FC236}">
                <a16:creationId xmlns:a16="http://schemas.microsoft.com/office/drawing/2014/main" id="{8A9EAC80-96F7-1BB8-0B6F-71CC9EAAC6C9}"/>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2" name="Rectangle 31">
            <a:extLst>
              <a:ext uri="{FF2B5EF4-FFF2-40B4-BE49-F238E27FC236}">
                <a16:creationId xmlns:a16="http://schemas.microsoft.com/office/drawing/2014/main" id="{4AEEA81C-22F4-07BA-0ED3-9250B72DC800}"/>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3" name="Rectangle 32">
            <a:extLst>
              <a:ext uri="{FF2B5EF4-FFF2-40B4-BE49-F238E27FC236}">
                <a16:creationId xmlns:a16="http://schemas.microsoft.com/office/drawing/2014/main" id="{687073D0-FA0A-CF58-620F-3B8D4E79E2E8}"/>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5" name="Rectangle 34">
            <a:extLst>
              <a:ext uri="{FF2B5EF4-FFF2-40B4-BE49-F238E27FC236}">
                <a16:creationId xmlns:a16="http://schemas.microsoft.com/office/drawing/2014/main" id="{A2A7CCA3-8AE3-7844-79B9-110ABA47DD1B}"/>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213509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E63748-A82F-097A-4142-244A761055FA}"/>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a:t>
            </a:r>
          </a:p>
        </p:txBody>
      </p:sp>
      <p:sp>
        <p:nvSpPr>
          <p:cNvPr id="2" name="Text Placeholder 1">
            <a:extLst>
              <a:ext uri="{FF2B5EF4-FFF2-40B4-BE49-F238E27FC236}">
                <a16:creationId xmlns:a16="http://schemas.microsoft.com/office/drawing/2014/main" id="{9D0822B4-5F2B-48AA-158E-173C01ECBD02}"/>
              </a:ext>
            </a:extLst>
          </p:cNvPr>
          <p:cNvSpPr>
            <a:spLocks noGrp="1"/>
          </p:cNvSpPr>
          <p:nvPr>
            <p:ph type="body" idx="1"/>
          </p:nvPr>
        </p:nvSpPr>
        <p:spPr/>
        <p:txBody>
          <a:bodyPr>
            <a:normAutofit/>
          </a:bodyPr>
          <a:lstStyle/>
          <a:p>
            <a:pPr lvl="0"/>
            <a:r>
              <a:rPr lang="en-GB" sz="1700" b="1" u="sng" dirty="0"/>
              <a:t>Induction</a:t>
            </a:r>
          </a:p>
          <a:p>
            <a:pPr lvl="0">
              <a:spcBef>
                <a:spcPts val="1000"/>
              </a:spcBef>
            </a:pPr>
            <a:r>
              <a:rPr lang="en-GB" sz="1700" dirty="0"/>
              <a:t>It is important to assess the starting points of students with a robust induction process. This should outline key information relating to the provider and </a:t>
            </a:r>
            <a:r>
              <a:rPr lang="en-GB" sz="1700"/>
              <a:t>T Level, </a:t>
            </a:r>
            <a:r>
              <a:rPr lang="en-GB" sz="1700" dirty="0"/>
              <a:t>and include appropriate diagnostic testing. This could include initial diagnostic testing in English, maths and digital skills so appropriate targets can be set and support provided.  </a:t>
            </a:r>
          </a:p>
          <a:p>
            <a:pPr lvl="0">
              <a:spcBef>
                <a:spcPts val="1000"/>
              </a:spcBef>
            </a:pPr>
            <a:r>
              <a:rPr lang="en-GB" sz="1700" b="1" u="sng" dirty="0"/>
              <a:t>Integrating essential and technical skills into delivery</a:t>
            </a:r>
          </a:p>
          <a:p>
            <a:pPr lvl="0">
              <a:spcBef>
                <a:spcPts val="1000"/>
              </a:spcBef>
            </a:pPr>
            <a:r>
              <a:rPr lang="en-GB" sz="1700" b="1" dirty="0"/>
              <a:t>Essential skills: </a:t>
            </a:r>
            <a:r>
              <a:rPr lang="en-GB" sz="1700" dirty="0"/>
              <a:t>Skills that are highly transferable and support the application of technical skills and knowledge. Examples include communication, problem solving and teamwork.  </a:t>
            </a:r>
          </a:p>
          <a:p>
            <a:pPr lvl="0">
              <a:spcBef>
                <a:spcPts val="1000"/>
              </a:spcBef>
            </a:pPr>
            <a:r>
              <a:rPr lang="en-GB" sz="1700" b="1" dirty="0"/>
              <a:t>Technical skills: </a:t>
            </a:r>
            <a:r>
              <a:rPr lang="en-GB" sz="1700" dirty="0"/>
              <a:t>Skills specific to a particular sector or role, sometimes based on a defined body of knowledge. They are generally less transferable beyond the sector or role they relate to. Examples include bookkeeping and using accounting software.</a:t>
            </a:r>
          </a:p>
        </p:txBody>
      </p:sp>
    </p:spTree>
    <p:extLst>
      <p:ext uri="{BB962C8B-B14F-4D97-AF65-F5344CB8AC3E}">
        <p14:creationId xmlns:p14="http://schemas.microsoft.com/office/powerpoint/2010/main" val="876891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256C3-39DC-A2E3-96BF-3E1E03BE8E6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521E68-6CCA-E34B-4D76-A4EFBD1C257B}"/>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C6677388-F607-751B-DED5-E5F7FDFAA0DE}"/>
              </a:ext>
            </a:extLst>
          </p:cNvPr>
          <p:cNvSpPr>
            <a:spLocks noGrp="1"/>
          </p:cNvSpPr>
          <p:nvPr>
            <p:ph type="body" idx="1"/>
          </p:nvPr>
        </p:nvSpPr>
        <p:spPr/>
        <p:txBody>
          <a:bodyPr>
            <a:normAutofit/>
          </a:bodyPr>
          <a:lstStyle/>
          <a:p>
            <a:pPr lvl="0">
              <a:lnSpc>
                <a:spcPct val="118000"/>
              </a:lnSpc>
            </a:pPr>
            <a:r>
              <a:rPr lang="en-GB" sz="1700" b="1" u="sng" dirty="0"/>
              <a:t>Adapting to assessment schedules</a:t>
            </a:r>
          </a:p>
          <a:p>
            <a:pPr lvl="0">
              <a:lnSpc>
                <a:spcPct val="118000"/>
              </a:lnSpc>
              <a:spcBef>
                <a:spcPts val="1000"/>
              </a:spcBef>
            </a:pPr>
            <a:r>
              <a:rPr lang="en-GB" sz="1700" dirty="0"/>
              <a:t>Adjust sequencing to maximise performance on external </a:t>
            </a:r>
            <a:r>
              <a:rPr lang="en-GB" sz="1700"/>
              <a:t>assessments ensuring </a:t>
            </a:r>
            <a:r>
              <a:rPr lang="en-GB" sz="1700" dirty="0"/>
              <a:t>all core/occupational specialism content is delivered in time for revision sessions.</a:t>
            </a:r>
          </a:p>
          <a:p>
            <a:pPr lvl="0">
              <a:lnSpc>
                <a:spcPct val="118000"/>
              </a:lnSpc>
              <a:spcBef>
                <a:spcPts val="1000"/>
              </a:spcBef>
            </a:pPr>
            <a:r>
              <a:rPr lang="en-GB" sz="1700" b="1" u="sng" dirty="0"/>
              <a:t>Year 1 sequencing strategy</a:t>
            </a:r>
            <a:endParaRPr lang="en-GB" sz="1700" dirty="0"/>
          </a:p>
          <a:p>
            <a:pPr marL="285750" lvl="0" indent="-285750">
              <a:lnSpc>
                <a:spcPct val="118000"/>
              </a:lnSpc>
              <a:spcBef>
                <a:spcPts val="1000"/>
              </a:spcBef>
              <a:buFont typeface="Arial" panose="020B0604020202020204" pitchFamily="34" charset="0"/>
              <a:buChar char="•"/>
            </a:pPr>
            <a:r>
              <a:rPr lang="en-GB" sz="1700" dirty="0"/>
              <a:t>Term 1: Focus on delivering core content knowledge. </a:t>
            </a:r>
          </a:p>
          <a:p>
            <a:pPr marL="285750" lvl="0" indent="-285750">
              <a:lnSpc>
                <a:spcPct val="118000"/>
              </a:lnSpc>
              <a:spcBef>
                <a:spcPts val="1000"/>
              </a:spcBef>
              <a:buFont typeface="Arial" panose="020B0604020202020204" pitchFamily="34" charset="0"/>
              <a:buChar char="•"/>
            </a:pPr>
            <a:r>
              <a:rPr lang="en-GB" sz="1700" dirty="0"/>
              <a:t>Term 2: Apply knowledge through problem solving and projects, incorporating employer input. </a:t>
            </a:r>
          </a:p>
          <a:p>
            <a:pPr marL="285750" lvl="0" indent="-285750">
              <a:lnSpc>
                <a:spcPct val="118000"/>
              </a:lnSpc>
              <a:spcBef>
                <a:spcPts val="1000"/>
              </a:spcBef>
              <a:buFont typeface="Arial" panose="020B0604020202020204" pitchFamily="34" charset="0"/>
              <a:buChar char="•"/>
            </a:pPr>
            <a:r>
              <a:rPr lang="en-GB" sz="1700" dirty="0"/>
              <a:t>Term 3: Prioritise assessment preparation.</a:t>
            </a:r>
          </a:p>
          <a:p>
            <a:pPr lvl="0">
              <a:lnSpc>
                <a:spcPct val="118000"/>
              </a:lnSpc>
              <a:spcBef>
                <a:spcPts val="1000"/>
              </a:spcBef>
            </a:pPr>
            <a:r>
              <a:rPr lang="en-GB" sz="1700" b="1" u="sng">
                <a:latin typeface="Arial"/>
                <a:cs typeface="Arial"/>
              </a:rPr>
              <a:t>Implementing problem solving and projects</a:t>
            </a:r>
            <a:endParaRPr lang="en-GB" sz="1700">
              <a:latin typeface="Arial"/>
              <a:cs typeface="Arial"/>
            </a:endParaRPr>
          </a:p>
          <a:p>
            <a:pPr lvl="0">
              <a:lnSpc>
                <a:spcPct val="118000"/>
              </a:lnSpc>
              <a:spcBef>
                <a:spcPts val="1000"/>
              </a:spcBef>
            </a:pPr>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267352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98109-557F-3CE6-B62E-DD8A9AEEFA1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A05E40F-7C4D-DB23-FD88-F8A5FCA9A7B6}"/>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2A8D487B-DB84-189F-76FB-06D62157F01F}"/>
              </a:ext>
            </a:extLst>
          </p:cNvPr>
          <p:cNvSpPr>
            <a:spLocks noGrp="1"/>
          </p:cNvSpPr>
          <p:nvPr>
            <p:ph type="body" idx="1"/>
          </p:nvPr>
        </p:nvSpPr>
        <p:spPr/>
        <p:txBody>
          <a:bodyPr>
            <a:normAutofit fontScale="92500" lnSpcReduction="20000"/>
          </a:bodyPr>
          <a:lstStyle/>
          <a:p>
            <a:pPr lvl="0"/>
            <a:r>
              <a:rPr lang="en-GB" sz="1700" b="1" u="sng" dirty="0">
                <a:latin typeface="Arial"/>
                <a:cs typeface="Arial"/>
              </a:rPr>
              <a:t>Introduction to OS content</a:t>
            </a:r>
          </a:p>
          <a:p>
            <a:pPr lvl="0">
              <a:spcBef>
                <a:spcPts val="1000"/>
              </a:spcBef>
            </a:pPr>
            <a:r>
              <a:rPr lang="en-GB" sz="1700" dirty="0">
                <a:latin typeface="Arial"/>
                <a:cs typeface="Arial"/>
              </a:rPr>
              <a:t>Plan to deliver OS content mainly in the second year; however, you may start to introduce some OS content in the first year. This could include small projects and taster sessions. </a:t>
            </a:r>
          </a:p>
          <a:p>
            <a:pPr lvl="0">
              <a:spcBef>
                <a:spcPts val="1000"/>
              </a:spcBef>
            </a:pPr>
            <a:r>
              <a:rPr lang="en-GB" sz="1700" b="1" u="sng" dirty="0">
                <a:latin typeface="Arial"/>
                <a:cs typeface="Arial"/>
              </a:rPr>
              <a:t>Adopting an integrated approach</a:t>
            </a:r>
          </a:p>
          <a:p>
            <a:pPr lvl="0">
              <a:spcBef>
                <a:spcPts val="1000"/>
              </a:spcBef>
            </a:pPr>
            <a:r>
              <a:rPr lang="en-GB" sz="1700" dirty="0"/>
              <a:t>Incorporate knowledge and skills across the performance outcomes. Move away from delivering individual performance outcomes discretely due to varying time needs and content overlap. </a:t>
            </a:r>
          </a:p>
          <a:p>
            <a:pPr lvl="0">
              <a:spcBef>
                <a:spcPts val="1000"/>
              </a:spcBef>
            </a:pPr>
            <a:r>
              <a:rPr lang="en-GB" sz="1700" b="1" u="sng" dirty="0">
                <a:latin typeface="Arial"/>
                <a:cs typeface="Arial"/>
              </a:rPr>
              <a:t>Project work for OS delivery</a:t>
            </a:r>
          </a:p>
          <a:p>
            <a:pPr lvl="0">
              <a:spcBef>
                <a:spcPts val="1000"/>
              </a:spcBef>
            </a:pPr>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spcBef>
                <a:spcPts val="1000"/>
              </a:spcBef>
            </a:pPr>
            <a:r>
              <a:rPr lang="en-GB" sz="1700" b="1" u="sng" dirty="0">
                <a:latin typeface="Arial"/>
                <a:cs typeface="Arial"/>
              </a:rPr>
              <a:t>Navigating the assessment schedule</a:t>
            </a:r>
          </a:p>
          <a:p>
            <a:pPr lvl="0">
              <a:spcBef>
                <a:spcPts val="1000"/>
              </a:spcBef>
            </a:pPr>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3594837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618D6-D9CC-9CE3-AC43-E8AC2DD849F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03B87F-FA69-2616-1AA8-507C85756F9C}"/>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a:t>
            </a:r>
          </a:p>
        </p:txBody>
      </p:sp>
      <p:sp>
        <p:nvSpPr>
          <p:cNvPr id="2" name="Text Placeholder 1">
            <a:extLst>
              <a:ext uri="{FF2B5EF4-FFF2-40B4-BE49-F238E27FC236}">
                <a16:creationId xmlns:a16="http://schemas.microsoft.com/office/drawing/2014/main" id="{BE1BE688-DA31-C5C5-A4E0-DDB765839C53}"/>
              </a:ext>
            </a:extLst>
          </p:cNvPr>
          <p:cNvSpPr>
            <a:spLocks noGrp="1"/>
          </p:cNvSpPr>
          <p:nvPr>
            <p:ph type="body" idx="1"/>
          </p:nvPr>
        </p:nvSpPr>
        <p:spPr/>
        <p:txBody>
          <a:bodyPr>
            <a:normAutofit/>
          </a:bodyPr>
          <a:lstStyle/>
          <a:p>
            <a:pPr lvl="0"/>
            <a:r>
              <a:rPr lang="en-GB" sz="1700" b="1" u="sng">
                <a:latin typeface="Arial"/>
                <a:cs typeface="Arial"/>
              </a:rPr>
              <a:t>Preparation for industry placements</a:t>
            </a:r>
          </a:p>
          <a:p>
            <a:pPr lvl="0">
              <a:spcBef>
                <a:spcPts val="1000"/>
              </a:spcBef>
            </a:pPr>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a:spcBef>
                <a:spcPts val="1000"/>
              </a:spcBef>
            </a:pPr>
            <a:r>
              <a:rPr lang="en-GB" sz="1700" b="1" u="sng">
                <a:latin typeface="Arial"/>
                <a:cs typeface="Arial"/>
              </a:rPr>
              <a:t>Timings of industry placements</a:t>
            </a:r>
          </a:p>
          <a:p>
            <a:pPr lvl="0">
              <a:spcBef>
                <a:spcPts val="1000"/>
              </a:spcBef>
            </a:pPr>
            <a:r>
              <a:rPr lang="en-GB" sz="1700" dirty="0"/>
              <a:t>Consider adopting a flexible approach to scheduling a placement. For example, offer multiple opportunities throughout the programme for block placement weeks.  </a:t>
            </a:r>
          </a:p>
          <a:p>
            <a:pPr lvl="0">
              <a:spcBef>
                <a:spcPts val="1000"/>
              </a:spcBef>
            </a:pPr>
            <a:r>
              <a:rPr lang="en-GB" sz="1700" b="1" u="sng">
                <a:latin typeface="Arial"/>
                <a:cs typeface="Arial"/>
              </a:rPr>
              <a:t>Individual learning objectives</a:t>
            </a:r>
          </a:p>
          <a:p>
            <a:pPr lvl="0">
              <a:spcBef>
                <a:spcPts val="1000"/>
              </a:spcBef>
            </a:pPr>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2722817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201ABD-A2A6-BFD3-6A89-25EBFB2E7BBF}"/>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Legal, Finance and Accounting teachers, including teaching materials, useful links, upcoming events and the latest updates, </a:t>
            </a:r>
            <a:br>
              <a:rPr lang="en-GB" sz="2200" dirty="0"/>
            </a:br>
            <a:r>
              <a:rPr lang="en-GB" sz="2200">
                <a:latin typeface="Arial"/>
                <a:cs typeface="Arial"/>
              </a:rPr>
              <a:t>please visit:</a:t>
            </a:r>
            <a:br>
              <a:rPr lang="en-GB" sz="2200" dirty="0"/>
            </a:br>
            <a:r>
              <a:rPr lang="en-US" sz="2200" dirty="0">
                <a:latin typeface="Arial"/>
                <a:cs typeface="Arial"/>
                <a:hlinkClick r:id="rId3"/>
              </a:rPr>
              <a:t>Legal, Finance and Accounting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434570136"/>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F9E3B7-3590-4D18-9DFF-1F466524CA81}"/>
</file>

<file path=customXml/itemProps2.xml><?xml version="1.0" encoding="utf-8"?>
<ds:datastoreItem xmlns:ds="http://schemas.openxmlformats.org/officeDocument/2006/customXml" ds:itemID="{15DEDEBD-93FD-431F-B95B-49A64AB69025}"/>
</file>

<file path=docProps/app.xml><?xml version="1.0" encoding="utf-8"?>
<Properties xmlns="http://schemas.openxmlformats.org/officeDocument/2006/extended-properties" xmlns:vt="http://schemas.openxmlformats.org/officeDocument/2006/docPropsVTypes">
  <TotalTime>0</TotalTime>
  <Words>834</Words>
  <Application>Microsoft Office PowerPoint</Application>
  <PresentationFormat>Widescreen</PresentationFormat>
  <Paragraphs>73</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Gatsby</vt:lpstr>
      <vt:lpstr>T Level in Legal Services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2026-06-08T11:10:45Z</dcterms:created>
  <dcterms:modified xsi:type="dcterms:W3CDTF">2026-06-08T14:03:47Z</dcterms:modified>
</cp:coreProperties>
</file>