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267" r:id="rId2"/>
    <p:sldId id="268" r:id="rId3"/>
    <p:sldId id="269" r:id="rId4"/>
    <p:sldId id="271" r:id="rId5"/>
    <p:sldId id="273" r:id="rId6"/>
    <p:sldId id="275" r:id="rId7"/>
    <p:sldId id="276"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A7A9AD"/>
    <a:srgbClr val="F0DBE5"/>
    <a:srgbClr val="86395F"/>
    <a:srgbClr val="F1995C"/>
    <a:srgbClr val="F7E3D4"/>
    <a:srgbClr val="A44A00"/>
    <a:srgbClr val="EEDDDD"/>
    <a:srgbClr val="851414"/>
    <a:srgbClr val="EBDD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661159-E890-4A57-9695-08CECB33FAB6}" v="1" dt="2026-06-08T11:50:36.389"/>
    <p1510:client id="{2BD75EF3-4AC2-4263-BE05-D9632B2773EF}" v="5" dt="2026-06-08T11:10:56.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73" autoAdjust="0"/>
    <p:restoredTop sz="87466" autoAdjust="0"/>
  </p:normalViewPr>
  <p:slideViewPr>
    <p:cSldViewPr snapToGrid="0">
      <p:cViewPr varScale="1">
        <p:scale>
          <a:sx n="72" d="100"/>
          <a:sy n="72" d="100"/>
        </p:scale>
        <p:origin x="648"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18" d="100"/>
          <a:sy n="118" d="100"/>
        </p:scale>
        <p:origin x="28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Image © Shutterstock/</a:t>
            </a:r>
            <a:r>
              <a:rPr lang="en-GB" dirty="0"/>
              <a:t>Chay_Tee</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dirty="0"/>
          </a:p>
        </p:txBody>
      </p:sp>
    </p:spTree>
    <p:extLst>
      <p:ext uri="{BB962C8B-B14F-4D97-AF65-F5344CB8AC3E}">
        <p14:creationId xmlns:p14="http://schemas.microsoft.com/office/powerpoint/2010/main" val="34456680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E2C969CA-9B54-DC0B-C102-D1AB2DC7A308}"/>
              </a:ext>
            </a:extLst>
          </p:cNvPr>
          <p:cNvPicPr>
            <a:picLocks noChangeAspect="1"/>
          </p:cNvPicPr>
          <p:nvPr userDrawn="1"/>
        </p:nvPicPr>
        <p:blipFill>
          <a:blip r:embed="rId2" cstate="screen">
            <a:extLst>
              <a:ext uri="{28A0092B-C50C-407E-A947-70E740481C1C}">
                <a14:useLocalDpi xmlns:a14="http://schemas.microsoft.com/office/drawing/2010/main"/>
              </a:ext>
            </a:extLst>
          </a:blip>
          <a:srcRect b="-59786"/>
          <a:stretch>
            <a:fillRect/>
          </a:stretch>
        </p:blipFill>
        <p:spPr>
          <a:xfrm>
            <a:off x="0" y="-2603"/>
            <a:ext cx="12192000" cy="6514946"/>
          </a:xfrm>
          <a:prstGeom prst="rect">
            <a:avLst/>
          </a:prstGeom>
        </p:spPr>
      </p:pic>
      <p:pic>
        <p:nvPicPr>
          <p:cNvPr id="3" name="Picture 2" descr="A pink and black rectangle&#10;&#10;AI-generated content may be incorrect.">
            <a:extLst>
              <a:ext uri="{FF2B5EF4-FFF2-40B4-BE49-F238E27FC236}">
                <a16:creationId xmlns:a16="http://schemas.microsoft.com/office/drawing/2014/main" id="{095966CB-FB28-81BA-397F-C869D47AEFC5}"/>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1" y="2220491"/>
            <a:ext cx="12191999" cy="4637509"/>
          </a:xfrm>
          <a:prstGeom prst="rect">
            <a:avLst/>
          </a:prstGeom>
        </p:spPr>
      </p:pic>
      <p:pic>
        <p:nvPicPr>
          <p:cNvPr id="4" name="Picture 3">
            <a:extLst>
              <a:ext uri="{FF2B5EF4-FFF2-40B4-BE49-F238E27FC236}">
                <a16:creationId xmlns:a16="http://schemas.microsoft.com/office/drawing/2014/main" id="{8BF7A210-1BBA-FE7D-41AC-608187CC9474}"/>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6000" y="1904694"/>
            <a:ext cx="1799997" cy="179999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829221"/>
            <a:ext cx="11016505" cy="875845"/>
          </a:xfrm>
        </p:spPr>
        <p:txBody>
          <a:bodyPr anchor="b" anchorCtr="0">
            <a:noAutofit/>
          </a:bodyPr>
          <a:lstStyle>
            <a:lvl1pPr algn="ctr">
              <a:defRPr sz="5200" b="1">
                <a:solidFill>
                  <a:srgbClr val="86395F"/>
                </a:solidFill>
                <a:latin typeface="Arial" panose="020B0604020202020204" pitchFamily="34" charset="0"/>
                <a:cs typeface="Arial" panose="020B0604020202020204" pitchFamily="34" charset="0"/>
              </a:defRPr>
            </a:lvl1pPr>
          </a:lstStyle>
          <a:p>
            <a:r>
              <a:rPr lang="en-US" dirty="0"/>
              <a:t>Click to add title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topic</a:t>
            </a:r>
            <a:endParaRPr lang="en-GB" dirty="0"/>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3101456"/>
            <a:ext cx="4717953" cy="369332"/>
          </a:xfrm>
        </p:spPr>
        <p:txBody>
          <a:bodyPr>
            <a:spAutoFit/>
          </a:bodyPr>
          <a:lstStyle>
            <a:lvl1pPr marL="0" indent="0" algn="r">
              <a:buNone/>
              <a:defRPr sz="1800" b="1" i="0" u="none">
                <a:solidFill>
                  <a:srgbClr val="86395F"/>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2400">
                <a:solidFill>
                  <a:schemeClr val="tx1">
                    <a:lumMod val="85000"/>
                    <a:lumOff val="15000"/>
                  </a:schemeClr>
                </a:solidFill>
              </a:defRPr>
            </a:lvl1pPr>
          </a:lstStyle>
          <a:p>
            <a:pPr lvl="0"/>
            <a:r>
              <a:rPr lang="en-US" dirty="0"/>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2486257"/>
            <a:ext cx="2049637" cy="860482"/>
          </a:xfrm>
          <a:prstGeom prst="rect">
            <a:avLst/>
          </a:prstGeom>
        </p:spPr>
      </p:pic>
      <p:sp>
        <p:nvSpPr>
          <p:cNvPr id="6" name="Footer Placeholder 4">
            <a:extLst>
              <a:ext uri="{FF2B5EF4-FFF2-40B4-BE49-F238E27FC236}">
                <a16:creationId xmlns:a16="http://schemas.microsoft.com/office/drawing/2014/main" id="{2BEB897A-AD1F-3769-D544-2841EDBABE9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04CA7E1-8007-3F07-3361-2AB4993C398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F0DBE5"/>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dirty="0"/>
              <a:t>Write a bulleted explanation of how the information was gathered (e.g. research, CoP discussion, provider input)</a:t>
            </a:r>
          </a:p>
          <a:p>
            <a:r>
              <a:rPr lang="en-GB" dirty="0"/>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357756" y="162686"/>
            <a:ext cx="2694718" cy="365125"/>
          </a:xfrm>
          <a:prstGeom prst="roundRect">
            <a:avLst/>
          </a:prstGeom>
          <a:solidFill>
            <a:srgbClr val="86395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Sales, Marketing and Procurement</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3225501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0" name="Rounded Rectangle 19">
            <a:extLst>
              <a:ext uri="{FF2B5EF4-FFF2-40B4-BE49-F238E27FC236}">
                <a16:creationId xmlns:a16="http://schemas.microsoft.com/office/drawing/2014/main" id="{66CBA6E2-54D7-D542-790E-42C81BB11EEC}"/>
              </a:ext>
            </a:extLst>
          </p:cNvPr>
          <p:cNvSpPr/>
          <p:nvPr userDrawn="1"/>
        </p:nvSpPr>
        <p:spPr>
          <a:xfrm>
            <a:off x="9357756" y="162686"/>
            <a:ext cx="2694718" cy="365125"/>
          </a:xfrm>
          <a:prstGeom prst="roundRect">
            <a:avLst/>
          </a:prstGeom>
          <a:solidFill>
            <a:srgbClr val="86395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Sales, Marketing and Procurement</a:t>
            </a:r>
          </a:p>
        </p:txBody>
      </p:sp>
      <p:sp>
        <p:nvSpPr>
          <p:cNvPr id="2" name="Footer Placeholder 4">
            <a:extLst>
              <a:ext uri="{FF2B5EF4-FFF2-40B4-BE49-F238E27FC236}">
                <a16:creationId xmlns:a16="http://schemas.microsoft.com/office/drawing/2014/main" id="{4EC262CD-2086-49ED-37C5-8B8927C7E6B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0802D11-E582-FAE9-795B-C6E915AA772C}"/>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14347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F0DBE5"/>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dirty="0"/>
              <a:t>Title</a:t>
            </a:r>
            <a:endParaRPr lang="en-GB" dirty="0"/>
          </a:p>
          <a:p>
            <a:pPr marL="0" lvl="0" indent="0" algn="l" rtl="0">
              <a:lnSpc>
                <a:spcPct val="108000"/>
              </a:lnSpc>
              <a:spcBef>
                <a:spcPts val="1000"/>
              </a:spcBef>
              <a:spcAft>
                <a:spcPts val="0"/>
              </a:spcAft>
              <a:buSzPct val="100000"/>
              <a:buNone/>
            </a:pPr>
            <a:r>
              <a:rPr lang="en-GB" dirty="0"/>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dirty="0"/>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2" name="Rounded Rectangle 1">
            <a:extLst>
              <a:ext uri="{FF2B5EF4-FFF2-40B4-BE49-F238E27FC236}">
                <a16:creationId xmlns:a16="http://schemas.microsoft.com/office/drawing/2014/main" id="{F7FA15D7-A769-EEC1-ADBC-C7C63151805F}"/>
              </a:ext>
            </a:extLst>
          </p:cNvPr>
          <p:cNvSpPr/>
          <p:nvPr userDrawn="1"/>
        </p:nvSpPr>
        <p:spPr>
          <a:xfrm>
            <a:off x="9357756" y="162686"/>
            <a:ext cx="2694718" cy="365125"/>
          </a:xfrm>
          <a:prstGeom prst="roundRect">
            <a:avLst/>
          </a:prstGeom>
          <a:solidFill>
            <a:srgbClr val="86395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Sales, Marketing and Procurement</a:t>
            </a:r>
          </a:p>
        </p:txBody>
      </p:sp>
    </p:spTree>
    <p:extLst>
      <p:ext uri="{BB962C8B-B14F-4D97-AF65-F5344CB8AC3E}">
        <p14:creationId xmlns:p14="http://schemas.microsoft.com/office/powerpoint/2010/main" val="2015980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F0DBE5"/>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dirty="0">
                <a:hlinkClick r:id="rId2" invalidUrl="https:///"/>
              </a:rPr>
              <a:t>New text with link</a:t>
            </a:r>
            <a:endParaRPr lang="en-US" dirty="0"/>
          </a:p>
          <a:p>
            <a:r>
              <a:rPr lang="en-US" dirty="0">
                <a:hlinkClick r:id="rId3" invalidUrl="https:///"/>
              </a:rPr>
              <a:t>New text with link</a:t>
            </a:r>
            <a:endParaRPr lang="en-US" dirty="0"/>
          </a:p>
          <a:p>
            <a:r>
              <a:rPr lang="en-US" dirty="0">
                <a:hlinkClick r:id="rId4" invalidUrl="https:///"/>
              </a:rPr>
              <a:t>New text with link</a:t>
            </a:r>
            <a:endParaRPr lang="en-US" dirty="0"/>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2" name="Rounded Rectangle 1">
            <a:extLst>
              <a:ext uri="{FF2B5EF4-FFF2-40B4-BE49-F238E27FC236}">
                <a16:creationId xmlns:a16="http://schemas.microsoft.com/office/drawing/2014/main" id="{79C66DC4-55A3-B258-DD97-FA8FCF936EC0}"/>
              </a:ext>
            </a:extLst>
          </p:cNvPr>
          <p:cNvSpPr/>
          <p:nvPr userDrawn="1"/>
        </p:nvSpPr>
        <p:spPr>
          <a:xfrm>
            <a:off x="9357756" y="162686"/>
            <a:ext cx="2694718" cy="365125"/>
          </a:xfrm>
          <a:prstGeom prst="roundRect">
            <a:avLst/>
          </a:prstGeom>
          <a:solidFill>
            <a:srgbClr val="86395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Sales, Marketing and Procurement</a:t>
            </a:r>
          </a:p>
        </p:txBody>
      </p:sp>
    </p:spTree>
    <p:extLst>
      <p:ext uri="{BB962C8B-B14F-4D97-AF65-F5344CB8AC3E}">
        <p14:creationId xmlns:p14="http://schemas.microsoft.com/office/powerpoint/2010/main" val="916483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5" r:id="rId2"/>
    <p:sldLayoutId id="2147483676" r:id="rId3"/>
    <p:sldLayoutId id="2147483677" r:id="rId4"/>
    <p:sldLayoutId id="2147483678"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86395F"/>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6395F"/>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6395F"/>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6395F"/>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6395F"/>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icaleducationnetworks.org.uk/sales-marketing-procurement/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p:txBody>
          <a:bodyPr>
            <a:noAutofit/>
          </a:bodyPr>
          <a:lstStyle/>
          <a:p>
            <a:r>
              <a:rPr lang="en-GB" dirty="0"/>
              <a:t>Route: </a:t>
            </a:r>
            <a:r>
              <a:rPr lang="en-US" dirty="0"/>
              <a:t>Sales, Marketing and Procurement</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703163" y="4084715"/>
            <a:ext cx="11016505" cy="875845"/>
          </a:xfrm>
        </p:spPr>
        <p:txBody>
          <a:bodyPr>
            <a:noAutofit/>
          </a:bodyPr>
          <a:lstStyle/>
          <a:p>
            <a:r>
              <a:rPr lang="en-US" dirty="0"/>
              <a:t>T Level in Marketing</a:t>
            </a:r>
            <a:endParaRPr lang="en-GB" dirty="0"/>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703163" y="5152798"/>
            <a:ext cx="11016505" cy="583211"/>
          </a:xfrm>
        </p:spPr>
        <p:txBody>
          <a:bodyPr>
            <a:normAutofit/>
          </a:bodyPr>
          <a:lstStyle/>
          <a:p>
            <a:r>
              <a:rPr lang="en-US" dirty="0"/>
              <a:t>Curriculum Model</a:t>
            </a:r>
          </a:p>
        </p:txBody>
      </p:sp>
      <p:sp>
        <p:nvSpPr>
          <p:cNvPr id="2" name="TextBox 1">
            <a:extLst>
              <a:ext uri="{FF2B5EF4-FFF2-40B4-BE49-F238E27FC236}">
                <a16:creationId xmlns:a16="http://schemas.microsoft.com/office/drawing/2014/main" id="{BED7A4DC-927B-C133-9180-55B73D0786FA}"/>
              </a:ext>
              <a:ext uri="{C183D7F6-B498-43B3-948B-1728B52AA6E4}">
                <adec:decorative xmlns:adec="http://schemas.microsoft.com/office/drawing/2017/decorative" val="1"/>
              </a:ext>
            </a:extLst>
          </p:cNvPr>
          <p:cNvSpPr txBox="1"/>
          <p:nvPr/>
        </p:nvSpPr>
        <p:spPr>
          <a:xfrm rot="16200000">
            <a:off x="10893024" y="1766952"/>
            <a:ext cx="2332886" cy="230832"/>
          </a:xfrm>
          <a:prstGeom prst="rect">
            <a:avLst/>
          </a:prstGeom>
          <a:noFill/>
        </p:spPr>
        <p:txBody>
          <a:bodyPr wrap="square">
            <a:spAutoFit/>
          </a:bodyPr>
          <a:lstStyle/>
          <a:p>
            <a:r>
              <a:rPr lang="en-US" sz="900" dirty="0">
                <a:solidFill>
                  <a:schemeClr val="bg1"/>
                </a:solidFill>
              </a:rPr>
              <a:t>Image © Shutterstock/Chay_Tee</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5DE1D5A-63D8-F980-226B-53AE53FDE7C4}"/>
              </a:ext>
            </a:extLst>
          </p:cNvPr>
          <p:cNvSpPr>
            <a:spLocks noGrp="1"/>
          </p:cNvSpPr>
          <p:nvPr>
            <p:ph type="body" idx="1"/>
          </p:nvPr>
        </p:nvSpPr>
        <p:spPr/>
        <p:txBody>
          <a:bodyPr>
            <a:normAutofit fontScale="92500"/>
          </a:bodyPr>
          <a:lstStyle/>
          <a:p>
            <a:pPr marL="229870" indent="-229870">
              <a:lnSpc>
                <a:spcPct val="118000"/>
              </a:lnSpc>
              <a:buClr>
                <a:srgbClr val="000000"/>
              </a:buClr>
            </a:pPr>
            <a:r>
              <a:rPr lang="en-US" sz="2200" dirty="0">
                <a:latin typeface="Arial"/>
                <a:cs typeface="Arial"/>
              </a:rPr>
              <a:t>The purpose of this resource is to provide a visual curriculum model and guidance that could be used to inform holistic curriculum planning for the T Level in Marketing.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This curriculum model was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8 Sales, Marketing and Procurement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130699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DDC28C-2AC6-81F3-CA26-802FD72C6014}"/>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Marketing</a:t>
            </a:r>
          </a:p>
        </p:txBody>
      </p:sp>
      <p:sp>
        <p:nvSpPr>
          <p:cNvPr id="19" name="Google Shape;345;p11">
            <a:extLst>
              <a:ext uri="{FF2B5EF4-FFF2-40B4-BE49-F238E27FC236}">
                <a16:creationId xmlns:a16="http://schemas.microsoft.com/office/drawing/2014/main" id="{E030B4D9-5779-8C0E-ECC8-CBB7127BF733}"/>
              </a:ext>
            </a:extLst>
          </p:cNvPr>
          <p:cNvSpPr txBox="1"/>
          <p:nvPr/>
        </p:nvSpPr>
        <p:spPr>
          <a:xfrm>
            <a:off x="357506" y="1382643"/>
            <a:ext cx="1192460" cy="428387"/>
          </a:xfrm>
          <a:prstGeom prst="rect">
            <a:avLst/>
          </a:prstGeom>
          <a:noFill/>
          <a:ln>
            <a:noFill/>
          </a:ln>
        </p:spPr>
        <p:txBody>
          <a:bodyPr spcFirstLastPara="1" wrap="square" lIns="0" tIns="0" rIns="0" bIns="0" anchor="t" anchorCtr="0">
            <a:spAutoFit/>
          </a:bodyPr>
          <a:lstStyle/>
          <a:p>
            <a:pPr>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(3 days) and </a:t>
            </a:r>
            <a:r>
              <a:rPr lang="en-GB" sz="800" dirty="0">
                <a:solidFill>
                  <a:srgbClr val="1A768D"/>
                </a:solidFill>
                <a:latin typeface="Arial" panose="020B0604020202020204" pitchFamily="34" charset="0"/>
                <a:ea typeface="Open Sans" pitchFamily="2" charset="0"/>
                <a:cs typeface="Arial" panose="020B0604020202020204" pitchFamily="34" charset="0"/>
                <a:sym typeface="Open Sans"/>
              </a:rPr>
              <a:t>Employer Set Project (ESP) (embedded)</a:t>
            </a:r>
            <a:endParaRPr lang="en-GB" sz="800" dirty="0">
              <a:latin typeface="Arial" panose="020B0604020202020204" pitchFamily="34" charset="0"/>
              <a:ea typeface="Open Sans" pitchFamily="2" charset="0"/>
              <a:cs typeface="Arial" panose="020B0604020202020204" pitchFamily="34" charset="0"/>
            </a:endParaRPr>
          </a:p>
        </p:txBody>
      </p:sp>
      <p:sp>
        <p:nvSpPr>
          <p:cNvPr id="29" name="Rounded Rectangle 28">
            <a:extLst>
              <a:ext uri="{FF2B5EF4-FFF2-40B4-BE49-F238E27FC236}">
                <a16:creationId xmlns:a16="http://schemas.microsoft.com/office/drawing/2014/main" id="{CDC5C8E2-1CE7-75A5-9A69-1A8E835DB5A3}"/>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37" name="Rounded Rectangle 36">
            <a:extLst>
              <a:ext uri="{FF2B5EF4-FFF2-40B4-BE49-F238E27FC236}">
                <a16:creationId xmlns:a16="http://schemas.microsoft.com/office/drawing/2014/main" id="{75ACA8DE-B8CE-E324-1989-21E8C479D3B0}"/>
              </a:ext>
            </a:extLst>
          </p:cNvPr>
          <p:cNvSpPr/>
          <p:nvPr/>
        </p:nvSpPr>
        <p:spPr>
          <a:xfrm>
            <a:off x="2011857" y="1188673"/>
            <a:ext cx="2738163" cy="792000"/>
          </a:xfrm>
          <a:prstGeom prst="roundRect">
            <a:avLst>
              <a:gd name="adj" fmla="val 1464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42" name="Rounded Rectangle 41">
            <a:extLst>
              <a:ext uri="{FF2B5EF4-FFF2-40B4-BE49-F238E27FC236}">
                <a16:creationId xmlns:a16="http://schemas.microsoft.com/office/drawing/2014/main" id="{487CE306-47C3-221C-D943-BCB8EACE8763}"/>
              </a:ext>
            </a:extLst>
          </p:cNvPr>
          <p:cNvSpPr/>
          <p:nvPr/>
        </p:nvSpPr>
        <p:spPr>
          <a:xfrm rot="16200000">
            <a:off x="4529522" y="144067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5" name="Rounded Rectangle 4">
            <a:extLst>
              <a:ext uri="{FF2B5EF4-FFF2-40B4-BE49-F238E27FC236}">
                <a16:creationId xmlns:a16="http://schemas.microsoft.com/office/drawing/2014/main" id="{6995EB37-D409-9786-9486-524CCD492C80}"/>
              </a:ext>
            </a:extLst>
          </p:cNvPr>
          <p:cNvSpPr/>
          <p:nvPr/>
        </p:nvSpPr>
        <p:spPr>
          <a:xfrm rot="16200000">
            <a:off x="4847712" y="1442393"/>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38" name="Rounded Rectangle 37">
            <a:extLst>
              <a:ext uri="{FF2B5EF4-FFF2-40B4-BE49-F238E27FC236}">
                <a16:creationId xmlns:a16="http://schemas.microsoft.com/office/drawing/2014/main" id="{A7D83F47-FC4D-7028-EE44-5D77CD95C8DE}"/>
              </a:ext>
            </a:extLst>
          </p:cNvPr>
          <p:cNvSpPr/>
          <p:nvPr/>
        </p:nvSpPr>
        <p:spPr>
          <a:xfrm rot="16200000">
            <a:off x="5172806"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41" name="Rounded Rectangle 40">
            <a:extLst>
              <a:ext uri="{FF2B5EF4-FFF2-40B4-BE49-F238E27FC236}">
                <a16:creationId xmlns:a16="http://schemas.microsoft.com/office/drawing/2014/main" id="{237C1A83-79F9-1E73-6A5D-B253E0BADCD0}"/>
              </a:ext>
            </a:extLst>
          </p:cNvPr>
          <p:cNvSpPr/>
          <p:nvPr/>
        </p:nvSpPr>
        <p:spPr>
          <a:xfrm rot="16200000">
            <a:off x="8963731" y="1437878"/>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0" name="Rounded Rectangle 39">
            <a:extLst>
              <a:ext uri="{FF2B5EF4-FFF2-40B4-BE49-F238E27FC236}">
                <a16:creationId xmlns:a16="http://schemas.microsoft.com/office/drawing/2014/main" id="{528F28BF-3CC5-DFA1-D81F-EEF42EC2FC72}"/>
              </a:ext>
            </a:extLst>
          </p:cNvPr>
          <p:cNvSpPr/>
          <p:nvPr/>
        </p:nvSpPr>
        <p:spPr>
          <a:xfrm rot="16200000">
            <a:off x="9281920" y="1440673"/>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8" name="Google Shape;364;p11">
            <a:extLst>
              <a:ext uri="{FF2B5EF4-FFF2-40B4-BE49-F238E27FC236}">
                <a16:creationId xmlns:a16="http://schemas.microsoft.com/office/drawing/2014/main" id="{4388EB12-7295-1451-0AD3-21257AC8952C}"/>
              </a:ext>
            </a:extLst>
          </p:cNvPr>
          <p:cNvSpPr txBox="1"/>
          <p:nvPr/>
        </p:nvSpPr>
        <p:spPr>
          <a:xfrm>
            <a:off x="362661" y="2542047"/>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20" name="Rounded Rectangle 19">
            <a:extLst>
              <a:ext uri="{FF2B5EF4-FFF2-40B4-BE49-F238E27FC236}">
                <a16:creationId xmlns:a16="http://schemas.microsoft.com/office/drawing/2014/main" id="{7E0E78A9-93C4-BAB3-43B2-69618F024978}"/>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31" name="Rounded Rectangle 30">
            <a:extLst>
              <a:ext uri="{FF2B5EF4-FFF2-40B4-BE49-F238E27FC236}">
                <a16:creationId xmlns:a16="http://schemas.microsoft.com/office/drawing/2014/main" id="{B04E0F9D-B8B3-2DC7-4EAF-E9E2DCC2FE3C}"/>
              </a:ext>
            </a:extLst>
          </p:cNvPr>
          <p:cNvSpPr/>
          <p:nvPr/>
        </p:nvSpPr>
        <p:spPr>
          <a:xfrm>
            <a:off x="2450926" y="2304351"/>
            <a:ext cx="6064424" cy="792000"/>
          </a:xfrm>
          <a:prstGeom prst="roundRect">
            <a:avLst>
              <a:gd name="adj" fmla="val 12821"/>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16" name="Google Shape;346;p11">
            <a:extLst>
              <a:ext uri="{FF2B5EF4-FFF2-40B4-BE49-F238E27FC236}">
                <a16:creationId xmlns:a16="http://schemas.microsoft.com/office/drawing/2014/main" id="{EC9B1056-7D28-9857-9F5A-46D3A5DCA9EB}"/>
              </a:ext>
            </a:extLst>
          </p:cNvPr>
          <p:cNvSpPr txBox="1"/>
          <p:nvPr/>
        </p:nvSpPr>
        <p:spPr>
          <a:xfrm>
            <a:off x="357506" y="3723782"/>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a:t>
            </a:r>
            <a:endParaRPr dirty="0">
              <a:latin typeface="Arial" panose="020B0604020202020204" pitchFamily="34" charset="0"/>
              <a:ea typeface="Open Sans" pitchFamily="2" charset="0"/>
              <a:cs typeface="Arial" panose="020B0604020202020204" pitchFamily="34" charset="0"/>
            </a:endParaRPr>
          </a:p>
        </p:txBody>
      </p:sp>
      <p:sp>
        <p:nvSpPr>
          <p:cNvPr id="12" name="Rounded Rectangle 11">
            <a:extLst>
              <a:ext uri="{FF2B5EF4-FFF2-40B4-BE49-F238E27FC236}">
                <a16:creationId xmlns:a16="http://schemas.microsoft.com/office/drawing/2014/main" id="{AA9263C8-19E6-BB04-560B-156FE0888EB1}"/>
              </a:ext>
            </a:extLst>
          </p:cNvPr>
          <p:cNvSpPr/>
          <p:nvPr/>
        </p:nvSpPr>
        <p:spPr>
          <a:xfrm>
            <a:off x="5823041" y="3379608"/>
            <a:ext cx="2692309"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1" name="Rounded Rectangle 20">
            <a:extLst>
              <a:ext uri="{FF2B5EF4-FFF2-40B4-BE49-F238E27FC236}">
                <a16:creationId xmlns:a16="http://schemas.microsoft.com/office/drawing/2014/main" id="{FFB4CFA9-C8BC-CF3D-9739-A7EED825C029}"/>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7" name="Google Shape;347;p11">
            <a:extLst>
              <a:ext uri="{FF2B5EF4-FFF2-40B4-BE49-F238E27FC236}">
                <a16:creationId xmlns:a16="http://schemas.microsoft.com/office/drawing/2014/main" id="{55C9B608-3C65-910B-C046-883AA9B32C76}"/>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13" name="Rounded Rectangle 12">
            <a:extLst>
              <a:ext uri="{FF2B5EF4-FFF2-40B4-BE49-F238E27FC236}">
                <a16:creationId xmlns:a16="http://schemas.microsoft.com/office/drawing/2014/main" id="{DCD786B5-4204-39FB-A096-FB38FE5373F4}"/>
              </a:ext>
            </a:extLst>
          </p:cNvPr>
          <p:cNvSpPr/>
          <p:nvPr/>
        </p:nvSpPr>
        <p:spPr>
          <a:xfrm>
            <a:off x="1701120" y="4509670"/>
            <a:ext cx="6814230"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4" name="Content Placeholder 4">
            <a:extLst>
              <a:ext uri="{FF2B5EF4-FFF2-40B4-BE49-F238E27FC236}">
                <a16:creationId xmlns:a16="http://schemas.microsoft.com/office/drawing/2014/main" id="{C077953D-6582-453B-025E-6177F35AA966}"/>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7" name="Rectangle 6">
            <a:extLst>
              <a:ext uri="{FF2B5EF4-FFF2-40B4-BE49-F238E27FC236}">
                <a16:creationId xmlns:a16="http://schemas.microsoft.com/office/drawing/2014/main" id="{A47EB575-965F-54F0-1CC5-4DF06BC9DECD}"/>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8" name="Rectangle 7">
            <a:extLst>
              <a:ext uri="{FF2B5EF4-FFF2-40B4-BE49-F238E27FC236}">
                <a16:creationId xmlns:a16="http://schemas.microsoft.com/office/drawing/2014/main" id="{4DF687BC-3B37-BD5E-7AE2-01B5F653C71A}"/>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9" name="Rectangle 8">
            <a:extLst>
              <a:ext uri="{FF2B5EF4-FFF2-40B4-BE49-F238E27FC236}">
                <a16:creationId xmlns:a16="http://schemas.microsoft.com/office/drawing/2014/main" id="{2FB9DD8A-2F52-806E-D8A9-37C2B348546A}"/>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0" name="Rectangle 9">
            <a:extLst>
              <a:ext uri="{FF2B5EF4-FFF2-40B4-BE49-F238E27FC236}">
                <a16:creationId xmlns:a16="http://schemas.microsoft.com/office/drawing/2014/main" id="{C02F9BA8-9BB2-2A63-5146-0248C6F8F862}"/>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1" name="Rectangle 10">
            <a:extLst>
              <a:ext uri="{FF2B5EF4-FFF2-40B4-BE49-F238E27FC236}">
                <a16:creationId xmlns:a16="http://schemas.microsoft.com/office/drawing/2014/main" id="{D8B7FF54-0934-44BC-C88F-83304BB857DC}"/>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8" name="Rectangle 27">
            <a:extLst>
              <a:ext uri="{FF2B5EF4-FFF2-40B4-BE49-F238E27FC236}">
                <a16:creationId xmlns:a16="http://schemas.microsoft.com/office/drawing/2014/main" id="{12CDCEDC-1A21-F8DB-BC1B-4B247D991400}"/>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2" name="Rectangle 31">
            <a:extLst>
              <a:ext uri="{FF2B5EF4-FFF2-40B4-BE49-F238E27FC236}">
                <a16:creationId xmlns:a16="http://schemas.microsoft.com/office/drawing/2014/main" id="{AE0105DD-B062-B0D6-805B-F26B3683FC4A}"/>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1405772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ABE807-82FA-4CF8-B3CC-FD729E0E371A}"/>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a:t>
            </a:r>
          </a:p>
        </p:txBody>
      </p:sp>
      <p:sp>
        <p:nvSpPr>
          <p:cNvPr id="2" name="Text Placeholder 1">
            <a:extLst>
              <a:ext uri="{FF2B5EF4-FFF2-40B4-BE49-F238E27FC236}">
                <a16:creationId xmlns:a16="http://schemas.microsoft.com/office/drawing/2014/main" id="{6AB40AC9-27AA-D6D1-6887-D92DDDD1324C}"/>
              </a:ext>
            </a:extLst>
          </p:cNvPr>
          <p:cNvSpPr>
            <a:spLocks noGrp="1"/>
          </p:cNvSpPr>
          <p:nvPr>
            <p:ph type="body" idx="1"/>
          </p:nvPr>
        </p:nvSpPr>
        <p:spPr/>
        <p:txBody>
          <a:bodyPr>
            <a:normAutofit/>
          </a:bodyPr>
          <a:lstStyle/>
          <a:p>
            <a:pPr lvl="0">
              <a:spcBef>
                <a:spcPts val="0"/>
              </a:spcBef>
            </a:pPr>
            <a:r>
              <a:rPr lang="en-GB" sz="1700" b="1" u="sng" dirty="0"/>
              <a:t>Induction</a:t>
            </a:r>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a:t>
            </a:r>
            <a:r>
              <a:rPr lang="en-GB" sz="1700" dirty="0"/>
              <a:t> Skills that are highly transferable and support the application of technical skills and knowledge. Examples include communication, problem solving and teamwork.  </a:t>
            </a:r>
          </a:p>
          <a:p>
            <a:pPr lvl="0"/>
            <a:r>
              <a:rPr lang="en-GB" sz="1700" b="1" dirty="0"/>
              <a:t>Technical skills: </a:t>
            </a:r>
            <a:r>
              <a:rPr lang="en-GB" sz="1700" dirty="0"/>
              <a:t>Skills specific to a particular sector or role, sometimes based on a defined body of knowledge. They are generally less transferable beyond the sector or role they relate to. Examples include customer service, market research and procurement processes.</a:t>
            </a:r>
          </a:p>
        </p:txBody>
      </p:sp>
    </p:spTree>
    <p:extLst>
      <p:ext uri="{BB962C8B-B14F-4D97-AF65-F5344CB8AC3E}">
        <p14:creationId xmlns:p14="http://schemas.microsoft.com/office/powerpoint/2010/main" val="4205104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E2C1F-36D9-75AB-DC2C-4E50F12A330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9733076-E03D-075A-7847-44198B142AD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35255A00-916D-65FA-4A74-7B020F76D135}"/>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2513172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1D740-2DDD-8847-31F1-AFB83EB21A0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C1755E0-E81D-3900-3581-0C02F1321454}"/>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3DFB7700-7581-2368-8175-48F17244774C}"/>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however, you may start to introduce some OS content in the first year. This could include small projects and taster sessions.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153248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4AAB9-F697-A8B5-81D2-562A1345C8F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93F4484-C05C-65D0-D2BC-CCB0E0C3A04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176A1234-6FB1-05EE-BD63-84C9FFB000A9}"/>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863194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B498E03-0F24-A30C-7C86-596064A37A79}"/>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Sales, Marketing and Procurement teachers, including teaching materials, useful links, upcoming events and the latest updates, </a:t>
            </a:r>
            <a:br>
              <a:rPr lang="en-GB" sz="2200" dirty="0"/>
            </a:br>
            <a:r>
              <a:rPr lang="en-GB" sz="2200" dirty="0">
                <a:latin typeface="Arial"/>
                <a:cs typeface="Arial"/>
              </a:rPr>
              <a:t>please visit:</a:t>
            </a:r>
            <a:br>
              <a:rPr lang="en-GB" sz="2200" dirty="0"/>
            </a:br>
            <a:r>
              <a:rPr lang="en-US" sz="2200" dirty="0">
                <a:latin typeface="Arial"/>
                <a:cs typeface="Arial"/>
                <a:hlinkClick r:id="rId3"/>
              </a:rPr>
              <a:t>Sales, Marketing and Procurement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635702876"/>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405DAF-A3A8-4633-80DB-B0B9E91B26CF}"/>
</file>

<file path=customXml/itemProps2.xml><?xml version="1.0" encoding="utf-8"?>
<ds:datastoreItem xmlns:ds="http://schemas.openxmlformats.org/officeDocument/2006/customXml" ds:itemID="{40594782-2A73-4E1A-8DAE-19151848FB28}"/>
</file>

<file path=docProps/app.xml><?xml version="1.0" encoding="utf-8"?>
<Properties xmlns="http://schemas.openxmlformats.org/officeDocument/2006/extended-properties" xmlns:vt="http://schemas.openxmlformats.org/officeDocument/2006/docPropsVTypes">
  <TotalTime>0</TotalTime>
  <Words>822</Words>
  <Application>Microsoft Office PowerPoint</Application>
  <PresentationFormat>Widescreen</PresentationFormat>
  <Paragraphs>70</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Open Sans</vt:lpstr>
      <vt:lpstr>Gatsby</vt:lpstr>
      <vt:lpstr>T Level in Marketing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2026-06-08T11:10:56Z</dcterms:created>
  <dcterms:modified xsi:type="dcterms:W3CDTF">2026-06-08T14:05:02Z</dcterms:modified>
</cp:coreProperties>
</file>