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handoutMasterIdLst>
    <p:handoutMasterId r:id="rId17"/>
  </p:handoutMasterIdLst>
  <p:sldIdLst>
    <p:sldId id="267" r:id="rId2"/>
    <p:sldId id="284" r:id="rId3"/>
    <p:sldId id="287" r:id="rId4"/>
    <p:sldId id="276" r:id="rId5"/>
    <p:sldId id="277" r:id="rId6"/>
    <p:sldId id="288" r:id="rId7"/>
    <p:sldId id="289" r:id="rId8"/>
    <p:sldId id="296" r:id="rId9"/>
    <p:sldId id="297" r:id="rId10"/>
    <p:sldId id="285" r:id="rId11"/>
    <p:sldId id="290" r:id="rId12"/>
    <p:sldId id="292" r:id="rId13"/>
    <p:sldId id="293" r:id="rId14"/>
    <p:sldId id="28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59C2"/>
    <a:srgbClr val="FD6F88"/>
    <a:srgbClr val="2A8BEB"/>
    <a:srgbClr val="2A97EB"/>
    <a:srgbClr val="2AEBC1"/>
    <a:srgbClr val="00BF63"/>
    <a:srgbClr val="F07F86"/>
    <a:srgbClr val="FF7689"/>
    <a:srgbClr val="F1628B"/>
    <a:srgbClr val="FF62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12F398-02E8-2874-FB09-CDE2C14980DF}" v="4" dt="2026-06-08T08:03:15.751"/>
    <p1510:client id="{1A251147-295F-402C-8E34-FAF83281F6BB}" v="3" dt="2026-06-08T11:11:10.618"/>
    <p1510:client id="{861D250D-7DD9-407F-AAAD-512DC91ED12A}" v="1" dt="2026-06-08T11:52:05.0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782"/>
    <p:restoredTop sz="94658"/>
  </p:normalViewPr>
  <p:slideViewPr>
    <p:cSldViewPr snapToGrid="0">
      <p:cViewPr varScale="1">
        <p:scale>
          <a:sx n="75" d="100"/>
          <a:sy n="75" d="100"/>
        </p:scale>
        <p:origin x="9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F494C3-87E6-44F3-9255-8576886F1D0B}"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DC9C4D-EA1A-4A4A-98F9-A4A7BEC0386C}" type="slidenum">
              <a:rPr lang="en-GB" smtClean="0"/>
              <a:t>‹#›</a:t>
            </a:fld>
            <a:endParaRPr lang="en-GB" dirty="0"/>
          </a:p>
        </p:txBody>
      </p:sp>
    </p:spTree>
    <p:extLst>
      <p:ext uri="{BB962C8B-B14F-4D97-AF65-F5344CB8AC3E}">
        <p14:creationId xmlns:p14="http://schemas.microsoft.com/office/powerpoint/2010/main" val="2777793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800" b="0" i="0" u="none" strike="noStrike" dirty="0">
                <a:solidFill>
                  <a:srgbClr val="000000"/>
                </a:solidFill>
                <a:effectLst/>
                <a:highlight>
                  <a:srgbClr val="F5F5F5"/>
                </a:highlight>
                <a:latin typeface="Calibri" panose="020F0502020204030204" pitchFamily="34" charset="0"/>
              </a:rPr>
              <a:t>Image © </a:t>
            </a:r>
            <a:r>
              <a:rPr lang="en-GB" sz="1800" b="0" i="0" u="none" strike="noStrike" dirty="0">
                <a:solidFill>
                  <a:srgbClr val="000000"/>
                </a:solidFill>
                <a:effectLst/>
                <a:highlight>
                  <a:srgbClr val="F5F5F5"/>
                </a:highlight>
                <a:latin typeface="docs-Google Sans"/>
              </a:rPr>
              <a:t>Pexels/ThisIsEngineering</a:t>
            </a:r>
            <a:endParaRPr lang="en-GB" dirty="0"/>
          </a:p>
        </p:txBody>
      </p:sp>
      <p:sp>
        <p:nvSpPr>
          <p:cNvPr id="4" name="Slide Number Placeholder 3"/>
          <p:cNvSpPr>
            <a:spLocks noGrp="1"/>
          </p:cNvSpPr>
          <p:nvPr>
            <p:ph type="sldNum" sz="quarter" idx="5"/>
          </p:nvPr>
        </p:nvSpPr>
        <p:spPr/>
        <p:txBody>
          <a:bodyPr/>
          <a:lstStyle/>
          <a:p>
            <a:fld id="{20DC9C4D-EA1A-4A4A-98F9-A4A7BEC0386C}" type="slidenum">
              <a:rPr lang="en-GB" smtClean="0"/>
              <a:t>1</a:t>
            </a:fld>
            <a:endParaRPr lang="en-GB" dirty="0"/>
          </a:p>
        </p:txBody>
      </p:sp>
    </p:spTree>
    <p:extLst>
      <p:ext uri="{BB962C8B-B14F-4D97-AF65-F5344CB8AC3E}">
        <p14:creationId xmlns:p14="http://schemas.microsoft.com/office/powerpoint/2010/main" val="4223939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DC9C4D-EA1A-4A4A-98F9-A4A7BEC0386C}" type="slidenum">
              <a:rPr lang="en-GB" smtClean="0"/>
              <a:t>10</a:t>
            </a:fld>
            <a:endParaRPr lang="en-GB" dirty="0"/>
          </a:p>
        </p:txBody>
      </p:sp>
    </p:spTree>
    <p:extLst>
      <p:ext uri="{BB962C8B-B14F-4D97-AF65-F5344CB8AC3E}">
        <p14:creationId xmlns:p14="http://schemas.microsoft.com/office/powerpoint/2010/main" val="38017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DC9C4D-EA1A-4A4A-98F9-A4A7BEC0386C}" type="slidenum">
              <a:rPr lang="en-GB" smtClean="0"/>
              <a:t>13</a:t>
            </a:fld>
            <a:endParaRPr lang="en-GB" dirty="0"/>
          </a:p>
        </p:txBody>
      </p:sp>
    </p:spTree>
    <p:extLst>
      <p:ext uri="{BB962C8B-B14F-4D97-AF65-F5344CB8AC3E}">
        <p14:creationId xmlns:p14="http://schemas.microsoft.com/office/powerpoint/2010/main" val="2482951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DC9C4D-EA1A-4A4A-98F9-A4A7BEC0386C}" type="slidenum">
              <a:rPr lang="en-GB" smtClean="0"/>
              <a:t>14</a:t>
            </a:fld>
            <a:endParaRPr lang="en-GB" dirty="0"/>
          </a:p>
        </p:txBody>
      </p:sp>
    </p:spTree>
    <p:extLst>
      <p:ext uri="{BB962C8B-B14F-4D97-AF65-F5344CB8AC3E}">
        <p14:creationId xmlns:p14="http://schemas.microsoft.com/office/powerpoint/2010/main" val="23898234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6E5EB6-EF23-9191-1C19-791D0A3DF820}"/>
              </a:ext>
            </a:extLst>
          </p:cNvPr>
          <p:cNvPicPr>
            <a:picLocks noChangeAspect="1"/>
          </p:cNvPicPr>
          <p:nvPr userDrawn="1"/>
        </p:nvPicPr>
        <p:blipFill>
          <a:blip r:embed="rId2" cstate="screen">
            <a:extLst>
              <a:ext uri="{28A0092B-C50C-407E-A947-70E740481C1C}">
                <a14:useLocalDpi xmlns:a14="http://schemas.microsoft.com/office/drawing/2010/main"/>
              </a:ext>
            </a:extLst>
          </a:blip>
          <a:srcRect b="-36900"/>
          <a:stretch>
            <a:fillRect/>
          </a:stretch>
        </p:blipFill>
        <p:spPr>
          <a:xfrm>
            <a:off x="0" y="-21771"/>
            <a:ext cx="12202273" cy="8132089"/>
          </a:xfrm>
          <a:prstGeom prst="rect">
            <a:avLst/>
          </a:prstGeom>
        </p:spPr>
      </p:pic>
      <p:pic>
        <p:nvPicPr>
          <p:cNvPr id="11" name="Picture 10" descr="A picture containing screenshot, design&#10;&#10;Description automatically generated">
            <a:extLst>
              <a:ext uri="{FF2B5EF4-FFF2-40B4-BE49-F238E27FC236}">
                <a16:creationId xmlns:a16="http://schemas.microsoft.com/office/drawing/2014/main" id="{60B42887-5C1A-315B-C270-2A22248D8C18}"/>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2091150"/>
            <a:ext cx="12192000" cy="4766850"/>
          </a:xfrm>
          <a:prstGeom prst="rect">
            <a:avLst/>
          </a:prstGeom>
        </p:spPr>
      </p:pic>
      <p:pic>
        <p:nvPicPr>
          <p:cNvPr id="16" name="Picture 15" descr="A picture containing screenshot, graphics, pattern, circle&#10;&#10;Description automatically generated">
            <a:extLst>
              <a:ext uri="{FF2B5EF4-FFF2-40B4-BE49-F238E27FC236}">
                <a16:creationId xmlns:a16="http://schemas.microsoft.com/office/drawing/2014/main" id="{02F7C083-2234-E87B-5528-17ED1C8C4FF8}"/>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03163" y="2344409"/>
            <a:ext cx="2049637" cy="860482"/>
          </a:xfrm>
          <a:prstGeom prst="rect">
            <a:avLst/>
          </a:prstGeom>
        </p:spPr>
      </p:pic>
      <p:sp>
        <p:nvSpPr>
          <p:cNvPr id="2" name="Title 1">
            <a:extLst>
              <a:ext uri="{FF2B5EF4-FFF2-40B4-BE49-F238E27FC236}">
                <a16:creationId xmlns:a16="http://schemas.microsoft.com/office/drawing/2014/main" id="{1CC3DBCA-7C4D-8464-41A1-E5A6B97E9116}"/>
              </a:ext>
            </a:extLst>
          </p:cNvPr>
          <p:cNvSpPr>
            <a:spLocks noGrp="1"/>
          </p:cNvSpPr>
          <p:nvPr>
            <p:ph type="ctrTitle" hasCustomPrompt="1"/>
          </p:nvPr>
        </p:nvSpPr>
        <p:spPr>
          <a:xfrm>
            <a:off x="1524000" y="3835106"/>
            <a:ext cx="9144000" cy="875845"/>
          </a:xfrm>
        </p:spPr>
        <p:txBody>
          <a:bodyPr anchor="b" anchorCtr="0">
            <a:noAutofit/>
          </a:bodyPr>
          <a:lstStyle>
            <a:lvl1pPr algn="ctr">
              <a:defRPr sz="5200" b="1">
                <a:solidFill>
                  <a:srgbClr val="466318"/>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3" name="Subtitle 2">
            <a:extLst>
              <a:ext uri="{FF2B5EF4-FFF2-40B4-BE49-F238E27FC236}">
                <a16:creationId xmlns:a16="http://schemas.microsoft.com/office/drawing/2014/main" id="{321979FD-01AA-1067-1460-57F7EF5F9009}"/>
              </a:ext>
            </a:extLst>
          </p:cNvPr>
          <p:cNvSpPr>
            <a:spLocks noGrp="1"/>
          </p:cNvSpPr>
          <p:nvPr>
            <p:ph type="subTitle" idx="1" hasCustomPrompt="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7" name="Text Placeholder 9">
            <a:extLst>
              <a:ext uri="{FF2B5EF4-FFF2-40B4-BE49-F238E27FC236}">
                <a16:creationId xmlns:a16="http://schemas.microsoft.com/office/drawing/2014/main" id="{E9CA186E-4A24-6614-1555-2BC031D1DF52}"/>
              </a:ext>
            </a:extLst>
          </p:cNvPr>
          <p:cNvSpPr>
            <a:spLocks noGrp="1"/>
          </p:cNvSpPr>
          <p:nvPr>
            <p:ph type="body" sz="quarter" idx="11" hasCustomPrompt="1"/>
          </p:nvPr>
        </p:nvSpPr>
        <p:spPr>
          <a:xfrm>
            <a:off x="1524000" y="5625863"/>
            <a:ext cx="9144000" cy="458004"/>
          </a:xfrm>
        </p:spPr>
        <p:txBody>
          <a:bodyPr>
            <a:noAutofit/>
          </a:bodyPr>
          <a:lstStyle>
            <a:lvl1pPr marL="0" indent="0" algn="ctr">
              <a:buNone/>
              <a:defRPr sz="1800">
                <a:solidFill>
                  <a:schemeClr val="tx1">
                    <a:lumMod val="85000"/>
                    <a:lumOff val="15000"/>
                  </a:schemeClr>
                </a:solidFill>
              </a:defRPr>
            </a:lvl1pPr>
          </a:lstStyle>
          <a:p>
            <a:pPr lvl="0"/>
            <a:r>
              <a:rPr lang="en-US"/>
              <a:t>Click to add resource info</a:t>
            </a:r>
          </a:p>
        </p:txBody>
      </p:sp>
      <p:grpSp>
        <p:nvGrpSpPr>
          <p:cNvPr id="6" name="Group 5">
            <a:extLst>
              <a:ext uri="{FF2B5EF4-FFF2-40B4-BE49-F238E27FC236}">
                <a16:creationId xmlns:a16="http://schemas.microsoft.com/office/drawing/2014/main" id="{CF8A7DDF-C1EC-D305-2DC5-9B74D9792608}"/>
              </a:ext>
            </a:extLst>
          </p:cNvPr>
          <p:cNvGrpSpPr/>
          <p:nvPr userDrawn="1"/>
        </p:nvGrpSpPr>
        <p:grpSpPr>
          <a:xfrm>
            <a:off x="5122149" y="1766228"/>
            <a:ext cx="1811434" cy="1800000"/>
            <a:chOff x="5190283" y="1283344"/>
            <a:chExt cx="1811434" cy="1800000"/>
          </a:xfrm>
        </p:grpSpPr>
        <p:pic>
          <p:nvPicPr>
            <p:cNvPr id="8" name="Picture 7">
              <a:extLst>
                <a:ext uri="{FF2B5EF4-FFF2-40B4-BE49-F238E27FC236}">
                  <a16:creationId xmlns:a16="http://schemas.microsoft.com/office/drawing/2014/main" id="{77BF54A5-11FC-9666-42D4-CCEEEB404D9D}"/>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190283" y="1283344"/>
              <a:ext cx="1811434" cy="1800000"/>
            </a:xfrm>
            <a:prstGeom prst="rect">
              <a:avLst/>
            </a:prstGeom>
          </p:spPr>
        </p:pic>
        <p:pic>
          <p:nvPicPr>
            <p:cNvPr id="9" name="Picture 8">
              <a:extLst>
                <a:ext uri="{FF2B5EF4-FFF2-40B4-BE49-F238E27FC236}">
                  <a16:creationId xmlns:a16="http://schemas.microsoft.com/office/drawing/2014/main" id="{227B2828-6FBC-FF79-6690-15103A71BD9F}"/>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p:blipFill>
          <p:spPr>
            <a:xfrm>
              <a:off x="5717226" y="1677322"/>
              <a:ext cx="757547" cy="953324"/>
            </a:xfrm>
            <a:prstGeom prst="rect">
              <a:avLst/>
            </a:prstGeom>
          </p:spPr>
        </p:pic>
      </p:grpSp>
      <p:sp>
        <p:nvSpPr>
          <p:cNvPr id="5" name="Text Placeholder 5">
            <a:extLst>
              <a:ext uri="{FF2B5EF4-FFF2-40B4-BE49-F238E27FC236}">
                <a16:creationId xmlns:a16="http://schemas.microsoft.com/office/drawing/2014/main" id="{921591CF-EA9C-66D4-29AD-8DBF21EEA28C}"/>
              </a:ext>
            </a:extLst>
          </p:cNvPr>
          <p:cNvSpPr>
            <a:spLocks noGrp="1"/>
          </p:cNvSpPr>
          <p:nvPr>
            <p:ph type="body" sz="quarter" idx="10" hasCustomPrompt="1"/>
          </p:nvPr>
        </p:nvSpPr>
        <p:spPr>
          <a:xfrm>
            <a:off x="6096000" y="2956819"/>
            <a:ext cx="5623668" cy="534189"/>
          </a:xfrm>
        </p:spPr>
        <p:txBody>
          <a:bodyPr>
            <a:noAutofit/>
          </a:bodyPr>
          <a:lstStyle>
            <a:lvl1pPr marL="0" indent="0" algn="r">
              <a:buNone/>
              <a:defRPr sz="2000" b="1" i="0" u="none">
                <a:solidFill>
                  <a:srgbClr val="466318"/>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add Route</a:t>
            </a:r>
          </a:p>
        </p:txBody>
      </p:sp>
      <p:sp>
        <p:nvSpPr>
          <p:cNvPr id="13" name="Footer Placeholder 4">
            <a:extLst>
              <a:ext uri="{FF2B5EF4-FFF2-40B4-BE49-F238E27FC236}">
                <a16:creationId xmlns:a16="http://schemas.microsoft.com/office/drawing/2014/main" id="{49793E54-AACE-20E3-52BD-C71A71A2FF2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A99574D0-EE23-0512-BA67-9CC5001DB5F7}"/>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E2EEBE"/>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content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
        <p:nvSpPr>
          <p:cNvPr id="4" name="Rounded Rectangle 3">
            <a:extLst>
              <a:ext uri="{FF2B5EF4-FFF2-40B4-BE49-F238E27FC236}">
                <a16:creationId xmlns:a16="http://schemas.microsoft.com/office/drawing/2014/main" id="{D488EBC2-9499-BCB2-F81E-CE52DA204025}"/>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347794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1" name="Rounded Rectangle 20">
            <a:extLst>
              <a:ext uri="{FF2B5EF4-FFF2-40B4-BE49-F238E27FC236}">
                <a16:creationId xmlns:a16="http://schemas.microsoft.com/office/drawing/2014/main" id="{80FBA784-638F-87E2-EC7C-AE4ECEF65D59}"/>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
        <p:nvSpPr>
          <p:cNvPr id="2" name="Footer Placeholder 4">
            <a:extLst>
              <a:ext uri="{FF2B5EF4-FFF2-40B4-BE49-F238E27FC236}">
                <a16:creationId xmlns:a16="http://schemas.microsoft.com/office/drawing/2014/main" id="{C917CC50-9CC1-B242-3D51-24C0AA34065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ACF23F7B-2465-79AE-628E-6BBEFBA398CC}"/>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1991887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E2EEBE"/>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3" name="Footer Placeholder 4">
            <a:extLst>
              <a:ext uri="{FF2B5EF4-FFF2-40B4-BE49-F238E27FC236}">
                <a16:creationId xmlns:a16="http://schemas.microsoft.com/office/drawing/2014/main" id="{38FC3EB0-A488-9FC2-8979-8D4B5613EA4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71678A-985B-AA17-64BA-412511F27D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Rounded Rectangle 5">
            <a:extLst>
              <a:ext uri="{FF2B5EF4-FFF2-40B4-BE49-F238E27FC236}">
                <a16:creationId xmlns:a16="http://schemas.microsoft.com/office/drawing/2014/main" id="{E612F5E5-8D9D-C3C6-FFC2-F138F1C73BA5}"/>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240544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E2EEBE"/>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4" name="Rounded Rectangle 3">
            <a:extLst>
              <a:ext uri="{FF2B5EF4-FFF2-40B4-BE49-F238E27FC236}">
                <a16:creationId xmlns:a16="http://schemas.microsoft.com/office/drawing/2014/main" id="{E1148929-E7CA-7892-3570-742210DDBA48}"/>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1445323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kills Map Year 1">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85B6AC31-7F32-31F6-7F0F-DAC15C0EA545}"/>
              </a:ext>
            </a:extLst>
          </p:cNvPr>
          <p:cNvSpPr>
            <a:spLocks noGrp="1"/>
          </p:cNvSpPr>
          <p:nvPr>
            <p:ph type="body" sz="quarter" idx="16" hasCustomPrompt="1"/>
          </p:nvPr>
        </p:nvSpPr>
        <p:spPr>
          <a:xfrm>
            <a:off x="7753800" y="3054234"/>
            <a:ext cx="3600000" cy="1612800"/>
          </a:xfrm>
          <a:solidFill>
            <a:srgbClr val="F7E3D4"/>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300"/>
              </a:spcBef>
              <a:spcAft>
                <a:spcPts val="0"/>
              </a:spcAft>
              <a:buClr>
                <a:srgbClr val="534C29"/>
              </a:buClr>
              <a:buSzPts val="2400"/>
              <a:buFontTx/>
              <a:buNone/>
              <a:tabLst/>
              <a:defRPr/>
            </a:pPr>
            <a:r>
              <a:rPr lang="en-US" dirty="0"/>
              <a:t> </a:t>
            </a:r>
          </a:p>
        </p:txBody>
      </p:sp>
      <p:sp>
        <p:nvSpPr>
          <p:cNvPr id="25" name="Text Placeholder 24">
            <a:extLst>
              <a:ext uri="{FF2B5EF4-FFF2-40B4-BE49-F238E27FC236}">
                <a16:creationId xmlns:a16="http://schemas.microsoft.com/office/drawing/2014/main" id="{96C199EA-61FF-D155-E046-406C78605918}"/>
              </a:ext>
            </a:extLst>
          </p:cNvPr>
          <p:cNvSpPr>
            <a:spLocks noGrp="1"/>
          </p:cNvSpPr>
          <p:nvPr>
            <p:ph type="body" sz="quarter" idx="15"/>
          </p:nvPr>
        </p:nvSpPr>
        <p:spPr>
          <a:xfrm>
            <a:off x="7753800" y="4684141"/>
            <a:ext cx="3600000" cy="1612800"/>
          </a:xfrm>
          <a:solidFill>
            <a:srgbClr val="F7E3D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dirty="0"/>
          </a:p>
        </p:txBody>
      </p:sp>
      <p:sp>
        <p:nvSpPr>
          <p:cNvPr id="41" name="TextBox 40">
            <a:extLst>
              <a:ext uri="{FF2B5EF4-FFF2-40B4-BE49-F238E27FC236}">
                <a16:creationId xmlns:a16="http://schemas.microsoft.com/office/drawing/2014/main" id="{B682ED99-B50C-A4A7-854D-F2560E384304}"/>
              </a:ext>
            </a:extLst>
          </p:cNvPr>
          <p:cNvSpPr txBox="1">
            <a:spLocks/>
          </p:cNvSpPr>
          <p:nvPr userDrawn="1"/>
        </p:nvSpPr>
        <p:spPr>
          <a:xfrm rot="16200000">
            <a:off x="6851957" y="5395098"/>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42" name="TextBox 41">
            <a:extLst>
              <a:ext uri="{FF2B5EF4-FFF2-40B4-BE49-F238E27FC236}">
                <a16:creationId xmlns:a16="http://schemas.microsoft.com/office/drawing/2014/main" id="{B22DA858-8F28-F56A-C4FB-70C0E7BA1E14}"/>
              </a:ext>
            </a:extLst>
          </p:cNvPr>
          <p:cNvSpPr txBox="1">
            <a:spLocks/>
          </p:cNvSpPr>
          <p:nvPr userDrawn="1"/>
        </p:nvSpPr>
        <p:spPr>
          <a:xfrm rot="16200000">
            <a:off x="6851958" y="3768792"/>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54" name="TextBox 53">
            <a:extLst>
              <a:ext uri="{FF2B5EF4-FFF2-40B4-BE49-F238E27FC236}">
                <a16:creationId xmlns:a16="http://schemas.microsoft.com/office/drawing/2014/main" id="{AF07AE91-93D8-6C49-16A2-4C7F422E62D4}"/>
              </a:ext>
            </a:extLst>
          </p:cNvPr>
          <p:cNvSpPr txBox="1">
            <a:spLocks/>
          </p:cNvSpPr>
          <p:nvPr userDrawn="1"/>
        </p:nvSpPr>
        <p:spPr>
          <a:xfrm rot="16200000">
            <a:off x="5852871" y="4580592"/>
            <a:ext cx="3240000" cy="187285"/>
          </a:xfrm>
          <a:prstGeom prst="roundRect">
            <a:avLst/>
          </a:prstGeom>
          <a:solidFill>
            <a:srgbClr val="A44A00"/>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5" name="Straight Connector 4">
            <a:extLst>
              <a:ext uri="{FF2B5EF4-FFF2-40B4-BE49-F238E27FC236}">
                <a16:creationId xmlns:a16="http://schemas.microsoft.com/office/drawing/2014/main" id="{3BC965FA-FEFA-B3F8-AC9A-C6AC571B1E80}"/>
              </a:ext>
            </a:extLst>
          </p:cNvPr>
          <p:cNvCxnSpPr>
            <a:cxnSpLocks/>
            <a:endCxn id="54" idx="2"/>
          </p:cNvCxnSpPr>
          <p:nvPr userDrawn="1"/>
        </p:nvCxnSpPr>
        <p:spPr>
          <a:xfrm flipH="1" flipV="1">
            <a:off x="7566514" y="4674235"/>
            <a:ext cx="3787286"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sp>
        <p:nvSpPr>
          <p:cNvPr id="6" name="Text Placeholder 22">
            <a:extLst>
              <a:ext uri="{FF2B5EF4-FFF2-40B4-BE49-F238E27FC236}">
                <a16:creationId xmlns:a16="http://schemas.microsoft.com/office/drawing/2014/main" id="{5033D5C3-CE04-A6E5-560F-940D5B75FB10}"/>
              </a:ext>
            </a:extLst>
          </p:cNvPr>
          <p:cNvSpPr>
            <a:spLocks noGrp="1"/>
          </p:cNvSpPr>
          <p:nvPr>
            <p:ph type="body" sz="quarter" idx="17"/>
          </p:nvPr>
        </p:nvSpPr>
        <p:spPr>
          <a:xfrm>
            <a:off x="996892" y="4691343"/>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dirty="0"/>
          </a:p>
        </p:txBody>
      </p:sp>
      <p:sp>
        <p:nvSpPr>
          <p:cNvPr id="7" name="Text Placeholder 20">
            <a:extLst>
              <a:ext uri="{FF2B5EF4-FFF2-40B4-BE49-F238E27FC236}">
                <a16:creationId xmlns:a16="http://schemas.microsoft.com/office/drawing/2014/main" id="{DC54FBD7-A623-2965-DEC9-E4D7208DCE30}"/>
              </a:ext>
            </a:extLst>
          </p:cNvPr>
          <p:cNvSpPr>
            <a:spLocks noGrp="1"/>
          </p:cNvSpPr>
          <p:nvPr>
            <p:ph type="body" sz="quarter" idx="18"/>
          </p:nvPr>
        </p:nvSpPr>
        <p:spPr>
          <a:xfrm>
            <a:off x="996890" y="3061435"/>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dirty="0"/>
          </a:p>
        </p:txBody>
      </p:sp>
      <p:sp>
        <p:nvSpPr>
          <p:cNvPr id="9" name="TextBox 8">
            <a:extLst>
              <a:ext uri="{FF2B5EF4-FFF2-40B4-BE49-F238E27FC236}">
                <a16:creationId xmlns:a16="http://schemas.microsoft.com/office/drawing/2014/main" id="{75C02D3B-EFD1-E921-5184-F06B3D18F146}"/>
              </a:ext>
            </a:extLst>
          </p:cNvPr>
          <p:cNvSpPr txBox="1">
            <a:spLocks/>
          </p:cNvSpPr>
          <p:nvPr userDrawn="1"/>
        </p:nvSpPr>
        <p:spPr>
          <a:xfrm rot="16200000">
            <a:off x="95050" y="3775993"/>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10" name="TextBox 9">
            <a:extLst>
              <a:ext uri="{FF2B5EF4-FFF2-40B4-BE49-F238E27FC236}">
                <a16:creationId xmlns:a16="http://schemas.microsoft.com/office/drawing/2014/main" id="{6F6E5E17-95C0-D0AC-B449-2B0DF20FBB8C}"/>
              </a:ext>
            </a:extLst>
          </p:cNvPr>
          <p:cNvSpPr txBox="1">
            <a:spLocks/>
          </p:cNvSpPr>
          <p:nvPr userDrawn="1"/>
        </p:nvSpPr>
        <p:spPr>
          <a:xfrm rot="16200000">
            <a:off x="95049" y="5402300"/>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11" name="TextBox 10">
            <a:extLst>
              <a:ext uri="{FF2B5EF4-FFF2-40B4-BE49-F238E27FC236}">
                <a16:creationId xmlns:a16="http://schemas.microsoft.com/office/drawing/2014/main" id="{82E2EE89-767D-9327-1D88-47261F916670}"/>
              </a:ext>
            </a:extLst>
          </p:cNvPr>
          <p:cNvSpPr txBox="1">
            <a:spLocks/>
          </p:cNvSpPr>
          <p:nvPr userDrawn="1"/>
        </p:nvSpPr>
        <p:spPr>
          <a:xfrm rot="16200000">
            <a:off x="-904038" y="4587794"/>
            <a:ext cx="3240003" cy="187285"/>
          </a:xfrm>
          <a:prstGeom prst="roundRect">
            <a:avLst/>
          </a:prstGeom>
          <a:solidFill>
            <a:srgbClr val="466318"/>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2" name="Straight Connector 11">
            <a:extLst>
              <a:ext uri="{FF2B5EF4-FFF2-40B4-BE49-F238E27FC236}">
                <a16:creationId xmlns:a16="http://schemas.microsoft.com/office/drawing/2014/main" id="{1B49BE9D-D99F-AF47-16D7-0C7B885B4C89}"/>
              </a:ext>
            </a:extLst>
          </p:cNvPr>
          <p:cNvCxnSpPr>
            <a:cxnSpLocks/>
            <a:endCxn id="11" idx="2"/>
          </p:cNvCxnSpPr>
          <p:nvPr userDrawn="1"/>
        </p:nvCxnSpPr>
        <p:spPr>
          <a:xfrm flipH="1" flipV="1">
            <a:off x="809606" y="4681436"/>
            <a:ext cx="3787284" cy="3598"/>
          </a:xfrm>
          <a:prstGeom prst="line">
            <a:avLst/>
          </a:prstGeom>
          <a:ln w="15875">
            <a:solidFill>
              <a:srgbClr val="466318"/>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489328F5-670C-96B8-8941-B28CC2172D3F}"/>
              </a:ext>
            </a:extLst>
          </p:cNvPr>
          <p:cNvSpPr>
            <a:spLocks noGrp="1"/>
          </p:cNvSpPr>
          <p:nvPr>
            <p:ph type="body" sz="quarter" idx="12"/>
          </p:nvPr>
        </p:nvSpPr>
        <p:spPr>
          <a:xfrm>
            <a:off x="6161907" y="1283105"/>
            <a:ext cx="3960000" cy="1620000"/>
          </a:xfrm>
          <a:solidFill>
            <a:srgbClr val="DBF0FF"/>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dirty="0"/>
          </a:p>
        </p:txBody>
      </p:sp>
      <p:sp>
        <p:nvSpPr>
          <p:cNvPr id="17" name="Text Placeholder 16">
            <a:extLst>
              <a:ext uri="{FF2B5EF4-FFF2-40B4-BE49-F238E27FC236}">
                <a16:creationId xmlns:a16="http://schemas.microsoft.com/office/drawing/2014/main" id="{EA0195DC-3D39-65BD-0BF3-8FAB1C718945}"/>
              </a:ext>
            </a:extLst>
          </p:cNvPr>
          <p:cNvSpPr>
            <a:spLocks noGrp="1"/>
          </p:cNvSpPr>
          <p:nvPr>
            <p:ph type="body" sz="quarter" idx="11"/>
          </p:nvPr>
        </p:nvSpPr>
        <p:spPr>
          <a:xfrm>
            <a:off x="2001725" y="1283105"/>
            <a:ext cx="3960000" cy="1620000"/>
          </a:xfrm>
          <a:prstGeom prst="rect">
            <a:avLst/>
          </a:prstGeom>
          <a:solidFill>
            <a:srgbClr val="DBF0FF"/>
          </a:solidFill>
        </p:spPr>
        <p:txBody>
          <a:bodyPr lIns="72000" tIns="0" rIns="180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vl2pPr>
              <a:buNone/>
              <a:defRPr/>
            </a:lvl2pPr>
            <a:lvl3pPr>
              <a:buNone/>
              <a:defRPr/>
            </a:lvl3pPr>
            <a:lvl4pPr>
              <a:buNone/>
              <a:defRPr/>
            </a:lvl4pPr>
            <a:lvl5pPr>
              <a:buNone/>
              <a:defRPr/>
            </a:lvl5pPr>
          </a:lstStyle>
          <a:p>
            <a:pPr lvl="0"/>
            <a:endParaRPr lang="en-US" dirty="0"/>
          </a:p>
        </p:txBody>
      </p:sp>
      <p:pic>
        <p:nvPicPr>
          <p:cNvPr id="35" name="Picture 34">
            <a:extLst>
              <a:ext uri="{FF2B5EF4-FFF2-40B4-BE49-F238E27FC236}">
                <a16:creationId xmlns:a16="http://schemas.microsoft.com/office/drawing/2014/main" id="{A854CBEE-470E-DF16-F108-015D8FC5C818}"/>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7" name="TextBox 36">
            <a:extLst>
              <a:ext uri="{FF2B5EF4-FFF2-40B4-BE49-F238E27FC236}">
                <a16:creationId xmlns:a16="http://schemas.microsoft.com/office/drawing/2014/main" id="{8CB11DA2-EEBC-DB15-AC80-B34DC7842F93}"/>
              </a:ext>
            </a:extLst>
          </p:cNvPr>
          <p:cNvSpPr txBox="1">
            <a:spLocks/>
          </p:cNvSpPr>
          <p:nvPr userDrawn="1"/>
        </p:nvSpPr>
        <p:spPr>
          <a:xfrm rot="16200000">
            <a:off x="5258267" y="1999462"/>
            <a:ext cx="1620000" cy="187285"/>
          </a:xfrm>
          <a:prstGeom prst="roundRect">
            <a:avLst/>
          </a:prstGeom>
          <a:solidFill>
            <a:srgbClr val="1E6192">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47" name="TextBox 46">
            <a:extLst>
              <a:ext uri="{FF2B5EF4-FFF2-40B4-BE49-F238E27FC236}">
                <a16:creationId xmlns:a16="http://schemas.microsoft.com/office/drawing/2014/main" id="{D8E88839-694D-BCA8-C15D-16B33F6E7416}"/>
              </a:ext>
            </a:extLst>
          </p:cNvPr>
          <p:cNvSpPr txBox="1">
            <a:spLocks/>
          </p:cNvSpPr>
          <p:nvPr userDrawn="1"/>
        </p:nvSpPr>
        <p:spPr>
          <a:xfrm>
            <a:off x="546369" y="729982"/>
            <a:ext cx="8059368"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48" name="TextBox 47">
            <a:extLst>
              <a:ext uri="{FF2B5EF4-FFF2-40B4-BE49-F238E27FC236}">
                <a16:creationId xmlns:a16="http://schemas.microsoft.com/office/drawing/2014/main" id="{60036E77-235A-0879-852D-7A1BE258175A}"/>
              </a:ext>
            </a:extLst>
          </p:cNvPr>
          <p:cNvSpPr txBox="1">
            <a:spLocks/>
          </p:cNvSpPr>
          <p:nvPr userDrawn="1"/>
        </p:nvSpPr>
        <p:spPr>
          <a:xfrm rot="16200000">
            <a:off x="910796" y="1999462"/>
            <a:ext cx="1620000" cy="187285"/>
          </a:xfrm>
          <a:prstGeom prst="roundRect">
            <a:avLst/>
          </a:prstGeom>
          <a:solidFill>
            <a:srgbClr val="1E6192"/>
          </a:solidFill>
          <a:ln>
            <a:solidFill>
              <a:srgbClr val="1E6192"/>
            </a:solidFill>
          </a:ln>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52" name="TextBox 51">
            <a:extLst>
              <a:ext uri="{FF2B5EF4-FFF2-40B4-BE49-F238E27FC236}">
                <a16:creationId xmlns:a16="http://schemas.microsoft.com/office/drawing/2014/main" id="{100FEB20-B4A7-4EB8-DF29-355723A2FD04}"/>
              </a:ext>
            </a:extLst>
          </p:cNvPr>
          <p:cNvSpPr txBox="1">
            <a:spLocks/>
          </p:cNvSpPr>
          <p:nvPr userDrawn="1"/>
        </p:nvSpPr>
        <p:spPr>
          <a:xfrm rot="16200000">
            <a:off x="1098083" y="1999462"/>
            <a:ext cx="1620000" cy="187285"/>
          </a:xfrm>
          <a:prstGeom prst="roundRect">
            <a:avLst/>
          </a:prstGeom>
          <a:solidFill>
            <a:srgbClr val="1E6192">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8" name="Straight Connector 7">
            <a:extLst>
              <a:ext uri="{FF2B5EF4-FFF2-40B4-BE49-F238E27FC236}">
                <a16:creationId xmlns:a16="http://schemas.microsoft.com/office/drawing/2014/main" id="{5CC9A3C4-3D07-1836-66E6-5A6AA47492D6}"/>
              </a:ext>
            </a:extLst>
          </p:cNvPr>
          <p:cNvCxnSpPr>
            <a:cxnSpLocks/>
          </p:cNvCxnSpPr>
          <p:nvPr userDrawn="1"/>
        </p:nvCxnSpPr>
        <p:spPr>
          <a:xfrm flipH="1" flipV="1">
            <a:off x="7573799" y="4674235"/>
            <a:ext cx="3787284"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22E48B4F-FEDE-FDFB-9A4E-3EC6F4B68622}"/>
              </a:ext>
            </a:extLst>
          </p:cNvPr>
          <p:cNvCxnSpPr/>
          <p:nvPr userDrawn="1"/>
        </p:nvCxnSpPr>
        <p:spPr>
          <a:xfrm>
            <a:off x="5971459" y="1283104"/>
            <a:ext cx="0" cy="1620001"/>
          </a:xfrm>
          <a:prstGeom prst="line">
            <a:avLst/>
          </a:prstGeom>
          <a:ln w="15875">
            <a:solidFill>
              <a:srgbClr val="1E619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120EC39D-9BD6-644B-E128-156F5ED3B236}"/>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E0B88D22-0654-5F94-0F63-BB3EFE007ED8}"/>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3" name="Rounded Rectangle 3">
            <a:extLst>
              <a:ext uri="{FF2B5EF4-FFF2-40B4-BE49-F238E27FC236}">
                <a16:creationId xmlns:a16="http://schemas.microsoft.com/office/drawing/2014/main" id="{C0D46B48-1493-D60D-F1C1-0B0085556638}"/>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2486981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ext Placeholder 26">
            <a:extLst>
              <a:ext uri="{FF2B5EF4-FFF2-40B4-BE49-F238E27FC236}">
                <a16:creationId xmlns:a16="http://schemas.microsoft.com/office/drawing/2014/main" id="{01795ACE-AC0A-6915-3841-B7D4253AA1C9}"/>
              </a:ext>
            </a:extLst>
          </p:cNvPr>
          <p:cNvSpPr>
            <a:spLocks noGrp="1"/>
          </p:cNvSpPr>
          <p:nvPr>
            <p:ph type="body" sz="quarter" idx="16"/>
          </p:nvPr>
        </p:nvSpPr>
        <p:spPr>
          <a:xfrm>
            <a:off x="7761083" y="3054234"/>
            <a:ext cx="3600000" cy="1440000"/>
          </a:xfrm>
          <a:solidFill>
            <a:srgbClr val="F0DBE5"/>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lvl="0"/>
            <a:endParaRPr lang="en-US" dirty="0"/>
          </a:p>
        </p:txBody>
      </p:sp>
      <p:sp>
        <p:nvSpPr>
          <p:cNvPr id="23" name="Text Placeholder 24">
            <a:extLst>
              <a:ext uri="{FF2B5EF4-FFF2-40B4-BE49-F238E27FC236}">
                <a16:creationId xmlns:a16="http://schemas.microsoft.com/office/drawing/2014/main" id="{AF028F79-BAEC-5500-D6E4-409DD71D0FD1}"/>
              </a:ext>
            </a:extLst>
          </p:cNvPr>
          <p:cNvSpPr>
            <a:spLocks noGrp="1"/>
          </p:cNvSpPr>
          <p:nvPr>
            <p:ph type="body" sz="quarter" idx="15"/>
          </p:nvPr>
        </p:nvSpPr>
        <p:spPr>
          <a:xfrm>
            <a:off x="7761083" y="4514940"/>
            <a:ext cx="3600000" cy="1782000"/>
          </a:xfrm>
          <a:solidFill>
            <a:srgbClr val="F0DBE5"/>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dirty="0"/>
          </a:p>
        </p:txBody>
      </p:sp>
      <p:sp>
        <p:nvSpPr>
          <p:cNvPr id="24" name="TextBox 23">
            <a:extLst>
              <a:ext uri="{FF2B5EF4-FFF2-40B4-BE49-F238E27FC236}">
                <a16:creationId xmlns:a16="http://schemas.microsoft.com/office/drawing/2014/main" id="{6904EF1A-1945-7DC6-8988-3A754D8DDCBC}"/>
              </a:ext>
            </a:extLst>
          </p:cNvPr>
          <p:cNvSpPr txBox="1">
            <a:spLocks/>
          </p:cNvSpPr>
          <p:nvPr userDrawn="1"/>
        </p:nvSpPr>
        <p:spPr>
          <a:xfrm rot="16200000">
            <a:off x="6776440" y="5312298"/>
            <a:ext cx="1782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25" name="TextBox 24">
            <a:extLst>
              <a:ext uri="{FF2B5EF4-FFF2-40B4-BE49-F238E27FC236}">
                <a16:creationId xmlns:a16="http://schemas.microsoft.com/office/drawing/2014/main" id="{8E759290-0642-545F-6BD5-C0E7FD0E73B1}"/>
              </a:ext>
            </a:extLst>
          </p:cNvPr>
          <p:cNvSpPr txBox="1">
            <a:spLocks/>
          </p:cNvSpPr>
          <p:nvPr userDrawn="1"/>
        </p:nvSpPr>
        <p:spPr>
          <a:xfrm rot="16200000">
            <a:off x="6947441" y="3680592"/>
            <a:ext cx="1440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40" name="TextBox 39">
            <a:extLst>
              <a:ext uri="{FF2B5EF4-FFF2-40B4-BE49-F238E27FC236}">
                <a16:creationId xmlns:a16="http://schemas.microsoft.com/office/drawing/2014/main" id="{CF1E4874-2A4D-4E54-B56B-A4D21DE8B23F}"/>
              </a:ext>
            </a:extLst>
          </p:cNvPr>
          <p:cNvSpPr txBox="1">
            <a:spLocks/>
          </p:cNvSpPr>
          <p:nvPr userDrawn="1"/>
        </p:nvSpPr>
        <p:spPr>
          <a:xfrm rot="16200000">
            <a:off x="5860154" y="4580592"/>
            <a:ext cx="3240000" cy="187285"/>
          </a:xfrm>
          <a:prstGeom prst="roundRect">
            <a:avLst/>
          </a:prstGeom>
          <a:solidFill>
            <a:srgbClr val="86395E"/>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42" name="Straight Connector 41">
            <a:extLst>
              <a:ext uri="{FF2B5EF4-FFF2-40B4-BE49-F238E27FC236}">
                <a16:creationId xmlns:a16="http://schemas.microsoft.com/office/drawing/2014/main" id="{4839AC61-E6AB-1F3E-E605-FF9A94BA9CBD}"/>
              </a:ext>
            </a:extLst>
          </p:cNvPr>
          <p:cNvCxnSpPr>
            <a:cxnSpLocks/>
          </p:cNvCxnSpPr>
          <p:nvPr userDrawn="1"/>
        </p:nvCxnSpPr>
        <p:spPr>
          <a:xfrm flipH="1" flipV="1">
            <a:off x="7573797" y="4503635"/>
            <a:ext cx="3787286" cy="3598"/>
          </a:xfrm>
          <a:prstGeom prst="line">
            <a:avLst/>
          </a:prstGeom>
          <a:ln w="15875">
            <a:solidFill>
              <a:srgbClr val="86395E"/>
            </a:solidFill>
          </a:ln>
        </p:spPr>
        <p:style>
          <a:lnRef idx="1">
            <a:schemeClr val="accent1"/>
          </a:lnRef>
          <a:fillRef idx="0">
            <a:schemeClr val="accent1"/>
          </a:fillRef>
          <a:effectRef idx="0">
            <a:schemeClr val="accent1"/>
          </a:effectRef>
          <a:fontRef idx="minor">
            <a:schemeClr val="tx1"/>
          </a:fontRef>
        </p:style>
      </p:cxnSp>
      <p:sp>
        <p:nvSpPr>
          <p:cNvPr id="4" name="Text Placeholder 22">
            <a:extLst>
              <a:ext uri="{FF2B5EF4-FFF2-40B4-BE49-F238E27FC236}">
                <a16:creationId xmlns:a16="http://schemas.microsoft.com/office/drawing/2014/main" id="{76B4AD5E-A94A-7216-B0FC-79682069DB4C}"/>
              </a:ext>
            </a:extLst>
          </p:cNvPr>
          <p:cNvSpPr>
            <a:spLocks noGrp="1"/>
          </p:cNvSpPr>
          <p:nvPr>
            <p:ph type="body" sz="quarter" idx="17"/>
          </p:nvPr>
        </p:nvSpPr>
        <p:spPr>
          <a:xfrm>
            <a:off x="996886" y="4675664"/>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dirty="0"/>
          </a:p>
        </p:txBody>
      </p:sp>
      <p:sp>
        <p:nvSpPr>
          <p:cNvPr id="6" name="Text Placeholder 20">
            <a:extLst>
              <a:ext uri="{FF2B5EF4-FFF2-40B4-BE49-F238E27FC236}">
                <a16:creationId xmlns:a16="http://schemas.microsoft.com/office/drawing/2014/main" id="{DFF9DB62-0E17-7D82-A768-BA169BCE64DA}"/>
              </a:ext>
            </a:extLst>
          </p:cNvPr>
          <p:cNvSpPr>
            <a:spLocks noGrp="1"/>
          </p:cNvSpPr>
          <p:nvPr>
            <p:ph type="body" sz="quarter" idx="18"/>
          </p:nvPr>
        </p:nvSpPr>
        <p:spPr>
          <a:xfrm>
            <a:off x="996884" y="3045756"/>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dirty="0"/>
          </a:p>
        </p:txBody>
      </p:sp>
      <p:sp>
        <p:nvSpPr>
          <p:cNvPr id="7" name="TextBox 6">
            <a:extLst>
              <a:ext uri="{FF2B5EF4-FFF2-40B4-BE49-F238E27FC236}">
                <a16:creationId xmlns:a16="http://schemas.microsoft.com/office/drawing/2014/main" id="{53377CDF-05CA-84DE-D7DE-DF283D089D6E}"/>
              </a:ext>
            </a:extLst>
          </p:cNvPr>
          <p:cNvSpPr txBox="1">
            <a:spLocks/>
          </p:cNvSpPr>
          <p:nvPr userDrawn="1"/>
        </p:nvSpPr>
        <p:spPr>
          <a:xfrm rot="16200000">
            <a:off x="95044" y="3760314"/>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8" name="TextBox 7">
            <a:extLst>
              <a:ext uri="{FF2B5EF4-FFF2-40B4-BE49-F238E27FC236}">
                <a16:creationId xmlns:a16="http://schemas.microsoft.com/office/drawing/2014/main" id="{C42D2142-D64B-3181-711B-77D71AE4BC99}"/>
              </a:ext>
            </a:extLst>
          </p:cNvPr>
          <p:cNvSpPr txBox="1">
            <a:spLocks/>
          </p:cNvSpPr>
          <p:nvPr userDrawn="1"/>
        </p:nvSpPr>
        <p:spPr>
          <a:xfrm rot="16200000">
            <a:off x="95043" y="5386621"/>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9" name="TextBox 8">
            <a:extLst>
              <a:ext uri="{FF2B5EF4-FFF2-40B4-BE49-F238E27FC236}">
                <a16:creationId xmlns:a16="http://schemas.microsoft.com/office/drawing/2014/main" id="{AC1EEC93-6A28-806D-766E-7E43842442AD}"/>
              </a:ext>
            </a:extLst>
          </p:cNvPr>
          <p:cNvSpPr txBox="1">
            <a:spLocks/>
          </p:cNvSpPr>
          <p:nvPr userDrawn="1"/>
        </p:nvSpPr>
        <p:spPr>
          <a:xfrm rot="16200000">
            <a:off x="-904044" y="4572115"/>
            <a:ext cx="3240003" cy="187285"/>
          </a:xfrm>
          <a:prstGeom prst="roundRect">
            <a:avLst/>
          </a:prstGeom>
          <a:solidFill>
            <a:srgbClr val="534C29"/>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0" name="Straight Connector 9">
            <a:extLst>
              <a:ext uri="{FF2B5EF4-FFF2-40B4-BE49-F238E27FC236}">
                <a16:creationId xmlns:a16="http://schemas.microsoft.com/office/drawing/2014/main" id="{53B345EB-4A52-B060-B1C2-CCBA2B5D6692}"/>
              </a:ext>
            </a:extLst>
          </p:cNvPr>
          <p:cNvCxnSpPr>
            <a:cxnSpLocks/>
            <a:endCxn id="9" idx="2"/>
          </p:cNvCxnSpPr>
          <p:nvPr userDrawn="1"/>
        </p:nvCxnSpPr>
        <p:spPr>
          <a:xfrm flipH="1" flipV="1">
            <a:off x="809600" y="4665757"/>
            <a:ext cx="3787284" cy="3598"/>
          </a:xfrm>
          <a:prstGeom prst="line">
            <a:avLst/>
          </a:prstGeom>
          <a:ln w="15875">
            <a:solidFill>
              <a:srgbClr val="534C29"/>
            </a:solidFill>
          </a:ln>
        </p:spPr>
        <p:style>
          <a:lnRef idx="1">
            <a:schemeClr val="accent1"/>
          </a:lnRef>
          <a:fillRef idx="0">
            <a:schemeClr val="accent1"/>
          </a:fillRef>
          <a:effectRef idx="0">
            <a:schemeClr val="accent1"/>
          </a:effectRef>
          <a:fontRef idx="minor">
            <a:schemeClr val="tx1"/>
          </a:fontRef>
        </p:style>
      </p:cxnSp>
      <p:sp>
        <p:nvSpPr>
          <p:cNvPr id="28" name="Text Placeholder 18">
            <a:extLst>
              <a:ext uri="{FF2B5EF4-FFF2-40B4-BE49-F238E27FC236}">
                <a16:creationId xmlns:a16="http://schemas.microsoft.com/office/drawing/2014/main" id="{1AB0AD43-E62F-D182-9904-BE95A8D60B65}"/>
              </a:ext>
            </a:extLst>
          </p:cNvPr>
          <p:cNvSpPr>
            <a:spLocks noGrp="1"/>
          </p:cNvSpPr>
          <p:nvPr>
            <p:ph type="body" sz="quarter" idx="12"/>
          </p:nvPr>
        </p:nvSpPr>
        <p:spPr>
          <a:xfrm>
            <a:off x="6161907" y="1283105"/>
            <a:ext cx="3960000" cy="1620000"/>
          </a:xfrm>
          <a:solidFill>
            <a:srgbClr val="D2E8E9"/>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dirty="0"/>
          </a:p>
        </p:txBody>
      </p:sp>
      <p:sp>
        <p:nvSpPr>
          <p:cNvPr id="29" name="Text Placeholder 16">
            <a:extLst>
              <a:ext uri="{FF2B5EF4-FFF2-40B4-BE49-F238E27FC236}">
                <a16:creationId xmlns:a16="http://schemas.microsoft.com/office/drawing/2014/main" id="{A1D6D799-8B62-FF4A-8B64-0F33F3B46322}"/>
              </a:ext>
            </a:extLst>
          </p:cNvPr>
          <p:cNvSpPr>
            <a:spLocks noGrp="1"/>
          </p:cNvSpPr>
          <p:nvPr>
            <p:ph type="body" sz="quarter" idx="11"/>
          </p:nvPr>
        </p:nvSpPr>
        <p:spPr>
          <a:xfrm>
            <a:off x="2005255" y="1283105"/>
            <a:ext cx="3960000" cy="1620000"/>
          </a:xfrm>
          <a:prstGeom prst="rect">
            <a:avLst/>
          </a:prstGeom>
          <a:solidFill>
            <a:srgbClr val="D2E8E9"/>
          </a:solidFill>
        </p:spPr>
        <p:txBody>
          <a:bodyPr lIns="72000" tIns="0" rIns="43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lang="en-US" sz="1100" b="0" i="0" u="none" strike="noStrike" cap="none" dirty="0">
                <a:solidFill>
                  <a:srgbClr val="262626"/>
                </a:solidFill>
                <a:latin typeface="Arial" panose="020B0604020202020204" pitchFamily="34" charset="0"/>
                <a:ea typeface="Arial" panose="020B0604020202020204" pitchFamily="34" charset="0"/>
                <a:cs typeface="Arial" panose="020B0604020202020204" pitchFamily="34" charset="0"/>
                <a:sym typeface="Arial"/>
              </a:defRPr>
            </a:lvl1pPr>
            <a:lvl2pPr>
              <a:buNone/>
              <a:defRPr/>
            </a:lvl2pPr>
            <a:lvl3pPr>
              <a:buNone/>
              <a:defRPr/>
            </a:lvl3pPr>
            <a:lvl4pPr>
              <a:buNone/>
              <a:defRPr/>
            </a:lvl4pPr>
            <a:lvl5pPr>
              <a:buNone/>
              <a:defRPr/>
            </a:lvl5pPr>
          </a:lstStyle>
          <a:p>
            <a:pPr lvl="0"/>
            <a:endParaRPr lang="en-US" dirty="0"/>
          </a:p>
        </p:txBody>
      </p:sp>
      <p:pic>
        <p:nvPicPr>
          <p:cNvPr id="30" name="Picture 34">
            <a:extLst>
              <a:ext uri="{FF2B5EF4-FFF2-40B4-BE49-F238E27FC236}">
                <a16:creationId xmlns:a16="http://schemas.microsoft.com/office/drawing/2014/main" id="{7F3593B3-0E34-F31B-33F1-CEE03929551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1" name="TextBox 30">
            <a:extLst>
              <a:ext uri="{FF2B5EF4-FFF2-40B4-BE49-F238E27FC236}">
                <a16:creationId xmlns:a16="http://schemas.microsoft.com/office/drawing/2014/main" id="{055B0FEE-2D7F-BD7B-9C7B-2591044114AF}"/>
              </a:ext>
            </a:extLst>
          </p:cNvPr>
          <p:cNvSpPr txBox="1">
            <a:spLocks/>
          </p:cNvSpPr>
          <p:nvPr userDrawn="1"/>
        </p:nvSpPr>
        <p:spPr>
          <a:xfrm rot="16200000">
            <a:off x="5258267" y="1999462"/>
            <a:ext cx="1620000" cy="187285"/>
          </a:xfrm>
          <a:prstGeom prst="roundRect">
            <a:avLst/>
          </a:prstGeom>
          <a:solidFill>
            <a:srgbClr val="326367">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35" name="TextBox 34">
            <a:extLst>
              <a:ext uri="{FF2B5EF4-FFF2-40B4-BE49-F238E27FC236}">
                <a16:creationId xmlns:a16="http://schemas.microsoft.com/office/drawing/2014/main" id="{D8B85660-2577-2E46-E97C-33D3BD4C1E52}"/>
              </a:ext>
            </a:extLst>
          </p:cNvPr>
          <p:cNvSpPr txBox="1">
            <a:spLocks/>
          </p:cNvSpPr>
          <p:nvPr userDrawn="1"/>
        </p:nvSpPr>
        <p:spPr>
          <a:xfrm>
            <a:off x="546369" y="733583"/>
            <a:ext cx="8112394"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36" name="TextBox 35">
            <a:extLst>
              <a:ext uri="{FF2B5EF4-FFF2-40B4-BE49-F238E27FC236}">
                <a16:creationId xmlns:a16="http://schemas.microsoft.com/office/drawing/2014/main" id="{A5438E8A-FD48-1DAA-6E62-B4B8BED67238}"/>
              </a:ext>
            </a:extLst>
          </p:cNvPr>
          <p:cNvSpPr txBox="1">
            <a:spLocks/>
          </p:cNvSpPr>
          <p:nvPr userDrawn="1"/>
        </p:nvSpPr>
        <p:spPr>
          <a:xfrm rot="16200000">
            <a:off x="914326" y="1999462"/>
            <a:ext cx="1620000" cy="187285"/>
          </a:xfrm>
          <a:prstGeom prst="roundRect">
            <a:avLst/>
          </a:prstGeom>
          <a:solidFill>
            <a:srgbClr val="326367"/>
          </a:solidFill>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38" name="TextBox 37">
            <a:extLst>
              <a:ext uri="{FF2B5EF4-FFF2-40B4-BE49-F238E27FC236}">
                <a16:creationId xmlns:a16="http://schemas.microsoft.com/office/drawing/2014/main" id="{4DE54E90-67BA-B3F7-D330-827E4E92D7B4}"/>
              </a:ext>
            </a:extLst>
          </p:cNvPr>
          <p:cNvSpPr txBox="1">
            <a:spLocks/>
          </p:cNvSpPr>
          <p:nvPr userDrawn="1"/>
        </p:nvSpPr>
        <p:spPr>
          <a:xfrm rot="16200000">
            <a:off x="1101613" y="1999462"/>
            <a:ext cx="1620000" cy="187285"/>
          </a:xfrm>
          <a:prstGeom prst="roundRect">
            <a:avLst/>
          </a:prstGeom>
          <a:solidFill>
            <a:srgbClr val="326367">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5" name="Straight Connector 4">
            <a:extLst>
              <a:ext uri="{FF2B5EF4-FFF2-40B4-BE49-F238E27FC236}">
                <a16:creationId xmlns:a16="http://schemas.microsoft.com/office/drawing/2014/main" id="{1B1BA3D1-347A-01C2-3D7A-FF556469B6C1}"/>
              </a:ext>
            </a:extLst>
          </p:cNvPr>
          <p:cNvCxnSpPr/>
          <p:nvPr userDrawn="1"/>
        </p:nvCxnSpPr>
        <p:spPr>
          <a:xfrm>
            <a:off x="5971459" y="1283104"/>
            <a:ext cx="0" cy="1620001"/>
          </a:xfrm>
          <a:prstGeom prst="line">
            <a:avLst/>
          </a:prstGeom>
          <a:ln w="15875">
            <a:solidFill>
              <a:srgbClr val="326367"/>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4E50C9D-ED1C-AF81-4BE0-7422CD5416C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249B77EE-D580-6B7B-513C-107CF7660186}"/>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11" name="Rounded Rectangle 3">
            <a:extLst>
              <a:ext uri="{FF2B5EF4-FFF2-40B4-BE49-F238E27FC236}">
                <a16:creationId xmlns:a16="http://schemas.microsoft.com/office/drawing/2014/main" id="{006EB645-BD6E-759D-CDC9-387BEC6F951E}"/>
              </a:ext>
            </a:extLst>
          </p:cNvPr>
          <p:cNvSpPr/>
          <p:nvPr userDrawn="1"/>
        </p:nvSpPr>
        <p:spPr>
          <a:xfrm>
            <a:off x="10366625" y="162686"/>
            <a:ext cx="1669516" cy="365125"/>
          </a:xfrm>
          <a:prstGeom prst="roundRect">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Health and Science</a:t>
            </a:r>
          </a:p>
        </p:txBody>
      </p:sp>
    </p:spTree>
    <p:extLst>
      <p:ext uri="{BB962C8B-B14F-4D97-AF65-F5344CB8AC3E}">
        <p14:creationId xmlns:p14="http://schemas.microsoft.com/office/powerpoint/2010/main" val="3670245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4" r:id="rId2"/>
    <p:sldLayoutId id="2147483673" r:id="rId3"/>
    <p:sldLayoutId id="2147483675" r:id="rId4"/>
    <p:sldLayoutId id="2147483676" r:id="rId5"/>
    <p:sldLayoutId id="2147483677" r:id="rId6"/>
    <p:sldLayoutId id="2147483678" r:id="rId7"/>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466318"/>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technicaleducationnetworks.org.uk/"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www.technicaleducationnetworks.org.uk/health-science/section/useful-lin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958809"/>
            <a:ext cx="5622925" cy="534988"/>
          </a:xfrm>
        </p:spPr>
        <p:txBody>
          <a:bodyPr/>
          <a:lstStyle/>
          <a:p>
            <a:r>
              <a:rPr lang="en-GB" dirty="0"/>
              <a:t>Route: Health and Science</a:t>
            </a:r>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35106"/>
            <a:ext cx="9144000" cy="875845"/>
          </a:xfrm>
        </p:spPr>
        <p:txBody>
          <a:bodyPr>
            <a:normAutofit/>
          </a:bodyPr>
          <a:lstStyle/>
          <a:p>
            <a:r>
              <a:rPr lang="en-GB" dirty="0"/>
              <a:t>T Level in Science</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903788"/>
            <a:ext cx="9144000" cy="582612"/>
          </a:xfrm>
        </p:spPr>
        <p:txBody>
          <a:bodyPr>
            <a:normAutofit/>
          </a:bodyPr>
          <a:lstStyle/>
          <a:p>
            <a:r>
              <a:rPr lang="en-US" dirty="0"/>
              <a:t>Curriculum Models</a:t>
            </a:r>
          </a:p>
        </p:txBody>
      </p:sp>
      <p:sp>
        <p:nvSpPr>
          <p:cNvPr id="2" name="TextBox 1">
            <a:extLst>
              <a:ext uri="{FF2B5EF4-FFF2-40B4-BE49-F238E27FC236}">
                <a16:creationId xmlns:a16="http://schemas.microsoft.com/office/drawing/2014/main" id="{B980828E-F1EB-85D4-8554-926488FAD9E8}"/>
              </a:ext>
              <a:ext uri="{C183D7F6-B498-43B3-948B-1728B52AA6E4}">
                <adec:decorative xmlns:adec="http://schemas.microsoft.com/office/drawing/2017/decorative" val="1"/>
              </a:ext>
            </a:extLst>
          </p:cNvPr>
          <p:cNvSpPr txBox="1"/>
          <p:nvPr/>
        </p:nvSpPr>
        <p:spPr>
          <a:xfrm rot="16200000">
            <a:off x="10893024" y="1651181"/>
            <a:ext cx="2332886" cy="230832"/>
          </a:xfrm>
          <a:prstGeom prst="rect">
            <a:avLst/>
          </a:prstGeom>
          <a:noFill/>
        </p:spPr>
        <p:txBody>
          <a:bodyPr wrap="square">
            <a:spAutoFit/>
          </a:bodyPr>
          <a:lstStyle/>
          <a:p>
            <a:r>
              <a:rPr lang="en-US" sz="900" dirty="0">
                <a:solidFill>
                  <a:schemeClr val="bg1"/>
                </a:solidFill>
              </a:rPr>
              <a:t>Image © Pexels/ThisIsEngineering</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FD0E14E-FFDD-A16E-4115-3A8A54D6BFA8}"/>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models</a:t>
            </a:r>
          </a:p>
        </p:txBody>
      </p:sp>
      <p:sp>
        <p:nvSpPr>
          <p:cNvPr id="2" name="Text Placeholder 1">
            <a:extLst>
              <a:ext uri="{FF2B5EF4-FFF2-40B4-BE49-F238E27FC236}">
                <a16:creationId xmlns:a16="http://schemas.microsoft.com/office/drawing/2014/main" id="{B8997B23-A0BD-0C31-8A0C-F9EF54D33618}"/>
              </a:ext>
            </a:extLst>
          </p:cNvPr>
          <p:cNvSpPr>
            <a:spLocks noGrp="1"/>
          </p:cNvSpPr>
          <p:nvPr>
            <p:ph type="body" idx="1"/>
          </p:nvPr>
        </p:nvSpPr>
        <p:spPr/>
        <p:txBody>
          <a:bodyPr>
            <a:normAutofit/>
          </a:bodyPr>
          <a:lstStyle/>
          <a:p>
            <a:pPr lvl="0">
              <a:spcBef>
                <a:spcPts val="0"/>
              </a:spcBef>
            </a:pPr>
            <a:r>
              <a:rPr lang="en-GB" sz="1700" b="1" u="sng" dirty="0"/>
              <a:t>Induction</a:t>
            </a:r>
            <a:endParaRPr lang="en-GB" sz="1700" dirty="0"/>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t>Essential skills: </a:t>
            </a:r>
            <a:r>
              <a:rPr lang="en-GB" sz="1700" dirty="0"/>
              <a:t>Skills that are highly transferable and support the application of technical skills and knowledge. Examples include communication, problem solving and teamwork.  </a:t>
            </a:r>
          </a:p>
          <a:p>
            <a:pPr lvl="0"/>
            <a:r>
              <a:rPr lang="en-GB" sz="1700" b="1" dirty="0"/>
              <a:t>Technical skills:</a:t>
            </a:r>
            <a:r>
              <a:rPr lang="en-GB" sz="1700" dirty="0"/>
              <a:t> Skills specific to a particular sector or role, sometimes based on a defined body of knowledge. They are generally less transferable beyond the sector or role they relate to. Examples include data quality, calibration, measuring, titration and aseptic techniques.</a:t>
            </a:r>
          </a:p>
        </p:txBody>
      </p:sp>
    </p:spTree>
    <p:extLst>
      <p:ext uri="{BB962C8B-B14F-4D97-AF65-F5344CB8AC3E}">
        <p14:creationId xmlns:p14="http://schemas.microsoft.com/office/powerpoint/2010/main" val="624747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940B9-BD1B-6679-2B65-FBDF6AD9606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46FCEF7-3B5B-718F-0476-300A1B6848B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42692109-82D6-5DA8-CE12-31392ED4180A}"/>
              </a:ext>
            </a:extLst>
          </p:cNvPr>
          <p:cNvSpPr>
            <a:spLocks noGrp="1"/>
          </p:cNvSpPr>
          <p:nvPr>
            <p:ph type="body" idx="1"/>
          </p:nvPr>
        </p:nvSpPr>
        <p:spPr/>
        <p:txBody>
          <a:bodyPr>
            <a:normAutofit/>
          </a:bodyPr>
          <a:lstStyle/>
          <a:p>
            <a:pPr lvl="0">
              <a:spcBef>
                <a:spcPts val="0"/>
              </a:spcBef>
            </a:pPr>
            <a:r>
              <a:rPr lang="en-GB" sz="1700" b="1" u="sng" dirty="0"/>
              <a:t>Adapting to assessment schedules  </a:t>
            </a:r>
          </a:p>
          <a:p>
            <a:pPr lvl="0"/>
            <a:r>
              <a:rPr lang="en-GB" sz="1700" dirty="0"/>
              <a:t>Adjust sequencing to maximise performance on external assessments ensuring all core/occupational specialism content is delivered in time for revision sessions. </a:t>
            </a:r>
          </a:p>
          <a:p>
            <a:pPr lvl="0"/>
            <a:r>
              <a:rPr lang="en-GB" sz="1700" b="1" u="sng" dirty="0"/>
              <a:t>Year 1 sequencing strategy </a:t>
            </a:r>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t>Implementing problem solving and projects  </a:t>
            </a:r>
          </a:p>
          <a:p>
            <a:pPr lvl="0"/>
            <a:r>
              <a:rPr lang="en-GB" sz="1700" dirty="0"/>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506223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7D41D-2711-79ED-D3CC-6C402D2FCF5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C9B8DC5-DF32-5965-DA88-612F960D82C0}"/>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 </a:t>
            </a:r>
          </a:p>
        </p:txBody>
      </p:sp>
      <p:sp>
        <p:nvSpPr>
          <p:cNvPr id="2" name="Text Placeholder 1">
            <a:extLst>
              <a:ext uri="{FF2B5EF4-FFF2-40B4-BE49-F238E27FC236}">
                <a16:creationId xmlns:a16="http://schemas.microsoft.com/office/drawing/2014/main" id="{4E7728C0-CA95-6B20-12A8-C3E22AEDDF21}"/>
              </a:ext>
            </a:extLst>
          </p:cNvPr>
          <p:cNvSpPr>
            <a:spLocks noGrp="1"/>
          </p:cNvSpPr>
          <p:nvPr>
            <p:ph type="body" idx="1"/>
          </p:nvPr>
        </p:nvSpPr>
        <p:spPr/>
        <p:txBody>
          <a:bodyPr>
            <a:normAutofit fontScale="92500" lnSpcReduction="20000"/>
          </a:bodyPr>
          <a:lstStyle/>
          <a:p>
            <a:pPr lvl="0">
              <a:spcBef>
                <a:spcPts val="0"/>
              </a:spcBef>
            </a:pPr>
            <a:r>
              <a:rPr lang="en-GB" sz="1700" b="1" u="sng" dirty="0"/>
              <a:t>Introduction to OS content  </a:t>
            </a:r>
            <a:endParaRPr lang="en-GB" sz="1700" dirty="0"/>
          </a:p>
          <a:p>
            <a:pPr lvl="0"/>
            <a:r>
              <a:rPr lang="en-GB" sz="1700" dirty="0">
                <a:latin typeface="Arial"/>
                <a:cs typeface="Arial"/>
              </a:rPr>
              <a:t>Plan to deliver OS content mainly in the second year; </a:t>
            </a:r>
            <a:r>
              <a:rPr lang="en-US" sz="1700" dirty="0">
                <a:latin typeface="Arial"/>
                <a:cs typeface="Arial"/>
              </a:rPr>
              <a:t>however, you may start to introduce some OS content in Year 1 to build a foundation for Year 2. This could include small projects and taster sessions</a:t>
            </a:r>
            <a:r>
              <a:rPr lang="en-GB" sz="1700" dirty="0">
                <a:latin typeface="Arial"/>
                <a:cs typeface="Arial"/>
              </a:rPr>
              <a:t>.</a:t>
            </a:r>
            <a:r>
              <a:rPr lang="en-GB" sz="1700" dirty="0"/>
              <a:t>  </a:t>
            </a:r>
          </a:p>
          <a:p>
            <a:pPr lvl="0"/>
            <a:r>
              <a:rPr lang="en-GB" sz="1700" b="1" u="sng" dirty="0"/>
              <a:t>Adopting an integrated approach  </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t>Project work for OS delivery  </a:t>
            </a:r>
          </a:p>
          <a:p>
            <a:pPr lvl="0"/>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r>
              <a:rPr lang="en-GB" sz="1700" b="1" u="sng" dirty="0"/>
              <a:t>Navigating the assessment schedule  </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2348705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B0EA3-E5EA-04BA-320C-E61688A8D93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A92EC95-DB21-39BF-C9F6-A752AB1ACA5F}"/>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A96B6576-353C-E966-6FCB-6979520C71A9}"/>
              </a:ext>
            </a:extLst>
          </p:cNvPr>
          <p:cNvSpPr>
            <a:spLocks noGrp="1"/>
          </p:cNvSpPr>
          <p:nvPr>
            <p:ph type="body" idx="1"/>
          </p:nvPr>
        </p:nvSpPr>
        <p:spPr/>
        <p:txBody>
          <a:bodyPr>
            <a:normAutofit/>
          </a:bodyPr>
          <a:lstStyle/>
          <a:p>
            <a:pPr lvl="0">
              <a:spcBef>
                <a:spcPts val="0"/>
              </a:spcBef>
            </a:pPr>
            <a:r>
              <a:rPr lang="en-GB" sz="1700" b="1" u="sng" dirty="0"/>
              <a:t>Preparation for industry placements  </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r>
              <a:rPr lang="en-GB" sz="1700" b="1" u="sng" dirty="0"/>
              <a:t>Timings of industry placements  </a:t>
            </a:r>
          </a:p>
          <a:p>
            <a:pPr lvl="0"/>
            <a:r>
              <a:rPr lang="en-GB" sz="1700" dirty="0"/>
              <a:t>Consider adopting a flexible approach to scheduling a placement. For example, offer multiple opportunities throughout the programme for block placement weeks.  </a:t>
            </a:r>
          </a:p>
          <a:p>
            <a:pPr lvl="0"/>
            <a:r>
              <a:rPr lang="en-GB" sz="1700" b="1" u="sng" dirty="0"/>
              <a:t>Individual learning objectives  </a:t>
            </a:r>
          </a:p>
          <a:p>
            <a:pPr lvl="0"/>
            <a:r>
              <a:rPr lang="en-GB" sz="1700" dirty="0"/>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1239136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858C91-714D-217A-4389-B64E08D642EE}"/>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3"/>
              </a:rPr>
              <a:t>www.technicaleducationnetworks.org.uk</a:t>
            </a:r>
            <a:endParaRPr lang="en-GB" sz="2200" dirty="0"/>
          </a:p>
          <a:p>
            <a:pPr marL="0" indent="0">
              <a:buNone/>
            </a:pPr>
            <a:r>
              <a:rPr lang="en-GB" sz="2200" dirty="0"/>
              <a:t>To access information for Health and Science teachers, including teaching materials, useful links, upcoming events and the latest updates, please visit:</a:t>
            </a:r>
            <a:br>
              <a:rPr lang="en-GB" sz="2200" dirty="0"/>
            </a:br>
            <a:r>
              <a:rPr lang="en-US" sz="2200" dirty="0">
                <a:hlinkClick r:id="rId4"/>
              </a:rPr>
              <a:t>Health and Science T Level Support | Technical Education Networks </a:t>
            </a:r>
            <a:endParaRPr lang="en-US" sz="2200" dirty="0"/>
          </a:p>
        </p:txBody>
      </p:sp>
    </p:spTree>
    <p:extLst>
      <p:ext uri="{BB962C8B-B14F-4D97-AF65-F5344CB8AC3E}">
        <p14:creationId xmlns:p14="http://schemas.microsoft.com/office/powerpoint/2010/main" val="333001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FD228A1-903E-44C0-EAC5-2B9417D2D342}"/>
              </a:ext>
            </a:extLst>
          </p:cNvPr>
          <p:cNvSpPr>
            <a:spLocks noGrp="1"/>
          </p:cNvSpPr>
          <p:nvPr>
            <p:ph type="body" idx="1"/>
          </p:nvPr>
        </p:nvSpPr>
        <p:spPr/>
        <p:txBody>
          <a:bodyPr>
            <a:normAutofit fontScale="92500" lnSpcReduction="10000"/>
          </a:bodyPr>
          <a:lstStyle/>
          <a:p>
            <a:pPr>
              <a:lnSpc>
                <a:spcPct val="108000"/>
              </a:lnSpc>
            </a:pPr>
            <a:r>
              <a:rPr lang="en-US" dirty="0"/>
              <a:t>The purpose of this resource is to provide visual curriculum models and guidance that could be used to inform holistic curriculum planning for the T Level in Science.</a:t>
            </a:r>
          </a:p>
          <a:p>
            <a:pPr>
              <a:lnSpc>
                <a:spcPct val="108000"/>
              </a:lnSpc>
            </a:pPr>
            <a:r>
              <a:rPr lang="en-US" dirty="0"/>
              <a:t>These curriculum models were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p>
          <a:p>
            <a:pPr>
              <a:lnSpc>
                <a:spcPct val="108000"/>
              </a:lnSpc>
            </a:pPr>
            <a:r>
              <a:rPr lang="en-US" dirty="0">
                <a:latin typeface="Arial"/>
                <a:cs typeface="Arial"/>
              </a:rPr>
              <a:t>The content in this resource was shaped by practical examples, approaches and resources contributed by </a:t>
            </a:r>
            <a:r>
              <a:rPr lang="en-US" dirty="0"/>
              <a:t>20 Health and Science T Level providers.</a:t>
            </a:r>
          </a:p>
        </p:txBody>
      </p:sp>
    </p:spTree>
    <p:extLst>
      <p:ext uri="{BB962C8B-B14F-4D97-AF65-F5344CB8AC3E}">
        <p14:creationId xmlns:p14="http://schemas.microsoft.com/office/powerpoint/2010/main" val="4081029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7A8761-AC3B-F74A-7F49-581585244C07}"/>
              </a:ext>
            </a:extLst>
          </p:cNvPr>
          <p:cNvSpPr txBox="1"/>
          <p:nvPr/>
        </p:nvSpPr>
        <p:spPr>
          <a:xfrm>
            <a:off x="239486" y="337457"/>
            <a:ext cx="9025537"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Science (Model 1)</a:t>
            </a:r>
          </a:p>
        </p:txBody>
      </p:sp>
      <p:sp>
        <p:nvSpPr>
          <p:cNvPr id="37" name="Google Shape;345;p11">
            <a:extLst>
              <a:ext uri="{FF2B5EF4-FFF2-40B4-BE49-F238E27FC236}">
                <a16:creationId xmlns:a16="http://schemas.microsoft.com/office/drawing/2014/main" id="{37B8B7B6-A65D-2E7E-A989-E352788C31F5}"/>
              </a:ext>
            </a:extLst>
          </p:cNvPr>
          <p:cNvSpPr txBox="1"/>
          <p:nvPr/>
        </p:nvSpPr>
        <p:spPr>
          <a:xfrm>
            <a:off x="357506" y="1368162"/>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(3 days) and 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34" name="Rounded Rectangle 33">
            <a:extLst>
              <a:ext uri="{FF2B5EF4-FFF2-40B4-BE49-F238E27FC236}">
                <a16:creationId xmlns:a16="http://schemas.microsoft.com/office/drawing/2014/main" id="{0999AFAA-BDCD-368C-56C0-534C983606BA}"/>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9" name="Rounded Rectangle 8">
            <a:extLst>
              <a:ext uri="{FF2B5EF4-FFF2-40B4-BE49-F238E27FC236}">
                <a16:creationId xmlns:a16="http://schemas.microsoft.com/office/drawing/2014/main" id="{7D0A6E09-2880-01B6-8D7F-6EEF6DCB3B65}"/>
              </a:ext>
            </a:extLst>
          </p:cNvPr>
          <p:cNvSpPr/>
          <p:nvPr/>
        </p:nvSpPr>
        <p:spPr>
          <a:xfrm>
            <a:off x="2013829" y="1188162"/>
            <a:ext cx="2733714" cy="360000"/>
          </a:xfrm>
          <a:prstGeom prst="roundRect">
            <a:avLst>
              <a:gd name="adj" fmla="val 24903"/>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11" name="Rounded Rectangle 10">
            <a:extLst>
              <a:ext uri="{FF2B5EF4-FFF2-40B4-BE49-F238E27FC236}">
                <a16:creationId xmlns:a16="http://schemas.microsoft.com/office/drawing/2014/main" id="{12FF8616-1C2E-FF11-7F0F-7D2A87711792}"/>
              </a:ext>
            </a:extLst>
          </p:cNvPr>
          <p:cNvSpPr/>
          <p:nvPr/>
        </p:nvSpPr>
        <p:spPr>
          <a:xfrm>
            <a:off x="2013829" y="1620163"/>
            <a:ext cx="2733713" cy="360000"/>
          </a:xfrm>
          <a:prstGeom prst="roundRect">
            <a:avLst>
              <a:gd name="adj" fmla="val 2490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 preparation</a:t>
            </a:r>
          </a:p>
        </p:txBody>
      </p:sp>
      <p:sp>
        <p:nvSpPr>
          <p:cNvPr id="10" name="Rounded Rectangle 9">
            <a:extLst>
              <a:ext uri="{FF2B5EF4-FFF2-40B4-BE49-F238E27FC236}">
                <a16:creationId xmlns:a16="http://schemas.microsoft.com/office/drawing/2014/main" id="{AE4912F4-DF79-6889-947B-3350CA4DC702}"/>
              </a:ext>
            </a:extLst>
          </p:cNvPr>
          <p:cNvSpPr/>
          <p:nvPr/>
        </p:nvSpPr>
        <p:spPr>
          <a:xfrm rot="16200000">
            <a:off x="4526852" y="1437367"/>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8" name="Rounded Rectangle 7">
            <a:extLst>
              <a:ext uri="{FF2B5EF4-FFF2-40B4-BE49-F238E27FC236}">
                <a16:creationId xmlns:a16="http://schemas.microsoft.com/office/drawing/2014/main" id="{AD655B5E-92DF-F471-E2D7-A2C1F63A9BF5}"/>
              </a:ext>
            </a:extLst>
          </p:cNvPr>
          <p:cNvSpPr/>
          <p:nvPr/>
        </p:nvSpPr>
        <p:spPr>
          <a:xfrm rot="16200000">
            <a:off x="4853187" y="1437366"/>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26" name="Rounded Rectangle 25">
            <a:extLst>
              <a:ext uri="{FF2B5EF4-FFF2-40B4-BE49-F238E27FC236}">
                <a16:creationId xmlns:a16="http://schemas.microsoft.com/office/drawing/2014/main" id="{36ACBA41-1EEC-9CF6-8244-EF0235FE6F6D}"/>
              </a:ext>
            </a:extLst>
          </p:cNvPr>
          <p:cNvSpPr/>
          <p:nvPr/>
        </p:nvSpPr>
        <p:spPr>
          <a:xfrm rot="16200000">
            <a:off x="5176088" y="1437367"/>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23" name="Rounded Rectangle 22">
            <a:extLst>
              <a:ext uri="{FF2B5EF4-FFF2-40B4-BE49-F238E27FC236}">
                <a16:creationId xmlns:a16="http://schemas.microsoft.com/office/drawing/2014/main" id="{A2E1CD22-BE33-9C40-2E4B-3C412F071483}"/>
              </a:ext>
            </a:extLst>
          </p:cNvPr>
          <p:cNvSpPr/>
          <p:nvPr/>
        </p:nvSpPr>
        <p:spPr>
          <a:xfrm rot="16200000">
            <a:off x="8963731" y="1437367"/>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2" name="Rounded Rectangle 21">
            <a:extLst>
              <a:ext uri="{FF2B5EF4-FFF2-40B4-BE49-F238E27FC236}">
                <a16:creationId xmlns:a16="http://schemas.microsoft.com/office/drawing/2014/main" id="{6DBE29A7-71EE-F93D-596F-6DF28BE10E0B}"/>
              </a:ext>
            </a:extLst>
          </p:cNvPr>
          <p:cNvSpPr/>
          <p:nvPr/>
        </p:nvSpPr>
        <p:spPr>
          <a:xfrm rot="16200000">
            <a:off x="9281920" y="1440162"/>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40" name="Google Shape;364;p11">
            <a:extLst>
              <a:ext uri="{FF2B5EF4-FFF2-40B4-BE49-F238E27FC236}">
                <a16:creationId xmlns:a16="http://schemas.microsoft.com/office/drawing/2014/main" id="{6CC79945-C1CB-C4CD-E918-F961140B0479}"/>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6" name="Rounded Rectangle 5">
            <a:extLst>
              <a:ext uri="{FF2B5EF4-FFF2-40B4-BE49-F238E27FC236}">
                <a16:creationId xmlns:a16="http://schemas.microsoft.com/office/drawing/2014/main" id="{3868B5B2-DC98-CEE4-851C-4A06AA937CF9}"/>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5" name="Rounded Rectangle 4">
            <a:extLst>
              <a:ext uri="{FF2B5EF4-FFF2-40B4-BE49-F238E27FC236}">
                <a16:creationId xmlns:a16="http://schemas.microsoft.com/office/drawing/2014/main" id="{2DD25A1C-DC63-CF8B-1646-4C1030BAACB4}"/>
              </a:ext>
            </a:extLst>
          </p:cNvPr>
          <p:cNvSpPr/>
          <p:nvPr/>
        </p:nvSpPr>
        <p:spPr>
          <a:xfrm>
            <a:off x="2454700" y="2304351"/>
            <a:ext cx="5144111" cy="792000"/>
          </a:xfrm>
          <a:prstGeom prst="roundRect">
            <a:avLst>
              <a:gd name="adj" fmla="val 1468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59" name="Rounded Rectangle 58">
            <a:extLst>
              <a:ext uri="{FF2B5EF4-FFF2-40B4-BE49-F238E27FC236}">
                <a16:creationId xmlns:a16="http://schemas.microsoft.com/office/drawing/2014/main" id="{E60ECCA6-9330-BD02-FABE-58687E2D601A}"/>
              </a:ext>
            </a:extLst>
          </p:cNvPr>
          <p:cNvSpPr/>
          <p:nvPr/>
        </p:nvSpPr>
        <p:spPr>
          <a:xfrm>
            <a:off x="7636970" y="2304351"/>
            <a:ext cx="914400" cy="792000"/>
          </a:xfrm>
          <a:prstGeom prst="roundRect">
            <a:avLst>
              <a:gd name="adj" fmla="val 17206"/>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project</a:t>
            </a:r>
          </a:p>
        </p:txBody>
      </p:sp>
      <p:sp>
        <p:nvSpPr>
          <p:cNvPr id="38" name="Google Shape;346;p11">
            <a:extLst>
              <a:ext uri="{FF2B5EF4-FFF2-40B4-BE49-F238E27FC236}">
                <a16:creationId xmlns:a16="http://schemas.microsoft.com/office/drawing/2014/main" id="{846C7065-1956-BFA4-1972-5A3E5D704EE5}"/>
              </a:ext>
            </a:extLst>
          </p:cNvPr>
          <p:cNvSpPr txBox="1"/>
          <p:nvPr/>
        </p:nvSpPr>
        <p:spPr>
          <a:xfrm>
            <a:off x="357506" y="3636858"/>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a:t>
            </a:r>
            <a:endParaRPr dirty="0">
              <a:latin typeface="Arial" panose="020B0604020202020204" pitchFamily="34" charset="0"/>
              <a:ea typeface="Open Sans" pitchFamily="2" charset="0"/>
              <a:cs typeface="Arial" panose="020B0604020202020204" pitchFamily="34" charset="0"/>
            </a:endParaRPr>
          </a:p>
        </p:txBody>
      </p:sp>
      <p:sp>
        <p:nvSpPr>
          <p:cNvPr id="50" name="Rounded Rectangle 49">
            <a:extLst>
              <a:ext uri="{FF2B5EF4-FFF2-40B4-BE49-F238E27FC236}">
                <a16:creationId xmlns:a16="http://schemas.microsoft.com/office/drawing/2014/main" id="{32019B37-F8FE-3BCC-C42D-3C1733250F7B}"/>
              </a:ext>
            </a:extLst>
          </p:cNvPr>
          <p:cNvSpPr/>
          <p:nvPr/>
        </p:nvSpPr>
        <p:spPr>
          <a:xfrm>
            <a:off x="5799668" y="3383653"/>
            <a:ext cx="2713543" cy="792000"/>
          </a:xfrm>
          <a:prstGeom prst="roundRect">
            <a:avLst>
              <a:gd name="adj" fmla="val 13251"/>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0" name="Rounded Rectangle 19">
            <a:extLst>
              <a:ext uri="{FF2B5EF4-FFF2-40B4-BE49-F238E27FC236}">
                <a16:creationId xmlns:a16="http://schemas.microsoft.com/office/drawing/2014/main" id="{D1FB5885-64F0-C44F-4B95-6E6A947E8186}"/>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39" name="Google Shape;347;p11">
            <a:extLst>
              <a:ext uri="{FF2B5EF4-FFF2-40B4-BE49-F238E27FC236}">
                <a16:creationId xmlns:a16="http://schemas.microsoft.com/office/drawing/2014/main" id="{4F002DC5-E389-32A9-98A2-BCA6F22C2E12}"/>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2" name="Rounded Rectangle 1">
            <a:extLst>
              <a:ext uri="{FF2B5EF4-FFF2-40B4-BE49-F238E27FC236}">
                <a16:creationId xmlns:a16="http://schemas.microsoft.com/office/drawing/2014/main" id="{AC0BBB67-ECF8-EB30-4ED4-6E723CB27358}"/>
              </a:ext>
            </a:extLst>
          </p:cNvPr>
          <p:cNvSpPr/>
          <p:nvPr/>
        </p:nvSpPr>
        <p:spPr>
          <a:xfrm>
            <a:off x="1701120" y="4487185"/>
            <a:ext cx="6812091"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7" name="Content Placeholder 4">
            <a:extLst>
              <a:ext uri="{FF2B5EF4-FFF2-40B4-BE49-F238E27FC236}">
                <a16:creationId xmlns:a16="http://schemas.microsoft.com/office/drawing/2014/main" id="{3440A51E-A15F-C747-E95A-D4D5DCE10187}"/>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12" name="Rectangle 11">
            <a:extLst>
              <a:ext uri="{FF2B5EF4-FFF2-40B4-BE49-F238E27FC236}">
                <a16:creationId xmlns:a16="http://schemas.microsoft.com/office/drawing/2014/main" id="{1AA1087A-5D49-35D3-7956-5039BF19D296}"/>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61E887CF-F009-832B-993C-DD1738F1BDB2}"/>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ED0EDA35-EA76-07ED-A743-A5E2B3B8CD6C}"/>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5" name="Rectangle 14">
            <a:extLst>
              <a:ext uri="{FF2B5EF4-FFF2-40B4-BE49-F238E27FC236}">
                <a16:creationId xmlns:a16="http://schemas.microsoft.com/office/drawing/2014/main" id="{C279F0D5-671C-BCA6-7883-C0AC3D7B5F4E}"/>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6" name="Rectangle 15">
            <a:extLst>
              <a:ext uri="{FF2B5EF4-FFF2-40B4-BE49-F238E27FC236}">
                <a16:creationId xmlns:a16="http://schemas.microsoft.com/office/drawing/2014/main" id="{C6A4C763-8F70-CCF3-5DC9-450DC89657F5}"/>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7" name="Rectangle 16">
            <a:extLst>
              <a:ext uri="{FF2B5EF4-FFF2-40B4-BE49-F238E27FC236}">
                <a16:creationId xmlns:a16="http://schemas.microsoft.com/office/drawing/2014/main" id="{AD779F71-5E45-46B7-0943-185E288C76D0}"/>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8" name="Rectangle 17">
            <a:extLst>
              <a:ext uri="{FF2B5EF4-FFF2-40B4-BE49-F238E27FC236}">
                <a16:creationId xmlns:a16="http://schemas.microsoft.com/office/drawing/2014/main" id="{4AF81CFB-86E2-B3CB-C75D-65DA6445A94D}"/>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913870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C33E130-54C2-A31D-53A5-8F561190DA51}"/>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Science</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 1</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Year 1</a:t>
            </a:r>
          </a:p>
        </p:txBody>
      </p:sp>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indent="-107950"/>
            <a:r>
              <a:rPr lang="en-GB" dirty="0"/>
              <a:t>Introduction to college systems and procedures; overview of course content and assessment schedule. </a:t>
            </a:r>
            <a:endParaRPr lang="en-US" dirty="0">
              <a:solidFill>
                <a:srgbClr val="000000"/>
              </a:solidFill>
            </a:endParaRPr>
          </a:p>
          <a:p>
            <a:pPr indent="-107950"/>
            <a:r>
              <a:rPr lang="en-GB" dirty="0"/>
              <a:t>Initial diagnostic assessments, including digital, English, maths and wider skills.</a:t>
            </a:r>
            <a:endParaRPr lang="en-US" dirty="0">
              <a:solidFill>
                <a:srgbClr val="000000"/>
              </a:solidFill>
            </a:endParaRPr>
          </a:p>
          <a:p>
            <a:pPr indent="-107950"/>
            <a:r>
              <a:rPr lang="en-GB" dirty="0"/>
              <a:t>Introduction to essential and technical skills, including preparation for industry placement. </a:t>
            </a:r>
            <a:r>
              <a:rPr lang="en-US" dirty="0"/>
              <a:t> </a:t>
            </a:r>
            <a:endParaRPr lang="en-US" dirty="0">
              <a:solidFill>
                <a:srgbClr val="000000"/>
              </a:solidFill>
            </a:endParaRPr>
          </a:p>
          <a:p>
            <a:pPr indent="-107950"/>
            <a:r>
              <a:rPr lang="en-GB" dirty="0"/>
              <a:t>Core content delivery.</a:t>
            </a:r>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fontAlgn="base"/>
            <a:r>
              <a:rPr lang="en-GB" dirty="0"/>
              <a:t>Continuation of core curriculum delivery. </a:t>
            </a:r>
            <a:r>
              <a:rPr lang="en-US" dirty="0"/>
              <a:t>​</a:t>
            </a:r>
          </a:p>
          <a:p>
            <a:pPr indent="-107950" fontAlgn="base"/>
            <a:r>
              <a:rPr lang="en-GB" dirty="0"/>
              <a:t>Skills linked to the science industry, such as good laboratory practice and data quality.</a:t>
            </a:r>
            <a:endParaRPr lang="en-US" dirty="0"/>
          </a:p>
          <a:p>
            <a:pPr fontAlgn="base"/>
            <a:r>
              <a:rPr lang="en-GB" dirty="0"/>
              <a:t>Meaningful industry engagement, such as onsite visits to meet employers and guest speakers.</a:t>
            </a:r>
            <a:r>
              <a:rPr lang="en-US" dirty="0"/>
              <a:t>​</a:t>
            </a:r>
          </a:p>
          <a:p>
            <a:pPr indent="-107950" fontAlgn="base"/>
            <a:r>
              <a:rPr lang="en-GB" dirty="0"/>
              <a:t>Assessment preparation, including introducing mocks for </a:t>
            </a:r>
            <a:br>
              <a:rPr lang="en-GB" dirty="0"/>
            </a:br>
            <a:r>
              <a:rPr lang="en-GB" dirty="0"/>
              <a:t>core assessments. </a:t>
            </a:r>
            <a:r>
              <a:rPr lang="en-US" dirty="0"/>
              <a:t>​</a:t>
            </a:r>
          </a:p>
          <a:p>
            <a:pPr indent="-107950" fontAlgn="base"/>
            <a:r>
              <a:rPr lang="en-GB" dirty="0"/>
              <a:t>Monitoring and support of essential skills development, including mentoring, 1:1 tutorials and regular checkpoints.</a:t>
            </a:r>
            <a:endParaRPr lang="en-US" dirty="0"/>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a:r>
              <a:rPr lang="en-GB" dirty="0"/>
              <a:t>Continued development of core curriculum knowledge, and essential and technical skills. </a:t>
            </a:r>
            <a:endParaRPr lang="en-US" dirty="0">
              <a:solidFill>
                <a:srgbClr val="000000"/>
              </a:solidFill>
            </a:endParaRPr>
          </a:p>
          <a:p>
            <a:pPr indent="-107950"/>
            <a:r>
              <a:rPr lang="en-GB" dirty="0"/>
              <a:t>Assessment and progress review from Term 1 to identify areas for further development.</a:t>
            </a:r>
            <a:endParaRPr lang="en-US" dirty="0">
              <a:solidFill>
                <a:srgbClr val="000000"/>
              </a:solidFill>
            </a:endParaRPr>
          </a:p>
          <a:p>
            <a:pPr indent="-107950"/>
            <a:r>
              <a:rPr lang="en-GB" dirty="0"/>
              <a:t>Prepare students for core and ESP assessments.</a:t>
            </a:r>
            <a:endParaRPr lang="en-US" dirty="0">
              <a:solidFill>
                <a:srgbClr val="000000"/>
              </a:solidFill>
            </a:endParaRPr>
          </a:p>
          <a:p>
            <a:pPr indent="-107950"/>
            <a:r>
              <a:rPr lang="en-GB" dirty="0"/>
              <a:t>Students will have started, or be about to start, their industry placement. Introduce weekly reflective practice focused on skills development and supporting contextualised learning.</a:t>
            </a:r>
            <a:endParaRPr lang="en-GB" dirty="0">
              <a:solidFill>
                <a:srgbClr val="000000"/>
              </a:solidFill>
            </a:endParaRPr>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pPr indent="-107950"/>
            <a:r>
              <a:rPr lang="en-GB" dirty="0"/>
              <a:t>Continued development of core curriculum knowledge.</a:t>
            </a:r>
            <a:endParaRPr lang="en-US" dirty="0">
              <a:solidFill>
                <a:srgbClr val="000000"/>
              </a:solidFill>
            </a:endParaRPr>
          </a:p>
          <a:p>
            <a:pPr indent="-107950"/>
            <a:r>
              <a:rPr lang="en-GB" dirty="0"/>
              <a:t>Focus on assessment preparation and revision techniques. Students complete further mock assessments towards the end of Term 2. </a:t>
            </a:r>
            <a:endParaRPr lang="en-US" dirty="0">
              <a:solidFill>
                <a:srgbClr val="000000"/>
              </a:solidFill>
            </a:endParaRPr>
          </a:p>
          <a:p>
            <a:pPr indent="-107950"/>
            <a:r>
              <a:rPr lang="en-GB" dirty="0"/>
              <a:t>Targeted intervention: mock assessment outcomes used to inform recap sessions; focused support to address gaps in knowledge and improve performance.</a:t>
            </a:r>
            <a:endParaRPr lang="en-US" dirty="0">
              <a:solidFill>
                <a:srgbClr val="000000"/>
              </a:solidFill>
            </a:endParaRP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Final delivery of remaining core content.</a:t>
            </a:r>
            <a:endParaRPr lang="en-US" dirty="0">
              <a:solidFill>
                <a:srgbClr val="000000"/>
              </a:solidFill>
            </a:endParaRPr>
          </a:p>
          <a:p>
            <a:pPr indent="-107950"/>
            <a:r>
              <a:rPr lang="en-GB" dirty="0"/>
              <a:t>Review of essential skills development in preparation for core assessments.</a:t>
            </a:r>
            <a:endParaRPr lang="en-US" dirty="0">
              <a:solidFill>
                <a:srgbClr val="000000"/>
              </a:solidFill>
            </a:endParaRPr>
          </a:p>
          <a:p>
            <a:pPr indent="-107950"/>
            <a:r>
              <a:rPr lang="en-GB" dirty="0"/>
              <a:t>Final mock assessments aimed at building </a:t>
            </a:r>
            <a:br>
              <a:rPr lang="en-GB" dirty="0"/>
            </a:br>
            <a:r>
              <a:rPr lang="en-GB" dirty="0"/>
              <a:t>student confidence.</a:t>
            </a:r>
            <a:endParaRPr lang="en-US" dirty="0">
              <a:solidFill>
                <a:srgbClr val="000000"/>
              </a:solidFill>
            </a:endParaRPr>
          </a:p>
          <a:p>
            <a:pPr indent="-107950"/>
            <a:r>
              <a:rPr lang="en-GB" dirty="0"/>
              <a:t>Final assessment and ESP preparation, focused on thorough revision, planning and organisation.</a:t>
            </a:r>
            <a:endParaRPr lang="en-US" dirty="0">
              <a:solidFill>
                <a:srgbClr val="000000"/>
              </a:solidFill>
            </a:endParaRPr>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pPr indent="-107950"/>
            <a:r>
              <a:rPr lang="en-GB" dirty="0"/>
              <a:t>ESP and core assessments.</a:t>
            </a:r>
            <a:endParaRPr lang="en-US" dirty="0">
              <a:solidFill>
                <a:srgbClr val="000000"/>
              </a:solidFill>
            </a:endParaRPr>
          </a:p>
          <a:p>
            <a:pPr indent="-107950"/>
            <a:r>
              <a:rPr lang="en-GB" dirty="0"/>
              <a:t>Preparing for Year 2 curriculum progression.</a:t>
            </a:r>
            <a:endParaRPr lang="en-GB" dirty="0">
              <a:solidFill>
                <a:srgbClr val="000000"/>
              </a:solidFill>
            </a:endParaRPr>
          </a:p>
          <a:p>
            <a:pPr indent="-107950"/>
            <a:r>
              <a:rPr lang="en-GB" dirty="0"/>
              <a:t>You may start to introduce some occupational specialism content. This could include small projects and taster sessions. </a:t>
            </a:r>
            <a:endParaRPr lang="en-US" dirty="0">
              <a:solidFill>
                <a:srgbClr val="000000"/>
              </a:solidFill>
            </a:endParaRPr>
          </a:p>
          <a:p>
            <a:pPr indent="-107950"/>
            <a:r>
              <a:rPr lang="en-GB" dirty="0"/>
              <a:t>Review progress in essential and technical skills development across Year 1 and set targets for Year 2. </a:t>
            </a:r>
            <a:endParaRPr lang="en-US" dirty="0">
              <a:solidFill>
                <a:srgbClr val="000000"/>
              </a:solidFill>
            </a:endParaRPr>
          </a:p>
        </p:txBody>
      </p:sp>
    </p:spTree>
    <p:extLst>
      <p:ext uri="{BB962C8B-B14F-4D97-AF65-F5344CB8AC3E}">
        <p14:creationId xmlns:p14="http://schemas.microsoft.com/office/powerpoint/2010/main" val="1287045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346AE33-2A01-8DB7-6D6B-A0F75370378E}"/>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Science</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 1 Year 2</a:t>
            </a:r>
          </a:p>
        </p:txBody>
      </p:sp>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indent="-107950"/>
            <a:r>
              <a:rPr lang="en-GB" dirty="0"/>
              <a:t>Induction: focus on college system updates and assessment schedule for Year 2. </a:t>
            </a:r>
            <a:endParaRPr lang="en-US" dirty="0">
              <a:solidFill>
                <a:srgbClr val="000000"/>
              </a:solidFill>
            </a:endParaRPr>
          </a:p>
          <a:p>
            <a:pPr indent="-107950"/>
            <a:r>
              <a:rPr lang="en-GB" dirty="0"/>
              <a:t>Review of prior learning and reflection on industry placement, knowledge, and essential and technical skills development learnt in Year 1. </a:t>
            </a:r>
            <a:r>
              <a:rPr lang="en-US" dirty="0"/>
              <a:t> </a:t>
            </a:r>
            <a:endParaRPr lang="en-US" dirty="0">
              <a:solidFill>
                <a:srgbClr val="000000"/>
              </a:solidFill>
            </a:endParaRPr>
          </a:p>
          <a:p>
            <a:pPr indent="-107950"/>
            <a:r>
              <a:rPr lang="en-GB" dirty="0"/>
              <a:t>Career planning workshops to explore next steps; CV and interview skills; develop personalised action plans.</a:t>
            </a:r>
            <a:endParaRPr lang="en-US" dirty="0"/>
          </a:p>
          <a:p>
            <a:pPr indent="-107950"/>
            <a:r>
              <a:rPr lang="en-GB" dirty="0"/>
              <a:t>Start delivery of occupational specialism.</a:t>
            </a:r>
            <a:endParaRPr lang="en-US" dirty="0">
              <a:solidFill>
                <a:srgbClr val="000000"/>
              </a:solidFill>
            </a:endParaRPr>
          </a:p>
          <a:p>
            <a:pPr indent="-107950"/>
            <a:r>
              <a:rPr lang="en-GB" dirty="0"/>
              <a:t>Continuation of industry placement.</a:t>
            </a:r>
            <a:endParaRPr lang="en-US" dirty="0">
              <a:solidFill>
                <a:srgbClr val="000000"/>
              </a:solidFill>
            </a:endParaRPr>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pPr indent="-107950"/>
            <a:r>
              <a:rPr lang="en-GB" dirty="0"/>
              <a:t>Continued delivery of occupational specialism content.</a:t>
            </a:r>
            <a:endParaRPr lang="en-US" dirty="0">
              <a:solidFill>
                <a:srgbClr val="000000"/>
              </a:solidFill>
            </a:endParaRPr>
          </a:p>
          <a:p>
            <a:pPr indent="-107950"/>
            <a:r>
              <a:rPr lang="en-US" dirty="0"/>
              <a:t>Continued development of essential and technical skills. </a:t>
            </a:r>
            <a:endParaRPr lang="en-US" dirty="0">
              <a:solidFill>
                <a:srgbClr val="000000"/>
              </a:solidFill>
            </a:endParaRPr>
          </a:p>
          <a:p>
            <a:pPr indent="-107950"/>
            <a:r>
              <a:rPr lang="en-US" dirty="0"/>
              <a:t>Continuation of industry placement, developing skills and applying learning from the T Level. </a:t>
            </a:r>
            <a:endParaRPr lang="en-GB" dirty="0">
              <a:solidFill>
                <a:srgbClr val="000000"/>
              </a:solidFill>
            </a:endParaRPr>
          </a:p>
          <a:p>
            <a:pPr indent="-107950"/>
            <a:endParaRPr lang="en-GB" dirty="0"/>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pPr indent="-107950"/>
            <a:r>
              <a:rPr lang="en-GB" dirty="0"/>
              <a:t>Continued delivery of occupational specialism.  </a:t>
            </a:r>
            <a:endParaRPr lang="en-US" dirty="0">
              <a:solidFill>
                <a:srgbClr val="000000"/>
              </a:solidFill>
            </a:endParaRPr>
          </a:p>
          <a:p>
            <a:pPr indent="-107950"/>
            <a:r>
              <a:rPr lang="en-GB" dirty="0"/>
              <a:t>Assessment and progress review: students demonstrate their skills through mock and </a:t>
            </a:r>
            <a:br>
              <a:rPr lang="en-GB" dirty="0"/>
            </a:br>
            <a:r>
              <a:rPr lang="en-GB" dirty="0"/>
              <a:t>industry-led projects. </a:t>
            </a:r>
            <a:endParaRPr lang="en-US" dirty="0">
              <a:solidFill>
                <a:srgbClr val="000000"/>
              </a:solidFill>
            </a:endParaRPr>
          </a:p>
          <a:p>
            <a:pPr indent="-107950"/>
            <a:r>
              <a:rPr lang="en-GB" dirty="0"/>
              <a:t>Essential and technical skills refined with increased focus on exam technique and confidence in applying contextualised learning.</a:t>
            </a:r>
            <a:endParaRPr lang="en-US" dirty="0">
              <a:solidFill>
                <a:srgbClr val="000000"/>
              </a:solidFill>
            </a:endParaRPr>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pPr indent="-107950"/>
            <a:r>
              <a:rPr lang="en-GB" dirty="0"/>
              <a:t>Continued delivery of occupational specialism. </a:t>
            </a:r>
            <a:endParaRPr lang="en-US" dirty="0">
              <a:solidFill>
                <a:srgbClr val="000000"/>
              </a:solidFill>
            </a:endParaRPr>
          </a:p>
          <a:p>
            <a:pPr indent="-107950"/>
            <a:r>
              <a:rPr lang="en-GB" dirty="0"/>
              <a:t>Further external assessment preparation, focusing on revision techniques and preparation for occupational specialism assessments. </a:t>
            </a:r>
            <a:endParaRPr lang="en-US" dirty="0">
              <a:solidFill>
                <a:srgbClr val="000000"/>
              </a:solidFill>
            </a:endParaRPr>
          </a:p>
          <a:p>
            <a:pPr indent="-107950"/>
            <a:r>
              <a:rPr lang="en-GB" dirty="0"/>
              <a:t>Monitoring and support of essential and technical skills development to ensure that progress is being made towards next steps. </a:t>
            </a:r>
            <a:endParaRPr lang="en-US" dirty="0">
              <a:solidFill>
                <a:srgbClr val="000000"/>
              </a:solidFill>
            </a:endParaRPr>
          </a:p>
          <a:p>
            <a:pPr indent="-107950"/>
            <a:r>
              <a:rPr lang="en-GB" dirty="0"/>
              <a:t>Continuation of industry placement. </a:t>
            </a:r>
            <a:endParaRPr lang="en-US" dirty="0">
              <a:solidFill>
                <a:srgbClr val="000000"/>
              </a:solidFill>
            </a:endParaRPr>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remaining occupational </a:t>
            </a:r>
            <a:br>
              <a:rPr lang="en-GB" dirty="0"/>
            </a:br>
            <a:r>
              <a:rPr lang="en-GB" dirty="0"/>
              <a:t>specialism content. </a:t>
            </a:r>
            <a:endParaRPr lang="en-US" dirty="0">
              <a:solidFill>
                <a:srgbClr val="000000"/>
              </a:solidFill>
            </a:endParaRPr>
          </a:p>
          <a:p>
            <a:pPr indent="-107950"/>
            <a:r>
              <a:rPr lang="en-GB" dirty="0"/>
              <a:t>Start of occupational specialism assessments. </a:t>
            </a:r>
            <a:endParaRPr lang="en-US" dirty="0">
              <a:solidFill>
                <a:srgbClr val="000000"/>
              </a:solidFill>
            </a:endParaRPr>
          </a:p>
          <a:p>
            <a:pPr indent="-107950"/>
            <a:r>
              <a:rPr lang="en-GB" dirty="0"/>
              <a:t>Opportunity for students to resit assessments.</a:t>
            </a:r>
          </a:p>
          <a:p>
            <a:pPr indent="-107950"/>
            <a:r>
              <a:rPr lang="en-GB" dirty="0"/>
              <a:t>Monitoring and support of essential and technical skills development.</a:t>
            </a:r>
            <a:endParaRPr lang="en-GB" dirty="0">
              <a:solidFill>
                <a:srgbClr val="000000"/>
              </a:solidFill>
            </a:endParaRPr>
          </a:p>
          <a:p>
            <a:pPr indent="-107950"/>
            <a:r>
              <a:rPr lang="en-GB" dirty="0"/>
              <a:t>Conclusion of industry placement. </a:t>
            </a:r>
            <a:endParaRPr lang="en-US" dirty="0">
              <a:solidFill>
                <a:srgbClr val="000000"/>
              </a:solidFill>
            </a:endParaRP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 </a:t>
            </a:r>
            <a:endParaRPr lang="en-US" dirty="0">
              <a:solidFill>
                <a:srgbClr val="000000"/>
              </a:solidFill>
            </a:endParaRPr>
          </a:p>
          <a:p>
            <a:pPr indent="-107950"/>
            <a:r>
              <a:rPr lang="en-GB" dirty="0"/>
              <a:t>Completion of final assessments and programme. </a:t>
            </a:r>
            <a:endParaRPr lang="en-US" dirty="0">
              <a:solidFill>
                <a:srgbClr val="000000"/>
              </a:solidFill>
            </a:endParaRPr>
          </a:p>
          <a:p>
            <a:pPr indent="-107950"/>
            <a:r>
              <a:rPr lang="en-GB" dirty="0"/>
              <a:t>Opportunity for students to reflect on two years of development and achievement. </a:t>
            </a:r>
            <a:endParaRPr lang="en-US" dirty="0">
              <a:solidFill>
                <a:srgbClr val="000000"/>
              </a:solidFill>
            </a:endParaRPr>
          </a:p>
          <a:p>
            <a:pPr indent="-107950"/>
            <a:r>
              <a:rPr lang="en-GB" dirty="0"/>
              <a:t>Progression plans finalised and additional support provided where appropriate. </a:t>
            </a:r>
            <a:endParaRPr lang="en-US" dirty="0">
              <a:solidFill>
                <a:srgbClr val="000000"/>
              </a:solidFill>
            </a:endParaRPr>
          </a:p>
        </p:txBody>
      </p:sp>
    </p:spTree>
    <p:extLst>
      <p:ext uri="{BB962C8B-B14F-4D97-AF65-F5344CB8AC3E}">
        <p14:creationId xmlns:p14="http://schemas.microsoft.com/office/powerpoint/2010/main" val="338529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24FA8-AF00-2444-CC85-A4AD5E8F73C7}"/>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3671AF4C-3EC6-BCFA-9B57-12B771D59439}"/>
              </a:ext>
            </a:extLst>
          </p:cNvPr>
          <p:cNvSpPr txBox="1"/>
          <p:nvPr/>
        </p:nvSpPr>
        <p:spPr>
          <a:xfrm>
            <a:off x="239486" y="337457"/>
            <a:ext cx="9025537"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Science (Model 2)</a:t>
            </a:r>
          </a:p>
        </p:txBody>
      </p:sp>
      <p:sp>
        <p:nvSpPr>
          <p:cNvPr id="33" name="Google Shape;345;p11">
            <a:extLst>
              <a:ext uri="{FF2B5EF4-FFF2-40B4-BE49-F238E27FC236}">
                <a16:creationId xmlns:a16="http://schemas.microsoft.com/office/drawing/2014/main" id="{8FC2C758-ECC0-6888-C7AD-CCD793A10DFB}"/>
              </a:ext>
            </a:extLst>
          </p:cNvPr>
          <p:cNvSpPr txBox="1"/>
          <p:nvPr/>
        </p:nvSpPr>
        <p:spPr>
          <a:xfrm>
            <a:off x="357506" y="1369968"/>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(2 days) and 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27" name="Rounded Rectangle 26">
            <a:extLst>
              <a:ext uri="{FF2B5EF4-FFF2-40B4-BE49-F238E27FC236}">
                <a16:creationId xmlns:a16="http://schemas.microsoft.com/office/drawing/2014/main" id="{90532A98-F141-7C1D-3068-43218E8AD691}"/>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4" name="Rounded Rectangle 3">
            <a:extLst>
              <a:ext uri="{FF2B5EF4-FFF2-40B4-BE49-F238E27FC236}">
                <a16:creationId xmlns:a16="http://schemas.microsoft.com/office/drawing/2014/main" id="{0D1BEA47-4064-3AC9-74F6-3B880EAB8E37}"/>
              </a:ext>
            </a:extLst>
          </p:cNvPr>
          <p:cNvSpPr/>
          <p:nvPr/>
        </p:nvSpPr>
        <p:spPr>
          <a:xfrm>
            <a:off x="2013829" y="1188162"/>
            <a:ext cx="2733714" cy="360000"/>
          </a:xfrm>
          <a:prstGeom prst="roundRect">
            <a:avLst>
              <a:gd name="adj" fmla="val 24903"/>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6" name="Rounded Rectangle 5">
            <a:extLst>
              <a:ext uri="{FF2B5EF4-FFF2-40B4-BE49-F238E27FC236}">
                <a16:creationId xmlns:a16="http://schemas.microsoft.com/office/drawing/2014/main" id="{F42AF292-F9FF-0C70-5B6D-1F3F14780733}"/>
              </a:ext>
            </a:extLst>
          </p:cNvPr>
          <p:cNvSpPr/>
          <p:nvPr/>
        </p:nvSpPr>
        <p:spPr>
          <a:xfrm>
            <a:off x="2013829" y="1620163"/>
            <a:ext cx="2733713" cy="360000"/>
          </a:xfrm>
          <a:prstGeom prst="roundRect">
            <a:avLst>
              <a:gd name="adj" fmla="val 2490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 preparation</a:t>
            </a:r>
          </a:p>
        </p:txBody>
      </p:sp>
      <p:sp>
        <p:nvSpPr>
          <p:cNvPr id="5" name="Rounded Rectangle 4">
            <a:extLst>
              <a:ext uri="{FF2B5EF4-FFF2-40B4-BE49-F238E27FC236}">
                <a16:creationId xmlns:a16="http://schemas.microsoft.com/office/drawing/2014/main" id="{AE39C71B-BE90-3DA2-7979-C725D3C72BA9}"/>
              </a:ext>
            </a:extLst>
          </p:cNvPr>
          <p:cNvSpPr/>
          <p:nvPr/>
        </p:nvSpPr>
        <p:spPr>
          <a:xfrm rot="16200000">
            <a:off x="4526852" y="1437367"/>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13" name="Rounded Rectangle 12">
            <a:extLst>
              <a:ext uri="{FF2B5EF4-FFF2-40B4-BE49-F238E27FC236}">
                <a16:creationId xmlns:a16="http://schemas.microsoft.com/office/drawing/2014/main" id="{887C04A3-04B0-B9A2-00F2-D400E7768B63}"/>
              </a:ext>
            </a:extLst>
          </p:cNvPr>
          <p:cNvSpPr/>
          <p:nvPr/>
        </p:nvSpPr>
        <p:spPr>
          <a:xfrm rot="16200000">
            <a:off x="4853187" y="1437366"/>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2" name="Rounded Rectangle 1">
            <a:extLst>
              <a:ext uri="{FF2B5EF4-FFF2-40B4-BE49-F238E27FC236}">
                <a16:creationId xmlns:a16="http://schemas.microsoft.com/office/drawing/2014/main" id="{EEF5299F-E576-5AB5-4270-2BF706C75EAA}"/>
              </a:ext>
            </a:extLst>
          </p:cNvPr>
          <p:cNvSpPr/>
          <p:nvPr/>
        </p:nvSpPr>
        <p:spPr>
          <a:xfrm rot="16200000">
            <a:off x="5176088" y="1437367"/>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53" name="Rounded Rectangle 52">
            <a:extLst>
              <a:ext uri="{FF2B5EF4-FFF2-40B4-BE49-F238E27FC236}">
                <a16:creationId xmlns:a16="http://schemas.microsoft.com/office/drawing/2014/main" id="{9ECAF73A-9448-261D-1CD7-BE9A0907BE9F}"/>
              </a:ext>
            </a:extLst>
          </p:cNvPr>
          <p:cNvSpPr/>
          <p:nvPr/>
        </p:nvSpPr>
        <p:spPr>
          <a:xfrm rot="16200000">
            <a:off x="8974700" y="1437877"/>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52" name="Rounded Rectangle 51">
            <a:extLst>
              <a:ext uri="{FF2B5EF4-FFF2-40B4-BE49-F238E27FC236}">
                <a16:creationId xmlns:a16="http://schemas.microsoft.com/office/drawing/2014/main" id="{8A3EEF33-FF4A-09BA-07B7-E18C828894B1}"/>
              </a:ext>
            </a:extLst>
          </p:cNvPr>
          <p:cNvSpPr/>
          <p:nvPr/>
        </p:nvSpPr>
        <p:spPr>
          <a:xfrm rot="16200000">
            <a:off x="9290123" y="1440672"/>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40" name="Google Shape;364;p11">
            <a:extLst>
              <a:ext uri="{FF2B5EF4-FFF2-40B4-BE49-F238E27FC236}">
                <a16:creationId xmlns:a16="http://schemas.microsoft.com/office/drawing/2014/main" id="{EDC5D885-FC26-2C85-614A-3CBDFF505041}"/>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42" name="Rounded Rectangle 41">
            <a:extLst>
              <a:ext uri="{FF2B5EF4-FFF2-40B4-BE49-F238E27FC236}">
                <a16:creationId xmlns:a16="http://schemas.microsoft.com/office/drawing/2014/main" id="{4B22C1EA-0E03-3FD1-BD94-3F0FE5F6C0C7}"/>
              </a:ext>
            </a:extLst>
          </p:cNvPr>
          <p:cNvSpPr/>
          <p:nvPr/>
        </p:nvSpPr>
        <p:spPr>
          <a:xfrm>
            <a:off x="4920649" y="2286852"/>
            <a:ext cx="794775" cy="792000"/>
          </a:xfrm>
          <a:prstGeom prst="roundRect">
            <a:avLst>
              <a:gd name="adj" fmla="val 15508"/>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10" name="Rounded Rectangle 9">
            <a:extLst>
              <a:ext uri="{FF2B5EF4-FFF2-40B4-BE49-F238E27FC236}">
                <a16:creationId xmlns:a16="http://schemas.microsoft.com/office/drawing/2014/main" id="{C0E89180-DA09-0EFD-F840-D6EE660B5B4F}"/>
              </a:ext>
            </a:extLst>
          </p:cNvPr>
          <p:cNvSpPr/>
          <p:nvPr/>
        </p:nvSpPr>
        <p:spPr>
          <a:xfrm>
            <a:off x="5819846" y="2286852"/>
            <a:ext cx="873598" cy="792000"/>
          </a:xfrm>
          <a:prstGeom prst="roundRect">
            <a:avLst>
              <a:gd name="adj" fmla="val 1367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14" name="Rounded Rectangle 13">
            <a:extLst>
              <a:ext uri="{FF2B5EF4-FFF2-40B4-BE49-F238E27FC236}">
                <a16:creationId xmlns:a16="http://schemas.microsoft.com/office/drawing/2014/main" id="{E697252B-C19E-E93A-4C76-E4210F6BD07E}"/>
              </a:ext>
            </a:extLst>
          </p:cNvPr>
          <p:cNvSpPr/>
          <p:nvPr/>
        </p:nvSpPr>
        <p:spPr>
          <a:xfrm>
            <a:off x="6726279" y="2286852"/>
            <a:ext cx="873598" cy="792000"/>
          </a:xfrm>
          <a:prstGeom prst="roundRect">
            <a:avLst>
              <a:gd name="adj" fmla="val 1367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15" name="Rounded Rectangle 14">
            <a:extLst>
              <a:ext uri="{FF2B5EF4-FFF2-40B4-BE49-F238E27FC236}">
                <a16:creationId xmlns:a16="http://schemas.microsoft.com/office/drawing/2014/main" id="{311A8CC0-CA74-2C51-041B-98350AF844DD}"/>
              </a:ext>
            </a:extLst>
          </p:cNvPr>
          <p:cNvSpPr/>
          <p:nvPr/>
        </p:nvSpPr>
        <p:spPr>
          <a:xfrm>
            <a:off x="7632712" y="2286852"/>
            <a:ext cx="873598" cy="792000"/>
          </a:xfrm>
          <a:prstGeom prst="roundRect">
            <a:avLst>
              <a:gd name="adj" fmla="val 1367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38" name="Google Shape;346;p11">
            <a:extLst>
              <a:ext uri="{FF2B5EF4-FFF2-40B4-BE49-F238E27FC236}">
                <a16:creationId xmlns:a16="http://schemas.microsoft.com/office/drawing/2014/main" id="{E108A677-EE2B-5BE3-FA57-8FECDE3F05EA}"/>
              </a:ext>
            </a:extLst>
          </p:cNvPr>
          <p:cNvSpPr txBox="1"/>
          <p:nvPr/>
        </p:nvSpPr>
        <p:spPr>
          <a:xfrm>
            <a:off x="357506" y="3563833"/>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(1 day Year 1; </a:t>
            </a: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 Year 2)</a:t>
            </a:r>
            <a:endParaRPr dirty="0">
              <a:latin typeface="Arial" panose="020B0604020202020204" pitchFamily="34" charset="0"/>
              <a:ea typeface="Open Sans" pitchFamily="2" charset="0"/>
              <a:cs typeface="Arial" panose="020B0604020202020204" pitchFamily="34" charset="0"/>
            </a:endParaRPr>
          </a:p>
        </p:txBody>
      </p:sp>
      <p:sp>
        <p:nvSpPr>
          <p:cNvPr id="8" name="Rounded Rectangle 7">
            <a:extLst>
              <a:ext uri="{FF2B5EF4-FFF2-40B4-BE49-F238E27FC236}">
                <a16:creationId xmlns:a16="http://schemas.microsoft.com/office/drawing/2014/main" id="{DDAAB696-C687-4D7A-6E83-E93E872DAE86}"/>
              </a:ext>
            </a:extLst>
          </p:cNvPr>
          <p:cNvSpPr/>
          <p:nvPr/>
        </p:nvSpPr>
        <p:spPr>
          <a:xfrm>
            <a:off x="1701120" y="3384522"/>
            <a:ext cx="4014304" cy="792000"/>
          </a:xfrm>
          <a:prstGeom prst="roundRect">
            <a:avLst>
              <a:gd name="adj" fmla="val 16885"/>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49" name="Rounded Rectangle 48">
            <a:extLst>
              <a:ext uri="{FF2B5EF4-FFF2-40B4-BE49-F238E27FC236}">
                <a16:creationId xmlns:a16="http://schemas.microsoft.com/office/drawing/2014/main" id="{524F0420-6A77-A2AE-3ED7-5639CE6F8C84}"/>
              </a:ext>
            </a:extLst>
          </p:cNvPr>
          <p:cNvSpPr/>
          <p:nvPr/>
        </p:nvSpPr>
        <p:spPr>
          <a:xfrm>
            <a:off x="5819844" y="3383653"/>
            <a:ext cx="2690320" cy="792000"/>
          </a:xfrm>
          <a:prstGeom prst="roundRect">
            <a:avLst>
              <a:gd name="adj" fmla="val 15923"/>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6" name="Rounded Rectangle 15">
            <a:extLst>
              <a:ext uri="{FF2B5EF4-FFF2-40B4-BE49-F238E27FC236}">
                <a16:creationId xmlns:a16="http://schemas.microsoft.com/office/drawing/2014/main" id="{323C2090-3BED-76D5-BF75-DA07108DAD55}"/>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39" name="Google Shape;347;p11">
            <a:extLst>
              <a:ext uri="{FF2B5EF4-FFF2-40B4-BE49-F238E27FC236}">
                <a16:creationId xmlns:a16="http://schemas.microsoft.com/office/drawing/2014/main" id="{4CE11224-9C47-88FF-F7EB-5EA18F780B1B}"/>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32" name="Rounded Rectangle 31">
            <a:extLst>
              <a:ext uri="{FF2B5EF4-FFF2-40B4-BE49-F238E27FC236}">
                <a16:creationId xmlns:a16="http://schemas.microsoft.com/office/drawing/2014/main" id="{97E6608B-98DF-F5B5-7FAF-2AEB7BD6B86B}"/>
              </a:ext>
            </a:extLst>
          </p:cNvPr>
          <p:cNvSpPr/>
          <p:nvPr/>
        </p:nvSpPr>
        <p:spPr>
          <a:xfrm>
            <a:off x="1701120" y="4487185"/>
            <a:ext cx="6805190"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E79B8176-BFB9-D7C6-3422-4543C6FF02D5}"/>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7" name="Rectangle 6">
            <a:extLst>
              <a:ext uri="{FF2B5EF4-FFF2-40B4-BE49-F238E27FC236}">
                <a16:creationId xmlns:a16="http://schemas.microsoft.com/office/drawing/2014/main" id="{18983376-4C8A-7D0D-1EB3-9AD7F2C286A9}"/>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6D9F31D1-4F33-8FBD-D166-880F3D4EAC66}"/>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8" name="Rectangle 17">
            <a:extLst>
              <a:ext uri="{FF2B5EF4-FFF2-40B4-BE49-F238E27FC236}">
                <a16:creationId xmlns:a16="http://schemas.microsoft.com/office/drawing/2014/main" id="{F66994AA-D85D-4806-031B-3E8C2996165B}"/>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9" name="Rectangle 18">
            <a:extLst>
              <a:ext uri="{FF2B5EF4-FFF2-40B4-BE49-F238E27FC236}">
                <a16:creationId xmlns:a16="http://schemas.microsoft.com/office/drawing/2014/main" id="{69EEA428-DB80-384F-A6A6-D8698806916D}"/>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9" name="Rectangle 28">
            <a:extLst>
              <a:ext uri="{FF2B5EF4-FFF2-40B4-BE49-F238E27FC236}">
                <a16:creationId xmlns:a16="http://schemas.microsoft.com/office/drawing/2014/main" id="{C0064CEA-9C34-6039-D1FE-0F0C78991841}"/>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0" name="Rectangle 29">
            <a:extLst>
              <a:ext uri="{FF2B5EF4-FFF2-40B4-BE49-F238E27FC236}">
                <a16:creationId xmlns:a16="http://schemas.microsoft.com/office/drawing/2014/main" id="{4E3AD051-B42D-16AE-EE9D-FFC1860A25F5}"/>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1" name="Rectangle 30">
            <a:extLst>
              <a:ext uri="{FF2B5EF4-FFF2-40B4-BE49-F238E27FC236}">
                <a16:creationId xmlns:a16="http://schemas.microsoft.com/office/drawing/2014/main" id="{12E45748-CAD0-C4FE-90F1-5B6885E15345}"/>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4038791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C34B8-CDE4-8341-5159-66063DC86AA6}"/>
            </a:ext>
          </a:extLst>
        </p:cNvPr>
        <p:cNvGrpSpPr/>
        <p:nvPr/>
      </p:nvGrpSpPr>
      <p:grpSpPr>
        <a:xfrm>
          <a:off x="0" y="0"/>
          <a:ext cx="0" cy="0"/>
          <a:chOff x="0" y="0"/>
          <a:chExt cx="0" cy="0"/>
        </a:xfrm>
      </p:grpSpPr>
      <p:sp>
        <p:nvSpPr>
          <p:cNvPr id="41" name="TextBox 40">
            <a:extLst>
              <a:ext uri="{FF2B5EF4-FFF2-40B4-BE49-F238E27FC236}">
                <a16:creationId xmlns:a16="http://schemas.microsoft.com/office/drawing/2014/main" id="{71B2B069-DD88-2DD0-CF9E-FCA191AB5D96}"/>
              </a:ext>
            </a:extLst>
          </p:cNvPr>
          <p:cNvSpPr txBox="1"/>
          <p:nvPr/>
        </p:nvSpPr>
        <p:spPr>
          <a:xfrm>
            <a:off x="239486" y="337457"/>
            <a:ext cx="9025537"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Science (Model 3)</a:t>
            </a:r>
          </a:p>
        </p:txBody>
      </p:sp>
      <p:sp>
        <p:nvSpPr>
          <p:cNvPr id="37" name="Google Shape;345;p11">
            <a:extLst>
              <a:ext uri="{FF2B5EF4-FFF2-40B4-BE49-F238E27FC236}">
                <a16:creationId xmlns:a16="http://schemas.microsoft.com/office/drawing/2014/main" id="{6D976E5A-961C-A24B-CDCA-7940A97E7A0C}"/>
              </a:ext>
            </a:extLst>
          </p:cNvPr>
          <p:cNvSpPr txBox="1"/>
          <p:nvPr/>
        </p:nvSpPr>
        <p:spPr>
          <a:xfrm>
            <a:off x="357506" y="1369968"/>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(2 days) and 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3" name="Rounded Rectangle 2">
            <a:extLst>
              <a:ext uri="{FF2B5EF4-FFF2-40B4-BE49-F238E27FC236}">
                <a16:creationId xmlns:a16="http://schemas.microsoft.com/office/drawing/2014/main" id="{380EE8DF-3E48-D163-DD06-33A39B7C9E92}"/>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29" name="Rounded Rectangle 28">
            <a:extLst>
              <a:ext uri="{FF2B5EF4-FFF2-40B4-BE49-F238E27FC236}">
                <a16:creationId xmlns:a16="http://schemas.microsoft.com/office/drawing/2014/main" id="{E71AF3FF-927A-E429-9C96-ECBB013BD2FD}"/>
              </a:ext>
            </a:extLst>
          </p:cNvPr>
          <p:cNvSpPr/>
          <p:nvPr/>
        </p:nvSpPr>
        <p:spPr>
          <a:xfrm>
            <a:off x="2013735" y="1188672"/>
            <a:ext cx="3068255" cy="792000"/>
          </a:xfrm>
          <a:prstGeom prst="roundRect">
            <a:avLst>
              <a:gd name="adj" fmla="val 1464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31" name="Rounded Rectangle 30">
            <a:extLst>
              <a:ext uri="{FF2B5EF4-FFF2-40B4-BE49-F238E27FC236}">
                <a16:creationId xmlns:a16="http://schemas.microsoft.com/office/drawing/2014/main" id="{B8F07323-4DA1-29DE-F36C-EDEB49E96986}"/>
              </a:ext>
            </a:extLst>
          </p:cNvPr>
          <p:cNvSpPr/>
          <p:nvPr/>
        </p:nvSpPr>
        <p:spPr>
          <a:xfrm rot="16200000">
            <a:off x="4859274" y="1440672"/>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0" name="Rounded Rectangle 29">
            <a:extLst>
              <a:ext uri="{FF2B5EF4-FFF2-40B4-BE49-F238E27FC236}">
                <a16:creationId xmlns:a16="http://schemas.microsoft.com/office/drawing/2014/main" id="{63971E40-C7DF-6FD5-4AE3-24A5431E7058}"/>
              </a:ext>
            </a:extLst>
          </p:cNvPr>
          <p:cNvSpPr/>
          <p:nvPr/>
        </p:nvSpPr>
        <p:spPr>
          <a:xfrm rot="16200000">
            <a:off x="5172806" y="1437877"/>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4" name="Rounded Rectangle 3">
            <a:extLst>
              <a:ext uri="{FF2B5EF4-FFF2-40B4-BE49-F238E27FC236}">
                <a16:creationId xmlns:a16="http://schemas.microsoft.com/office/drawing/2014/main" id="{FAF3B0A8-8E3C-489A-4DDB-7BBE628E5EC6}"/>
              </a:ext>
            </a:extLst>
          </p:cNvPr>
          <p:cNvSpPr/>
          <p:nvPr/>
        </p:nvSpPr>
        <p:spPr>
          <a:xfrm rot="16200000">
            <a:off x="5580934" y="1437366"/>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22" name="Rounded Rectangle 21">
            <a:extLst>
              <a:ext uri="{FF2B5EF4-FFF2-40B4-BE49-F238E27FC236}">
                <a16:creationId xmlns:a16="http://schemas.microsoft.com/office/drawing/2014/main" id="{005B5DD8-F291-67A2-773E-8BC5EA221AB1}"/>
              </a:ext>
            </a:extLst>
          </p:cNvPr>
          <p:cNvSpPr/>
          <p:nvPr/>
        </p:nvSpPr>
        <p:spPr>
          <a:xfrm rot="16200000">
            <a:off x="8974700" y="1437877"/>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1" name="Rounded Rectangle 20">
            <a:extLst>
              <a:ext uri="{FF2B5EF4-FFF2-40B4-BE49-F238E27FC236}">
                <a16:creationId xmlns:a16="http://schemas.microsoft.com/office/drawing/2014/main" id="{F38C2E4D-14EB-A245-03C8-3FD8646AA210}"/>
              </a:ext>
            </a:extLst>
          </p:cNvPr>
          <p:cNvSpPr/>
          <p:nvPr/>
        </p:nvSpPr>
        <p:spPr>
          <a:xfrm rot="16200000">
            <a:off x="9290123" y="1440672"/>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40" name="Google Shape;364;p11">
            <a:extLst>
              <a:ext uri="{FF2B5EF4-FFF2-40B4-BE49-F238E27FC236}">
                <a16:creationId xmlns:a16="http://schemas.microsoft.com/office/drawing/2014/main" id="{CFEADA26-0814-EAB5-C391-2299FF9676EE}"/>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42" name="Rounded Rectangle 41">
            <a:extLst>
              <a:ext uri="{FF2B5EF4-FFF2-40B4-BE49-F238E27FC236}">
                <a16:creationId xmlns:a16="http://schemas.microsoft.com/office/drawing/2014/main" id="{8C368E4B-9FEE-8CAC-6FE0-0290058D9CC1}"/>
              </a:ext>
            </a:extLst>
          </p:cNvPr>
          <p:cNvSpPr/>
          <p:nvPr/>
        </p:nvSpPr>
        <p:spPr>
          <a:xfrm>
            <a:off x="4920649" y="2286852"/>
            <a:ext cx="794775" cy="792000"/>
          </a:xfrm>
          <a:prstGeom prst="roundRect">
            <a:avLst>
              <a:gd name="adj" fmla="val 17112"/>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9" name="Rounded Rectangle 8">
            <a:extLst>
              <a:ext uri="{FF2B5EF4-FFF2-40B4-BE49-F238E27FC236}">
                <a16:creationId xmlns:a16="http://schemas.microsoft.com/office/drawing/2014/main" id="{23BE8422-BFC3-BFAA-18A1-09BE2CCA6C71}"/>
              </a:ext>
            </a:extLst>
          </p:cNvPr>
          <p:cNvSpPr/>
          <p:nvPr/>
        </p:nvSpPr>
        <p:spPr>
          <a:xfrm>
            <a:off x="5819846" y="2286852"/>
            <a:ext cx="873598" cy="792000"/>
          </a:xfrm>
          <a:prstGeom prst="roundRect">
            <a:avLst>
              <a:gd name="adj" fmla="val 1367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23" name="Rounded Rectangle 22">
            <a:extLst>
              <a:ext uri="{FF2B5EF4-FFF2-40B4-BE49-F238E27FC236}">
                <a16:creationId xmlns:a16="http://schemas.microsoft.com/office/drawing/2014/main" id="{F9023B51-9FB6-2413-44CF-B8E9EF7768F0}"/>
              </a:ext>
            </a:extLst>
          </p:cNvPr>
          <p:cNvSpPr/>
          <p:nvPr/>
        </p:nvSpPr>
        <p:spPr>
          <a:xfrm>
            <a:off x="6726279" y="2286852"/>
            <a:ext cx="873598" cy="792000"/>
          </a:xfrm>
          <a:prstGeom prst="roundRect">
            <a:avLst>
              <a:gd name="adj" fmla="val 1367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24" name="Rounded Rectangle 23">
            <a:extLst>
              <a:ext uri="{FF2B5EF4-FFF2-40B4-BE49-F238E27FC236}">
                <a16:creationId xmlns:a16="http://schemas.microsoft.com/office/drawing/2014/main" id="{3FCE4226-D56D-520C-3A44-534C1BCD9FBE}"/>
              </a:ext>
            </a:extLst>
          </p:cNvPr>
          <p:cNvSpPr/>
          <p:nvPr/>
        </p:nvSpPr>
        <p:spPr>
          <a:xfrm>
            <a:off x="7632712" y="2286852"/>
            <a:ext cx="873598" cy="792000"/>
          </a:xfrm>
          <a:prstGeom prst="roundRect">
            <a:avLst>
              <a:gd name="adj" fmla="val 1367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38" name="Google Shape;346;p11">
            <a:extLst>
              <a:ext uri="{FF2B5EF4-FFF2-40B4-BE49-F238E27FC236}">
                <a16:creationId xmlns:a16="http://schemas.microsoft.com/office/drawing/2014/main" id="{B7F1E076-9634-83E4-FFC3-6947AD4EA611}"/>
              </a:ext>
            </a:extLst>
          </p:cNvPr>
          <p:cNvSpPr txBox="1"/>
          <p:nvPr/>
        </p:nvSpPr>
        <p:spPr>
          <a:xfrm>
            <a:off x="357506" y="3567143"/>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(1 day Year 1; </a:t>
            </a: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 Year 2)</a:t>
            </a:r>
            <a:endParaRPr dirty="0">
              <a:latin typeface="Arial" panose="020B0604020202020204" pitchFamily="34" charset="0"/>
              <a:ea typeface="Open Sans" pitchFamily="2" charset="0"/>
              <a:cs typeface="Arial" panose="020B0604020202020204" pitchFamily="34" charset="0"/>
            </a:endParaRPr>
          </a:p>
        </p:txBody>
      </p:sp>
      <p:sp>
        <p:nvSpPr>
          <p:cNvPr id="11" name="Rounded Rectangle 10">
            <a:extLst>
              <a:ext uri="{FF2B5EF4-FFF2-40B4-BE49-F238E27FC236}">
                <a16:creationId xmlns:a16="http://schemas.microsoft.com/office/drawing/2014/main" id="{052B56AB-3721-2443-3C6F-45242E127868}"/>
              </a:ext>
            </a:extLst>
          </p:cNvPr>
          <p:cNvSpPr/>
          <p:nvPr/>
        </p:nvSpPr>
        <p:spPr>
          <a:xfrm>
            <a:off x="1701120" y="3384494"/>
            <a:ext cx="4014304" cy="792000"/>
          </a:xfrm>
          <a:prstGeom prst="roundRect">
            <a:avLst>
              <a:gd name="adj" fmla="val 15282"/>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2" name="Rounded Rectangle 11">
            <a:extLst>
              <a:ext uri="{FF2B5EF4-FFF2-40B4-BE49-F238E27FC236}">
                <a16:creationId xmlns:a16="http://schemas.microsoft.com/office/drawing/2014/main" id="{520FC505-174F-04C8-321D-30257598194B}"/>
              </a:ext>
            </a:extLst>
          </p:cNvPr>
          <p:cNvSpPr/>
          <p:nvPr/>
        </p:nvSpPr>
        <p:spPr>
          <a:xfrm>
            <a:off x="5819844" y="3383653"/>
            <a:ext cx="2690320" cy="792000"/>
          </a:xfrm>
          <a:prstGeom prst="roundRect">
            <a:avLst>
              <a:gd name="adj" fmla="val 15923"/>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5" name="Rounded Rectangle 24">
            <a:extLst>
              <a:ext uri="{FF2B5EF4-FFF2-40B4-BE49-F238E27FC236}">
                <a16:creationId xmlns:a16="http://schemas.microsoft.com/office/drawing/2014/main" id="{2A050817-F3E2-B79F-419D-EBF428DA30D0}"/>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39" name="Google Shape;347;p11">
            <a:extLst>
              <a:ext uri="{FF2B5EF4-FFF2-40B4-BE49-F238E27FC236}">
                <a16:creationId xmlns:a16="http://schemas.microsoft.com/office/drawing/2014/main" id="{A67F9150-99C1-BFEF-838A-0B93F9B13C58}"/>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26" name="Rounded Rectangle 25">
            <a:extLst>
              <a:ext uri="{FF2B5EF4-FFF2-40B4-BE49-F238E27FC236}">
                <a16:creationId xmlns:a16="http://schemas.microsoft.com/office/drawing/2014/main" id="{CE1229B6-D316-1AC5-88BF-86583A90F2C3}"/>
              </a:ext>
            </a:extLst>
          </p:cNvPr>
          <p:cNvSpPr/>
          <p:nvPr/>
        </p:nvSpPr>
        <p:spPr>
          <a:xfrm>
            <a:off x="1701120" y="4487185"/>
            <a:ext cx="6805190"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2" name="Content Placeholder 4">
            <a:extLst>
              <a:ext uri="{FF2B5EF4-FFF2-40B4-BE49-F238E27FC236}">
                <a16:creationId xmlns:a16="http://schemas.microsoft.com/office/drawing/2014/main" id="{D96C74AC-A566-FD40-A1CF-72BAAA745698}"/>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5" name="Rectangle 4">
            <a:extLst>
              <a:ext uri="{FF2B5EF4-FFF2-40B4-BE49-F238E27FC236}">
                <a16:creationId xmlns:a16="http://schemas.microsoft.com/office/drawing/2014/main" id="{79F73706-1169-AFA5-4C2B-21E84A24F97F}"/>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B8415B08-4FB3-1ED2-8996-499D6D865BCB}"/>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5" name="Rectangle 14">
            <a:extLst>
              <a:ext uri="{FF2B5EF4-FFF2-40B4-BE49-F238E27FC236}">
                <a16:creationId xmlns:a16="http://schemas.microsoft.com/office/drawing/2014/main" id="{DE66A9A9-6A6F-9F83-9DA2-7425A6ED14DF}"/>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6" name="Rectangle 15">
            <a:extLst>
              <a:ext uri="{FF2B5EF4-FFF2-40B4-BE49-F238E27FC236}">
                <a16:creationId xmlns:a16="http://schemas.microsoft.com/office/drawing/2014/main" id="{98DF1072-F62B-440C-5F33-0006B52659D7}"/>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7" name="Rectangle 16">
            <a:extLst>
              <a:ext uri="{FF2B5EF4-FFF2-40B4-BE49-F238E27FC236}">
                <a16:creationId xmlns:a16="http://schemas.microsoft.com/office/drawing/2014/main" id="{94628C83-3B1F-D96C-7416-2D7BE1C5EA6F}"/>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8" name="Rectangle 17">
            <a:extLst>
              <a:ext uri="{FF2B5EF4-FFF2-40B4-BE49-F238E27FC236}">
                <a16:creationId xmlns:a16="http://schemas.microsoft.com/office/drawing/2014/main" id="{53CA8D9E-E7CC-D9D8-6D34-51D0E54C924B}"/>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9" name="Rectangle 18">
            <a:extLst>
              <a:ext uri="{FF2B5EF4-FFF2-40B4-BE49-F238E27FC236}">
                <a16:creationId xmlns:a16="http://schemas.microsoft.com/office/drawing/2014/main" id="{41F63F06-AC26-0F2F-B320-FC7768548B4A}"/>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511780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3D640ED-A07D-D4C3-0BE0-8D52906C8945}"/>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Science</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Models 2 and 3 Year 1</a:t>
            </a:r>
          </a:p>
        </p:txBody>
      </p:sp>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indent="-107950"/>
            <a:r>
              <a:rPr lang="en-GB" dirty="0"/>
              <a:t>Introduction to college systems and procedures; overview of course content and assessment schedule. </a:t>
            </a:r>
            <a:endParaRPr lang="en-US" dirty="0">
              <a:solidFill>
                <a:srgbClr val="000000"/>
              </a:solidFill>
            </a:endParaRPr>
          </a:p>
          <a:p>
            <a:pPr indent="-107950"/>
            <a:r>
              <a:rPr lang="en-GB" dirty="0"/>
              <a:t>Initial diagnostic assessments, including digital, English, maths and wider skills.</a:t>
            </a:r>
            <a:endParaRPr lang="en-US" dirty="0">
              <a:solidFill>
                <a:srgbClr val="000000"/>
              </a:solidFill>
            </a:endParaRPr>
          </a:p>
          <a:p>
            <a:pPr indent="-107950"/>
            <a:r>
              <a:rPr lang="en-GB" dirty="0"/>
              <a:t>Introduction to essential and technical skills, including preparation for industry placement. </a:t>
            </a:r>
            <a:r>
              <a:rPr lang="en-US" dirty="0"/>
              <a:t> </a:t>
            </a:r>
            <a:endParaRPr lang="en-US" dirty="0">
              <a:solidFill>
                <a:srgbClr val="000000"/>
              </a:solidFill>
            </a:endParaRPr>
          </a:p>
          <a:p>
            <a:pPr indent="-107950"/>
            <a:r>
              <a:rPr lang="en-GB" dirty="0"/>
              <a:t>Delivery of underpinning core content. </a:t>
            </a:r>
            <a:endParaRPr lang="en-US" dirty="0">
              <a:solidFill>
                <a:srgbClr val="000000"/>
              </a:solidFill>
            </a:endParaRPr>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indent="-107950" fontAlgn="base"/>
            <a:r>
              <a:rPr lang="en-GB" dirty="0"/>
              <a:t>Continuation of core curriculum delivery and occupational specialism. </a:t>
            </a:r>
            <a:r>
              <a:rPr lang="en-US" dirty="0"/>
              <a:t>​</a:t>
            </a:r>
          </a:p>
          <a:p>
            <a:pPr indent="-107950" fontAlgn="base"/>
            <a:r>
              <a:rPr lang="en-GB" dirty="0"/>
              <a:t>Skills linked to the science industry, such as good laboratory practice and data quality. </a:t>
            </a:r>
            <a:r>
              <a:rPr lang="en-US" dirty="0"/>
              <a:t>​</a:t>
            </a:r>
          </a:p>
          <a:p>
            <a:pPr indent="-107950" fontAlgn="base"/>
            <a:r>
              <a:rPr lang="en-GB" dirty="0"/>
              <a:t>Meaningful industry engagement, such as onsite visits to meet employers and guest speakers.</a:t>
            </a:r>
            <a:r>
              <a:rPr lang="en-US" dirty="0"/>
              <a:t>​</a:t>
            </a:r>
          </a:p>
          <a:p>
            <a:pPr indent="-107950" fontAlgn="base"/>
            <a:r>
              <a:rPr lang="en-GB" dirty="0"/>
              <a:t>Assessment preparation, including introducing mocks.</a:t>
            </a:r>
          </a:p>
          <a:p>
            <a:pPr fontAlgn="base"/>
            <a:r>
              <a:rPr lang="en-GB" dirty="0"/>
              <a:t>Monitoring and support of essential skills development, including mentoring, 1:1 tutorials and regular checkpoints.</a:t>
            </a:r>
            <a:endParaRPr lang="en-US" dirty="0"/>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a:r>
              <a:rPr lang="en-GB" dirty="0"/>
              <a:t>Continued development of core curriculum, essential and technical skills, and occupational specialism. </a:t>
            </a:r>
            <a:endParaRPr lang="en-US" dirty="0">
              <a:solidFill>
                <a:srgbClr val="000000"/>
              </a:solidFill>
            </a:endParaRPr>
          </a:p>
          <a:p>
            <a:pPr indent="-107950"/>
            <a:r>
              <a:rPr lang="en-GB" dirty="0"/>
              <a:t>Assessment and progress review from Term 1 to identify areas for further development.</a:t>
            </a:r>
            <a:endParaRPr lang="en-US" dirty="0">
              <a:solidFill>
                <a:srgbClr val="000000"/>
              </a:solidFill>
            </a:endParaRPr>
          </a:p>
          <a:p>
            <a:pPr indent="-107950"/>
            <a:r>
              <a:rPr lang="en-GB" dirty="0"/>
              <a:t>Prepare students for core assessments.</a:t>
            </a:r>
            <a:endParaRPr lang="en-US" dirty="0">
              <a:solidFill>
                <a:srgbClr val="000000"/>
              </a:solidFill>
            </a:endParaRPr>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pPr indent="-107950"/>
            <a:r>
              <a:rPr lang="en-GB" dirty="0"/>
              <a:t>Continued development of core curriculum knowledge and occupational specialism content.</a:t>
            </a:r>
            <a:endParaRPr lang="en-GB" dirty="0">
              <a:solidFill>
                <a:srgbClr val="000000"/>
              </a:solidFill>
            </a:endParaRPr>
          </a:p>
          <a:p>
            <a:pPr indent="-107950"/>
            <a:r>
              <a:rPr lang="en-GB" dirty="0"/>
              <a:t>Focus on assessment preparation and revision techniques. Students complete further mock assessments towards the end of Term 2. </a:t>
            </a:r>
            <a:endParaRPr lang="en-US" dirty="0">
              <a:solidFill>
                <a:srgbClr val="000000"/>
              </a:solidFill>
            </a:endParaRPr>
          </a:p>
          <a:p>
            <a:pPr indent="-107950"/>
            <a:r>
              <a:rPr lang="en-GB" dirty="0"/>
              <a:t>Targeted intervention: mock assessment outcomes used to inform recap sessions; focused support to address gaps in knowledge and improve performance. </a:t>
            </a:r>
            <a:endParaRPr lang="en-US" dirty="0">
              <a:solidFill>
                <a:srgbClr val="000000"/>
              </a:solidFill>
            </a:endParaRP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Final delivery of remaining core content.</a:t>
            </a:r>
            <a:endParaRPr lang="en-US" dirty="0">
              <a:solidFill>
                <a:srgbClr val="000000"/>
              </a:solidFill>
            </a:endParaRPr>
          </a:p>
          <a:p>
            <a:pPr indent="-107950"/>
            <a:r>
              <a:rPr lang="en-GB" dirty="0"/>
              <a:t>Review of essential skills development in preparation for core assessments.</a:t>
            </a:r>
            <a:endParaRPr lang="en-US" dirty="0">
              <a:solidFill>
                <a:srgbClr val="000000"/>
              </a:solidFill>
            </a:endParaRPr>
          </a:p>
          <a:p>
            <a:pPr indent="-107950"/>
            <a:r>
              <a:rPr lang="en-GB" dirty="0"/>
              <a:t>Final mock assessments aimed at building </a:t>
            </a:r>
            <a:br>
              <a:rPr lang="en-GB" dirty="0"/>
            </a:br>
            <a:r>
              <a:rPr lang="en-GB" dirty="0"/>
              <a:t>student confidence.</a:t>
            </a:r>
            <a:endParaRPr lang="en-US" dirty="0">
              <a:solidFill>
                <a:srgbClr val="000000"/>
              </a:solidFill>
            </a:endParaRPr>
          </a:p>
          <a:p>
            <a:pPr indent="-107950"/>
            <a:r>
              <a:rPr lang="en-GB" dirty="0"/>
              <a:t>Final assessment preparation, focused on thorough revision, planning and organisation.</a:t>
            </a:r>
            <a:endParaRPr lang="en-US" dirty="0">
              <a:solidFill>
                <a:srgbClr val="000000"/>
              </a:solidFill>
            </a:endParaRPr>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pPr indent="-107950"/>
            <a:r>
              <a:rPr lang="en-GB" dirty="0"/>
              <a:t>ESP (Model 2) and core assessments.</a:t>
            </a:r>
            <a:endParaRPr lang="en-US" dirty="0"/>
          </a:p>
          <a:p>
            <a:r>
              <a:rPr lang="en-GB" dirty="0"/>
              <a:t>Preparation for Year 2 curriculum progression.</a:t>
            </a:r>
          </a:p>
          <a:p>
            <a:pPr indent="-107950"/>
            <a:r>
              <a:rPr lang="en-GB" dirty="0"/>
              <a:t>Preparation for ESP (Model 3). </a:t>
            </a:r>
          </a:p>
          <a:p>
            <a:pPr indent="-107950"/>
            <a:r>
              <a:rPr lang="en-GB" dirty="0"/>
              <a:t>Introduction and preparation for industry placement.</a:t>
            </a:r>
          </a:p>
          <a:p>
            <a:pPr indent="-107950"/>
            <a:r>
              <a:rPr lang="en-GB" dirty="0"/>
              <a:t>Review progress in essential skills development across Year 1.</a:t>
            </a:r>
          </a:p>
        </p:txBody>
      </p:sp>
    </p:spTree>
    <p:extLst>
      <p:ext uri="{BB962C8B-B14F-4D97-AF65-F5344CB8AC3E}">
        <p14:creationId xmlns:p14="http://schemas.microsoft.com/office/powerpoint/2010/main" val="2953700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D91F681-EB85-D319-28C3-6446D0FEA1FA}"/>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a:t>
            </a:r>
            <a:r>
              <a:rPr lang="en-GB" sz="2000" dirty="0">
                <a:latin typeface="Arial" panose="020B0604020202020204" pitchFamily="34" charset="0"/>
                <a:cs typeface="Arial" panose="020B0604020202020204" pitchFamily="34" charset="0"/>
              </a:rPr>
              <a:t>Science</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Models 2 and 3 Year 2</a:t>
            </a:r>
          </a:p>
        </p:txBody>
      </p:sp>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indent="-107950"/>
            <a:r>
              <a:rPr lang="en-GB" dirty="0"/>
              <a:t>Induction: focus on college system updates and assessment schedule for Year 2. </a:t>
            </a:r>
            <a:endParaRPr lang="en-US" dirty="0">
              <a:solidFill>
                <a:srgbClr val="000000"/>
              </a:solidFill>
            </a:endParaRPr>
          </a:p>
          <a:p>
            <a:pPr indent="-107950"/>
            <a:r>
              <a:rPr lang="en-GB" dirty="0"/>
              <a:t>Review of prior learning, knowledge, and essential and technical skills development learnt in Year 1. </a:t>
            </a:r>
            <a:r>
              <a:rPr lang="en-US" dirty="0"/>
              <a:t> </a:t>
            </a:r>
            <a:endParaRPr lang="en-US" dirty="0">
              <a:solidFill>
                <a:srgbClr val="000000"/>
              </a:solidFill>
            </a:endParaRPr>
          </a:p>
          <a:p>
            <a:pPr indent="-107950"/>
            <a:r>
              <a:rPr lang="en-GB" dirty="0"/>
              <a:t>Career planning workshops to explore next steps; CV </a:t>
            </a:r>
            <a:r>
              <a:rPr lang="en-GB" spc="-10" dirty="0"/>
              <a:t>and interview skills; develop personalised action plans. </a:t>
            </a:r>
            <a:r>
              <a:rPr lang="en-US" dirty="0"/>
              <a:t> </a:t>
            </a:r>
            <a:endParaRPr lang="en-US" dirty="0">
              <a:solidFill>
                <a:srgbClr val="000000"/>
              </a:solidFill>
            </a:endParaRPr>
          </a:p>
          <a:p>
            <a:pPr indent="-107950"/>
            <a:r>
              <a:rPr lang="en-GB" dirty="0"/>
              <a:t>Delivery of occupational specialism.</a:t>
            </a:r>
            <a:endParaRPr lang="en-US" dirty="0">
              <a:solidFill>
                <a:srgbClr val="000000"/>
              </a:solidFill>
            </a:endParaRPr>
          </a:p>
          <a:p>
            <a:pPr indent="-107950"/>
            <a:r>
              <a:rPr lang="en-GB" dirty="0"/>
              <a:t>Start industry placement.</a:t>
            </a:r>
            <a:endParaRPr lang="en-US" dirty="0">
              <a:solidFill>
                <a:srgbClr val="000000"/>
              </a:solidFill>
            </a:endParaRPr>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pPr indent="-107950"/>
            <a:r>
              <a:rPr lang="en-GB" dirty="0"/>
              <a:t>Complete Employer Set Project (Model 3). </a:t>
            </a:r>
            <a:endParaRPr lang="en-US" dirty="0"/>
          </a:p>
          <a:p>
            <a:r>
              <a:rPr lang="en-GB" dirty="0"/>
              <a:t>Continued delivery of occupational specialism. </a:t>
            </a:r>
          </a:p>
          <a:p>
            <a:pPr indent="-107950"/>
            <a:r>
              <a:rPr lang="en-GB" dirty="0"/>
              <a:t>Continued development of practical skills, such as applying skills consistently under assessment conditions.</a:t>
            </a:r>
          </a:p>
          <a:p>
            <a:pPr indent="-107950"/>
            <a:r>
              <a:rPr lang="en-GB" dirty="0"/>
              <a:t>Students will have started, or be about to start, their industry placement. Introduce weekly reflective practice focused on skills development and progression.</a:t>
            </a:r>
          </a:p>
          <a:p>
            <a:pPr indent="-107950"/>
            <a:r>
              <a:rPr lang="en-GB" dirty="0"/>
              <a:t>Monitoring and support of essential skills development.</a:t>
            </a:r>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pPr indent="-107950"/>
            <a:r>
              <a:rPr lang="en-GB" dirty="0"/>
              <a:t>Continued delivery of occupational specialism. </a:t>
            </a:r>
            <a:endParaRPr lang="en-US" dirty="0">
              <a:solidFill>
                <a:srgbClr val="000000"/>
              </a:solidFill>
            </a:endParaRPr>
          </a:p>
          <a:p>
            <a:pPr indent="-107950"/>
            <a:r>
              <a:rPr lang="en-GB" dirty="0"/>
              <a:t>Assessment and progress review: students demonstrate their skills through mock and industry-led projects. </a:t>
            </a:r>
            <a:endParaRPr lang="en-US" dirty="0">
              <a:solidFill>
                <a:srgbClr val="000000"/>
              </a:solidFill>
            </a:endParaRPr>
          </a:p>
          <a:p>
            <a:pPr indent="-107950"/>
            <a:r>
              <a:rPr lang="en-GB" dirty="0"/>
              <a:t>Essential and technical skills refined with increased focus on exam technique and confidence in applying contextualised learning. </a:t>
            </a:r>
            <a:endParaRPr lang="en-GB" dirty="0">
              <a:solidFill>
                <a:srgbClr val="000000"/>
              </a:solidFill>
            </a:endParaRPr>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pPr indent="-107950"/>
            <a:r>
              <a:rPr lang="en-GB" dirty="0"/>
              <a:t>Continued delivery of occupational specialism by assessment task. </a:t>
            </a:r>
            <a:endParaRPr lang="en-US" dirty="0">
              <a:solidFill>
                <a:srgbClr val="000000"/>
              </a:solidFill>
            </a:endParaRPr>
          </a:p>
          <a:p>
            <a:pPr indent="-107950"/>
            <a:r>
              <a:rPr lang="en-GB" dirty="0"/>
              <a:t>Further external assessment preparation, focusing on revision techniques and preparation for occupational specialism assessments. </a:t>
            </a:r>
            <a:endParaRPr lang="en-US" dirty="0">
              <a:solidFill>
                <a:srgbClr val="000000"/>
              </a:solidFill>
            </a:endParaRPr>
          </a:p>
          <a:p>
            <a:pPr indent="-107950"/>
            <a:r>
              <a:rPr lang="en-GB" dirty="0"/>
              <a:t>Monitoring and support of essential and technical skills development to ensure that progress is being made towards next steps. </a:t>
            </a:r>
            <a:endParaRPr lang="en-US" dirty="0">
              <a:solidFill>
                <a:srgbClr val="000000"/>
              </a:solidFill>
            </a:endParaRPr>
          </a:p>
          <a:p>
            <a:pPr indent="-107950"/>
            <a:r>
              <a:rPr lang="en-GB" dirty="0"/>
              <a:t>Continuation of industry placement.</a:t>
            </a:r>
            <a:endParaRPr lang="en-US" dirty="0">
              <a:solidFill>
                <a:srgbClr val="000000"/>
              </a:solidFill>
            </a:endParaRPr>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remaining occupational specialism content by assessment task. </a:t>
            </a:r>
            <a:endParaRPr lang="en-US" dirty="0">
              <a:solidFill>
                <a:srgbClr val="000000"/>
              </a:solidFill>
            </a:endParaRPr>
          </a:p>
          <a:p>
            <a:pPr indent="-107950"/>
            <a:r>
              <a:rPr lang="en-GB" dirty="0"/>
              <a:t>Continued assessment preparation for occupational specialism assessments.</a:t>
            </a:r>
            <a:endParaRPr lang="en-US" dirty="0">
              <a:solidFill>
                <a:srgbClr val="000000"/>
              </a:solidFill>
            </a:endParaRPr>
          </a:p>
          <a:p>
            <a:pPr indent="-107950"/>
            <a:r>
              <a:rPr lang="en-GB" dirty="0"/>
              <a:t>Start of occupational specialism assessments. </a:t>
            </a:r>
            <a:endParaRPr lang="en-US" dirty="0">
              <a:solidFill>
                <a:srgbClr val="000000"/>
              </a:solidFill>
            </a:endParaRPr>
          </a:p>
          <a:p>
            <a:pPr indent="-107950"/>
            <a:r>
              <a:rPr lang="en-GB" dirty="0"/>
              <a:t>Monitoring and support of essential and technical skills development.</a:t>
            </a:r>
            <a:endParaRPr lang="en-GB" dirty="0">
              <a:solidFill>
                <a:srgbClr val="000000"/>
              </a:solidFill>
            </a:endParaRPr>
          </a:p>
          <a:p>
            <a:pPr indent="-107950"/>
            <a:r>
              <a:rPr lang="en-GB" dirty="0"/>
              <a:t>Conclusion of industry placement.</a:t>
            </a:r>
            <a:endParaRPr lang="en-US" dirty="0">
              <a:solidFill>
                <a:srgbClr val="000000"/>
              </a:solidFill>
            </a:endParaRP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 </a:t>
            </a:r>
            <a:endParaRPr lang="en-US" dirty="0">
              <a:solidFill>
                <a:srgbClr val="000000"/>
              </a:solidFill>
            </a:endParaRPr>
          </a:p>
          <a:p>
            <a:pPr indent="-107950"/>
            <a:r>
              <a:rPr lang="en-GB" dirty="0"/>
              <a:t>Completion of final assessments and programme. </a:t>
            </a:r>
            <a:endParaRPr lang="en-US" dirty="0">
              <a:solidFill>
                <a:srgbClr val="000000"/>
              </a:solidFill>
            </a:endParaRPr>
          </a:p>
          <a:p>
            <a:pPr indent="-107950"/>
            <a:r>
              <a:rPr lang="en-GB" dirty="0"/>
              <a:t>Opportunity for students to reflect on two years of development and achievement. </a:t>
            </a:r>
            <a:endParaRPr lang="en-US" dirty="0">
              <a:solidFill>
                <a:srgbClr val="000000"/>
              </a:solidFill>
            </a:endParaRPr>
          </a:p>
          <a:p>
            <a:pPr indent="-107950"/>
            <a:r>
              <a:rPr lang="en-GB" dirty="0"/>
              <a:t>Progression plans finalised and additional support provided where appropriate. </a:t>
            </a:r>
            <a:endParaRPr lang="en-US" dirty="0">
              <a:solidFill>
                <a:srgbClr val="000000"/>
              </a:solidFill>
            </a:endParaRPr>
          </a:p>
        </p:txBody>
      </p:sp>
    </p:spTree>
    <p:extLst>
      <p:ext uri="{BB962C8B-B14F-4D97-AF65-F5344CB8AC3E}">
        <p14:creationId xmlns:p14="http://schemas.microsoft.com/office/powerpoint/2010/main" val="1112058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06BE8C-2FF7-47DB-8496-54B0D8556C52}"/>
</file>

<file path=customXml/itemProps2.xml><?xml version="1.0" encoding="utf-8"?>
<ds:datastoreItem xmlns:ds="http://schemas.openxmlformats.org/officeDocument/2006/customXml" ds:itemID="{C2C1A586-D912-4AC6-8887-CF5D351A3BB8}"/>
</file>

<file path=docProps/app.xml><?xml version="1.0" encoding="utf-8"?>
<Properties xmlns="http://schemas.openxmlformats.org/officeDocument/2006/extended-properties" xmlns:vt="http://schemas.openxmlformats.org/officeDocument/2006/docPropsVTypes">
  <TotalTime>0</TotalTime>
  <Words>2213</Words>
  <Application>Microsoft Office PowerPoint</Application>
  <PresentationFormat>Widescreen</PresentationFormat>
  <Paragraphs>239</Paragraphs>
  <Slides>14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Arial</vt:lpstr>
      <vt:lpstr>Arial Narrow</vt:lpstr>
      <vt:lpstr>Calibri</vt:lpstr>
      <vt:lpstr>docs-Google Sans</vt:lpstr>
      <vt:lpstr>Open Sans</vt:lpstr>
      <vt:lpstr>Office Theme</vt:lpstr>
      <vt:lpstr>T Level in Science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2026-06-08T11:11:10Z</dcterms:created>
  <dcterms:modified xsi:type="dcterms:W3CDTF">2026-06-08T14:06:47Z</dcterms:modified>
</cp:coreProperties>
</file>