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ppt/theme/theme3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7" r:id="rId2"/>
    <p:sldId id="258" r:id="rId3"/>
    <p:sldId id="272" r:id="rId4"/>
    <p:sldId id="332" r:id="rId5"/>
    <p:sldId id="334" r:id="rId6"/>
    <p:sldId id="333" r:id="rId7"/>
    <p:sldId id="335" r:id="rId8"/>
    <p:sldId id="336" r:id="rId9"/>
    <p:sldId id="337" r:id="rId10"/>
    <p:sldId id="338" r:id="rId11"/>
    <p:sldId id="339" r:id="rId12"/>
    <p:sldId id="340" r:id="rId13"/>
    <p:sldId id="342" r:id="rId14"/>
    <p:sldId id="34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DDF4"/>
    <a:srgbClr val="432673"/>
    <a:srgbClr val="534C29"/>
    <a:srgbClr val="FFF5C4"/>
    <a:srgbClr val="8E53EF"/>
    <a:srgbClr val="FF7575"/>
    <a:srgbClr val="466318"/>
    <a:srgbClr val="E2EEBE"/>
    <a:srgbClr val="F6F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2945" autoAdjust="0"/>
  </p:normalViewPr>
  <p:slideViewPr>
    <p:cSldViewPr snapToGrid="0">
      <p:cViewPr varScale="1">
        <p:scale>
          <a:sx n="69" d="100"/>
          <a:sy n="69" d="100"/>
        </p:scale>
        <p:origin x="548" y="32"/>
      </p:cViewPr>
      <p:guideLst/>
    </p:cSldViewPr>
  </p:slideViewPr>
  <p:outlineViewPr>
    <p:cViewPr>
      <p:scale>
        <a:sx n="33" d="100"/>
        <a:sy n="33" d="100"/>
      </p:scale>
      <p:origin x="0" y="-11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41D0A8-53FF-630C-A836-51A3FCF679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E7DE2-9C0D-6BF3-1161-3FCE11A4D7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90100-C4EB-4E88-91FA-DBDEB754A07B}" type="datetimeFigureOut">
              <a:rPr lang="en-GB" smtClean="0"/>
              <a:t>02/07/2026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F8F44F-3644-328A-AC9D-5615F79C6C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DFE00-70B8-9624-0D12-55AEF16C7C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BE69C-86F9-4AFD-A89E-85F0E027E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877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EAD9E-BB4A-40B0-BE7B-1946AA427F01}" type="datetimeFigureOut">
              <a:rPr lang="en-GB" smtClean="0"/>
              <a:t>02/07/2026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1C7CD-4980-4292-A97E-9E6021FEE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794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 © Shutterstock/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Gorodenkoff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01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07727-9CB8-BBF3-D4CD-F1FBBBAE5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6A0E02-104A-2B73-1C1C-04959D0A52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C82894-BBAD-65BA-F2C0-C13AD398A3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GB" sz="1200" b="0" i="0" dirty="0">
                <a:solidFill>
                  <a:srgbClr val="FF0000"/>
                </a:solidFill>
                <a:effectLst/>
                <a:latin typeface="Haffer"/>
              </a:rPr>
              <a:t>&lt;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BEF7D-74DB-6D44-774C-6F0569CD20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358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EAC42-0E0D-65DF-A05D-05DCB0CF4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2E8BD2-9B6A-942B-2440-1CC917FE67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174149-485E-9A56-C2FC-B08DD1246D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0950A-365E-8EA4-586D-1253B96009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836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DB7CB-F4AD-228F-BD94-FFD6A2EEB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34B189-E842-B28B-5AE3-E8F65F2AFC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288FAD-B5EC-9E89-6050-97CA18D075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D1BF3-F818-78B4-096E-009E618C36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376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A75F8-3B57-03A9-378A-BB2CED9C7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B0626A-6A3E-AF33-38B2-7027C0B0FF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0007A7-27D3-EA9B-0744-15E55A519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E124C-FD95-3620-6768-D89F91503A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07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514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0DB24-3A9C-2E27-EE14-0D5AEDBD1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EF5BFF-361E-E52F-29F6-DB699E4F91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AFA50D-05D0-5E21-9423-5CF3AF09E6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A3FAB-A6B5-EDAB-FE74-B51B5023D4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977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D85BE-7E9A-0902-E4CF-21482C680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1522A9-3641-291D-BFEF-04F42BE2CC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7E53B4-F21A-A300-F0AC-391ECCD865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19418-374E-B3A9-C3BE-E4DB9CDE96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112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4E519-6638-45D6-6E8A-2273FB40A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F7607E-41F5-6C9C-0CF8-5883F07D6C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8A3D3B-6331-CB97-4BE9-6931BB4915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795AD-D847-3953-AE28-D302F8E706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531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78CE6-A035-BDC6-C375-B024E002D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DC494A-7B5B-8385-A95D-1E2C08DAFB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A0917E-D787-E5F0-165F-C8702BAB34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EB061-9543-FF62-7E67-CAF6F5065F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293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EAAA9-91A1-D3BD-0A93-368105C7E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B3E25F-F3B7-B2F3-DA79-6B385EC269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269E9A-C1E7-D882-BCE2-2E2D4CFDD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E9B90-5E89-1EF5-EAB4-2549C354C5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409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AEAEA-CE25-FF78-57C6-C1C7A9CD0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946790-7336-B32C-4822-6EC244F89B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F98DE5-0359-2C55-1174-CCAFA5B802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3C68D-6E56-CF32-E592-AAA53EA711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43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BEBA5-8326-54AD-719F-736795D37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AA49CF-221E-4C4B-D236-AD09C696D4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A55006-8428-365E-712E-0D0A9541E2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BA07B-BF95-AD61-E8D6-D05DA05599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625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AC346C-ED0B-14DE-5F4B-37E96679EF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3638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0436F5-4759-CE02-9A1C-07D3004141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7049"/>
            <a:ext cx="12192000" cy="68580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A01DBF-6845-8111-1CE3-3D349B592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0283" y="1726001"/>
            <a:ext cx="1811433" cy="1799998"/>
          </a:xfrm>
          <a:prstGeom prst="rect">
            <a:avLst/>
          </a:prstGeom>
        </p:spPr>
      </p:pic>
      <p:pic>
        <p:nvPicPr>
          <p:cNvPr id="2" name="Picture 1" descr="A purple line art of a hammer and screwdriver&#10;&#10;Description automatically generated">
            <a:extLst>
              <a:ext uri="{FF2B5EF4-FFF2-40B4-BE49-F238E27FC236}">
                <a16:creationId xmlns:a16="http://schemas.microsoft.com/office/drawing/2014/main" id="{F9A2B2EA-5855-63E1-F142-636DF3EEE51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684" y="2124901"/>
            <a:ext cx="975575" cy="94957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AE04597-155A-6B3A-1944-370275A2C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</p:spPr>
        <p:txBody>
          <a:bodyPr anchor="b" anchorCtr="0">
            <a:noAutofit/>
          </a:bodyPr>
          <a:lstStyle>
            <a:lvl1pPr algn="ctr">
              <a:defRPr sz="5200" b="1">
                <a:solidFill>
                  <a:srgbClr val="4326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DDE4753-3D21-8D68-A3C9-DBE0C643A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33622E4-CEE5-F34B-4F3F-C30CEBF6A7A0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82D39ED-89CE-10BF-CA4F-114ADD68CA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846987"/>
            <a:ext cx="5623668" cy="534189"/>
          </a:xfrm>
        </p:spPr>
        <p:txBody>
          <a:bodyPr>
            <a:noAutofit/>
          </a:bodyPr>
          <a:lstStyle>
            <a:lvl1pPr marL="0" indent="0" algn="r">
              <a:buNone/>
              <a:defRPr sz="2000" b="1" i="0" u="none">
                <a:solidFill>
                  <a:srgbClr val="43267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6EF1A25-418E-44D5-1531-10C67B17DD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5625863"/>
            <a:ext cx="9144000" cy="45800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A picture containing screenshot, graphics, pattern, circle&#10;&#10;Description automatically generated">
            <a:extLst>
              <a:ext uri="{FF2B5EF4-FFF2-40B4-BE49-F238E27FC236}">
                <a16:creationId xmlns:a16="http://schemas.microsoft.com/office/drawing/2014/main" id="{0AB31EAA-B3FD-B9A5-574E-4FE687C7AD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63" y="2253599"/>
            <a:ext cx="2049637" cy="86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07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urple and black file folder&#10;&#10;Description automatically generated">
            <a:extLst>
              <a:ext uri="{FF2B5EF4-FFF2-40B4-BE49-F238E27FC236}">
                <a16:creationId xmlns:a16="http://schemas.microsoft.com/office/drawing/2014/main" id="{F16B8672-3324-2BD0-DC4A-76ED051556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311" y="1610866"/>
            <a:ext cx="4635689" cy="52471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9BF35E-4FF2-56EA-FEEA-82EBBA15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12059-CE26-DF3F-AEE5-9C0A0884B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008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59635E-39ED-F784-26B0-6A6520D6AD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75008" y="2892829"/>
            <a:ext cx="3507474" cy="328413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0283A"/>
                </a:solidFill>
              </a:defRPr>
            </a:lvl1pPr>
            <a:lvl2pPr marL="457200" indent="0">
              <a:buNone/>
              <a:defRPr sz="2000">
                <a:solidFill>
                  <a:srgbClr val="10283A"/>
                </a:solidFill>
              </a:defRPr>
            </a:lvl2pPr>
            <a:lvl3pPr marL="914400" indent="0">
              <a:buNone/>
              <a:defRPr sz="2000">
                <a:solidFill>
                  <a:srgbClr val="10283A"/>
                </a:solidFill>
              </a:defRPr>
            </a:lvl3pPr>
            <a:lvl4pPr marL="1371600" indent="0">
              <a:buNone/>
              <a:defRPr sz="2000">
                <a:solidFill>
                  <a:srgbClr val="10283A"/>
                </a:solidFill>
              </a:defRPr>
            </a:lvl4pPr>
            <a:lvl5pPr marL="1828800" indent="0">
              <a:buNone/>
              <a:defRPr sz="2000">
                <a:solidFill>
                  <a:srgbClr val="10283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EAC885B-A4A4-DCB2-7EAC-A1F1A996CE75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14E3177-C0BC-55FC-4E39-B45CD33145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5008" y="2055812"/>
            <a:ext cx="2689727" cy="620511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10283A"/>
                </a:solidFill>
              </a:defRPr>
            </a:lvl1pPr>
            <a:lvl2pPr marL="457200" indent="0">
              <a:buNone/>
              <a:defRPr sz="2000">
                <a:solidFill>
                  <a:srgbClr val="FF0000"/>
                </a:solidFill>
              </a:defRPr>
            </a:lvl2pPr>
            <a:lvl3pPr marL="914400" indent="0">
              <a:buNone/>
              <a:defRPr sz="2000">
                <a:solidFill>
                  <a:srgbClr val="FF0000"/>
                </a:solidFill>
              </a:defRPr>
            </a:lvl3pPr>
            <a:lvl4pPr marL="1371600" indent="0">
              <a:buNone/>
              <a:defRPr sz="2000">
                <a:solidFill>
                  <a:srgbClr val="FF0000"/>
                </a:solidFill>
              </a:defRPr>
            </a:lvl4pPr>
            <a:lvl5pPr marL="1828800" indent="0">
              <a:buNone/>
              <a:defRPr sz="20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E4C997-4AE7-5413-8EBD-5D3A204E83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38E42E70-E1D6-307E-10B0-2F5B246987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458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tex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1CF4477-6D3D-2D7E-2E3D-CAC0483B27E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9788" y="1872343"/>
            <a:ext cx="3932238" cy="39887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D7E2D6-6541-EB56-B25E-8362BF15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55486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401A65-36E9-75E7-2C99-A3E543024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84514"/>
            <a:ext cx="5762398" cy="4576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2425175-C340-950A-69CF-C6171BA23D5C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B12EA37-2B28-33A5-1D17-A7374800F6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B62C6E0-46EF-437B-CFEB-4B65E34ADC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6948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two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15544B-F175-9EAE-3425-9D9811AB2A7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978025"/>
            <a:ext cx="5196840" cy="4351338"/>
          </a:xfrm>
          <a:noFill/>
          <a:ln w="28575">
            <a:solidFill>
              <a:srgbClr val="EBDDF4"/>
            </a:solidFill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1330FB-8399-C74E-BF60-F600FDC5CC0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68046" y="1978025"/>
            <a:ext cx="5196840" cy="4351338"/>
          </a:xfrm>
          <a:noFill/>
          <a:ln w="28575">
            <a:solidFill>
              <a:srgbClr val="EBDDF4"/>
            </a:solidFill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5148E20-5D43-7AC1-2CBA-646804B0C4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DE05CFA6-FB5A-1E49-1F0A-E11C421F4B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71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text+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83829" cy="4351338"/>
          </a:xfrm>
          <a:solidFill>
            <a:schemeClr val="bg1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360CA8-9563-DFF9-85DA-504D2363294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79724" y="1825625"/>
            <a:ext cx="3174076" cy="4351338"/>
          </a:xfrm>
          <a:custGeom>
            <a:avLst/>
            <a:gdLst>
              <a:gd name="connsiteX0" fmla="*/ 0 w 3174076"/>
              <a:gd name="connsiteY0" fmla="*/ 0 h 4351338"/>
              <a:gd name="connsiteX1" fmla="*/ 539593 w 3174076"/>
              <a:gd name="connsiteY1" fmla="*/ 0 h 4351338"/>
              <a:gd name="connsiteX2" fmla="*/ 1079186 w 3174076"/>
              <a:gd name="connsiteY2" fmla="*/ 0 h 4351338"/>
              <a:gd name="connsiteX3" fmla="*/ 1650520 w 3174076"/>
              <a:gd name="connsiteY3" fmla="*/ 0 h 4351338"/>
              <a:gd name="connsiteX4" fmla="*/ 2253594 w 3174076"/>
              <a:gd name="connsiteY4" fmla="*/ 0 h 4351338"/>
              <a:gd name="connsiteX5" fmla="*/ 3174076 w 3174076"/>
              <a:gd name="connsiteY5" fmla="*/ 0 h 4351338"/>
              <a:gd name="connsiteX6" fmla="*/ 3174076 w 3174076"/>
              <a:gd name="connsiteY6" fmla="*/ 708646 h 4351338"/>
              <a:gd name="connsiteX7" fmla="*/ 3174076 w 3174076"/>
              <a:gd name="connsiteY7" fmla="*/ 1199726 h 4351338"/>
              <a:gd name="connsiteX8" fmla="*/ 3174076 w 3174076"/>
              <a:gd name="connsiteY8" fmla="*/ 1734319 h 4351338"/>
              <a:gd name="connsiteX9" fmla="*/ 3174076 w 3174076"/>
              <a:gd name="connsiteY9" fmla="*/ 2312425 h 4351338"/>
              <a:gd name="connsiteX10" fmla="*/ 3174076 w 3174076"/>
              <a:gd name="connsiteY10" fmla="*/ 2890532 h 4351338"/>
              <a:gd name="connsiteX11" fmla="*/ 3174076 w 3174076"/>
              <a:gd name="connsiteY11" fmla="*/ 3425125 h 4351338"/>
              <a:gd name="connsiteX12" fmla="*/ 3174076 w 3174076"/>
              <a:gd name="connsiteY12" fmla="*/ 4351338 h 4351338"/>
              <a:gd name="connsiteX13" fmla="*/ 2475779 w 3174076"/>
              <a:gd name="connsiteY13" fmla="*/ 4351338 h 4351338"/>
              <a:gd name="connsiteX14" fmla="*/ 1809223 w 3174076"/>
              <a:gd name="connsiteY14" fmla="*/ 4351338 h 4351338"/>
              <a:gd name="connsiteX15" fmla="*/ 1206149 w 3174076"/>
              <a:gd name="connsiteY15" fmla="*/ 4351338 h 4351338"/>
              <a:gd name="connsiteX16" fmla="*/ 0 w 3174076"/>
              <a:gd name="connsiteY16" fmla="*/ 4351338 h 4351338"/>
              <a:gd name="connsiteX17" fmla="*/ 0 w 3174076"/>
              <a:gd name="connsiteY17" fmla="*/ 3642692 h 4351338"/>
              <a:gd name="connsiteX18" fmla="*/ 0 w 3174076"/>
              <a:gd name="connsiteY18" fmla="*/ 3151612 h 4351338"/>
              <a:gd name="connsiteX19" fmla="*/ 0 w 3174076"/>
              <a:gd name="connsiteY19" fmla="*/ 2486479 h 4351338"/>
              <a:gd name="connsiteX20" fmla="*/ 0 w 3174076"/>
              <a:gd name="connsiteY20" fmla="*/ 1995399 h 4351338"/>
              <a:gd name="connsiteX21" fmla="*/ 0 w 3174076"/>
              <a:gd name="connsiteY21" fmla="*/ 1286753 h 4351338"/>
              <a:gd name="connsiteX22" fmla="*/ 0 w 3174076"/>
              <a:gd name="connsiteY22" fmla="*/ 665133 h 4351338"/>
              <a:gd name="connsiteX23" fmla="*/ 0 w 3174076"/>
              <a:gd name="connsiteY23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174076" h="4351338" fill="none" extrusionOk="0">
                <a:moveTo>
                  <a:pt x="0" y="0"/>
                </a:moveTo>
                <a:cubicBezTo>
                  <a:pt x="268416" y="-23827"/>
                  <a:pt x="352197" y="24648"/>
                  <a:pt x="539593" y="0"/>
                </a:cubicBezTo>
                <a:cubicBezTo>
                  <a:pt x="726989" y="-24648"/>
                  <a:pt x="971240" y="-20080"/>
                  <a:pt x="1079186" y="0"/>
                </a:cubicBezTo>
                <a:cubicBezTo>
                  <a:pt x="1187132" y="20080"/>
                  <a:pt x="1440798" y="-18762"/>
                  <a:pt x="1650520" y="0"/>
                </a:cubicBezTo>
                <a:cubicBezTo>
                  <a:pt x="1860242" y="18762"/>
                  <a:pt x="2083458" y="-8389"/>
                  <a:pt x="2253594" y="0"/>
                </a:cubicBezTo>
                <a:cubicBezTo>
                  <a:pt x="2423730" y="8389"/>
                  <a:pt x="2941083" y="-37671"/>
                  <a:pt x="3174076" y="0"/>
                </a:cubicBezTo>
                <a:cubicBezTo>
                  <a:pt x="3171503" y="328352"/>
                  <a:pt x="3162404" y="507417"/>
                  <a:pt x="3174076" y="708646"/>
                </a:cubicBezTo>
                <a:cubicBezTo>
                  <a:pt x="3185748" y="909875"/>
                  <a:pt x="3188485" y="1079887"/>
                  <a:pt x="3174076" y="1199726"/>
                </a:cubicBezTo>
                <a:cubicBezTo>
                  <a:pt x="3159667" y="1319565"/>
                  <a:pt x="3151895" y="1579508"/>
                  <a:pt x="3174076" y="1734319"/>
                </a:cubicBezTo>
                <a:cubicBezTo>
                  <a:pt x="3196257" y="1889130"/>
                  <a:pt x="3195829" y="2045705"/>
                  <a:pt x="3174076" y="2312425"/>
                </a:cubicBezTo>
                <a:cubicBezTo>
                  <a:pt x="3152323" y="2579145"/>
                  <a:pt x="3169865" y="2685824"/>
                  <a:pt x="3174076" y="2890532"/>
                </a:cubicBezTo>
                <a:cubicBezTo>
                  <a:pt x="3178287" y="3095240"/>
                  <a:pt x="3171104" y="3213803"/>
                  <a:pt x="3174076" y="3425125"/>
                </a:cubicBezTo>
                <a:cubicBezTo>
                  <a:pt x="3177048" y="3636447"/>
                  <a:pt x="3154403" y="4108609"/>
                  <a:pt x="3174076" y="4351338"/>
                </a:cubicBezTo>
                <a:cubicBezTo>
                  <a:pt x="3031832" y="4321705"/>
                  <a:pt x="2622579" y="4372546"/>
                  <a:pt x="2475779" y="4351338"/>
                </a:cubicBezTo>
                <a:cubicBezTo>
                  <a:pt x="2328979" y="4330130"/>
                  <a:pt x="2072231" y="4349691"/>
                  <a:pt x="1809223" y="4351338"/>
                </a:cubicBezTo>
                <a:cubicBezTo>
                  <a:pt x="1546215" y="4352985"/>
                  <a:pt x="1343102" y="4378518"/>
                  <a:pt x="1206149" y="4351338"/>
                </a:cubicBezTo>
                <a:cubicBezTo>
                  <a:pt x="1069196" y="4324158"/>
                  <a:pt x="376438" y="4330080"/>
                  <a:pt x="0" y="4351338"/>
                </a:cubicBezTo>
                <a:cubicBezTo>
                  <a:pt x="32564" y="4157387"/>
                  <a:pt x="11478" y="3815685"/>
                  <a:pt x="0" y="3642692"/>
                </a:cubicBezTo>
                <a:cubicBezTo>
                  <a:pt x="-11478" y="3469699"/>
                  <a:pt x="-17769" y="3356878"/>
                  <a:pt x="0" y="3151612"/>
                </a:cubicBezTo>
                <a:cubicBezTo>
                  <a:pt x="17769" y="2946346"/>
                  <a:pt x="12578" y="2797666"/>
                  <a:pt x="0" y="2486479"/>
                </a:cubicBezTo>
                <a:cubicBezTo>
                  <a:pt x="-12578" y="2175292"/>
                  <a:pt x="-9907" y="2104087"/>
                  <a:pt x="0" y="1995399"/>
                </a:cubicBezTo>
                <a:cubicBezTo>
                  <a:pt x="9907" y="1886711"/>
                  <a:pt x="11327" y="1512831"/>
                  <a:pt x="0" y="1286753"/>
                </a:cubicBezTo>
                <a:cubicBezTo>
                  <a:pt x="-11327" y="1060675"/>
                  <a:pt x="5859" y="832266"/>
                  <a:pt x="0" y="665133"/>
                </a:cubicBezTo>
                <a:cubicBezTo>
                  <a:pt x="-5859" y="498000"/>
                  <a:pt x="75" y="259686"/>
                  <a:pt x="0" y="0"/>
                </a:cubicBezTo>
                <a:close/>
              </a:path>
              <a:path w="3174076" h="4351338" stroke="0" extrusionOk="0">
                <a:moveTo>
                  <a:pt x="0" y="0"/>
                </a:moveTo>
                <a:cubicBezTo>
                  <a:pt x="238831" y="14723"/>
                  <a:pt x="480051" y="-10538"/>
                  <a:pt x="698297" y="0"/>
                </a:cubicBezTo>
                <a:cubicBezTo>
                  <a:pt x="916543" y="10538"/>
                  <a:pt x="1154726" y="13383"/>
                  <a:pt x="1301371" y="0"/>
                </a:cubicBezTo>
                <a:cubicBezTo>
                  <a:pt x="1448016" y="-13383"/>
                  <a:pt x="1807132" y="-30"/>
                  <a:pt x="1999668" y="0"/>
                </a:cubicBezTo>
                <a:cubicBezTo>
                  <a:pt x="2192204" y="30"/>
                  <a:pt x="2655866" y="13746"/>
                  <a:pt x="3174076" y="0"/>
                </a:cubicBezTo>
                <a:cubicBezTo>
                  <a:pt x="3154416" y="328479"/>
                  <a:pt x="3156727" y="507405"/>
                  <a:pt x="3174076" y="665133"/>
                </a:cubicBezTo>
                <a:cubicBezTo>
                  <a:pt x="3191425" y="822861"/>
                  <a:pt x="3193977" y="1042506"/>
                  <a:pt x="3174076" y="1199726"/>
                </a:cubicBezTo>
                <a:cubicBezTo>
                  <a:pt x="3154175" y="1356946"/>
                  <a:pt x="3183847" y="1517591"/>
                  <a:pt x="3174076" y="1821346"/>
                </a:cubicBezTo>
                <a:cubicBezTo>
                  <a:pt x="3164305" y="2125101"/>
                  <a:pt x="3194528" y="2073601"/>
                  <a:pt x="3174076" y="2312425"/>
                </a:cubicBezTo>
                <a:cubicBezTo>
                  <a:pt x="3153624" y="2551249"/>
                  <a:pt x="3185805" y="2772558"/>
                  <a:pt x="3174076" y="2934045"/>
                </a:cubicBezTo>
                <a:cubicBezTo>
                  <a:pt x="3162347" y="3095532"/>
                  <a:pt x="3155247" y="3369274"/>
                  <a:pt x="3174076" y="3599178"/>
                </a:cubicBezTo>
                <a:cubicBezTo>
                  <a:pt x="3192905" y="3829082"/>
                  <a:pt x="3154199" y="4122520"/>
                  <a:pt x="3174076" y="4351338"/>
                </a:cubicBezTo>
                <a:cubicBezTo>
                  <a:pt x="2875561" y="4332635"/>
                  <a:pt x="2778934" y="4334576"/>
                  <a:pt x="2571002" y="4351338"/>
                </a:cubicBezTo>
                <a:cubicBezTo>
                  <a:pt x="2363070" y="4368100"/>
                  <a:pt x="2267472" y="4359571"/>
                  <a:pt x="2031409" y="4351338"/>
                </a:cubicBezTo>
                <a:cubicBezTo>
                  <a:pt x="1795346" y="4343105"/>
                  <a:pt x="1673628" y="4348935"/>
                  <a:pt x="1396593" y="4351338"/>
                </a:cubicBezTo>
                <a:cubicBezTo>
                  <a:pt x="1119558" y="4353741"/>
                  <a:pt x="1036303" y="4351322"/>
                  <a:pt x="793519" y="4351338"/>
                </a:cubicBezTo>
                <a:cubicBezTo>
                  <a:pt x="550735" y="4351354"/>
                  <a:pt x="330547" y="4384738"/>
                  <a:pt x="0" y="4351338"/>
                </a:cubicBezTo>
                <a:cubicBezTo>
                  <a:pt x="12507" y="4129693"/>
                  <a:pt x="4998" y="4047075"/>
                  <a:pt x="0" y="3860258"/>
                </a:cubicBezTo>
                <a:cubicBezTo>
                  <a:pt x="-4998" y="3673441"/>
                  <a:pt x="3114" y="3407381"/>
                  <a:pt x="0" y="3151612"/>
                </a:cubicBezTo>
                <a:cubicBezTo>
                  <a:pt x="-3114" y="2895843"/>
                  <a:pt x="16768" y="2799560"/>
                  <a:pt x="0" y="2617019"/>
                </a:cubicBezTo>
                <a:cubicBezTo>
                  <a:pt x="-16768" y="2434478"/>
                  <a:pt x="-28652" y="2250010"/>
                  <a:pt x="0" y="1908373"/>
                </a:cubicBezTo>
                <a:cubicBezTo>
                  <a:pt x="28652" y="1566736"/>
                  <a:pt x="-2930" y="1442324"/>
                  <a:pt x="0" y="1199726"/>
                </a:cubicBezTo>
                <a:cubicBezTo>
                  <a:pt x="2930" y="957128"/>
                  <a:pt x="8576" y="401800"/>
                  <a:pt x="0" y="0"/>
                </a:cubicBezTo>
                <a:close/>
              </a:path>
            </a:pathLst>
          </a:custGeom>
          <a:solidFill>
            <a:srgbClr val="EBDDF4"/>
          </a:solidFill>
          <a:ln w="19050" cap="sq">
            <a:solidFill>
              <a:srgbClr val="432673"/>
            </a:solidFill>
            <a:extLst>
              <a:ext uri="{C807C97D-BFC1-408E-A445-0C87EB9F89A2}">
                <ask:lineSketchStyleProps xmlns:ask="http://schemas.microsoft.com/office/drawing/2018/sketchyshapes" sd="809461488">
                  <ask:type>
                    <ask:lineSketchFreehand/>
                  </ask:type>
                </ask:lineSketchStyleProps>
              </a:ext>
            </a:extLst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6EB070F2-6F26-BF10-67CE-69E180ABB0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8F13B2F-E75D-A0E3-4CBA-ECA797356F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1580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olid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C2ED04E-677C-C92B-8D41-838378B5328C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F5D3C5C-5B7F-CBEB-FEEC-39FE9832DE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EBB2B898-75E4-BA92-0EDE-F8F75E140A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0476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C12956-E59C-41DF-E0EF-CAF9E24B3F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603"/>
            <a:ext cx="12192000" cy="6858001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FE61FDA-5E2B-208F-5A20-01FC775E7B9F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A84B42-8716-CE90-6869-48F287E4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</p:spPr>
        <p:txBody>
          <a:bodyPr anchor="b" anchorCtr="0">
            <a:noAutofit/>
          </a:bodyPr>
          <a:lstStyle>
            <a:lvl1pPr algn="ctr">
              <a:defRPr sz="5200" b="1">
                <a:solidFill>
                  <a:srgbClr val="4326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C25522E-F1EB-D453-3C62-8C88FCE29C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1316636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" name="Picture 4" descr="A picture containing screenshot, graphics, pattern, circle&#10;&#10;Description automatically generated">
            <a:extLst>
              <a:ext uri="{FF2B5EF4-FFF2-40B4-BE49-F238E27FC236}">
                <a16:creationId xmlns:a16="http://schemas.microsoft.com/office/drawing/2014/main" id="{8437C381-8074-A17F-F687-533B90ACEC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453" y="491318"/>
            <a:ext cx="2178305" cy="9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7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00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C2ED04E-677C-C92B-8D41-838378B5328C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DD11EB-73B6-9FA1-9358-3BB8241E05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30353" y="1825625"/>
            <a:ext cx="3823447" cy="4351338"/>
          </a:xfrm>
          <a:solidFill>
            <a:schemeClr val="bg1"/>
          </a:solidFill>
          <a:ln w="28575">
            <a:solidFill>
              <a:srgbClr val="88A2FF"/>
            </a:solidFill>
          </a:ln>
        </p:spPr>
        <p:txBody>
          <a:bodyPr lIns="180000" tIns="144000" rIns="180000" bIns="14400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F5D3C5C-5B7F-CBEB-FEEC-39FE9832DE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35391365-8BD4-3948-009B-461052500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6103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EBDDF4"/>
          </a:solidFill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389DC1-D122-5083-AC82-273A6F5C1A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927FA953-FAA1-35E6-D6EB-E529BDA03F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4470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921829" cy="4351338"/>
          </a:xfrm>
          <a:solidFill>
            <a:srgbClr val="EBDDF4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389DC1-D122-5083-AC82-273A6F5C1A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2D77770-603A-956D-71F8-59FAB1C359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89083" y="1825625"/>
            <a:ext cx="4364717" cy="4351338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5581552-1077-6B8E-2257-50FA835221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1874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 w="28575">
            <a:solidFill>
              <a:srgbClr val="EBDDF4"/>
            </a:solidFill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56402D-9FD0-4E90-15E7-18D5BE698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EB95CEFE-2254-582E-AA71-BEC4140C9F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2100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4CE04A-DDCC-591C-6176-D8C409627A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Media Placeholder 9">
            <a:extLst>
              <a:ext uri="{FF2B5EF4-FFF2-40B4-BE49-F238E27FC236}">
                <a16:creationId xmlns:a16="http://schemas.microsoft.com/office/drawing/2014/main" id="{0095BD2F-F391-2580-EF45-78A8400DE8A8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1345277" y="1825625"/>
            <a:ext cx="2863468" cy="2014538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2B8CCDF-DB6F-8C00-F908-1C017D9AF93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528ACA5-1D17-0F9C-8E33-B422C18BAE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Media Placeholder 9">
            <a:extLst>
              <a:ext uri="{FF2B5EF4-FFF2-40B4-BE49-F238E27FC236}">
                <a16:creationId xmlns:a16="http://schemas.microsoft.com/office/drawing/2014/main" id="{7C2FE202-B601-6147-0FB5-4AB7192AC6B6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4913252" y="1825625"/>
            <a:ext cx="2868020" cy="20145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Media Placeholder 9">
            <a:extLst>
              <a:ext uri="{FF2B5EF4-FFF2-40B4-BE49-F238E27FC236}">
                <a16:creationId xmlns:a16="http://schemas.microsoft.com/office/drawing/2014/main" id="{F0776623-6A70-FD98-13E7-8CFD1D7A8CD8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485779" y="1825625"/>
            <a:ext cx="2868020" cy="2014538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Media Placeholder 9">
            <a:extLst>
              <a:ext uri="{FF2B5EF4-FFF2-40B4-BE49-F238E27FC236}">
                <a16:creationId xmlns:a16="http://schemas.microsoft.com/office/drawing/2014/main" id="{80610CF5-9B18-B334-BD20-03A5707860BB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3128522" y="4046026"/>
            <a:ext cx="2869506" cy="20145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6" name="Media Placeholder 9">
            <a:extLst>
              <a:ext uri="{FF2B5EF4-FFF2-40B4-BE49-F238E27FC236}">
                <a16:creationId xmlns:a16="http://schemas.microsoft.com/office/drawing/2014/main" id="{97A3AAEF-B4B9-1F0C-2696-3B9A63ECF378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>
          <a:xfrm>
            <a:off x="6701049" y="4046026"/>
            <a:ext cx="2869506" cy="2014538"/>
          </a:xfrm>
        </p:spPr>
        <p:txBody>
          <a:bodyPr/>
          <a:lstStyle/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B25DEF2-95E9-AF12-BA85-B95BD95DF635}"/>
              </a:ext>
            </a:extLst>
          </p:cNvPr>
          <p:cNvSpPr/>
          <p:nvPr userDrawn="1"/>
        </p:nvSpPr>
        <p:spPr>
          <a:xfrm>
            <a:off x="838200" y="1825625"/>
            <a:ext cx="507077" cy="507077"/>
          </a:xfrm>
          <a:prstGeom prst="ellipse">
            <a:avLst/>
          </a:prstGeom>
          <a:solidFill>
            <a:srgbClr val="4326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458A704-8E63-8F81-D087-D63DDA59B5B6}"/>
              </a:ext>
            </a:extLst>
          </p:cNvPr>
          <p:cNvSpPr/>
          <p:nvPr userDrawn="1"/>
        </p:nvSpPr>
        <p:spPr>
          <a:xfrm>
            <a:off x="4406175" y="1825625"/>
            <a:ext cx="507077" cy="507077"/>
          </a:xfrm>
          <a:prstGeom prst="ellipse">
            <a:avLst/>
          </a:prstGeom>
          <a:solidFill>
            <a:srgbClr val="4326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33E243A-5AF3-2E4C-DF7E-DFCFF2A8F8EF}"/>
              </a:ext>
            </a:extLst>
          </p:cNvPr>
          <p:cNvSpPr/>
          <p:nvPr userDrawn="1"/>
        </p:nvSpPr>
        <p:spPr>
          <a:xfrm>
            <a:off x="7983254" y="1825625"/>
            <a:ext cx="507077" cy="507077"/>
          </a:xfrm>
          <a:prstGeom prst="ellipse">
            <a:avLst/>
          </a:prstGeom>
          <a:solidFill>
            <a:srgbClr val="4326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7C2A6B0-34D4-2DD9-9C4C-3A414954B402}"/>
              </a:ext>
            </a:extLst>
          </p:cNvPr>
          <p:cNvSpPr/>
          <p:nvPr userDrawn="1"/>
        </p:nvSpPr>
        <p:spPr>
          <a:xfrm>
            <a:off x="2621445" y="4046026"/>
            <a:ext cx="507077" cy="507077"/>
          </a:xfrm>
          <a:prstGeom prst="ellipse">
            <a:avLst/>
          </a:prstGeom>
          <a:solidFill>
            <a:srgbClr val="4326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5FF401B-B15A-7261-E346-3FFC29F079E8}"/>
              </a:ext>
            </a:extLst>
          </p:cNvPr>
          <p:cNvSpPr/>
          <p:nvPr userDrawn="1"/>
        </p:nvSpPr>
        <p:spPr>
          <a:xfrm>
            <a:off x="6193974" y="4046026"/>
            <a:ext cx="507077" cy="507077"/>
          </a:xfrm>
          <a:prstGeom prst="ellipse">
            <a:avLst/>
          </a:prstGeom>
          <a:solidFill>
            <a:srgbClr val="4326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12256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tivity_video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4CE04A-DDCC-591C-6176-D8C409627A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Media Placeholder 9">
            <a:extLst>
              <a:ext uri="{FF2B5EF4-FFF2-40B4-BE49-F238E27FC236}">
                <a16:creationId xmlns:a16="http://schemas.microsoft.com/office/drawing/2014/main" id="{0095BD2F-F391-2580-EF45-78A8400DE8A8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838200" y="1825625"/>
            <a:ext cx="10515600" cy="3714142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2B8CCDF-DB6F-8C00-F908-1C017D9AF93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528ACA5-1D17-0F9C-8E33-B422C18BAE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F71F1-E160-0253-6C35-1902EF17E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744095"/>
            <a:ext cx="10515599" cy="43286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648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black file folder&#10;&#10;Description automatically generated">
            <a:extLst>
              <a:ext uri="{FF2B5EF4-FFF2-40B4-BE49-F238E27FC236}">
                <a16:creationId xmlns:a16="http://schemas.microsoft.com/office/drawing/2014/main" id="{1A04C1A7-760C-7839-B507-D31074C407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311" y="1610866"/>
            <a:ext cx="4635689" cy="52471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9BF35E-4FF2-56EA-FEEA-82EBBA15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12059-CE26-DF3F-AEE5-9C0A0884B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008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A4879B2-B6EE-DE7B-2C83-25EEB102F0B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6F986DF-3D2A-678C-B7BA-42B8340E3D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1F936F32-0F00-143C-23D0-72E9A6BD48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574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72BFA8-2D39-244F-4F2A-031D91E2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84677-D669-F58E-69CC-70B9AE12C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29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0" r:id="rId2"/>
    <p:sldLayoutId id="2147483650" r:id="rId3"/>
    <p:sldLayoutId id="2147483661" r:id="rId4"/>
    <p:sldLayoutId id="2147483670" r:id="rId5"/>
    <p:sldLayoutId id="2147483665" r:id="rId6"/>
    <p:sldLayoutId id="2147483662" r:id="rId7"/>
    <p:sldLayoutId id="2147483671" r:id="rId8"/>
    <p:sldLayoutId id="2147483652" r:id="rId9"/>
    <p:sldLayoutId id="2147483664" r:id="rId10"/>
    <p:sldLayoutId id="2147483657" r:id="rId11"/>
    <p:sldLayoutId id="2147483667" r:id="rId12"/>
    <p:sldLayoutId id="2147483668" r:id="rId13"/>
    <p:sldLayoutId id="214748366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buClr>
          <a:srgbClr val="534C29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534C29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534C29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534C29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534C29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CE04C9-F46F-4224-A880-738B1633B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76372"/>
            <a:ext cx="9144000" cy="875845"/>
          </a:xfrm>
        </p:spPr>
        <p:txBody>
          <a:bodyPr>
            <a:normAutofit fontScale="90000"/>
          </a:bodyPr>
          <a:lstStyle/>
          <a:p>
            <a:r>
              <a:rPr lang="en-US" dirty="0"/>
              <a:t>Building Services Engineering</a:t>
            </a:r>
            <a:endParaRPr lang="en-GB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F5EADF3-A590-4AFE-1185-A6960C9D1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</p:spPr>
        <p:txBody>
          <a:bodyPr>
            <a:normAutofit/>
          </a:bodyPr>
          <a:lstStyle/>
          <a:p>
            <a:r>
              <a:rPr lang="en-US" dirty="0"/>
              <a:t>Topic: Practical mathematics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67F5A-5A0F-C526-6E2A-AC6C470A9D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843461"/>
            <a:ext cx="5623668" cy="534189"/>
          </a:xfrm>
        </p:spPr>
        <p:txBody>
          <a:bodyPr/>
          <a:lstStyle/>
          <a:p>
            <a:r>
              <a:rPr lang="en-GB" dirty="0"/>
              <a:t>Route: </a:t>
            </a:r>
            <a:r>
              <a:rPr lang="en-US" dirty="0"/>
              <a:t>Construction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751806-CAEB-6B9E-B21F-4278168228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5625862"/>
            <a:ext cx="9842500" cy="583211"/>
          </a:xfrm>
        </p:spPr>
        <p:txBody>
          <a:bodyPr/>
          <a:lstStyle/>
          <a:p>
            <a:r>
              <a:rPr lang="en-GB" dirty="0"/>
              <a:t>Resource 3: Key mathematical electrical principles</a:t>
            </a:r>
          </a:p>
        </p:txBody>
      </p:sp>
    </p:spTree>
    <p:extLst>
      <p:ext uri="{BB962C8B-B14F-4D97-AF65-F5344CB8AC3E}">
        <p14:creationId xmlns:p14="http://schemas.microsoft.com/office/powerpoint/2010/main" val="1924075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5D466-DDAA-FBFD-53BA-898B3D105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133F8D-0868-3BAD-47D5-50753A64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Question 4: </a:t>
            </a:r>
            <a:r>
              <a:rPr lang="en-GB" dirty="0">
                <a:solidFill>
                  <a:schemeClr val="accent1"/>
                </a:solidFill>
              </a:rPr>
              <a:t>Answer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FB82C7-8A24-F4F3-C11E-F1510751FC5D}"/>
              </a:ext>
            </a:extLst>
          </p:cNvPr>
          <p:cNvSpPr txBox="1">
            <a:spLocks/>
          </p:cNvSpPr>
          <p:nvPr/>
        </p:nvSpPr>
        <p:spPr>
          <a:xfrm>
            <a:off x="694799" y="1722678"/>
            <a:ext cx="5854254" cy="2803808"/>
          </a:xfrm>
          <a:prstGeom prst="rect">
            <a:avLst/>
          </a:prstGeom>
          <a:solidFill>
            <a:srgbClr val="EBDDF4"/>
          </a:solidFill>
        </p:spPr>
        <p:txBody>
          <a:bodyPr vert="horz" lIns="180000" tIns="180000" rIns="180000" bIns="18000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 circuit contains four identical resistors of 10 ohms in parallel in a circuit.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Calculate the effective resistance in the circuit.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6D8FF8-6E4B-2DA3-1E31-117D63C1D95B}"/>
                  </a:ext>
                </a:extLst>
              </p:cNvPr>
              <p:cNvSpPr txBox="1"/>
              <p:nvPr/>
            </p:nvSpPr>
            <p:spPr>
              <a:xfrm>
                <a:off x="7182090" y="1909930"/>
                <a:ext cx="4056927" cy="2719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total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  <a:p>
                <a:pPr marL="285750" indent="-2857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400" dirty="0"/>
              </a:p>
              <a:p>
                <a:pPr marL="285750" indent="-2857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400" dirty="0"/>
              </a:p>
              <a:p>
                <a:pPr marL="285750" indent="-2857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total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6D8FF8-6E4B-2DA3-1E31-117D63C1D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090" y="1909930"/>
                <a:ext cx="4056927" cy="27192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6">
            <a:extLst>
              <a:ext uri="{FF2B5EF4-FFF2-40B4-BE49-F238E27FC236}">
                <a16:creationId xmlns:a16="http://schemas.microsoft.com/office/drawing/2014/main" id="{2FD790CE-E7C1-F8C2-FDBD-F32B0E212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0281" y="4854216"/>
            <a:ext cx="47185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resistors in parallel, add the reciprocals of the resistances and take the reciprocal of the result.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03AC3A05-7BC9-91EB-1636-CAC32BDCDF9F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4690241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3: Key mathematical electrical principles</a:t>
            </a:r>
            <a:endParaRPr lang="en-GB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8953E599-CFBC-C903-3F5E-C86E48C55D04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Quiz questions</a:t>
            </a:r>
          </a:p>
        </p:txBody>
      </p:sp>
    </p:spTree>
    <p:extLst>
      <p:ext uri="{BB962C8B-B14F-4D97-AF65-F5344CB8AC3E}">
        <p14:creationId xmlns:p14="http://schemas.microsoft.com/office/powerpoint/2010/main" val="3274254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3F3FD-1504-744E-66BD-6050CE36F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983F10-5AE9-9F9C-63E1-F357E0BE8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Question 5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E22A0AC-B3B3-25D0-E0A4-5DB34B9DE295}"/>
              </a:ext>
            </a:extLst>
          </p:cNvPr>
          <p:cNvSpPr txBox="1">
            <a:spLocks/>
          </p:cNvSpPr>
          <p:nvPr/>
        </p:nvSpPr>
        <p:spPr>
          <a:xfrm>
            <a:off x="671650" y="2115434"/>
            <a:ext cx="5854254" cy="3093175"/>
          </a:xfrm>
          <a:prstGeom prst="rect">
            <a:avLst/>
          </a:prstGeom>
          <a:solidFill>
            <a:srgbClr val="EBDDF4"/>
          </a:solidFill>
        </p:spPr>
        <p:txBody>
          <a:bodyPr vert="horz" lIns="180000" tIns="180000" rIns="180000" bIns="18000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 circuit contains two resistors,</a:t>
            </a:r>
            <a:br>
              <a:rPr lang="en-US" dirty="0"/>
            </a:br>
            <a:r>
              <a:rPr lang="en-US" dirty="0"/>
              <a:t>one of 100 ohms and one of 200 ohms, and a supply voltage of 450 V</a:t>
            </a:r>
            <a:br>
              <a:rPr lang="en-US" dirty="0"/>
            </a:br>
            <a:r>
              <a:rPr lang="en-US" dirty="0"/>
              <a:t>all in series.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Calculate the current in the circuit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6B13414B-46AC-61AC-5713-05599694C07E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4690241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3: Key mathematical electrical principles</a:t>
            </a:r>
            <a:endParaRPr lang="en-GB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57C8E9AA-8DF2-7092-FB04-67203BECB416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Quiz questions</a:t>
            </a:r>
          </a:p>
        </p:txBody>
      </p:sp>
    </p:spTree>
    <p:extLst>
      <p:ext uri="{BB962C8B-B14F-4D97-AF65-F5344CB8AC3E}">
        <p14:creationId xmlns:p14="http://schemas.microsoft.com/office/powerpoint/2010/main" val="591206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56437-26E7-B5AE-1665-7F9A6DED2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9333C6-CECA-5ED0-2A91-7BEB3141B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Question 5: </a:t>
            </a:r>
            <a:r>
              <a:rPr lang="en-GB" dirty="0">
                <a:solidFill>
                  <a:schemeClr val="accent1"/>
                </a:solidFill>
              </a:rPr>
              <a:t>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4BBAF212-2F9B-A296-A98D-CD97F13CDC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14698" y="1972149"/>
                <a:ext cx="5202288" cy="4368918"/>
              </a:xfrm>
              <a:prstGeom prst="rect">
                <a:avLst/>
              </a:prstGeom>
              <a:noFill/>
            </p:spPr>
            <p:txBody>
              <a:bodyPr vert="horz" lIns="180000" tIns="180000" rIns="180000" bIns="18000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8000"/>
                  </a:lnSpc>
                  <a:spcBef>
                    <a:spcPts val="10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total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total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100+200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=300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𝐼𝑅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Rearrange to get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450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300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/>
                        <m:t>A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4BBAF212-2F9B-A296-A98D-CD97F13CD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698" y="1972149"/>
                <a:ext cx="5202288" cy="43689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1EA9205E-B9D6-1037-4305-3CC9D0284790}"/>
              </a:ext>
            </a:extLst>
          </p:cNvPr>
          <p:cNvSpPr txBox="1">
            <a:spLocks/>
          </p:cNvSpPr>
          <p:nvPr/>
        </p:nvSpPr>
        <p:spPr>
          <a:xfrm>
            <a:off x="671650" y="2115434"/>
            <a:ext cx="5854254" cy="3093175"/>
          </a:xfrm>
          <a:prstGeom prst="rect">
            <a:avLst/>
          </a:prstGeom>
          <a:solidFill>
            <a:srgbClr val="EBDDF4"/>
          </a:solidFill>
        </p:spPr>
        <p:txBody>
          <a:bodyPr vert="horz" lIns="180000" tIns="180000" rIns="180000" bIns="18000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 circuit contains two resistors,</a:t>
            </a:r>
            <a:br>
              <a:rPr lang="en-US" dirty="0"/>
            </a:br>
            <a:r>
              <a:rPr lang="en-US" dirty="0"/>
              <a:t>one of 100 ohms and one of 200 ohms, and a supply voltage of 450 V</a:t>
            </a:r>
            <a:br>
              <a:rPr lang="en-US" dirty="0"/>
            </a:br>
            <a:r>
              <a:rPr lang="en-US" dirty="0"/>
              <a:t>all in series.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Calculate the current in the circuit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59F9480-D550-5B65-92C7-A491A625C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6554" y="828913"/>
            <a:ext cx="47185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resistors in series, add the individual resistances.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70631F53-190E-FDF0-24DC-44C4E00CF618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4690241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3: Key mathematical electrical principles</a:t>
            </a:r>
            <a:endParaRPr lang="en-GB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DF5EAB91-2A0F-B459-E238-733BFF483D1D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Quiz questions</a:t>
            </a:r>
          </a:p>
        </p:txBody>
      </p:sp>
    </p:spTree>
    <p:extLst>
      <p:ext uri="{BB962C8B-B14F-4D97-AF65-F5344CB8AC3E}">
        <p14:creationId xmlns:p14="http://schemas.microsoft.com/office/powerpoint/2010/main" val="1234380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15779-3C57-059F-7CD1-34BFF5DFC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016417-784D-F417-57AA-415BC1295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Question 6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7675010-0A67-84D5-474E-E782952F7113}"/>
              </a:ext>
            </a:extLst>
          </p:cNvPr>
          <p:cNvSpPr txBox="1">
            <a:spLocks/>
          </p:cNvSpPr>
          <p:nvPr/>
        </p:nvSpPr>
        <p:spPr>
          <a:xfrm>
            <a:off x="671650" y="2300628"/>
            <a:ext cx="5854254" cy="2456568"/>
          </a:xfrm>
          <a:prstGeom prst="rect">
            <a:avLst/>
          </a:prstGeom>
          <a:solidFill>
            <a:srgbClr val="EBDDF4"/>
          </a:solidFill>
        </p:spPr>
        <p:txBody>
          <a:bodyPr vert="horz" lIns="180000" tIns="180000" rIns="180000" bIns="18000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power in a circuit is 10 kW and the resistance is 100 </a:t>
            </a:r>
            <a:r>
              <a:rPr lang="en-US" dirty="0" err="1"/>
              <a:t>Ω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Calculate the current in the circuit.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83A3CEF6-0754-9FF7-7C92-4EC299A35CF0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4690241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3: Key mathematical electrical principles</a:t>
            </a:r>
            <a:endParaRPr lang="en-GB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A2BD6DF8-4D30-1AC4-A31F-C6C044B9100C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Quiz questions</a:t>
            </a:r>
          </a:p>
        </p:txBody>
      </p:sp>
    </p:spTree>
    <p:extLst>
      <p:ext uri="{BB962C8B-B14F-4D97-AF65-F5344CB8AC3E}">
        <p14:creationId xmlns:p14="http://schemas.microsoft.com/office/powerpoint/2010/main" val="2034028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244C5-CF23-024B-E889-60895E2FC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A471DF-02EB-2888-09E9-40B3E8A6D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Question 6: </a:t>
            </a:r>
            <a:r>
              <a:rPr lang="en-GB" dirty="0">
                <a:solidFill>
                  <a:schemeClr val="accent1"/>
                </a:solidFill>
              </a:rPr>
              <a:t>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C0922277-A099-E615-D7D3-2FCCD301C2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10525" y="1307939"/>
                <a:ext cx="5477302" cy="4921624"/>
              </a:xfrm>
              <a:prstGeom prst="rect">
                <a:avLst/>
              </a:prstGeom>
              <a:noFill/>
            </p:spPr>
            <p:txBody>
              <a:bodyPr vert="horz" lIns="180000" tIns="180000" rIns="180000" bIns="180000" rtlCol="0" anchor="t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08000"/>
                  </a:lnSpc>
                  <a:spcBef>
                    <a:spcPts val="10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Convert 10 kW to W:</a:t>
                </a:r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10 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kW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× 1000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kW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10</m:t>
                      </m:r>
                      <m:r>
                        <a:rPr lang="en-US" i="1" baseline="300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000 </m:t>
                      </m:r>
                      <m:r>
                        <m:rPr>
                          <m:sty m:val="p"/>
                        </m:rPr>
                        <a:rPr lang="en-US" i="0" dirty="0"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Rearrange to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10 000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100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/>
                        <m:t>A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C0922277-A099-E615-D7D3-2FCCD301C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525" y="1307939"/>
                <a:ext cx="5477302" cy="49216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6">
            <a:extLst>
              <a:ext uri="{FF2B5EF4-FFF2-40B4-BE49-F238E27FC236}">
                <a16:creationId xmlns:a16="http://schemas.microsoft.com/office/drawing/2014/main" id="{42840209-FD06-61E9-B704-AF19DA462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425" y="5462203"/>
            <a:ext cx="47185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Remember to convert to SI units first.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7C5D96-C7F0-E59F-5CBD-DFF79C7C45E6}"/>
              </a:ext>
            </a:extLst>
          </p:cNvPr>
          <p:cNvSpPr txBox="1">
            <a:spLocks/>
          </p:cNvSpPr>
          <p:nvPr/>
        </p:nvSpPr>
        <p:spPr>
          <a:xfrm>
            <a:off x="671650" y="2300628"/>
            <a:ext cx="5854254" cy="2456568"/>
          </a:xfrm>
          <a:prstGeom prst="rect">
            <a:avLst/>
          </a:prstGeom>
          <a:solidFill>
            <a:srgbClr val="EBDDF4"/>
          </a:solidFill>
        </p:spPr>
        <p:txBody>
          <a:bodyPr vert="horz" lIns="180000" tIns="180000" rIns="180000" bIns="18000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power in a circuit is 10 kW and the resistance is 100 </a:t>
            </a:r>
            <a:r>
              <a:rPr lang="en-US" dirty="0" err="1"/>
              <a:t>Ω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Calculate the current in the circuit.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267A9635-F8C2-FC52-B8D7-527A2CC1872D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4690241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3: Key mathematical electrical principles</a:t>
            </a:r>
            <a:endParaRPr lang="en-GB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4577B9BB-8E52-0286-CB34-AA16B717661C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Quiz questions</a:t>
            </a:r>
          </a:p>
        </p:txBody>
      </p:sp>
    </p:spTree>
    <p:extLst>
      <p:ext uri="{BB962C8B-B14F-4D97-AF65-F5344CB8AC3E}">
        <p14:creationId xmlns:p14="http://schemas.microsoft.com/office/powerpoint/2010/main" val="2798397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357BC3-A920-1744-4378-77EA2C9D1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Quiz questions</a:t>
            </a:r>
            <a:endParaRPr lang="en-GB" b="1" dirty="0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7239A1D6-8455-2BDF-FB7D-9BCDF12561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6356349"/>
            <a:ext cx="4690241" cy="365125"/>
          </a:xfrm>
        </p:spPr>
        <p:txBody>
          <a:bodyPr/>
          <a:lstStyle/>
          <a:p>
            <a:r>
              <a:rPr lang="en-US" dirty="0"/>
              <a:t>Resource 3: Key mathematical electrical principles</a:t>
            </a:r>
            <a:endParaRPr lang="en-GB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FBE04C6-E508-4FC5-96E6-D2431653CE3A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Quiz questions</a:t>
            </a:r>
          </a:p>
        </p:txBody>
      </p:sp>
    </p:spTree>
    <p:extLst>
      <p:ext uri="{BB962C8B-B14F-4D97-AF65-F5344CB8AC3E}">
        <p14:creationId xmlns:p14="http://schemas.microsoft.com/office/powerpoint/2010/main" val="299420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8DF8AA-D17B-CCC1-4F51-9BF42489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Question 1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8A4407F-7D07-7E7D-1EC3-FDAD4178E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449" y="1565454"/>
            <a:ext cx="6813880" cy="4721032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dirty="0"/>
              <a:t>During a routine test of a newly installed air-handling unit (AHU), you are asked to confirm that the supply fan is operating within its designed electrical load. You connect a clamp meter around the live conductor to measure the current being drawn by the motor. 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Which SI unit is used to measure electric current?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AA6F9B-F3A3-7F8C-57EB-E705BC1D97C8}"/>
              </a:ext>
            </a:extLst>
          </p:cNvPr>
          <p:cNvSpPr txBox="1"/>
          <p:nvPr/>
        </p:nvSpPr>
        <p:spPr>
          <a:xfrm>
            <a:off x="8392555" y="1666804"/>
            <a:ext cx="4208610" cy="249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2673"/>
              </a:buClr>
              <a:buSzPts val="2400"/>
            </a:pPr>
            <a:r>
              <a:rPr lang="en-GB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ohms (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2673"/>
              </a:buClr>
              <a:buSzPts val="2400"/>
            </a:pPr>
            <a:r>
              <a:rPr lang="en-GB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teslas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(T)</a:t>
            </a:r>
          </a:p>
          <a:p>
            <a:pPr lvl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2673"/>
              </a:buClr>
              <a:buSzPts val="2400"/>
            </a:pPr>
            <a:r>
              <a:rPr lang="en-GB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amps (A)</a:t>
            </a:r>
          </a:p>
          <a:p>
            <a:pPr lvl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2673"/>
              </a:buClr>
              <a:buSzPts val="2400"/>
            </a:pPr>
            <a:r>
              <a:rPr lang="en-GB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joules (J)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63E2A641-45A1-ACFF-0509-6ABF1A9EBD82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4690241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3: Key mathematical electrical principles</a:t>
            </a:r>
            <a:endParaRPr lang="en-GB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0586B07C-CFA4-DB44-4E48-DFEFDBDFF960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Quiz questions</a:t>
            </a:r>
          </a:p>
        </p:txBody>
      </p:sp>
    </p:spTree>
    <p:extLst>
      <p:ext uri="{BB962C8B-B14F-4D97-AF65-F5344CB8AC3E}">
        <p14:creationId xmlns:p14="http://schemas.microsoft.com/office/powerpoint/2010/main" val="1316791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EF34A-73E0-6FA7-BCE9-954B7D436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B3A7D1-4F50-CBEB-96B1-4C90C9302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Question 1: </a:t>
            </a:r>
            <a:r>
              <a:rPr lang="en-GB" dirty="0">
                <a:solidFill>
                  <a:schemeClr val="accent1"/>
                </a:solidFill>
              </a:rPr>
              <a:t>Answer</a:t>
            </a: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3E6B5137-1C18-D86C-4A0A-D5F714726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1332" y="4529476"/>
            <a:ext cx="44376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Lato" panose="020F0502020204030203" pitchFamily="34" charset="0"/>
              </a:rPr>
              <a:t>ohms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Lato" panose="020F0502020204030203" pitchFamily="34" charset="0"/>
              </a:rPr>
              <a:t> measure resistance,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Lato" panose="020F0502020204030203" pitchFamily="34" charset="0"/>
              </a:rPr>
              <a:t>teslas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Lato" panose="020F0502020204030203" pitchFamily="34" charset="0"/>
              </a:rPr>
              <a:t> measure magnetic flux density,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Lato" panose="020F0502020204030203" pitchFamily="34" charset="0"/>
              </a:rPr>
              <a:t>amps measure current,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Lato" panose="020F0502020204030203" pitchFamily="34" charset="0"/>
              </a:rPr>
              <a:t>joules measure energy.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C7B4580-7CEE-EEA2-ED7F-CEF4BDC49F90}"/>
              </a:ext>
            </a:extLst>
          </p:cNvPr>
          <p:cNvSpPr/>
          <p:nvPr/>
        </p:nvSpPr>
        <p:spPr>
          <a:xfrm>
            <a:off x="8029574" y="2913748"/>
            <a:ext cx="2743200" cy="696036"/>
          </a:xfrm>
          <a:custGeom>
            <a:avLst/>
            <a:gdLst>
              <a:gd name="csX0" fmla="*/ 0 w 2743200"/>
              <a:gd name="csY0" fmla="*/ 348018 h 696036"/>
              <a:gd name="csX1" fmla="*/ 1371600 w 2743200"/>
              <a:gd name="csY1" fmla="*/ 0 h 696036"/>
              <a:gd name="csX2" fmla="*/ 2743200 w 2743200"/>
              <a:gd name="csY2" fmla="*/ 348018 h 696036"/>
              <a:gd name="csX3" fmla="*/ 1371600 w 2743200"/>
              <a:gd name="csY3" fmla="*/ 696036 h 696036"/>
              <a:gd name="csX4" fmla="*/ 0 w 2743200"/>
              <a:gd name="csY4" fmla="*/ 348018 h 69603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743200" h="696036" extrusionOk="0">
                <a:moveTo>
                  <a:pt x="0" y="348018"/>
                </a:moveTo>
                <a:cubicBezTo>
                  <a:pt x="-28547" y="138204"/>
                  <a:pt x="534533" y="29857"/>
                  <a:pt x="1371600" y="0"/>
                </a:cubicBezTo>
                <a:cubicBezTo>
                  <a:pt x="2150803" y="4566"/>
                  <a:pt x="2731815" y="156175"/>
                  <a:pt x="2743200" y="348018"/>
                </a:cubicBezTo>
                <a:cubicBezTo>
                  <a:pt x="2698383" y="583990"/>
                  <a:pt x="2114868" y="774776"/>
                  <a:pt x="1371600" y="696036"/>
                </a:cubicBezTo>
                <a:cubicBezTo>
                  <a:pt x="592605" y="684283"/>
                  <a:pt x="12175" y="546040"/>
                  <a:pt x="0" y="348018"/>
                </a:cubicBezTo>
                <a:close/>
              </a:path>
            </a:pathLst>
          </a:custGeom>
          <a:noFill/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AFD8328-05AA-080A-E07B-64ABD4579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449" y="1565454"/>
            <a:ext cx="6813880" cy="4721032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dirty="0"/>
              <a:t>During a routine test of a newly installed air-handling unit (AHU), you are asked to confirm that the supply fan is operating within its designed electrical load. You connect a clamp meter around the live conductor to measure the current being drawn by the motor. 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Which SI unit is used to measure electric current?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C48895-F9D9-0AC2-9A45-7A1144447AA3}"/>
              </a:ext>
            </a:extLst>
          </p:cNvPr>
          <p:cNvSpPr txBox="1"/>
          <p:nvPr/>
        </p:nvSpPr>
        <p:spPr>
          <a:xfrm>
            <a:off x="8392555" y="1666804"/>
            <a:ext cx="4208610" cy="249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2673"/>
              </a:buClr>
              <a:buSzPts val="2400"/>
            </a:pPr>
            <a:r>
              <a:rPr lang="en-GB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ohms (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2673"/>
              </a:buClr>
              <a:buSzPts val="2400"/>
            </a:pPr>
            <a:r>
              <a:rPr lang="en-GB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teslas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(T)</a:t>
            </a:r>
          </a:p>
          <a:p>
            <a:pPr lvl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2673"/>
              </a:buClr>
              <a:buSzPts val="2400"/>
            </a:pPr>
            <a:r>
              <a:rPr lang="en-GB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amps (A)</a:t>
            </a:r>
          </a:p>
          <a:p>
            <a:pPr lvl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2673"/>
              </a:buClr>
              <a:buSzPts val="2400"/>
            </a:pPr>
            <a:r>
              <a:rPr lang="en-GB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joules (J)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A06911A2-A96F-E73E-D52A-03DFDBE534DD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4690241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3: Key mathematical electrical principles</a:t>
            </a:r>
            <a:endParaRPr lang="en-GB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B063F22A-88FD-7FFB-2DD9-45450A7BE0F4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Quiz questions</a:t>
            </a:r>
          </a:p>
        </p:txBody>
      </p:sp>
    </p:spTree>
    <p:extLst>
      <p:ext uri="{BB962C8B-B14F-4D97-AF65-F5344CB8AC3E}">
        <p14:creationId xmlns:p14="http://schemas.microsoft.com/office/powerpoint/2010/main" val="2450651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CE1D4-647E-7775-E45C-99B3725E7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414D7B-0CD9-AEF7-10BE-59B5B690E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Question 2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6B5566F2-AA56-50AA-3C08-D3D9DAACA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449" y="2329734"/>
            <a:ext cx="6813880" cy="2719943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dirty="0"/>
              <a:t>A current of 2 A flows through a circuit that has a total resistance of 50 ohms.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Calculate the power in the circuit.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E41660-4578-20E4-24F0-6675DF99831B}"/>
              </a:ext>
            </a:extLst>
          </p:cNvPr>
          <p:cNvSpPr txBox="1"/>
          <p:nvPr/>
        </p:nvSpPr>
        <p:spPr>
          <a:xfrm>
            <a:off x="8447146" y="2458831"/>
            <a:ext cx="4208610" cy="249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2673"/>
              </a:buClr>
              <a:buSzPts val="2400"/>
            </a:pPr>
            <a:r>
              <a:rPr lang="en-GB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100 W</a:t>
            </a:r>
            <a:endParaRPr lang="en-GB" sz="2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  <a:buClr>
                <a:srgbClr val="432673"/>
              </a:buClr>
              <a:buSzPts val="2400"/>
            </a:pPr>
            <a:r>
              <a:rPr lang="en-GB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100 V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  <a:buClr>
                <a:srgbClr val="432673"/>
              </a:buClr>
              <a:buSzPts val="2400"/>
            </a:pPr>
            <a:r>
              <a:rPr lang="en-GB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0.04 W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  <a:buClr>
                <a:srgbClr val="432673"/>
              </a:buClr>
              <a:buSzPts val="2400"/>
            </a:pPr>
            <a:r>
              <a:rPr lang="en-GB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200 W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4F24BDA6-6834-D981-9725-FCDB965D1C5C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4690241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3: Key mathematical electrical principles</a:t>
            </a:r>
            <a:endParaRPr lang="en-GB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124BD19-AA16-5624-DC19-A6E1D914C9F0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Quiz questions</a:t>
            </a:r>
          </a:p>
        </p:txBody>
      </p:sp>
    </p:spTree>
    <p:extLst>
      <p:ext uri="{BB962C8B-B14F-4D97-AF65-F5344CB8AC3E}">
        <p14:creationId xmlns:p14="http://schemas.microsoft.com/office/powerpoint/2010/main" val="3747966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85989-1928-B1F6-CC9E-494A454AE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8D0FCD-7150-E106-D736-FF909C2EC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Question 2: </a:t>
            </a:r>
            <a:r>
              <a:rPr lang="en-GB" dirty="0">
                <a:solidFill>
                  <a:schemeClr val="accent1"/>
                </a:solidFill>
              </a:rPr>
              <a:t>Answer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3B6BE0D-47CD-8A2E-37EC-17190886B527}"/>
              </a:ext>
            </a:extLst>
          </p:cNvPr>
          <p:cNvSpPr/>
          <p:nvPr/>
        </p:nvSpPr>
        <p:spPr>
          <a:xfrm>
            <a:off x="8147713" y="4256682"/>
            <a:ext cx="3260678" cy="820741"/>
          </a:xfrm>
          <a:custGeom>
            <a:avLst/>
            <a:gdLst>
              <a:gd name="csX0" fmla="*/ 0 w 3260678"/>
              <a:gd name="csY0" fmla="*/ 410371 h 820741"/>
              <a:gd name="csX1" fmla="*/ 1630339 w 3260678"/>
              <a:gd name="csY1" fmla="*/ 0 h 820741"/>
              <a:gd name="csX2" fmla="*/ 3260678 w 3260678"/>
              <a:gd name="csY2" fmla="*/ 410371 h 820741"/>
              <a:gd name="csX3" fmla="*/ 1630339 w 3260678"/>
              <a:gd name="csY3" fmla="*/ 820742 h 820741"/>
              <a:gd name="csX4" fmla="*/ 0 w 3260678"/>
              <a:gd name="csY4" fmla="*/ 410371 h 8207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260678" h="820741" extrusionOk="0">
                <a:moveTo>
                  <a:pt x="0" y="410371"/>
                </a:moveTo>
                <a:cubicBezTo>
                  <a:pt x="-18832" y="172113"/>
                  <a:pt x="670001" y="22492"/>
                  <a:pt x="1630339" y="0"/>
                </a:cubicBezTo>
                <a:cubicBezTo>
                  <a:pt x="2572059" y="8697"/>
                  <a:pt x="3204165" y="185526"/>
                  <a:pt x="3260678" y="410371"/>
                </a:cubicBezTo>
                <a:cubicBezTo>
                  <a:pt x="3165792" y="729674"/>
                  <a:pt x="2502383" y="977535"/>
                  <a:pt x="1630339" y="820742"/>
                </a:cubicBezTo>
                <a:cubicBezTo>
                  <a:pt x="687547" y="797555"/>
                  <a:pt x="15636" y="644484"/>
                  <a:pt x="0" y="410371"/>
                </a:cubicBezTo>
                <a:close/>
              </a:path>
            </a:pathLst>
          </a:custGeom>
          <a:noFill/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9B6A2232-A26D-2213-4C0A-0C2EAB03D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449" y="2329734"/>
            <a:ext cx="6813880" cy="2719943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dirty="0"/>
              <a:t>A current of 2 A flows through a circuit that has a total resistance of 50 ohms.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Calculate the power in the circuit.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0A4BB7-660D-5666-4862-AEA844575B44}"/>
              </a:ext>
            </a:extLst>
          </p:cNvPr>
          <p:cNvSpPr txBox="1"/>
          <p:nvPr/>
        </p:nvSpPr>
        <p:spPr>
          <a:xfrm>
            <a:off x="8447146" y="2458831"/>
            <a:ext cx="4208610" cy="249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2673"/>
              </a:buClr>
              <a:buSzPts val="2400"/>
            </a:pPr>
            <a:r>
              <a:rPr lang="en-GB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100 W</a:t>
            </a:r>
            <a:endParaRPr lang="en-GB" sz="2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  <a:buClr>
                <a:srgbClr val="432673"/>
              </a:buClr>
              <a:buSzPts val="2400"/>
            </a:pPr>
            <a:r>
              <a:rPr lang="en-GB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100 V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  <a:buClr>
                <a:srgbClr val="432673"/>
              </a:buClr>
              <a:buSzPts val="2400"/>
            </a:pPr>
            <a:r>
              <a:rPr lang="en-GB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0.04 W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  <a:buClr>
                <a:srgbClr val="432673"/>
              </a:buClr>
              <a:buSzPts val="2400"/>
            </a:pPr>
            <a:r>
              <a:rPr lang="en-GB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200 W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">
                <a:extLst>
                  <a:ext uri="{FF2B5EF4-FFF2-40B4-BE49-F238E27FC236}">
                    <a16:creationId xmlns:a16="http://schemas.microsoft.com/office/drawing/2014/main" id="{58B65C47-F53E-EED2-5100-D37687B34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511" y="5520807"/>
                <a:ext cx="501849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formula used to find power is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2000" i="1" baseline="30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6">
                <a:extLst>
                  <a:ext uri="{FF2B5EF4-FFF2-40B4-BE49-F238E27FC236}">
                    <a16:creationId xmlns:a16="http://schemas.microsoft.com/office/drawing/2014/main" id="{58B65C47-F53E-EED2-5100-D37687B343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63511" y="5520807"/>
                <a:ext cx="5018490" cy="400110"/>
              </a:xfrm>
              <a:prstGeom prst="rect">
                <a:avLst/>
              </a:prstGeom>
              <a:blipFill>
                <a:blip r:embed="rId3"/>
                <a:stretch>
                  <a:fillRect l="-1214" t="-7692" b="-292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704950DA-56A2-7E57-73DB-3C942B22295D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4690241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3: Key mathematical electrical principles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C44AB7-BA61-9F75-17B3-F5F08BD06C27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Quiz questions</a:t>
            </a:r>
          </a:p>
        </p:txBody>
      </p:sp>
    </p:spTree>
    <p:extLst>
      <p:ext uri="{BB962C8B-B14F-4D97-AF65-F5344CB8AC3E}">
        <p14:creationId xmlns:p14="http://schemas.microsoft.com/office/powerpoint/2010/main" val="1387914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D55CF-90B1-3044-D874-45AD36825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D5DB3F-ACEA-CE21-F235-C2AB388CF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Question 3</a:t>
            </a:r>
            <a:endParaRPr lang="en-GB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id="{DB96513C-0C55-E952-4104-DE78CB6612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1650" y="1721893"/>
                <a:ext cx="5854254" cy="4353086"/>
              </a:xfrm>
              <a:prstGeom prst="rect">
                <a:avLst/>
              </a:prstGeom>
              <a:solidFill>
                <a:srgbClr val="EBDDF4"/>
              </a:solidFill>
            </p:spPr>
            <p:txBody>
              <a:bodyPr vert="horz" lIns="180000" tIns="180000" rIns="180000" bIns="18000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8000"/>
                  </a:lnSpc>
                  <a:spcBef>
                    <a:spcPts val="10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The formula used to calculate the voltages in a step-down transformer is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dirty="0"/>
                  <a:t>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Find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when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m:rPr>
                        <m:sty m:val="p"/>
                      </m:rPr>
                      <a:rPr lang="en-US" i="0" baseline="-25000" dirty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=110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sty m:val="p"/>
                      </m:rPr>
                      <a:rPr lang="en-US" i="0" baseline="-25000" dirty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=1000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sty m:val="p"/>
                      </m:rPr>
                      <a:rPr lang="en-US" i="0" baseline="-25000" dirty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=500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id="{DB96513C-0C55-E952-4104-DE78CB661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50" y="1721893"/>
                <a:ext cx="5854254" cy="4353086"/>
              </a:xfrm>
              <a:prstGeom prst="rect">
                <a:avLst/>
              </a:prstGeom>
              <a:blipFill>
                <a:blip r:embed="rId3"/>
                <a:stretch>
                  <a:fillRect l="-1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72628D1C-43ED-5DA5-B5E5-E00518AD7408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4690241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3: Key mathematical electrical principles</a:t>
            </a:r>
            <a:endParaRPr lang="en-GB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49286D76-2CEF-A443-7A49-8A2941171041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Quiz questions</a:t>
            </a:r>
          </a:p>
        </p:txBody>
      </p:sp>
    </p:spTree>
    <p:extLst>
      <p:ext uri="{BB962C8B-B14F-4D97-AF65-F5344CB8AC3E}">
        <p14:creationId xmlns:p14="http://schemas.microsoft.com/office/powerpoint/2010/main" val="3947547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84D84-D8B5-7006-B014-D02BD1CEB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112144-8770-99F5-E323-81741BAC8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Question 3: </a:t>
            </a:r>
            <a:r>
              <a:rPr lang="en-GB" dirty="0">
                <a:solidFill>
                  <a:schemeClr val="accent1"/>
                </a:solidFill>
              </a:rPr>
              <a:t>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718A3C72-3A14-D2E4-7619-61E3BA0F31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91549" y="1721893"/>
                <a:ext cx="5202288" cy="3901625"/>
              </a:xfrm>
              <a:prstGeom prst="rect">
                <a:avLst/>
              </a:prstGeom>
              <a:noFill/>
            </p:spPr>
            <p:txBody>
              <a:bodyPr vert="horz" lIns="180000" tIns="180000" rIns="180000" bIns="18000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8000"/>
                  </a:lnSpc>
                  <a:spcBef>
                    <a:spcPts val="10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110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500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1000×100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500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𝟐𝟐𝟎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𝐕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718A3C72-3A14-D2E4-7619-61E3BA0F3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549" y="1721893"/>
                <a:ext cx="5202288" cy="39016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4">
                <a:extLst>
                  <a:ext uri="{FF2B5EF4-FFF2-40B4-BE49-F238E27FC236}">
                    <a16:creationId xmlns:a16="http://schemas.microsoft.com/office/drawing/2014/main" id="{ABB8044C-A9BA-795D-7561-015459EE99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1650" y="1721893"/>
                <a:ext cx="5854254" cy="4416148"/>
              </a:xfrm>
              <a:prstGeom prst="rect">
                <a:avLst/>
              </a:prstGeom>
              <a:solidFill>
                <a:srgbClr val="EBDDF4"/>
              </a:solidFill>
            </p:spPr>
            <p:txBody>
              <a:bodyPr vert="horz" lIns="180000" tIns="180000" rIns="180000" bIns="18000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8000"/>
                  </a:lnSpc>
                  <a:spcBef>
                    <a:spcPts val="10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The formula used to calculate the voltages in a step-down transformer is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p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p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dirty="0"/>
                  <a:t>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Find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when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m:rPr>
                        <m:sty m:val="p"/>
                      </m:rPr>
                      <a:rPr lang="en-US" baseline="-25000" dirty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=110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sty m:val="p"/>
                      </m:rPr>
                      <a:rPr lang="en-US" baseline="-25000" dirty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=1000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sty m:val="p"/>
                      </m:rPr>
                      <a:rPr lang="en-US" baseline="-25000" dirty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=500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4">
                <a:extLst>
                  <a:ext uri="{FF2B5EF4-FFF2-40B4-BE49-F238E27FC236}">
                    <a16:creationId xmlns:a16="http://schemas.microsoft.com/office/drawing/2014/main" id="{ABB8044C-A9BA-795D-7561-015459EE9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50" y="1721893"/>
                <a:ext cx="5854254" cy="4416148"/>
              </a:xfrm>
              <a:prstGeom prst="rect">
                <a:avLst/>
              </a:prstGeom>
              <a:blipFill>
                <a:blip r:embed="rId4"/>
                <a:stretch>
                  <a:fillRect l="-1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CACC6184-CAEB-CB67-7D98-587BD97AE6BE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4690241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3: Key mathematical electrical principles</a:t>
            </a:r>
            <a:endParaRPr lang="en-GB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845FE13B-6315-7408-CE99-97F05C1C79DC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Quiz questions</a:t>
            </a:r>
          </a:p>
        </p:txBody>
      </p:sp>
    </p:spTree>
    <p:extLst>
      <p:ext uri="{BB962C8B-B14F-4D97-AF65-F5344CB8AC3E}">
        <p14:creationId xmlns:p14="http://schemas.microsoft.com/office/powerpoint/2010/main" val="3205564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7D53F-C51E-C379-6901-B5D459884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406591-436D-F512-8775-5189C19CB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Question 4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8B77637F-1C59-3811-E201-758413A7346D}"/>
              </a:ext>
            </a:extLst>
          </p:cNvPr>
          <p:cNvSpPr txBox="1">
            <a:spLocks/>
          </p:cNvSpPr>
          <p:nvPr/>
        </p:nvSpPr>
        <p:spPr>
          <a:xfrm>
            <a:off x="694799" y="1722678"/>
            <a:ext cx="5854254" cy="2803808"/>
          </a:xfrm>
          <a:prstGeom prst="rect">
            <a:avLst/>
          </a:prstGeom>
          <a:solidFill>
            <a:srgbClr val="EBDDF4"/>
          </a:solidFill>
        </p:spPr>
        <p:txBody>
          <a:bodyPr vert="horz" lIns="180000" tIns="180000" rIns="180000" bIns="18000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 circuit contains four identical resistors of 10 ohms in parallel in a circuit.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Calculate the effective resistance in the circuit.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1AD438C6-BE36-00B9-2BD2-0E3F90F15CEF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4690241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3: Key mathematical electrical principles</a:t>
            </a:r>
            <a:endParaRPr lang="en-GB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F5EF5F3E-A086-FAE2-2D10-B2E03D9AB7CE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Quiz questions</a:t>
            </a:r>
          </a:p>
        </p:txBody>
      </p:sp>
    </p:spTree>
    <p:extLst>
      <p:ext uri="{BB962C8B-B14F-4D97-AF65-F5344CB8AC3E}">
        <p14:creationId xmlns:p14="http://schemas.microsoft.com/office/powerpoint/2010/main" val="1277685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3CBE4BB3A37E488EBA36778162DF73" ma:contentTypeVersion="14" ma:contentTypeDescription="Create a new document." ma:contentTypeScope="" ma:versionID="0fb43fb1aa4e59332d5b0f19b84463ad">
  <xsd:schema xmlns:xsd="http://www.w3.org/2001/XMLSchema" xmlns:xs="http://www.w3.org/2001/XMLSchema" xmlns:p="http://schemas.microsoft.com/office/2006/metadata/properties" xmlns:ns2="793c77ee-4b4c-4c71-81d8-13ade05a2728" xmlns:ns3="35bd0bae-f88e-4010-86b3-4f837abcc0be" targetNamespace="http://schemas.microsoft.com/office/2006/metadata/properties" ma:root="true" ma:fieldsID="72831a12c1f50ef4f14741b0b460a1ce" ns2:_="" ns3:_="">
    <xsd:import namespace="793c77ee-4b4c-4c71-81d8-13ade05a2728"/>
    <xsd:import namespace="35bd0bae-f88e-4010-86b3-4f837abcc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c77ee-4b4c-4c71-81d8-13ade05a2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c323eb9-42bf-4c5f-9fdb-2be1ed835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d0bae-f88e-4010-86b3-4f837abcc0b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28b4b58-1043-4966-96c8-0b089c760a9f}" ma:internalName="TaxCatchAll" ma:showField="CatchAllData" ma:web="35bd0bae-f88e-4010-86b3-4f837abcc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bd0bae-f88e-4010-86b3-4f837abcc0be" xsi:nil="true"/>
    <lcf76f155ced4ddcb4097134ff3c332f xmlns="793c77ee-4b4c-4c71-81d8-13ade05a27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445EBDC-DA33-4FE3-9595-1952E3947526}"/>
</file>

<file path=customXml/itemProps2.xml><?xml version="1.0" encoding="utf-8"?>
<ds:datastoreItem xmlns:ds="http://schemas.openxmlformats.org/officeDocument/2006/customXml" ds:itemID="{395F1795-E344-47D8-B22E-741E9DEDFD22}"/>
</file>

<file path=customXml/itemProps3.xml><?xml version="1.0" encoding="utf-8"?>
<ds:datastoreItem xmlns:ds="http://schemas.openxmlformats.org/officeDocument/2006/customXml" ds:itemID="{862424A5-C648-462A-885D-CC93C9B3AD6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840</Words>
  <Application>Microsoft Office PowerPoint</Application>
  <PresentationFormat>Widescreen</PresentationFormat>
  <Paragraphs>154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Cambria Math</vt:lpstr>
      <vt:lpstr>Haffer</vt:lpstr>
      <vt:lpstr>Office Theme</vt:lpstr>
      <vt:lpstr>Building Services Engineering</vt:lpstr>
      <vt:lpstr>Quiz questions</vt:lpstr>
      <vt:lpstr>Question 1</vt:lpstr>
      <vt:lpstr>Question 1: Answer</vt:lpstr>
      <vt:lpstr>Question 2</vt:lpstr>
      <vt:lpstr>Question 2: Answer</vt:lpstr>
      <vt:lpstr>Question 3</vt:lpstr>
      <vt:lpstr>Question 3: Answer</vt:lpstr>
      <vt:lpstr>Question 4</vt:lpstr>
      <vt:lpstr>Question 4: Answer</vt:lpstr>
      <vt:lpstr>Question 5</vt:lpstr>
      <vt:lpstr>Question 5: Answer</vt:lpstr>
      <vt:lpstr>Question 6</vt:lpstr>
      <vt:lpstr>Question 6: Answer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2026-07-02T13:30:32Z</dcterms:created>
  <dcterms:modified xsi:type="dcterms:W3CDTF">2026-07-02T13:30:34Z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0x010100823CBE4BB3A37E488EBA36778162DF73</vt:lpwstr>
  </property>
</Properties>
</file>