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7" r:id="rId2"/>
    <p:sldId id="359" r:id="rId3"/>
    <p:sldId id="258" r:id="rId4"/>
    <p:sldId id="345" r:id="rId5"/>
    <p:sldId id="346" r:id="rId6"/>
    <p:sldId id="272" r:id="rId7"/>
    <p:sldId id="337" r:id="rId8"/>
    <p:sldId id="338" r:id="rId9"/>
    <p:sldId id="280" r:id="rId10"/>
    <p:sldId id="333" r:id="rId11"/>
    <p:sldId id="347" r:id="rId12"/>
    <p:sldId id="332" r:id="rId13"/>
    <p:sldId id="348" r:id="rId14"/>
    <p:sldId id="331" r:id="rId15"/>
    <p:sldId id="329" r:id="rId16"/>
    <p:sldId id="349" r:id="rId17"/>
    <p:sldId id="320" r:id="rId18"/>
    <p:sldId id="322" r:id="rId19"/>
    <p:sldId id="328" r:id="rId20"/>
    <p:sldId id="350" r:id="rId21"/>
    <p:sldId id="276" r:id="rId22"/>
    <p:sldId id="323" r:id="rId23"/>
    <p:sldId id="351" r:id="rId24"/>
    <p:sldId id="336" r:id="rId25"/>
    <p:sldId id="354" r:id="rId26"/>
    <p:sldId id="353" r:id="rId27"/>
    <p:sldId id="308" r:id="rId28"/>
    <p:sldId id="339" r:id="rId29"/>
    <p:sldId id="334" r:id="rId30"/>
    <p:sldId id="335" r:id="rId31"/>
    <p:sldId id="343" r:id="rId32"/>
    <p:sldId id="341" r:id="rId33"/>
    <p:sldId id="342" r:id="rId34"/>
    <p:sldId id="352" r:id="rId35"/>
    <p:sldId id="344" r:id="rId36"/>
    <p:sldId id="356" r:id="rId37"/>
    <p:sldId id="357" r:id="rId38"/>
    <p:sldId id="35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673"/>
    <a:srgbClr val="88A2FF"/>
    <a:srgbClr val="EBDDF4"/>
    <a:srgbClr val="534C29"/>
    <a:srgbClr val="FFF5C4"/>
    <a:srgbClr val="8E53EF"/>
    <a:srgbClr val="FF7575"/>
    <a:srgbClr val="466318"/>
    <a:srgbClr val="E2EEBE"/>
    <a:srgbClr val="F6F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8" autoAdjust="0"/>
    <p:restoredTop sz="87001" autoAdjust="0"/>
  </p:normalViewPr>
  <p:slideViewPr>
    <p:cSldViewPr snapToGrid="0">
      <p:cViewPr varScale="1">
        <p:scale>
          <a:sx n="61" d="100"/>
          <a:sy n="61" d="100"/>
        </p:scale>
        <p:origin x="964" y="28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AD9E-BB4A-40B0-BE7B-1946AA427F01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1C7CD-4980-4292-A97E-9E6021FEE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9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06421590/4643d373f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Gorodenkoff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1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F3D7D76D-D1C8-E110-2A58-E92A1858B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78BE2FC0-6099-BC69-F741-70C8319DF2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DCDAC46C-E7E1-C8B3-7635-64C82F33AC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3:notes">
            <a:extLst>
              <a:ext uri="{FF2B5EF4-FFF2-40B4-BE49-F238E27FC236}">
                <a16:creationId xmlns:a16="http://schemas.microsoft.com/office/drawing/2014/main" id="{4870E1B4-F705-97A4-B5FF-90BBE61BC8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4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3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Haffer"/>
              </a:rPr>
              <a:t>Image © Shutterstock/</a:t>
            </a:r>
            <a:r>
              <a:rPr lang="en-GB" b="0" i="0" dirty="0" err="1">
                <a:effectLst/>
                <a:latin typeface="Haffer"/>
              </a:rPr>
              <a:t>maroke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26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F16CE-C267-12C3-A321-AFF734D6C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9599C-A4E9-9948-4C4A-0393F4E0A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FF4D1-C527-CC48-75E7-E4C9C9AE1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Haffer"/>
              </a:rPr>
              <a:t>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11C60-D414-8520-6F32-ED9F68091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47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dirty="0">
                <a:solidFill>
                  <a:srgbClr val="FF0000"/>
                </a:solidFill>
                <a:effectLst/>
                <a:latin typeface="Haffer"/>
              </a:rPr>
              <a:t>Image © Shutterstock/</a:t>
            </a:r>
            <a:r>
              <a:rPr lang="en-GB" sz="1200" b="0" i="0" dirty="0" err="1">
                <a:solidFill>
                  <a:srgbClr val="FF0000"/>
                </a:solidFill>
                <a:effectLst/>
                <a:latin typeface="Haffer"/>
              </a:rPr>
              <a:t>arturnichiporenko</a:t>
            </a:r>
            <a:endParaRPr lang="en-GB" sz="1200" b="0" i="0" dirty="0">
              <a:solidFill>
                <a:srgbClr val="FF0000"/>
              </a:solidFill>
              <a:effectLst/>
              <a:latin typeface="Haff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3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65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55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54E6D-99DB-1CA3-AF42-BA980EE6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92BA3-441C-E839-DD7E-69BBBAAE4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9DA11-E04C-D2F7-CDF9-1F5B2131B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39811-27A3-0579-2F7D-065D12688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14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Haffer"/>
              </a:rPr>
              <a:t>Image © Shutterstock/puha </a:t>
            </a:r>
            <a:r>
              <a:rPr lang="en-GB" b="0" i="0" dirty="0" err="1">
                <a:effectLst/>
                <a:latin typeface="Haffer"/>
              </a:rPr>
              <a:t>dorin</a:t>
            </a:r>
            <a:endParaRPr lang="en-GB" sz="1200" b="0" i="0" dirty="0">
              <a:solidFill>
                <a:srgbClr val="FF0000"/>
              </a:solidFill>
              <a:effectLst/>
              <a:latin typeface="Haff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9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8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mathematical electricity principles for construction video: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https://vimeo.com/1206421590/4643d373fd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55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8CA64-863B-057D-CB28-4819F9138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51031-267E-E261-9D68-1405C368D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5E80C-6593-6B69-A8B6-7FF2DC378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50C50-1D50-61D3-FB21-D2787CBF7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922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</a:t>
            </a:r>
            <a:r>
              <a:rPr lang="en-GB" dirty="0" err="1"/>
              <a:t>VectorMine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88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DFB83-E3D3-DF95-26AD-F980CEF7D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952CFD-85DC-A1DC-621F-AA32C3864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B65FF4-CBA0-3406-AE15-73BE44DB8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dirty="0" err="1"/>
              <a:t>VectorMine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9FD12-BF2F-FBDF-A1E9-85EDF00B2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61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848D6-8163-C327-81C2-B7DA6B45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5007B-E7E1-C591-D591-64972CF69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F7DFD-2447-9E03-79FB-B906A82E0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</a:t>
            </a:r>
            <a:r>
              <a:rPr lang="en-GB" dirty="0" err="1"/>
              <a:t>VectorMine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46872-2AA4-0005-513F-9C964026B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21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93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Image © Shutterstock/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ASyamil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419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81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417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93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6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Haffer"/>
              </a:rPr>
              <a:t>Image © Shutterstock/Jesus Linares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5142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27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66D3C-A68F-119B-351C-EF62CAC0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386FF-41EC-E4D7-11DC-58C17475C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EB2232-DD0B-16BD-2BAD-FF763D655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5E5B-9F01-A328-780C-1C193B7FE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998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Shutterstock  Asset id: 2652657185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854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CE473-0DEF-9023-1497-4691B78F4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D9984-3DBB-398F-CF7D-A45BCF5DE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C5DBD-8FA4-A987-6DCC-A293C0B0A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Image © Shutterstock/</a:t>
            </a:r>
            <a:r>
              <a:rPr lang="en-GB" sz="1800" b="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Mohamad_Trend</a:t>
            </a: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0D392-C579-758A-D682-249D871E3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2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6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5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01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20DA657D-7418-C110-F078-A08A5DDFE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F23EC236-270C-F3B6-67D1-27F4CD90C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82875905-CD72-D1ED-9747-E1DEB739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3:notes">
            <a:extLst>
              <a:ext uri="{FF2B5EF4-FFF2-40B4-BE49-F238E27FC236}">
                <a16:creationId xmlns:a16="http://schemas.microsoft.com/office/drawing/2014/main" id="{0795415C-45FD-3563-ABEB-668F469EF0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31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5AC876-8457-0CDA-45CF-1526E5089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5" y="0"/>
            <a:ext cx="12192000" cy="3638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5" y="542925"/>
            <a:ext cx="12192000" cy="6858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508" y="1762344"/>
            <a:ext cx="1811433" cy="1799998"/>
          </a:xfrm>
          <a:prstGeom prst="rect">
            <a:avLst/>
          </a:prstGeom>
        </p:spPr>
      </p:pic>
      <p:pic>
        <p:nvPicPr>
          <p:cNvPr id="2" name="Picture 1" descr="A purple line art of a hammer and screwdriver&#10;&#10;Description automatically generated">
            <a:extLst>
              <a:ext uri="{FF2B5EF4-FFF2-40B4-BE49-F238E27FC236}">
                <a16:creationId xmlns:a16="http://schemas.microsoft.com/office/drawing/2014/main" id="{F9A2B2EA-5855-63E1-F142-636DF3EEE5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436" y="2137977"/>
            <a:ext cx="975575" cy="9495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E04597-155A-6B3A-1944-370275A2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32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DDE4753-3D21-8D68-A3C9-DBE0C643A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82D39ED-89CE-10BF-CA4F-114ADD68C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820459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3267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6EF1A25-418E-44D5-1531-10C67B17D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0AB31EAA-B3FD-B9A5-574E-4FE687C7AD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38" y="2271619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black file folder&#10;&#10;Description automatically generated">
            <a:extLst>
              <a:ext uri="{FF2B5EF4-FFF2-40B4-BE49-F238E27FC236}">
                <a16:creationId xmlns:a16="http://schemas.microsoft.com/office/drawing/2014/main" id="{F16B8672-3324-2BD0-DC4A-76ED05155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1_Intro_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July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808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2_Activity_video+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July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85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12956-E59C-41DF-E0EF-CAF9E24B3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03"/>
            <a:ext cx="12192000" cy="685800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84B42-8716-CE90-6869-48F287E4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32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C25522E-F1EB-D453-3C62-8C88FCE29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8437C381-8074-A17F-F687-533B90ACE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453" y="491318"/>
            <a:ext cx="2178305" cy="9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BDDF4"/>
          </a:solidFill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BDDF4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7C2FE202-B601-6147-0FB5-4AB7192AC6B6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Media Placeholder 9">
            <a:extLst>
              <a:ext uri="{FF2B5EF4-FFF2-40B4-BE49-F238E27FC236}">
                <a16:creationId xmlns:a16="http://schemas.microsoft.com/office/drawing/2014/main" id="{F0776623-6A70-FD98-13E7-8CFD1D7A8CD8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edia Placeholder 9">
            <a:extLst>
              <a:ext uri="{FF2B5EF4-FFF2-40B4-BE49-F238E27FC236}">
                <a16:creationId xmlns:a16="http://schemas.microsoft.com/office/drawing/2014/main" id="{80610CF5-9B18-B334-BD20-03A5707860B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Media Placeholder 9">
            <a:extLst>
              <a:ext uri="{FF2B5EF4-FFF2-40B4-BE49-F238E27FC236}">
                <a16:creationId xmlns:a16="http://schemas.microsoft.com/office/drawing/2014/main" id="{97A3AAEF-B4B9-1F0C-2696-3B9A63ECF378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25DEF2-95E9-AF12-BA85-B95BD95DF635}"/>
              </a:ext>
            </a:extLst>
          </p:cNvPr>
          <p:cNvSpPr/>
          <p:nvPr userDrawn="1"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58A704-8E63-8F81-D087-D63DDA59B5B6}"/>
              </a:ext>
            </a:extLst>
          </p:cNvPr>
          <p:cNvSpPr/>
          <p:nvPr userDrawn="1"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3E243A-5AF3-2E4C-DF7E-DFCFF2A8F8EF}"/>
              </a:ext>
            </a:extLst>
          </p:cNvPr>
          <p:cNvSpPr/>
          <p:nvPr userDrawn="1"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C2A6B0-34D4-2DD9-9C4C-3A414954B402}"/>
              </a:ext>
            </a:extLst>
          </p:cNvPr>
          <p:cNvSpPr/>
          <p:nvPr userDrawn="1"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FF401B-B15A-7261-E346-3FFC29F079E8}"/>
              </a:ext>
            </a:extLst>
          </p:cNvPr>
          <p:cNvSpPr/>
          <p:nvPr userDrawn="1"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71F1-E160-0253-6C35-1902EF17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4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file folder&#10;&#10;Description automatically generated">
            <a:extLst>
              <a:ext uri="{FF2B5EF4-FFF2-40B4-BE49-F238E27FC236}">
                <a16:creationId xmlns:a16="http://schemas.microsoft.com/office/drawing/2014/main" id="{1A04C1A7-760C-7839-B507-D31074C40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  <p:sldLayoutId id="2147483672" r:id="rId15"/>
    <p:sldLayoutId id="21474836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43267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32673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3267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3267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3267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player.vimeo.com/video/1206421590?h=4643d373fd&amp;amp;app_id=122963" TargetMode="Externa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0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65105"/>
            <a:ext cx="9144000" cy="875845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Services Engineering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rmAutofit/>
          </a:bodyPr>
          <a:lstStyle/>
          <a:p>
            <a:r>
              <a:rPr lang="en-US" dirty="0"/>
              <a:t>Topic: Practical mathematics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894811"/>
            <a:ext cx="5623668" cy="534189"/>
          </a:xfrm>
        </p:spPr>
        <p:txBody>
          <a:bodyPr/>
          <a:lstStyle/>
          <a:p>
            <a:r>
              <a:rPr lang="en-GB" dirty="0"/>
              <a:t>Route: </a:t>
            </a:r>
            <a:r>
              <a:rPr lang="en-US" dirty="0"/>
              <a:t>Construction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/>
          <a:lstStyle/>
          <a:p>
            <a:r>
              <a:rPr lang="en-GB" dirty="0"/>
              <a:t>Resource 3: Key mathematical electricity principles</a:t>
            </a:r>
          </a:p>
        </p:txBody>
      </p:sp>
    </p:spTree>
    <p:extLst>
      <p:ext uri="{BB962C8B-B14F-4D97-AF65-F5344CB8AC3E}">
        <p14:creationId xmlns:p14="http://schemas.microsoft.com/office/powerpoint/2010/main" val="1924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Ohm’s Law in a parallel circuit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582930" y="1463040"/>
            <a:ext cx="6503670" cy="448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indent="0">
              <a:buClr>
                <a:srgbClr val="432673"/>
              </a:buClr>
              <a:buSzPts val="2400"/>
              <a:buNone/>
            </a:pPr>
            <a:r>
              <a:rPr lang="en-GB" dirty="0"/>
              <a:t>Consider the diagram. If a total current of </a:t>
            </a:r>
            <a:br>
              <a:rPr lang="en-GB" dirty="0"/>
            </a:br>
            <a:r>
              <a:rPr lang="en-GB" dirty="0"/>
              <a:t>9</a:t>
            </a:r>
            <a:r>
              <a:rPr lang="en-GB" baseline="30000" dirty="0"/>
              <a:t> </a:t>
            </a:r>
            <a:r>
              <a:rPr lang="en-GB" dirty="0"/>
              <a:t>A is required, what is the required voltage?</a:t>
            </a:r>
          </a:p>
          <a:p>
            <a:pPr marL="114300" indent="0">
              <a:buClr>
                <a:srgbClr val="432673"/>
              </a:buClr>
              <a:buSzPts val="2400"/>
              <a:buNone/>
            </a:pPr>
            <a:endParaRPr lang="en-GB" b="1" dirty="0"/>
          </a:p>
          <a:p>
            <a:pPr marL="114300" indent="0">
              <a:buClr>
                <a:srgbClr val="432673"/>
              </a:buClr>
              <a:buSzPts val="2400"/>
              <a:buNone/>
            </a:pPr>
            <a:r>
              <a:rPr lang="en-GB" b="1" dirty="0"/>
              <a:t>Hint</a:t>
            </a:r>
            <a:r>
              <a:rPr lang="en-GB" dirty="0"/>
              <a:t>: first find the equivalent resistance of the circuit.</a:t>
            </a:r>
          </a:p>
        </p:txBody>
      </p:sp>
      <p:grpSp>
        <p:nvGrpSpPr>
          <p:cNvPr id="4" name="Group 3" descr="Diagram of a parallel circuit, with two separate loops. There is one battery for the circuit, next to which is the label 'V'.  There are two resistors - one on each loop. Below the resistor on the first loop is the following label - R1 =6Ω. Below the resistor on the first loop is the following label - R2 =3Ω">
            <a:extLst>
              <a:ext uri="{FF2B5EF4-FFF2-40B4-BE49-F238E27FC236}">
                <a16:creationId xmlns:a16="http://schemas.microsoft.com/office/drawing/2014/main" id="{8E99CD1B-941E-63B6-3AF7-10A53200E139}"/>
              </a:ext>
            </a:extLst>
          </p:cNvPr>
          <p:cNvGrpSpPr/>
          <p:nvPr/>
        </p:nvGrpSpPr>
        <p:grpSpPr>
          <a:xfrm>
            <a:off x="7747195" y="2768600"/>
            <a:ext cx="3408528" cy="1783470"/>
            <a:chOff x="7643825" y="3866444"/>
            <a:chExt cx="2419778" cy="12661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DA0770-B97D-94C1-CFEF-9EAA1F179C83}"/>
                </a:ext>
              </a:extLst>
            </p:cNvPr>
            <p:cNvGrpSpPr/>
            <p:nvPr/>
          </p:nvGrpSpPr>
          <p:grpSpPr>
            <a:xfrm>
              <a:off x="7643825" y="3866444"/>
              <a:ext cx="2419778" cy="1266119"/>
              <a:chOff x="7345619" y="2939344"/>
              <a:chExt cx="2419778" cy="126611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AF24112-F886-4420-5567-D97B728F4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4531" y="2941502"/>
                <a:ext cx="10024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7848504-D1B2-5AD5-FD0B-C14B91CF185E}"/>
                  </a:ext>
                </a:extLst>
              </p:cNvPr>
              <p:cNvGrpSpPr/>
              <p:nvPr/>
            </p:nvGrpSpPr>
            <p:grpSpPr>
              <a:xfrm rot="5400000">
                <a:off x="7978322" y="3427262"/>
                <a:ext cx="1254477" cy="301926"/>
                <a:chOff x="6757665" y="2182481"/>
                <a:chExt cx="1254477" cy="301926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830EAB3-7461-B13C-B2A4-8DE75F9419AD}"/>
                    </a:ext>
                  </a:extLst>
                </p:cNvPr>
                <p:cNvCxnSpPr/>
                <p:nvPr/>
              </p:nvCxnSpPr>
              <p:spPr>
                <a:xfrm>
                  <a:off x="7479361" y="2191109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9C996AD-E134-CB0F-BDCB-DEC4ADF063F3}"/>
                    </a:ext>
                  </a:extLst>
                </p:cNvPr>
                <p:cNvCxnSpPr/>
                <p:nvPr/>
              </p:nvCxnSpPr>
              <p:spPr>
                <a:xfrm>
                  <a:off x="76929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9C2B4D9-EEBC-7A17-9AA1-F145274FC0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95678" y="2186795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B5965F5-B17C-E352-4707-85600C0222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45688" y="2195422"/>
                  <a:ext cx="47152" cy="14665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715310D-12D9-E5CB-2CF0-6F7606D08E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2005" y="2191108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EFD838D-813E-622F-A7F3-17A9CCA97F7C}"/>
                    </a:ext>
                  </a:extLst>
                </p:cNvPr>
                <p:cNvCxnSpPr/>
                <p:nvPr/>
              </p:nvCxnSpPr>
              <p:spPr>
                <a:xfrm>
                  <a:off x="7308930" y="2186795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0D29B8D8-E7C1-213F-E22B-5258D27F95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25247" y="2182481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7DE92FC-4739-28FB-0D1C-A0F53181CCFD}"/>
                    </a:ext>
                  </a:extLst>
                </p:cNvPr>
                <p:cNvCxnSpPr/>
                <p:nvPr/>
              </p:nvCxnSpPr>
              <p:spPr>
                <a:xfrm>
                  <a:off x="7136024" y="2195422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E229693-5DC0-501E-CA0C-107D226076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6842" y="2191108"/>
                  <a:ext cx="56707" cy="150964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CEF0DBE-9904-5BB2-AFA7-A10E349CA29C}"/>
                    </a:ext>
                  </a:extLst>
                </p:cNvPr>
                <p:cNvCxnSpPr/>
                <p:nvPr/>
              </p:nvCxnSpPr>
              <p:spPr>
                <a:xfrm>
                  <a:off x="67576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2F0D6C6-1BF6-A2DC-DFD4-E08D0DDEF3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325" y="4205204"/>
                <a:ext cx="99860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5B505AB-DDF3-EFFC-5B28-9AB2A919DA76}"/>
                  </a:ext>
                </a:extLst>
              </p:cNvPr>
              <p:cNvGrpSpPr/>
              <p:nvPr/>
            </p:nvGrpSpPr>
            <p:grpSpPr>
              <a:xfrm rot="5400000">
                <a:off x="7031140" y="3253823"/>
                <a:ext cx="1263958" cy="635000"/>
                <a:chOff x="2834368" y="2324100"/>
                <a:chExt cx="1263958" cy="63500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EFC18CA7-3421-A1B0-C69C-4D25F3A11374}"/>
                    </a:ext>
                  </a:extLst>
                </p:cNvPr>
                <p:cNvGrpSpPr/>
                <p:nvPr/>
              </p:nvGrpSpPr>
              <p:grpSpPr>
                <a:xfrm>
                  <a:off x="2834368" y="2438400"/>
                  <a:ext cx="1263958" cy="520700"/>
                  <a:chOff x="2834368" y="2438400"/>
                  <a:chExt cx="1263958" cy="520700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0D2D30CE-BAE2-5957-6D33-F8419ACCD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099934" y="2439534"/>
                    <a:ext cx="0" cy="531132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EEA5C102-17F7-44A3-160E-07ADD045F3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776363" y="2375443"/>
                    <a:ext cx="0" cy="643927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4617CF3C-BF1A-62D0-A202-513E87DDA466}"/>
                      </a:ext>
                    </a:extLst>
                  </p:cNvPr>
                  <p:cNvCxnSpPr/>
                  <p:nvPr/>
                </p:nvCxnSpPr>
                <p:spPr>
                  <a:xfrm>
                    <a:off x="3365500" y="2438400"/>
                    <a:ext cx="0" cy="520700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C7F66BDF-F1C3-E6F0-9073-8B4EE0EA20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54400" y="2565614"/>
                    <a:ext cx="0" cy="263585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77C5424-0BF3-7779-476D-921F34BBFAE9}"/>
                    </a:ext>
                  </a:extLst>
                </p:cNvPr>
                <p:cNvSpPr txBox="1"/>
                <p:nvPr/>
              </p:nvSpPr>
              <p:spPr>
                <a:xfrm>
                  <a:off x="3092558" y="23241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EEC800E-E9FC-BC3F-FB9E-88519A46D79B}"/>
                    </a:ext>
                  </a:extLst>
                </p:cNvPr>
                <p:cNvSpPr txBox="1"/>
                <p:nvPr/>
              </p:nvSpPr>
              <p:spPr>
                <a:xfrm>
                  <a:off x="3408485" y="23241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–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A51841E-D8F3-0970-316F-30B40B7AD3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2022" y="2939344"/>
                <a:ext cx="1013783" cy="37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6F2A9B3-E155-A4D5-B125-E38AAB447ADF}"/>
                  </a:ext>
                </a:extLst>
              </p:cNvPr>
              <p:cNvGrpSpPr/>
              <p:nvPr/>
            </p:nvGrpSpPr>
            <p:grpSpPr>
              <a:xfrm rot="5400000">
                <a:off x="8987195" y="3425104"/>
                <a:ext cx="1254477" cy="301926"/>
                <a:chOff x="6757665" y="2182481"/>
                <a:chExt cx="1254477" cy="301926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568EDFB-D51B-AD6F-457C-5A29814052E2}"/>
                    </a:ext>
                  </a:extLst>
                </p:cNvPr>
                <p:cNvCxnSpPr/>
                <p:nvPr/>
              </p:nvCxnSpPr>
              <p:spPr>
                <a:xfrm>
                  <a:off x="7479361" y="2191109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4D282756-9F47-B581-BB15-E2CA2469CF55}"/>
                    </a:ext>
                  </a:extLst>
                </p:cNvPr>
                <p:cNvCxnSpPr/>
                <p:nvPr/>
              </p:nvCxnSpPr>
              <p:spPr>
                <a:xfrm>
                  <a:off x="76929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2ABD3F7-FCA7-6677-59ED-67D2A93FD6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95678" y="2186795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A1F0B72-E3A3-3285-15A4-FC9DF47056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45688" y="2195422"/>
                  <a:ext cx="47152" cy="14665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85986F8-2AC0-0EBC-DA2B-E736EB11A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2005" y="2191108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39C5E52-AED1-7065-5D0E-3314CE0FBBE2}"/>
                    </a:ext>
                  </a:extLst>
                </p:cNvPr>
                <p:cNvCxnSpPr/>
                <p:nvPr/>
              </p:nvCxnSpPr>
              <p:spPr>
                <a:xfrm>
                  <a:off x="7308930" y="2186795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C0E104BB-DD90-9CD1-CF23-A05ED1463F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25247" y="2182481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5E9CA0E-F050-15BF-A656-A9D8369CEBFF}"/>
                    </a:ext>
                  </a:extLst>
                </p:cNvPr>
                <p:cNvCxnSpPr/>
                <p:nvPr/>
              </p:nvCxnSpPr>
              <p:spPr>
                <a:xfrm>
                  <a:off x="7136024" y="2195422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6F5E98A-3F7E-1AB6-0C25-84873A49D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6842" y="2191108"/>
                  <a:ext cx="56707" cy="150964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66DE63A-6980-9CC4-77B8-330AD0E07683}"/>
                    </a:ext>
                  </a:extLst>
                </p:cNvPr>
                <p:cNvCxnSpPr/>
                <p:nvPr/>
              </p:nvCxnSpPr>
              <p:spPr>
                <a:xfrm>
                  <a:off x="67576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11004F-F564-AF7E-656A-E6AF13F8A503}"/>
                </a:ext>
              </a:extLst>
            </p:cNvPr>
            <p:cNvCxnSpPr>
              <a:cxnSpLocks/>
            </p:cNvCxnSpPr>
            <p:nvPr/>
          </p:nvCxnSpPr>
          <p:spPr>
            <a:xfrm>
              <a:off x="8895138" y="5130403"/>
              <a:ext cx="1008873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0534E0F-DAB4-8569-BCDF-570C127BCB6A}"/>
              </a:ext>
            </a:extLst>
          </p:cNvPr>
          <p:cNvSpPr txBox="1"/>
          <p:nvPr/>
        </p:nvSpPr>
        <p:spPr>
          <a:xfrm>
            <a:off x="7186566" y="341115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FF13E6-C899-1AB4-3BCF-C5255256C827}"/>
              </a:ext>
            </a:extLst>
          </p:cNvPr>
          <p:cNvSpPr txBox="1"/>
          <p:nvPr/>
        </p:nvSpPr>
        <p:spPr>
          <a:xfrm>
            <a:off x="8480660" y="2233250"/>
            <a:ext cx="28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F2F6D7F-44F4-BF7E-D5E7-B2CD61BD618C}"/>
              </a:ext>
            </a:extLst>
          </p:cNvPr>
          <p:cNvCxnSpPr>
            <a:cxnSpLocks/>
          </p:cNvCxnSpPr>
          <p:nvPr/>
        </p:nvCxnSpPr>
        <p:spPr>
          <a:xfrm>
            <a:off x="8904969" y="2501900"/>
            <a:ext cx="4164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E1704C3-210E-8130-85AB-22DE538C4A09}"/>
              </a:ext>
            </a:extLst>
          </p:cNvPr>
          <p:cNvSpPr txBox="1"/>
          <p:nvPr/>
        </p:nvSpPr>
        <p:spPr>
          <a:xfrm>
            <a:off x="8982690" y="4678840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6 Ω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03595D-3207-CA29-BA6B-23176010B5B9}"/>
              </a:ext>
            </a:extLst>
          </p:cNvPr>
          <p:cNvSpPr txBox="1"/>
          <p:nvPr/>
        </p:nvSpPr>
        <p:spPr>
          <a:xfrm>
            <a:off x="10365785" y="466713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3 Ω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C338F36-5966-DB68-54DD-02FE2152D971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3B0FA92-AD60-F000-8B8E-E24804EA0E60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94311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4BDA2A6C-7B44-8FA2-B6E4-0D5027458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>
            <a:extLst>
              <a:ext uri="{FF2B5EF4-FFF2-40B4-BE49-F238E27FC236}">
                <a16:creationId xmlns:a16="http://schemas.microsoft.com/office/drawing/2014/main" id="{01586980-FBF4-086A-EDAC-E5560CC169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Ohm’s Law in a parallel circuit: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  <a:endParaRPr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129;p17">
                <a:extLst>
                  <a:ext uri="{FF2B5EF4-FFF2-40B4-BE49-F238E27FC236}">
                    <a16:creationId xmlns:a16="http://schemas.microsoft.com/office/drawing/2014/main" id="{4DA68F86-27C4-62EB-0F77-3DA06DFD0AB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82930" y="1463040"/>
                <a:ext cx="6503670" cy="4482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/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Consider the diagram. If a total current of </a:t>
                </a:r>
                <a:br>
                  <a:rPr lang="en-GB" dirty="0"/>
                </a:br>
                <a:r>
                  <a:rPr lang="en-GB" dirty="0"/>
                  <a:t>9</a:t>
                </a:r>
                <a:r>
                  <a:rPr lang="en-GB" baseline="30000" dirty="0"/>
                  <a:t> </a:t>
                </a:r>
                <a:r>
                  <a:rPr lang="en-GB" dirty="0"/>
                  <a:t>A is required, what is the required voltage?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First find the equivalent resistance: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total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so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Use Ohm’s Law to calculate the voltage: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𝑉</m:t>
                      </m:r>
                      <m:r>
                        <a:rPr lang="en-GB" i="1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GB" i="1" dirty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𝐼</m:t>
                      </m:r>
                      <m:r>
                        <a:rPr lang="en-GB" i="1" dirty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×</m:t>
                      </m:r>
                      <m:sSub>
                        <m:sSubPr>
                          <m:ctrlPr>
                            <a:rPr lang="en-GB" i="1" dirty="0" smtClean="0"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=9 </m:t>
                      </m:r>
                      <m:r>
                        <m:rPr>
                          <m:nor/>
                        </m:rPr>
                        <a:rPr lang="en-US" b="0" i="0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A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×2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Ω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US" b="1" i="1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𝟏𝟖</m:t>
                      </m:r>
                      <m:r>
                        <a:rPr lang="en-US" b="1" i="1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effectLst/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V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9" name="Google Shape;129;p17">
                <a:extLst>
                  <a:ext uri="{FF2B5EF4-FFF2-40B4-BE49-F238E27FC236}">
                    <a16:creationId xmlns:a16="http://schemas.microsoft.com/office/drawing/2014/main" id="{4DA68F86-27C4-62EB-0F77-3DA06DFD0AB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2930" y="1463040"/>
                <a:ext cx="6503670" cy="4482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iagram of a parallel circuit, with two separate loops. There is one battery for the circuit, next to which is the label 'V'.  There are two resistors - one on each loop. Below the resistor on the first loop is the following label - R1 =6Ω. Below the resistor on the first loop is the following label - R2 =3Ω">
            <a:extLst>
              <a:ext uri="{FF2B5EF4-FFF2-40B4-BE49-F238E27FC236}">
                <a16:creationId xmlns:a16="http://schemas.microsoft.com/office/drawing/2014/main" id="{F25E2761-494D-9B15-6D9C-9A12372D2E73}"/>
              </a:ext>
            </a:extLst>
          </p:cNvPr>
          <p:cNvGrpSpPr/>
          <p:nvPr/>
        </p:nvGrpSpPr>
        <p:grpSpPr>
          <a:xfrm>
            <a:off x="7747195" y="2768600"/>
            <a:ext cx="3408528" cy="1783470"/>
            <a:chOff x="7643825" y="3866444"/>
            <a:chExt cx="2419778" cy="12661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46234F-B2C5-5F7C-78CD-9083C446CEE4}"/>
                </a:ext>
              </a:extLst>
            </p:cNvPr>
            <p:cNvGrpSpPr/>
            <p:nvPr/>
          </p:nvGrpSpPr>
          <p:grpSpPr>
            <a:xfrm>
              <a:off x="7643825" y="3866444"/>
              <a:ext cx="2419778" cy="1266119"/>
              <a:chOff x="7345619" y="2939344"/>
              <a:chExt cx="2419778" cy="126611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34ED1E6-DC35-6536-A485-5FF127D97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4531" y="2941502"/>
                <a:ext cx="10024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4087293-19AE-D5EA-1F16-59C68414B7F7}"/>
                  </a:ext>
                </a:extLst>
              </p:cNvPr>
              <p:cNvGrpSpPr/>
              <p:nvPr/>
            </p:nvGrpSpPr>
            <p:grpSpPr>
              <a:xfrm rot="5400000">
                <a:off x="7978322" y="3427262"/>
                <a:ext cx="1254477" cy="301926"/>
                <a:chOff x="6757665" y="2182481"/>
                <a:chExt cx="1254477" cy="301926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EA4404B-8125-8156-2701-8894343A1121}"/>
                    </a:ext>
                  </a:extLst>
                </p:cNvPr>
                <p:cNvCxnSpPr/>
                <p:nvPr/>
              </p:nvCxnSpPr>
              <p:spPr>
                <a:xfrm>
                  <a:off x="7479361" y="2191109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01F4A5B-A999-73D7-FF25-036119396CFF}"/>
                    </a:ext>
                  </a:extLst>
                </p:cNvPr>
                <p:cNvCxnSpPr/>
                <p:nvPr/>
              </p:nvCxnSpPr>
              <p:spPr>
                <a:xfrm>
                  <a:off x="76929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A4C9325-1A62-3F70-EC2D-CD065FF119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95678" y="2186795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B2A066F-66A1-AEDD-8B46-CFB14C229C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45688" y="2195422"/>
                  <a:ext cx="47152" cy="14665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DF025A2-83C1-4E86-78BE-76111D87B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2005" y="2191108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59AE154-5278-7405-4EC8-0E1622F61214}"/>
                    </a:ext>
                  </a:extLst>
                </p:cNvPr>
                <p:cNvCxnSpPr/>
                <p:nvPr/>
              </p:nvCxnSpPr>
              <p:spPr>
                <a:xfrm>
                  <a:off x="7308930" y="2186795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03112BC-0852-C6A8-BAB1-510FFE2C8B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25247" y="2182481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355785EB-C9EC-A7F3-0659-31B5CCB514CE}"/>
                    </a:ext>
                  </a:extLst>
                </p:cNvPr>
                <p:cNvCxnSpPr/>
                <p:nvPr/>
              </p:nvCxnSpPr>
              <p:spPr>
                <a:xfrm>
                  <a:off x="7136024" y="2195422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6B09D82-2241-68B8-4A77-8D6FBB08C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6842" y="2191108"/>
                  <a:ext cx="56707" cy="150964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587C6A9-E3C6-308F-E969-4A0074567B76}"/>
                    </a:ext>
                  </a:extLst>
                </p:cNvPr>
                <p:cNvCxnSpPr/>
                <p:nvPr/>
              </p:nvCxnSpPr>
              <p:spPr>
                <a:xfrm>
                  <a:off x="67576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A6DB504-7C8E-6E66-B2BE-407E99F040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325" y="4205204"/>
                <a:ext cx="99860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4EDB472-34AA-B139-E935-1414CF86A5A1}"/>
                  </a:ext>
                </a:extLst>
              </p:cNvPr>
              <p:cNvGrpSpPr/>
              <p:nvPr/>
            </p:nvGrpSpPr>
            <p:grpSpPr>
              <a:xfrm rot="5400000">
                <a:off x="7031140" y="3253823"/>
                <a:ext cx="1263958" cy="635000"/>
                <a:chOff x="2834368" y="2324100"/>
                <a:chExt cx="1263958" cy="63500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63FECD2-3588-BD70-2860-74C38CC35488}"/>
                    </a:ext>
                  </a:extLst>
                </p:cNvPr>
                <p:cNvGrpSpPr/>
                <p:nvPr/>
              </p:nvGrpSpPr>
              <p:grpSpPr>
                <a:xfrm>
                  <a:off x="2834368" y="2438400"/>
                  <a:ext cx="1263958" cy="520700"/>
                  <a:chOff x="2834368" y="2438400"/>
                  <a:chExt cx="1263958" cy="520700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29994977-676F-BDC8-9315-0DBB97376B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099934" y="2439534"/>
                    <a:ext cx="0" cy="531132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1A529394-10F0-03C7-194D-0E6676EB2F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776363" y="2375443"/>
                    <a:ext cx="0" cy="643927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A2C8A405-5D21-824D-B539-96870C8C9356}"/>
                      </a:ext>
                    </a:extLst>
                  </p:cNvPr>
                  <p:cNvCxnSpPr/>
                  <p:nvPr/>
                </p:nvCxnSpPr>
                <p:spPr>
                  <a:xfrm>
                    <a:off x="3365500" y="2438400"/>
                    <a:ext cx="0" cy="520700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814A1A82-12DC-7B38-A724-4FA2FC72F1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54400" y="2565614"/>
                    <a:ext cx="0" cy="263585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F7BB99-E7DA-655A-387D-DA4BD8BDC11C}"/>
                    </a:ext>
                  </a:extLst>
                </p:cNvPr>
                <p:cNvSpPr txBox="1"/>
                <p:nvPr/>
              </p:nvSpPr>
              <p:spPr>
                <a:xfrm>
                  <a:off x="3092558" y="23241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46ECFA6-BF80-173B-7D99-862CA26A7510}"/>
                    </a:ext>
                  </a:extLst>
                </p:cNvPr>
                <p:cNvSpPr txBox="1"/>
                <p:nvPr/>
              </p:nvSpPr>
              <p:spPr>
                <a:xfrm>
                  <a:off x="3408485" y="23241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–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D1AC1ED-CB72-5BA4-18C2-83DA29317C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2022" y="2939344"/>
                <a:ext cx="1013783" cy="37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C11C482-4618-3299-8DEA-87F9F3C73548}"/>
                  </a:ext>
                </a:extLst>
              </p:cNvPr>
              <p:cNvGrpSpPr/>
              <p:nvPr/>
            </p:nvGrpSpPr>
            <p:grpSpPr>
              <a:xfrm rot="5400000">
                <a:off x="8987195" y="3425104"/>
                <a:ext cx="1254477" cy="301926"/>
                <a:chOff x="6757665" y="2182481"/>
                <a:chExt cx="1254477" cy="301926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9F732C6-B287-A155-2A34-FD4B2A0CE17C}"/>
                    </a:ext>
                  </a:extLst>
                </p:cNvPr>
                <p:cNvCxnSpPr/>
                <p:nvPr/>
              </p:nvCxnSpPr>
              <p:spPr>
                <a:xfrm>
                  <a:off x="7479361" y="2191109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7B7F7BD-8E58-5A64-2B0E-83DDAFE79A13}"/>
                    </a:ext>
                  </a:extLst>
                </p:cNvPr>
                <p:cNvCxnSpPr/>
                <p:nvPr/>
              </p:nvCxnSpPr>
              <p:spPr>
                <a:xfrm>
                  <a:off x="76929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78C1FB9A-B568-A678-2CA8-E86BBC42F2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95678" y="2186795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3213B72-9413-A062-22B0-521AA9168A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45688" y="2195422"/>
                  <a:ext cx="47152" cy="14665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DBFEC75-F64C-2B9B-DCB7-42E5A32C36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2005" y="2191108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E0A185A-1891-BDE7-9E4F-035B38A5FB82}"/>
                    </a:ext>
                  </a:extLst>
                </p:cNvPr>
                <p:cNvCxnSpPr/>
                <p:nvPr/>
              </p:nvCxnSpPr>
              <p:spPr>
                <a:xfrm>
                  <a:off x="7308930" y="2186795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897A1C3-C3BB-A97B-9F25-E795015BBE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25247" y="2182481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30E48D7-3263-6AA4-8C0A-5DF12B7999BB}"/>
                    </a:ext>
                  </a:extLst>
                </p:cNvPr>
                <p:cNvCxnSpPr/>
                <p:nvPr/>
              </p:nvCxnSpPr>
              <p:spPr>
                <a:xfrm>
                  <a:off x="7136024" y="2195422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1FF61F7-644E-461C-D92B-22541103E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6842" y="2191108"/>
                  <a:ext cx="56707" cy="150964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5210576-5175-F1FE-B570-6CBD48015E1B}"/>
                    </a:ext>
                  </a:extLst>
                </p:cNvPr>
                <p:cNvCxnSpPr/>
                <p:nvPr/>
              </p:nvCxnSpPr>
              <p:spPr>
                <a:xfrm>
                  <a:off x="67576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E7C0C1-8F9E-26BC-835F-B0314578950F}"/>
                </a:ext>
              </a:extLst>
            </p:cNvPr>
            <p:cNvCxnSpPr>
              <a:cxnSpLocks/>
            </p:cNvCxnSpPr>
            <p:nvPr/>
          </p:nvCxnSpPr>
          <p:spPr>
            <a:xfrm>
              <a:off x="8895138" y="5130403"/>
              <a:ext cx="1008873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C8384A1-5B73-7B2F-B5AC-5EFF1911AAC0}"/>
              </a:ext>
            </a:extLst>
          </p:cNvPr>
          <p:cNvSpPr txBox="1"/>
          <p:nvPr/>
        </p:nvSpPr>
        <p:spPr>
          <a:xfrm>
            <a:off x="7186566" y="341115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AF7D38-CD3D-A0C0-6D39-E37FB724A051}"/>
              </a:ext>
            </a:extLst>
          </p:cNvPr>
          <p:cNvSpPr txBox="1"/>
          <p:nvPr/>
        </p:nvSpPr>
        <p:spPr>
          <a:xfrm>
            <a:off x="8480660" y="2233250"/>
            <a:ext cx="28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C476360-9C3F-F81A-473F-F85E1288ACEA}"/>
              </a:ext>
            </a:extLst>
          </p:cNvPr>
          <p:cNvCxnSpPr>
            <a:cxnSpLocks/>
          </p:cNvCxnSpPr>
          <p:nvPr/>
        </p:nvCxnSpPr>
        <p:spPr>
          <a:xfrm>
            <a:off x="8904969" y="2501900"/>
            <a:ext cx="4164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9DBDEAC-BE36-C17E-CD0F-DCF97C6CEC3F}"/>
              </a:ext>
            </a:extLst>
          </p:cNvPr>
          <p:cNvSpPr txBox="1"/>
          <p:nvPr/>
        </p:nvSpPr>
        <p:spPr>
          <a:xfrm>
            <a:off x="8982690" y="4678840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6 Ω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09C9FA-A00B-33B9-2A50-FD777D276AF4}"/>
              </a:ext>
            </a:extLst>
          </p:cNvPr>
          <p:cNvSpPr txBox="1"/>
          <p:nvPr/>
        </p:nvSpPr>
        <p:spPr>
          <a:xfrm>
            <a:off x="10365785" y="466713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3 Ω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CBE52E7-263F-9A65-F4AD-678FDDD2CA93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9ED33F9-E57E-F13E-BDD2-BA17F5113EA9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10998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Ohm’s Law in a series circuit</a:t>
            </a:r>
            <a:endParaRPr dirty="0"/>
          </a:p>
        </p:txBody>
      </p:sp>
      <p:grpSp>
        <p:nvGrpSpPr>
          <p:cNvPr id="136" name="Group 135" descr="Diagram of a series circuit - one continuous loop which features a battery, and three resistors. Next to the battery is the label - V = 230V.  Next to the first resistor are the following labels - R1 = 4Ω Next to the second resistor are the following labels - R2 = 5 Ω. Next to the third resistor are the following labels R3 = 6 Ω&#10; ">
            <a:extLst>
              <a:ext uri="{FF2B5EF4-FFF2-40B4-BE49-F238E27FC236}">
                <a16:creationId xmlns:a16="http://schemas.microsoft.com/office/drawing/2014/main" id="{D7D85458-084F-F8EA-897D-8B38233ED445}"/>
              </a:ext>
            </a:extLst>
          </p:cNvPr>
          <p:cNvGrpSpPr/>
          <p:nvPr/>
        </p:nvGrpSpPr>
        <p:grpSpPr>
          <a:xfrm>
            <a:off x="7383660" y="2262188"/>
            <a:ext cx="4431023" cy="2644890"/>
            <a:chOff x="7561460" y="1690688"/>
            <a:chExt cx="4431023" cy="26448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78E7C8-E77C-2562-C1ED-A906883B7ABD}"/>
                </a:ext>
              </a:extLst>
            </p:cNvPr>
            <p:cNvGrpSpPr/>
            <p:nvPr/>
          </p:nvGrpSpPr>
          <p:grpSpPr>
            <a:xfrm rot="5400000">
              <a:off x="10011508" y="2798762"/>
              <a:ext cx="1254477" cy="301926"/>
              <a:chOff x="6757665" y="2182481"/>
              <a:chExt cx="1254477" cy="30192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D5CF2B1-037A-BE24-3942-04195FCB1582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BF18E77-41E2-279A-6FDA-7A2AA01EBE6D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8AC88E7-B827-4C2E-4F22-8577366FF0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811DEE8-3ACC-8954-FFF8-D1705B240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28EC548-9946-ACC6-9EC1-95FACEE8D8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B0CE881-A4E2-2E70-47F1-216A76E99210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57C8E69-EBD3-02E4-4E8E-2920CA8653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13C703A-5D4A-1498-C5D9-1B6D7F0868DD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A901BF9-975E-8BA2-6143-9F3FFDA636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45853EE-253B-4070-00F1-552B9EBEACF0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164368-9BDC-9C2D-2CCD-DB72989832FD}"/>
                </a:ext>
              </a:extLst>
            </p:cNvPr>
            <p:cNvCxnSpPr>
              <a:cxnSpLocks/>
            </p:cNvCxnSpPr>
            <p:nvPr/>
          </p:nvCxnSpPr>
          <p:spPr>
            <a:xfrm>
              <a:off x="7810372" y="3576964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17B2329-AF2B-05A7-4AE4-C8B90BF6F443}"/>
                </a:ext>
              </a:extLst>
            </p:cNvPr>
            <p:cNvGrpSpPr/>
            <p:nvPr/>
          </p:nvGrpSpPr>
          <p:grpSpPr>
            <a:xfrm rot="5400000">
              <a:off x="7246981" y="2636965"/>
              <a:ext cx="1263958" cy="635000"/>
              <a:chOff x="2834368" y="2324100"/>
              <a:chExt cx="1263958" cy="6350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912A8AB-7C14-005B-ACED-9DA7E13EE685}"/>
                  </a:ext>
                </a:extLst>
              </p:cNvPr>
              <p:cNvGrpSpPr/>
              <p:nvPr/>
            </p:nvGrpSpPr>
            <p:grpSpPr>
              <a:xfrm>
                <a:off x="2834368" y="2438400"/>
                <a:ext cx="1263958" cy="520700"/>
                <a:chOff x="2834368" y="2438400"/>
                <a:chExt cx="1263958" cy="52070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021CBC2-12EA-6525-FDD3-CDEBAA1BEE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099934" y="2439534"/>
                  <a:ext cx="0" cy="531132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C4C9358-2EDF-60CE-E224-B1AA99C0FB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776363" y="2375443"/>
                  <a:ext cx="0" cy="64392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DF46AC7-93F2-97C4-C1EF-03F4232BABD1}"/>
                    </a:ext>
                  </a:extLst>
                </p:cNvPr>
                <p:cNvCxnSpPr/>
                <p:nvPr/>
              </p:nvCxnSpPr>
              <p:spPr>
                <a:xfrm>
                  <a:off x="3365500" y="2438400"/>
                  <a:ext cx="0" cy="52070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019AF77A-0C98-F029-1E84-1EC7846E18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4400" y="2565614"/>
                  <a:ext cx="0" cy="26358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4BD8FC-7628-927C-8CDF-69CA4679FCFE}"/>
                  </a:ext>
                </a:extLst>
              </p:cNvPr>
              <p:cNvSpPr txBox="1"/>
              <p:nvPr/>
            </p:nvSpPr>
            <p:spPr>
              <a:xfrm>
                <a:off x="3092558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4F4892-DC53-A1C0-ACDA-B0F46834CB75}"/>
                  </a:ext>
                </a:extLst>
              </p:cNvPr>
              <p:cNvSpPr txBox="1"/>
              <p:nvPr/>
            </p:nvSpPr>
            <p:spPr>
              <a:xfrm>
                <a:off x="3408485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3C70DFB-9DDE-416F-91B5-B1B09C7AE725}"/>
                </a:ext>
              </a:extLst>
            </p:cNvPr>
            <p:cNvGrpSpPr/>
            <p:nvPr/>
          </p:nvGrpSpPr>
          <p:grpSpPr>
            <a:xfrm rot="10800000">
              <a:off x="8523963" y="3435482"/>
              <a:ext cx="1254477" cy="301926"/>
              <a:chOff x="6757665" y="2182481"/>
              <a:chExt cx="1254477" cy="30192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1A874B2-07DF-0B9C-5452-2893E2D80A2E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20293D8-3056-56B9-EF23-AE16F7EAF677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D167E37-FE4B-B16C-35F1-2F8D57284C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69F8FFF-173A-39D5-7AD0-9BD4A1EC8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6337ACC-D58F-18FA-612C-575EC64CE1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BDDB3CB-6E97-26E4-26E5-DA45A42EBBB4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83F7AF6-AB44-6230-87CA-5D81D4735A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6A6F07A-5807-8FC0-98DC-1AEFB12613C5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FB66016-AB7D-7E00-A61A-946A7CD99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2D14D19-A752-A74C-AB3C-9C08A38C0319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C8229D-E217-679B-1365-B6F2E873E841}"/>
                </a:ext>
              </a:extLst>
            </p:cNvPr>
            <p:cNvCxnSpPr>
              <a:cxnSpLocks/>
            </p:cNvCxnSpPr>
            <p:nvPr/>
          </p:nvCxnSpPr>
          <p:spPr>
            <a:xfrm>
              <a:off x="9765657" y="3576964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47C2C3-043D-E93A-2408-DC3EF2FDDEE4}"/>
                </a:ext>
              </a:extLst>
            </p:cNvPr>
            <p:cNvSpPr txBox="1"/>
            <p:nvPr/>
          </p:nvSpPr>
          <p:spPr>
            <a:xfrm>
              <a:off x="8062594" y="2717880"/>
              <a:ext cx="1430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= 230V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CE39D4-F2EE-CEBA-4A9E-D0AF68BF8EB5}"/>
                </a:ext>
              </a:extLst>
            </p:cNvPr>
            <p:cNvSpPr txBox="1"/>
            <p:nvPr/>
          </p:nvSpPr>
          <p:spPr>
            <a:xfrm>
              <a:off x="8501963" y="3873913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= 6 </a:t>
              </a:r>
              <a:r>
                <a:rPr lang="en-US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Ω</a:t>
              </a:r>
              <a:endParaRPr lang="en-US" sz="2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A2A3106-9DE2-AA2C-707D-5431A3918B8F}"/>
                </a:ext>
              </a:extLst>
            </p:cNvPr>
            <p:cNvCxnSpPr>
              <a:cxnSpLocks/>
            </p:cNvCxnSpPr>
            <p:nvPr/>
          </p:nvCxnSpPr>
          <p:spPr>
            <a:xfrm>
              <a:off x="7810372" y="2321314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0AE5360-984E-73BC-347A-246B3726279D}"/>
                </a:ext>
              </a:extLst>
            </p:cNvPr>
            <p:cNvGrpSpPr/>
            <p:nvPr/>
          </p:nvGrpSpPr>
          <p:grpSpPr>
            <a:xfrm rot="10800000">
              <a:off x="8523963" y="2179832"/>
              <a:ext cx="1254477" cy="301926"/>
              <a:chOff x="6757665" y="2182481"/>
              <a:chExt cx="1254477" cy="30192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01A99D5-B28F-A224-E823-81BD9DA66310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CA8CF0E-097E-8BEB-D762-7800FD7859D9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E8D7712-A148-911B-75B7-6A71F5EF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6783D00-40AD-E7D7-D39F-86B5DC2F2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D7E5E57-22A1-1B26-BF31-CBD4506EF2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ED1F7A2-F7C0-61E8-3E0F-F7A6EB92616B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B46428B-150D-4F91-A9A1-1EEB9BDF25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F295DE8-C481-9E07-159A-C78FD05CBA1D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E735B22-C6E0-7A7F-D06C-A587BAB503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FF66F58-8969-7996-4282-0D152999AA0B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7FB00FB-3092-5365-978A-3F4988A946ED}"/>
                </a:ext>
              </a:extLst>
            </p:cNvPr>
            <p:cNvCxnSpPr>
              <a:cxnSpLocks/>
            </p:cNvCxnSpPr>
            <p:nvPr/>
          </p:nvCxnSpPr>
          <p:spPr>
            <a:xfrm>
              <a:off x="9765657" y="2321314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BC7773E-549F-C43B-DB99-3150F21F472B}"/>
                </a:ext>
              </a:extLst>
            </p:cNvPr>
            <p:cNvSpPr txBox="1"/>
            <p:nvPr/>
          </p:nvSpPr>
          <p:spPr>
            <a:xfrm>
              <a:off x="8556672" y="1690688"/>
              <a:ext cx="1276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sz="24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 4 </a:t>
              </a:r>
              <a:r>
                <a:rPr lang="en-US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Ω</a:t>
              </a:r>
              <a:endParaRPr lang="en-US" sz="2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5152420-3D1A-E35A-5013-7A59B71E8B5C}"/>
                </a:ext>
              </a:extLst>
            </p:cNvPr>
            <p:cNvSpPr txBox="1"/>
            <p:nvPr/>
          </p:nvSpPr>
          <p:spPr>
            <a:xfrm>
              <a:off x="10716172" y="2718215"/>
              <a:ext cx="1276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sz="24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 5 </a:t>
              </a:r>
              <a:r>
                <a:rPr lang="en-US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Ω</a:t>
              </a:r>
              <a:endParaRPr lang="en-US" sz="2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35" name="Google Shape;129;p17">
            <a:extLst>
              <a:ext uri="{FF2B5EF4-FFF2-40B4-BE49-F238E27FC236}">
                <a16:creationId xmlns:a16="http://schemas.microsoft.com/office/drawing/2014/main" id="{6F5DF4B9-C4F8-73A2-5452-839411A23D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2930" y="1463040"/>
            <a:ext cx="6503670" cy="448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indent="0">
              <a:buClr>
                <a:srgbClr val="432673"/>
              </a:buClr>
              <a:buSzPts val="2400"/>
              <a:buNone/>
            </a:pPr>
            <a:r>
              <a:rPr lang="en-GB" dirty="0"/>
              <a:t>Consider the diagram. Work out the current in the circuit, to one decimal place.</a:t>
            </a:r>
          </a:p>
          <a:p>
            <a:pPr marL="114300" indent="0">
              <a:buClr>
                <a:srgbClr val="432673"/>
              </a:buClr>
              <a:buSzPts val="2400"/>
              <a:buNone/>
            </a:pPr>
            <a:endParaRPr lang="en-GB" dirty="0"/>
          </a:p>
          <a:p>
            <a:pPr marL="114300" indent="0">
              <a:buClr>
                <a:srgbClr val="432673"/>
              </a:buClr>
              <a:buSzPts val="2400"/>
              <a:buNone/>
            </a:pPr>
            <a:r>
              <a:rPr lang="en-GB" b="1" dirty="0"/>
              <a:t>Hint</a:t>
            </a:r>
            <a:r>
              <a:rPr lang="en-GB" dirty="0"/>
              <a:t>: first find the equivalent resistance of the circuit, then rearrange Ohm’s Law to make current the subject.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09CF6B-FEE6-B1B7-457B-B15C5F821796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534A9FD-E53F-AB99-3842-5DAF2AEA30B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Ohm’s Law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26C7EB25-CCD5-15D7-822A-6E43D2E0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>
            <a:extLst>
              <a:ext uri="{FF2B5EF4-FFF2-40B4-BE49-F238E27FC236}">
                <a16:creationId xmlns:a16="http://schemas.microsoft.com/office/drawing/2014/main" id="{35F6A3FD-C9F5-3298-828E-ABB2EB4A3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dirty="0"/>
              <a:t>Ohm’s law in a series circuit: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  <a:endParaRPr dirty="0"/>
          </a:p>
        </p:txBody>
      </p:sp>
      <p:grpSp>
        <p:nvGrpSpPr>
          <p:cNvPr id="136" name="Group 135" descr="Diagram of a series circuit - one continuous loop which features a battery, and three resistors. Next to the battery is the label - V = 230V.  Next to the first resistor are the following labels - R1 = 4Ω Next to the second resistor are the following labels - R2 = 5 Ω. Next to the third resistor are the following labels R3 = 6 Ω">
            <a:extLst>
              <a:ext uri="{FF2B5EF4-FFF2-40B4-BE49-F238E27FC236}">
                <a16:creationId xmlns:a16="http://schemas.microsoft.com/office/drawing/2014/main" id="{B0BF8684-C577-4F0E-A69B-0D32D1D39152}"/>
              </a:ext>
            </a:extLst>
          </p:cNvPr>
          <p:cNvGrpSpPr/>
          <p:nvPr/>
        </p:nvGrpSpPr>
        <p:grpSpPr>
          <a:xfrm>
            <a:off x="7383660" y="2262188"/>
            <a:ext cx="4431023" cy="2644890"/>
            <a:chOff x="7561460" y="1690688"/>
            <a:chExt cx="4431023" cy="26448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B5233C0-02D1-1B37-A7D9-C43140641ABD}"/>
                </a:ext>
              </a:extLst>
            </p:cNvPr>
            <p:cNvGrpSpPr/>
            <p:nvPr/>
          </p:nvGrpSpPr>
          <p:grpSpPr>
            <a:xfrm rot="5400000">
              <a:off x="10011508" y="2798762"/>
              <a:ext cx="1254477" cy="301926"/>
              <a:chOff x="6757665" y="2182481"/>
              <a:chExt cx="1254477" cy="30192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1C15B2D-E3A6-C48B-20A9-1C62F6227CB1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4691E5B-93EB-AFAD-DCC1-636AF56D0313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83912AA-97E5-42F8-2E58-2915C59F85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5CFADEB-87B7-6A2B-267C-79F5A980E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CB64788-F28B-E53A-6D64-EBC744BE85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C7DFA00-3A86-D6B7-CA49-28B45AB42A84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FB6ACF4-3C9E-C6A8-7A70-904D07761A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2B373B0-84F8-B105-D759-80EFE1186C92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79A8082-B3F4-4EA9-5450-14E0BB35B3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488499D-D1B8-C2BC-8665-F45157D65722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4917DA-0F85-0804-0617-60E61385ABC3}"/>
                </a:ext>
              </a:extLst>
            </p:cNvPr>
            <p:cNvCxnSpPr>
              <a:cxnSpLocks/>
            </p:cNvCxnSpPr>
            <p:nvPr/>
          </p:nvCxnSpPr>
          <p:spPr>
            <a:xfrm>
              <a:off x="7810372" y="3576964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4506DE-8A06-C272-1A54-B84B5B9FA41F}"/>
                </a:ext>
              </a:extLst>
            </p:cNvPr>
            <p:cNvGrpSpPr/>
            <p:nvPr/>
          </p:nvGrpSpPr>
          <p:grpSpPr>
            <a:xfrm rot="5400000">
              <a:off x="7246981" y="2636965"/>
              <a:ext cx="1263958" cy="635000"/>
              <a:chOff x="2834368" y="2324100"/>
              <a:chExt cx="1263958" cy="6350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A9D3167-D833-7DD0-6651-707996405879}"/>
                  </a:ext>
                </a:extLst>
              </p:cNvPr>
              <p:cNvGrpSpPr/>
              <p:nvPr/>
            </p:nvGrpSpPr>
            <p:grpSpPr>
              <a:xfrm>
                <a:off x="2834368" y="2438400"/>
                <a:ext cx="1263958" cy="520700"/>
                <a:chOff x="2834368" y="2438400"/>
                <a:chExt cx="1263958" cy="52070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20831AD-6089-C70C-079B-C5E5D03F5C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099934" y="2439534"/>
                  <a:ext cx="0" cy="531132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11C6DE4-253B-B8D7-90D9-8BBEB9B4F7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776363" y="2375443"/>
                  <a:ext cx="0" cy="64392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29F6366-CBD5-A737-CF9B-AE571740FFF4}"/>
                    </a:ext>
                  </a:extLst>
                </p:cNvPr>
                <p:cNvCxnSpPr/>
                <p:nvPr/>
              </p:nvCxnSpPr>
              <p:spPr>
                <a:xfrm>
                  <a:off x="3365500" y="2438400"/>
                  <a:ext cx="0" cy="52070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B8F4C32-AF4A-2C3A-4D85-2F7D3245B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4400" y="2565614"/>
                  <a:ext cx="0" cy="26358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14DD12-5051-181A-9DC1-2F9259D2D0F0}"/>
                  </a:ext>
                </a:extLst>
              </p:cNvPr>
              <p:cNvSpPr txBox="1"/>
              <p:nvPr/>
            </p:nvSpPr>
            <p:spPr>
              <a:xfrm>
                <a:off x="3092558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B80871-B756-680C-6F6C-2FABFEF0ED3E}"/>
                  </a:ext>
                </a:extLst>
              </p:cNvPr>
              <p:cNvSpPr txBox="1"/>
              <p:nvPr/>
            </p:nvSpPr>
            <p:spPr>
              <a:xfrm>
                <a:off x="3408485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5CD6FBA-B138-0861-A90E-3BFF21D8C005}"/>
                </a:ext>
              </a:extLst>
            </p:cNvPr>
            <p:cNvGrpSpPr/>
            <p:nvPr/>
          </p:nvGrpSpPr>
          <p:grpSpPr>
            <a:xfrm rot="10800000">
              <a:off x="8523963" y="3435482"/>
              <a:ext cx="1254477" cy="301926"/>
              <a:chOff x="6757665" y="2182481"/>
              <a:chExt cx="1254477" cy="30192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735172F-56D2-994E-2642-A0D321915902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8DC6BD0-D017-96CB-9537-A0C7D2F2A3B0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0299A51-27BE-D8B1-C5CC-5441A0FF07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7048CF4-7792-3AE9-B6E9-B5EE7E36B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C44B138-5C4B-8AE0-FFC6-5C0A305FBC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347A477-4FED-3BEB-35A8-C33652B25653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BD102AA-D8F8-ECBF-13D7-196E5DEA34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3A1EE2E-A6BC-8553-5572-CE1CE15D17D9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C54D5F-AF1E-2D3C-44F5-1E18E82D06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6FA686F-B67C-6755-5681-6A2703653BB1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B290DE-2E60-E691-61ED-C2D04FC92EE9}"/>
                </a:ext>
              </a:extLst>
            </p:cNvPr>
            <p:cNvCxnSpPr>
              <a:cxnSpLocks/>
            </p:cNvCxnSpPr>
            <p:nvPr/>
          </p:nvCxnSpPr>
          <p:spPr>
            <a:xfrm>
              <a:off x="9765657" y="3576964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642156-89ED-0411-2677-9985FE3D2F67}"/>
                </a:ext>
              </a:extLst>
            </p:cNvPr>
            <p:cNvSpPr txBox="1"/>
            <p:nvPr/>
          </p:nvSpPr>
          <p:spPr>
            <a:xfrm>
              <a:off x="8062594" y="2717880"/>
              <a:ext cx="1430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= 230V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89E143-1302-0926-9711-096E2CF6FF35}"/>
                </a:ext>
              </a:extLst>
            </p:cNvPr>
            <p:cNvSpPr txBox="1"/>
            <p:nvPr/>
          </p:nvSpPr>
          <p:spPr>
            <a:xfrm>
              <a:off x="8501963" y="3873913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= 6 </a:t>
              </a:r>
              <a:r>
                <a:rPr lang="en-US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Ω</a:t>
              </a:r>
              <a:endParaRPr lang="en-US" sz="2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5D6DD6-A9EA-F63D-FB65-B2055919F0F2}"/>
                </a:ext>
              </a:extLst>
            </p:cNvPr>
            <p:cNvCxnSpPr>
              <a:cxnSpLocks/>
            </p:cNvCxnSpPr>
            <p:nvPr/>
          </p:nvCxnSpPr>
          <p:spPr>
            <a:xfrm>
              <a:off x="7810372" y="2321314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25A6DEE-9E65-3634-3285-89F5457B5E1F}"/>
                </a:ext>
              </a:extLst>
            </p:cNvPr>
            <p:cNvGrpSpPr/>
            <p:nvPr/>
          </p:nvGrpSpPr>
          <p:grpSpPr>
            <a:xfrm rot="10800000">
              <a:off x="8523963" y="2179832"/>
              <a:ext cx="1254477" cy="301926"/>
              <a:chOff x="6757665" y="2182481"/>
              <a:chExt cx="1254477" cy="30192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E20E5CB-45BF-9DC1-530C-36AAC310E566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455AFCE-AA91-47DE-459F-CE7F38A82503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A6CF6D3-7F58-1DD2-56C3-C90DA6497A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893E7FA-C124-E5C5-A187-B1BB6863A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600A9A5-4A2A-20E6-50B0-EF66FFC71C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38277E3-BEE8-1CFC-78BB-BC54098C65D0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81C2F56-D2B4-26C0-67EF-87E571971B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03EBD8B-4037-41D1-7D28-67FDE73B7E85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0EF420E-37E7-9FDE-7458-0A11F5A369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5DBA1D7-FB40-0D2D-028B-09D3725F828C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284BFD-8D3E-CEA7-C6B7-C1B2209FC3D8}"/>
                </a:ext>
              </a:extLst>
            </p:cNvPr>
            <p:cNvCxnSpPr>
              <a:cxnSpLocks/>
            </p:cNvCxnSpPr>
            <p:nvPr/>
          </p:nvCxnSpPr>
          <p:spPr>
            <a:xfrm>
              <a:off x="9765657" y="2321314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A4C1ABC-3181-4191-729F-A18A3375F6B6}"/>
                </a:ext>
              </a:extLst>
            </p:cNvPr>
            <p:cNvSpPr txBox="1"/>
            <p:nvPr/>
          </p:nvSpPr>
          <p:spPr>
            <a:xfrm>
              <a:off x="8556672" y="1690688"/>
              <a:ext cx="1276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sz="24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 4 </a:t>
              </a:r>
              <a:r>
                <a:rPr lang="en-US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Ω</a:t>
              </a:r>
              <a:endParaRPr lang="en-US" sz="2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A43EE9-3528-1A04-778B-8B749F04F465}"/>
                </a:ext>
              </a:extLst>
            </p:cNvPr>
            <p:cNvSpPr txBox="1"/>
            <p:nvPr/>
          </p:nvSpPr>
          <p:spPr>
            <a:xfrm>
              <a:off x="10716172" y="2718215"/>
              <a:ext cx="1276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sz="24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 5 </a:t>
              </a:r>
              <a:r>
                <a:rPr lang="en-US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Ω</a:t>
              </a:r>
              <a:endParaRPr lang="en-US" sz="2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Google Shape;129;p17">
                <a:extLst>
                  <a:ext uri="{FF2B5EF4-FFF2-40B4-BE49-F238E27FC236}">
                    <a16:creationId xmlns:a16="http://schemas.microsoft.com/office/drawing/2014/main" id="{137629DF-06DA-B545-94AF-A5C2E40106D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82930" y="1463040"/>
                <a:ext cx="6503670" cy="4482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/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Consider the diagram. Work out the current in the circuit, to one decimal place.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First find the equivalent resistance: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=4+5+6=15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Use Ohm’s Law to calculate the current:</a:t>
                </a:r>
              </a:p>
              <a:p>
                <a:pPr marL="114300" indent="0" algn="ctr">
                  <a:buClr>
                    <a:srgbClr val="432673"/>
                  </a:buClr>
                  <a:buSzPts val="240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230 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15 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𝟏𝟓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𝐀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(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𝟏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𝐝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𝐩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.)</m:t>
                    </m:r>
                  </m:oMath>
                </a14:m>
                <a:r>
                  <a:rPr lang="en-GB" b="1" dirty="0"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5" name="Google Shape;129;p17">
                <a:extLst>
                  <a:ext uri="{FF2B5EF4-FFF2-40B4-BE49-F238E27FC236}">
                    <a16:creationId xmlns:a16="http://schemas.microsoft.com/office/drawing/2014/main" id="{137629DF-06DA-B545-94AF-A5C2E40106D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2930" y="1463040"/>
                <a:ext cx="6503670" cy="4482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1A532D6-B1B1-FA40-B139-ABD500104384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5F6DD55-B3C6-9D97-3477-CF1CC20E7DAD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203830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Ohm’s Law for identifying hazards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wrong resistance for a circuit can be dangerous.</a:t>
            </a:r>
          </a:p>
          <a:p>
            <a:pPr marL="0" indent="0">
              <a:buNone/>
            </a:pPr>
            <a:r>
              <a:rPr lang="en-GB" dirty="0"/>
              <a:t>If the </a:t>
            </a:r>
            <a:r>
              <a:rPr lang="en-GB" b="1" dirty="0"/>
              <a:t>resistance is too low</a:t>
            </a:r>
            <a:r>
              <a:rPr lang="en-GB" dirty="0"/>
              <a:t>, the resulting high current can lead to heat damage of components and even fires.</a:t>
            </a:r>
          </a:p>
          <a:p>
            <a:pPr marL="0" indent="0">
              <a:buNone/>
            </a:pPr>
            <a:r>
              <a:rPr lang="en-GB" dirty="0"/>
              <a:t>If the </a:t>
            </a:r>
            <a:r>
              <a:rPr lang="en-GB" b="1" dirty="0"/>
              <a:t>resistance is too high, </a:t>
            </a:r>
            <a:r>
              <a:rPr lang="en-GB" dirty="0"/>
              <a:t>the current may be insufficient for circuit components to operate.</a:t>
            </a:r>
          </a:p>
          <a:p>
            <a:pPr marL="0" indent="0">
              <a:buNone/>
            </a:pPr>
            <a:r>
              <a:rPr lang="en-GB" dirty="0"/>
              <a:t>Accurate calculations are essential to ensure the safety and efficiency of electrical systems.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22029" y="1825625"/>
            <a:ext cx="4038323" cy="4351338"/>
          </a:xfrm>
          <a:custGeom>
            <a:avLst/>
            <a:gdLst>
              <a:gd name="csX0" fmla="*/ 0 w 4038323"/>
              <a:gd name="csY0" fmla="*/ 0 h 4351338"/>
              <a:gd name="csX1" fmla="*/ 753820 w 4038323"/>
              <a:gd name="csY1" fmla="*/ 0 h 4351338"/>
              <a:gd name="csX2" fmla="*/ 1467257 w 4038323"/>
              <a:gd name="csY2" fmla="*/ 0 h 4351338"/>
              <a:gd name="csX3" fmla="*/ 2019161 w 4038323"/>
              <a:gd name="csY3" fmla="*/ 0 h 4351338"/>
              <a:gd name="csX4" fmla="*/ 2772982 w 4038323"/>
              <a:gd name="csY4" fmla="*/ 0 h 4351338"/>
              <a:gd name="csX5" fmla="*/ 3446036 w 4038323"/>
              <a:gd name="csY5" fmla="*/ 0 h 4351338"/>
              <a:gd name="csX6" fmla="*/ 4038323 w 4038323"/>
              <a:gd name="csY6" fmla="*/ 0 h 4351338"/>
              <a:gd name="csX7" fmla="*/ 4038323 w 4038323"/>
              <a:gd name="csY7" fmla="*/ 708646 h 4351338"/>
              <a:gd name="csX8" fmla="*/ 4038323 w 4038323"/>
              <a:gd name="csY8" fmla="*/ 1286753 h 4351338"/>
              <a:gd name="csX9" fmla="*/ 4038323 w 4038323"/>
              <a:gd name="csY9" fmla="*/ 1995399 h 4351338"/>
              <a:gd name="csX10" fmla="*/ 4038323 w 4038323"/>
              <a:gd name="csY10" fmla="*/ 2660532 h 4351338"/>
              <a:gd name="csX11" fmla="*/ 4038323 w 4038323"/>
              <a:gd name="csY11" fmla="*/ 3325665 h 4351338"/>
              <a:gd name="csX12" fmla="*/ 4038323 w 4038323"/>
              <a:gd name="csY12" fmla="*/ 4351338 h 4351338"/>
              <a:gd name="csX13" fmla="*/ 3284503 w 4038323"/>
              <a:gd name="csY13" fmla="*/ 4351338 h 4351338"/>
              <a:gd name="csX14" fmla="*/ 2732599 w 4038323"/>
              <a:gd name="csY14" fmla="*/ 4351338 h 4351338"/>
              <a:gd name="csX15" fmla="*/ 2019162 w 4038323"/>
              <a:gd name="csY15" fmla="*/ 4351338 h 4351338"/>
              <a:gd name="csX16" fmla="*/ 1467257 w 4038323"/>
              <a:gd name="csY16" fmla="*/ 4351338 h 4351338"/>
              <a:gd name="csX17" fmla="*/ 915353 w 4038323"/>
              <a:gd name="csY17" fmla="*/ 4351338 h 4351338"/>
              <a:gd name="csX18" fmla="*/ 0 w 4038323"/>
              <a:gd name="csY18" fmla="*/ 4351338 h 4351338"/>
              <a:gd name="csX19" fmla="*/ 0 w 4038323"/>
              <a:gd name="csY19" fmla="*/ 3773232 h 4351338"/>
              <a:gd name="csX20" fmla="*/ 0 w 4038323"/>
              <a:gd name="csY20" fmla="*/ 3238639 h 4351338"/>
              <a:gd name="csX21" fmla="*/ 0 w 4038323"/>
              <a:gd name="csY21" fmla="*/ 2529992 h 4351338"/>
              <a:gd name="csX22" fmla="*/ 0 w 4038323"/>
              <a:gd name="csY22" fmla="*/ 1995399 h 4351338"/>
              <a:gd name="csX23" fmla="*/ 0 w 4038323"/>
              <a:gd name="csY23" fmla="*/ 1417293 h 4351338"/>
              <a:gd name="csX24" fmla="*/ 0 w 4038323"/>
              <a:gd name="csY24" fmla="*/ 795673 h 4351338"/>
              <a:gd name="csX25" fmla="*/ 0 w 4038323"/>
              <a:gd name="csY25" fmla="*/ 0 h 43513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4038323" h="4351338" fill="none" extrusionOk="0">
                <a:moveTo>
                  <a:pt x="0" y="0"/>
                </a:moveTo>
                <a:cubicBezTo>
                  <a:pt x="176722" y="-29811"/>
                  <a:pt x="502711" y="559"/>
                  <a:pt x="753820" y="0"/>
                </a:cubicBezTo>
                <a:cubicBezTo>
                  <a:pt x="1004929" y="-559"/>
                  <a:pt x="1115508" y="22298"/>
                  <a:pt x="1467257" y="0"/>
                </a:cubicBezTo>
                <a:cubicBezTo>
                  <a:pt x="1819006" y="-22298"/>
                  <a:pt x="1816248" y="12076"/>
                  <a:pt x="2019161" y="0"/>
                </a:cubicBezTo>
                <a:cubicBezTo>
                  <a:pt x="2222074" y="-12076"/>
                  <a:pt x="2612769" y="17907"/>
                  <a:pt x="2772982" y="0"/>
                </a:cubicBezTo>
                <a:cubicBezTo>
                  <a:pt x="2933195" y="-17907"/>
                  <a:pt x="3196882" y="-4568"/>
                  <a:pt x="3446036" y="0"/>
                </a:cubicBezTo>
                <a:cubicBezTo>
                  <a:pt x="3695190" y="4568"/>
                  <a:pt x="3837930" y="-25976"/>
                  <a:pt x="4038323" y="0"/>
                </a:cubicBezTo>
                <a:cubicBezTo>
                  <a:pt x="4004200" y="266966"/>
                  <a:pt x="4065409" y="495468"/>
                  <a:pt x="4038323" y="708646"/>
                </a:cubicBezTo>
                <a:cubicBezTo>
                  <a:pt x="4011237" y="921824"/>
                  <a:pt x="4059225" y="1106955"/>
                  <a:pt x="4038323" y="1286753"/>
                </a:cubicBezTo>
                <a:cubicBezTo>
                  <a:pt x="4017421" y="1466551"/>
                  <a:pt x="4016479" y="1649679"/>
                  <a:pt x="4038323" y="1995399"/>
                </a:cubicBezTo>
                <a:cubicBezTo>
                  <a:pt x="4060167" y="2341119"/>
                  <a:pt x="4046604" y="2506066"/>
                  <a:pt x="4038323" y="2660532"/>
                </a:cubicBezTo>
                <a:cubicBezTo>
                  <a:pt x="4030042" y="2814998"/>
                  <a:pt x="4047855" y="3144519"/>
                  <a:pt x="4038323" y="3325665"/>
                </a:cubicBezTo>
                <a:cubicBezTo>
                  <a:pt x="4028791" y="3506811"/>
                  <a:pt x="4055062" y="3950613"/>
                  <a:pt x="4038323" y="4351338"/>
                </a:cubicBezTo>
                <a:cubicBezTo>
                  <a:pt x="3692011" y="4321241"/>
                  <a:pt x="3608401" y="4342685"/>
                  <a:pt x="3284503" y="4351338"/>
                </a:cubicBezTo>
                <a:cubicBezTo>
                  <a:pt x="2960605" y="4359991"/>
                  <a:pt x="2992213" y="4327082"/>
                  <a:pt x="2732599" y="4351338"/>
                </a:cubicBezTo>
                <a:cubicBezTo>
                  <a:pt x="2472985" y="4375594"/>
                  <a:pt x="2177208" y="4328667"/>
                  <a:pt x="2019162" y="4351338"/>
                </a:cubicBezTo>
                <a:cubicBezTo>
                  <a:pt x="1861116" y="4374009"/>
                  <a:pt x="1730012" y="4324265"/>
                  <a:pt x="1467257" y="4351338"/>
                </a:cubicBezTo>
                <a:cubicBezTo>
                  <a:pt x="1204503" y="4378411"/>
                  <a:pt x="1162487" y="4359898"/>
                  <a:pt x="915353" y="4351338"/>
                </a:cubicBezTo>
                <a:cubicBezTo>
                  <a:pt x="668219" y="4342778"/>
                  <a:pt x="205214" y="4326266"/>
                  <a:pt x="0" y="4351338"/>
                </a:cubicBezTo>
                <a:cubicBezTo>
                  <a:pt x="7386" y="4176044"/>
                  <a:pt x="18081" y="3995177"/>
                  <a:pt x="0" y="3773232"/>
                </a:cubicBezTo>
                <a:cubicBezTo>
                  <a:pt x="-18081" y="3551287"/>
                  <a:pt x="17592" y="3372268"/>
                  <a:pt x="0" y="3238639"/>
                </a:cubicBezTo>
                <a:cubicBezTo>
                  <a:pt x="-17592" y="3105010"/>
                  <a:pt x="26373" y="2697632"/>
                  <a:pt x="0" y="2529992"/>
                </a:cubicBezTo>
                <a:cubicBezTo>
                  <a:pt x="-26373" y="2362352"/>
                  <a:pt x="1761" y="2192228"/>
                  <a:pt x="0" y="1995399"/>
                </a:cubicBezTo>
                <a:cubicBezTo>
                  <a:pt x="-1761" y="1798570"/>
                  <a:pt x="10453" y="1533319"/>
                  <a:pt x="0" y="1417293"/>
                </a:cubicBezTo>
                <a:cubicBezTo>
                  <a:pt x="-10453" y="1301267"/>
                  <a:pt x="-8190" y="1061505"/>
                  <a:pt x="0" y="795673"/>
                </a:cubicBezTo>
                <a:cubicBezTo>
                  <a:pt x="8190" y="529841"/>
                  <a:pt x="18154" y="218266"/>
                  <a:pt x="0" y="0"/>
                </a:cubicBezTo>
                <a:close/>
              </a:path>
              <a:path w="4038323" h="4351338" stroke="0" extrusionOk="0">
                <a:moveTo>
                  <a:pt x="0" y="0"/>
                </a:moveTo>
                <a:cubicBezTo>
                  <a:pt x="311984" y="26437"/>
                  <a:pt x="569533" y="8160"/>
                  <a:pt x="753820" y="0"/>
                </a:cubicBezTo>
                <a:cubicBezTo>
                  <a:pt x="938107" y="-8160"/>
                  <a:pt x="1205519" y="-32055"/>
                  <a:pt x="1426874" y="0"/>
                </a:cubicBezTo>
                <a:cubicBezTo>
                  <a:pt x="1648229" y="32055"/>
                  <a:pt x="1796987" y="-5258"/>
                  <a:pt x="2019161" y="0"/>
                </a:cubicBezTo>
                <a:cubicBezTo>
                  <a:pt x="2241335" y="5258"/>
                  <a:pt x="2516977" y="14699"/>
                  <a:pt x="2692215" y="0"/>
                </a:cubicBezTo>
                <a:cubicBezTo>
                  <a:pt x="2867453" y="-14699"/>
                  <a:pt x="3146635" y="-37324"/>
                  <a:pt x="3446036" y="0"/>
                </a:cubicBezTo>
                <a:cubicBezTo>
                  <a:pt x="3745437" y="37324"/>
                  <a:pt x="3834416" y="-25344"/>
                  <a:pt x="4038323" y="0"/>
                </a:cubicBezTo>
                <a:cubicBezTo>
                  <a:pt x="4041863" y="149387"/>
                  <a:pt x="4022847" y="327248"/>
                  <a:pt x="4038323" y="491080"/>
                </a:cubicBezTo>
                <a:cubicBezTo>
                  <a:pt x="4053799" y="654912"/>
                  <a:pt x="4023361" y="806100"/>
                  <a:pt x="4038323" y="982159"/>
                </a:cubicBezTo>
                <a:cubicBezTo>
                  <a:pt x="4053285" y="1158218"/>
                  <a:pt x="4012471" y="1355871"/>
                  <a:pt x="4038323" y="1560265"/>
                </a:cubicBezTo>
                <a:cubicBezTo>
                  <a:pt x="4064175" y="1764659"/>
                  <a:pt x="4021134" y="2087517"/>
                  <a:pt x="4038323" y="2225399"/>
                </a:cubicBezTo>
                <a:cubicBezTo>
                  <a:pt x="4055512" y="2363281"/>
                  <a:pt x="4056252" y="2566250"/>
                  <a:pt x="4038323" y="2803505"/>
                </a:cubicBezTo>
                <a:cubicBezTo>
                  <a:pt x="4020394" y="3040760"/>
                  <a:pt x="4013827" y="3228542"/>
                  <a:pt x="4038323" y="3381611"/>
                </a:cubicBezTo>
                <a:cubicBezTo>
                  <a:pt x="4062819" y="3534680"/>
                  <a:pt x="4061725" y="4071375"/>
                  <a:pt x="4038323" y="4351338"/>
                </a:cubicBezTo>
                <a:cubicBezTo>
                  <a:pt x="3878056" y="4349225"/>
                  <a:pt x="3717220" y="4355143"/>
                  <a:pt x="3405652" y="4351338"/>
                </a:cubicBezTo>
                <a:cubicBezTo>
                  <a:pt x="3094084" y="4347533"/>
                  <a:pt x="2874603" y="4366955"/>
                  <a:pt x="2692215" y="4351338"/>
                </a:cubicBezTo>
                <a:cubicBezTo>
                  <a:pt x="2509827" y="4335721"/>
                  <a:pt x="2140844" y="4336286"/>
                  <a:pt x="1938395" y="4351338"/>
                </a:cubicBezTo>
                <a:cubicBezTo>
                  <a:pt x="1735946" y="4366390"/>
                  <a:pt x="1428589" y="4367033"/>
                  <a:pt x="1224958" y="4351338"/>
                </a:cubicBezTo>
                <a:cubicBezTo>
                  <a:pt x="1021327" y="4335643"/>
                  <a:pt x="395043" y="4312417"/>
                  <a:pt x="0" y="4351338"/>
                </a:cubicBezTo>
                <a:cubicBezTo>
                  <a:pt x="13545" y="4172231"/>
                  <a:pt x="-14200" y="4049442"/>
                  <a:pt x="0" y="3860258"/>
                </a:cubicBezTo>
                <a:cubicBezTo>
                  <a:pt x="14200" y="3671074"/>
                  <a:pt x="2183" y="3543148"/>
                  <a:pt x="0" y="3369179"/>
                </a:cubicBezTo>
                <a:cubicBezTo>
                  <a:pt x="-2183" y="3195210"/>
                  <a:pt x="-7310" y="3082101"/>
                  <a:pt x="0" y="2834586"/>
                </a:cubicBezTo>
                <a:cubicBezTo>
                  <a:pt x="7310" y="2587071"/>
                  <a:pt x="-16844" y="2329511"/>
                  <a:pt x="0" y="2125939"/>
                </a:cubicBezTo>
                <a:cubicBezTo>
                  <a:pt x="16844" y="1922367"/>
                  <a:pt x="-9654" y="1803996"/>
                  <a:pt x="0" y="1591346"/>
                </a:cubicBezTo>
                <a:cubicBezTo>
                  <a:pt x="9654" y="1378696"/>
                  <a:pt x="33252" y="1127485"/>
                  <a:pt x="0" y="926213"/>
                </a:cubicBezTo>
                <a:cubicBezTo>
                  <a:pt x="-33252" y="724941"/>
                  <a:pt x="-41468" y="29498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YOU TRY</a:t>
            </a:r>
          </a:p>
          <a:p>
            <a:pPr marL="0" indent="0">
              <a:buNone/>
            </a:pPr>
            <a:r>
              <a:rPr lang="en-GB" dirty="0"/>
              <a:t>When the insulation on a wire gets damaged, its resistance might decrease. </a:t>
            </a:r>
          </a:p>
          <a:p>
            <a:pPr marL="0" indent="0">
              <a:buNone/>
            </a:pPr>
            <a:r>
              <a:rPr lang="en-GB" b="1" dirty="0"/>
              <a:t>What happens to the current? </a:t>
            </a:r>
          </a:p>
          <a:p>
            <a:pPr marL="0" indent="0">
              <a:buNone/>
            </a:pPr>
            <a:r>
              <a:rPr lang="en-GB" b="1" dirty="0"/>
              <a:t>What hazards could this create?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CC440897-0CC6-C96B-9BCC-436EC102EB2A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A9813F3-D4AD-CD9C-D916-76576D6B8CD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32169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Ohm’s Law for identifying hazards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096" y="1539444"/>
            <a:ext cx="10097304" cy="4351338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en-GB" dirty="0"/>
              <a:t>An electric cable in an industrial grinder has a resistance of 0.6 Ω and a DC supply of 100 V. Is this setup potentially hazardous?</a:t>
            </a:r>
          </a:p>
        </p:txBody>
      </p:sp>
      <p:pic>
        <p:nvPicPr>
          <p:cNvPr id="2" name="Picture 1" descr="An electrician working on wiring at a construction site">
            <a:extLst>
              <a:ext uri="{FF2B5EF4-FFF2-40B4-BE49-F238E27FC236}">
                <a16:creationId xmlns:a16="http://schemas.microsoft.com/office/drawing/2014/main" id="{1AFBB1BB-C738-E0DB-C0D5-0936FAA5F3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0881" y="2580184"/>
            <a:ext cx="4693047" cy="3128697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C5051E4-7679-5600-6CB4-55B455A387A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4144532"/>
            <a:ext cx="3759200" cy="1564348"/>
          </a:xfrm>
          <a:custGeom>
            <a:avLst/>
            <a:gdLst>
              <a:gd name="csX0" fmla="*/ 0 w 3759200"/>
              <a:gd name="csY0" fmla="*/ 0 h 1564348"/>
              <a:gd name="csX1" fmla="*/ 551349 w 3759200"/>
              <a:gd name="csY1" fmla="*/ 0 h 1564348"/>
              <a:gd name="csX2" fmla="*/ 1177883 w 3759200"/>
              <a:gd name="csY2" fmla="*/ 0 h 1564348"/>
              <a:gd name="csX3" fmla="*/ 1842008 w 3759200"/>
              <a:gd name="csY3" fmla="*/ 0 h 1564348"/>
              <a:gd name="csX4" fmla="*/ 2430949 w 3759200"/>
              <a:gd name="csY4" fmla="*/ 0 h 1564348"/>
              <a:gd name="csX5" fmla="*/ 3057483 w 3759200"/>
              <a:gd name="csY5" fmla="*/ 0 h 1564348"/>
              <a:gd name="csX6" fmla="*/ 3759200 w 3759200"/>
              <a:gd name="csY6" fmla="*/ 0 h 1564348"/>
              <a:gd name="csX7" fmla="*/ 3759200 w 3759200"/>
              <a:gd name="csY7" fmla="*/ 552736 h 1564348"/>
              <a:gd name="csX8" fmla="*/ 3759200 w 3759200"/>
              <a:gd name="csY8" fmla="*/ 1027255 h 1564348"/>
              <a:gd name="csX9" fmla="*/ 3759200 w 3759200"/>
              <a:gd name="csY9" fmla="*/ 1564348 h 1564348"/>
              <a:gd name="csX10" fmla="*/ 3132667 w 3759200"/>
              <a:gd name="csY10" fmla="*/ 1564348 h 1564348"/>
              <a:gd name="csX11" fmla="*/ 2430949 w 3759200"/>
              <a:gd name="csY11" fmla="*/ 1564348 h 1564348"/>
              <a:gd name="csX12" fmla="*/ 1729232 w 3759200"/>
              <a:gd name="csY12" fmla="*/ 1564348 h 1564348"/>
              <a:gd name="csX13" fmla="*/ 1140291 w 3759200"/>
              <a:gd name="csY13" fmla="*/ 1564348 h 1564348"/>
              <a:gd name="csX14" fmla="*/ 0 w 3759200"/>
              <a:gd name="csY14" fmla="*/ 1564348 h 1564348"/>
              <a:gd name="csX15" fmla="*/ 0 w 3759200"/>
              <a:gd name="csY15" fmla="*/ 1089829 h 1564348"/>
              <a:gd name="csX16" fmla="*/ 0 w 3759200"/>
              <a:gd name="csY16" fmla="*/ 584023 h 1564348"/>
              <a:gd name="csX17" fmla="*/ 0 w 3759200"/>
              <a:gd name="csY17" fmla="*/ 0 h 15643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3759200" h="1564348" fill="none" extrusionOk="0">
                <a:moveTo>
                  <a:pt x="0" y="0"/>
                </a:moveTo>
                <a:cubicBezTo>
                  <a:pt x="148077" y="-7425"/>
                  <a:pt x="337323" y="-9899"/>
                  <a:pt x="551349" y="0"/>
                </a:cubicBezTo>
                <a:cubicBezTo>
                  <a:pt x="765375" y="9899"/>
                  <a:pt x="958170" y="-10859"/>
                  <a:pt x="1177883" y="0"/>
                </a:cubicBezTo>
                <a:cubicBezTo>
                  <a:pt x="1397596" y="10859"/>
                  <a:pt x="1545080" y="13120"/>
                  <a:pt x="1842008" y="0"/>
                </a:cubicBezTo>
                <a:cubicBezTo>
                  <a:pt x="2138936" y="-13120"/>
                  <a:pt x="2239688" y="-23076"/>
                  <a:pt x="2430949" y="0"/>
                </a:cubicBezTo>
                <a:cubicBezTo>
                  <a:pt x="2622210" y="23076"/>
                  <a:pt x="2767047" y="17215"/>
                  <a:pt x="3057483" y="0"/>
                </a:cubicBezTo>
                <a:cubicBezTo>
                  <a:pt x="3347919" y="-17215"/>
                  <a:pt x="3596952" y="-28856"/>
                  <a:pt x="3759200" y="0"/>
                </a:cubicBezTo>
                <a:cubicBezTo>
                  <a:pt x="3743766" y="146902"/>
                  <a:pt x="3748973" y="367305"/>
                  <a:pt x="3759200" y="552736"/>
                </a:cubicBezTo>
                <a:cubicBezTo>
                  <a:pt x="3769427" y="738167"/>
                  <a:pt x="3770737" y="851068"/>
                  <a:pt x="3759200" y="1027255"/>
                </a:cubicBezTo>
                <a:cubicBezTo>
                  <a:pt x="3747663" y="1203442"/>
                  <a:pt x="3752103" y="1401529"/>
                  <a:pt x="3759200" y="1564348"/>
                </a:cubicBezTo>
                <a:cubicBezTo>
                  <a:pt x="3603835" y="1574433"/>
                  <a:pt x="3401382" y="1583203"/>
                  <a:pt x="3132667" y="1564348"/>
                </a:cubicBezTo>
                <a:cubicBezTo>
                  <a:pt x="2863952" y="1545493"/>
                  <a:pt x="2730257" y="1560584"/>
                  <a:pt x="2430949" y="1564348"/>
                </a:cubicBezTo>
                <a:cubicBezTo>
                  <a:pt x="2131641" y="1568112"/>
                  <a:pt x="2013542" y="1541247"/>
                  <a:pt x="1729232" y="1564348"/>
                </a:cubicBezTo>
                <a:cubicBezTo>
                  <a:pt x="1444922" y="1587449"/>
                  <a:pt x="1373208" y="1583130"/>
                  <a:pt x="1140291" y="1564348"/>
                </a:cubicBezTo>
                <a:cubicBezTo>
                  <a:pt x="907374" y="1545566"/>
                  <a:pt x="423062" y="1620710"/>
                  <a:pt x="0" y="1564348"/>
                </a:cubicBezTo>
                <a:cubicBezTo>
                  <a:pt x="2834" y="1432484"/>
                  <a:pt x="6313" y="1305638"/>
                  <a:pt x="0" y="1089829"/>
                </a:cubicBezTo>
                <a:cubicBezTo>
                  <a:pt x="-6313" y="874020"/>
                  <a:pt x="-21344" y="759337"/>
                  <a:pt x="0" y="584023"/>
                </a:cubicBezTo>
                <a:cubicBezTo>
                  <a:pt x="21344" y="408709"/>
                  <a:pt x="-12927" y="237021"/>
                  <a:pt x="0" y="0"/>
                </a:cubicBezTo>
                <a:close/>
              </a:path>
              <a:path w="3759200" h="1564348" stroke="0" extrusionOk="0">
                <a:moveTo>
                  <a:pt x="0" y="0"/>
                </a:moveTo>
                <a:cubicBezTo>
                  <a:pt x="152119" y="-21880"/>
                  <a:pt x="436687" y="28886"/>
                  <a:pt x="701717" y="0"/>
                </a:cubicBezTo>
                <a:cubicBezTo>
                  <a:pt x="966747" y="-28886"/>
                  <a:pt x="1085692" y="18683"/>
                  <a:pt x="1328251" y="0"/>
                </a:cubicBezTo>
                <a:cubicBezTo>
                  <a:pt x="1570810" y="-18683"/>
                  <a:pt x="1728177" y="-18688"/>
                  <a:pt x="1879600" y="0"/>
                </a:cubicBezTo>
                <a:cubicBezTo>
                  <a:pt x="2031023" y="18688"/>
                  <a:pt x="2368818" y="16237"/>
                  <a:pt x="2506133" y="0"/>
                </a:cubicBezTo>
                <a:cubicBezTo>
                  <a:pt x="2643448" y="-16237"/>
                  <a:pt x="2988587" y="28297"/>
                  <a:pt x="3207851" y="0"/>
                </a:cubicBezTo>
                <a:cubicBezTo>
                  <a:pt x="3427115" y="-28297"/>
                  <a:pt x="3573453" y="21112"/>
                  <a:pt x="3759200" y="0"/>
                </a:cubicBezTo>
                <a:cubicBezTo>
                  <a:pt x="3766281" y="171060"/>
                  <a:pt x="3756321" y="308400"/>
                  <a:pt x="3759200" y="474519"/>
                </a:cubicBezTo>
                <a:cubicBezTo>
                  <a:pt x="3762079" y="640638"/>
                  <a:pt x="3771609" y="828251"/>
                  <a:pt x="3759200" y="949038"/>
                </a:cubicBezTo>
                <a:cubicBezTo>
                  <a:pt x="3746791" y="1069825"/>
                  <a:pt x="3742394" y="1394115"/>
                  <a:pt x="3759200" y="1564348"/>
                </a:cubicBezTo>
                <a:cubicBezTo>
                  <a:pt x="3573457" y="1597117"/>
                  <a:pt x="3242309" y="1569699"/>
                  <a:pt x="3095075" y="1564348"/>
                </a:cubicBezTo>
                <a:cubicBezTo>
                  <a:pt x="2947842" y="1558997"/>
                  <a:pt x="2792270" y="1589703"/>
                  <a:pt x="2506133" y="1564348"/>
                </a:cubicBezTo>
                <a:cubicBezTo>
                  <a:pt x="2219996" y="1538993"/>
                  <a:pt x="2038575" y="1564888"/>
                  <a:pt x="1842008" y="1564348"/>
                </a:cubicBezTo>
                <a:cubicBezTo>
                  <a:pt x="1645442" y="1563808"/>
                  <a:pt x="1446958" y="1590156"/>
                  <a:pt x="1290659" y="1564348"/>
                </a:cubicBezTo>
                <a:cubicBezTo>
                  <a:pt x="1134360" y="1538540"/>
                  <a:pt x="879240" y="1536662"/>
                  <a:pt x="701717" y="1564348"/>
                </a:cubicBezTo>
                <a:cubicBezTo>
                  <a:pt x="524194" y="1592034"/>
                  <a:pt x="211181" y="1581979"/>
                  <a:pt x="0" y="1564348"/>
                </a:cubicBezTo>
                <a:cubicBezTo>
                  <a:pt x="17359" y="1328233"/>
                  <a:pt x="-7114" y="1268359"/>
                  <a:pt x="0" y="1011612"/>
                </a:cubicBezTo>
                <a:cubicBezTo>
                  <a:pt x="7114" y="754865"/>
                  <a:pt x="-10877" y="683688"/>
                  <a:pt x="0" y="474519"/>
                </a:cubicBezTo>
                <a:cubicBezTo>
                  <a:pt x="10877" y="265350"/>
                  <a:pt x="-23391" y="12076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TIP </a:t>
            </a:r>
            <a:r>
              <a:rPr lang="en-US" dirty="0"/>
              <a:t>Most power tools are designed for a current of around 20 A or less.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E2D05EC-C9E7-BB89-161B-B88215320B43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B6119EC-B3BE-A68B-EDE1-C457D69D8370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344965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D5D18-85FB-B221-E73F-21408AAB2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5D0A52-4DC7-81FA-3BC0-E6B0705B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1256" cy="1325563"/>
          </a:xfrm>
        </p:spPr>
        <p:txBody>
          <a:bodyPr/>
          <a:lstStyle/>
          <a:p>
            <a:r>
              <a:rPr lang="en-GB" dirty="0"/>
              <a:t>Ohm’s Law for identifying hazards: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82D199A-F51E-CB4D-E87B-3C0AD26DF1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7096" y="1539444"/>
                <a:ext cx="10105432" cy="4351338"/>
              </a:xfrm>
            </p:spPr>
            <p:txBody>
              <a:bodyPr lIns="0" tIns="0" rIns="0" bIns="0"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An electric cable in an industrial grinder has a resistance of 0.6 Ω and a DC supply of 100 V. Is this setup potentially hazardous?</a:t>
                </a:r>
              </a:p>
              <a:p>
                <a:pPr marL="0" indent="0">
                  <a:buNone/>
                </a:pPr>
                <a:r>
                  <a:rPr lang="en-GB" dirty="0"/>
                  <a:t>Rearrange Ohm’s Law, then substitute the values:</a:t>
                </a:r>
                <a:endParaRPr lang="en-GB" b="1" dirty="0">
                  <a:solidFill>
                    <a:srgbClr val="6666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𝑅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100 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V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0.6 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𝐀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 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𝐝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.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.)</m:t>
                      </m:r>
                    </m:oMath>
                  </m:oMathPara>
                </a14:m>
                <a:endParaRPr lang="en-GB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b="1" dirty="0">
                    <a:solidFill>
                      <a:schemeClr val="tx1"/>
                    </a:solidFill>
                  </a:rPr>
                  <a:t>Yes,</a:t>
                </a:r>
                <a:r>
                  <a:rPr lang="en-GB" dirty="0">
                    <a:solidFill>
                      <a:schemeClr val="tx1"/>
                    </a:solidFill>
                  </a:rPr>
                  <a:t> this cable is potentially hazardous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dirty="0">
                    <a:solidFill>
                      <a:schemeClr val="tx1"/>
                    </a:solidFill>
                  </a:rPr>
                  <a:t>because its current is much higher than </a:t>
                </a:r>
                <a:br>
                  <a:rPr lang="en-GB" dirty="0">
                    <a:solidFill>
                      <a:schemeClr val="tx1"/>
                    </a:solidFill>
                  </a:rPr>
                </a:br>
                <a:r>
                  <a:rPr lang="en-GB" dirty="0">
                    <a:solidFill>
                      <a:schemeClr val="tx1"/>
                    </a:solidFill>
                  </a:rPr>
                  <a:t>the 20 A it is designed for. </a:t>
                </a:r>
                <a:br>
                  <a:rPr lang="en-GB" dirty="0">
                    <a:solidFill>
                      <a:schemeClr val="tx1"/>
                    </a:solidFill>
                  </a:rPr>
                </a:br>
                <a:r>
                  <a:rPr lang="en-GB" dirty="0">
                    <a:solidFill>
                      <a:schemeClr val="tx1"/>
                    </a:solidFill>
                  </a:rPr>
                  <a:t>It should not be used.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82D199A-F51E-CB4D-E87B-3C0AD26DF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7096" y="1539444"/>
                <a:ext cx="10105432" cy="4351338"/>
              </a:xfrm>
              <a:blipFill>
                <a:blip r:embed="rId3"/>
                <a:stretch>
                  <a:fillRect l="-1757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BAC6A39-D975-04F4-6106-2871126A7C0C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6F320B9-7E60-D519-2F64-0262811C25FB}"/>
              </a:ext>
            </a:extLst>
          </p:cNvPr>
          <p:cNvSpPr txBox="1">
            <a:spLocks/>
          </p:cNvSpPr>
          <p:nvPr/>
        </p:nvSpPr>
        <p:spPr>
          <a:xfrm>
            <a:off x="7315200" y="4144532"/>
            <a:ext cx="3759200" cy="1564348"/>
          </a:xfrm>
          <a:custGeom>
            <a:avLst/>
            <a:gdLst>
              <a:gd name="csX0" fmla="*/ 0 w 3759200"/>
              <a:gd name="csY0" fmla="*/ 0 h 1564348"/>
              <a:gd name="csX1" fmla="*/ 551349 w 3759200"/>
              <a:gd name="csY1" fmla="*/ 0 h 1564348"/>
              <a:gd name="csX2" fmla="*/ 1177883 w 3759200"/>
              <a:gd name="csY2" fmla="*/ 0 h 1564348"/>
              <a:gd name="csX3" fmla="*/ 1842008 w 3759200"/>
              <a:gd name="csY3" fmla="*/ 0 h 1564348"/>
              <a:gd name="csX4" fmla="*/ 2430949 w 3759200"/>
              <a:gd name="csY4" fmla="*/ 0 h 1564348"/>
              <a:gd name="csX5" fmla="*/ 3057483 w 3759200"/>
              <a:gd name="csY5" fmla="*/ 0 h 1564348"/>
              <a:gd name="csX6" fmla="*/ 3759200 w 3759200"/>
              <a:gd name="csY6" fmla="*/ 0 h 1564348"/>
              <a:gd name="csX7" fmla="*/ 3759200 w 3759200"/>
              <a:gd name="csY7" fmla="*/ 552736 h 1564348"/>
              <a:gd name="csX8" fmla="*/ 3759200 w 3759200"/>
              <a:gd name="csY8" fmla="*/ 1027255 h 1564348"/>
              <a:gd name="csX9" fmla="*/ 3759200 w 3759200"/>
              <a:gd name="csY9" fmla="*/ 1564348 h 1564348"/>
              <a:gd name="csX10" fmla="*/ 3132667 w 3759200"/>
              <a:gd name="csY10" fmla="*/ 1564348 h 1564348"/>
              <a:gd name="csX11" fmla="*/ 2430949 w 3759200"/>
              <a:gd name="csY11" fmla="*/ 1564348 h 1564348"/>
              <a:gd name="csX12" fmla="*/ 1729232 w 3759200"/>
              <a:gd name="csY12" fmla="*/ 1564348 h 1564348"/>
              <a:gd name="csX13" fmla="*/ 1140291 w 3759200"/>
              <a:gd name="csY13" fmla="*/ 1564348 h 1564348"/>
              <a:gd name="csX14" fmla="*/ 0 w 3759200"/>
              <a:gd name="csY14" fmla="*/ 1564348 h 1564348"/>
              <a:gd name="csX15" fmla="*/ 0 w 3759200"/>
              <a:gd name="csY15" fmla="*/ 1089829 h 1564348"/>
              <a:gd name="csX16" fmla="*/ 0 w 3759200"/>
              <a:gd name="csY16" fmla="*/ 584023 h 1564348"/>
              <a:gd name="csX17" fmla="*/ 0 w 3759200"/>
              <a:gd name="csY17" fmla="*/ 0 h 15643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3759200" h="1564348" fill="none" extrusionOk="0">
                <a:moveTo>
                  <a:pt x="0" y="0"/>
                </a:moveTo>
                <a:cubicBezTo>
                  <a:pt x="148077" y="-7425"/>
                  <a:pt x="337323" y="-9899"/>
                  <a:pt x="551349" y="0"/>
                </a:cubicBezTo>
                <a:cubicBezTo>
                  <a:pt x="765375" y="9899"/>
                  <a:pt x="958170" y="-10859"/>
                  <a:pt x="1177883" y="0"/>
                </a:cubicBezTo>
                <a:cubicBezTo>
                  <a:pt x="1397596" y="10859"/>
                  <a:pt x="1545080" y="13120"/>
                  <a:pt x="1842008" y="0"/>
                </a:cubicBezTo>
                <a:cubicBezTo>
                  <a:pt x="2138936" y="-13120"/>
                  <a:pt x="2239688" y="-23076"/>
                  <a:pt x="2430949" y="0"/>
                </a:cubicBezTo>
                <a:cubicBezTo>
                  <a:pt x="2622210" y="23076"/>
                  <a:pt x="2767047" y="17215"/>
                  <a:pt x="3057483" y="0"/>
                </a:cubicBezTo>
                <a:cubicBezTo>
                  <a:pt x="3347919" y="-17215"/>
                  <a:pt x="3596952" y="-28856"/>
                  <a:pt x="3759200" y="0"/>
                </a:cubicBezTo>
                <a:cubicBezTo>
                  <a:pt x="3743766" y="146902"/>
                  <a:pt x="3748973" y="367305"/>
                  <a:pt x="3759200" y="552736"/>
                </a:cubicBezTo>
                <a:cubicBezTo>
                  <a:pt x="3769427" y="738167"/>
                  <a:pt x="3770737" y="851068"/>
                  <a:pt x="3759200" y="1027255"/>
                </a:cubicBezTo>
                <a:cubicBezTo>
                  <a:pt x="3747663" y="1203442"/>
                  <a:pt x="3752103" y="1401529"/>
                  <a:pt x="3759200" y="1564348"/>
                </a:cubicBezTo>
                <a:cubicBezTo>
                  <a:pt x="3603835" y="1574433"/>
                  <a:pt x="3401382" y="1583203"/>
                  <a:pt x="3132667" y="1564348"/>
                </a:cubicBezTo>
                <a:cubicBezTo>
                  <a:pt x="2863952" y="1545493"/>
                  <a:pt x="2730257" y="1560584"/>
                  <a:pt x="2430949" y="1564348"/>
                </a:cubicBezTo>
                <a:cubicBezTo>
                  <a:pt x="2131641" y="1568112"/>
                  <a:pt x="2013542" y="1541247"/>
                  <a:pt x="1729232" y="1564348"/>
                </a:cubicBezTo>
                <a:cubicBezTo>
                  <a:pt x="1444922" y="1587449"/>
                  <a:pt x="1373208" y="1583130"/>
                  <a:pt x="1140291" y="1564348"/>
                </a:cubicBezTo>
                <a:cubicBezTo>
                  <a:pt x="907374" y="1545566"/>
                  <a:pt x="423062" y="1620710"/>
                  <a:pt x="0" y="1564348"/>
                </a:cubicBezTo>
                <a:cubicBezTo>
                  <a:pt x="2834" y="1432484"/>
                  <a:pt x="6313" y="1305638"/>
                  <a:pt x="0" y="1089829"/>
                </a:cubicBezTo>
                <a:cubicBezTo>
                  <a:pt x="-6313" y="874020"/>
                  <a:pt x="-21344" y="759337"/>
                  <a:pt x="0" y="584023"/>
                </a:cubicBezTo>
                <a:cubicBezTo>
                  <a:pt x="21344" y="408709"/>
                  <a:pt x="-12927" y="237021"/>
                  <a:pt x="0" y="0"/>
                </a:cubicBezTo>
                <a:close/>
              </a:path>
              <a:path w="3759200" h="1564348" stroke="0" extrusionOk="0">
                <a:moveTo>
                  <a:pt x="0" y="0"/>
                </a:moveTo>
                <a:cubicBezTo>
                  <a:pt x="152119" y="-21880"/>
                  <a:pt x="436687" y="28886"/>
                  <a:pt x="701717" y="0"/>
                </a:cubicBezTo>
                <a:cubicBezTo>
                  <a:pt x="966747" y="-28886"/>
                  <a:pt x="1085692" y="18683"/>
                  <a:pt x="1328251" y="0"/>
                </a:cubicBezTo>
                <a:cubicBezTo>
                  <a:pt x="1570810" y="-18683"/>
                  <a:pt x="1728177" y="-18688"/>
                  <a:pt x="1879600" y="0"/>
                </a:cubicBezTo>
                <a:cubicBezTo>
                  <a:pt x="2031023" y="18688"/>
                  <a:pt x="2368818" y="16237"/>
                  <a:pt x="2506133" y="0"/>
                </a:cubicBezTo>
                <a:cubicBezTo>
                  <a:pt x="2643448" y="-16237"/>
                  <a:pt x="2988587" y="28297"/>
                  <a:pt x="3207851" y="0"/>
                </a:cubicBezTo>
                <a:cubicBezTo>
                  <a:pt x="3427115" y="-28297"/>
                  <a:pt x="3573453" y="21112"/>
                  <a:pt x="3759200" y="0"/>
                </a:cubicBezTo>
                <a:cubicBezTo>
                  <a:pt x="3766281" y="171060"/>
                  <a:pt x="3756321" y="308400"/>
                  <a:pt x="3759200" y="474519"/>
                </a:cubicBezTo>
                <a:cubicBezTo>
                  <a:pt x="3762079" y="640638"/>
                  <a:pt x="3771609" y="828251"/>
                  <a:pt x="3759200" y="949038"/>
                </a:cubicBezTo>
                <a:cubicBezTo>
                  <a:pt x="3746791" y="1069825"/>
                  <a:pt x="3742394" y="1394115"/>
                  <a:pt x="3759200" y="1564348"/>
                </a:cubicBezTo>
                <a:cubicBezTo>
                  <a:pt x="3573457" y="1597117"/>
                  <a:pt x="3242309" y="1569699"/>
                  <a:pt x="3095075" y="1564348"/>
                </a:cubicBezTo>
                <a:cubicBezTo>
                  <a:pt x="2947842" y="1558997"/>
                  <a:pt x="2792270" y="1589703"/>
                  <a:pt x="2506133" y="1564348"/>
                </a:cubicBezTo>
                <a:cubicBezTo>
                  <a:pt x="2219996" y="1538993"/>
                  <a:pt x="2038575" y="1564888"/>
                  <a:pt x="1842008" y="1564348"/>
                </a:cubicBezTo>
                <a:cubicBezTo>
                  <a:pt x="1645442" y="1563808"/>
                  <a:pt x="1446958" y="1590156"/>
                  <a:pt x="1290659" y="1564348"/>
                </a:cubicBezTo>
                <a:cubicBezTo>
                  <a:pt x="1134360" y="1538540"/>
                  <a:pt x="879240" y="1536662"/>
                  <a:pt x="701717" y="1564348"/>
                </a:cubicBezTo>
                <a:cubicBezTo>
                  <a:pt x="524194" y="1592034"/>
                  <a:pt x="211181" y="1581979"/>
                  <a:pt x="0" y="1564348"/>
                </a:cubicBezTo>
                <a:cubicBezTo>
                  <a:pt x="17359" y="1328233"/>
                  <a:pt x="-7114" y="1268359"/>
                  <a:pt x="0" y="1011612"/>
                </a:cubicBezTo>
                <a:cubicBezTo>
                  <a:pt x="7114" y="754865"/>
                  <a:pt x="-10877" y="683688"/>
                  <a:pt x="0" y="474519"/>
                </a:cubicBezTo>
                <a:cubicBezTo>
                  <a:pt x="10877" y="265350"/>
                  <a:pt x="-23391" y="120769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43267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3267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3267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3267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3267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TIP </a:t>
            </a:r>
            <a:r>
              <a:rPr lang="en-US"/>
              <a:t>Most power tools are designed for a current of around 20 A or less.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D54FFA5-BC55-F6F7-6F4B-16C5BD992164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405177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is power and how is it relevant?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/>
              <a:t>Power</a:t>
            </a:r>
            <a:r>
              <a:rPr lang="en-GB" dirty="0"/>
              <a:t> </a:t>
            </a:r>
            <a:r>
              <a:rPr lang="en-GB" b="1" dirty="0"/>
              <a:t>is the rate at which energy </a:t>
            </a:r>
            <a:br>
              <a:rPr lang="en-GB" b="1" dirty="0"/>
            </a:br>
            <a:r>
              <a:rPr lang="en-GB" b="1" dirty="0"/>
              <a:t>is transferred.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Power and energy both can take various forms, </a:t>
            </a:r>
            <a:r>
              <a:rPr lang="en-GB" b="1" dirty="0"/>
              <a:t>mechanical</a:t>
            </a:r>
            <a:r>
              <a:rPr lang="en-GB" dirty="0"/>
              <a:t> and </a:t>
            </a:r>
            <a:r>
              <a:rPr lang="en-GB" b="1" dirty="0"/>
              <a:t>electrical </a:t>
            </a:r>
            <a:r>
              <a:rPr lang="en-GB" dirty="0"/>
              <a:t>being the main categories.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It is essential to be able to calculate power for the design of safe and efficient electrical circuits.</a:t>
            </a:r>
          </a:p>
        </p:txBody>
      </p:sp>
      <p:pic>
        <p:nvPicPr>
          <p:cNvPr id="7" name="Picture Placeholder 6" descr="Electricity transmission towers with orange glowing wires on a starry night">
            <a:extLst>
              <a:ext uri="{FF2B5EF4-FFF2-40B4-BE49-F238E27FC236}">
                <a16:creationId xmlns:a16="http://schemas.microsoft.com/office/drawing/2014/main" id="{11891DF9-6849-EBCC-D98A-D1C6B2CAD3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40005EB-571A-BD2B-70B0-75F1EE7EED09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35EA12-9DDF-132F-1872-9D7A0276A830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408404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Calculating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8662"/>
                <a:ext cx="7040526" cy="4530724"/>
              </a:xfrm>
            </p:spPr>
            <p:txBody>
              <a:bodyPr lIns="0" tIns="0" rIns="0" bIns="0">
                <a:noAutofit/>
              </a:bodyPr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Intuitively, we know that increasing the voltage or current in a circuit increases its power.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A formula for </a:t>
                </a:r>
                <a:r>
                  <a:rPr lang="en-GB" b="1" dirty="0"/>
                  <a:t>electrical</a:t>
                </a:r>
                <a:r>
                  <a:rPr lang="en-GB" dirty="0"/>
                  <a:t> </a:t>
                </a:r>
                <a:r>
                  <a:rPr lang="en-GB" b="1" dirty="0"/>
                  <a:t>power</a:t>
                </a:r>
                <a:r>
                  <a:rPr lang="en-GB" dirty="0"/>
                  <a:t> is: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GB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520825" algn="l"/>
                  </a:tabLst>
                </a:pP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520825" algn="l"/>
                  </a:tabLst>
                </a:pPr>
                <a:r>
                  <a:rPr lang="en-GB" dirty="0"/>
                  <a:t>Show that this can be rearranged to: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5208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520825" algn="l"/>
                  </a:tabLst>
                </a:pPr>
                <a:br>
                  <a:rPr lang="en-GB" dirty="0"/>
                </a:b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520825" algn="l"/>
                  </a:tabLst>
                </a:pP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520825" algn="l"/>
                  </a:tabLst>
                </a:pP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520825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8662"/>
                <a:ext cx="7040526" cy="4530724"/>
              </a:xfrm>
              <a:blipFill>
                <a:blip r:embed="rId3"/>
                <a:stretch>
                  <a:fillRect l="-2686" t="-1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67626" y="2420471"/>
            <a:ext cx="3386174" cy="2401046"/>
          </a:xfrm>
          <a:custGeom>
            <a:avLst/>
            <a:gdLst>
              <a:gd name="csX0" fmla="*/ 0 w 3386174"/>
              <a:gd name="csY0" fmla="*/ 0 h 2401046"/>
              <a:gd name="csX1" fmla="*/ 609511 w 3386174"/>
              <a:gd name="csY1" fmla="*/ 0 h 2401046"/>
              <a:gd name="csX2" fmla="*/ 1252884 w 3386174"/>
              <a:gd name="csY2" fmla="*/ 0 h 2401046"/>
              <a:gd name="csX3" fmla="*/ 1930119 w 3386174"/>
              <a:gd name="csY3" fmla="*/ 0 h 2401046"/>
              <a:gd name="csX4" fmla="*/ 2641216 w 3386174"/>
              <a:gd name="csY4" fmla="*/ 0 h 2401046"/>
              <a:gd name="csX5" fmla="*/ 3386174 w 3386174"/>
              <a:gd name="csY5" fmla="*/ 0 h 2401046"/>
              <a:gd name="csX6" fmla="*/ 3386174 w 3386174"/>
              <a:gd name="csY6" fmla="*/ 600262 h 2401046"/>
              <a:gd name="csX7" fmla="*/ 3386174 w 3386174"/>
              <a:gd name="csY7" fmla="*/ 1248544 h 2401046"/>
              <a:gd name="csX8" fmla="*/ 3386174 w 3386174"/>
              <a:gd name="csY8" fmla="*/ 1776774 h 2401046"/>
              <a:gd name="csX9" fmla="*/ 3386174 w 3386174"/>
              <a:gd name="csY9" fmla="*/ 2401046 h 2401046"/>
              <a:gd name="csX10" fmla="*/ 2742801 w 3386174"/>
              <a:gd name="csY10" fmla="*/ 2401046 h 2401046"/>
              <a:gd name="csX11" fmla="*/ 2167151 w 3386174"/>
              <a:gd name="csY11" fmla="*/ 2401046 h 2401046"/>
              <a:gd name="csX12" fmla="*/ 1422193 w 3386174"/>
              <a:gd name="csY12" fmla="*/ 2401046 h 2401046"/>
              <a:gd name="csX13" fmla="*/ 677235 w 3386174"/>
              <a:gd name="csY13" fmla="*/ 2401046 h 2401046"/>
              <a:gd name="csX14" fmla="*/ 0 w 3386174"/>
              <a:gd name="csY14" fmla="*/ 2401046 h 2401046"/>
              <a:gd name="csX15" fmla="*/ 0 w 3386174"/>
              <a:gd name="csY15" fmla="*/ 1776774 h 2401046"/>
              <a:gd name="csX16" fmla="*/ 0 w 3386174"/>
              <a:gd name="csY16" fmla="*/ 1176513 h 2401046"/>
              <a:gd name="csX17" fmla="*/ 0 w 3386174"/>
              <a:gd name="csY17" fmla="*/ 600262 h 2401046"/>
              <a:gd name="csX18" fmla="*/ 0 w 3386174"/>
              <a:gd name="csY18" fmla="*/ 0 h 24010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386174" h="2401046" fill="none" extrusionOk="0">
                <a:moveTo>
                  <a:pt x="0" y="0"/>
                </a:moveTo>
                <a:cubicBezTo>
                  <a:pt x="259597" y="-8240"/>
                  <a:pt x="384439" y="28311"/>
                  <a:pt x="609511" y="0"/>
                </a:cubicBezTo>
                <a:cubicBezTo>
                  <a:pt x="834583" y="-28311"/>
                  <a:pt x="957459" y="16264"/>
                  <a:pt x="1252884" y="0"/>
                </a:cubicBezTo>
                <a:cubicBezTo>
                  <a:pt x="1548309" y="-16264"/>
                  <a:pt x="1784119" y="31795"/>
                  <a:pt x="1930119" y="0"/>
                </a:cubicBezTo>
                <a:cubicBezTo>
                  <a:pt x="2076119" y="-31795"/>
                  <a:pt x="2464502" y="12824"/>
                  <a:pt x="2641216" y="0"/>
                </a:cubicBezTo>
                <a:cubicBezTo>
                  <a:pt x="2817930" y="-12824"/>
                  <a:pt x="3122602" y="-22567"/>
                  <a:pt x="3386174" y="0"/>
                </a:cubicBezTo>
                <a:cubicBezTo>
                  <a:pt x="3363037" y="205335"/>
                  <a:pt x="3400515" y="359662"/>
                  <a:pt x="3386174" y="600262"/>
                </a:cubicBezTo>
                <a:cubicBezTo>
                  <a:pt x="3371833" y="840862"/>
                  <a:pt x="3361313" y="931551"/>
                  <a:pt x="3386174" y="1248544"/>
                </a:cubicBezTo>
                <a:cubicBezTo>
                  <a:pt x="3411035" y="1565537"/>
                  <a:pt x="3371637" y="1566543"/>
                  <a:pt x="3386174" y="1776774"/>
                </a:cubicBezTo>
                <a:cubicBezTo>
                  <a:pt x="3400712" y="1987005"/>
                  <a:pt x="3371367" y="2224332"/>
                  <a:pt x="3386174" y="2401046"/>
                </a:cubicBezTo>
                <a:cubicBezTo>
                  <a:pt x="3149805" y="2371960"/>
                  <a:pt x="2964672" y="2377499"/>
                  <a:pt x="2742801" y="2401046"/>
                </a:cubicBezTo>
                <a:cubicBezTo>
                  <a:pt x="2520930" y="2424593"/>
                  <a:pt x="2310404" y="2375008"/>
                  <a:pt x="2167151" y="2401046"/>
                </a:cubicBezTo>
                <a:cubicBezTo>
                  <a:pt x="2023898" y="2427085"/>
                  <a:pt x="1685124" y="2409436"/>
                  <a:pt x="1422193" y="2401046"/>
                </a:cubicBezTo>
                <a:cubicBezTo>
                  <a:pt x="1159262" y="2392656"/>
                  <a:pt x="845215" y="2368594"/>
                  <a:pt x="677235" y="2401046"/>
                </a:cubicBezTo>
                <a:cubicBezTo>
                  <a:pt x="509255" y="2433498"/>
                  <a:pt x="308294" y="2425957"/>
                  <a:pt x="0" y="2401046"/>
                </a:cubicBezTo>
                <a:cubicBezTo>
                  <a:pt x="-23737" y="2209437"/>
                  <a:pt x="-13841" y="1916187"/>
                  <a:pt x="0" y="1776774"/>
                </a:cubicBezTo>
                <a:cubicBezTo>
                  <a:pt x="13841" y="1637361"/>
                  <a:pt x="8446" y="1359113"/>
                  <a:pt x="0" y="1176513"/>
                </a:cubicBezTo>
                <a:cubicBezTo>
                  <a:pt x="-8446" y="993913"/>
                  <a:pt x="-8" y="742793"/>
                  <a:pt x="0" y="600262"/>
                </a:cubicBezTo>
                <a:cubicBezTo>
                  <a:pt x="8" y="457731"/>
                  <a:pt x="21435" y="122230"/>
                  <a:pt x="0" y="0"/>
                </a:cubicBezTo>
                <a:close/>
              </a:path>
              <a:path w="3386174" h="2401046" stroke="0" extrusionOk="0">
                <a:moveTo>
                  <a:pt x="0" y="0"/>
                </a:moveTo>
                <a:cubicBezTo>
                  <a:pt x="316714" y="16021"/>
                  <a:pt x="506953" y="-19955"/>
                  <a:pt x="744958" y="0"/>
                </a:cubicBezTo>
                <a:cubicBezTo>
                  <a:pt x="982963" y="19955"/>
                  <a:pt x="1150557" y="-7248"/>
                  <a:pt x="1422193" y="0"/>
                </a:cubicBezTo>
                <a:cubicBezTo>
                  <a:pt x="1693830" y="7248"/>
                  <a:pt x="1777993" y="6555"/>
                  <a:pt x="2031704" y="0"/>
                </a:cubicBezTo>
                <a:cubicBezTo>
                  <a:pt x="2285415" y="-6555"/>
                  <a:pt x="2409491" y="-14644"/>
                  <a:pt x="2708939" y="0"/>
                </a:cubicBezTo>
                <a:cubicBezTo>
                  <a:pt x="3008388" y="14644"/>
                  <a:pt x="3080543" y="19846"/>
                  <a:pt x="3386174" y="0"/>
                </a:cubicBezTo>
                <a:cubicBezTo>
                  <a:pt x="3377641" y="156698"/>
                  <a:pt x="3412209" y="310117"/>
                  <a:pt x="3386174" y="552241"/>
                </a:cubicBezTo>
                <a:cubicBezTo>
                  <a:pt x="3360139" y="794365"/>
                  <a:pt x="3384332" y="934649"/>
                  <a:pt x="3386174" y="1080471"/>
                </a:cubicBezTo>
                <a:cubicBezTo>
                  <a:pt x="3388017" y="1226293"/>
                  <a:pt x="3390623" y="1357151"/>
                  <a:pt x="3386174" y="1608701"/>
                </a:cubicBezTo>
                <a:cubicBezTo>
                  <a:pt x="3381726" y="1860251"/>
                  <a:pt x="3413475" y="2240708"/>
                  <a:pt x="3386174" y="2401046"/>
                </a:cubicBezTo>
                <a:cubicBezTo>
                  <a:pt x="3175611" y="2420000"/>
                  <a:pt x="2901903" y="2399545"/>
                  <a:pt x="2675077" y="2401046"/>
                </a:cubicBezTo>
                <a:cubicBezTo>
                  <a:pt x="2448251" y="2402547"/>
                  <a:pt x="2172775" y="2373267"/>
                  <a:pt x="2031704" y="2401046"/>
                </a:cubicBezTo>
                <a:cubicBezTo>
                  <a:pt x="1890633" y="2428825"/>
                  <a:pt x="1488654" y="2375033"/>
                  <a:pt x="1320608" y="2401046"/>
                </a:cubicBezTo>
                <a:cubicBezTo>
                  <a:pt x="1152562" y="2427059"/>
                  <a:pt x="872843" y="2427700"/>
                  <a:pt x="711097" y="2401046"/>
                </a:cubicBezTo>
                <a:cubicBezTo>
                  <a:pt x="549351" y="2374392"/>
                  <a:pt x="228076" y="2397771"/>
                  <a:pt x="0" y="2401046"/>
                </a:cubicBezTo>
                <a:cubicBezTo>
                  <a:pt x="25565" y="2248461"/>
                  <a:pt x="23394" y="2024408"/>
                  <a:pt x="0" y="1776774"/>
                </a:cubicBezTo>
                <a:cubicBezTo>
                  <a:pt x="-23394" y="1529140"/>
                  <a:pt x="-28965" y="1312802"/>
                  <a:pt x="0" y="1128492"/>
                </a:cubicBezTo>
                <a:cubicBezTo>
                  <a:pt x="28965" y="944182"/>
                  <a:pt x="-50925" y="53225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dirty="0"/>
              <a:t>The SI unit for </a:t>
            </a:r>
            <a:r>
              <a:rPr lang="en-US" b="1" dirty="0"/>
              <a:t>power</a:t>
            </a:r>
            <a:r>
              <a:rPr lang="en-US" dirty="0"/>
              <a:t> is </a:t>
            </a:r>
            <a:r>
              <a:rPr lang="en-US" b="1" dirty="0"/>
              <a:t>watts</a:t>
            </a:r>
            <a:r>
              <a:rPr lang="en-US" dirty="0"/>
              <a:t> (W).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5F7BC5A-F576-979D-B5F5-9C76BC13A245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948625A-6B77-7D9A-1042-D5BD10FE32DD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5265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Using the electrical power formula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329"/>
            <a:ext cx="7040526" cy="487502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An air conditioner has a power rating of 1500</a:t>
            </a:r>
            <a:r>
              <a:rPr lang="en-GB" baseline="30000" dirty="0"/>
              <a:t> </a:t>
            </a:r>
            <a:r>
              <a:rPr lang="en-GB" dirty="0"/>
              <a:t>W and is supplied by a 208 V single-phase system.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Assuming the circuit is purely resistive, calculate the current, giving your answer to two significant figures.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35143" y="1690688"/>
            <a:ext cx="3250276" cy="4029508"/>
          </a:xfrm>
          <a:custGeom>
            <a:avLst/>
            <a:gdLst>
              <a:gd name="csX0" fmla="*/ 0 w 3250276"/>
              <a:gd name="csY0" fmla="*/ 0 h 4029508"/>
              <a:gd name="csX1" fmla="*/ 585050 w 3250276"/>
              <a:gd name="csY1" fmla="*/ 0 h 4029508"/>
              <a:gd name="csX2" fmla="*/ 1137597 w 3250276"/>
              <a:gd name="csY2" fmla="*/ 0 h 4029508"/>
              <a:gd name="csX3" fmla="*/ 1852657 w 3250276"/>
              <a:gd name="csY3" fmla="*/ 0 h 4029508"/>
              <a:gd name="csX4" fmla="*/ 2470210 w 3250276"/>
              <a:gd name="csY4" fmla="*/ 0 h 4029508"/>
              <a:gd name="csX5" fmla="*/ 3250276 w 3250276"/>
              <a:gd name="csY5" fmla="*/ 0 h 4029508"/>
              <a:gd name="csX6" fmla="*/ 3250276 w 3250276"/>
              <a:gd name="csY6" fmla="*/ 550699 h 4029508"/>
              <a:gd name="csX7" fmla="*/ 3250276 w 3250276"/>
              <a:gd name="csY7" fmla="*/ 1181989 h 4029508"/>
              <a:gd name="csX8" fmla="*/ 3250276 w 3250276"/>
              <a:gd name="csY8" fmla="*/ 1893869 h 4029508"/>
              <a:gd name="csX9" fmla="*/ 3250276 w 3250276"/>
              <a:gd name="csY9" fmla="*/ 2646044 h 4029508"/>
              <a:gd name="csX10" fmla="*/ 3250276 w 3250276"/>
              <a:gd name="csY10" fmla="*/ 3317628 h 4029508"/>
              <a:gd name="csX11" fmla="*/ 3250276 w 3250276"/>
              <a:gd name="csY11" fmla="*/ 4029508 h 4029508"/>
              <a:gd name="csX12" fmla="*/ 2535215 w 3250276"/>
              <a:gd name="csY12" fmla="*/ 4029508 h 4029508"/>
              <a:gd name="csX13" fmla="*/ 1820155 w 3250276"/>
              <a:gd name="csY13" fmla="*/ 4029508 h 4029508"/>
              <a:gd name="csX14" fmla="*/ 1105094 w 3250276"/>
              <a:gd name="csY14" fmla="*/ 4029508 h 4029508"/>
              <a:gd name="csX15" fmla="*/ 0 w 3250276"/>
              <a:gd name="csY15" fmla="*/ 4029508 h 4029508"/>
              <a:gd name="csX16" fmla="*/ 0 w 3250276"/>
              <a:gd name="csY16" fmla="*/ 3478809 h 4029508"/>
              <a:gd name="csX17" fmla="*/ 0 w 3250276"/>
              <a:gd name="csY17" fmla="*/ 2726634 h 4029508"/>
              <a:gd name="csX18" fmla="*/ 0 w 3250276"/>
              <a:gd name="csY18" fmla="*/ 2014754 h 4029508"/>
              <a:gd name="csX19" fmla="*/ 0 w 3250276"/>
              <a:gd name="csY19" fmla="*/ 1302874 h 4029508"/>
              <a:gd name="csX20" fmla="*/ 0 w 3250276"/>
              <a:gd name="csY20" fmla="*/ 590995 h 4029508"/>
              <a:gd name="csX21" fmla="*/ 0 w 3250276"/>
              <a:gd name="csY21" fmla="*/ 0 h 40295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3250276" h="4029508" fill="none" extrusionOk="0">
                <a:moveTo>
                  <a:pt x="0" y="0"/>
                </a:moveTo>
                <a:cubicBezTo>
                  <a:pt x="171451" y="27892"/>
                  <a:pt x="428849" y="-1225"/>
                  <a:pt x="585050" y="0"/>
                </a:cubicBezTo>
                <a:cubicBezTo>
                  <a:pt x="741251" y="1225"/>
                  <a:pt x="976625" y="14283"/>
                  <a:pt x="1137597" y="0"/>
                </a:cubicBezTo>
                <a:cubicBezTo>
                  <a:pt x="1298569" y="-14283"/>
                  <a:pt x="1572217" y="5235"/>
                  <a:pt x="1852657" y="0"/>
                </a:cubicBezTo>
                <a:cubicBezTo>
                  <a:pt x="2133097" y="-5235"/>
                  <a:pt x="2279230" y="1005"/>
                  <a:pt x="2470210" y="0"/>
                </a:cubicBezTo>
                <a:cubicBezTo>
                  <a:pt x="2661190" y="-1005"/>
                  <a:pt x="2956109" y="15035"/>
                  <a:pt x="3250276" y="0"/>
                </a:cubicBezTo>
                <a:cubicBezTo>
                  <a:pt x="3228061" y="137396"/>
                  <a:pt x="3242268" y="387008"/>
                  <a:pt x="3250276" y="550699"/>
                </a:cubicBezTo>
                <a:cubicBezTo>
                  <a:pt x="3258284" y="714390"/>
                  <a:pt x="3251059" y="901151"/>
                  <a:pt x="3250276" y="1181989"/>
                </a:cubicBezTo>
                <a:cubicBezTo>
                  <a:pt x="3249494" y="1462827"/>
                  <a:pt x="3268657" y="1560000"/>
                  <a:pt x="3250276" y="1893869"/>
                </a:cubicBezTo>
                <a:cubicBezTo>
                  <a:pt x="3231895" y="2227738"/>
                  <a:pt x="3251151" y="2492914"/>
                  <a:pt x="3250276" y="2646044"/>
                </a:cubicBezTo>
                <a:cubicBezTo>
                  <a:pt x="3249401" y="2799174"/>
                  <a:pt x="3216878" y="3108579"/>
                  <a:pt x="3250276" y="3317628"/>
                </a:cubicBezTo>
                <a:cubicBezTo>
                  <a:pt x="3283674" y="3526677"/>
                  <a:pt x="3248718" y="3674852"/>
                  <a:pt x="3250276" y="4029508"/>
                </a:cubicBezTo>
                <a:cubicBezTo>
                  <a:pt x="2913929" y="4050059"/>
                  <a:pt x="2699366" y="4004401"/>
                  <a:pt x="2535215" y="4029508"/>
                </a:cubicBezTo>
                <a:cubicBezTo>
                  <a:pt x="2371064" y="4054615"/>
                  <a:pt x="2079885" y="4016184"/>
                  <a:pt x="1820155" y="4029508"/>
                </a:cubicBezTo>
                <a:cubicBezTo>
                  <a:pt x="1560425" y="4042832"/>
                  <a:pt x="1258777" y="3994711"/>
                  <a:pt x="1105094" y="4029508"/>
                </a:cubicBezTo>
                <a:cubicBezTo>
                  <a:pt x="951411" y="4064305"/>
                  <a:pt x="437116" y="4070170"/>
                  <a:pt x="0" y="4029508"/>
                </a:cubicBezTo>
                <a:cubicBezTo>
                  <a:pt x="1698" y="3855536"/>
                  <a:pt x="-8126" y="3600823"/>
                  <a:pt x="0" y="3478809"/>
                </a:cubicBezTo>
                <a:cubicBezTo>
                  <a:pt x="8126" y="3356795"/>
                  <a:pt x="14957" y="2978037"/>
                  <a:pt x="0" y="2726634"/>
                </a:cubicBezTo>
                <a:cubicBezTo>
                  <a:pt x="-14957" y="2475231"/>
                  <a:pt x="-18907" y="2172405"/>
                  <a:pt x="0" y="2014754"/>
                </a:cubicBezTo>
                <a:cubicBezTo>
                  <a:pt x="18907" y="1857103"/>
                  <a:pt x="20185" y="1527254"/>
                  <a:pt x="0" y="1302874"/>
                </a:cubicBezTo>
                <a:cubicBezTo>
                  <a:pt x="-20185" y="1078494"/>
                  <a:pt x="-10276" y="840078"/>
                  <a:pt x="0" y="590995"/>
                </a:cubicBezTo>
                <a:cubicBezTo>
                  <a:pt x="10276" y="341912"/>
                  <a:pt x="-20167" y="142456"/>
                  <a:pt x="0" y="0"/>
                </a:cubicBezTo>
                <a:close/>
              </a:path>
              <a:path w="3250276" h="4029508" stroke="0" extrusionOk="0">
                <a:moveTo>
                  <a:pt x="0" y="0"/>
                </a:moveTo>
                <a:cubicBezTo>
                  <a:pt x="169146" y="31049"/>
                  <a:pt x="424126" y="-20679"/>
                  <a:pt x="715061" y="0"/>
                </a:cubicBezTo>
                <a:cubicBezTo>
                  <a:pt x="1005996" y="20679"/>
                  <a:pt x="1203759" y="16535"/>
                  <a:pt x="1365116" y="0"/>
                </a:cubicBezTo>
                <a:cubicBezTo>
                  <a:pt x="1526473" y="-16535"/>
                  <a:pt x="1814168" y="16354"/>
                  <a:pt x="1950166" y="0"/>
                </a:cubicBezTo>
                <a:cubicBezTo>
                  <a:pt x="2086164" y="-16354"/>
                  <a:pt x="2464071" y="4382"/>
                  <a:pt x="2600221" y="0"/>
                </a:cubicBezTo>
                <a:cubicBezTo>
                  <a:pt x="2736371" y="-4382"/>
                  <a:pt x="3096013" y="15089"/>
                  <a:pt x="3250276" y="0"/>
                </a:cubicBezTo>
                <a:cubicBezTo>
                  <a:pt x="3248169" y="286453"/>
                  <a:pt x="3277727" y="431218"/>
                  <a:pt x="3250276" y="590995"/>
                </a:cubicBezTo>
                <a:cubicBezTo>
                  <a:pt x="3222825" y="750772"/>
                  <a:pt x="3276849" y="918236"/>
                  <a:pt x="3250276" y="1141694"/>
                </a:cubicBezTo>
                <a:cubicBezTo>
                  <a:pt x="3223703" y="1365152"/>
                  <a:pt x="3262689" y="1462251"/>
                  <a:pt x="3250276" y="1692393"/>
                </a:cubicBezTo>
                <a:cubicBezTo>
                  <a:pt x="3237863" y="1922535"/>
                  <a:pt x="3281601" y="2050014"/>
                  <a:pt x="3250276" y="2323683"/>
                </a:cubicBezTo>
                <a:cubicBezTo>
                  <a:pt x="3218952" y="2597352"/>
                  <a:pt x="3273924" y="2852416"/>
                  <a:pt x="3250276" y="3035563"/>
                </a:cubicBezTo>
                <a:cubicBezTo>
                  <a:pt x="3226628" y="3218710"/>
                  <a:pt x="3212947" y="3547245"/>
                  <a:pt x="3250276" y="4029508"/>
                </a:cubicBezTo>
                <a:cubicBezTo>
                  <a:pt x="3051215" y="4029732"/>
                  <a:pt x="2877332" y="4052365"/>
                  <a:pt x="2632724" y="4029508"/>
                </a:cubicBezTo>
                <a:cubicBezTo>
                  <a:pt x="2388116" y="4006651"/>
                  <a:pt x="2301505" y="4049809"/>
                  <a:pt x="2047674" y="4029508"/>
                </a:cubicBezTo>
                <a:cubicBezTo>
                  <a:pt x="1793843" y="4009208"/>
                  <a:pt x="1657671" y="4033784"/>
                  <a:pt x="1430121" y="4029508"/>
                </a:cubicBezTo>
                <a:cubicBezTo>
                  <a:pt x="1202571" y="4025232"/>
                  <a:pt x="930747" y="4036505"/>
                  <a:pt x="747563" y="4029508"/>
                </a:cubicBezTo>
                <a:cubicBezTo>
                  <a:pt x="564379" y="4022511"/>
                  <a:pt x="251714" y="4041546"/>
                  <a:pt x="0" y="4029508"/>
                </a:cubicBezTo>
                <a:cubicBezTo>
                  <a:pt x="25098" y="3735646"/>
                  <a:pt x="-30928" y="3609851"/>
                  <a:pt x="0" y="3317628"/>
                </a:cubicBezTo>
                <a:cubicBezTo>
                  <a:pt x="30928" y="3025405"/>
                  <a:pt x="1194" y="2927343"/>
                  <a:pt x="0" y="2726634"/>
                </a:cubicBezTo>
                <a:cubicBezTo>
                  <a:pt x="-1194" y="2525925"/>
                  <a:pt x="-11605" y="2263449"/>
                  <a:pt x="0" y="2135639"/>
                </a:cubicBezTo>
                <a:cubicBezTo>
                  <a:pt x="11605" y="2007830"/>
                  <a:pt x="16584" y="1700076"/>
                  <a:pt x="0" y="1584940"/>
                </a:cubicBezTo>
                <a:cubicBezTo>
                  <a:pt x="-16584" y="1469804"/>
                  <a:pt x="29135" y="1142208"/>
                  <a:pt x="0" y="993945"/>
                </a:cubicBezTo>
                <a:cubicBezTo>
                  <a:pt x="-29135" y="845682"/>
                  <a:pt x="-13197" y="20162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Key point</a:t>
            </a:r>
          </a:p>
          <a:p>
            <a:pPr marL="0" lvl="0" indent="0">
              <a:buNone/>
            </a:pPr>
            <a:r>
              <a:rPr lang="en-US" dirty="0"/>
              <a:t>Current is in the opposite direction to electron flow.</a:t>
            </a:r>
          </a:p>
          <a:p>
            <a:pPr marL="0" lvl="0" indent="0">
              <a:buNone/>
            </a:pPr>
            <a:r>
              <a:rPr lang="en-US" dirty="0"/>
              <a:t>We avoid referring to ‘current flow’ because it is the electrons that flow.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778969C-907A-9383-EAF0-93A1713A3B9F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4F0B1A5A-61B7-73A1-7614-B82A318E610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31094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F9E5DD-E955-CD96-650E-25C0F8D0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8617" cy="1325563"/>
          </a:xfrm>
        </p:spPr>
        <p:txBody>
          <a:bodyPr/>
          <a:lstStyle/>
          <a:p>
            <a:r>
              <a:rPr lang="en-US" dirty="0"/>
              <a:t>Key mathematical electricity principles for construction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02DBEF-E72B-F700-4DEE-D45AE56D60A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97748F-08A3-303B-EF13-D1DDC8D175C4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Video</a:t>
            </a:r>
          </a:p>
        </p:txBody>
      </p:sp>
      <p:pic>
        <p:nvPicPr>
          <p:cNvPr id="5" name="Online Media 4" title="Key mathematical electricity principles for construction">
            <a:hlinkClick r:id="" action="ppaction://media"/>
            <a:extLst>
              <a:ext uri="{FF2B5EF4-FFF2-40B4-BE49-F238E27FC236}">
                <a16:creationId xmlns:a16="http://schemas.microsoft.com/office/drawing/2014/main" id="{3082E972-CEFC-1591-E134-B33E93F55B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3831" y="1690688"/>
            <a:ext cx="8024337" cy="45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D2A99-0C42-62B3-3270-44581B98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845BEE-DDCF-0DF5-BFAC-C2EC48F2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Using the electrical power formula</a:t>
            </a:r>
            <a:r>
              <a:rPr lang="en-GB" dirty="0">
                <a:solidFill>
                  <a:schemeClr val="accent1"/>
                </a:solidFill>
              </a:rPr>
              <a:t>: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98F3ED8-C0EF-335E-DF4B-E5E45C0408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1329"/>
                <a:ext cx="7040526" cy="487502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An air conditioner has a power rating of 1500</a:t>
                </a:r>
                <a:r>
                  <a:rPr lang="en-GB" baseline="30000" dirty="0"/>
                  <a:t> </a:t>
                </a:r>
                <a:r>
                  <a:rPr lang="en-GB" dirty="0"/>
                  <a:t>W and is supplied by a 208 V single-phase system.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Assuming the circuit is purely resistive, calculate the current, giving your answer to two significant figures.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Use the power equation to solve for current: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208 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(2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98F3ED8-C0EF-335E-DF4B-E5E45C0408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1329"/>
                <a:ext cx="7040526" cy="4875020"/>
              </a:xfrm>
              <a:blipFill>
                <a:blip r:embed="rId3"/>
                <a:stretch>
                  <a:fillRect l="-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89C840-8F26-CF8B-04A9-CBA21A5E32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35143" y="1690688"/>
            <a:ext cx="3250276" cy="4029508"/>
          </a:xfrm>
          <a:custGeom>
            <a:avLst/>
            <a:gdLst>
              <a:gd name="csX0" fmla="*/ 0 w 3250276"/>
              <a:gd name="csY0" fmla="*/ 0 h 4029508"/>
              <a:gd name="csX1" fmla="*/ 585050 w 3250276"/>
              <a:gd name="csY1" fmla="*/ 0 h 4029508"/>
              <a:gd name="csX2" fmla="*/ 1137597 w 3250276"/>
              <a:gd name="csY2" fmla="*/ 0 h 4029508"/>
              <a:gd name="csX3" fmla="*/ 1852657 w 3250276"/>
              <a:gd name="csY3" fmla="*/ 0 h 4029508"/>
              <a:gd name="csX4" fmla="*/ 2470210 w 3250276"/>
              <a:gd name="csY4" fmla="*/ 0 h 4029508"/>
              <a:gd name="csX5" fmla="*/ 3250276 w 3250276"/>
              <a:gd name="csY5" fmla="*/ 0 h 4029508"/>
              <a:gd name="csX6" fmla="*/ 3250276 w 3250276"/>
              <a:gd name="csY6" fmla="*/ 550699 h 4029508"/>
              <a:gd name="csX7" fmla="*/ 3250276 w 3250276"/>
              <a:gd name="csY7" fmla="*/ 1181989 h 4029508"/>
              <a:gd name="csX8" fmla="*/ 3250276 w 3250276"/>
              <a:gd name="csY8" fmla="*/ 1893869 h 4029508"/>
              <a:gd name="csX9" fmla="*/ 3250276 w 3250276"/>
              <a:gd name="csY9" fmla="*/ 2646044 h 4029508"/>
              <a:gd name="csX10" fmla="*/ 3250276 w 3250276"/>
              <a:gd name="csY10" fmla="*/ 3317628 h 4029508"/>
              <a:gd name="csX11" fmla="*/ 3250276 w 3250276"/>
              <a:gd name="csY11" fmla="*/ 4029508 h 4029508"/>
              <a:gd name="csX12" fmla="*/ 2535215 w 3250276"/>
              <a:gd name="csY12" fmla="*/ 4029508 h 4029508"/>
              <a:gd name="csX13" fmla="*/ 1820155 w 3250276"/>
              <a:gd name="csY13" fmla="*/ 4029508 h 4029508"/>
              <a:gd name="csX14" fmla="*/ 1105094 w 3250276"/>
              <a:gd name="csY14" fmla="*/ 4029508 h 4029508"/>
              <a:gd name="csX15" fmla="*/ 0 w 3250276"/>
              <a:gd name="csY15" fmla="*/ 4029508 h 4029508"/>
              <a:gd name="csX16" fmla="*/ 0 w 3250276"/>
              <a:gd name="csY16" fmla="*/ 3478809 h 4029508"/>
              <a:gd name="csX17" fmla="*/ 0 w 3250276"/>
              <a:gd name="csY17" fmla="*/ 2726634 h 4029508"/>
              <a:gd name="csX18" fmla="*/ 0 w 3250276"/>
              <a:gd name="csY18" fmla="*/ 2014754 h 4029508"/>
              <a:gd name="csX19" fmla="*/ 0 w 3250276"/>
              <a:gd name="csY19" fmla="*/ 1302874 h 4029508"/>
              <a:gd name="csX20" fmla="*/ 0 w 3250276"/>
              <a:gd name="csY20" fmla="*/ 590995 h 4029508"/>
              <a:gd name="csX21" fmla="*/ 0 w 3250276"/>
              <a:gd name="csY21" fmla="*/ 0 h 40295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3250276" h="4029508" fill="none" extrusionOk="0">
                <a:moveTo>
                  <a:pt x="0" y="0"/>
                </a:moveTo>
                <a:cubicBezTo>
                  <a:pt x="171451" y="27892"/>
                  <a:pt x="428849" y="-1225"/>
                  <a:pt x="585050" y="0"/>
                </a:cubicBezTo>
                <a:cubicBezTo>
                  <a:pt x="741251" y="1225"/>
                  <a:pt x="976625" y="14283"/>
                  <a:pt x="1137597" y="0"/>
                </a:cubicBezTo>
                <a:cubicBezTo>
                  <a:pt x="1298569" y="-14283"/>
                  <a:pt x="1572217" y="5235"/>
                  <a:pt x="1852657" y="0"/>
                </a:cubicBezTo>
                <a:cubicBezTo>
                  <a:pt x="2133097" y="-5235"/>
                  <a:pt x="2279230" y="1005"/>
                  <a:pt x="2470210" y="0"/>
                </a:cubicBezTo>
                <a:cubicBezTo>
                  <a:pt x="2661190" y="-1005"/>
                  <a:pt x="2956109" y="15035"/>
                  <a:pt x="3250276" y="0"/>
                </a:cubicBezTo>
                <a:cubicBezTo>
                  <a:pt x="3228061" y="137396"/>
                  <a:pt x="3242268" y="387008"/>
                  <a:pt x="3250276" y="550699"/>
                </a:cubicBezTo>
                <a:cubicBezTo>
                  <a:pt x="3258284" y="714390"/>
                  <a:pt x="3251059" y="901151"/>
                  <a:pt x="3250276" y="1181989"/>
                </a:cubicBezTo>
                <a:cubicBezTo>
                  <a:pt x="3249494" y="1462827"/>
                  <a:pt x="3268657" y="1560000"/>
                  <a:pt x="3250276" y="1893869"/>
                </a:cubicBezTo>
                <a:cubicBezTo>
                  <a:pt x="3231895" y="2227738"/>
                  <a:pt x="3251151" y="2492914"/>
                  <a:pt x="3250276" y="2646044"/>
                </a:cubicBezTo>
                <a:cubicBezTo>
                  <a:pt x="3249401" y="2799174"/>
                  <a:pt x="3216878" y="3108579"/>
                  <a:pt x="3250276" y="3317628"/>
                </a:cubicBezTo>
                <a:cubicBezTo>
                  <a:pt x="3283674" y="3526677"/>
                  <a:pt x="3248718" y="3674852"/>
                  <a:pt x="3250276" y="4029508"/>
                </a:cubicBezTo>
                <a:cubicBezTo>
                  <a:pt x="2913929" y="4050059"/>
                  <a:pt x="2699366" y="4004401"/>
                  <a:pt x="2535215" y="4029508"/>
                </a:cubicBezTo>
                <a:cubicBezTo>
                  <a:pt x="2371064" y="4054615"/>
                  <a:pt x="2079885" y="4016184"/>
                  <a:pt x="1820155" y="4029508"/>
                </a:cubicBezTo>
                <a:cubicBezTo>
                  <a:pt x="1560425" y="4042832"/>
                  <a:pt x="1258777" y="3994711"/>
                  <a:pt x="1105094" y="4029508"/>
                </a:cubicBezTo>
                <a:cubicBezTo>
                  <a:pt x="951411" y="4064305"/>
                  <a:pt x="437116" y="4070170"/>
                  <a:pt x="0" y="4029508"/>
                </a:cubicBezTo>
                <a:cubicBezTo>
                  <a:pt x="1698" y="3855536"/>
                  <a:pt x="-8126" y="3600823"/>
                  <a:pt x="0" y="3478809"/>
                </a:cubicBezTo>
                <a:cubicBezTo>
                  <a:pt x="8126" y="3356795"/>
                  <a:pt x="14957" y="2978037"/>
                  <a:pt x="0" y="2726634"/>
                </a:cubicBezTo>
                <a:cubicBezTo>
                  <a:pt x="-14957" y="2475231"/>
                  <a:pt x="-18907" y="2172405"/>
                  <a:pt x="0" y="2014754"/>
                </a:cubicBezTo>
                <a:cubicBezTo>
                  <a:pt x="18907" y="1857103"/>
                  <a:pt x="20185" y="1527254"/>
                  <a:pt x="0" y="1302874"/>
                </a:cubicBezTo>
                <a:cubicBezTo>
                  <a:pt x="-20185" y="1078494"/>
                  <a:pt x="-10276" y="840078"/>
                  <a:pt x="0" y="590995"/>
                </a:cubicBezTo>
                <a:cubicBezTo>
                  <a:pt x="10276" y="341912"/>
                  <a:pt x="-20167" y="142456"/>
                  <a:pt x="0" y="0"/>
                </a:cubicBezTo>
                <a:close/>
              </a:path>
              <a:path w="3250276" h="4029508" stroke="0" extrusionOk="0">
                <a:moveTo>
                  <a:pt x="0" y="0"/>
                </a:moveTo>
                <a:cubicBezTo>
                  <a:pt x="169146" y="31049"/>
                  <a:pt x="424126" y="-20679"/>
                  <a:pt x="715061" y="0"/>
                </a:cubicBezTo>
                <a:cubicBezTo>
                  <a:pt x="1005996" y="20679"/>
                  <a:pt x="1203759" y="16535"/>
                  <a:pt x="1365116" y="0"/>
                </a:cubicBezTo>
                <a:cubicBezTo>
                  <a:pt x="1526473" y="-16535"/>
                  <a:pt x="1814168" y="16354"/>
                  <a:pt x="1950166" y="0"/>
                </a:cubicBezTo>
                <a:cubicBezTo>
                  <a:pt x="2086164" y="-16354"/>
                  <a:pt x="2464071" y="4382"/>
                  <a:pt x="2600221" y="0"/>
                </a:cubicBezTo>
                <a:cubicBezTo>
                  <a:pt x="2736371" y="-4382"/>
                  <a:pt x="3096013" y="15089"/>
                  <a:pt x="3250276" y="0"/>
                </a:cubicBezTo>
                <a:cubicBezTo>
                  <a:pt x="3248169" y="286453"/>
                  <a:pt x="3277727" y="431218"/>
                  <a:pt x="3250276" y="590995"/>
                </a:cubicBezTo>
                <a:cubicBezTo>
                  <a:pt x="3222825" y="750772"/>
                  <a:pt x="3276849" y="918236"/>
                  <a:pt x="3250276" y="1141694"/>
                </a:cubicBezTo>
                <a:cubicBezTo>
                  <a:pt x="3223703" y="1365152"/>
                  <a:pt x="3262689" y="1462251"/>
                  <a:pt x="3250276" y="1692393"/>
                </a:cubicBezTo>
                <a:cubicBezTo>
                  <a:pt x="3237863" y="1922535"/>
                  <a:pt x="3281601" y="2050014"/>
                  <a:pt x="3250276" y="2323683"/>
                </a:cubicBezTo>
                <a:cubicBezTo>
                  <a:pt x="3218952" y="2597352"/>
                  <a:pt x="3273924" y="2852416"/>
                  <a:pt x="3250276" y="3035563"/>
                </a:cubicBezTo>
                <a:cubicBezTo>
                  <a:pt x="3226628" y="3218710"/>
                  <a:pt x="3212947" y="3547245"/>
                  <a:pt x="3250276" y="4029508"/>
                </a:cubicBezTo>
                <a:cubicBezTo>
                  <a:pt x="3051215" y="4029732"/>
                  <a:pt x="2877332" y="4052365"/>
                  <a:pt x="2632724" y="4029508"/>
                </a:cubicBezTo>
                <a:cubicBezTo>
                  <a:pt x="2388116" y="4006651"/>
                  <a:pt x="2301505" y="4049809"/>
                  <a:pt x="2047674" y="4029508"/>
                </a:cubicBezTo>
                <a:cubicBezTo>
                  <a:pt x="1793843" y="4009208"/>
                  <a:pt x="1657671" y="4033784"/>
                  <a:pt x="1430121" y="4029508"/>
                </a:cubicBezTo>
                <a:cubicBezTo>
                  <a:pt x="1202571" y="4025232"/>
                  <a:pt x="930747" y="4036505"/>
                  <a:pt x="747563" y="4029508"/>
                </a:cubicBezTo>
                <a:cubicBezTo>
                  <a:pt x="564379" y="4022511"/>
                  <a:pt x="251714" y="4041546"/>
                  <a:pt x="0" y="4029508"/>
                </a:cubicBezTo>
                <a:cubicBezTo>
                  <a:pt x="25098" y="3735646"/>
                  <a:pt x="-30928" y="3609851"/>
                  <a:pt x="0" y="3317628"/>
                </a:cubicBezTo>
                <a:cubicBezTo>
                  <a:pt x="30928" y="3025405"/>
                  <a:pt x="1194" y="2927343"/>
                  <a:pt x="0" y="2726634"/>
                </a:cubicBezTo>
                <a:cubicBezTo>
                  <a:pt x="-1194" y="2525925"/>
                  <a:pt x="-11605" y="2263449"/>
                  <a:pt x="0" y="2135639"/>
                </a:cubicBezTo>
                <a:cubicBezTo>
                  <a:pt x="11605" y="2007830"/>
                  <a:pt x="16584" y="1700076"/>
                  <a:pt x="0" y="1584940"/>
                </a:cubicBezTo>
                <a:cubicBezTo>
                  <a:pt x="-16584" y="1469804"/>
                  <a:pt x="29135" y="1142208"/>
                  <a:pt x="0" y="993945"/>
                </a:cubicBezTo>
                <a:cubicBezTo>
                  <a:pt x="-29135" y="845682"/>
                  <a:pt x="-13197" y="20162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Key point</a:t>
            </a:r>
          </a:p>
          <a:p>
            <a:pPr marL="0" lvl="0" indent="0">
              <a:buNone/>
            </a:pPr>
            <a:r>
              <a:rPr lang="en-US" dirty="0"/>
              <a:t>Current is in the opposite direction to electron flow.</a:t>
            </a:r>
          </a:p>
          <a:p>
            <a:pPr marL="0" lvl="0" indent="0">
              <a:buNone/>
            </a:pPr>
            <a:r>
              <a:rPr lang="en-US" dirty="0"/>
              <a:t>We avoid referring to ‘current flow’ because it is the electrons that flow.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D246EF6-0E9F-B6BD-25E1-3A79CF39FA52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AC818CF-FA20-E355-343D-196592FF1642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28097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What is power dissipation?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Power dissipation</a:t>
            </a:r>
            <a:r>
              <a:rPr lang="en-GB" dirty="0"/>
              <a:t> in electrical systems</a:t>
            </a:r>
            <a:r>
              <a:rPr lang="en-GB" b="1" dirty="0"/>
              <a:t> </a:t>
            </a:r>
            <a:r>
              <a:rPr lang="en-GB" dirty="0"/>
              <a:t>is often referred to as ‘lost’ energy or power, but </a:t>
            </a:r>
            <a:r>
              <a:rPr lang="en-GB" b="1" dirty="0"/>
              <a:t>energy is never lost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Instead, it is</a:t>
            </a:r>
            <a:r>
              <a:rPr lang="en-GB" b="1" dirty="0"/>
              <a:t> </a:t>
            </a:r>
            <a:r>
              <a:rPr lang="en-GB" dirty="0"/>
              <a:t>converted into different energy forms, such as heat and light due to resistance in the circuit.</a:t>
            </a:r>
          </a:p>
          <a:p>
            <a:pPr marL="0" indent="0">
              <a:buNone/>
            </a:pPr>
            <a:r>
              <a:rPr lang="en-GB" dirty="0"/>
              <a:t>Accurate calculations are key for avoiding too much heat generation resulting in damage, electrical failure </a:t>
            </a:r>
            <a:br>
              <a:rPr lang="en-GB" dirty="0"/>
            </a:br>
            <a:r>
              <a:rPr lang="en-GB" dirty="0"/>
              <a:t>or even fire.</a:t>
            </a:r>
          </a:p>
        </p:txBody>
      </p:sp>
      <p:pic>
        <p:nvPicPr>
          <p:cNvPr id="14" name="Picture Placeholder 13" descr="Flame, smoke and sparks on a damaged electrical cable">
            <a:extLst>
              <a:ext uri="{FF2B5EF4-FFF2-40B4-BE49-F238E27FC236}">
                <a16:creationId xmlns:a16="http://schemas.microsoft.com/office/drawing/2014/main" id="{1D218804-A4B9-B328-A5FD-A91FE81FE04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0F74713-1914-FD98-AE0D-25EC4EB1653F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E210664-9C2D-5B29-D0F3-B063250C8B06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69832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Calculating power dissipation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7778012" y="1581912"/>
                <a:ext cx="3174076" cy="4351338"/>
              </a:xfrm>
              <a:custGeom>
                <a:avLst/>
                <a:gdLst>
                  <a:gd name="csX0" fmla="*/ 0 w 3174076"/>
                  <a:gd name="csY0" fmla="*/ 0 h 4351338"/>
                  <a:gd name="csX1" fmla="*/ 666556 w 3174076"/>
                  <a:gd name="csY1" fmla="*/ 0 h 4351338"/>
                  <a:gd name="csX2" fmla="*/ 1364853 w 3174076"/>
                  <a:gd name="csY2" fmla="*/ 0 h 4351338"/>
                  <a:gd name="csX3" fmla="*/ 1967927 w 3174076"/>
                  <a:gd name="csY3" fmla="*/ 0 h 4351338"/>
                  <a:gd name="csX4" fmla="*/ 3174076 w 3174076"/>
                  <a:gd name="csY4" fmla="*/ 0 h 4351338"/>
                  <a:gd name="csX5" fmla="*/ 3174076 w 3174076"/>
                  <a:gd name="csY5" fmla="*/ 491080 h 4351338"/>
                  <a:gd name="csX6" fmla="*/ 3174076 w 3174076"/>
                  <a:gd name="csY6" fmla="*/ 1069186 h 4351338"/>
                  <a:gd name="csX7" fmla="*/ 3174076 w 3174076"/>
                  <a:gd name="csY7" fmla="*/ 1734319 h 4351338"/>
                  <a:gd name="csX8" fmla="*/ 3174076 w 3174076"/>
                  <a:gd name="csY8" fmla="*/ 2442965 h 4351338"/>
                  <a:gd name="csX9" fmla="*/ 3174076 w 3174076"/>
                  <a:gd name="csY9" fmla="*/ 3064585 h 4351338"/>
                  <a:gd name="csX10" fmla="*/ 3174076 w 3174076"/>
                  <a:gd name="csY10" fmla="*/ 3642692 h 4351338"/>
                  <a:gd name="csX11" fmla="*/ 3174076 w 3174076"/>
                  <a:gd name="csY11" fmla="*/ 4351338 h 4351338"/>
                  <a:gd name="csX12" fmla="*/ 2507520 w 3174076"/>
                  <a:gd name="csY12" fmla="*/ 4351338 h 4351338"/>
                  <a:gd name="csX13" fmla="*/ 1809223 w 3174076"/>
                  <a:gd name="csY13" fmla="*/ 4351338 h 4351338"/>
                  <a:gd name="csX14" fmla="*/ 1269630 w 3174076"/>
                  <a:gd name="csY14" fmla="*/ 4351338 h 4351338"/>
                  <a:gd name="csX15" fmla="*/ 730037 w 3174076"/>
                  <a:gd name="csY15" fmla="*/ 4351338 h 4351338"/>
                  <a:gd name="csX16" fmla="*/ 0 w 3174076"/>
                  <a:gd name="csY16" fmla="*/ 4351338 h 4351338"/>
                  <a:gd name="csX17" fmla="*/ 0 w 3174076"/>
                  <a:gd name="csY17" fmla="*/ 3686205 h 4351338"/>
                  <a:gd name="csX18" fmla="*/ 0 w 3174076"/>
                  <a:gd name="csY18" fmla="*/ 3021072 h 4351338"/>
                  <a:gd name="csX19" fmla="*/ 0 w 3174076"/>
                  <a:gd name="csY19" fmla="*/ 2355939 h 4351338"/>
                  <a:gd name="csX20" fmla="*/ 0 w 3174076"/>
                  <a:gd name="csY20" fmla="*/ 1821346 h 4351338"/>
                  <a:gd name="csX21" fmla="*/ 0 w 3174076"/>
                  <a:gd name="csY21" fmla="*/ 1330266 h 4351338"/>
                  <a:gd name="csX22" fmla="*/ 0 w 3174076"/>
                  <a:gd name="csY22" fmla="*/ 795673 h 4351338"/>
                  <a:gd name="csX23" fmla="*/ 0 w 3174076"/>
                  <a:gd name="csY23" fmla="*/ 0 h 4351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174076" h="4351338" fill="none" extrusionOk="0">
                    <a:moveTo>
                      <a:pt x="0" y="0"/>
                    </a:moveTo>
                    <a:cubicBezTo>
                      <a:pt x="182566" y="18365"/>
                      <a:pt x="436439" y="15524"/>
                      <a:pt x="666556" y="0"/>
                    </a:cubicBezTo>
                    <a:cubicBezTo>
                      <a:pt x="896673" y="-15524"/>
                      <a:pt x="1118137" y="-32536"/>
                      <a:pt x="1364853" y="0"/>
                    </a:cubicBezTo>
                    <a:cubicBezTo>
                      <a:pt x="1611569" y="32536"/>
                      <a:pt x="1834251" y="2865"/>
                      <a:pt x="1967927" y="0"/>
                    </a:cubicBezTo>
                    <a:cubicBezTo>
                      <a:pt x="2101603" y="-2865"/>
                      <a:pt x="2625267" y="59199"/>
                      <a:pt x="3174076" y="0"/>
                    </a:cubicBezTo>
                    <a:cubicBezTo>
                      <a:pt x="3155473" y="98876"/>
                      <a:pt x="3156398" y="306434"/>
                      <a:pt x="3174076" y="491080"/>
                    </a:cubicBezTo>
                    <a:cubicBezTo>
                      <a:pt x="3191754" y="675726"/>
                      <a:pt x="3163366" y="918750"/>
                      <a:pt x="3174076" y="1069186"/>
                    </a:cubicBezTo>
                    <a:cubicBezTo>
                      <a:pt x="3184786" y="1219622"/>
                      <a:pt x="3171795" y="1549398"/>
                      <a:pt x="3174076" y="1734319"/>
                    </a:cubicBezTo>
                    <a:cubicBezTo>
                      <a:pt x="3176357" y="1919240"/>
                      <a:pt x="3208137" y="2107215"/>
                      <a:pt x="3174076" y="2442965"/>
                    </a:cubicBezTo>
                    <a:cubicBezTo>
                      <a:pt x="3140015" y="2778715"/>
                      <a:pt x="3176495" y="2918729"/>
                      <a:pt x="3174076" y="3064585"/>
                    </a:cubicBezTo>
                    <a:cubicBezTo>
                      <a:pt x="3171657" y="3210441"/>
                      <a:pt x="3194978" y="3462894"/>
                      <a:pt x="3174076" y="3642692"/>
                    </a:cubicBezTo>
                    <a:cubicBezTo>
                      <a:pt x="3153174" y="3822490"/>
                      <a:pt x="3152232" y="4005618"/>
                      <a:pt x="3174076" y="4351338"/>
                    </a:cubicBezTo>
                    <a:cubicBezTo>
                      <a:pt x="2874700" y="4351424"/>
                      <a:pt x="2661917" y="4359163"/>
                      <a:pt x="2507520" y="4351338"/>
                    </a:cubicBezTo>
                    <a:cubicBezTo>
                      <a:pt x="2353123" y="4343513"/>
                      <a:pt x="2016006" y="4356796"/>
                      <a:pt x="1809223" y="4351338"/>
                    </a:cubicBezTo>
                    <a:cubicBezTo>
                      <a:pt x="1602440" y="4345880"/>
                      <a:pt x="1481703" y="4362361"/>
                      <a:pt x="1269630" y="4351338"/>
                    </a:cubicBezTo>
                    <a:cubicBezTo>
                      <a:pt x="1057557" y="4340315"/>
                      <a:pt x="999466" y="4332258"/>
                      <a:pt x="730037" y="4351338"/>
                    </a:cubicBezTo>
                    <a:cubicBezTo>
                      <a:pt x="460608" y="4370418"/>
                      <a:pt x="178551" y="4332665"/>
                      <a:pt x="0" y="4351338"/>
                    </a:cubicBezTo>
                    <a:cubicBezTo>
                      <a:pt x="11178" y="4149673"/>
                      <a:pt x="10258" y="3977258"/>
                      <a:pt x="0" y="3686205"/>
                    </a:cubicBezTo>
                    <a:cubicBezTo>
                      <a:pt x="-10258" y="3395152"/>
                      <a:pt x="12390" y="3267580"/>
                      <a:pt x="0" y="3021072"/>
                    </a:cubicBezTo>
                    <a:cubicBezTo>
                      <a:pt x="-12390" y="2774564"/>
                      <a:pt x="-32654" y="2504225"/>
                      <a:pt x="0" y="2355939"/>
                    </a:cubicBezTo>
                    <a:cubicBezTo>
                      <a:pt x="32654" y="2207653"/>
                      <a:pt x="14713" y="2078443"/>
                      <a:pt x="0" y="1821346"/>
                    </a:cubicBezTo>
                    <a:cubicBezTo>
                      <a:pt x="-14713" y="1564249"/>
                      <a:pt x="3350" y="1530012"/>
                      <a:pt x="0" y="1330266"/>
                    </a:cubicBezTo>
                    <a:cubicBezTo>
                      <a:pt x="-3350" y="1130520"/>
                      <a:pt x="17592" y="929302"/>
                      <a:pt x="0" y="795673"/>
                    </a:cubicBezTo>
                    <a:cubicBezTo>
                      <a:pt x="-17592" y="662044"/>
                      <a:pt x="36528" y="391774"/>
                      <a:pt x="0" y="0"/>
                    </a:cubicBezTo>
                    <a:close/>
                  </a:path>
                  <a:path w="3174076" h="4351338" stroke="0" extrusionOk="0">
                    <a:moveTo>
                      <a:pt x="0" y="0"/>
                    </a:moveTo>
                    <a:cubicBezTo>
                      <a:pt x="278779" y="-29298"/>
                      <a:pt x="483581" y="-34700"/>
                      <a:pt x="698297" y="0"/>
                    </a:cubicBezTo>
                    <a:cubicBezTo>
                      <a:pt x="913013" y="34700"/>
                      <a:pt x="1143201" y="-1434"/>
                      <a:pt x="1333112" y="0"/>
                    </a:cubicBezTo>
                    <a:cubicBezTo>
                      <a:pt x="1523024" y="1434"/>
                      <a:pt x="1641358" y="-23915"/>
                      <a:pt x="1904446" y="0"/>
                    </a:cubicBezTo>
                    <a:cubicBezTo>
                      <a:pt x="2167534" y="23915"/>
                      <a:pt x="2258188" y="29021"/>
                      <a:pt x="2539261" y="0"/>
                    </a:cubicBezTo>
                    <a:cubicBezTo>
                      <a:pt x="2820335" y="-29021"/>
                      <a:pt x="3003031" y="17659"/>
                      <a:pt x="3174076" y="0"/>
                    </a:cubicBezTo>
                    <a:cubicBezTo>
                      <a:pt x="3162072" y="242776"/>
                      <a:pt x="3152439" y="387420"/>
                      <a:pt x="3174076" y="534593"/>
                    </a:cubicBezTo>
                    <a:cubicBezTo>
                      <a:pt x="3195713" y="681766"/>
                      <a:pt x="3158600" y="861841"/>
                      <a:pt x="3174076" y="1025673"/>
                    </a:cubicBezTo>
                    <a:cubicBezTo>
                      <a:pt x="3189552" y="1189505"/>
                      <a:pt x="3159114" y="1340693"/>
                      <a:pt x="3174076" y="1516752"/>
                    </a:cubicBezTo>
                    <a:cubicBezTo>
                      <a:pt x="3189038" y="1692811"/>
                      <a:pt x="3148224" y="1890464"/>
                      <a:pt x="3174076" y="2094858"/>
                    </a:cubicBezTo>
                    <a:cubicBezTo>
                      <a:pt x="3199928" y="2299252"/>
                      <a:pt x="3156887" y="2622110"/>
                      <a:pt x="3174076" y="2759992"/>
                    </a:cubicBezTo>
                    <a:cubicBezTo>
                      <a:pt x="3191265" y="2897874"/>
                      <a:pt x="3192005" y="3100843"/>
                      <a:pt x="3174076" y="3338098"/>
                    </a:cubicBezTo>
                    <a:cubicBezTo>
                      <a:pt x="3156147" y="3575353"/>
                      <a:pt x="3150620" y="3850366"/>
                      <a:pt x="3174076" y="4351338"/>
                    </a:cubicBezTo>
                    <a:cubicBezTo>
                      <a:pt x="3017803" y="4359632"/>
                      <a:pt x="2680922" y="4382636"/>
                      <a:pt x="2507520" y="4351338"/>
                    </a:cubicBezTo>
                    <a:cubicBezTo>
                      <a:pt x="2334118" y="4320040"/>
                      <a:pt x="2169410" y="4342181"/>
                      <a:pt x="1904446" y="4351338"/>
                    </a:cubicBezTo>
                    <a:cubicBezTo>
                      <a:pt x="1639482" y="4360495"/>
                      <a:pt x="1458605" y="4372516"/>
                      <a:pt x="1237890" y="4351338"/>
                    </a:cubicBezTo>
                    <a:cubicBezTo>
                      <a:pt x="1017175" y="4330160"/>
                      <a:pt x="422317" y="4339764"/>
                      <a:pt x="0" y="4351338"/>
                    </a:cubicBezTo>
                    <a:cubicBezTo>
                      <a:pt x="-2775" y="4033440"/>
                      <a:pt x="16195" y="3911280"/>
                      <a:pt x="0" y="3686205"/>
                    </a:cubicBezTo>
                    <a:cubicBezTo>
                      <a:pt x="-16195" y="3461130"/>
                      <a:pt x="2118" y="3361912"/>
                      <a:pt x="0" y="3151612"/>
                    </a:cubicBezTo>
                    <a:cubicBezTo>
                      <a:pt x="-2118" y="2941312"/>
                      <a:pt x="-1923" y="2835270"/>
                      <a:pt x="0" y="2617019"/>
                    </a:cubicBezTo>
                    <a:cubicBezTo>
                      <a:pt x="1923" y="2398768"/>
                      <a:pt x="-5617" y="2305510"/>
                      <a:pt x="0" y="2125939"/>
                    </a:cubicBezTo>
                    <a:cubicBezTo>
                      <a:pt x="5617" y="1946368"/>
                      <a:pt x="-7310" y="1838861"/>
                      <a:pt x="0" y="1591346"/>
                    </a:cubicBezTo>
                    <a:cubicBezTo>
                      <a:pt x="7310" y="1343831"/>
                      <a:pt x="-12848" y="1082974"/>
                      <a:pt x="0" y="882700"/>
                    </a:cubicBezTo>
                    <a:cubicBezTo>
                      <a:pt x="12848" y="682426"/>
                      <a:pt x="4024" y="26692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Another formula for power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Can you show this by substituting Ohm’s Law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</a:t>
                </a:r>
              </a:p>
              <a:p>
                <a:pPr marL="0" lvl="0" indent="0" algn="ctr">
                  <a:buNone/>
                </a:pPr>
                <a:r>
                  <a:rPr lang="en-US" dirty="0"/>
                  <a:t>into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7778012" y="1581912"/>
                <a:ext cx="3174076" cy="4351338"/>
              </a:xfrm>
              <a:custGeom>
                <a:avLst/>
                <a:gdLst>
                  <a:gd name="csX0" fmla="*/ 0 w 3174076"/>
                  <a:gd name="csY0" fmla="*/ 0 h 4351338"/>
                  <a:gd name="csX1" fmla="*/ 666556 w 3174076"/>
                  <a:gd name="csY1" fmla="*/ 0 h 4351338"/>
                  <a:gd name="csX2" fmla="*/ 1364853 w 3174076"/>
                  <a:gd name="csY2" fmla="*/ 0 h 4351338"/>
                  <a:gd name="csX3" fmla="*/ 1967927 w 3174076"/>
                  <a:gd name="csY3" fmla="*/ 0 h 4351338"/>
                  <a:gd name="csX4" fmla="*/ 3174076 w 3174076"/>
                  <a:gd name="csY4" fmla="*/ 0 h 4351338"/>
                  <a:gd name="csX5" fmla="*/ 3174076 w 3174076"/>
                  <a:gd name="csY5" fmla="*/ 491080 h 4351338"/>
                  <a:gd name="csX6" fmla="*/ 3174076 w 3174076"/>
                  <a:gd name="csY6" fmla="*/ 1069186 h 4351338"/>
                  <a:gd name="csX7" fmla="*/ 3174076 w 3174076"/>
                  <a:gd name="csY7" fmla="*/ 1734319 h 4351338"/>
                  <a:gd name="csX8" fmla="*/ 3174076 w 3174076"/>
                  <a:gd name="csY8" fmla="*/ 2442965 h 4351338"/>
                  <a:gd name="csX9" fmla="*/ 3174076 w 3174076"/>
                  <a:gd name="csY9" fmla="*/ 3064585 h 4351338"/>
                  <a:gd name="csX10" fmla="*/ 3174076 w 3174076"/>
                  <a:gd name="csY10" fmla="*/ 3642692 h 4351338"/>
                  <a:gd name="csX11" fmla="*/ 3174076 w 3174076"/>
                  <a:gd name="csY11" fmla="*/ 4351338 h 4351338"/>
                  <a:gd name="csX12" fmla="*/ 2507520 w 3174076"/>
                  <a:gd name="csY12" fmla="*/ 4351338 h 4351338"/>
                  <a:gd name="csX13" fmla="*/ 1809223 w 3174076"/>
                  <a:gd name="csY13" fmla="*/ 4351338 h 4351338"/>
                  <a:gd name="csX14" fmla="*/ 1269630 w 3174076"/>
                  <a:gd name="csY14" fmla="*/ 4351338 h 4351338"/>
                  <a:gd name="csX15" fmla="*/ 730037 w 3174076"/>
                  <a:gd name="csY15" fmla="*/ 4351338 h 4351338"/>
                  <a:gd name="csX16" fmla="*/ 0 w 3174076"/>
                  <a:gd name="csY16" fmla="*/ 4351338 h 4351338"/>
                  <a:gd name="csX17" fmla="*/ 0 w 3174076"/>
                  <a:gd name="csY17" fmla="*/ 3686205 h 4351338"/>
                  <a:gd name="csX18" fmla="*/ 0 w 3174076"/>
                  <a:gd name="csY18" fmla="*/ 3021072 h 4351338"/>
                  <a:gd name="csX19" fmla="*/ 0 w 3174076"/>
                  <a:gd name="csY19" fmla="*/ 2355939 h 4351338"/>
                  <a:gd name="csX20" fmla="*/ 0 w 3174076"/>
                  <a:gd name="csY20" fmla="*/ 1821346 h 4351338"/>
                  <a:gd name="csX21" fmla="*/ 0 w 3174076"/>
                  <a:gd name="csY21" fmla="*/ 1330266 h 4351338"/>
                  <a:gd name="csX22" fmla="*/ 0 w 3174076"/>
                  <a:gd name="csY22" fmla="*/ 795673 h 4351338"/>
                  <a:gd name="csX23" fmla="*/ 0 w 3174076"/>
                  <a:gd name="csY23" fmla="*/ 0 h 4351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174076" h="4351338" fill="none" extrusionOk="0">
                    <a:moveTo>
                      <a:pt x="0" y="0"/>
                    </a:moveTo>
                    <a:cubicBezTo>
                      <a:pt x="182566" y="18365"/>
                      <a:pt x="436439" y="15524"/>
                      <a:pt x="666556" y="0"/>
                    </a:cubicBezTo>
                    <a:cubicBezTo>
                      <a:pt x="896673" y="-15524"/>
                      <a:pt x="1118137" y="-32536"/>
                      <a:pt x="1364853" y="0"/>
                    </a:cubicBezTo>
                    <a:cubicBezTo>
                      <a:pt x="1611569" y="32536"/>
                      <a:pt x="1834251" y="2865"/>
                      <a:pt x="1967927" y="0"/>
                    </a:cubicBezTo>
                    <a:cubicBezTo>
                      <a:pt x="2101603" y="-2865"/>
                      <a:pt x="2625267" y="59199"/>
                      <a:pt x="3174076" y="0"/>
                    </a:cubicBezTo>
                    <a:cubicBezTo>
                      <a:pt x="3155473" y="98876"/>
                      <a:pt x="3156398" y="306434"/>
                      <a:pt x="3174076" y="491080"/>
                    </a:cubicBezTo>
                    <a:cubicBezTo>
                      <a:pt x="3191754" y="675726"/>
                      <a:pt x="3163366" y="918750"/>
                      <a:pt x="3174076" y="1069186"/>
                    </a:cubicBezTo>
                    <a:cubicBezTo>
                      <a:pt x="3184786" y="1219622"/>
                      <a:pt x="3171795" y="1549398"/>
                      <a:pt x="3174076" y="1734319"/>
                    </a:cubicBezTo>
                    <a:cubicBezTo>
                      <a:pt x="3176357" y="1919240"/>
                      <a:pt x="3208137" y="2107215"/>
                      <a:pt x="3174076" y="2442965"/>
                    </a:cubicBezTo>
                    <a:cubicBezTo>
                      <a:pt x="3140015" y="2778715"/>
                      <a:pt x="3176495" y="2918729"/>
                      <a:pt x="3174076" y="3064585"/>
                    </a:cubicBezTo>
                    <a:cubicBezTo>
                      <a:pt x="3171657" y="3210441"/>
                      <a:pt x="3194978" y="3462894"/>
                      <a:pt x="3174076" y="3642692"/>
                    </a:cubicBezTo>
                    <a:cubicBezTo>
                      <a:pt x="3153174" y="3822490"/>
                      <a:pt x="3152232" y="4005618"/>
                      <a:pt x="3174076" y="4351338"/>
                    </a:cubicBezTo>
                    <a:cubicBezTo>
                      <a:pt x="2874700" y="4351424"/>
                      <a:pt x="2661917" y="4359163"/>
                      <a:pt x="2507520" y="4351338"/>
                    </a:cubicBezTo>
                    <a:cubicBezTo>
                      <a:pt x="2353123" y="4343513"/>
                      <a:pt x="2016006" y="4356796"/>
                      <a:pt x="1809223" y="4351338"/>
                    </a:cubicBezTo>
                    <a:cubicBezTo>
                      <a:pt x="1602440" y="4345880"/>
                      <a:pt x="1481703" y="4362361"/>
                      <a:pt x="1269630" y="4351338"/>
                    </a:cubicBezTo>
                    <a:cubicBezTo>
                      <a:pt x="1057557" y="4340315"/>
                      <a:pt x="999466" y="4332258"/>
                      <a:pt x="730037" y="4351338"/>
                    </a:cubicBezTo>
                    <a:cubicBezTo>
                      <a:pt x="460608" y="4370418"/>
                      <a:pt x="178551" y="4332665"/>
                      <a:pt x="0" y="4351338"/>
                    </a:cubicBezTo>
                    <a:cubicBezTo>
                      <a:pt x="11178" y="4149673"/>
                      <a:pt x="10258" y="3977258"/>
                      <a:pt x="0" y="3686205"/>
                    </a:cubicBezTo>
                    <a:cubicBezTo>
                      <a:pt x="-10258" y="3395152"/>
                      <a:pt x="12390" y="3267580"/>
                      <a:pt x="0" y="3021072"/>
                    </a:cubicBezTo>
                    <a:cubicBezTo>
                      <a:pt x="-12390" y="2774564"/>
                      <a:pt x="-32654" y="2504225"/>
                      <a:pt x="0" y="2355939"/>
                    </a:cubicBezTo>
                    <a:cubicBezTo>
                      <a:pt x="32654" y="2207653"/>
                      <a:pt x="14713" y="2078443"/>
                      <a:pt x="0" y="1821346"/>
                    </a:cubicBezTo>
                    <a:cubicBezTo>
                      <a:pt x="-14713" y="1564249"/>
                      <a:pt x="3350" y="1530012"/>
                      <a:pt x="0" y="1330266"/>
                    </a:cubicBezTo>
                    <a:cubicBezTo>
                      <a:pt x="-3350" y="1130520"/>
                      <a:pt x="17592" y="929302"/>
                      <a:pt x="0" y="795673"/>
                    </a:cubicBezTo>
                    <a:cubicBezTo>
                      <a:pt x="-17592" y="662044"/>
                      <a:pt x="36528" y="391774"/>
                      <a:pt x="0" y="0"/>
                    </a:cubicBezTo>
                    <a:close/>
                  </a:path>
                  <a:path w="3174076" h="4351338" stroke="0" extrusionOk="0">
                    <a:moveTo>
                      <a:pt x="0" y="0"/>
                    </a:moveTo>
                    <a:cubicBezTo>
                      <a:pt x="278779" y="-29298"/>
                      <a:pt x="483581" y="-34700"/>
                      <a:pt x="698297" y="0"/>
                    </a:cubicBezTo>
                    <a:cubicBezTo>
                      <a:pt x="913013" y="34700"/>
                      <a:pt x="1143201" y="-1434"/>
                      <a:pt x="1333112" y="0"/>
                    </a:cubicBezTo>
                    <a:cubicBezTo>
                      <a:pt x="1523024" y="1434"/>
                      <a:pt x="1641358" y="-23915"/>
                      <a:pt x="1904446" y="0"/>
                    </a:cubicBezTo>
                    <a:cubicBezTo>
                      <a:pt x="2167534" y="23915"/>
                      <a:pt x="2258188" y="29021"/>
                      <a:pt x="2539261" y="0"/>
                    </a:cubicBezTo>
                    <a:cubicBezTo>
                      <a:pt x="2820335" y="-29021"/>
                      <a:pt x="3003031" y="17659"/>
                      <a:pt x="3174076" y="0"/>
                    </a:cubicBezTo>
                    <a:cubicBezTo>
                      <a:pt x="3162072" y="242776"/>
                      <a:pt x="3152439" y="387420"/>
                      <a:pt x="3174076" y="534593"/>
                    </a:cubicBezTo>
                    <a:cubicBezTo>
                      <a:pt x="3195713" y="681766"/>
                      <a:pt x="3158600" y="861841"/>
                      <a:pt x="3174076" y="1025673"/>
                    </a:cubicBezTo>
                    <a:cubicBezTo>
                      <a:pt x="3189552" y="1189505"/>
                      <a:pt x="3159114" y="1340693"/>
                      <a:pt x="3174076" y="1516752"/>
                    </a:cubicBezTo>
                    <a:cubicBezTo>
                      <a:pt x="3189038" y="1692811"/>
                      <a:pt x="3148224" y="1890464"/>
                      <a:pt x="3174076" y="2094858"/>
                    </a:cubicBezTo>
                    <a:cubicBezTo>
                      <a:pt x="3199928" y="2299252"/>
                      <a:pt x="3156887" y="2622110"/>
                      <a:pt x="3174076" y="2759992"/>
                    </a:cubicBezTo>
                    <a:cubicBezTo>
                      <a:pt x="3191265" y="2897874"/>
                      <a:pt x="3192005" y="3100843"/>
                      <a:pt x="3174076" y="3338098"/>
                    </a:cubicBezTo>
                    <a:cubicBezTo>
                      <a:pt x="3156147" y="3575353"/>
                      <a:pt x="3150620" y="3850366"/>
                      <a:pt x="3174076" y="4351338"/>
                    </a:cubicBezTo>
                    <a:cubicBezTo>
                      <a:pt x="3017803" y="4359632"/>
                      <a:pt x="2680922" y="4382636"/>
                      <a:pt x="2507520" y="4351338"/>
                    </a:cubicBezTo>
                    <a:cubicBezTo>
                      <a:pt x="2334118" y="4320040"/>
                      <a:pt x="2169410" y="4342181"/>
                      <a:pt x="1904446" y="4351338"/>
                    </a:cubicBezTo>
                    <a:cubicBezTo>
                      <a:pt x="1639482" y="4360495"/>
                      <a:pt x="1458605" y="4372516"/>
                      <a:pt x="1237890" y="4351338"/>
                    </a:cubicBezTo>
                    <a:cubicBezTo>
                      <a:pt x="1017175" y="4330160"/>
                      <a:pt x="422317" y="4339764"/>
                      <a:pt x="0" y="4351338"/>
                    </a:cubicBezTo>
                    <a:cubicBezTo>
                      <a:pt x="-2775" y="4033440"/>
                      <a:pt x="16195" y="3911280"/>
                      <a:pt x="0" y="3686205"/>
                    </a:cubicBezTo>
                    <a:cubicBezTo>
                      <a:pt x="-16195" y="3461130"/>
                      <a:pt x="2118" y="3361912"/>
                      <a:pt x="0" y="3151612"/>
                    </a:cubicBezTo>
                    <a:cubicBezTo>
                      <a:pt x="-2118" y="2941312"/>
                      <a:pt x="-1923" y="2835270"/>
                      <a:pt x="0" y="2617019"/>
                    </a:cubicBezTo>
                    <a:cubicBezTo>
                      <a:pt x="1923" y="2398768"/>
                      <a:pt x="-5617" y="2305510"/>
                      <a:pt x="0" y="2125939"/>
                    </a:cubicBezTo>
                    <a:cubicBezTo>
                      <a:pt x="5617" y="1946368"/>
                      <a:pt x="-7310" y="1838861"/>
                      <a:pt x="0" y="1591346"/>
                    </a:cubicBezTo>
                    <a:cubicBezTo>
                      <a:pt x="7310" y="1343831"/>
                      <a:pt x="-12848" y="1082974"/>
                      <a:pt x="0" y="882700"/>
                    </a:cubicBezTo>
                    <a:cubicBezTo>
                      <a:pt x="12848" y="682426"/>
                      <a:pt x="4024" y="266920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AF19F977-35D3-DE94-C625-B0A3EE86E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1912"/>
                <a:ext cx="7231912" cy="4595051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 DC lighting circuit draws 3 A of current. The resistance of the cable supplying the lights is </a:t>
                </a:r>
                <a:br>
                  <a:rPr lang="en-GB" dirty="0"/>
                </a:br>
                <a:r>
                  <a:rPr lang="en-GB" dirty="0"/>
                  <a:t>0.5 </a:t>
                </a:r>
                <a:r>
                  <a:rPr lang="en-GB" baseline="30000" dirty="0"/>
                  <a:t> </a:t>
                </a:r>
                <a:r>
                  <a:rPr lang="en-GB" dirty="0"/>
                  <a:t>Ω. Calculate the power dissipation across </a:t>
                </a:r>
                <a:br>
                  <a:rPr lang="en-GB" dirty="0"/>
                </a:br>
                <a:r>
                  <a:rPr lang="en-GB" dirty="0"/>
                  <a:t>the cable.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Over time, the power dissipation in the circuit increases to 5 W. Calculate the new resistance across this cable to two decimal places.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AF19F977-35D3-DE94-C625-B0A3EE86E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1912"/>
                <a:ext cx="7231912" cy="4595051"/>
              </a:xfrm>
              <a:blipFill>
                <a:blip r:embed="rId4"/>
                <a:stretch>
                  <a:fillRect l="-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D4CFB5-730E-A008-F38B-828E58DE8C80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7ADDC64-2E0A-7659-1CA2-FB5E81294B8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79266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8F023-F69A-90CD-AAC4-EFF16B967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D63341-9390-1A81-9AB4-DDCEF7A8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Calculating power dissipation: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A11B414-20D7-167B-F925-B46FB1E8FA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1912"/>
                <a:ext cx="7231912" cy="45950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 DC lighting circuit draws 3 A of current. The resistance of the cable supplying the lights is </a:t>
                </a:r>
                <a:br>
                  <a:rPr lang="en-GB" dirty="0"/>
                </a:br>
                <a:r>
                  <a:rPr lang="en-GB" dirty="0"/>
                  <a:t>0.5 </a:t>
                </a:r>
                <a:r>
                  <a:rPr lang="en-GB" baseline="30000" dirty="0"/>
                  <a:t> </a:t>
                </a:r>
                <a:r>
                  <a:rPr lang="en-GB" dirty="0"/>
                  <a:t>Ω. Calculate the power dissipation across </a:t>
                </a:r>
                <a:br>
                  <a:rPr lang="en-GB" dirty="0"/>
                </a:br>
                <a:r>
                  <a:rPr lang="en-GB" dirty="0"/>
                  <a:t>the cable.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×0.5=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Over time, the power dissipation in the circuit increases to 5 W. Calculate the new resistance across this cable to two decimal places.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A11B414-20D7-167B-F925-B46FB1E8F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1912"/>
                <a:ext cx="7231912" cy="4595051"/>
              </a:xfrm>
              <a:blipFill>
                <a:blip r:embed="rId3"/>
                <a:stretch>
                  <a:fillRect l="-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6">
                <a:extLst>
                  <a:ext uri="{FF2B5EF4-FFF2-40B4-BE49-F238E27FC236}">
                    <a16:creationId xmlns:a16="http://schemas.microsoft.com/office/drawing/2014/main" id="{A7E58754-5533-595E-7E40-167D9F5A2417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7778012" y="1581912"/>
                <a:ext cx="3174076" cy="4351338"/>
              </a:xfrm>
              <a:custGeom>
                <a:avLst/>
                <a:gdLst>
                  <a:gd name="csX0" fmla="*/ 0 w 3174076"/>
                  <a:gd name="csY0" fmla="*/ 0 h 4351338"/>
                  <a:gd name="csX1" fmla="*/ 666556 w 3174076"/>
                  <a:gd name="csY1" fmla="*/ 0 h 4351338"/>
                  <a:gd name="csX2" fmla="*/ 1364853 w 3174076"/>
                  <a:gd name="csY2" fmla="*/ 0 h 4351338"/>
                  <a:gd name="csX3" fmla="*/ 1967927 w 3174076"/>
                  <a:gd name="csY3" fmla="*/ 0 h 4351338"/>
                  <a:gd name="csX4" fmla="*/ 3174076 w 3174076"/>
                  <a:gd name="csY4" fmla="*/ 0 h 4351338"/>
                  <a:gd name="csX5" fmla="*/ 3174076 w 3174076"/>
                  <a:gd name="csY5" fmla="*/ 491080 h 4351338"/>
                  <a:gd name="csX6" fmla="*/ 3174076 w 3174076"/>
                  <a:gd name="csY6" fmla="*/ 1069186 h 4351338"/>
                  <a:gd name="csX7" fmla="*/ 3174076 w 3174076"/>
                  <a:gd name="csY7" fmla="*/ 1734319 h 4351338"/>
                  <a:gd name="csX8" fmla="*/ 3174076 w 3174076"/>
                  <a:gd name="csY8" fmla="*/ 2442965 h 4351338"/>
                  <a:gd name="csX9" fmla="*/ 3174076 w 3174076"/>
                  <a:gd name="csY9" fmla="*/ 3064585 h 4351338"/>
                  <a:gd name="csX10" fmla="*/ 3174076 w 3174076"/>
                  <a:gd name="csY10" fmla="*/ 3642692 h 4351338"/>
                  <a:gd name="csX11" fmla="*/ 3174076 w 3174076"/>
                  <a:gd name="csY11" fmla="*/ 4351338 h 4351338"/>
                  <a:gd name="csX12" fmla="*/ 2507520 w 3174076"/>
                  <a:gd name="csY12" fmla="*/ 4351338 h 4351338"/>
                  <a:gd name="csX13" fmla="*/ 1809223 w 3174076"/>
                  <a:gd name="csY13" fmla="*/ 4351338 h 4351338"/>
                  <a:gd name="csX14" fmla="*/ 1269630 w 3174076"/>
                  <a:gd name="csY14" fmla="*/ 4351338 h 4351338"/>
                  <a:gd name="csX15" fmla="*/ 730037 w 3174076"/>
                  <a:gd name="csY15" fmla="*/ 4351338 h 4351338"/>
                  <a:gd name="csX16" fmla="*/ 0 w 3174076"/>
                  <a:gd name="csY16" fmla="*/ 4351338 h 4351338"/>
                  <a:gd name="csX17" fmla="*/ 0 w 3174076"/>
                  <a:gd name="csY17" fmla="*/ 3686205 h 4351338"/>
                  <a:gd name="csX18" fmla="*/ 0 w 3174076"/>
                  <a:gd name="csY18" fmla="*/ 3021072 h 4351338"/>
                  <a:gd name="csX19" fmla="*/ 0 w 3174076"/>
                  <a:gd name="csY19" fmla="*/ 2355939 h 4351338"/>
                  <a:gd name="csX20" fmla="*/ 0 w 3174076"/>
                  <a:gd name="csY20" fmla="*/ 1821346 h 4351338"/>
                  <a:gd name="csX21" fmla="*/ 0 w 3174076"/>
                  <a:gd name="csY21" fmla="*/ 1330266 h 4351338"/>
                  <a:gd name="csX22" fmla="*/ 0 w 3174076"/>
                  <a:gd name="csY22" fmla="*/ 795673 h 4351338"/>
                  <a:gd name="csX23" fmla="*/ 0 w 3174076"/>
                  <a:gd name="csY23" fmla="*/ 0 h 4351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174076" h="4351338" fill="none" extrusionOk="0">
                    <a:moveTo>
                      <a:pt x="0" y="0"/>
                    </a:moveTo>
                    <a:cubicBezTo>
                      <a:pt x="182566" y="18365"/>
                      <a:pt x="436439" y="15524"/>
                      <a:pt x="666556" y="0"/>
                    </a:cubicBezTo>
                    <a:cubicBezTo>
                      <a:pt x="896673" y="-15524"/>
                      <a:pt x="1118137" y="-32536"/>
                      <a:pt x="1364853" y="0"/>
                    </a:cubicBezTo>
                    <a:cubicBezTo>
                      <a:pt x="1611569" y="32536"/>
                      <a:pt x="1834251" y="2865"/>
                      <a:pt x="1967927" y="0"/>
                    </a:cubicBezTo>
                    <a:cubicBezTo>
                      <a:pt x="2101603" y="-2865"/>
                      <a:pt x="2625267" y="59199"/>
                      <a:pt x="3174076" y="0"/>
                    </a:cubicBezTo>
                    <a:cubicBezTo>
                      <a:pt x="3155473" y="98876"/>
                      <a:pt x="3156398" y="306434"/>
                      <a:pt x="3174076" y="491080"/>
                    </a:cubicBezTo>
                    <a:cubicBezTo>
                      <a:pt x="3191754" y="675726"/>
                      <a:pt x="3163366" y="918750"/>
                      <a:pt x="3174076" y="1069186"/>
                    </a:cubicBezTo>
                    <a:cubicBezTo>
                      <a:pt x="3184786" y="1219622"/>
                      <a:pt x="3171795" y="1549398"/>
                      <a:pt x="3174076" y="1734319"/>
                    </a:cubicBezTo>
                    <a:cubicBezTo>
                      <a:pt x="3176357" y="1919240"/>
                      <a:pt x="3208137" y="2107215"/>
                      <a:pt x="3174076" y="2442965"/>
                    </a:cubicBezTo>
                    <a:cubicBezTo>
                      <a:pt x="3140015" y="2778715"/>
                      <a:pt x="3176495" y="2918729"/>
                      <a:pt x="3174076" y="3064585"/>
                    </a:cubicBezTo>
                    <a:cubicBezTo>
                      <a:pt x="3171657" y="3210441"/>
                      <a:pt x="3194978" y="3462894"/>
                      <a:pt x="3174076" y="3642692"/>
                    </a:cubicBezTo>
                    <a:cubicBezTo>
                      <a:pt x="3153174" y="3822490"/>
                      <a:pt x="3152232" y="4005618"/>
                      <a:pt x="3174076" y="4351338"/>
                    </a:cubicBezTo>
                    <a:cubicBezTo>
                      <a:pt x="2874700" y="4351424"/>
                      <a:pt x="2661917" y="4359163"/>
                      <a:pt x="2507520" y="4351338"/>
                    </a:cubicBezTo>
                    <a:cubicBezTo>
                      <a:pt x="2353123" y="4343513"/>
                      <a:pt x="2016006" y="4356796"/>
                      <a:pt x="1809223" y="4351338"/>
                    </a:cubicBezTo>
                    <a:cubicBezTo>
                      <a:pt x="1602440" y="4345880"/>
                      <a:pt x="1481703" y="4362361"/>
                      <a:pt x="1269630" y="4351338"/>
                    </a:cubicBezTo>
                    <a:cubicBezTo>
                      <a:pt x="1057557" y="4340315"/>
                      <a:pt x="999466" y="4332258"/>
                      <a:pt x="730037" y="4351338"/>
                    </a:cubicBezTo>
                    <a:cubicBezTo>
                      <a:pt x="460608" y="4370418"/>
                      <a:pt x="178551" y="4332665"/>
                      <a:pt x="0" y="4351338"/>
                    </a:cubicBezTo>
                    <a:cubicBezTo>
                      <a:pt x="11178" y="4149673"/>
                      <a:pt x="10258" y="3977258"/>
                      <a:pt x="0" y="3686205"/>
                    </a:cubicBezTo>
                    <a:cubicBezTo>
                      <a:pt x="-10258" y="3395152"/>
                      <a:pt x="12390" y="3267580"/>
                      <a:pt x="0" y="3021072"/>
                    </a:cubicBezTo>
                    <a:cubicBezTo>
                      <a:pt x="-12390" y="2774564"/>
                      <a:pt x="-32654" y="2504225"/>
                      <a:pt x="0" y="2355939"/>
                    </a:cubicBezTo>
                    <a:cubicBezTo>
                      <a:pt x="32654" y="2207653"/>
                      <a:pt x="14713" y="2078443"/>
                      <a:pt x="0" y="1821346"/>
                    </a:cubicBezTo>
                    <a:cubicBezTo>
                      <a:pt x="-14713" y="1564249"/>
                      <a:pt x="3350" y="1530012"/>
                      <a:pt x="0" y="1330266"/>
                    </a:cubicBezTo>
                    <a:cubicBezTo>
                      <a:pt x="-3350" y="1130520"/>
                      <a:pt x="17592" y="929302"/>
                      <a:pt x="0" y="795673"/>
                    </a:cubicBezTo>
                    <a:cubicBezTo>
                      <a:pt x="-17592" y="662044"/>
                      <a:pt x="36528" y="391774"/>
                      <a:pt x="0" y="0"/>
                    </a:cubicBezTo>
                    <a:close/>
                  </a:path>
                  <a:path w="3174076" h="4351338" stroke="0" extrusionOk="0">
                    <a:moveTo>
                      <a:pt x="0" y="0"/>
                    </a:moveTo>
                    <a:cubicBezTo>
                      <a:pt x="278779" y="-29298"/>
                      <a:pt x="483581" y="-34700"/>
                      <a:pt x="698297" y="0"/>
                    </a:cubicBezTo>
                    <a:cubicBezTo>
                      <a:pt x="913013" y="34700"/>
                      <a:pt x="1143201" y="-1434"/>
                      <a:pt x="1333112" y="0"/>
                    </a:cubicBezTo>
                    <a:cubicBezTo>
                      <a:pt x="1523024" y="1434"/>
                      <a:pt x="1641358" y="-23915"/>
                      <a:pt x="1904446" y="0"/>
                    </a:cubicBezTo>
                    <a:cubicBezTo>
                      <a:pt x="2167534" y="23915"/>
                      <a:pt x="2258188" y="29021"/>
                      <a:pt x="2539261" y="0"/>
                    </a:cubicBezTo>
                    <a:cubicBezTo>
                      <a:pt x="2820335" y="-29021"/>
                      <a:pt x="3003031" y="17659"/>
                      <a:pt x="3174076" y="0"/>
                    </a:cubicBezTo>
                    <a:cubicBezTo>
                      <a:pt x="3162072" y="242776"/>
                      <a:pt x="3152439" y="387420"/>
                      <a:pt x="3174076" y="534593"/>
                    </a:cubicBezTo>
                    <a:cubicBezTo>
                      <a:pt x="3195713" y="681766"/>
                      <a:pt x="3158600" y="861841"/>
                      <a:pt x="3174076" y="1025673"/>
                    </a:cubicBezTo>
                    <a:cubicBezTo>
                      <a:pt x="3189552" y="1189505"/>
                      <a:pt x="3159114" y="1340693"/>
                      <a:pt x="3174076" y="1516752"/>
                    </a:cubicBezTo>
                    <a:cubicBezTo>
                      <a:pt x="3189038" y="1692811"/>
                      <a:pt x="3148224" y="1890464"/>
                      <a:pt x="3174076" y="2094858"/>
                    </a:cubicBezTo>
                    <a:cubicBezTo>
                      <a:pt x="3199928" y="2299252"/>
                      <a:pt x="3156887" y="2622110"/>
                      <a:pt x="3174076" y="2759992"/>
                    </a:cubicBezTo>
                    <a:cubicBezTo>
                      <a:pt x="3191265" y="2897874"/>
                      <a:pt x="3192005" y="3100843"/>
                      <a:pt x="3174076" y="3338098"/>
                    </a:cubicBezTo>
                    <a:cubicBezTo>
                      <a:pt x="3156147" y="3575353"/>
                      <a:pt x="3150620" y="3850366"/>
                      <a:pt x="3174076" y="4351338"/>
                    </a:cubicBezTo>
                    <a:cubicBezTo>
                      <a:pt x="3017803" y="4359632"/>
                      <a:pt x="2680922" y="4382636"/>
                      <a:pt x="2507520" y="4351338"/>
                    </a:cubicBezTo>
                    <a:cubicBezTo>
                      <a:pt x="2334118" y="4320040"/>
                      <a:pt x="2169410" y="4342181"/>
                      <a:pt x="1904446" y="4351338"/>
                    </a:cubicBezTo>
                    <a:cubicBezTo>
                      <a:pt x="1639482" y="4360495"/>
                      <a:pt x="1458605" y="4372516"/>
                      <a:pt x="1237890" y="4351338"/>
                    </a:cubicBezTo>
                    <a:cubicBezTo>
                      <a:pt x="1017175" y="4330160"/>
                      <a:pt x="422317" y="4339764"/>
                      <a:pt x="0" y="4351338"/>
                    </a:cubicBezTo>
                    <a:cubicBezTo>
                      <a:pt x="-2775" y="4033440"/>
                      <a:pt x="16195" y="3911280"/>
                      <a:pt x="0" y="3686205"/>
                    </a:cubicBezTo>
                    <a:cubicBezTo>
                      <a:pt x="-16195" y="3461130"/>
                      <a:pt x="2118" y="3361912"/>
                      <a:pt x="0" y="3151612"/>
                    </a:cubicBezTo>
                    <a:cubicBezTo>
                      <a:pt x="-2118" y="2941312"/>
                      <a:pt x="-1923" y="2835270"/>
                      <a:pt x="0" y="2617019"/>
                    </a:cubicBezTo>
                    <a:cubicBezTo>
                      <a:pt x="1923" y="2398768"/>
                      <a:pt x="-5617" y="2305510"/>
                      <a:pt x="0" y="2125939"/>
                    </a:cubicBezTo>
                    <a:cubicBezTo>
                      <a:pt x="5617" y="1946368"/>
                      <a:pt x="-7310" y="1838861"/>
                      <a:pt x="0" y="1591346"/>
                    </a:cubicBezTo>
                    <a:cubicBezTo>
                      <a:pt x="7310" y="1343831"/>
                      <a:pt x="-12848" y="1082974"/>
                      <a:pt x="0" y="882700"/>
                    </a:cubicBezTo>
                    <a:cubicBezTo>
                      <a:pt x="12848" y="682426"/>
                      <a:pt x="4024" y="26692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en-US" dirty="0"/>
                  <a:t>Another formula for power is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Can you show this by substituting Ohm’s Law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</a:t>
                </a:r>
              </a:p>
              <a:p>
                <a:pPr marL="0" lvl="0" indent="0" algn="ctr">
                  <a:buNone/>
                </a:pPr>
                <a:r>
                  <a:rPr lang="en-US" dirty="0"/>
                  <a:t>into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Content Placeholder 6">
                <a:extLst>
                  <a:ext uri="{FF2B5EF4-FFF2-40B4-BE49-F238E27FC236}">
                    <a16:creationId xmlns:a16="http://schemas.microsoft.com/office/drawing/2014/main" id="{A7E58754-5533-595E-7E40-167D9F5A2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7778012" y="1581912"/>
                <a:ext cx="3174076" cy="4351338"/>
              </a:xfrm>
              <a:custGeom>
                <a:avLst/>
                <a:gdLst>
                  <a:gd name="csX0" fmla="*/ 0 w 3174076"/>
                  <a:gd name="csY0" fmla="*/ 0 h 4351338"/>
                  <a:gd name="csX1" fmla="*/ 666556 w 3174076"/>
                  <a:gd name="csY1" fmla="*/ 0 h 4351338"/>
                  <a:gd name="csX2" fmla="*/ 1364853 w 3174076"/>
                  <a:gd name="csY2" fmla="*/ 0 h 4351338"/>
                  <a:gd name="csX3" fmla="*/ 1967927 w 3174076"/>
                  <a:gd name="csY3" fmla="*/ 0 h 4351338"/>
                  <a:gd name="csX4" fmla="*/ 3174076 w 3174076"/>
                  <a:gd name="csY4" fmla="*/ 0 h 4351338"/>
                  <a:gd name="csX5" fmla="*/ 3174076 w 3174076"/>
                  <a:gd name="csY5" fmla="*/ 491080 h 4351338"/>
                  <a:gd name="csX6" fmla="*/ 3174076 w 3174076"/>
                  <a:gd name="csY6" fmla="*/ 1069186 h 4351338"/>
                  <a:gd name="csX7" fmla="*/ 3174076 w 3174076"/>
                  <a:gd name="csY7" fmla="*/ 1734319 h 4351338"/>
                  <a:gd name="csX8" fmla="*/ 3174076 w 3174076"/>
                  <a:gd name="csY8" fmla="*/ 2442965 h 4351338"/>
                  <a:gd name="csX9" fmla="*/ 3174076 w 3174076"/>
                  <a:gd name="csY9" fmla="*/ 3064585 h 4351338"/>
                  <a:gd name="csX10" fmla="*/ 3174076 w 3174076"/>
                  <a:gd name="csY10" fmla="*/ 3642692 h 4351338"/>
                  <a:gd name="csX11" fmla="*/ 3174076 w 3174076"/>
                  <a:gd name="csY11" fmla="*/ 4351338 h 4351338"/>
                  <a:gd name="csX12" fmla="*/ 2507520 w 3174076"/>
                  <a:gd name="csY12" fmla="*/ 4351338 h 4351338"/>
                  <a:gd name="csX13" fmla="*/ 1809223 w 3174076"/>
                  <a:gd name="csY13" fmla="*/ 4351338 h 4351338"/>
                  <a:gd name="csX14" fmla="*/ 1269630 w 3174076"/>
                  <a:gd name="csY14" fmla="*/ 4351338 h 4351338"/>
                  <a:gd name="csX15" fmla="*/ 730037 w 3174076"/>
                  <a:gd name="csY15" fmla="*/ 4351338 h 4351338"/>
                  <a:gd name="csX16" fmla="*/ 0 w 3174076"/>
                  <a:gd name="csY16" fmla="*/ 4351338 h 4351338"/>
                  <a:gd name="csX17" fmla="*/ 0 w 3174076"/>
                  <a:gd name="csY17" fmla="*/ 3686205 h 4351338"/>
                  <a:gd name="csX18" fmla="*/ 0 w 3174076"/>
                  <a:gd name="csY18" fmla="*/ 3021072 h 4351338"/>
                  <a:gd name="csX19" fmla="*/ 0 w 3174076"/>
                  <a:gd name="csY19" fmla="*/ 2355939 h 4351338"/>
                  <a:gd name="csX20" fmla="*/ 0 w 3174076"/>
                  <a:gd name="csY20" fmla="*/ 1821346 h 4351338"/>
                  <a:gd name="csX21" fmla="*/ 0 w 3174076"/>
                  <a:gd name="csY21" fmla="*/ 1330266 h 4351338"/>
                  <a:gd name="csX22" fmla="*/ 0 w 3174076"/>
                  <a:gd name="csY22" fmla="*/ 795673 h 4351338"/>
                  <a:gd name="csX23" fmla="*/ 0 w 3174076"/>
                  <a:gd name="csY23" fmla="*/ 0 h 4351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3174076" h="4351338" fill="none" extrusionOk="0">
                    <a:moveTo>
                      <a:pt x="0" y="0"/>
                    </a:moveTo>
                    <a:cubicBezTo>
                      <a:pt x="182566" y="18365"/>
                      <a:pt x="436439" y="15524"/>
                      <a:pt x="666556" y="0"/>
                    </a:cubicBezTo>
                    <a:cubicBezTo>
                      <a:pt x="896673" y="-15524"/>
                      <a:pt x="1118137" y="-32536"/>
                      <a:pt x="1364853" y="0"/>
                    </a:cubicBezTo>
                    <a:cubicBezTo>
                      <a:pt x="1611569" y="32536"/>
                      <a:pt x="1834251" y="2865"/>
                      <a:pt x="1967927" y="0"/>
                    </a:cubicBezTo>
                    <a:cubicBezTo>
                      <a:pt x="2101603" y="-2865"/>
                      <a:pt x="2625267" y="59199"/>
                      <a:pt x="3174076" y="0"/>
                    </a:cubicBezTo>
                    <a:cubicBezTo>
                      <a:pt x="3155473" y="98876"/>
                      <a:pt x="3156398" y="306434"/>
                      <a:pt x="3174076" y="491080"/>
                    </a:cubicBezTo>
                    <a:cubicBezTo>
                      <a:pt x="3191754" y="675726"/>
                      <a:pt x="3163366" y="918750"/>
                      <a:pt x="3174076" y="1069186"/>
                    </a:cubicBezTo>
                    <a:cubicBezTo>
                      <a:pt x="3184786" y="1219622"/>
                      <a:pt x="3171795" y="1549398"/>
                      <a:pt x="3174076" y="1734319"/>
                    </a:cubicBezTo>
                    <a:cubicBezTo>
                      <a:pt x="3176357" y="1919240"/>
                      <a:pt x="3208137" y="2107215"/>
                      <a:pt x="3174076" y="2442965"/>
                    </a:cubicBezTo>
                    <a:cubicBezTo>
                      <a:pt x="3140015" y="2778715"/>
                      <a:pt x="3176495" y="2918729"/>
                      <a:pt x="3174076" y="3064585"/>
                    </a:cubicBezTo>
                    <a:cubicBezTo>
                      <a:pt x="3171657" y="3210441"/>
                      <a:pt x="3194978" y="3462894"/>
                      <a:pt x="3174076" y="3642692"/>
                    </a:cubicBezTo>
                    <a:cubicBezTo>
                      <a:pt x="3153174" y="3822490"/>
                      <a:pt x="3152232" y="4005618"/>
                      <a:pt x="3174076" y="4351338"/>
                    </a:cubicBezTo>
                    <a:cubicBezTo>
                      <a:pt x="2874700" y="4351424"/>
                      <a:pt x="2661917" y="4359163"/>
                      <a:pt x="2507520" y="4351338"/>
                    </a:cubicBezTo>
                    <a:cubicBezTo>
                      <a:pt x="2353123" y="4343513"/>
                      <a:pt x="2016006" y="4356796"/>
                      <a:pt x="1809223" y="4351338"/>
                    </a:cubicBezTo>
                    <a:cubicBezTo>
                      <a:pt x="1602440" y="4345880"/>
                      <a:pt x="1481703" y="4362361"/>
                      <a:pt x="1269630" y="4351338"/>
                    </a:cubicBezTo>
                    <a:cubicBezTo>
                      <a:pt x="1057557" y="4340315"/>
                      <a:pt x="999466" y="4332258"/>
                      <a:pt x="730037" y="4351338"/>
                    </a:cubicBezTo>
                    <a:cubicBezTo>
                      <a:pt x="460608" y="4370418"/>
                      <a:pt x="178551" y="4332665"/>
                      <a:pt x="0" y="4351338"/>
                    </a:cubicBezTo>
                    <a:cubicBezTo>
                      <a:pt x="11178" y="4149673"/>
                      <a:pt x="10258" y="3977258"/>
                      <a:pt x="0" y="3686205"/>
                    </a:cubicBezTo>
                    <a:cubicBezTo>
                      <a:pt x="-10258" y="3395152"/>
                      <a:pt x="12390" y="3267580"/>
                      <a:pt x="0" y="3021072"/>
                    </a:cubicBezTo>
                    <a:cubicBezTo>
                      <a:pt x="-12390" y="2774564"/>
                      <a:pt x="-32654" y="2504225"/>
                      <a:pt x="0" y="2355939"/>
                    </a:cubicBezTo>
                    <a:cubicBezTo>
                      <a:pt x="32654" y="2207653"/>
                      <a:pt x="14713" y="2078443"/>
                      <a:pt x="0" y="1821346"/>
                    </a:cubicBezTo>
                    <a:cubicBezTo>
                      <a:pt x="-14713" y="1564249"/>
                      <a:pt x="3350" y="1530012"/>
                      <a:pt x="0" y="1330266"/>
                    </a:cubicBezTo>
                    <a:cubicBezTo>
                      <a:pt x="-3350" y="1130520"/>
                      <a:pt x="17592" y="929302"/>
                      <a:pt x="0" y="795673"/>
                    </a:cubicBezTo>
                    <a:cubicBezTo>
                      <a:pt x="-17592" y="662044"/>
                      <a:pt x="36528" y="391774"/>
                      <a:pt x="0" y="0"/>
                    </a:cubicBezTo>
                    <a:close/>
                  </a:path>
                  <a:path w="3174076" h="4351338" stroke="0" extrusionOk="0">
                    <a:moveTo>
                      <a:pt x="0" y="0"/>
                    </a:moveTo>
                    <a:cubicBezTo>
                      <a:pt x="278779" y="-29298"/>
                      <a:pt x="483581" y="-34700"/>
                      <a:pt x="698297" y="0"/>
                    </a:cubicBezTo>
                    <a:cubicBezTo>
                      <a:pt x="913013" y="34700"/>
                      <a:pt x="1143201" y="-1434"/>
                      <a:pt x="1333112" y="0"/>
                    </a:cubicBezTo>
                    <a:cubicBezTo>
                      <a:pt x="1523024" y="1434"/>
                      <a:pt x="1641358" y="-23915"/>
                      <a:pt x="1904446" y="0"/>
                    </a:cubicBezTo>
                    <a:cubicBezTo>
                      <a:pt x="2167534" y="23915"/>
                      <a:pt x="2258188" y="29021"/>
                      <a:pt x="2539261" y="0"/>
                    </a:cubicBezTo>
                    <a:cubicBezTo>
                      <a:pt x="2820335" y="-29021"/>
                      <a:pt x="3003031" y="17659"/>
                      <a:pt x="3174076" y="0"/>
                    </a:cubicBezTo>
                    <a:cubicBezTo>
                      <a:pt x="3162072" y="242776"/>
                      <a:pt x="3152439" y="387420"/>
                      <a:pt x="3174076" y="534593"/>
                    </a:cubicBezTo>
                    <a:cubicBezTo>
                      <a:pt x="3195713" y="681766"/>
                      <a:pt x="3158600" y="861841"/>
                      <a:pt x="3174076" y="1025673"/>
                    </a:cubicBezTo>
                    <a:cubicBezTo>
                      <a:pt x="3189552" y="1189505"/>
                      <a:pt x="3159114" y="1340693"/>
                      <a:pt x="3174076" y="1516752"/>
                    </a:cubicBezTo>
                    <a:cubicBezTo>
                      <a:pt x="3189038" y="1692811"/>
                      <a:pt x="3148224" y="1890464"/>
                      <a:pt x="3174076" y="2094858"/>
                    </a:cubicBezTo>
                    <a:cubicBezTo>
                      <a:pt x="3199928" y="2299252"/>
                      <a:pt x="3156887" y="2622110"/>
                      <a:pt x="3174076" y="2759992"/>
                    </a:cubicBezTo>
                    <a:cubicBezTo>
                      <a:pt x="3191265" y="2897874"/>
                      <a:pt x="3192005" y="3100843"/>
                      <a:pt x="3174076" y="3338098"/>
                    </a:cubicBezTo>
                    <a:cubicBezTo>
                      <a:pt x="3156147" y="3575353"/>
                      <a:pt x="3150620" y="3850366"/>
                      <a:pt x="3174076" y="4351338"/>
                    </a:cubicBezTo>
                    <a:cubicBezTo>
                      <a:pt x="3017803" y="4359632"/>
                      <a:pt x="2680922" y="4382636"/>
                      <a:pt x="2507520" y="4351338"/>
                    </a:cubicBezTo>
                    <a:cubicBezTo>
                      <a:pt x="2334118" y="4320040"/>
                      <a:pt x="2169410" y="4342181"/>
                      <a:pt x="1904446" y="4351338"/>
                    </a:cubicBezTo>
                    <a:cubicBezTo>
                      <a:pt x="1639482" y="4360495"/>
                      <a:pt x="1458605" y="4372516"/>
                      <a:pt x="1237890" y="4351338"/>
                    </a:cubicBezTo>
                    <a:cubicBezTo>
                      <a:pt x="1017175" y="4330160"/>
                      <a:pt x="422317" y="4339764"/>
                      <a:pt x="0" y="4351338"/>
                    </a:cubicBezTo>
                    <a:cubicBezTo>
                      <a:pt x="-2775" y="4033440"/>
                      <a:pt x="16195" y="3911280"/>
                      <a:pt x="0" y="3686205"/>
                    </a:cubicBezTo>
                    <a:cubicBezTo>
                      <a:pt x="-16195" y="3461130"/>
                      <a:pt x="2118" y="3361912"/>
                      <a:pt x="0" y="3151612"/>
                    </a:cubicBezTo>
                    <a:cubicBezTo>
                      <a:pt x="-2118" y="2941312"/>
                      <a:pt x="-1923" y="2835270"/>
                      <a:pt x="0" y="2617019"/>
                    </a:cubicBezTo>
                    <a:cubicBezTo>
                      <a:pt x="1923" y="2398768"/>
                      <a:pt x="-5617" y="2305510"/>
                      <a:pt x="0" y="2125939"/>
                    </a:cubicBezTo>
                    <a:cubicBezTo>
                      <a:pt x="5617" y="1946368"/>
                      <a:pt x="-7310" y="1838861"/>
                      <a:pt x="0" y="1591346"/>
                    </a:cubicBezTo>
                    <a:cubicBezTo>
                      <a:pt x="7310" y="1343831"/>
                      <a:pt x="-12848" y="1082974"/>
                      <a:pt x="0" y="882700"/>
                    </a:cubicBezTo>
                    <a:cubicBezTo>
                      <a:pt x="12848" y="682426"/>
                      <a:pt x="4024" y="266920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40DD24D-0196-50F8-5265-6936D9E3A5B8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2D6DA0F-6086-0E05-C168-F043685E13BF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42780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Basics of a transformer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203" y="1633578"/>
            <a:ext cx="4921155" cy="1488763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dirty="0"/>
              <a:t>A transformer uses electromagnetic induction to change the voltage level of an AC current whilst keeping the frequency constant.</a:t>
            </a:r>
          </a:p>
        </p:txBody>
      </p:sp>
      <p:pic>
        <p:nvPicPr>
          <p:cNvPr id="3" name="Picture 2" descr="A transformer with primary and secondary coils. The coil on the left has the following labels Ip, Vp, Np Turns. The coil on the left is connected to a current source. &#10;&#10;The coil on the right has the following labels - Is, Vs, Ns Turns. The right coil is connected to a bulb.  Magnetic flux (Φm) is shown linking the coils.">
            <a:extLst>
              <a:ext uri="{FF2B5EF4-FFF2-40B4-BE49-F238E27FC236}">
                <a16:creationId xmlns:a16="http://schemas.microsoft.com/office/drawing/2014/main" id="{66CC146F-96E6-30B3-DAFB-C44403640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713" y="1338931"/>
            <a:ext cx="5918003" cy="3693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3D0A4D-BFC2-2DA2-84BB-D8DA605C4ED8}"/>
                  </a:ext>
                </a:extLst>
              </p:cNvPr>
              <p:cNvSpPr txBox="1"/>
              <p:nvPr/>
            </p:nvSpPr>
            <p:spPr>
              <a:xfrm>
                <a:off x="6823260" y="4857349"/>
                <a:ext cx="433543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  <a:tabLst>
                    <a:tab pos="263525" algn="l"/>
                  </a:tabLst>
                </a:pPr>
                <a:r>
                  <a:rPr lang="en-US" sz="20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voltage,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current,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number of turns and the S and P subscripts refer to the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econdary and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rimary coils.</a:t>
                </a:r>
                <a:endParaRPr lang="en-GB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3D0A4D-BFC2-2DA2-84BB-D8DA605C4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60" y="4857349"/>
                <a:ext cx="4335439" cy="1323439"/>
              </a:xfrm>
              <a:prstGeom prst="rect">
                <a:avLst/>
              </a:prstGeom>
              <a:blipFill>
                <a:blip r:embed="rId5"/>
                <a:stretch>
                  <a:fillRect l="-1462" t="-2857" r="-585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E0A0A1E5-3B47-5057-9A6C-30C9FFF39D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0982" y="3579541"/>
            <a:ext cx="5319596" cy="2721053"/>
          </a:xfrm>
          <a:custGeom>
            <a:avLst/>
            <a:gdLst>
              <a:gd name="csX0" fmla="*/ 0 w 5319596"/>
              <a:gd name="csY0" fmla="*/ 0 h 2721053"/>
              <a:gd name="csX1" fmla="*/ 771341 w 5319596"/>
              <a:gd name="csY1" fmla="*/ 0 h 2721053"/>
              <a:gd name="csX2" fmla="*/ 1383095 w 5319596"/>
              <a:gd name="csY2" fmla="*/ 0 h 2721053"/>
              <a:gd name="csX3" fmla="*/ 2101240 w 5319596"/>
              <a:gd name="csY3" fmla="*/ 0 h 2721053"/>
              <a:gd name="csX4" fmla="*/ 2606602 w 5319596"/>
              <a:gd name="csY4" fmla="*/ 0 h 2721053"/>
              <a:gd name="csX5" fmla="*/ 3377943 w 5319596"/>
              <a:gd name="csY5" fmla="*/ 0 h 2721053"/>
              <a:gd name="csX6" fmla="*/ 4042893 w 5319596"/>
              <a:gd name="csY6" fmla="*/ 0 h 2721053"/>
              <a:gd name="csX7" fmla="*/ 4654647 w 5319596"/>
              <a:gd name="csY7" fmla="*/ 0 h 2721053"/>
              <a:gd name="csX8" fmla="*/ 5319596 w 5319596"/>
              <a:gd name="csY8" fmla="*/ 0 h 2721053"/>
              <a:gd name="csX9" fmla="*/ 5319596 w 5319596"/>
              <a:gd name="csY9" fmla="*/ 598632 h 2721053"/>
              <a:gd name="csX10" fmla="*/ 5319596 w 5319596"/>
              <a:gd name="csY10" fmla="*/ 1333316 h 2721053"/>
              <a:gd name="csX11" fmla="*/ 5319596 w 5319596"/>
              <a:gd name="csY11" fmla="*/ 2040790 h 2721053"/>
              <a:gd name="csX12" fmla="*/ 5319596 w 5319596"/>
              <a:gd name="csY12" fmla="*/ 2721053 h 2721053"/>
              <a:gd name="csX13" fmla="*/ 4761038 w 5319596"/>
              <a:gd name="csY13" fmla="*/ 2721053 h 2721053"/>
              <a:gd name="csX14" fmla="*/ 4255677 w 5319596"/>
              <a:gd name="csY14" fmla="*/ 2721053 h 2721053"/>
              <a:gd name="csX15" fmla="*/ 3750315 w 5319596"/>
              <a:gd name="csY15" fmla="*/ 2721053 h 2721053"/>
              <a:gd name="csX16" fmla="*/ 3032170 w 5319596"/>
              <a:gd name="csY16" fmla="*/ 2721053 h 2721053"/>
              <a:gd name="csX17" fmla="*/ 2526808 w 5319596"/>
              <a:gd name="csY17" fmla="*/ 2721053 h 2721053"/>
              <a:gd name="csX18" fmla="*/ 2021446 w 5319596"/>
              <a:gd name="csY18" fmla="*/ 2721053 h 2721053"/>
              <a:gd name="csX19" fmla="*/ 1516085 w 5319596"/>
              <a:gd name="csY19" fmla="*/ 2721053 h 2721053"/>
              <a:gd name="csX20" fmla="*/ 904331 w 5319596"/>
              <a:gd name="csY20" fmla="*/ 2721053 h 2721053"/>
              <a:gd name="csX21" fmla="*/ 0 w 5319596"/>
              <a:gd name="csY21" fmla="*/ 2721053 h 2721053"/>
              <a:gd name="csX22" fmla="*/ 0 w 5319596"/>
              <a:gd name="csY22" fmla="*/ 2040790 h 2721053"/>
              <a:gd name="csX23" fmla="*/ 0 w 5319596"/>
              <a:gd name="csY23" fmla="*/ 1414948 h 2721053"/>
              <a:gd name="csX24" fmla="*/ 0 w 5319596"/>
              <a:gd name="csY24" fmla="*/ 761895 h 2721053"/>
              <a:gd name="csX25" fmla="*/ 0 w 5319596"/>
              <a:gd name="csY25" fmla="*/ 0 h 27210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5319596" h="2721053" fill="none" extrusionOk="0">
                <a:moveTo>
                  <a:pt x="0" y="0"/>
                </a:moveTo>
                <a:cubicBezTo>
                  <a:pt x="369392" y="-19411"/>
                  <a:pt x="573935" y="8236"/>
                  <a:pt x="771341" y="0"/>
                </a:cubicBezTo>
                <a:cubicBezTo>
                  <a:pt x="968747" y="-8236"/>
                  <a:pt x="1239432" y="-24570"/>
                  <a:pt x="1383095" y="0"/>
                </a:cubicBezTo>
                <a:cubicBezTo>
                  <a:pt x="1526758" y="24570"/>
                  <a:pt x="1805174" y="2604"/>
                  <a:pt x="2101240" y="0"/>
                </a:cubicBezTo>
                <a:cubicBezTo>
                  <a:pt x="2397306" y="-2604"/>
                  <a:pt x="2479274" y="20892"/>
                  <a:pt x="2606602" y="0"/>
                </a:cubicBezTo>
                <a:cubicBezTo>
                  <a:pt x="2733930" y="-20892"/>
                  <a:pt x="3211933" y="-30923"/>
                  <a:pt x="3377943" y="0"/>
                </a:cubicBezTo>
                <a:cubicBezTo>
                  <a:pt x="3543953" y="30923"/>
                  <a:pt x="3740511" y="27960"/>
                  <a:pt x="4042893" y="0"/>
                </a:cubicBezTo>
                <a:cubicBezTo>
                  <a:pt x="4345275" y="-27960"/>
                  <a:pt x="4356179" y="-11413"/>
                  <a:pt x="4654647" y="0"/>
                </a:cubicBezTo>
                <a:cubicBezTo>
                  <a:pt x="4953115" y="11413"/>
                  <a:pt x="5097109" y="5400"/>
                  <a:pt x="5319596" y="0"/>
                </a:cubicBezTo>
                <a:cubicBezTo>
                  <a:pt x="5294910" y="194527"/>
                  <a:pt x="5342344" y="447811"/>
                  <a:pt x="5319596" y="598632"/>
                </a:cubicBezTo>
                <a:cubicBezTo>
                  <a:pt x="5296848" y="749453"/>
                  <a:pt x="5349852" y="1036425"/>
                  <a:pt x="5319596" y="1333316"/>
                </a:cubicBezTo>
                <a:cubicBezTo>
                  <a:pt x="5289340" y="1630207"/>
                  <a:pt x="5295669" y="1694539"/>
                  <a:pt x="5319596" y="2040790"/>
                </a:cubicBezTo>
                <a:cubicBezTo>
                  <a:pt x="5343523" y="2387041"/>
                  <a:pt x="5324388" y="2468323"/>
                  <a:pt x="5319596" y="2721053"/>
                </a:cubicBezTo>
                <a:cubicBezTo>
                  <a:pt x="5173261" y="2716921"/>
                  <a:pt x="4928308" y="2734585"/>
                  <a:pt x="4761038" y="2721053"/>
                </a:cubicBezTo>
                <a:cubicBezTo>
                  <a:pt x="4593768" y="2707521"/>
                  <a:pt x="4426284" y="2699240"/>
                  <a:pt x="4255677" y="2721053"/>
                </a:cubicBezTo>
                <a:cubicBezTo>
                  <a:pt x="4085070" y="2742866"/>
                  <a:pt x="3992424" y="2741076"/>
                  <a:pt x="3750315" y="2721053"/>
                </a:cubicBezTo>
                <a:cubicBezTo>
                  <a:pt x="3508206" y="2701030"/>
                  <a:pt x="3371271" y="2736126"/>
                  <a:pt x="3032170" y="2721053"/>
                </a:cubicBezTo>
                <a:cubicBezTo>
                  <a:pt x="2693070" y="2705980"/>
                  <a:pt x="2763108" y="2708062"/>
                  <a:pt x="2526808" y="2721053"/>
                </a:cubicBezTo>
                <a:cubicBezTo>
                  <a:pt x="2290508" y="2734044"/>
                  <a:pt x="2207841" y="2745262"/>
                  <a:pt x="2021446" y="2721053"/>
                </a:cubicBezTo>
                <a:cubicBezTo>
                  <a:pt x="1835051" y="2696844"/>
                  <a:pt x="1740105" y="2720804"/>
                  <a:pt x="1516085" y="2721053"/>
                </a:cubicBezTo>
                <a:cubicBezTo>
                  <a:pt x="1292065" y="2721302"/>
                  <a:pt x="1164311" y="2723636"/>
                  <a:pt x="904331" y="2721053"/>
                </a:cubicBezTo>
                <a:cubicBezTo>
                  <a:pt x="644351" y="2718470"/>
                  <a:pt x="296023" y="2728167"/>
                  <a:pt x="0" y="2721053"/>
                </a:cubicBezTo>
                <a:cubicBezTo>
                  <a:pt x="-26002" y="2393600"/>
                  <a:pt x="9584" y="2340195"/>
                  <a:pt x="0" y="2040790"/>
                </a:cubicBezTo>
                <a:cubicBezTo>
                  <a:pt x="-9584" y="1741385"/>
                  <a:pt x="-27573" y="1585372"/>
                  <a:pt x="0" y="1414948"/>
                </a:cubicBezTo>
                <a:cubicBezTo>
                  <a:pt x="27573" y="1244524"/>
                  <a:pt x="-28421" y="1046509"/>
                  <a:pt x="0" y="761895"/>
                </a:cubicBezTo>
                <a:cubicBezTo>
                  <a:pt x="28421" y="477281"/>
                  <a:pt x="21067" y="177916"/>
                  <a:pt x="0" y="0"/>
                </a:cubicBezTo>
                <a:close/>
              </a:path>
              <a:path w="5319596" h="2721053" stroke="0" extrusionOk="0">
                <a:moveTo>
                  <a:pt x="0" y="0"/>
                </a:moveTo>
                <a:cubicBezTo>
                  <a:pt x="164430" y="-17166"/>
                  <a:pt x="499907" y="-16339"/>
                  <a:pt x="771341" y="0"/>
                </a:cubicBezTo>
                <a:cubicBezTo>
                  <a:pt x="1042775" y="16339"/>
                  <a:pt x="1145079" y="-27421"/>
                  <a:pt x="1436291" y="0"/>
                </a:cubicBezTo>
                <a:cubicBezTo>
                  <a:pt x="1727503" y="27421"/>
                  <a:pt x="1758670" y="-12703"/>
                  <a:pt x="1994849" y="0"/>
                </a:cubicBezTo>
                <a:cubicBezTo>
                  <a:pt x="2231028" y="12703"/>
                  <a:pt x="2377385" y="-30835"/>
                  <a:pt x="2659798" y="0"/>
                </a:cubicBezTo>
                <a:cubicBezTo>
                  <a:pt x="2942211" y="30835"/>
                  <a:pt x="3053947" y="-20589"/>
                  <a:pt x="3431139" y="0"/>
                </a:cubicBezTo>
                <a:cubicBezTo>
                  <a:pt x="3808331" y="20589"/>
                  <a:pt x="3838568" y="-1724"/>
                  <a:pt x="3989697" y="0"/>
                </a:cubicBezTo>
                <a:cubicBezTo>
                  <a:pt x="4140826" y="1724"/>
                  <a:pt x="4351999" y="15627"/>
                  <a:pt x="4495059" y="0"/>
                </a:cubicBezTo>
                <a:cubicBezTo>
                  <a:pt x="4638119" y="-15627"/>
                  <a:pt x="5059774" y="-10929"/>
                  <a:pt x="5319596" y="0"/>
                </a:cubicBezTo>
                <a:cubicBezTo>
                  <a:pt x="5296747" y="241207"/>
                  <a:pt x="5340186" y="402271"/>
                  <a:pt x="5319596" y="680263"/>
                </a:cubicBezTo>
                <a:cubicBezTo>
                  <a:pt x="5299006" y="958255"/>
                  <a:pt x="5328264" y="1207750"/>
                  <a:pt x="5319596" y="1387737"/>
                </a:cubicBezTo>
                <a:cubicBezTo>
                  <a:pt x="5310928" y="1567724"/>
                  <a:pt x="5350599" y="1761836"/>
                  <a:pt x="5319596" y="2040790"/>
                </a:cubicBezTo>
                <a:cubicBezTo>
                  <a:pt x="5288593" y="2319744"/>
                  <a:pt x="5337874" y="2433018"/>
                  <a:pt x="5319596" y="2721053"/>
                </a:cubicBezTo>
                <a:cubicBezTo>
                  <a:pt x="5146090" y="2751202"/>
                  <a:pt x="4838117" y="2702785"/>
                  <a:pt x="4601451" y="2721053"/>
                </a:cubicBezTo>
                <a:cubicBezTo>
                  <a:pt x="4364785" y="2739321"/>
                  <a:pt x="4228678" y="2735010"/>
                  <a:pt x="3989697" y="2721053"/>
                </a:cubicBezTo>
                <a:cubicBezTo>
                  <a:pt x="3750716" y="2707096"/>
                  <a:pt x="3526657" y="2722284"/>
                  <a:pt x="3271552" y="2721053"/>
                </a:cubicBezTo>
                <a:cubicBezTo>
                  <a:pt x="3016447" y="2719822"/>
                  <a:pt x="2857380" y="2710198"/>
                  <a:pt x="2500210" y="2721053"/>
                </a:cubicBezTo>
                <a:cubicBezTo>
                  <a:pt x="2143040" y="2731908"/>
                  <a:pt x="1982079" y="2708954"/>
                  <a:pt x="1782065" y="2721053"/>
                </a:cubicBezTo>
                <a:cubicBezTo>
                  <a:pt x="1582051" y="2733152"/>
                  <a:pt x="1378480" y="2710962"/>
                  <a:pt x="1117115" y="2721053"/>
                </a:cubicBezTo>
                <a:cubicBezTo>
                  <a:pt x="855750" y="2731145"/>
                  <a:pt x="859557" y="2732438"/>
                  <a:pt x="611754" y="2721053"/>
                </a:cubicBezTo>
                <a:cubicBezTo>
                  <a:pt x="363951" y="2709668"/>
                  <a:pt x="302500" y="2747650"/>
                  <a:pt x="0" y="2721053"/>
                </a:cubicBezTo>
                <a:cubicBezTo>
                  <a:pt x="-27602" y="2472313"/>
                  <a:pt x="17004" y="2206033"/>
                  <a:pt x="0" y="1986369"/>
                </a:cubicBezTo>
                <a:cubicBezTo>
                  <a:pt x="-17004" y="1766705"/>
                  <a:pt x="31059" y="1577432"/>
                  <a:pt x="0" y="1251684"/>
                </a:cubicBezTo>
                <a:cubicBezTo>
                  <a:pt x="-31059" y="925936"/>
                  <a:pt x="1293" y="817998"/>
                  <a:pt x="0" y="625842"/>
                </a:cubicBezTo>
                <a:cubicBezTo>
                  <a:pt x="-1293" y="433686"/>
                  <a:pt x="-23328" y="29277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dirty="0"/>
              <a:t>A</a:t>
            </a:r>
            <a:r>
              <a:rPr lang="en-GB" b="1" dirty="0"/>
              <a:t> transformer</a:t>
            </a:r>
            <a:r>
              <a:rPr lang="en-GB" dirty="0"/>
              <a:t> has:</a:t>
            </a:r>
          </a:p>
          <a:p>
            <a:r>
              <a:rPr lang="en-GB" dirty="0"/>
              <a:t>a</a:t>
            </a:r>
            <a:r>
              <a:rPr lang="en-GB" b="1" dirty="0"/>
              <a:t> primary coil </a:t>
            </a:r>
            <a:r>
              <a:rPr lang="en-GB" dirty="0"/>
              <a:t>connected to the input AC voltage</a:t>
            </a:r>
          </a:p>
          <a:p>
            <a:r>
              <a:rPr lang="en-GB" dirty="0"/>
              <a:t>a</a:t>
            </a:r>
            <a:r>
              <a:rPr lang="en-GB" b="1" dirty="0"/>
              <a:t> secondary coil </a:t>
            </a:r>
            <a:r>
              <a:rPr lang="en-GB" dirty="0"/>
              <a:t>that delivers the transformed output voltage</a:t>
            </a:r>
          </a:p>
          <a:p>
            <a:r>
              <a:rPr lang="en-GB" dirty="0"/>
              <a:t>an </a:t>
            </a:r>
            <a:r>
              <a:rPr lang="en-GB" b="1" dirty="0"/>
              <a:t>iron core.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84A2AEE-0A0A-8CB8-8B0E-04E374095F3B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6542191-8B62-31A8-2F0E-C75B180B7A00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Transformers</a:t>
            </a:r>
          </a:p>
        </p:txBody>
      </p:sp>
    </p:spTree>
    <p:extLst>
      <p:ext uri="{BB962C8B-B14F-4D97-AF65-F5344CB8AC3E}">
        <p14:creationId xmlns:p14="http://schemas.microsoft.com/office/powerpoint/2010/main" val="2555548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E0FA2-F2D3-BB7A-8A98-462C0B8D4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nsformer with primary and secondary coils. The coil on the left has the following labels Ip, Vp, Np Turns. The coil on the left is connected to a current source. &#10;&#10;The coil on the right has the following labels - Is, Vs, Ns Turns. The right coil is connected to a bulb.  Magnetic flux (Φm) is shown linking the coils.">
            <a:extLst>
              <a:ext uri="{FF2B5EF4-FFF2-40B4-BE49-F238E27FC236}">
                <a16:creationId xmlns:a16="http://schemas.microsoft.com/office/drawing/2014/main" id="{D5368BC3-2500-C14D-80A4-CE25FC594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150" y="1027906"/>
            <a:ext cx="5918003" cy="36939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FD4A9C-CD5C-951C-AB6B-835DE503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Transformer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8495C3D4-41D7-198F-BF3A-45DB1EE0C95F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7639655" y="4681153"/>
                <a:ext cx="2382169" cy="1325563"/>
              </a:xfrm>
              <a:custGeom>
                <a:avLst/>
                <a:gdLst>
                  <a:gd name="csX0" fmla="*/ 0 w 2382169"/>
                  <a:gd name="csY0" fmla="*/ 0 h 1325563"/>
                  <a:gd name="csX1" fmla="*/ 2382169 w 2382169"/>
                  <a:gd name="csY1" fmla="*/ 0 h 1325563"/>
                  <a:gd name="csX2" fmla="*/ 2382169 w 2382169"/>
                  <a:gd name="csY2" fmla="*/ 1325563 h 1325563"/>
                  <a:gd name="csX3" fmla="*/ 0 w 2382169"/>
                  <a:gd name="csY3" fmla="*/ 1325563 h 1325563"/>
                  <a:gd name="csX4" fmla="*/ 0 w 2382169"/>
                  <a:gd name="csY4" fmla="*/ 0 h 13255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82169" h="1325563" fill="none" extrusionOk="0">
                    <a:moveTo>
                      <a:pt x="0" y="0"/>
                    </a:moveTo>
                    <a:cubicBezTo>
                      <a:pt x="1126298" y="-33775"/>
                      <a:pt x="1999129" y="138873"/>
                      <a:pt x="2382169" y="0"/>
                    </a:cubicBezTo>
                    <a:cubicBezTo>
                      <a:pt x="2344834" y="134314"/>
                      <a:pt x="2448325" y="1010200"/>
                      <a:pt x="2382169" y="1325563"/>
                    </a:cubicBezTo>
                    <a:cubicBezTo>
                      <a:pt x="1358954" y="1188233"/>
                      <a:pt x="543534" y="1187707"/>
                      <a:pt x="0" y="1325563"/>
                    </a:cubicBezTo>
                    <a:cubicBezTo>
                      <a:pt x="62396" y="856947"/>
                      <a:pt x="75313" y="162614"/>
                      <a:pt x="0" y="0"/>
                    </a:cubicBezTo>
                    <a:close/>
                  </a:path>
                  <a:path w="2382169" h="1325563" stroke="0" extrusionOk="0">
                    <a:moveTo>
                      <a:pt x="0" y="0"/>
                    </a:moveTo>
                    <a:cubicBezTo>
                      <a:pt x="489780" y="-101487"/>
                      <a:pt x="2004282" y="-162162"/>
                      <a:pt x="2382169" y="0"/>
                    </a:cubicBezTo>
                    <a:cubicBezTo>
                      <a:pt x="2279075" y="539953"/>
                      <a:pt x="2343664" y="886602"/>
                      <a:pt x="2382169" y="1325563"/>
                    </a:cubicBezTo>
                    <a:cubicBezTo>
                      <a:pt x="1619380" y="1375628"/>
                      <a:pt x="1159344" y="1167114"/>
                      <a:pt x="0" y="1325563"/>
                    </a:cubicBezTo>
                    <a:cubicBezTo>
                      <a:pt x="-54816" y="714844"/>
                      <a:pt x="-10506" y="182887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anchor="ctr">
                <a:normAutofit/>
              </a:bodyPr>
              <a:lstStyle/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8495C3D4-41D7-198F-BF3A-45DB1EE0C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7639655" y="4681153"/>
                <a:ext cx="2382169" cy="1325563"/>
              </a:xfrm>
              <a:custGeom>
                <a:avLst/>
                <a:gdLst>
                  <a:gd name="csX0" fmla="*/ 0 w 2382169"/>
                  <a:gd name="csY0" fmla="*/ 0 h 1325563"/>
                  <a:gd name="csX1" fmla="*/ 2382169 w 2382169"/>
                  <a:gd name="csY1" fmla="*/ 0 h 1325563"/>
                  <a:gd name="csX2" fmla="*/ 2382169 w 2382169"/>
                  <a:gd name="csY2" fmla="*/ 1325563 h 1325563"/>
                  <a:gd name="csX3" fmla="*/ 0 w 2382169"/>
                  <a:gd name="csY3" fmla="*/ 1325563 h 1325563"/>
                  <a:gd name="csX4" fmla="*/ 0 w 2382169"/>
                  <a:gd name="csY4" fmla="*/ 0 h 13255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82169" h="1325563" fill="none" extrusionOk="0">
                    <a:moveTo>
                      <a:pt x="0" y="0"/>
                    </a:moveTo>
                    <a:cubicBezTo>
                      <a:pt x="1126298" y="-33775"/>
                      <a:pt x="1999129" y="138873"/>
                      <a:pt x="2382169" y="0"/>
                    </a:cubicBezTo>
                    <a:cubicBezTo>
                      <a:pt x="2344834" y="134314"/>
                      <a:pt x="2448325" y="1010200"/>
                      <a:pt x="2382169" y="1325563"/>
                    </a:cubicBezTo>
                    <a:cubicBezTo>
                      <a:pt x="1358954" y="1188233"/>
                      <a:pt x="543534" y="1187707"/>
                      <a:pt x="0" y="1325563"/>
                    </a:cubicBezTo>
                    <a:cubicBezTo>
                      <a:pt x="62396" y="856947"/>
                      <a:pt x="75313" y="162614"/>
                      <a:pt x="0" y="0"/>
                    </a:cubicBezTo>
                    <a:close/>
                  </a:path>
                  <a:path w="2382169" h="1325563" stroke="0" extrusionOk="0">
                    <a:moveTo>
                      <a:pt x="0" y="0"/>
                    </a:moveTo>
                    <a:cubicBezTo>
                      <a:pt x="489780" y="-101487"/>
                      <a:pt x="2004282" y="-162162"/>
                      <a:pt x="2382169" y="0"/>
                    </a:cubicBezTo>
                    <a:cubicBezTo>
                      <a:pt x="2279075" y="539953"/>
                      <a:pt x="2343664" y="886602"/>
                      <a:pt x="2382169" y="1325563"/>
                    </a:cubicBezTo>
                    <a:cubicBezTo>
                      <a:pt x="1619380" y="1375628"/>
                      <a:pt x="1159344" y="1167114"/>
                      <a:pt x="0" y="1325563"/>
                    </a:cubicBezTo>
                    <a:cubicBezTo>
                      <a:pt x="-54816" y="714844"/>
                      <a:pt x="-10506" y="182887"/>
                      <a:pt x="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FAC8A7B-4780-18C5-5444-A267A1157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56816"/>
            <a:ext cx="5416297" cy="4399532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600"/>
              </a:spcBef>
              <a:buNone/>
              <a:tabLst>
                <a:tab pos="263525" algn="l"/>
              </a:tabLst>
            </a:pPr>
            <a:r>
              <a:rPr lang="en-US" dirty="0"/>
              <a:t>A </a:t>
            </a:r>
            <a:r>
              <a:rPr lang="en-US" b="1" dirty="0"/>
              <a:t>step-up transformer</a:t>
            </a:r>
            <a:r>
              <a:rPr lang="en-US" dirty="0"/>
              <a:t> has more turns in the </a:t>
            </a:r>
            <a:r>
              <a:rPr lang="en-US" b="1" dirty="0"/>
              <a:t>secondary coil than the primary coil</a:t>
            </a:r>
            <a:r>
              <a:rPr lang="en-US" dirty="0"/>
              <a:t>, resulting in a higher voltage on the secondary.</a:t>
            </a:r>
          </a:p>
          <a:p>
            <a:pPr marL="0" indent="0">
              <a:spcBef>
                <a:spcPts val="600"/>
              </a:spcBef>
              <a:buNone/>
              <a:tabLst>
                <a:tab pos="263525" algn="l"/>
              </a:tabLst>
            </a:pPr>
            <a:endParaRPr lang="en-US" dirty="0"/>
          </a:p>
          <a:p>
            <a:pPr marL="0" indent="0">
              <a:spcBef>
                <a:spcPts val="600"/>
              </a:spcBef>
              <a:buNone/>
              <a:tabLst>
                <a:tab pos="263525" algn="l"/>
              </a:tabLst>
            </a:pPr>
            <a:r>
              <a:rPr lang="en-US" dirty="0"/>
              <a:t>A </a:t>
            </a:r>
            <a:r>
              <a:rPr lang="en-US" b="1" dirty="0"/>
              <a:t>step-down transformer</a:t>
            </a:r>
            <a:r>
              <a:rPr lang="en-US" dirty="0"/>
              <a:t> has fewer turns in the </a:t>
            </a:r>
            <a:r>
              <a:rPr lang="en-US" b="1" dirty="0"/>
              <a:t>secondary than the primary coil</a:t>
            </a:r>
            <a:r>
              <a:rPr lang="en-US" dirty="0"/>
              <a:t>, resulting in a lower voltage on the secondary.</a:t>
            </a:r>
            <a:endParaRPr lang="en-GB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2508104-3F9A-F011-C044-B8D07C5B41E7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6A4E216-7FA2-A8FF-07FC-BD7C671A9A30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Transformers</a:t>
            </a:r>
          </a:p>
        </p:txBody>
      </p:sp>
    </p:spTree>
    <p:extLst>
      <p:ext uri="{BB962C8B-B14F-4D97-AF65-F5344CB8AC3E}">
        <p14:creationId xmlns:p14="http://schemas.microsoft.com/office/powerpoint/2010/main" val="3132411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9C11E-C098-795B-AD2E-23809CA13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B6E235-4E32-E2C8-DE71-6B405F5F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Transformer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749BD24-F86F-0D2E-9720-8610F6C91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2601"/>
                <a:ext cx="4921155" cy="4903748"/>
              </a:xfrm>
            </p:spPr>
            <p:txBody>
              <a:bodyPr lIns="0" tIns="0" rIns="0" bIns="0">
                <a:noAutofit/>
              </a:bodyPr>
              <a:lstStyle/>
              <a:p>
                <a:pPr marL="0" indent="0">
                  <a:spcBef>
                    <a:spcPts val="600"/>
                  </a:spcBef>
                  <a:buNone/>
                  <a:tabLst>
                    <a:tab pos="263525" algn="l"/>
                  </a:tabLst>
                </a:pPr>
                <a:r>
                  <a:rPr lang="en-GB" dirty="0"/>
                  <a:t>The ratio of voltages between the two coils depends on the ratio of turns in the coils, with relationships:</a:t>
                </a: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263525" algn="l"/>
                  </a:tabLst>
                </a:pPr>
                <a:endParaRPr lang="en-GB" dirty="0"/>
              </a:p>
              <a:p>
                <a:pPr marL="0" indent="0">
                  <a:spcBef>
                    <a:spcPts val="600"/>
                  </a:spcBef>
                  <a:buNone/>
                  <a:tabLst>
                    <a:tab pos="2635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263525" algn="l"/>
                  </a:tabLst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2635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263525" algn="l"/>
                  </a:tabLst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2635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749BD24-F86F-0D2E-9720-8610F6C91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2601"/>
                <a:ext cx="4921155" cy="4903748"/>
              </a:xfrm>
              <a:blipFill>
                <a:blip r:embed="rId4"/>
                <a:stretch>
                  <a:fillRect l="-3841" t="-1739" r="-1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transformer with primary and secondary coils. The coil on the left has the following labels Ip, Vp, Np Turns. The coil on the left is connected to a current source. &#10;&#10;The coil on the right has the following labels - Is, Vs, Ns Turns. The right coil is connected to a bulb.  Magnetic flux (Φm) is shown linking the coils.">
            <a:extLst>
              <a:ext uri="{FF2B5EF4-FFF2-40B4-BE49-F238E27FC236}">
                <a16:creationId xmlns:a16="http://schemas.microsoft.com/office/drawing/2014/main" id="{AC9700F5-2EA8-C7A6-E9BA-85A548A47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713" y="1338931"/>
            <a:ext cx="5918003" cy="3693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2808B7-607B-B5DA-0114-32B67A803BF2}"/>
                  </a:ext>
                </a:extLst>
              </p:cNvPr>
              <p:cNvSpPr txBox="1"/>
              <p:nvPr/>
            </p:nvSpPr>
            <p:spPr>
              <a:xfrm>
                <a:off x="2943224" y="3429000"/>
                <a:ext cx="2461289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  <a:tabLst>
                    <a:tab pos="263525" algn="l"/>
                  </a:tabLst>
                </a:pPr>
                <a:r>
                  <a:rPr lang="en-US" sz="20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voltage, </a:t>
                </a: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263525" algn="l"/>
                  </a:tabLst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current, </a:t>
                </a: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263525" algn="l"/>
                  </a:tabLst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number of turns</a:t>
                </a:r>
              </a:p>
              <a:p>
                <a:pPr marL="0" indent="0">
                  <a:buNone/>
                  <a:tabLst>
                    <a:tab pos="263525" algn="l"/>
                  </a:tabLst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tabLst>
                    <a:tab pos="26352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subscripts refer to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econdary and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rimary coils.</a:t>
                </a:r>
                <a:endParaRPr lang="en-GB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2808B7-607B-B5DA-0114-32B67A803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4" y="3429000"/>
                <a:ext cx="2461289" cy="2246769"/>
              </a:xfrm>
              <a:prstGeom prst="rect">
                <a:avLst/>
              </a:prstGeom>
              <a:blipFill>
                <a:blip r:embed="rId6"/>
                <a:stretch>
                  <a:fillRect l="-2564" t="-1695" r="-1026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93CB394-3F4D-E04C-795E-357D04D65F1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32647" y="5032909"/>
            <a:ext cx="5001146" cy="1148941"/>
          </a:xfrm>
          <a:custGeom>
            <a:avLst/>
            <a:gdLst>
              <a:gd name="csX0" fmla="*/ 0 w 5001146"/>
              <a:gd name="csY0" fmla="*/ 0 h 1148941"/>
              <a:gd name="csX1" fmla="*/ 5001146 w 5001146"/>
              <a:gd name="csY1" fmla="*/ 0 h 1148941"/>
              <a:gd name="csX2" fmla="*/ 5001146 w 5001146"/>
              <a:gd name="csY2" fmla="*/ 1148941 h 1148941"/>
              <a:gd name="csX3" fmla="*/ 0 w 5001146"/>
              <a:gd name="csY3" fmla="*/ 1148941 h 1148941"/>
              <a:gd name="csX4" fmla="*/ 0 w 5001146"/>
              <a:gd name="csY4" fmla="*/ 0 h 11489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001146" h="1148941" fill="none" extrusionOk="0">
                <a:moveTo>
                  <a:pt x="0" y="0"/>
                </a:moveTo>
                <a:cubicBezTo>
                  <a:pt x="805462" y="-33775"/>
                  <a:pt x="2898526" y="138873"/>
                  <a:pt x="5001146" y="0"/>
                </a:cubicBezTo>
                <a:cubicBezTo>
                  <a:pt x="4905315" y="197771"/>
                  <a:pt x="5006241" y="1013578"/>
                  <a:pt x="5001146" y="1148941"/>
                </a:cubicBezTo>
                <a:cubicBezTo>
                  <a:pt x="3489466" y="1011611"/>
                  <a:pt x="1280742" y="1011085"/>
                  <a:pt x="0" y="1148941"/>
                </a:cubicBezTo>
                <a:cubicBezTo>
                  <a:pt x="-58447" y="919871"/>
                  <a:pt x="-91640" y="553331"/>
                  <a:pt x="0" y="0"/>
                </a:cubicBezTo>
                <a:close/>
              </a:path>
              <a:path w="5001146" h="1148941" stroke="0" extrusionOk="0">
                <a:moveTo>
                  <a:pt x="0" y="0"/>
                </a:moveTo>
                <a:cubicBezTo>
                  <a:pt x="1932383" y="-101487"/>
                  <a:pt x="2857803" y="-162162"/>
                  <a:pt x="5001146" y="0"/>
                </a:cubicBezTo>
                <a:cubicBezTo>
                  <a:pt x="4962841" y="296085"/>
                  <a:pt x="5050849" y="1014373"/>
                  <a:pt x="5001146" y="1148941"/>
                </a:cubicBezTo>
                <a:cubicBezTo>
                  <a:pt x="4361562" y="1199006"/>
                  <a:pt x="2218408" y="990492"/>
                  <a:pt x="0" y="1148941"/>
                </a:cubicBezTo>
                <a:cubicBezTo>
                  <a:pt x="14012" y="825699"/>
                  <a:pt x="-6751" y="20374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GB" sz="2200" dirty="0"/>
              <a:t>Which formula relates the power of the primary and secondary coils?</a:t>
            </a:r>
            <a:endParaRPr lang="en-GB" sz="2200" b="1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41E8E18-1AD0-6970-04BC-C6B2606EE9B7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5E5D0C1-E280-5E72-2EA2-8CD0261B7D9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Transformers</a:t>
            </a:r>
          </a:p>
        </p:txBody>
      </p:sp>
    </p:spTree>
    <p:extLst>
      <p:ext uri="{BB962C8B-B14F-4D97-AF65-F5344CB8AC3E}">
        <p14:creationId xmlns:p14="http://schemas.microsoft.com/office/powerpoint/2010/main" val="3747124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251"/>
            <a:ext cx="10167257" cy="45927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A house is supplied by solar panels that produce 240 V AC, but the building’s appliances operate at 400 V.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/>
              <a:t>(a) </a:t>
            </a:r>
            <a:r>
              <a:rPr lang="en-GB" dirty="0"/>
              <a:t>Explain whether a step-up or step-down transformer is needed to connect the solar panels to the electrical system of the house.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531813" algn="l"/>
              </a:tabLst>
            </a:pPr>
            <a:r>
              <a:rPr lang="en-GB" dirty="0"/>
              <a:t>The building requires 12 kW of power. Work out the current on the side of the transformer connected to the: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266700" algn="l"/>
                <a:tab pos="531813" algn="l"/>
              </a:tabLst>
            </a:pPr>
            <a:r>
              <a:rPr lang="en-GB" b="1" dirty="0"/>
              <a:t>(b)	</a:t>
            </a:r>
            <a:r>
              <a:rPr lang="en-GB" dirty="0"/>
              <a:t>solar panels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266700" algn="l"/>
                <a:tab pos="531813" algn="l"/>
              </a:tabLst>
            </a:pPr>
            <a:r>
              <a:rPr lang="en-GB" b="1" dirty="0"/>
              <a:t>(c)	</a:t>
            </a:r>
            <a:r>
              <a:rPr lang="en-GB" dirty="0"/>
              <a:t>house.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DD83BA36-1B8D-AA9B-DCD8-278F27040C88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C5C0475-80DA-CF3C-E472-7946A2DF336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449985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Exam-style question 1: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D7A09A-8480-AB25-DD30-F3C424236F82}"/>
              </a:ext>
            </a:extLst>
          </p:cNvPr>
          <p:cNvSpPr txBox="1"/>
          <p:nvPr/>
        </p:nvSpPr>
        <p:spPr>
          <a:xfrm>
            <a:off x="838200" y="3986469"/>
            <a:ext cx="5990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11113">
              <a:spcBef>
                <a:spcPts val="600"/>
              </a:spcBef>
              <a:buNone/>
              <a:tabLst>
                <a:tab pos="531813" algn="l"/>
              </a:tabLst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8" name="Picture 27" descr="An electrician climbing up a ladder to work on a transformer">
            <a:extLst>
              <a:ext uri="{FF2B5EF4-FFF2-40B4-BE49-F238E27FC236}">
                <a16:creationId xmlns:a16="http://schemas.microsoft.com/office/drawing/2014/main" id="{95320967-7472-6F0E-DC6F-4F1DD6BA97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0142" y="3678767"/>
            <a:ext cx="1883298" cy="2511065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6A14C8F-F013-CEAC-12CA-ECA83A5DB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5274"/>
            <a:ext cx="5651500" cy="1578049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It requires a step-up transformer because it must ‘step up’ the voltage from 240 V to 400 V.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3F7703E-47EF-F62D-5066-3CB5ACEE127A}"/>
              </a:ext>
            </a:extLst>
          </p:cNvPr>
          <p:cNvSpPr txBox="1">
            <a:spLocks/>
          </p:cNvSpPr>
          <p:nvPr/>
        </p:nvSpPr>
        <p:spPr>
          <a:xfrm>
            <a:off x="838200" y="1584251"/>
            <a:ext cx="10167257" cy="2693835"/>
          </a:xfrm>
          <a:prstGeom prst="rect">
            <a:avLst/>
          </a:prstGeom>
          <a:noFill/>
        </p:spPr>
        <p:txBody>
          <a:bodyPr vert="horz" lIns="180000" tIns="180000" rIns="180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/>
              <a:t>A house is supplied by solar panels that produce 240 V AC, but the building’s appliances operate at 400 V.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b="1" dirty="0"/>
              <a:t>(a) </a:t>
            </a:r>
            <a:r>
              <a:rPr lang="en-GB" dirty="0"/>
              <a:t>Explain whether a step-up or step-down transformer is needed to connect the solar panels to the electrical system of the house.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994AE8E-69BB-0480-405E-27E0EC3D1F1B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8D9DEF-0C66-6B44-6D41-C504B3D3F93D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288205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 1: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4906FCAC-E805-CBE5-0310-9E4F56C1D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84251"/>
                <a:ext cx="9410700" cy="4206949"/>
              </a:xfrm>
              <a:prstGeom prst="rect">
                <a:avLst/>
              </a:prstGeom>
              <a:noFill/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A house is supplied by solar panels that produce 240 V AC, but the building’s appliances operate at 400 V.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b="1" dirty="0"/>
                  <a:t>(b) </a:t>
                </a:r>
                <a:r>
                  <a:rPr lang="en-GB" dirty="0"/>
                  <a:t>The building requires 12 kW of power. Work out the current on the side of the transformer connected to the solar panels.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br>
                  <a:rPr lang="en-GB" dirty="0">
                    <a:solidFill>
                      <a:schemeClr val="tx1"/>
                    </a:solidFill>
                    <a:ea typeface="Lato" panose="020F0502020204030203" pitchFamily="34" charset="0"/>
                  </a:rPr>
                </a:br>
                <a:r>
                  <a:rPr lang="en-GB" dirty="0">
                    <a:solidFill>
                      <a:schemeClr val="tx1"/>
                    </a:solidFill>
                    <a:ea typeface="Lato" panose="020F0502020204030203" pitchFamily="34" charset="0"/>
                  </a:rPr>
                  <a:t>First, convert 12 kW to W: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12 </m:t>
                    </m:r>
                    <m:r>
                      <m:rPr>
                        <m:sty m:val="p"/>
                      </m:rPr>
                      <a:rPr lang="en-GB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kW</m:t>
                    </m:r>
                    <m:r>
                      <a:rPr 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×1000=12 000 </m:t>
                    </m:r>
                    <m:r>
                      <m:rPr>
                        <m:nor/>
                      </m:rPr>
                      <a:rPr lang="en-GB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W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Lato" panose="020F0502020204030203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>
                    <a:solidFill>
                      <a:schemeClr val="tx1"/>
                    </a:solidFill>
                    <a:ea typeface="Lato" panose="020F0502020204030203" pitchFamily="34" charset="0"/>
                  </a:rPr>
                  <a:t>Then rearrange the power equation to solve for current: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𝐼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𝑉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12 000 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W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240 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V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𝟓𝟎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A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ea typeface="Lato" panose="020F0502020204030203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4906FCAC-E805-CBE5-0310-9E4F56C1D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4251"/>
                <a:ext cx="9410700" cy="4206949"/>
              </a:xfrm>
              <a:prstGeom prst="rect">
                <a:avLst/>
              </a:prstGeom>
              <a:blipFill>
                <a:blip r:embed="rId3"/>
                <a:stretch>
                  <a:fillRect l="-65" r="-648" b="-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DDA1DFF1-05D9-9A2D-D262-05453D738ABD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5F4A37D-8599-5D2B-D40E-C0C7C811FA1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159202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resource, we will: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Explain key mathematical electricity science principles and their importance</a:t>
            </a:r>
          </a:p>
          <a:p>
            <a:pPr lvl="0"/>
            <a:r>
              <a:rPr lang="en-GB" dirty="0"/>
              <a:t>Describe and recall the rules of electrical circuits</a:t>
            </a:r>
          </a:p>
          <a:p>
            <a:pPr lvl="0"/>
            <a:r>
              <a:rPr lang="en-GB" dirty="0"/>
              <a:t>Calculate with and recall Ohm’s law (</a:t>
            </a:r>
            <a:r>
              <a:rPr lang="en-GB" i="1" dirty="0"/>
              <a:t>V</a:t>
            </a:r>
            <a:r>
              <a:rPr lang="en-GB" dirty="0"/>
              <a:t> = </a:t>
            </a:r>
            <a:r>
              <a:rPr lang="en-GB" i="1" dirty="0"/>
              <a:t>IR</a:t>
            </a:r>
            <a:r>
              <a:rPr lang="en-GB" dirty="0"/>
              <a:t>) for a variety of different scenarios</a:t>
            </a:r>
          </a:p>
          <a:p>
            <a:pPr lvl="0"/>
            <a:r>
              <a:rPr lang="en-GB" dirty="0"/>
              <a:t>Complete calculations involving key formulae</a:t>
            </a:r>
          </a:p>
          <a:p>
            <a:pPr lvl="0"/>
            <a:r>
              <a:rPr lang="en-GB" dirty="0"/>
              <a:t>Calculate problems involving electrical power and its relationship with voltage</a:t>
            </a:r>
          </a:p>
          <a:p>
            <a:pPr lvl="0"/>
            <a:r>
              <a:rPr lang="en-GB" dirty="0"/>
              <a:t>Calculate problems involving electrical power dissipation</a:t>
            </a:r>
          </a:p>
          <a:p>
            <a:pPr lvl="0"/>
            <a:r>
              <a:rPr lang="en-GB" dirty="0"/>
              <a:t>Describe the basics of transformers</a:t>
            </a:r>
          </a:p>
          <a:p>
            <a:r>
              <a:rPr lang="en-GB" dirty="0"/>
              <a:t>Calculate problems involving step-up and step-down transformers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</p:spPr>
        <p:txBody>
          <a:bodyPr>
            <a:normAutofit/>
          </a:bodyPr>
          <a:lstStyle/>
          <a:p>
            <a:r>
              <a:rPr lang="en-US" b="1" dirty="0"/>
              <a:t>General competencies:</a:t>
            </a:r>
          </a:p>
          <a:p>
            <a:r>
              <a:rPr lang="en-US" b="1" dirty="0"/>
              <a:t>MC4</a:t>
            </a:r>
            <a:r>
              <a:rPr lang="en-US" dirty="0"/>
              <a:t> Using rules and formulae</a:t>
            </a:r>
          </a:p>
          <a:p>
            <a:r>
              <a:rPr lang="en-US" b="1" dirty="0"/>
              <a:t>MC5 </a:t>
            </a:r>
            <a:r>
              <a:rPr lang="en-US" dirty="0"/>
              <a:t>Processing data</a:t>
            </a:r>
          </a:p>
          <a:p>
            <a:r>
              <a:rPr lang="en-US" b="1" dirty="0"/>
              <a:t>MC7</a:t>
            </a:r>
            <a:r>
              <a:rPr lang="en-US" dirty="0"/>
              <a:t> </a:t>
            </a:r>
            <a:r>
              <a:rPr lang="en-GB" dirty="0"/>
              <a:t>Interpreting and representing with mathematical diagrams</a:t>
            </a:r>
          </a:p>
          <a:p>
            <a:r>
              <a:rPr lang="en-US" b="1" dirty="0"/>
              <a:t>MC8</a:t>
            </a:r>
            <a:r>
              <a:rPr lang="en-US" dirty="0"/>
              <a:t> Communicating using mathematics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F24BDA6-6834-D981-9725-FCDB965D1C5C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2B5C911-A184-73C2-0C62-541D48442EB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94206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 1: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3BD4530-04D3-0407-BA20-64783A9B96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84251"/>
                <a:ext cx="9410700" cy="4519369"/>
              </a:xfrm>
              <a:prstGeom prst="rect">
                <a:avLst/>
              </a:prstGeom>
              <a:noFill/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A house is supplied by solar panels that produce 240 V AC, but the building’s appliances operate at 400 V.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b="1" dirty="0"/>
                  <a:t>(c) </a:t>
                </a:r>
                <a:r>
                  <a:rPr lang="en-GB" dirty="0"/>
                  <a:t>The building requires 12 kW of power. Work out the current on the side of the transformer connected to the house.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br>
                  <a:rPr lang="en-GB" dirty="0">
                    <a:solidFill>
                      <a:schemeClr val="tx1"/>
                    </a:solidFill>
                    <a:ea typeface="Lato" panose="020F0502020204030203" pitchFamily="34" charset="0"/>
                  </a:rPr>
                </a:br>
                <a:r>
                  <a:rPr lang="en-GB" dirty="0">
                    <a:solidFill>
                      <a:schemeClr val="tx1"/>
                    </a:solidFill>
                    <a:ea typeface="Lato" panose="020F0502020204030203" pitchFamily="34" charset="0"/>
                  </a:rPr>
                  <a:t>First, convert 12 kW to W: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12 </m:t>
                    </m:r>
                    <m:r>
                      <m:rPr>
                        <m:sty m:val="p"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kW</m:t>
                    </m:r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×1000=12 000 </m:t>
                    </m:r>
                    <m:r>
                      <m:rPr>
                        <m:nor/>
                      </m:rPr>
                      <a:rPr lang="en-GB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</a:rPr>
                      <m:t>W</m:t>
                    </m:r>
                  </m:oMath>
                </a14:m>
                <a:endParaRPr lang="en-US" i="0" dirty="0">
                  <a:solidFill>
                    <a:schemeClr val="tx1"/>
                  </a:solidFill>
                  <a:latin typeface="Cambria Math" panose="02040503050406030204" pitchFamily="18" charset="0"/>
                  <a:ea typeface="Lato" panose="020F0502020204030203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>
                    <a:solidFill>
                      <a:schemeClr val="tx1"/>
                    </a:solidFill>
                    <a:ea typeface="Lato" panose="020F0502020204030203" pitchFamily="34" charset="0"/>
                  </a:rPr>
                  <a:t>Then rearrange the power equation to solve for current: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𝐼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𝑉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12 000 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W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400 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</a:rPr>
                            <m:t>V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𝟑𝟎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</a:rPr>
                        <m:t>A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ea typeface="Lato" panose="020F0502020204030203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3BD4530-04D3-0407-BA20-64783A9B9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4251"/>
                <a:ext cx="9410700" cy="4519369"/>
              </a:xfrm>
              <a:prstGeom prst="rect">
                <a:avLst/>
              </a:prstGeom>
              <a:blipFill>
                <a:blip r:embed="rId3"/>
                <a:stretch>
                  <a:fillRect l="-65" r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8C53EA0-F19B-4898-DC9F-18F6ACAC5A8F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B10EE62-6659-3080-B658-87F324BA48F5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1208309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70523"/>
                <a:ext cx="6044184" cy="4725163"/>
              </a:xfrm>
            </p:spPr>
            <p:txBody>
              <a:bodyPr>
                <a:noAutofit/>
              </a:bodyPr>
              <a:lstStyle/>
              <a:p>
                <a:pPr marL="531813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diagram shows a DC electric circuit.</a:t>
                </a:r>
              </a:p>
              <a:p>
                <a:pPr marL="531813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8 </m:t>
                      </m:r>
                      <m:r>
                        <m:rPr>
                          <m:sty m:val="p"/>
                        </m:rPr>
                        <a:rPr lang="en-GB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16 </m:t>
                      </m:r>
                      <m:r>
                        <m:rPr>
                          <m:sty m:val="p"/>
                        </m:rPr>
                        <a:rPr lang="en-GB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24 </m:t>
                      </m:r>
                      <m:r>
                        <m:rPr>
                          <m:sty m:val="p"/>
                        </m:rPr>
                        <a:rPr lang="en-GB" i="0" dirty="0" err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 voltage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measurement across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shows a reading of 24 V.</a:t>
                </a:r>
              </a:p>
              <a:p>
                <a:pPr marL="531813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(a)	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total circuit current.</a:t>
                </a:r>
              </a:p>
              <a:p>
                <a:pPr marL="531813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(b)	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total resistance of the circuit, and hence calculate the total circuit voltage and the individual voltages across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GB" dirty="0">
                  <a:solidFill>
                    <a:schemeClr val="tx1"/>
                  </a:solidFill>
                  <a:effectLst/>
                  <a:ea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70523"/>
                <a:ext cx="6044184" cy="47251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 descr="Diagram of a series circuit - one continuous loop which features a battery, and three resistors, each attached to a voltmeter.  Next to the first resistor is the following label - R1, and the voltmeter is labelled V1. &#10;Next to the second resistor is the following label - R2, and the voltmeter is labelled V2. Next to the third resistor is the following label - R3, and the voltmeter is labelled V3. &#10;Next to the second resistor is the following label - R3, and the voltmeter is labelled V3. ">
            <a:extLst>
              <a:ext uri="{FF2B5EF4-FFF2-40B4-BE49-F238E27FC236}">
                <a16:creationId xmlns:a16="http://schemas.microsoft.com/office/drawing/2014/main" id="{121F5353-68BD-7DCD-3551-46ABFA64B388}"/>
              </a:ext>
            </a:extLst>
          </p:cNvPr>
          <p:cNvGrpSpPr/>
          <p:nvPr/>
        </p:nvGrpSpPr>
        <p:grpSpPr>
          <a:xfrm>
            <a:off x="7036367" y="1467294"/>
            <a:ext cx="4317433" cy="3079404"/>
            <a:chOff x="6923314" y="1530008"/>
            <a:chExt cx="4317433" cy="307940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E72A33C-9EBC-2831-9711-5574423509F4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2358103"/>
              <a:ext cx="46972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71B902-8711-0D6E-8DB0-FEE0695C7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314" y="3877080"/>
              <a:ext cx="1770509" cy="3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8D4DD0-137D-3386-EE0B-20D0B3DB7303}"/>
                </a:ext>
              </a:extLst>
            </p:cNvPr>
            <p:cNvGrpSpPr/>
            <p:nvPr/>
          </p:nvGrpSpPr>
          <p:grpSpPr>
            <a:xfrm>
              <a:off x="8455763" y="3496080"/>
              <a:ext cx="1263958" cy="635000"/>
              <a:chOff x="2834368" y="2324100"/>
              <a:chExt cx="1263958" cy="6350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CF8010A-74D9-0EE3-E4CF-E528A6766C55}"/>
                  </a:ext>
                </a:extLst>
              </p:cNvPr>
              <p:cNvGrpSpPr/>
              <p:nvPr/>
            </p:nvGrpSpPr>
            <p:grpSpPr>
              <a:xfrm>
                <a:off x="2834368" y="2438400"/>
                <a:ext cx="1263958" cy="520700"/>
                <a:chOff x="2834368" y="2438400"/>
                <a:chExt cx="1263958" cy="520700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03A9512-C493-C800-49F1-3FC1904CCE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099934" y="2439534"/>
                  <a:ext cx="0" cy="531132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BB9F1A-0F3B-79E5-B45D-47476FB00F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776363" y="2375443"/>
                  <a:ext cx="0" cy="64392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5263B47-0BD9-4006-F0BB-C3F4DF79E305}"/>
                    </a:ext>
                  </a:extLst>
                </p:cNvPr>
                <p:cNvCxnSpPr/>
                <p:nvPr/>
              </p:nvCxnSpPr>
              <p:spPr>
                <a:xfrm>
                  <a:off x="3365500" y="2438400"/>
                  <a:ext cx="0" cy="52070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ACEA07F-B934-D816-385B-74BDA3BE58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4400" y="2565614"/>
                  <a:ext cx="0" cy="26358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EE18A2-6BE0-3331-FA16-5C6CD02EB6FD}"/>
                  </a:ext>
                </a:extLst>
              </p:cNvPr>
              <p:cNvSpPr txBox="1"/>
              <p:nvPr/>
            </p:nvSpPr>
            <p:spPr>
              <a:xfrm>
                <a:off x="3092558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215540-A828-6FD4-92F9-38F842B0F89A}"/>
                  </a:ext>
                </a:extLst>
              </p:cNvPr>
              <p:cNvSpPr txBox="1"/>
              <p:nvPr/>
            </p:nvSpPr>
            <p:spPr>
              <a:xfrm>
                <a:off x="3408485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3A6A0F2-8894-4883-9036-6F6071345127}"/>
                </a:ext>
              </a:extLst>
            </p:cNvPr>
            <p:cNvGrpSpPr/>
            <p:nvPr/>
          </p:nvGrpSpPr>
          <p:grpSpPr>
            <a:xfrm rot="10800000">
              <a:off x="7376620" y="2217070"/>
              <a:ext cx="1254477" cy="301926"/>
              <a:chOff x="6757665" y="2182481"/>
              <a:chExt cx="1254477" cy="30192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781A878-4827-D409-27E2-E81CCFE3BEBE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73771D-8039-B438-FE6A-5FFD63DB4E17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9D1A2E2-7ED4-8A69-F8E5-859460BD8B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7A8302-6D1F-BC5B-762E-518EB464F8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EA41FBD-BA66-A9B8-A145-C62F0DAABD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A968DE4-E0D3-845A-434D-1660E6730939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902B514-9743-503C-D594-98A169D415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5E1413-ECE7-2DE6-4899-04B3055F69B4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6D31235-BB8F-C99F-9EDA-5CCACDC4D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5205FD-53C2-D4AA-CF21-3344ED6B52A8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079A36-5CF3-EB75-6E5E-DBBB15587E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6593" y="2348442"/>
              <a:ext cx="3559" cy="1516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4D9147-9941-7074-DADF-9FD7056C030B}"/>
                </a:ext>
              </a:extLst>
            </p:cNvPr>
            <p:cNvSpPr txBox="1"/>
            <p:nvPr/>
          </p:nvSpPr>
          <p:spPr>
            <a:xfrm>
              <a:off x="8844436" y="4147747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D79EF5-12B0-3339-8667-242517764A36}"/>
                </a:ext>
              </a:extLst>
            </p:cNvPr>
            <p:cNvSpPr txBox="1"/>
            <p:nvPr/>
          </p:nvSpPr>
          <p:spPr>
            <a:xfrm>
              <a:off x="7763502" y="2599879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4CF7684-5EF8-EEED-32C7-6519C0CE08DB}"/>
                </a:ext>
              </a:extLst>
            </p:cNvPr>
            <p:cNvGrpSpPr/>
            <p:nvPr/>
          </p:nvGrpSpPr>
          <p:grpSpPr>
            <a:xfrm>
              <a:off x="7492411" y="1541989"/>
              <a:ext cx="963352" cy="830771"/>
              <a:chOff x="7874780" y="1426411"/>
              <a:chExt cx="963352" cy="83077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B05045C-E08E-D0D8-2565-33BF1190D8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517EB12-4133-9525-444D-F8480EBA3452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97791F5-1FF3-B669-2A3D-89C3B087A0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6F2D9B5-77A8-C994-5BBD-E45B00DB57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E981565-921D-46D6-EF00-F2A88AFE07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9586E39-399F-FF31-E81F-D2F15B5D9038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13A8029-E35E-03F4-110C-8A6A4B21D220}"/>
                </a:ext>
              </a:extLst>
            </p:cNvPr>
            <p:cNvGrpSpPr/>
            <p:nvPr/>
          </p:nvGrpSpPr>
          <p:grpSpPr>
            <a:xfrm rot="10800000">
              <a:off x="8534235" y="2215327"/>
              <a:ext cx="1254477" cy="301926"/>
              <a:chOff x="6757665" y="2182481"/>
              <a:chExt cx="1254477" cy="30192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7AF9040-2D35-0651-85AF-478F734C7A4F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B8F9298-4A77-4398-4339-1055F297045E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E63E0C1-1D26-134C-F2C1-39E23E17FF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F0B83BD-ED95-E833-AA3C-5AE5204A8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D26E0D8-5927-DC67-23A9-2CD7303530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A10F124-D4B1-96BD-026F-8F0C5EB28D27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17C4F9E-0592-62F6-AD4D-F6BD050E8A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9E07AED5-D353-3056-D9E0-6C8892283C46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6774399-455A-EE5E-2E81-FC14CFD084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6956359-AC8B-C567-1284-BFF48491718E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5896ED2-26A8-3F2C-AD56-1C81C682A189}"/>
                </a:ext>
              </a:extLst>
            </p:cNvPr>
            <p:cNvSpPr txBox="1"/>
            <p:nvPr/>
          </p:nvSpPr>
          <p:spPr>
            <a:xfrm>
              <a:off x="8921117" y="2598136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10C9DFF-360F-16FF-C56F-DFA44D45F7D2}"/>
                </a:ext>
              </a:extLst>
            </p:cNvPr>
            <p:cNvGrpSpPr/>
            <p:nvPr/>
          </p:nvGrpSpPr>
          <p:grpSpPr>
            <a:xfrm rot="10800000">
              <a:off x="9766801" y="2215327"/>
              <a:ext cx="1254477" cy="301926"/>
              <a:chOff x="6757665" y="2182481"/>
              <a:chExt cx="1254477" cy="301926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166DCA3-C8D8-35CF-BF2A-5CC4937BEF8A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E13BE94-6E28-F080-B72F-958E638AC3C8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6472DC8-6161-429B-B455-BFEDE0CC61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9D4ACC7-06C1-0980-C40C-B4504DF1A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7480EC6-EB04-6694-ABB8-4F817EF088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73ECB05-1A3B-7BBE-2DDB-F355740EEAF7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335AA85-DA67-C4E0-2406-901A08C79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99911BB-4301-6171-CC58-ECD5778A1927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5AB75D4-2496-A0EA-4DFA-463805F4E2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A7AD4EE-DABF-0BF4-AE78-942420C98F77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2918E40-E193-8B1F-5960-C9F68E31DF0C}"/>
                </a:ext>
              </a:extLst>
            </p:cNvPr>
            <p:cNvSpPr txBox="1"/>
            <p:nvPr/>
          </p:nvSpPr>
          <p:spPr>
            <a:xfrm>
              <a:off x="10153683" y="2598136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DC952CB-D0B4-2CE3-BD75-9E38E1E88D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189" y="2348442"/>
              <a:ext cx="8950" cy="15482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FD9CF09-E7E1-70ED-25C1-7BAECA5551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70238" y="3861799"/>
              <a:ext cx="1770509" cy="3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14B887A-AA15-3F8B-EA09-B272E053C85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5822" y="2360780"/>
              <a:ext cx="46972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335682E-1333-0156-8FF5-A370C6F4B891}"/>
                </a:ext>
              </a:extLst>
            </p:cNvPr>
            <p:cNvGrpSpPr/>
            <p:nvPr/>
          </p:nvGrpSpPr>
          <p:grpSpPr>
            <a:xfrm>
              <a:off x="8633318" y="1536242"/>
              <a:ext cx="963352" cy="830771"/>
              <a:chOff x="7874780" y="1426411"/>
              <a:chExt cx="963352" cy="830771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621A148-9E0D-6422-0625-F11E488CF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6B5B90D-1177-B07F-F769-9687A028FE02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8436564-44A2-FDD7-4FBC-90C68CCDC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7F65B05-906C-88F6-4F2A-A025EFC13B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F0D4931-AF2B-9FA5-8136-F1896B0F9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EE536A3-0782-2758-B887-AEBDFC64CB30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54FAFC4-6B9E-5CE4-6D05-DFB91D2BF7C8}"/>
                </a:ext>
              </a:extLst>
            </p:cNvPr>
            <p:cNvGrpSpPr/>
            <p:nvPr/>
          </p:nvGrpSpPr>
          <p:grpSpPr>
            <a:xfrm>
              <a:off x="9889206" y="1530008"/>
              <a:ext cx="963352" cy="830771"/>
              <a:chOff x="7874780" y="1426411"/>
              <a:chExt cx="963352" cy="830771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A28A11F-8E4E-CBAA-2D9D-6E813E046F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C081B19-A4AA-C66F-4BDF-0D8C0661FC5F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CD35F30-3B6F-34A9-C19D-64B17D750E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921CBA5-FE15-E85C-516D-A453CBB6AE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FFE3EE3-6078-46C7-66CD-F320242DBE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B647EA4-C2FC-00F5-A01C-50324F40B129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p:sp>
        <p:nvSpPr>
          <p:cNvPr id="127" name="Title 4">
            <a:extLst>
              <a:ext uri="{FF2B5EF4-FFF2-40B4-BE49-F238E27FC236}">
                <a16:creationId xmlns:a16="http://schemas.microsoft.com/office/drawing/2014/main" id="{BE50667C-0F99-B2A6-E54B-667FB58B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 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46FCBFF-D347-403F-B9A5-F6A015E9F6CE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0C0F695-631A-E79C-C23C-654423303915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3050036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 2: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1EA916C-1749-6005-F77F-687C77C77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493921"/>
              </p:ext>
            </p:extLst>
          </p:nvPr>
        </p:nvGraphicFramePr>
        <p:xfrm>
          <a:off x="4922328" y="4799420"/>
          <a:ext cx="353723" cy="763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094" imgH="390614" progId="Equation.DSMT4">
                  <p:embed/>
                </p:oleObj>
              </mc:Choice>
              <mc:Fallback>
                <p:oleObj name="Equation" r:id="rId3" imgW="181094" imgH="3906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2328" y="4799420"/>
                        <a:ext cx="353723" cy="763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 descr="Diagram of a series circuit - one continuous loop which features a battery, and three resistors, each attached to a voltmeter.  Next to the first resistor is the following label - R1, and the voltmeter is labelled V1. &#10;Next to the second resistor is the following label - R2, and the voltmeter is labelled V2. Next to the third resistor is the following label - R3, and the voltmeter is labelled V3. &#10;There is a arrow labelled I1 under the first resistor. ">
            <a:extLst>
              <a:ext uri="{FF2B5EF4-FFF2-40B4-BE49-F238E27FC236}">
                <a16:creationId xmlns:a16="http://schemas.microsoft.com/office/drawing/2014/main" id="{CB954C7D-F6CC-903F-5DE6-2FF505E68F9C}"/>
              </a:ext>
            </a:extLst>
          </p:cNvPr>
          <p:cNvGrpSpPr/>
          <p:nvPr/>
        </p:nvGrpSpPr>
        <p:grpSpPr>
          <a:xfrm>
            <a:off x="7036367" y="1467294"/>
            <a:ext cx="4317433" cy="3079404"/>
            <a:chOff x="6923314" y="1530008"/>
            <a:chExt cx="4317433" cy="307940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513A0E9-5B47-8CBF-04BD-754890F262B9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2358103"/>
              <a:ext cx="46972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3847E2-9818-A2E2-0F76-E128EAC051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314" y="3877080"/>
              <a:ext cx="1770509" cy="3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6AE380-C7D7-2BDB-A57D-D5E3CBDF93C5}"/>
                </a:ext>
              </a:extLst>
            </p:cNvPr>
            <p:cNvGrpSpPr/>
            <p:nvPr/>
          </p:nvGrpSpPr>
          <p:grpSpPr>
            <a:xfrm>
              <a:off x="8455763" y="3496080"/>
              <a:ext cx="1263958" cy="635000"/>
              <a:chOff x="2834368" y="2324100"/>
              <a:chExt cx="1263958" cy="635000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A8F1D38-671C-2C73-97E6-EBAA29BD2300}"/>
                  </a:ext>
                </a:extLst>
              </p:cNvPr>
              <p:cNvGrpSpPr/>
              <p:nvPr/>
            </p:nvGrpSpPr>
            <p:grpSpPr>
              <a:xfrm>
                <a:off x="2834368" y="2438400"/>
                <a:ext cx="1263958" cy="520700"/>
                <a:chOff x="2834368" y="2438400"/>
                <a:chExt cx="1263958" cy="520700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551D5A8-7C75-A012-8E4F-344323C4B7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099934" y="2439534"/>
                  <a:ext cx="0" cy="531132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B851FD4F-3505-2298-4562-E7695D673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776363" y="2375443"/>
                  <a:ext cx="0" cy="64392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238D441-7F88-BF94-F01B-C39B2724CDB6}"/>
                    </a:ext>
                  </a:extLst>
                </p:cNvPr>
                <p:cNvCxnSpPr/>
                <p:nvPr/>
              </p:nvCxnSpPr>
              <p:spPr>
                <a:xfrm>
                  <a:off x="3365500" y="2438400"/>
                  <a:ext cx="0" cy="52070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C8C0E867-7624-1449-72ED-F1D35F8F06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4400" y="2565614"/>
                  <a:ext cx="0" cy="26358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46BB73-DC5C-B566-D9BC-EE1F30400E9E}"/>
                  </a:ext>
                </a:extLst>
              </p:cNvPr>
              <p:cNvSpPr txBox="1"/>
              <p:nvPr/>
            </p:nvSpPr>
            <p:spPr>
              <a:xfrm>
                <a:off x="3092558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6E9A43-E04D-AB38-80F3-554F9C357803}"/>
                  </a:ext>
                </a:extLst>
              </p:cNvPr>
              <p:cNvSpPr txBox="1"/>
              <p:nvPr/>
            </p:nvSpPr>
            <p:spPr>
              <a:xfrm>
                <a:off x="3408485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041B1B-26A0-2F5E-CEE9-5247A897B564}"/>
                </a:ext>
              </a:extLst>
            </p:cNvPr>
            <p:cNvGrpSpPr/>
            <p:nvPr/>
          </p:nvGrpSpPr>
          <p:grpSpPr>
            <a:xfrm rot="10800000">
              <a:off x="7376620" y="2217070"/>
              <a:ext cx="1254477" cy="301926"/>
              <a:chOff x="6757665" y="2182481"/>
              <a:chExt cx="1254477" cy="301926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8C2E792-4327-648D-899C-BDE6ACBB2CEA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840DA43-57E7-EC4D-DF9B-24959DA19662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90C315C-AE9B-C0D2-72BA-86DEDD9127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B465B28-86ED-3E24-64D0-4D4E8C3BF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DE2B9B-6610-9BAD-83A5-22D62475B0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0C82C91-C503-1D46-9620-17B1BCE3C70B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3AF9CAF-12DF-6D6B-DD78-5DDA2D5FE6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0C41A57-4451-E8EB-D0A4-C609334DB1DA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EFF849-FA41-5652-624A-41250BA68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79151A8-ADE7-05D1-319B-A6528009492C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CBF34D-58DB-437E-3FCF-C6ED45EA98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6593" y="2348442"/>
              <a:ext cx="3559" cy="1516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01EF9F-BD41-2509-0647-166B95433D41}"/>
                </a:ext>
              </a:extLst>
            </p:cNvPr>
            <p:cNvSpPr txBox="1"/>
            <p:nvPr/>
          </p:nvSpPr>
          <p:spPr>
            <a:xfrm>
              <a:off x="8844436" y="4147747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248497-A2B4-499B-19A6-AFA8E21892EA}"/>
                </a:ext>
              </a:extLst>
            </p:cNvPr>
            <p:cNvSpPr txBox="1"/>
            <p:nvPr/>
          </p:nvSpPr>
          <p:spPr>
            <a:xfrm>
              <a:off x="7763502" y="2599879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30D4DA-933A-6DA9-F6E6-1D92C4A44C60}"/>
                </a:ext>
              </a:extLst>
            </p:cNvPr>
            <p:cNvGrpSpPr/>
            <p:nvPr/>
          </p:nvGrpSpPr>
          <p:grpSpPr>
            <a:xfrm>
              <a:off x="7492411" y="1541989"/>
              <a:ext cx="963352" cy="830771"/>
              <a:chOff x="7874780" y="1426411"/>
              <a:chExt cx="963352" cy="83077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B930B17-F0CF-7CF6-DC34-735E001762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2B7B547-45CB-82DF-2859-3AE60F215D23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AD60909-89F8-77E7-3471-CF612269E4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6234ADF-2CAD-2E4C-2885-CE0ABD35CF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B76BD27-2B36-3B27-B103-30DF483F6B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B102700-C75D-1DE3-2F0D-0ED1056A4C25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20FF9F-45F0-A431-3E4B-3E4A8210D5B3}"/>
                </a:ext>
              </a:extLst>
            </p:cNvPr>
            <p:cNvGrpSpPr/>
            <p:nvPr/>
          </p:nvGrpSpPr>
          <p:grpSpPr>
            <a:xfrm rot="10800000">
              <a:off x="8534235" y="2215327"/>
              <a:ext cx="1254477" cy="301926"/>
              <a:chOff x="6757665" y="2182481"/>
              <a:chExt cx="1254477" cy="30192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35863E3-3377-28D1-9494-AD7193C79477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3506369-63B7-8882-24DB-0A71FEB35FE6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82EB8E4-E1F0-680C-1115-A4B74377A9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123192B-C796-C153-A237-E503161CA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9EE5D77-A5D7-8424-D033-7F5FA18197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21AD071-3C19-075C-4BC4-6E3D8F7CAB51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068860B-7190-5B98-61A0-8C800EBE17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D026511-30C9-B981-08B3-16AFD71E253D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3F27351-6A8B-EC70-74E9-681AF17EB5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6967215-FAC3-84F8-809B-A7ED6360366D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471B62-AC6D-AAAC-1328-8B6D9AEF7519}"/>
                </a:ext>
              </a:extLst>
            </p:cNvPr>
            <p:cNvSpPr txBox="1"/>
            <p:nvPr/>
          </p:nvSpPr>
          <p:spPr>
            <a:xfrm>
              <a:off x="8921117" y="2598136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E4AB25E-1571-B016-C989-1BD553418C54}"/>
                </a:ext>
              </a:extLst>
            </p:cNvPr>
            <p:cNvGrpSpPr/>
            <p:nvPr/>
          </p:nvGrpSpPr>
          <p:grpSpPr>
            <a:xfrm rot="10800000">
              <a:off x="9766801" y="2215327"/>
              <a:ext cx="1254477" cy="301926"/>
              <a:chOff x="6757665" y="2182481"/>
              <a:chExt cx="1254477" cy="30192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79E5AEC-4F7C-25A7-B1EC-675E003743FD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0DC90CB-C8C3-6CB5-3018-7085DD63B5A5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2CDEDD1-0594-A9DE-5733-575AD7E057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366845E-BA03-4C79-AA6A-ABF0F7F15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7866F84-C1A3-8893-9636-F1DBB2E499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640C448-D6CB-B267-AC95-9AAEC0694ABF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A17516-CB79-ACD4-404B-B581668E32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07CA33B-C686-7954-0AF7-48F7EDDE3E7B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9CC9001-658F-E287-315A-C48638A8AA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9311887-F0A5-C9BF-613B-6B3B23E4F6D2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FDD572-486B-DB7E-6368-C969869C0BF6}"/>
                </a:ext>
              </a:extLst>
            </p:cNvPr>
            <p:cNvSpPr txBox="1"/>
            <p:nvPr/>
          </p:nvSpPr>
          <p:spPr>
            <a:xfrm>
              <a:off x="10153683" y="2598136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007958-7952-D791-1C04-6374BB883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189" y="2348442"/>
              <a:ext cx="8950" cy="15482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837187-17E4-4F81-BF32-E18DC59566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70238" y="3861799"/>
              <a:ext cx="1770509" cy="3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4B94402-FAE4-197D-1FA8-C7325903A990}"/>
                </a:ext>
              </a:extLst>
            </p:cNvPr>
            <p:cNvCxnSpPr>
              <a:cxnSpLocks/>
            </p:cNvCxnSpPr>
            <p:nvPr/>
          </p:nvCxnSpPr>
          <p:spPr>
            <a:xfrm>
              <a:off x="10765822" y="2360780"/>
              <a:ext cx="46972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266F26B-92DD-D55A-4531-2ECF0D59F85F}"/>
                </a:ext>
              </a:extLst>
            </p:cNvPr>
            <p:cNvGrpSpPr/>
            <p:nvPr/>
          </p:nvGrpSpPr>
          <p:grpSpPr>
            <a:xfrm>
              <a:off x="8633318" y="1536242"/>
              <a:ext cx="963352" cy="830771"/>
              <a:chOff x="7874780" y="1426411"/>
              <a:chExt cx="963352" cy="83077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1BAE81D-F423-F5E6-2BC3-506D86C574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6453ADB-C77D-C48C-E6E0-37FCD3A6BF9E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F5CF938-A472-82ED-E85A-7CE164AD9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B522912-D885-83B0-5028-4C7AE3EE2A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495A6FB-378B-82D4-F40F-F5A5AC5CE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9941B0B-2856-983C-91FB-DA8FAE305F66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5ACF97C-778E-8303-9E59-9AA1B4C23FBF}"/>
                </a:ext>
              </a:extLst>
            </p:cNvPr>
            <p:cNvGrpSpPr/>
            <p:nvPr/>
          </p:nvGrpSpPr>
          <p:grpSpPr>
            <a:xfrm>
              <a:off x="9889206" y="1530008"/>
              <a:ext cx="963352" cy="830771"/>
              <a:chOff x="7874780" y="1426411"/>
              <a:chExt cx="963352" cy="83077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FDED4B0-E445-AAC3-5D65-EE2A951A36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F7DD0AF-73A5-3B25-5CA0-B8109481D4A5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A835941-DA2A-40A8-D97B-3885259592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9D701A7-78F1-D812-6036-413BCF7455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42026B5-AE01-FFB8-C457-AE8E71DD7A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6F4597-80E9-9355-D696-8D25D3D46FC5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5">
                <a:extLst>
                  <a:ext uri="{FF2B5EF4-FFF2-40B4-BE49-F238E27FC236}">
                    <a16:creationId xmlns:a16="http://schemas.microsoft.com/office/drawing/2014/main" id="{E7BF5C36-FF21-20B9-38B3-3EDA1990B0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70523"/>
                <a:ext cx="6044184" cy="47251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1813" indent="-531813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531813" algn="l"/>
                  </a:tabLst>
                </a:pPr>
                <a:r>
                  <a:rPr lang="en-GB" dirty="0"/>
                  <a:t>The diagram shows a DC electric circuit.</a:t>
                </a:r>
              </a:p>
              <a:p>
                <a:pPr marL="531813" indent="-531813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531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 8 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 16 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= 24 </m:t>
                      </m:r>
                      <m:r>
                        <m:rPr>
                          <m:sty m:val="p"/>
                        </m:rPr>
                        <a:rPr lang="en-GB" dirty="0" err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531813" algn="l"/>
                  </a:tabLst>
                </a:pPr>
                <a:r>
                  <a:rPr lang="en-GB" dirty="0"/>
                  <a:t>A voltage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GB" dirty="0"/>
                  <a:t> measurement across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GB" dirty="0"/>
                  <a:t> shows a reading of 24 V.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531813" algn="l"/>
                  </a:tabLst>
                </a:pPr>
                <a:r>
                  <a:rPr lang="en-GB" b="1" dirty="0"/>
                  <a:t>(a) </a:t>
                </a:r>
                <a:r>
                  <a:rPr lang="en-GB" dirty="0"/>
                  <a:t>Calculate the total circuit current.</a:t>
                </a:r>
              </a:p>
              <a:p>
                <a:pPr marL="0" indent="-531813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531813" algn="l"/>
                  </a:tabLst>
                </a:pPr>
                <a:endParaRPr lang="en-GB" dirty="0"/>
              </a:p>
              <a:p>
                <a:pPr marL="0" indent="-531813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531813" algn="l"/>
                  </a:tabLst>
                </a:pPr>
                <a:r>
                  <a:rPr lang="en-GB" dirty="0"/>
                  <a:t>Use Ohm’s Law to find the current through </a:t>
                </a:r>
                <a:r>
                  <a:rPr lang="en-GB" i="1" dirty="0"/>
                  <a:t>R</a:t>
                </a:r>
                <a:r>
                  <a:rPr lang="en-GB" baseline="-25000" dirty="0"/>
                  <a:t>1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2" name="Content Placeholder 5">
                <a:extLst>
                  <a:ext uri="{FF2B5EF4-FFF2-40B4-BE49-F238E27FC236}">
                    <a16:creationId xmlns:a16="http://schemas.microsoft.com/office/drawing/2014/main" id="{E7BF5C36-FF21-20B9-38B3-3EDA1990B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70523"/>
                <a:ext cx="6044184" cy="47251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8B5D1618-632B-1FA1-2C51-2BD3332F8776}"/>
              </a:ext>
            </a:extLst>
          </p:cNvPr>
          <p:cNvSpPr txBox="1"/>
          <p:nvPr/>
        </p:nvSpPr>
        <p:spPr>
          <a:xfrm>
            <a:off x="7662149" y="283221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9D15321-0164-ABD0-716F-7490DD1FB822}"/>
              </a:ext>
            </a:extLst>
          </p:cNvPr>
          <p:cNvCxnSpPr>
            <a:cxnSpLocks/>
          </p:cNvCxnSpPr>
          <p:nvPr/>
        </p:nvCxnSpPr>
        <p:spPr>
          <a:xfrm>
            <a:off x="8086458" y="3100865"/>
            <a:ext cx="4164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CFFDD85-3379-716E-8AF9-2A86B0101E47}"/>
              </a:ext>
            </a:extLst>
          </p:cNvPr>
          <p:cNvSpPr txBox="1"/>
          <p:nvPr/>
        </p:nvSpPr>
        <p:spPr>
          <a:xfrm>
            <a:off x="7966069" y="3852959"/>
            <a:ext cx="28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D256BAC-C0C5-965A-8947-4C496CE19A3C}"/>
              </a:ext>
            </a:extLst>
          </p:cNvPr>
          <p:cNvCxnSpPr>
            <a:cxnSpLocks/>
          </p:cNvCxnSpPr>
          <p:nvPr/>
        </p:nvCxnSpPr>
        <p:spPr>
          <a:xfrm flipH="1">
            <a:off x="7391497" y="4068366"/>
            <a:ext cx="5413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5">
                <a:extLst>
                  <a:ext uri="{FF2B5EF4-FFF2-40B4-BE49-F238E27FC236}">
                    <a16:creationId xmlns:a16="http://schemas.microsoft.com/office/drawing/2014/main" id="{69A45792-9B9F-C2D7-AAEA-2C57A4D202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4280" y="4461192"/>
                <a:ext cx="6046290" cy="15722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dirty="0"/>
                  <a:t>This is a series circuit, so the current is the same through all paths, therefore the total current is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96" name="Content Placeholder 5">
                <a:extLst>
                  <a:ext uri="{FF2B5EF4-FFF2-40B4-BE49-F238E27FC236}">
                    <a16:creationId xmlns:a16="http://schemas.microsoft.com/office/drawing/2014/main" id="{69A45792-9B9F-C2D7-AAEA-2C57A4D20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80" y="4461192"/>
                <a:ext cx="6046290" cy="1572228"/>
              </a:xfrm>
              <a:prstGeom prst="rect">
                <a:avLst/>
              </a:prstGeom>
              <a:blipFill>
                <a:blip r:embed="rId6"/>
                <a:stretch>
                  <a:fillRect l="-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 Placeholder 14">
            <a:extLst>
              <a:ext uri="{FF2B5EF4-FFF2-40B4-BE49-F238E27FC236}">
                <a16:creationId xmlns:a16="http://schemas.microsoft.com/office/drawing/2014/main" id="{3DD943D2-E163-4EE2-2017-92176ED10143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7FA7C34-14E4-729D-0FD1-36FD3C62B9E9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1531409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 2: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494975C9-D0FF-E78B-BA15-5155B3C58E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70523"/>
                <a:ext cx="6044184" cy="34170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1813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dirty="0"/>
                  <a:t>The diagram shows a DC electric circuit.</a:t>
                </a:r>
              </a:p>
              <a:p>
                <a:pPr marL="531813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= 8 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= 16 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= 24 </m:t>
                      </m:r>
                      <m:r>
                        <m:rPr>
                          <m:sty m:val="p"/>
                        </m:rPr>
                        <a:rPr lang="en-GB" dirty="0" err="1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b="1" dirty="0"/>
                  <a:t>(b) </a:t>
                </a:r>
                <a:r>
                  <a:rPr lang="en-GB" dirty="0"/>
                  <a:t>Find the total resistance of the circuit, and hence calculate the total circuit voltage and the individual voltages across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dirty="0"/>
                  <a:t> and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494975C9-D0FF-E78B-BA15-5155B3C58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70523"/>
                <a:ext cx="6044184" cy="3417091"/>
              </a:xfrm>
              <a:prstGeom prst="rect">
                <a:avLst/>
              </a:prstGeom>
              <a:blipFill>
                <a:blip r:embed="rId3"/>
                <a:stretch>
                  <a:fillRect r="-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Diagram of a series circuit - one continuous loop which features a battery, and three resistors, each attached to a voltmeter.  Next to the first resistor is the following label - R1, and the voltmeter is labelled V1. &#10;Next to the second resistor is the following label - R2, and the voltmeter is labelled V2. Next to the third resistor is the following label - R3, and the voltmeter is labelled V3. &#10;Next to the second resistor is the following label - R3, and the voltmeter is labelled V3. ">
            <a:extLst>
              <a:ext uri="{FF2B5EF4-FFF2-40B4-BE49-F238E27FC236}">
                <a16:creationId xmlns:a16="http://schemas.microsoft.com/office/drawing/2014/main" id="{1C9F8FAD-74F6-ABD3-7F12-121A182442A7}"/>
              </a:ext>
            </a:extLst>
          </p:cNvPr>
          <p:cNvGrpSpPr/>
          <p:nvPr/>
        </p:nvGrpSpPr>
        <p:grpSpPr>
          <a:xfrm>
            <a:off x="7036367" y="1467294"/>
            <a:ext cx="4317433" cy="3079404"/>
            <a:chOff x="6923314" y="1530008"/>
            <a:chExt cx="4317433" cy="30794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A9CBCF0-5370-EB59-BF69-59D817D515A5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2358103"/>
              <a:ext cx="46972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FE4AE83-3E8F-CDA8-3209-9FC50E552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314" y="3877080"/>
              <a:ext cx="1770509" cy="3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902A25-F401-45EB-0B90-B9F777F3EB4B}"/>
                </a:ext>
              </a:extLst>
            </p:cNvPr>
            <p:cNvGrpSpPr/>
            <p:nvPr/>
          </p:nvGrpSpPr>
          <p:grpSpPr>
            <a:xfrm>
              <a:off x="8455763" y="3496080"/>
              <a:ext cx="1263958" cy="635000"/>
              <a:chOff x="2834368" y="2324100"/>
              <a:chExt cx="1263958" cy="63500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5F8CE057-68A4-EBDA-50C8-2E6C9E442100}"/>
                  </a:ext>
                </a:extLst>
              </p:cNvPr>
              <p:cNvGrpSpPr/>
              <p:nvPr/>
            </p:nvGrpSpPr>
            <p:grpSpPr>
              <a:xfrm>
                <a:off x="2834368" y="2438400"/>
                <a:ext cx="1263958" cy="520700"/>
                <a:chOff x="2834368" y="2438400"/>
                <a:chExt cx="1263958" cy="52070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E468A4E9-53A7-EF0D-AF1E-8DC3FCE86C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099934" y="2439534"/>
                  <a:ext cx="0" cy="531132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08CA8CD2-22BE-9DC7-D103-83F829736C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776363" y="2375443"/>
                  <a:ext cx="0" cy="64392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2C423799-DAF4-D0D6-2019-357FE82DB372}"/>
                    </a:ext>
                  </a:extLst>
                </p:cNvPr>
                <p:cNvCxnSpPr/>
                <p:nvPr/>
              </p:nvCxnSpPr>
              <p:spPr>
                <a:xfrm>
                  <a:off x="3365500" y="2438400"/>
                  <a:ext cx="0" cy="52070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6FC301B8-2467-7F85-DEB5-B6EDD39CE0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4400" y="2565614"/>
                  <a:ext cx="0" cy="26358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655A129-2B34-741C-3702-49BCDBA57066}"/>
                  </a:ext>
                </a:extLst>
              </p:cNvPr>
              <p:cNvSpPr txBox="1"/>
              <p:nvPr/>
            </p:nvSpPr>
            <p:spPr>
              <a:xfrm>
                <a:off x="3092558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B46B2AE-02D6-440A-6B43-E9BFF1103F57}"/>
                  </a:ext>
                </a:extLst>
              </p:cNvPr>
              <p:cNvSpPr txBox="1"/>
              <p:nvPr/>
            </p:nvSpPr>
            <p:spPr>
              <a:xfrm>
                <a:off x="3408485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08E4181-68E2-B361-19AB-13FAD7AFC56D}"/>
                </a:ext>
              </a:extLst>
            </p:cNvPr>
            <p:cNvGrpSpPr/>
            <p:nvPr/>
          </p:nvGrpSpPr>
          <p:grpSpPr>
            <a:xfrm rot="10800000">
              <a:off x="7376620" y="2217070"/>
              <a:ext cx="1254477" cy="301926"/>
              <a:chOff x="6757665" y="2182481"/>
              <a:chExt cx="1254477" cy="30192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AD33784-A844-CC7A-12E2-1137365811F4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FECE8CF-C15B-4122-6AF0-77B648C8838C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C4D8E9E-378F-6226-CF2B-74A421298A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FAE5BDA-2E4A-9AEB-352D-1CED9AECB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28078BC-7EFD-0850-E72C-AFBC513CAE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E55D427-1CDB-7C7B-1F7E-4A74235F5CBD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2538058-3BB2-3F25-3D1A-7A63AF5C86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DA8739E-D83A-F86F-94D8-4C712E89A682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8B4F43E-E356-8861-2938-E6229572C3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906055C-855C-B6BE-6246-AC3BF62DDBA1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6880F3-DF68-C0D7-FB27-25966F8E01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6593" y="2348442"/>
              <a:ext cx="3559" cy="1516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705DBC-81A1-3068-FC89-770DF19C89AB}"/>
                </a:ext>
              </a:extLst>
            </p:cNvPr>
            <p:cNvSpPr txBox="1"/>
            <p:nvPr/>
          </p:nvSpPr>
          <p:spPr>
            <a:xfrm>
              <a:off x="8844436" y="4147747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57D812-6B48-98A5-44FE-C29C48247868}"/>
                </a:ext>
              </a:extLst>
            </p:cNvPr>
            <p:cNvSpPr txBox="1"/>
            <p:nvPr/>
          </p:nvSpPr>
          <p:spPr>
            <a:xfrm>
              <a:off x="7763502" y="2599879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B85722-5F16-942F-C54B-14B35C7B1010}"/>
                </a:ext>
              </a:extLst>
            </p:cNvPr>
            <p:cNvGrpSpPr/>
            <p:nvPr/>
          </p:nvGrpSpPr>
          <p:grpSpPr>
            <a:xfrm>
              <a:off x="7492411" y="1541989"/>
              <a:ext cx="963352" cy="830771"/>
              <a:chOff x="7874780" y="1426411"/>
              <a:chExt cx="963352" cy="83077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FF7B948-E504-3AFF-FC11-97F584A4E5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83DF1FD-FEAC-9195-0870-F388FF4FD953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466905D-6D2C-CEF5-ECD9-12CE14779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9D7B50C-ABFE-B4E9-88D9-61270101E9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831DE8F-1D2B-3F6C-5B7D-8B74D4D687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AE8D350-3C49-D0EE-E636-9071425814BD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DF3FDC-B4A7-4BF0-1745-C9E5882BA263}"/>
                </a:ext>
              </a:extLst>
            </p:cNvPr>
            <p:cNvGrpSpPr/>
            <p:nvPr/>
          </p:nvGrpSpPr>
          <p:grpSpPr>
            <a:xfrm rot="10800000">
              <a:off x="8534235" y="2215327"/>
              <a:ext cx="1254477" cy="301926"/>
              <a:chOff x="6757665" y="2182481"/>
              <a:chExt cx="1254477" cy="30192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36FB11E-F4CC-94B9-2F42-9107A93226BB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CBDDF8F-457B-ECF9-A61A-2C109BF6F283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49E64E0-3DA1-2ADC-2700-289E666DD9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714715-8058-71BC-23A8-D77EE821A7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73CD445-D293-D058-30BB-60B8E31C40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192C129-CB11-18BD-AEAB-56AB6994A43C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D93F0FC-49EA-E825-A3D6-8BC661980F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7DF5906-53A9-B19B-F0AE-1410F73284F9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6D7744C-68BB-FAE3-8194-CEB9333FF9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5E8763F-E23E-1023-97E8-C025BD6013A8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ED4A68-45CE-50C8-CC44-D0CED7F07BA4}"/>
                </a:ext>
              </a:extLst>
            </p:cNvPr>
            <p:cNvSpPr txBox="1"/>
            <p:nvPr/>
          </p:nvSpPr>
          <p:spPr>
            <a:xfrm>
              <a:off x="8921117" y="2598136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43583C-6BC9-B4E4-DC11-E2CDF88D55A5}"/>
                </a:ext>
              </a:extLst>
            </p:cNvPr>
            <p:cNvGrpSpPr/>
            <p:nvPr/>
          </p:nvGrpSpPr>
          <p:grpSpPr>
            <a:xfrm rot="10800000">
              <a:off x="9766801" y="2215327"/>
              <a:ext cx="1254477" cy="301926"/>
              <a:chOff x="6757665" y="2182481"/>
              <a:chExt cx="1254477" cy="30192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B5AFE28-0A62-B92A-4D6B-6F6CCECA3475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3623A65-5BFC-1A9A-98BB-79631DB2F93A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4A6E54B-EE94-36BE-8990-6B8592DA22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7B57DBE-43FD-BAB2-7115-74095754C4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E4FA158-D95B-56A4-7DBA-95A28B713E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EA77863-F6B5-70F3-BC56-835087B36942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D1EE749-0124-82DC-F2A9-54588C5EB0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C23FE13-4620-0737-B977-827AE642A310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1DF1418-60F0-E26A-3EFE-586628F3E5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6CD7798-97ED-F4E3-EC54-F63497D306CC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C99DA5-F7E8-2273-A547-4FD639680A0E}"/>
                </a:ext>
              </a:extLst>
            </p:cNvPr>
            <p:cNvSpPr txBox="1"/>
            <p:nvPr/>
          </p:nvSpPr>
          <p:spPr>
            <a:xfrm>
              <a:off x="10153683" y="2598136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n-US" sz="2400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EC2B83-F13B-6D27-A61F-385A88208C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189" y="2348442"/>
              <a:ext cx="8950" cy="15482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E39C8E0-A991-64BB-78F2-E67FFAFBA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70238" y="3861799"/>
              <a:ext cx="1770509" cy="3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29CA0BC-5501-EB6B-50FF-C4BCE479E524}"/>
                </a:ext>
              </a:extLst>
            </p:cNvPr>
            <p:cNvCxnSpPr>
              <a:cxnSpLocks/>
            </p:cNvCxnSpPr>
            <p:nvPr/>
          </p:nvCxnSpPr>
          <p:spPr>
            <a:xfrm>
              <a:off x="10765822" y="2360780"/>
              <a:ext cx="46972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9FDA3B-BF5F-83FF-B709-014736B48D02}"/>
                </a:ext>
              </a:extLst>
            </p:cNvPr>
            <p:cNvGrpSpPr/>
            <p:nvPr/>
          </p:nvGrpSpPr>
          <p:grpSpPr>
            <a:xfrm>
              <a:off x="8633318" y="1536242"/>
              <a:ext cx="963352" cy="830771"/>
              <a:chOff x="7874780" y="1426411"/>
              <a:chExt cx="963352" cy="83077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98F60F4-BB15-0F54-94AC-1555AE8384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9A62889-47B1-FF82-46E2-A70F768935E8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FAB7D01-6AC9-03FB-1BED-5C8D73911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3DB7159-5373-0A6D-7357-4B398F0D2B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1EFF5D4-7A44-E4D5-8259-0771DB9C2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599BEF-6C50-C3FE-2AF5-2D3E5E743E53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FF72CB1-ECF7-CCAA-71FB-EAD8EFC94259}"/>
                </a:ext>
              </a:extLst>
            </p:cNvPr>
            <p:cNvGrpSpPr/>
            <p:nvPr/>
          </p:nvGrpSpPr>
          <p:grpSpPr>
            <a:xfrm>
              <a:off x="9889206" y="1530008"/>
              <a:ext cx="963352" cy="830771"/>
              <a:chOff x="7874780" y="1426411"/>
              <a:chExt cx="963352" cy="83077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07528B2-7E3E-6E04-6271-E558649FB4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119A182-C874-FE41-1E48-380303788212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9C51A51-4EDC-51D4-F077-7BE61CAE4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498CF39-CC51-4379-F935-80F630047B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71C6F59-0E6F-3181-491F-98BA11EE7D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30FF52-912F-605D-69A7-942C04D7D6C1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5">
                <a:extLst>
                  <a:ext uri="{FF2B5EF4-FFF2-40B4-BE49-F238E27FC236}">
                    <a16:creationId xmlns:a16="http://schemas.microsoft.com/office/drawing/2014/main" id="{4F358DD9-A6DF-5D32-C7E6-FD98674F5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4535462"/>
                <a:ext cx="5727193" cy="15722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dirty="0"/>
                  <a:t>Resistance in series are additive: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kern="100" dirty="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n-US" i="0" kern="100" baseline="-25000" dirty="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total</m:t>
                      </m:r>
                      <m:r>
                        <a:rPr lang="en-GB" i="1" kern="100" dirty="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kern="1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kern="1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kern="1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kern="1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kern="1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kern="1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kern="1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kern="1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1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</m:t>
                      </m:r>
                      <m:r>
                        <a:rPr lang="en-US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</m:t>
                      </m:r>
                      <m:r>
                        <a:rPr lang="en-US" b="0" i="0" kern="1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kern="1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+16</m:t>
                      </m:r>
                      <m:r>
                        <a:rPr lang="en-US" b="0" i="1" kern="1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+24</m:t>
                      </m:r>
                      <m:r>
                        <a:rPr lang="en-US" b="0" i="0" kern="1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𝟒𝟖</m:t>
                      </m:r>
                      <m:r>
                        <a:rPr lang="en-US" b="1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𝛀</m:t>
                      </m:r>
                    </m:oMath>
                  </m:oMathPara>
                </a14:m>
                <a:endParaRPr lang="en-US" b="1" kern="1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84" name="Content Placeholder 5">
                <a:extLst>
                  <a:ext uri="{FF2B5EF4-FFF2-40B4-BE49-F238E27FC236}">
                    <a16:creationId xmlns:a16="http://schemas.microsoft.com/office/drawing/2014/main" id="{4F358DD9-A6DF-5D32-C7E6-FD98674F5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4535462"/>
                <a:ext cx="5727193" cy="1572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5">
                <a:extLst>
                  <a:ext uri="{FF2B5EF4-FFF2-40B4-BE49-F238E27FC236}">
                    <a16:creationId xmlns:a16="http://schemas.microsoft.com/office/drawing/2014/main" id="{906A01C0-D65B-8D65-0B16-BDC07AE840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0434" y="4629018"/>
                <a:ext cx="6046290" cy="1572228"/>
              </a:xfrm>
              <a:prstGeom prst="rect">
                <a:avLst/>
              </a:prstGeom>
              <a:noFill/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dirty="0"/>
                  <a:t>The total voltage is given by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×48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GB" dirty="0"/>
              </a:p>
              <a:p>
                <a:pPr marL="0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85" name="Content Placeholder 5">
                <a:extLst>
                  <a:ext uri="{FF2B5EF4-FFF2-40B4-BE49-F238E27FC236}">
                    <a16:creationId xmlns:a16="http://schemas.microsoft.com/office/drawing/2014/main" id="{906A01C0-D65B-8D65-0B16-BDC07AE84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434" y="4629018"/>
                <a:ext cx="6046290" cy="1572228"/>
              </a:xfrm>
              <a:prstGeom prst="rect">
                <a:avLst/>
              </a:prstGeom>
              <a:blipFill>
                <a:blip r:embed="rId5"/>
                <a:stretch>
                  <a:fillRect l="-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 Placeholder 14">
            <a:extLst>
              <a:ext uri="{FF2B5EF4-FFF2-40B4-BE49-F238E27FC236}">
                <a16:creationId xmlns:a16="http://schemas.microsoft.com/office/drawing/2014/main" id="{5339E5F1-319F-184B-8C5B-8CFFEC1CD81C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CC5E27F-3CB9-4E97-2354-A055B1FB28DA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1860938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6A28C-F232-E60F-FC17-7CF547603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B6A481-5185-6612-022D-337633CA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Exam-style question 2: </a:t>
            </a:r>
            <a:r>
              <a:rPr lang="en-GB" dirty="0">
                <a:solidFill>
                  <a:srgbClr val="0070C0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9DB4BD3E-89DA-A2A2-27CE-0925F4BE03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70523"/>
                <a:ext cx="6044184" cy="34170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1813" indent="-531813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531813" algn="l"/>
                  </a:tabLst>
                </a:pPr>
                <a:r>
                  <a:rPr lang="en-GB" dirty="0"/>
                  <a:t>The diagram shows a DC electric circuit.</a:t>
                </a:r>
              </a:p>
              <a:p>
                <a:pPr marL="531813" indent="-531813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531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 8 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 16 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= 24 </m:t>
                      </m:r>
                      <m:r>
                        <m:rPr>
                          <m:sty m:val="p"/>
                        </m:rPr>
                        <a:rPr lang="en-GB" dirty="0" err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b="1" dirty="0"/>
                  <a:t>(b) </a:t>
                </a:r>
                <a:r>
                  <a:rPr lang="en-GB" dirty="0"/>
                  <a:t>Find the total resistance of the circuit, and hence calculate the total circuit voltage and the individual voltages across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dirty="0"/>
                  <a:t> and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9DB4BD3E-89DA-A2A2-27CE-0925F4BE0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70523"/>
                <a:ext cx="6044184" cy="3417091"/>
              </a:xfrm>
              <a:prstGeom prst="rect">
                <a:avLst/>
              </a:prstGeom>
              <a:blipFill>
                <a:blip r:embed="rId3"/>
                <a:stretch>
                  <a:fillRect r="-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Diagram of a series circuit - one continuous loop which features a battery, and three resistors, each attached to a voltmeter.  Next to the first resistor is the following label - R1, and the voltmeter is labelled V1. &#10;Next to the second resistor is the following label - R2, and the voltmeter is labelled V2. Next to the third resistor is the following label - R3, and the voltmeter is labelled V3. &#10;Next to the second resistor is the following label - R3, and the voltmeter is labelled V3. ">
            <a:extLst>
              <a:ext uri="{FF2B5EF4-FFF2-40B4-BE49-F238E27FC236}">
                <a16:creationId xmlns:a16="http://schemas.microsoft.com/office/drawing/2014/main" id="{89D2D985-9575-9072-FD20-0736A6DC697A}"/>
              </a:ext>
            </a:extLst>
          </p:cNvPr>
          <p:cNvGrpSpPr/>
          <p:nvPr/>
        </p:nvGrpSpPr>
        <p:grpSpPr>
          <a:xfrm>
            <a:off x="7036367" y="1467294"/>
            <a:ext cx="4317433" cy="3079404"/>
            <a:chOff x="6923314" y="1530008"/>
            <a:chExt cx="4317433" cy="30794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A3FEFF1-E8D6-EA0B-599F-5BD18CE80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2358103"/>
              <a:ext cx="46972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8CED60-DB71-B519-8980-240561ABE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314" y="3877080"/>
              <a:ext cx="1770509" cy="3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228462-1825-BF28-F9D8-8CB919C33944}"/>
                </a:ext>
              </a:extLst>
            </p:cNvPr>
            <p:cNvGrpSpPr/>
            <p:nvPr/>
          </p:nvGrpSpPr>
          <p:grpSpPr>
            <a:xfrm>
              <a:off x="8455763" y="3496080"/>
              <a:ext cx="1263958" cy="635000"/>
              <a:chOff x="2834368" y="2324100"/>
              <a:chExt cx="1263958" cy="63500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EA4FF98-0A6B-63D0-6378-D7CAB577A160}"/>
                  </a:ext>
                </a:extLst>
              </p:cNvPr>
              <p:cNvGrpSpPr/>
              <p:nvPr/>
            </p:nvGrpSpPr>
            <p:grpSpPr>
              <a:xfrm>
                <a:off x="2834368" y="2438400"/>
                <a:ext cx="1263958" cy="520700"/>
                <a:chOff x="2834368" y="2438400"/>
                <a:chExt cx="1263958" cy="52070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34B6E45F-F3B4-A598-7150-A69F8320F6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099934" y="2439534"/>
                  <a:ext cx="0" cy="531132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769427F4-711B-7A28-BBBD-B4836F2E8E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776363" y="2375443"/>
                  <a:ext cx="0" cy="64392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6A9560C4-DECC-E63C-BC0F-16529F544C90}"/>
                    </a:ext>
                  </a:extLst>
                </p:cNvPr>
                <p:cNvCxnSpPr/>
                <p:nvPr/>
              </p:nvCxnSpPr>
              <p:spPr>
                <a:xfrm>
                  <a:off x="3365500" y="2438400"/>
                  <a:ext cx="0" cy="52070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A2A90DC-2299-314C-C6C1-615A70A68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4400" y="2565614"/>
                  <a:ext cx="0" cy="26358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84F8BE3-3DD4-D423-1D17-62AAF5FD9C39}"/>
                  </a:ext>
                </a:extLst>
              </p:cNvPr>
              <p:cNvSpPr txBox="1"/>
              <p:nvPr/>
            </p:nvSpPr>
            <p:spPr>
              <a:xfrm>
                <a:off x="3092558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152776-2CB5-B9E6-36AF-8E34770BE8AA}"/>
                  </a:ext>
                </a:extLst>
              </p:cNvPr>
              <p:cNvSpPr txBox="1"/>
              <p:nvPr/>
            </p:nvSpPr>
            <p:spPr>
              <a:xfrm>
                <a:off x="3408485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7A3AFF-7B03-2FA0-52E6-E09CE7E99494}"/>
                </a:ext>
              </a:extLst>
            </p:cNvPr>
            <p:cNvGrpSpPr/>
            <p:nvPr/>
          </p:nvGrpSpPr>
          <p:grpSpPr>
            <a:xfrm rot="10800000">
              <a:off x="7376620" y="2217070"/>
              <a:ext cx="1254477" cy="301926"/>
              <a:chOff x="6757665" y="2182481"/>
              <a:chExt cx="1254477" cy="30192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B64EBB7-343F-C478-3A45-BC14038217E3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4E30B46-5046-C7C5-234C-DD559C813CA0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A789062-0BA0-4875-D647-97756E616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FCD03C4-3FF9-E5B9-B5D5-F9F0C64A06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3685A16-38B1-3A64-4224-003518D0C4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9BD0A05-5C9E-9F56-A267-E23C2D84CC1D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A3C2DAE-AF29-759A-265B-E973BECDB5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ABB2D87-CF2F-705B-E3D6-7EF83D92FF3E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ABA48F6-8F66-FD08-407B-32681152FE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EA40DB5-E1C6-5FE9-16D2-679385ADD898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145852A-985B-8EEB-336F-B65B712001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6593" y="2348442"/>
              <a:ext cx="3559" cy="1516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3C10-50EA-F566-0030-DF876080554F}"/>
                </a:ext>
              </a:extLst>
            </p:cNvPr>
            <p:cNvSpPr txBox="1"/>
            <p:nvPr/>
          </p:nvSpPr>
          <p:spPr>
            <a:xfrm>
              <a:off x="8844436" y="4147747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20E45B-4482-EA8D-0193-EA143274F983}"/>
                </a:ext>
              </a:extLst>
            </p:cNvPr>
            <p:cNvSpPr txBox="1"/>
            <p:nvPr/>
          </p:nvSpPr>
          <p:spPr>
            <a:xfrm>
              <a:off x="7763502" y="2599879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C491F2-89A0-CA6A-12F2-95DCD86F3227}"/>
                </a:ext>
              </a:extLst>
            </p:cNvPr>
            <p:cNvGrpSpPr/>
            <p:nvPr/>
          </p:nvGrpSpPr>
          <p:grpSpPr>
            <a:xfrm>
              <a:off x="7492411" y="1541989"/>
              <a:ext cx="963352" cy="830771"/>
              <a:chOff x="7874780" y="1426411"/>
              <a:chExt cx="963352" cy="83077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1165F80-D3BB-5ECA-098B-29933568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A68D291-68F9-1268-9DF7-C5B70C2F03FD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8FA81AF-E65C-3473-4BAC-C5D22D2266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1AE16C7-CDDB-76EF-7F96-0F3EB23E63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BB555EB-11AB-6144-B5CD-DD7CA251B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26043E2-C7C3-9D53-1D37-24F9654C81F8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CC67A4-82FF-7AB5-09F5-2B3A13007A6B}"/>
                </a:ext>
              </a:extLst>
            </p:cNvPr>
            <p:cNvGrpSpPr/>
            <p:nvPr/>
          </p:nvGrpSpPr>
          <p:grpSpPr>
            <a:xfrm rot="10800000">
              <a:off x="8534235" y="2215327"/>
              <a:ext cx="1254477" cy="301926"/>
              <a:chOff x="6757665" y="2182481"/>
              <a:chExt cx="1254477" cy="30192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B2B3051-A696-DFF1-E987-90A1D1E4B810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35FDCC9-7F47-4818-4365-10A9DDF8118A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6EC490F-796F-98E5-2F7E-20CE6F253F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EC1B0D9-C96B-451E-87E4-2A12CDD1B6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50B9F60-9F2F-B665-E144-30067E9AC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E3DD9A4-C14E-A03C-1C90-9B912A5AFE73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566A7B5-D95C-1B36-050D-F24CB2D3BD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529BE6E-CA6C-49C0-C30E-D7E0FC00D68C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ACDA343-931D-E111-A08A-A939F498AE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E9815B5-34C5-283E-7CE1-6065FD6A4D67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D08FA8-4539-ADBC-DABF-821BC84D1B1C}"/>
                </a:ext>
              </a:extLst>
            </p:cNvPr>
            <p:cNvSpPr txBox="1"/>
            <p:nvPr/>
          </p:nvSpPr>
          <p:spPr>
            <a:xfrm>
              <a:off x="8921117" y="2598136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348A51-E1A8-B469-FA25-B7EF28FF8C36}"/>
                </a:ext>
              </a:extLst>
            </p:cNvPr>
            <p:cNvGrpSpPr/>
            <p:nvPr/>
          </p:nvGrpSpPr>
          <p:grpSpPr>
            <a:xfrm rot="10800000">
              <a:off x="9766801" y="2215327"/>
              <a:ext cx="1254477" cy="301926"/>
              <a:chOff x="6757665" y="2182481"/>
              <a:chExt cx="1254477" cy="30192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D34548C-03B1-2C76-8A31-56C2F70EC35D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1EACE3D-CA7F-8178-7112-7A681E31C337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C0BCE2B-AA8D-55F0-E7FE-0B708214F8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57A8D7F-15ED-57A9-CBFC-74AEDBA00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D2A2B55-DDFD-45F8-0002-4A0B6F39CC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9696956-C83A-8B40-CE7B-3C794A29154F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AC9CEE9-5D10-9D4F-6BAE-7F1EDA0169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381926F-AA08-A2CF-5941-D575321F7D57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F454778-1787-5A9D-2D20-57B5785024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385CDA5-6AEF-8A68-E54C-78DF16A75656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7BCEC2-6F40-FE84-1F80-7D16231D9D48}"/>
                </a:ext>
              </a:extLst>
            </p:cNvPr>
            <p:cNvSpPr txBox="1"/>
            <p:nvPr/>
          </p:nvSpPr>
          <p:spPr>
            <a:xfrm>
              <a:off x="10153683" y="2598136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FC23AF-4C56-2DB6-13D1-27A1B7942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189" y="2348442"/>
              <a:ext cx="8950" cy="15482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C7FF34-08A4-B41A-B9B4-68662382EC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70238" y="3861799"/>
              <a:ext cx="1770509" cy="3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818AC7-DB87-1323-75EB-2FDB06C4B167}"/>
                </a:ext>
              </a:extLst>
            </p:cNvPr>
            <p:cNvCxnSpPr>
              <a:cxnSpLocks/>
            </p:cNvCxnSpPr>
            <p:nvPr/>
          </p:nvCxnSpPr>
          <p:spPr>
            <a:xfrm>
              <a:off x="10765822" y="2360780"/>
              <a:ext cx="469724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7FDDB53-896A-ED61-46DA-D9ADBE8DEC33}"/>
                </a:ext>
              </a:extLst>
            </p:cNvPr>
            <p:cNvGrpSpPr/>
            <p:nvPr/>
          </p:nvGrpSpPr>
          <p:grpSpPr>
            <a:xfrm>
              <a:off x="8633318" y="1536242"/>
              <a:ext cx="963352" cy="830771"/>
              <a:chOff x="7874780" y="1426411"/>
              <a:chExt cx="963352" cy="83077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506D35E-F04A-46A2-6162-E4379F9883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399DAE8-21D6-2720-447E-15BDA4589B31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69A99B3-6321-1A69-4FD2-18184F30C8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41D0A36-EA10-1F9C-AAB6-B419F5C412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FE83379-FE5C-5BF9-7F45-329D2F6D19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60E674-D57C-BAB9-B100-C05E11F85CDA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717DAE6-B716-8E7A-3461-18B717CFCA58}"/>
                </a:ext>
              </a:extLst>
            </p:cNvPr>
            <p:cNvGrpSpPr/>
            <p:nvPr/>
          </p:nvGrpSpPr>
          <p:grpSpPr>
            <a:xfrm>
              <a:off x="9889206" y="1530008"/>
              <a:ext cx="963352" cy="830771"/>
              <a:chOff x="7874780" y="1426411"/>
              <a:chExt cx="963352" cy="83077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9D82BB4-533E-28F4-E158-C8C71F35BF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4780" y="1663082"/>
                <a:ext cx="0" cy="5941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64D41BE-A144-B560-C13E-22F086248ACA}"/>
                  </a:ext>
                </a:extLst>
              </p:cNvPr>
              <p:cNvSpPr/>
              <p:nvPr/>
            </p:nvSpPr>
            <p:spPr>
              <a:xfrm>
                <a:off x="8118391" y="1426411"/>
                <a:ext cx="476766" cy="476766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CD7F89B-2270-6FCD-6080-BCD24B48EF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914" y="165657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B514ACA-2E8F-1AC1-A0A1-A21D2BA84B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8132" y="1663081"/>
                <a:ext cx="0" cy="59241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C66E107-438F-B3CC-D95A-59D3D41E3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7903" y="1663081"/>
                <a:ext cx="236477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5C2C3D-4351-6CE1-1DDA-EAA297BC9EEB}"/>
                  </a:ext>
                </a:extLst>
              </p:cNvPr>
              <p:cNvSpPr txBox="1"/>
              <p:nvPr/>
            </p:nvSpPr>
            <p:spPr>
              <a:xfrm>
                <a:off x="8085898" y="1441226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38058B9-BEE4-BBA4-A486-F3C89FDDC3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6093" y="4524032"/>
                <a:ext cx="5071226" cy="15722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dirty="0"/>
                  <a:t>The individual voltages are found: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16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× 24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endParaRPr lang="en-GB" dirty="0"/>
              </a:p>
              <a:p>
                <a:pPr marL="0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38058B9-BEE4-BBA4-A486-F3C89FDD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93" y="4524032"/>
                <a:ext cx="5071226" cy="1572228"/>
              </a:xfrm>
              <a:prstGeom prst="rect">
                <a:avLst/>
              </a:prstGeom>
              <a:blipFill>
                <a:blip r:embed="rId4"/>
                <a:stretch>
                  <a:fillRect l="-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5">
                <a:extLst>
                  <a:ext uri="{FF2B5EF4-FFF2-40B4-BE49-F238E27FC236}">
                    <a16:creationId xmlns:a16="http://schemas.microsoft.com/office/drawing/2014/main" id="{3C85FBCB-B6C9-DF3C-8A38-5E14BE0D3E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6924" y="4546698"/>
                <a:ext cx="6046290" cy="15722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GB" dirty="0"/>
                  <a:t>Note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r>
                  <a:rPr lang="en-US" b="0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=24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+48 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+72 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144 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GB" dirty="0"/>
              </a:p>
              <a:p>
                <a:pPr marL="0" indent="-531813">
                  <a:spcBef>
                    <a:spcPts val="1200"/>
                  </a:spcBef>
                  <a:spcAft>
                    <a:spcPts val="600"/>
                  </a:spcAft>
                  <a:buNone/>
                  <a:tabLst>
                    <a:tab pos="531813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79" name="Content Placeholder 5">
                <a:extLst>
                  <a:ext uri="{FF2B5EF4-FFF2-40B4-BE49-F238E27FC236}">
                    <a16:creationId xmlns:a16="http://schemas.microsoft.com/office/drawing/2014/main" id="{3C85FBCB-B6C9-DF3C-8A38-5E14BE0D3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24" y="4546698"/>
                <a:ext cx="6046290" cy="1572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4DD81709-915F-55EA-CE08-A3782284D67B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A2742AED-EC01-B252-7DDF-C4E36F4698EA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Exam-style question</a:t>
            </a:r>
          </a:p>
        </p:txBody>
      </p:sp>
    </p:spTree>
    <p:extLst>
      <p:ext uri="{BB962C8B-B14F-4D97-AF65-F5344CB8AC3E}">
        <p14:creationId xmlns:p14="http://schemas.microsoft.com/office/powerpoint/2010/main" val="1406577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Name the components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 descr="Descriptions of symbols from left to right, top to bottom. &#10;1. Horizontal line interrupted by a long parallel line , then one short parallel line followed by another long and then short parallel line.&#10;&#10;2. Continuous vertical zig-zag line with two horizontal connecting leads.&#10;&#10;3. Horizontal line interrupted by two equal size parallel lines.&#10;&#10;4. Continuous horizontal line with three loops in the middle.&#10;&#10;5. Horizontal line interrupted by a circle with a wavy line inside.&#10;&#10;6. Horizontal line interrupted by a triangle and vertical line.&#10;&#10;7. Horizontal line that reaches a circle and diverges into two lines.&#10;&#10;8. Vertical line that at the bottom meets three horizontal lines that are decreasing in size.&#10;&#10;9. Horizontal line interrupted by circle with an 'A' inside.&#10;&#10;10. Horizontal line interrupted by circle with an 'V' inside.&#10;&#10;11. Horizontal line with a rectangle on top (horizontal line continues within the rectangle).&#10;&#10;12.Horizontal line interrupted by a circle with a cross inside.&#10;&#10;13. Horizontal line interrupted by a long parallel line with a + symbol , then one short parallel line with a - symbol.&#10;&#10;14. Horizontal line interrupted by a rectangle.&#10;&#10;15. Horizontal line interrupted by a rectangle, with a diagonal line through the rectangle.&#10;&#10;16. Horizontal line interrupted by a rectangle, with a diagonal line with an arrow head at the top through the rectangle.&#10;">
            <a:extLst>
              <a:ext uri="{FF2B5EF4-FFF2-40B4-BE49-F238E27FC236}">
                <a16:creationId xmlns:a16="http://schemas.microsoft.com/office/drawing/2014/main" id="{12BAD41F-E297-86D0-5254-0454873323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076" y="1406800"/>
            <a:ext cx="9070453" cy="4949549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CF5148F-0993-C185-1DC2-C2EF97FFE480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3CE1AB5-2C00-1EE4-1FA8-39DEBC255E39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 the components</a:t>
            </a:r>
          </a:p>
        </p:txBody>
      </p:sp>
    </p:spTree>
    <p:extLst>
      <p:ext uri="{BB962C8B-B14F-4D97-AF65-F5344CB8AC3E}">
        <p14:creationId xmlns:p14="http://schemas.microsoft.com/office/powerpoint/2010/main" val="2607619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5AA0F-F368-04A2-732E-BFD5265D4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ED294C-21AA-A124-6866-96C784F6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Name the components: </a:t>
            </a:r>
            <a:r>
              <a:rPr lang="en-GB" dirty="0">
                <a:solidFill>
                  <a:schemeClr val="accent1"/>
                </a:solidFill>
              </a:rPr>
              <a:t>Answers</a:t>
            </a:r>
          </a:p>
        </p:txBody>
      </p:sp>
      <p:pic>
        <p:nvPicPr>
          <p:cNvPr id="2" name="Picture 1" descr="Symbols for electronic components with labels">
            <a:extLst>
              <a:ext uri="{FF2B5EF4-FFF2-40B4-BE49-F238E27FC236}">
                <a16:creationId xmlns:a16="http://schemas.microsoft.com/office/drawing/2014/main" id="{3A6705B7-F65A-A83A-FD70-DB493A155F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076" y="1406800"/>
            <a:ext cx="9070453" cy="4949549"/>
          </a:xfrm>
          <a:prstGeom prst="rect">
            <a:avLst/>
          </a:prstGeom>
        </p:spPr>
      </p:pic>
      <p:graphicFrame>
        <p:nvGraphicFramePr>
          <p:cNvPr id="7" name="Table 6" descr="Descriptions of symbols from left to right, top to bottom - with their component names&#10;1. Horizontal line interrupted by a long parallel line , then one short parallel line followed by another long and then short parallel line. - Batteries&#10;&#10;2. Continuous vertical zig-zag line with two horizontal connecting leads - Resistor&#10;&#10;3. Horizontal line interrupted by two equal size parallel lines - capacitor.&#10;&#10;4. Continuous horizontal line with three loops in the middle - inductor, coil&#10;&#10;5. Horizontal line interrupted by a circle with a wavy line inside - ACV source&#10;&#10;6. Horizontal line interrupted by a triangle and vertical line - Diode LED&#10;&#10;7. Horizontal line that reaches a circle and diverges into two lines - transistor&#10;&#10;8. Vertical line that at the bottom meets three horizontal lines that are decreasing in size - ground&#10;&#10;9. Horizontal line interrupted by circle with an 'A' inside - ammeter&#10;&#10;10. Horizontal line interrupted by circle with an 'V' inside - voltmeter&#10;&#10;11. Horizontal line with a rectangle on top (horizontal line continues within the rectangle) - fuse&#10;&#10;12.Horizontal line interrupted by a circle with a cross inside - lamp, bulb&#10;&#10;13. Horizontal line interrupted by a long parallel line with a + symbol , then one short parallel line with a - symbol - one cell&#10;&#10;14. Horizontal line interrupted by a rectangle - fixed resistor&#10;&#10;15. Horizontal line interrupted by a rectangle, with a diagonal line through the rectangle - variable resistor&#10;&#10;16. Horizontal line interrupted by a rectangle, with a diagonal line with an arrow head at the top through the rectangle - potentiometer&#10;&#10;">
            <a:extLst>
              <a:ext uri="{FF2B5EF4-FFF2-40B4-BE49-F238E27FC236}">
                <a16:creationId xmlns:a16="http://schemas.microsoft.com/office/drawing/2014/main" id="{042975F5-7BC7-FB80-395A-2203AE835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15590"/>
              </p:ext>
            </p:extLst>
          </p:nvPr>
        </p:nvGraphicFramePr>
        <p:xfrm>
          <a:off x="1500184" y="2473599"/>
          <a:ext cx="8712236" cy="44710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78059">
                  <a:extLst>
                    <a:ext uri="{9D8B030D-6E8A-4147-A177-3AD203B41FA5}">
                      <a16:colId xmlns:a16="http://schemas.microsoft.com/office/drawing/2014/main" val="4007765904"/>
                    </a:ext>
                  </a:extLst>
                </a:gridCol>
                <a:gridCol w="2178059">
                  <a:extLst>
                    <a:ext uri="{9D8B030D-6E8A-4147-A177-3AD203B41FA5}">
                      <a16:colId xmlns:a16="http://schemas.microsoft.com/office/drawing/2014/main" val="543169647"/>
                    </a:ext>
                  </a:extLst>
                </a:gridCol>
                <a:gridCol w="2178059">
                  <a:extLst>
                    <a:ext uri="{9D8B030D-6E8A-4147-A177-3AD203B41FA5}">
                      <a16:colId xmlns:a16="http://schemas.microsoft.com/office/drawing/2014/main" val="2245230329"/>
                    </a:ext>
                  </a:extLst>
                </a:gridCol>
                <a:gridCol w="2178059">
                  <a:extLst>
                    <a:ext uri="{9D8B030D-6E8A-4147-A177-3AD203B41FA5}">
                      <a16:colId xmlns:a16="http://schemas.microsoft.com/office/drawing/2014/main" val="2482826417"/>
                    </a:ext>
                  </a:extLst>
                </a:gridCol>
              </a:tblGrid>
              <a:tr h="11177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Inductor, coil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067487"/>
                  </a:ext>
                </a:extLst>
              </a:tr>
              <a:tr h="11177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ACV source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Diode, LED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Transistor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64257"/>
                  </a:ext>
                </a:extLst>
              </a:tr>
              <a:tr h="11177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Ammeter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Voltmeter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Lamp, bulb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74806"/>
                  </a:ext>
                </a:extLst>
              </a:tr>
              <a:tr h="11177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cell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resistor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resistor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Potentiometer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1216"/>
                  </a:ext>
                </a:extLst>
              </a:tr>
            </a:tbl>
          </a:graphicData>
        </a:graphic>
      </p:graphicFrame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C72924E-344A-92CC-2368-12A5770973AF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Resource 3: Key mathematical electrical principles</a:t>
            </a:r>
            <a:endParaRPr lang="en-GB" b="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07DEE0-B8AD-264F-48B0-353687CF419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 the components</a:t>
            </a:r>
          </a:p>
        </p:txBody>
      </p:sp>
    </p:spTree>
    <p:extLst>
      <p:ext uri="{BB962C8B-B14F-4D97-AF65-F5344CB8AC3E}">
        <p14:creationId xmlns:p14="http://schemas.microsoft.com/office/powerpoint/2010/main" val="2647775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46147-C591-F5C6-FA5D-69D6EBBA6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EC1701-3FC7-EF2B-F066-139693F5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resource, we have: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EBC6FD-C076-5A31-A842-5969B11DE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E</a:t>
            </a:r>
            <a:r>
              <a:rPr lang="en-GB"/>
              <a:t>xplained </a:t>
            </a:r>
            <a:r>
              <a:rPr lang="en-GB" dirty="0"/>
              <a:t>key mathematical electricity science principles and their importance</a:t>
            </a:r>
          </a:p>
          <a:p>
            <a:pPr lvl="0"/>
            <a:r>
              <a:rPr lang="en-GB" dirty="0"/>
              <a:t>Described and recalled the rules of electrical circuits</a:t>
            </a:r>
          </a:p>
          <a:p>
            <a:pPr lvl="0"/>
            <a:r>
              <a:rPr lang="en-GB" dirty="0"/>
              <a:t>Calculated with and recalled Ohm’s law (</a:t>
            </a:r>
            <a:r>
              <a:rPr lang="en-GB" i="1" dirty="0"/>
              <a:t>V</a:t>
            </a:r>
            <a:r>
              <a:rPr lang="en-GB" dirty="0"/>
              <a:t> = </a:t>
            </a:r>
            <a:r>
              <a:rPr lang="en-GB" i="1" dirty="0"/>
              <a:t>IR</a:t>
            </a:r>
            <a:r>
              <a:rPr lang="en-GB" dirty="0"/>
              <a:t>) for a variety of different scenarios</a:t>
            </a:r>
          </a:p>
          <a:p>
            <a:pPr lvl="0"/>
            <a:r>
              <a:rPr lang="en-GB" dirty="0"/>
              <a:t>Completed calculations involving key formulae</a:t>
            </a:r>
          </a:p>
          <a:p>
            <a:pPr lvl="0"/>
            <a:r>
              <a:rPr lang="en-GB" dirty="0"/>
              <a:t>Calculated problems involving electrical power and its relationship with voltage</a:t>
            </a:r>
          </a:p>
          <a:p>
            <a:pPr lvl="0"/>
            <a:r>
              <a:rPr lang="en-GB" dirty="0"/>
              <a:t>Calculated problems involving electrical power dissipation</a:t>
            </a:r>
          </a:p>
          <a:p>
            <a:pPr lvl="0"/>
            <a:r>
              <a:rPr lang="en-GB" dirty="0"/>
              <a:t>Described the basics of transformers</a:t>
            </a:r>
          </a:p>
          <a:p>
            <a:r>
              <a:rPr lang="en-GB" dirty="0"/>
              <a:t>Calculated problems involving step-up and step-down transformers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F78E2-38E2-9B61-F1C6-EFCBBB040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</p:spPr>
        <p:txBody>
          <a:bodyPr>
            <a:normAutofit/>
          </a:bodyPr>
          <a:lstStyle/>
          <a:p>
            <a:r>
              <a:rPr lang="en-US" b="1"/>
              <a:t>General competencies:</a:t>
            </a:r>
          </a:p>
          <a:p>
            <a:r>
              <a:rPr lang="en-US" b="1"/>
              <a:t>MC4</a:t>
            </a:r>
            <a:r>
              <a:rPr lang="en-US"/>
              <a:t> </a:t>
            </a:r>
            <a:r>
              <a:rPr lang="en-US" dirty="0"/>
              <a:t>Using rules and formulae</a:t>
            </a:r>
          </a:p>
          <a:p>
            <a:r>
              <a:rPr lang="en-US" b="1" dirty="0"/>
              <a:t>MC5 </a:t>
            </a:r>
            <a:r>
              <a:rPr lang="en-US" dirty="0"/>
              <a:t>Processing data</a:t>
            </a:r>
          </a:p>
          <a:p>
            <a:r>
              <a:rPr lang="en-US" b="1" dirty="0"/>
              <a:t>MC7</a:t>
            </a:r>
            <a:r>
              <a:rPr lang="en-US" dirty="0"/>
              <a:t> </a:t>
            </a:r>
            <a:r>
              <a:rPr lang="en-GB" dirty="0"/>
              <a:t>Interpreting and representing with mathematical diagrams</a:t>
            </a:r>
          </a:p>
          <a:p>
            <a:r>
              <a:rPr lang="en-US" b="1" dirty="0"/>
              <a:t>MC8</a:t>
            </a:r>
            <a:r>
              <a:rPr lang="en-US" dirty="0"/>
              <a:t> Communicating using mathematics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90A5449-9206-5B3B-842F-E74F59A0D5FE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C277007-31AC-C9EB-35F5-8198BAA3D369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666877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EAEFD4-8BB9-2A44-C429-747F6543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1C1C9A-09BC-51DB-4089-894C8AC31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Choose one of the research topics below to prepare a short presentation:</a:t>
            </a:r>
          </a:p>
          <a:p>
            <a:pPr lvl="1"/>
            <a:r>
              <a:rPr lang="en-GB" dirty="0"/>
              <a:t>Well-known disasters as a result of other types of electrical failure relating to the maths and principles you are studying</a:t>
            </a:r>
            <a:r>
              <a:rPr lang="en-GB" sz="2000" dirty="0"/>
              <a:t>.</a:t>
            </a:r>
            <a:endParaRPr lang="en-GB" dirty="0"/>
          </a:p>
          <a:p>
            <a:pPr lvl="0"/>
            <a:r>
              <a:rPr lang="en-GB" dirty="0"/>
              <a:t>Present your findings in a subsequent lesson, either in small groups or to the class.</a:t>
            </a:r>
          </a:p>
        </p:txBody>
      </p:sp>
      <p:sp>
        <p:nvSpPr>
          <p:cNvPr id="5" name="Google Shape;147;p2">
            <a:extLst>
              <a:ext uri="{FF2B5EF4-FFF2-40B4-BE49-F238E27FC236}">
                <a16:creationId xmlns:a16="http://schemas.microsoft.com/office/drawing/2014/main" id="{97AF5758-B71C-8C5D-FDDC-3B1D7F7378F9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SzPts val="1200"/>
            </a:pPr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1FB9F-7225-287A-76A7-B0D1BBEB3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30038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98C6-D5D6-1C63-027A-B30442B5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Electrical quantities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5E870-4FF2-9C2B-122A-2E117B687276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838200" y="1825625"/>
            <a:ext cx="6811537" cy="4351338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200" dirty="0"/>
              <a:t>A</a:t>
            </a:r>
            <a:r>
              <a:rPr lang="en-US" sz="2200" b="1" dirty="0"/>
              <a:t> circuit</a:t>
            </a:r>
            <a:r>
              <a:rPr lang="en-US" sz="2200" dirty="0"/>
              <a:t> is a closed loop where electricity can flow.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200" dirty="0"/>
              <a:t> Key circuit quantities:</a:t>
            </a:r>
          </a:p>
          <a:p>
            <a:pPr>
              <a:spcBef>
                <a:spcPts val="2500"/>
              </a:spcBef>
            </a:pPr>
            <a:r>
              <a:rPr lang="en-US" sz="2200" b="1" dirty="0"/>
              <a:t>Voltage</a:t>
            </a:r>
            <a:r>
              <a:rPr lang="en-US" sz="2200" dirty="0"/>
              <a:t>: The push that makes electricity move around the circuit. You may see the terms potential difference or electromotive force in different contexts.</a:t>
            </a:r>
          </a:p>
          <a:p>
            <a:pPr>
              <a:spcBef>
                <a:spcPts val="2500"/>
              </a:spcBef>
            </a:pPr>
            <a:r>
              <a:rPr lang="en-US" sz="2200" b="1" dirty="0"/>
              <a:t>Current</a:t>
            </a:r>
            <a:r>
              <a:rPr lang="en-US" sz="2200" dirty="0"/>
              <a:t>: The flow of electric charge in the circuit.</a:t>
            </a:r>
          </a:p>
          <a:p>
            <a:pPr>
              <a:spcBef>
                <a:spcPts val="2500"/>
              </a:spcBef>
            </a:pPr>
            <a:r>
              <a:rPr lang="en-US" sz="2200" b="1" dirty="0"/>
              <a:t>Resistance</a:t>
            </a:r>
            <a:r>
              <a:rPr lang="en-US" sz="2200" dirty="0"/>
              <a:t>: How much a component resists the flow of current.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DDC57D8-E133-71B1-8411-32E9104C05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Can you match the SI units to the quantity?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err="1"/>
              <a:t>Ω</a:t>
            </a:r>
            <a:r>
              <a:rPr lang="en-US" dirty="0"/>
              <a:t>, ohms</a:t>
            </a:r>
          </a:p>
          <a:p>
            <a:pPr marL="0" indent="0" algn="ctr">
              <a:buNone/>
            </a:pPr>
            <a:r>
              <a:rPr lang="en-US" dirty="0"/>
              <a:t>A, amperes</a:t>
            </a:r>
          </a:p>
          <a:p>
            <a:pPr marL="0" indent="0" algn="ctr">
              <a:buNone/>
            </a:pPr>
            <a:r>
              <a:rPr lang="en-US" dirty="0"/>
              <a:t>V, volts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61E28A60-370B-359C-5F3E-A62DBA570A04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709118-CEF0-B2C9-118C-82927287485C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Series and parallel circuits</a:t>
            </a:r>
          </a:p>
        </p:txBody>
      </p:sp>
    </p:spTree>
    <p:extLst>
      <p:ext uri="{BB962C8B-B14F-4D97-AF65-F5344CB8AC3E}">
        <p14:creationId xmlns:p14="http://schemas.microsoft.com/office/powerpoint/2010/main" val="179666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365CD-EAB6-81F4-BE35-62022604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ontent Placeholder 3">
            <a:extLst>
              <a:ext uri="{FF2B5EF4-FFF2-40B4-BE49-F238E27FC236}">
                <a16:creationId xmlns:a16="http://schemas.microsoft.com/office/drawing/2014/main" id="{A93A4046-10CD-72B6-C47B-B0418C609416}"/>
              </a:ext>
            </a:extLst>
          </p:cNvPr>
          <p:cNvSpPr txBox="1">
            <a:spLocks/>
          </p:cNvSpPr>
          <p:nvPr/>
        </p:nvSpPr>
        <p:spPr>
          <a:xfrm>
            <a:off x="1019503" y="1785078"/>
            <a:ext cx="10334297" cy="3755350"/>
          </a:xfrm>
          <a:custGeom>
            <a:avLst/>
            <a:gdLst>
              <a:gd name="csX0" fmla="*/ 0 w 10334297"/>
              <a:gd name="csY0" fmla="*/ 0 h 3755350"/>
              <a:gd name="csX1" fmla="*/ 688953 w 10334297"/>
              <a:gd name="csY1" fmla="*/ 0 h 3755350"/>
              <a:gd name="csX2" fmla="*/ 1584592 w 10334297"/>
              <a:gd name="csY2" fmla="*/ 0 h 3755350"/>
              <a:gd name="csX3" fmla="*/ 2273545 w 10334297"/>
              <a:gd name="csY3" fmla="*/ 0 h 3755350"/>
              <a:gd name="csX4" fmla="*/ 2652470 w 10334297"/>
              <a:gd name="csY4" fmla="*/ 0 h 3755350"/>
              <a:gd name="csX5" fmla="*/ 3134737 w 10334297"/>
              <a:gd name="csY5" fmla="*/ 0 h 3755350"/>
              <a:gd name="csX6" fmla="*/ 3617004 w 10334297"/>
              <a:gd name="csY6" fmla="*/ 0 h 3755350"/>
              <a:gd name="csX7" fmla="*/ 4099271 w 10334297"/>
              <a:gd name="csY7" fmla="*/ 0 h 3755350"/>
              <a:gd name="csX8" fmla="*/ 4788224 w 10334297"/>
              <a:gd name="csY8" fmla="*/ 0 h 3755350"/>
              <a:gd name="csX9" fmla="*/ 5580520 w 10334297"/>
              <a:gd name="csY9" fmla="*/ 0 h 3755350"/>
              <a:gd name="csX10" fmla="*/ 6166131 w 10334297"/>
              <a:gd name="csY10" fmla="*/ 0 h 3755350"/>
              <a:gd name="csX11" fmla="*/ 6545055 w 10334297"/>
              <a:gd name="csY11" fmla="*/ 0 h 3755350"/>
              <a:gd name="csX12" fmla="*/ 7440694 w 10334297"/>
              <a:gd name="csY12" fmla="*/ 0 h 3755350"/>
              <a:gd name="csX13" fmla="*/ 8232990 w 10334297"/>
              <a:gd name="csY13" fmla="*/ 0 h 3755350"/>
              <a:gd name="csX14" fmla="*/ 8921943 w 10334297"/>
              <a:gd name="csY14" fmla="*/ 0 h 3755350"/>
              <a:gd name="csX15" fmla="*/ 9300867 w 10334297"/>
              <a:gd name="csY15" fmla="*/ 0 h 3755350"/>
              <a:gd name="csX16" fmla="*/ 10334297 w 10334297"/>
              <a:gd name="csY16" fmla="*/ 0 h 3755350"/>
              <a:gd name="csX17" fmla="*/ 10334297 w 10334297"/>
              <a:gd name="csY17" fmla="*/ 513231 h 3755350"/>
              <a:gd name="csX18" fmla="*/ 10334297 w 10334297"/>
              <a:gd name="csY18" fmla="*/ 1101569 h 3755350"/>
              <a:gd name="csX19" fmla="*/ 10334297 w 10334297"/>
              <a:gd name="csY19" fmla="*/ 1614801 h 3755350"/>
              <a:gd name="csX20" fmla="*/ 10334297 w 10334297"/>
              <a:gd name="csY20" fmla="*/ 2165585 h 3755350"/>
              <a:gd name="csX21" fmla="*/ 10334297 w 10334297"/>
              <a:gd name="csY21" fmla="*/ 2678816 h 3755350"/>
              <a:gd name="csX22" fmla="*/ 10334297 w 10334297"/>
              <a:gd name="csY22" fmla="*/ 3755350 h 3755350"/>
              <a:gd name="csX23" fmla="*/ 9955373 w 10334297"/>
              <a:gd name="csY23" fmla="*/ 3755350 h 3755350"/>
              <a:gd name="csX24" fmla="*/ 9059734 w 10334297"/>
              <a:gd name="csY24" fmla="*/ 3755350 h 3755350"/>
              <a:gd name="csX25" fmla="*/ 8164095 w 10334297"/>
              <a:gd name="csY25" fmla="*/ 3755350 h 3755350"/>
              <a:gd name="csX26" fmla="*/ 7681827 w 10334297"/>
              <a:gd name="csY26" fmla="*/ 3755350 h 3755350"/>
              <a:gd name="csX27" fmla="*/ 7199560 w 10334297"/>
              <a:gd name="csY27" fmla="*/ 3755350 h 3755350"/>
              <a:gd name="csX28" fmla="*/ 6510607 w 10334297"/>
              <a:gd name="csY28" fmla="*/ 3755350 h 3755350"/>
              <a:gd name="csX29" fmla="*/ 6131683 w 10334297"/>
              <a:gd name="csY29" fmla="*/ 3755350 h 3755350"/>
              <a:gd name="csX30" fmla="*/ 5442730 w 10334297"/>
              <a:gd name="csY30" fmla="*/ 3755350 h 3755350"/>
              <a:gd name="csX31" fmla="*/ 4960463 w 10334297"/>
              <a:gd name="csY31" fmla="*/ 3755350 h 3755350"/>
              <a:gd name="csX32" fmla="*/ 4271509 w 10334297"/>
              <a:gd name="csY32" fmla="*/ 3755350 h 3755350"/>
              <a:gd name="csX33" fmla="*/ 3375870 w 10334297"/>
              <a:gd name="csY33" fmla="*/ 3755350 h 3755350"/>
              <a:gd name="csX34" fmla="*/ 2686917 w 10334297"/>
              <a:gd name="csY34" fmla="*/ 3755350 h 3755350"/>
              <a:gd name="csX35" fmla="*/ 2204650 w 10334297"/>
              <a:gd name="csY35" fmla="*/ 3755350 h 3755350"/>
              <a:gd name="csX36" fmla="*/ 1309011 w 10334297"/>
              <a:gd name="csY36" fmla="*/ 3755350 h 3755350"/>
              <a:gd name="csX37" fmla="*/ 723401 w 10334297"/>
              <a:gd name="csY37" fmla="*/ 3755350 h 3755350"/>
              <a:gd name="csX38" fmla="*/ 0 w 10334297"/>
              <a:gd name="csY38" fmla="*/ 3755350 h 3755350"/>
              <a:gd name="csX39" fmla="*/ 0 w 10334297"/>
              <a:gd name="csY39" fmla="*/ 3242119 h 3755350"/>
              <a:gd name="csX40" fmla="*/ 0 w 10334297"/>
              <a:gd name="csY40" fmla="*/ 2691334 h 3755350"/>
              <a:gd name="csX41" fmla="*/ 0 w 10334297"/>
              <a:gd name="csY41" fmla="*/ 2027889 h 3755350"/>
              <a:gd name="csX42" fmla="*/ 0 w 10334297"/>
              <a:gd name="csY42" fmla="*/ 1326890 h 3755350"/>
              <a:gd name="csX43" fmla="*/ 0 w 10334297"/>
              <a:gd name="csY43" fmla="*/ 700999 h 3755350"/>
              <a:gd name="csX44" fmla="*/ 0 w 10334297"/>
              <a:gd name="csY44" fmla="*/ 0 h 37553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0334297" h="3755350" fill="none" extrusionOk="0">
                <a:moveTo>
                  <a:pt x="0" y="0"/>
                </a:moveTo>
                <a:cubicBezTo>
                  <a:pt x="142989" y="-30527"/>
                  <a:pt x="381465" y="-16353"/>
                  <a:pt x="688953" y="0"/>
                </a:cubicBezTo>
                <a:cubicBezTo>
                  <a:pt x="996441" y="16353"/>
                  <a:pt x="1171290" y="-41423"/>
                  <a:pt x="1584592" y="0"/>
                </a:cubicBezTo>
                <a:cubicBezTo>
                  <a:pt x="1997894" y="41423"/>
                  <a:pt x="2038938" y="-32984"/>
                  <a:pt x="2273545" y="0"/>
                </a:cubicBezTo>
                <a:cubicBezTo>
                  <a:pt x="2508152" y="32984"/>
                  <a:pt x="2574696" y="7663"/>
                  <a:pt x="2652470" y="0"/>
                </a:cubicBezTo>
                <a:cubicBezTo>
                  <a:pt x="2730244" y="-7663"/>
                  <a:pt x="2969349" y="-3789"/>
                  <a:pt x="3134737" y="0"/>
                </a:cubicBezTo>
                <a:cubicBezTo>
                  <a:pt x="3300125" y="3789"/>
                  <a:pt x="3436624" y="6926"/>
                  <a:pt x="3617004" y="0"/>
                </a:cubicBezTo>
                <a:cubicBezTo>
                  <a:pt x="3797384" y="-6926"/>
                  <a:pt x="3919196" y="22136"/>
                  <a:pt x="4099271" y="0"/>
                </a:cubicBezTo>
                <a:cubicBezTo>
                  <a:pt x="4279346" y="-22136"/>
                  <a:pt x="4551747" y="-5468"/>
                  <a:pt x="4788224" y="0"/>
                </a:cubicBezTo>
                <a:cubicBezTo>
                  <a:pt x="5024701" y="5468"/>
                  <a:pt x="5295841" y="30249"/>
                  <a:pt x="5580520" y="0"/>
                </a:cubicBezTo>
                <a:cubicBezTo>
                  <a:pt x="5865199" y="-30249"/>
                  <a:pt x="6046744" y="-6925"/>
                  <a:pt x="6166131" y="0"/>
                </a:cubicBezTo>
                <a:cubicBezTo>
                  <a:pt x="6285518" y="6925"/>
                  <a:pt x="6412955" y="-2182"/>
                  <a:pt x="6545055" y="0"/>
                </a:cubicBezTo>
                <a:cubicBezTo>
                  <a:pt x="6677155" y="2182"/>
                  <a:pt x="7141554" y="-183"/>
                  <a:pt x="7440694" y="0"/>
                </a:cubicBezTo>
                <a:cubicBezTo>
                  <a:pt x="7739834" y="183"/>
                  <a:pt x="7899723" y="-10982"/>
                  <a:pt x="8232990" y="0"/>
                </a:cubicBezTo>
                <a:cubicBezTo>
                  <a:pt x="8566257" y="10982"/>
                  <a:pt x="8719287" y="26686"/>
                  <a:pt x="8921943" y="0"/>
                </a:cubicBezTo>
                <a:cubicBezTo>
                  <a:pt x="9124599" y="-26686"/>
                  <a:pt x="9123313" y="18646"/>
                  <a:pt x="9300867" y="0"/>
                </a:cubicBezTo>
                <a:cubicBezTo>
                  <a:pt x="9478421" y="-18646"/>
                  <a:pt x="10117464" y="22325"/>
                  <a:pt x="10334297" y="0"/>
                </a:cubicBezTo>
                <a:cubicBezTo>
                  <a:pt x="10320537" y="147985"/>
                  <a:pt x="10332136" y="297284"/>
                  <a:pt x="10334297" y="513231"/>
                </a:cubicBezTo>
                <a:cubicBezTo>
                  <a:pt x="10336458" y="729178"/>
                  <a:pt x="10335134" y="930403"/>
                  <a:pt x="10334297" y="1101569"/>
                </a:cubicBezTo>
                <a:cubicBezTo>
                  <a:pt x="10333460" y="1272735"/>
                  <a:pt x="10344254" y="1422931"/>
                  <a:pt x="10334297" y="1614801"/>
                </a:cubicBezTo>
                <a:cubicBezTo>
                  <a:pt x="10324340" y="1806671"/>
                  <a:pt x="10360648" y="1963063"/>
                  <a:pt x="10334297" y="2165585"/>
                </a:cubicBezTo>
                <a:cubicBezTo>
                  <a:pt x="10307946" y="2368107"/>
                  <a:pt x="10326909" y="2566559"/>
                  <a:pt x="10334297" y="2678816"/>
                </a:cubicBezTo>
                <a:cubicBezTo>
                  <a:pt x="10341685" y="2791073"/>
                  <a:pt x="10349391" y="3273881"/>
                  <a:pt x="10334297" y="3755350"/>
                </a:cubicBezTo>
                <a:cubicBezTo>
                  <a:pt x="10156229" y="3757612"/>
                  <a:pt x="10134714" y="3750492"/>
                  <a:pt x="9955373" y="3755350"/>
                </a:cubicBezTo>
                <a:cubicBezTo>
                  <a:pt x="9776032" y="3760208"/>
                  <a:pt x="9437743" y="3756342"/>
                  <a:pt x="9059734" y="3755350"/>
                </a:cubicBezTo>
                <a:cubicBezTo>
                  <a:pt x="8681725" y="3754358"/>
                  <a:pt x="8513090" y="3725412"/>
                  <a:pt x="8164095" y="3755350"/>
                </a:cubicBezTo>
                <a:cubicBezTo>
                  <a:pt x="7815100" y="3785288"/>
                  <a:pt x="7794400" y="3776682"/>
                  <a:pt x="7681827" y="3755350"/>
                </a:cubicBezTo>
                <a:cubicBezTo>
                  <a:pt x="7569254" y="3734018"/>
                  <a:pt x="7320632" y="3755582"/>
                  <a:pt x="7199560" y="3755350"/>
                </a:cubicBezTo>
                <a:cubicBezTo>
                  <a:pt x="7078488" y="3755118"/>
                  <a:pt x="6683866" y="3726119"/>
                  <a:pt x="6510607" y="3755350"/>
                </a:cubicBezTo>
                <a:cubicBezTo>
                  <a:pt x="6337348" y="3784581"/>
                  <a:pt x="6253271" y="3773474"/>
                  <a:pt x="6131683" y="3755350"/>
                </a:cubicBezTo>
                <a:cubicBezTo>
                  <a:pt x="6010095" y="3737226"/>
                  <a:pt x="5662406" y="3777376"/>
                  <a:pt x="5442730" y="3755350"/>
                </a:cubicBezTo>
                <a:cubicBezTo>
                  <a:pt x="5223054" y="3733324"/>
                  <a:pt x="5090889" y="3733206"/>
                  <a:pt x="4960463" y="3755350"/>
                </a:cubicBezTo>
                <a:cubicBezTo>
                  <a:pt x="4830037" y="3777494"/>
                  <a:pt x="4480657" y="3765824"/>
                  <a:pt x="4271509" y="3755350"/>
                </a:cubicBezTo>
                <a:cubicBezTo>
                  <a:pt x="4062361" y="3744876"/>
                  <a:pt x="3575484" y="3765549"/>
                  <a:pt x="3375870" y="3755350"/>
                </a:cubicBezTo>
                <a:cubicBezTo>
                  <a:pt x="3176256" y="3745151"/>
                  <a:pt x="2947897" y="3729570"/>
                  <a:pt x="2686917" y="3755350"/>
                </a:cubicBezTo>
                <a:cubicBezTo>
                  <a:pt x="2425937" y="3781130"/>
                  <a:pt x="2373157" y="3747589"/>
                  <a:pt x="2204650" y="3755350"/>
                </a:cubicBezTo>
                <a:cubicBezTo>
                  <a:pt x="2036143" y="3763111"/>
                  <a:pt x="1625394" y="3765664"/>
                  <a:pt x="1309011" y="3755350"/>
                </a:cubicBezTo>
                <a:cubicBezTo>
                  <a:pt x="992628" y="3745036"/>
                  <a:pt x="1012386" y="3739289"/>
                  <a:pt x="723401" y="3755350"/>
                </a:cubicBezTo>
                <a:cubicBezTo>
                  <a:pt x="434416" y="3771412"/>
                  <a:pt x="166085" y="3759663"/>
                  <a:pt x="0" y="3755350"/>
                </a:cubicBezTo>
                <a:cubicBezTo>
                  <a:pt x="14298" y="3559563"/>
                  <a:pt x="2602" y="3462557"/>
                  <a:pt x="0" y="3242119"/>
                </a:cubicBezTo>
                <a:cubicBezTo>
                  <a:pt x="-2602" y="3021681"/>
                  <a:pt x="18998" y="2828863"/>
                  <a:pt x="0" y="2691334"/>
                </a:cubicBezTo>
                <a:cubicBezTo>
                  <a:pt x="-18998" y="2553805"/>
                  <a:pt x="-23066" y="2325524"/>
                  <a:pt x="0" y="2027889"/>
                </a:cubicBezTo>
                <a:cubicBezTo>
                  <a:pt x="23066" y="1730254"/>
                  <a:pt x="32835" y="1663938"/>
                  <a:pt x="0" y="1326890"/>
                </a:cubicBezTo>
                <a:cubicBezTo>
                  <a:pt x="-32835" y="989842"/>
                  <a:pt x="15463" y="1003814"/>
                  <a:pt x="0" y="700999"/>
                </a:cubicBezTo>
                <a:cubicBezTo>
                  <a:pt x="-15463" y="398184"/>
                  <a:pt x="-13163" y="174667"/>
                  <a:pt x="0" y="0"/>
                </a:cubicBezTo>
                <a:close/>
              </a:path>
              <a:path w="10334297" h="3755350" stroke="0" extrusionOk="0">
                <a:moveTo>
                  <a:pt x="0" y="0"/>
                </a:moveTo>
                <a:cubicBezTo>
                  <a:pt x="380499" y="12357"/>
                  <a:pt x="593597" y="-34852"/>
                  <a:pt x="895639" y="0"/>
                </a:cubicBezTo>
                <a:cubicBezTo>
                  <a:pt x="1197681" y="34852"/>
                  <a:pt x="1310386" y="28756"/>
                  <a:pt x="1481249" y="0"/>
                </a:cubicBezTo>
                <a:cubicBezTo>
                  <a:pt x="1652112" y="-28756"/>
                  <a:pt x="1954353" y="1947"/>
                  <a:pt x="2376888" y="0"/>
                </a:cubicBezTo>
                <a:cubicBezTo>
                  <a:pt x="2799423" y="-1947"/>
                  <a:pt x="2846770" y="28318"/>
                  <a:pt x="3272527" y="0"/>
                </a:cubicBezTo>
                <a:cubicBezTo>
                  <a:pt x="3698284" y="-28318"/>
                  <a:pt x="3735383" y="8661"/>
                  <a:pt x="4064823" y="0"/>
                </a:cubicBezTo>
                <a:cubicBezTo>
                  <a:pt x="4394263" y="-8661"/>
                  <a:pt x="4378415" y="27918"/>
                  <a:pt x="4650434" y="0"/>
                </a:cubicBezTo>
                <a:cubicBezTo>
                  <a:pt x="4922453" y="-27918"/>
                  <a:pt x="4990600" y="18342"/>
                  <a:pt x="5132701" y="0"/>
                </a:cubicBezTo>
                <a:cubicBezTo>
                  <a:pt x="5274802" y="-18342"/>
                  <a:pt x="5412829" y="-10804"/>
                  <a:pt x="5511625" y="0"/>
                </a:cubicBezTo>
                <a:cubicBezTo>
                  <a:pt x="5610421" y="10804"/>
                  <a:pt x="5794648" y="1604"/>
                  <a:pt x="5890549" y="0"/>
                </a:cubicBezTo>
                <a:cubicBezTo>
                  <a:pt x="5986450" y="-1604"/>
                  <a:pt x="6148006" y="-14312"/>
                  <a:pt x="6269474" y="0"/>
                </a:cubicBezTo>
                <a:cubicBezTo>
                  <a:pt x="6390942" y="14312"/>
                  <a:pt x="6542799" y="-2211"/>
                  <a:pt x="6648398" y="0"/>
                </a:cubicBezTo>
                <a:cubicBezTo>
                  <a:pt x="6753997" y="2211"/>
                  <a:pt x="6967216" y="3678"/>
                  <a:pt x="7234008" y="0"/>
                </a:cubicBezTo>
                <a:cubicBezTo>
                  <a:pt x="7500800" y="-3678"/>
                  <a:pt x="7890210" y="-25551"/>
                  <a:pt x="8129647" y="0"/>
                </a:cubicBezTo>
                <a:cubicBezTo>
                  <a:pt x="8369084" y="25551"/>
                  <a:pt x="8558868" y="32334"/>
                  <a:pt x="8818600" y="0"/>
                </a:cubicBezTo>
                <a:cubicBezTo>
                  <a:pt x="9078332" y="-32334"/>
                  <a:pt x="9158160" y="2397"/>
                  <a:pt x="9300867" y="0"/>
                </a:cubicBezTo>
                <a:cubicBezTo>
                  <a:pt x="9443574" y="-2397"/>
                  <a:pt x="10082198" y="-21749"/>
                  <a:pt x="10334297" y="0"/>
                </a:cubicBezTo>
                <a:cubicBezTo>
                  <a:pt x="10360714" y="247318"/>
                  <a:pt x="10337668" y="306660"/>
                  <a:pt x="10334297" y="550785"/>
                </a:cubicBezTo>
                <a:cubicBezTo>
                  <a:pt x="10330926" y="794911"/>
                  <a:pt x="10304733" y="1022278"/>
                  <a:pt x="10334297" y="1176676"/>
                </a:cubicBezTo>
                <a:cubicBezTo>
                  <a:pt x="10363861" y="1331074"/>
                  <a:pt x="10339934" y="1485568"/>
                  <a:pt x="10334297" y="1765015"/>
                </a:cubicBezTo>
                <a:cubicBezTo>
                  <a:pt x="10328660" y="2044462"/>
                  <a:pt x="10347433" y="2207999"/>
                  <a:pt x="10334297" y="2353353"/>
                </a:cubicBezTo>
                <a:cubicBezTo>
                  <a:pt x="10321161" y="2498707"/>
                  <a:pt x="10332224" y="2664703"/>
                  <a:pt x="10334297" y="2941691"/>
                </a:cubicBezTo>
                <a:cubicBezTo>
                  <a:pt x="10336370" y="3218679"/>
                  <a:pt x="10371716" y="3493534"/>
                  <a:pt x="10334297" y="3755350"/>
                </a:cubicBezTo>
                <a:cubicBezTo>
                  <a:pt x="10058196" y="3719611"/>
                  <a:pt x="9772796" y="3740915"/>
                  <a:pt x="9542001" y="3755350"/>
                </a:cubicBezTo>
                <a:cubicBezTo>
                  <a:pt x="9311206" y="3769785"/>
                  <a:pt x="8977563" y="3769961"/>
                  <a:pt x="8646362" y="3755350"/>
                </a:cubicBezTo>
                <a:cubicBezTo>
                  <a:pt x="8315161" y="3740739"/>
                  <a:pt x="8056093" y="3746532"/>
                  <a:pt x="7750723" y="3755350"/>
                </a:cubicBezTo>
                <a:cubicBezTo>
                  <a:pt x="7445353" y="3764168"/>
                  <a:pt x="7188330" y="3764981"/>
                  <a:pt x="6855084" y="3755350"/>
                </a:cubicBezTo>
                <a:cubicBezTo>
                  <a:pt x="6521838" y="3745719"/>
                  <a:pt x="6491795" y="3753913"/>
                  <a:pt x="6372816" y="3755350"/>
                </a:cubicBezTo>
                <a:cubicBezTo>
                  <a:pt x="6253837" y="3756787"/>
                  <a:pt x="5797059" y="3770293"/>
                  <a:pt x="5580520" y="3755350"/>
                </a:cubicBezTo>
                <a:cubicBezTo>
                  <a:pt x="5363981" y="3740407"/>
                  <a:pt x="4903287" y="3771000"/>
                  <a:pt x="4684881" y="3755350"/>
                </a:cubicBezTo>
                <a:cubicBezTo>
                  <a:pt x="4466475" y="3739700"/>
                  <a:pt x="4334559" y="3779438"/>
                  <a:pt x="4202614" y="3755350"/>
                </a:cubicBezTo>
                <a:cubicBezTo>
                  <a:pt x="4070669" y="3731262"/>
                  <a:pt x="4005719" y="3752330"/>
                  <a:pt x="3823690" y="3755350"/>
                </a:cubicBezTo>
                <a:cubicBezTo>
                  <a:pt x="3641661" y="3758370"/>
                  <a:pt x="3561972" y="3763005"/>
                  <a:pt x="3341423" y="3755350"/>
                </a:cubicBezTo>
                <a:cubicBezTo>
                  <a:pt x="3120874" y="3747695"/>
                  <a:pt x="2927351" y="3741318"/>
                  <a:pt x="2755813" y="3755350"/>
                </a:cubicBezTo>
                <a:cubicBezTo>
                  <a:pt x="2584275" y="3769383"/>
                  <a:pt x="2294742" y="3758191"/>
                  <a:pt x="2170202" y="3755350"/>
                </a:cubicBezTo>
                <a:cubicBezTo>
                  <a:pt x="2045662" y="3752509"/>
                  <a:pt x="1802735" y="3736758"/>
                  <a:pt x="1687935" y="3755350"/>
                </a:cubicBezTo>
                <a:cubicBezTo>
                  <a:pt x="1573135" y="3773942"/>
                  <a:pt x="1447760" y="3754591"/>
                  <a:pt x="1309011" y="3755350"/>
                </a:cubicBezTo>
                <a:cubicBezTo>
                  <a:pt x="1170262" y="3756109"/>
                  <a:pt x="467723" y="3770704"/>
                  <a:pt x="0" y="3755350"/>
                </a:cubicBezTo>
                <a:cubicBezTo>
                  <a:pt x="-20710" y="3582309"/>
                  <a:pt x="10478" y="3304370"/>
                  <a:pt x="0" y="3054351"/>
                </a:cubicBezTo>
                <a:cubicBezTo>
                  <a:pt x="-10478" y="2804332"/>
                  <a:pt x="4839" y="2747934"/>
                  <a:pt x="0" y="2466013"/>
                </a:cubicBezTo>
                <a:cubicBezTo>
                  <a:pt x="-4839" y="2184092"/>
                  <a:pt x="18141" y="2076940"/>
                  <a:pt x="0" y="1765015"/>
                </a:cubicBezTo>
                <a:cubicBezTo>
                  <a:pt x="-18141" y="1453090"/>
                  <a:pt x="-4018" y="1279220"/>
                  <a:pt x="0" y="1064016"/>
                </a:cubicBezTo>
                <a:cubicBezTo>
                  <a:pt x="4018" y="848812"/>
                  <a:pt x="22110" y="682265"/>
                  <a:pt x="0" y="550785"/>
                </a:cubicBezTo>
                <a:cubicBezTo>
                  <a:pt x="-22110" y="419305"/>
                  <a:pt x="3545" y="261434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8094614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9741F-E995-6F5E-DC17-73FD15E2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Basic circuit components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BFB5E0-E915-DD96-732D-00AA9C0026CA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6209922" y="3083706"/>
            <a:ext cx="1420678" cy="778091"/>
          </a:xfrm>
          <a:prstGeom prst="rect">
            <a:avLst/>
          </a:prstGeom>
          <a:noFill/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dirty="0"/>
              <a:t>Wire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1457F5-8E17-66E2-88EE-F7301D52C51C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1259418" y="3029692"/>
            <a:ext cx="2650398" cy="913028"/>
          </a:xfrm>
          <a:prstGeom prst="rect">
            <a:avLst/>
          </a:prstGeom>
          <a:noFill/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dirty="0"/>
              <a:t>Battery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75104D-9A23-62C2-E4CC-AD0DFFB2FC35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6143651" y="1923661"/>
            <a:ext cx="1420678" cy="778091"/>
          </a:xfrm>
          <a:prstGeom prst="rect">
            <a:avLst/>
          </a:prstGeom>
          <a:noFill/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dirty="0"/>
              <a:t>Switch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219955-16D0-1D45-E63F-08FEF51BAB6F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1298066" y="1941567"/>
            <a:ext cx="1895043" cy="825287"/>
          </a:xfrm>
          <a:prstGeom prst="rect">
            <a:avLst/>
          </a:prstGeom>
          <a:noFill/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dirty="0"/>
              <a:t>Resistor</a:t>
            </a:r>
          </a:p>
        </p:txBody>
      </p:sp>
      <p:grpSp>
        <p:nvGrpSpPr>
          <p:cNvPr id="76" name="Group 75" descr="Circuit diagram symbol for a resistor, shown as a continuous vertical zig-zag line with two horizontal connecting leads">
            <a:extLst>
              <a:ext uri="{FF2B5EF4-FFF2-40B4-BE49-F238E27FC236}">
                <a16:creationId xmlns:a16="http://schemas.microsoft.com/office/drawing/2014/main" id="{EF83ECA6-053D-53A5-08FB-6E9159764272}"/>
              </a:ext>
            </a:extLst>
          </p:cNvPr>
          <p:cNvGrpSpPr/>
          <p:nvPr/>
        </p:nvGrpSpPr>
        <p:grpSpPr>
          <a:xfrm>
            <a:off x="3297062" y="2168214"/>
            <a:ext cx="1254477" cy="301926"/>
            <a:chOff x="6757665" y="2182481"/>
            <a:chExt cx="1254477" cy="301926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1112AEC-7626-B1EC-69E0-51B74F96DA9C}"/>
                </a:ext>
              </a:extLst>
            </p:cNvPr>
            <p:cNvCxnSpPr/>
            <p:nvPr/>
          </p:nvCxnSpPr>
          <p:spPr>
            <a:xfrm>
              <a:off x="7479361" y="2191109"/>
              <a:ext cx="81951" cy="288985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B79FCD7-7073-48A9-6D30-846D163C4A0A}"/>
                </a:ext>
              </a:extLst>
            </p:cNvPr>
            <p:cNvCxnSpPr/>
            <p:nvPr/>
          </p:nvCxnSpPr>
          <p:spPr>
            <a:xfrm>
              <a:off x="7692965" y="2342072"/>
              <a:ext cx="319177" cy="0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B9FB939-D580-7FB5-0549-6E5214D822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5678" y="2186795"/>
              <a:ext cx="81208" cy="288985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4AB5855-DF09-1516-4D25-90C93793CAC8}"/>
                </a:ext>
              </a:extLst>
            </p:cNvPr>
            <p:cNvCxnSpPr>
              <a:cxnSpLocks/>
            </p:cNvCxnSpPr>
            <p:nvPr/>
          </p:nvCxnSpPr>
          <p:spPr>
            <a:xfrm>
              <a:off x="7645688" y="2195422"/>
              <a:ext cx="47152" cy="146650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717F2F6-4E6B-F1BC-7EDF-34E4769CC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2005" y="2191108"/>
              <a:ext cx="81208" cy="288985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CD65503-CB0B-949E-DF58-CA152B52E107}"/>
                </a:ext>
              </a:extLst>
            </p:cNvPr>
            <p:cNvCxnSpPr/>
            <p:nvPr/>
          </p:nvCxnSpPr>
          <p:spPr>
            <a:xfrm>
              <a:off x="7308930" y="2186795"/>
              <a:ext cx="81951" cy="288985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17FDD0C-D05A-3AC8-760E-77522DDB96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5247" y="2182481"/>
              <a:ext cx="81208" cy="288985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DDD5FE7-C890-E134-770A-B962C05DEDC4}"/>
                </a:ext>
              </a:extLst>
            </p:cNvPr>
            <p:cNvCxnSpPr/>
            <p:nvPr/>
          </p:nvCxnSpPr>
          <p:spPr>
            <a:xfrm>
              <a:off x="7136024" y="2195422"/>
              <a:ext cx="81951" cy="288985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E16E91D-7B52-76E0-98D1-65F6F5CBF9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6842" y="2191108"/>
              <a:ext cx="56707" cy="150964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323A467-3311-6188-03EC-44A663B49140}"/>
                </a:ext>
              </a:extLst>
            </p:cNvPr>
            <p:cNvCxnSpPr/>
            <p:nvPr/>
          </p:nvCxnSpPr>
          <p:spPr>
            <a:xfrm>
              <a:off x="6757665" y="2342072"/>
              <a:ext cx="319177" cy="0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9" name="Group 108" descr="Circuit diagram symbol for a switch shown as a broken horizontal line, with an upwards diagonal line where the line is broken, to show that the circuit is broken">
            <a:extLst>
              <a:ext uri="{FF2B5EF4-FFF2-40B4-BE49-F238E27FC236}">
                <a16:creationId xmlns:a16="http://schemas.microsoft.com/office/drawing/2014/main" id="{F73DA3E0-55D2-AA60-D2E5-FF6E7AD66081}"/>
              </a:ext>
            </a:extLst>
          </p:cNvPr>
          <p:cNvGrpSpPr/>
          <p:nvPr/>
        </p:nvGrpSpPr>
        <p:grpSpPr>
          <a:xfrm>
            <a:off x="8204200" y="2108920"/>
            <a:ext cx="1168400" cy="286805"/>
            <a:chOff x="7150100" y="2438400"/>
            <a:chExt cx="1168400" cy="28680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3EDA3F3-9FDB-B30C-70D1-ABA09D36E6D6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2725205"/>
              <a:ext cx="314542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4B745D3-C7F1-62B3-2A71-7A593647CCF5}"/>
                </a:ext>
              </a:extLst>
            </p:cNvPr>
            <p:cNvCxnSpPr>
              <a:cxnSpLocks/>
            </p:cNvCxnSpPr>
            <p:nvPr/>
          </p:nvCxnSpPr>
          <p:spPr>
            <a:xfrm>
              <a:off x="8074429" y="2723047"/>
              <a:ext cx="244071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2B96457-BAB7-A6A0-738B-81C6A5875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0487" y="2438400"/>
              <a:ext cx="593942" cy="28464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 descr="A circuit schematic symbol for a single-cell battery, consisting of one long parallel line (positive terminal) and one short, thick parallel line (negative terminal)">
            <a:extLst>
              <a:ext uri="{FF2B5EF4-FFF2-40B4-BE49-F238E27FC236}">
                <a16:creationId xmlns:a16="http://schemas.microsoft.com/office/drawing/2014/main" id="{65FA3E63-CECF-58F1-5ADA-A7FC07BC05D6}"/>
              </a:ext>
            </a:extLst>
          </p:cNvPr>
          <p:cNvGrpSpPr/>
          <p:nvPr/>
        </p:nvGrpSpPr>
        <p:grpSpPr>
          <a:xfrm>
            <a:off x="3565579" y="3027753"/>
            <a:ext cx="717442" cy="635000"/>
            <a:chOff x="3092558" y="2324100"/>
            <a:chExt cx="717442" cy="6350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CF44E04-E2F3-D426-C909-C58D4EFB85B8}"/>
                </a:ext>
              </a:extLst>
            </p:cNvPr>
            <p:cNvGrpSpPr/>
            <p:nvPr/>
          </p:nvGrpSpPr>
          <p:grpSpPr>
            <a:xfrm>
              <a:off x="3130658" y="2438400"/>
              <a:ext cx="679342" cy="520700"/>
              <a:chOff x="3130658" y="2438400"/>
              <a:chExt cx="679342" cy="520700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C4D09D8-C3EC-FC73-8AD2-C60151482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0658" y="2705100"/>
                <a:ext cx="234842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8AC4AEA-7C8F-BDE6-1B8F-EAAF04AA6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4400" y="2697406"/>
                <a:ext cx="355600" cy="76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EF87D0B-1DD3-B7C1-D75C-CD725DD036E9}"/>
                  </a:ext>
                </a:extLst>
              </p:cNvPr>
              <p:cNvCxnSpPr/>
              <p:nvPr/>
            </p:nvCxnSpPr>
            <p:spPr>
              <a:xfrm>
                <a:off x="3365500" y="2438400"/>
                <a:ext cx="0" cy="52070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E99F042-683F-D9DD-1B0B-9C4646BA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4400" y="2565614"/>
                <a:ext cx="0" cy="26358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 descr="Circuit diagram symbol for a single-cell battery, consisting of one long parallel line (positive terminal) and one short, thick parallel line (negative terminal)">
              <a:extLst>
                <a:ext uri="{FF2B5EF4-FFF2-40B4-BE49-F238E27FC236}">
                  <a16:creationId xmlns:a16="http://schemas.microsoft.com/office/drawing/2014/main" id="{A6E5C789-F9BB-A87E-CADB-5F9AD272E5A8}"/>
                </a:ext>
              </a:extLst>
            </p:cNvPr>
            <p:cNvSpPr txBox="1"/>
            <p:nvPr/>
          </p:nvSpPr>
          <p:spPr>
            <a:xfrm>
              <a:off x="3092558" y="23241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5E4B191-269B-B56C-9A11-D9D75AB052B0}"/>
                </a:ext>
              </a:extLst>
            </p:cNvPr>
            <p:cNvSpPr txBox="1"/>
            <p:nvPr/>
          </p:nvSpPr>
          <p:spPr>
            <a:xfrm>
              <a:off x="3408485" y="23241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–</a:t>
              </a:r>
            </a:p>
          </p:txBody>
        </p:sp>
      </p:grpSp>
      <p:cxnSp>
        <p:nvCxnSpPr>
          <p:cNvPr id="133" name="Straight Connector 132" descr="Circuit diagram symbol for a wire shown as a horizontal line">
            <a:extLst>
              <a:ext uri="{FF2B5EF4-FFF2-40B4-BE49-F238E27FC236}">
                <a16:creationId xmlns:a16="http://schemas.microsoft.com/office/drawing/2014/main" id="{41DD2E09-EF42-EBA7-A848-22E455FA5BA6}"/>
              </a:ext>
            </a:extLst>
          </p:cNvPr>
          <p:cNvCxnSpPr/>
          <p:nvPr/>
        </p:nvCxnSpPr>
        <p:spPr>
          <a:xfrm>
            <a:off x="8204200" y="3397085"/>
            <a:ext cx="157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A1974F0-5F2E-90DE-BEEE-53189CCA238C}"/>
              </a:ext>
            </a:extLst>
          </p:cNvPr>
          <p:cNvGrpSpPr/>
          <p:nvPr/>
        </p:nvGrpSpPr>
        <p:grpSpPr>
          <a:xfrm>
            <a:off x="6920261" y="3820301"/>
            <a:ext cx="3228250" cy="1548605"/>
            <a:chOff x="6861849" y="4387119"/>
            <a:chExt cx="3228250" cy="1548605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9696E89-51F1-E2ED-DE8E-31A8A50A4499}"/>
                </a:ext>
              </a:extLst>
            </p:cNvPr>
            <p:cNvCxnSpPr>
              <a:cxnSpLocks/>
            </p:cNvCxnSpPr>
            <p:nvPr/>
          </p:nvCxnSpPr>
          <p:spPr>
            <a:xfrm>
              <a:off x="7110761" y="4673924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BCBFFA6-C79D-0AD2-6D1C-4451D6CC180C}"/>
                </a:ext>
              </a:extLst>
            </p:cNvPr>
            <p:cNvGrpSpPr/>
            <p:nvPr/>
          </p:nvGrpSpPr>
          <p:grpSpPr>
            <a:xfrm>
              <a:off x="7924987" y="4387119"/>
              <a:ext cx="1168400" cy="286805"/>
              <a:chOff x="7150100" y="2438400"/>
              <a:chExt cx="1168400" cy="286805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F15B41C-0941-CA90-30FD-A702E37D4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2725205"/>
                <a:ext cx="314542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F153F3A0-2CDF-2707-4E41-1EF50DF185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4429" y="2723047"/>
                <a:ext cx="244071" cy="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602E3D3D-3977-D87F-3140-071853B40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0487" y="2438400"/>
                <a:ext cx="593942" cy="28464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0749E90-50E7-78DF-4EFF-06EC31310C32}"/>
                </a:ext>
              </a:extLst>
            </p:cNvPr>
            <p:cNvCxnSpPr>
              <a:cxnSpLocks/>
            </p:cNvCxnSpPr>
            <p:nvPr/>
          </p:nvCxnSpPr>
          <p:spPr>
            <a:xfrm>
              <a:off x="9089190" y="4671766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0F854F2-3121-DEAD-89C2-5D101D6371F7}"/>
                </a:ext>
              </a:extLst>
            </p:cNvPr>
            <p:cNvGrpSpPr/>
            <p:nvPr/>
          </p:nvGrpSpPr>
          <p:grpSpPr>
            <a:xfrm rot="5400000">
              <a:off x="9311897" y="5148042"/>
              <a:ext cx="1254477" cy="301926"/>
              <a:chOff x="6757665" y="2182481"/>
              <a:chExt cx="1254477" cy="301926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5D6A294-D43D-B02F-8BF8-8DE6D342345B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559B4EF-F9E6-7B74-6575-EAB69CAAC8E9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3233A7FC-215D-C17A-5D6D-6469DDD254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EACBC9AC-73FE-51B3-7085-7493108C3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7ECF4B-81EA-0BD2-FCDC-1EA5F3D68C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BDBB0D3D-F71D-A610-B145-9F9A112D8B99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AAAA329-41D6-4FF7-1412-7FF69E507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42F80689-8F64-DE71-6834-532AAEE4DBD9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553FEFF4-33FB-AC1D-E0DB-583CE72339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17C73A4-B394-40E1-B17C-147B3D70B4D3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CC77A31-BA61-3308-1569-838573890C13}"/>
                </a:ext>
              </a:extLst>
            </p:cNvPr>
            <p:cNvCxnSpPr>
              <a:cxnSpLocks/>
            </p:cNvCxnSpPr>
            <p:nvPr/>
          </p:nvCxnSpPr>
          <p:spPr>
            <a:xfrm>
              <a:off x="7110761" y="5926244"/>
              <a:ext cx="283484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96B274E-7349-46C3-34BF-F47A148E9645}"/>
                </a:ext>
              </a:extLst>
            </p:cNvPr>
            <p:cNvGrpSpPr/>
            <p:nvPr/>
          </p:nvGrpSpPr>
          <p:grpSpPr>
            <a:xfrm rot="5400000">
              <a:off x="6547370" y="4986245"/>
              <a:ext cx="1263958" cy="635000"/>
              <a:chOff x="2834368" y="2324100"/>
              <a:chExt cx="1263958" cy="635000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6AE6D6F8-26F1-35F7-B437-B26B495CDE6F}"/>
                  </a:ext>
                </a:extLst>
              </p:cNvPr>
              <p:cNvGrpSpPr/>
              <p:nvPr/>
            </p:nvGrpSpPr>
            <p:grpSpPr>
              <a:xfrm>
                <a:off x="2834368" y="2438400"/>
                <a:ext cx="1263958" cy="520700"/>
                <a:chOff x="2834368" y="2438400"/>
                <a:chExt cx="1263958" cy="520700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79AEF83F-AAD2-F84A-9848-2C39952315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099934" y="2439534"/>
                  <a:ext cx="0" cy="531132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E5D057FE-F7E1-244D-C29C-99797B180F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776363" y="2375443"/>
                  <a:ext cx="0" cy="64392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11E4862A-8204-3F9A-49D9-6EB7F3B2DF35}"/>
                    </a:ext>
                  </a:extLst>
                </p:cNvPr>
                <p:cNvCxnSpPr/>
                <p:nvPr/>
              </p:nvCxnSpPr>
              <p:spPr>
                <a:xfrm>
                  <a:off x="3365500" y="2438400"/>
                  <a:ext cx="0" cy="52070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F6231461-09F8-3C68-25C2-8D48F72034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4400" y="2565614"/>
                  <a:ext cx="0" cy="26358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D3B8DC3-F2AE-A086-3F37-310DC4F201C1}"/>
                  </a:ext>
                </a:extLst>
              </p:cNvPr>
              <p:cNvSpPr txBox="1"/>
              <p:nvPr/>
            </p:nvSpPr>
            <p:spPr>
              <a:xfrm>
                <a:off x="3092558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CF70760-9343-B2E4-EB96-3DD3613B25E4}"/>
                  </a:ext>
                </a:extLst>
              </p:cNvPr>
              <p:cNvSpPr txBox="1"/>
              <p:nvPr/>
            </p:nvSpPr>
            <p:spPr>
              <a:xfrm>
                <a:off x="3408485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</p:grpSp>
      </p:grp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6A1B8C-66BA-4747-2493-BE122DB0656B}"/>
              </a:ext>
            </a:extLst>
          </p:cNvPr>
          <p:cNvSpPr txBox="1">
            <a:spLocks/>
          </p:cNvSpPr>
          <p:nvPr/>
        </p:nvSpPr>
        <p:spPr>
          <a:xfrm>
            <a:off x="838200" y="6310312"/>
            <a:ext cx="4690241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020F6A9-D154-B37F-D9E3-66249705616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Series and parallel circuits</a:t>
            </a:r>
          </a:p>
        </p:txBody>
      </p:sp>
    </p:spTree>
    <p:extLst>
      <p:ext uri="{BB962C8B-B14F-4D97-AF65-F5344CB8AC3E}">
        <p14:creationId xmlns:p14="http://schemas.microsoft.com/office/powerpoint/2010/main" val="389903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Parallel and series circuits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3366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Before learning how to do</a:t>
            </a:r>
            <a:r>
              <a:rPr lang="en-GB" b="1" dirty="0"/>
              <a:t> </a:t>
            </a:r>
            <a:r>
              <a:rPr lang="en-GB" dirty="0"/>
              <a:t>calculations for electrical circuits, it is important to understand </a:t>
            </a:r>
            <a:r>
              <a:rPr lang="en-GB" b="1" dirty="0"/>
              <a:t>parallel </a:t>
            </a:r>
            <a:r>
              <a:rPr lang="en-GB" dirty="0"/>
              <a:t>and </a:t>
            </a:r>
            <a:r>
              <a:rPr lang="en-GB" b="1" dirty="0"/>
              <a:t>series circuits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The relationship between voltage, current, resistance and power depends on the circuit arrangement.</a:t>
            </a:r>
          </a:p>
        </p:txBody>
      </p:sp>
      <p:pic>
        <p:nvPicPr>
          <p:cNvPr id="18" name="Picture Placeholder 17" descr="Close-up of a motherboard with microchips and electronic elements">
            <a:extLst>
              <a:ext uri="{FF2B5EF4-FFF2-40B4-BE49-F238E27FC236}">
                <a16:creationId xmlns:a16="http://schemas.microsoft.com/office/drawing/2014/main" id="{3F13138E-B4F4-F186-8F6F-1DB06D0096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6BE5E2-90A7-1EA2-B4F0-CD53CA9EE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1"/>
            <a:ext cx="4711700" cy="361950"/>
          </a:xfrm>
        </p:spPr>
        <p:txBody>
          <a:bodyPr/>
          <a:lstStyle/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0914887-89DF-E4E4-0030-C262A5C85A2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Series and parallel circuits</a:t>
            </a:r>
          </a:p>
        </p:txBody>
      </p:sp>
    </p:spTree>
    <p:extLst>
      <p:ext uri="{BB962C8B-B14F-4D97-AF65-F5344CB8AC3E}">
        <p14:creationId xmlns:p14="http://schemas.microsoft.com/office/powerpoint/2010/main" val="131679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1AB0B37-6ED4-E961-0E13-1DB461DB5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5474"/>
                <a:ext cx="5302434" cy="4831489"/>
              </a:xfrm>
              <a:noFill/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battery and resistors are wired in </a:t>
                </a:r>
                <a:r>
                  <a:rPr lang="en-US" b="1" dirty="0"/>
                  <a:t>parallel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 voltage is the same across all parallel components: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current from the battery is split between the resistors: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equivalent resistance of the circuit is less than either of the individual resistors and is related by: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total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1AB0B37-6ED4-E961-0E13-1DB461DB5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5474"/>
                <a:ext cx="5302434" cy="4831489"/>
              </a:xfrm>
              <a:blipFill>
                <a:blip r:embed="rId3"/>
                <a:stretch>
                  <a:fillRect l="-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6BE5E2-90A7-1EA2-B4F0-CD53CA9EE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1"/>
            <a:ext cx="4711700" cy="361950"/>
          </a:xfrm>
        </p:spPr>
        <p:txBody>
          <a:bodyPr/>
          <a:lstStyle/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19EC4-CAC4-14C6-A885-3092230C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Parallel circuits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AA41C8C-7E9B-34C5-1097-6265449C43A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2E9B47F9-01C6-E381-A92A-4694713C3843}"/>
              </a:ext>
            </a:extLst>
          </p:cNvPr>
          <p:cNvSpPr txBox="1">
            <a:spLocks/>
          </p:cNvSpPr>
          <p:nvPr/>
        </p:nvSpPr>
        <p:spPr>
          <a:xfrm>
            <a:off x="7166822" y="3323929"/>
            <a:ext cx="4546205" cy="2454571"/>
          </a:xfrm>
          <a:custGeom>
            <a:avLst/>
            <a:gdLst>
              <a:gd name="csX0" fmla="*/ 0 w 4546205"/>
              <a:gd name="csY0" fmla="*/ 0 h 2454571"/>
              <a:gd name="csX1" fmla="*/ 740382 w 4546205"/>
              <a:gd name="csY1" fmla="*/ 0 h 2454571"/>
              <a:gd name="csX2" fmla="*/ 1480764 w 4546205"/>
              <a:gd name="csY2" fmla="*/ 0 h 2454571"/>
              <a:gd name="csX3" fmla="*/ 1993836 w 4546205"/>
              <a:gd name="csY3" fmla="*/ 0 h 2454571"/>
              <a:gd name="csX4" fmla="*/ 2552369 w 4546205"/>
              <a:gd name="csY4" fmla="*/ 0 h 2454571"/>
              <a:gd name="csX5" fmla="*/ 3156365 w 4546205"/>
              <a:gd name="csY5" fmla="*/ 0 h 2454571"/>
              <a:gd name="csX6" fmla="*/ 3896747 w 4546205"/>
              <a:gd name="csY6" fmla="*/ 0 h 2454571"/>
              <a:gd name="csX7" fmla="*/ 4546205 w 4546205"/>
              <a:gd name="csY7" fmla="*/ 0 h 2454571"/>
              <a:gd name="csX8" fmla="*/ 4546205 w 4546205"/>
              <a:gd name="csY8" fmla="*/ 589097 h 2454571"/>
              <a:gd name="csX9" fmla="*/ 4546205 w 4546205"/>
              <a:gd name="csY9" fmla="*/ 1153648 h 2454571"/>
              <a:gd name="csX10" fmla="*/ 4546205 w 4546205"/>
              <a:gd name="csY10" fmla="*/ 1742745 h 2454571"/>
              <a:gd name="csX11" fmla="*/ 4546205 w 4546205"/>
              <a:gd name="csY11" fmla="*/ 2454571 h 2454571"/>
              <a:gd name="csX12" fmla="*/ 3987671 w 4546205"/>
              <a:gd name="csY12" fmla="*/ 2454571 h 2454571"/>
              <a:gd name="csX13" fmla="*/ 3292751 w 4546205"/>
              <a:gd name="csY13" fmla="*/ 2454571 h 2454571"/>
              <a:gd name="csX14" fmla="*/ 2597831 w 4546205"/>
              <a:gd name="csY14" fmla="*/ 2454571 h 2454571"/>
              <a:gd name="csX15" fmla="*/ 1902912 w 4546205"/>
              <a:gd name="csY15" fmla="*/ 2454571 h 2454571"/>
              <a:gd name="csX16" fmla="*/ 1298916 w 4546205"/>
              <a:gd name="csY16" fmla="*/ 2454571 h 2454571"/>
              <a:gd name="csX17" fmla="*/ 558534 w 4546205"/>
              <a:gd name="csY17" fmla="*/ 2454571 h 2454571"/>
              <a:gd name="csX18" fmla="*/ 0 w 4546205"/>
              <a:gd name="csY18" fmla="*/ 2454571 h 2454571"/>
              <a:gd name="csX19" fmla="*/ 0 w 4546205"/>
              <a:gd name="csY19" fmla="*/ 1914565 h 2454571"/>
              <a:gd name="csX20" fmla="*/ 0 w 4546205"/>
              <a:gd name="csY20" fmla="*/ 1276377 h 2454571"/>
              <a:gd name="csX21" fmla="*/ 0 w 4546205"/>
              <a:gd name="csY21" fmla="*/ 736371 h 2454571"/>
              <a:gd name="csX22" fmla="*/ 0 w 4546205"/>
              <a:gd name="csY22" fmla="*/ 0 h 2454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4546205" h="2454571" fill="none" extrusionOk="0">
                <a:moveTo>
                  <a:pt x="0" y="0"/>
                </a:moveTo>
                <a:cubicBezTo>
                  <a:pt x="223279" y="12839"/>
                  <a:pt x="467188" y="-23988"/>
                  <a:pt x="740382" y="0"/>
                </a:cubicBezTo>
                <a:cubicBezTo>
                  <a:pt x="1013576" y="23988"/>
                  <a:pt x="1299644" y="35090"/>
                  <a:pt x="1480764" y="0"/>
                </a:cubicBezTo>
                <a:cubicBezTo>
                  <a:pt x="1661884" y="-35090"/>
                  <a:pt x="1804750" y="25170"/>
                  <a:pt x="1993836" y="0"/>
                </a:cubicBezTo>
                <a:cubicBezTo>
                  <a:pt x="2182922" y="-25170"/>
                  <a:pt x="2330000" y="-12619"/>
                  <a:pt x="2552369" y="0"/>
                </a:cubicBezTo>
                <a:cubicBezTo>
                  <a:pt x="2774738" y="12619"/>
                  <a:pt x="2879331" y="-5523"/>
                  <a:pt x="3156365" y="0"/>
                </a:cubicBezTo>
                <a:cubicBezTo>
                  <a:pt x="3433399" y="5523"/>
                  <a:pt x="3737199" y="23831"/>
                  <a:pt x="3896747" y="0"/>
                </a:cubicBezTo>
                <a:cubicBezTo>
                  <a:pt x="4056295" y="-23831"/>
                  <a:pt x="4251612" y="-3041"/>
                  <a:pt x="4546205" y="0"/>
                </a:cubicBezTo>
                <a:cubicBezTo>
                  <a:pt x="4556473" y="215170"/>
                  <a:pt x="4532114" y="445665"/>
                  <a:pt x="4546205" y="589097"/>
                </a:cubicBezTo>
                <a:cubicBezTo>
                  <a:pt x="4560296" y="732529"/>
                  <a:pt x="4537187" y="909576"/>
                  <a:pt x="4546205" y="1153648"/>
                </a:cubicBezTo>
                <a:cubicBezTo>
                  <a:pt x="4555223" y="1397720"/>
                  <a:pt x="4525649" y="1458019"/>
                  <a:pt x="4546205" y="1742745"/>
                </a:cubicBezTo>
                <a:cubicBezTo>
                  <a:pt x="4566761" y="2027471"/>
                  <a:pt x="4536822" y="2296886"/>
                  <a:pt x="4546205" y="2454571"/>
                </a:cubicBezTo>
                <a:cubicBezTo>
                  <a:pt x="4271363" y="2461768"/>
                  <a:pt x="4265334" y="2449741"/>
                  <a:pt x="3987671" y="2454571"/>
                </a:cubicBezTo>
                <a:cubicBezTo>
                  <a:pt x="3710008" y="2459401"/>
                  <a:pt x="3544033" y="2475673"/>
                  <a:pt x="3292751" y="2454571"/>
                </a:cubicBezTo>
                <a:cubicBezTo>
                  <a:pt x="3041469" y="2433469"/>
                  <a:pt x="2870658" y="2461464"/>
                  <a:pt x="2597831" y="2454571"/>
                </a:cubicBezTo>
                <a:cubicBezTo>
                  <a:pt x="2325004" y="2447678"/>
                  <a:pt x="2124584" y="2487032"/>
                  <a:pt x="1902912" y="2454571"/>
                </a:cubicBezTo>
                <a:cubicBezTo>
                  <a:pt x="1681240" y="2422110"/>
                  <a:pt x="1534139" y="2439609"/>
                  <a:pt x="1298916" y="2454571"/>
                </a:cubicBezTo>
                <a:cubicBezTo>
                  <a:pt x="1063693" y="2469533"/>
                  <a:pt x="793917" y="2483097"/>
                  <a:pt x="558534" y="2454571"/>
                </a:cubicBezTo>
                <a:cubicBezTo>
                  <a:pt x="323151" y="2426045"/>
                  <a:pt x="160441" y="2479815"/>
                  <a:pt x="0" y="2454571"/>
                </a:cubicBezTo>
                <a:cubicBezTo>
                  <a:pt x="19072" y="2192528"/>
                  <a:pt x="-6352" y="2073546"/>
                  <a:pt x="0" y="1914565"/>
                </a:cubicBezTo>
                <a:cubicBezTo>
                  <a:pt x="6352" y="1755584"/>
                  <a:pt x="11788" y="1506989"/>
                  <a:pt x="0" y="1276377"/>
                </a:cubicBezTo>
                <a:cubicBezTo>
                  <a:pt x="-11788" y="1045765"/>
                  <a:pt x="-22324" y="917655"/>
                  <a:pt x="0" y="736371"/>
                </a:cubicBezTo>
                <a:cubicBezTo>
                  <a:pt x="22324" y="555087"/>
                  <a:pt x="-21050" y="323141"/>
                  <a:pt x="0" y="0"/>
                </a:cubicBezTo>
                <a:close/>
              </a:path>
              <a:path w="4546205" h="2454571" stroke="0" extrusionOk="0">
                <a:moveTo>
                  <a:pt x="0" y="0"/>
                </a:moveTo>
                <a:cubicBezTo>
                  <a:pt x="200251" y="64"/>
                  <a:pt x="574534" y="-773"/>
                  <a:pt x="740382" y="0"/>
                </a:cubicBezTo>
                <a:cubicBezTo>
                  <a:pt x="906230" y="773"/>
                  <a:pt x="1133521" y="-1346"/>
                  <a:pt x="1344378" y="0"/>
                </a:cubicBezTo>
                <a:cubicBezTo>
                  <a:pt x="1555235" y="1346"/>
                  <a:pt x="1760936" y="3539"/>
                  <a:pt x="2084760" y="0"/>
                </a:cubicBezTo>
                <a:cubicBezTo>
                  <a:pt x="2408584" y="-3539"/>
                  <a:pt x="2548100" y="20894"/>
                  <a:pt x="2825142" y="0"/>
                </a:cubicBezTo>
                <a:cubicBezTo>
                  <a:pt x="3102184" y="-20894"/>
                  <a:pt x="3376343" y="-19463"/>
                  <a:pt x="3520062" y="0"/>
                </a:cubicBezTo>
                <a:cubicBezTo>
                  <a:pt x="3663781" y="19463"/>
                  <a:pt x="4137749" y="-1007"/>
                  <a:pt x="4546205" y="0"/>
                </a:cubicBezTo>
                <a:cubicBezTo>
                  <a:pt x="4541286" y="222265"/>
                  <a:pt x="4522958" y="298291"/>
                  <a:pt x="4546205" y="564551"/>
                </a:cubicBezTo>
                <a:cubicBezTo>
                  <a:pt x="4569452" y="830811"/>
                  <a:pt x="4530050" y="834766"/>
                  <a:pt x="4546205" y="1104557"/>
                </a:cubicBezTo>
                <a:cubicBezTo>
                  <a:pt x="4562360" y="1374348"/>
                  <a:pt x="4531376" y="1551254"/>
                  <a:pt x="4546205" y="1718200"/>
                </a:cubicBezTo>
                <a:cubicBezTo>
                  <a:pt x="4561034" y="1885146"/>
                  <a:pt x="4576983" y="2169264"/>
                  <a:pt x="4546205" y="2454571"/>
                </a:cubicBezTo>
                <a:cubicBezTo>
                  <a:pt x="4270505" y="2434916"/>
                  <a:pt x="3973205" y="2473419"/>
                  <a:pt x="3805823" y="2454571"/>
                </a:cubicBezTo>
                <a:cubicBezTo>
                  <a:pt x="3638441" y="2435723"/>
                  <a:pt x="3524321" y="2431624"/>
                  <a:pt x="3292751" y="2454571"/>
                </a:cubicBezTo>
                <a:cubicBezTo>
                  <a:pt x="3061181" y="2477518"/>
                  <a:pt x="2943744" y="2459901"/>
                  <a:pt x="2779680" y="2454571"/>
                </a:cubicBezTo>
                <a:cubicBezTo>
                  <a:pt x="2615616" y="2449241"/>
                  <a:pt x="2305764" y="2443104"/>
                  <a:pt x="2130222" y="2454571"/>
                </a:cubicBezTo>
                <a:cubicBezTo>
                  <a:pt x="1954680" y="2466038"/>
                  <a:pt x="1685553" y="2455334"/>
                  <a:pt x="1526226" y="2454571"/>
                </a:cubicBezTo>
                <a:cubicBezTo>
                  <a:pt x="1366899" y="2453808"/>
                  <a:pt x="1009854" y="2428334"/>
                  <a:pt x="876768" y="2454571"/>
                </a:cubicBezTo>
                <a:cubicBezTo>
                  <a:pt x="743682" y="2480808"/>
                  <a:pt x="231517" y="2485160"/>
                  <a:pt x="0" y="2454571"/>
                </a:cubicBezTo>
                <a:cubicBezTo>
                  <a:pt x="-23161" y="2302937"/>
                  <a:pt x="17832" y="2104946"/>
                  <a:pt x="0" y="1840928"/>
                </a:cubicBezTo>
                <a:cubicBezTo>
                  <a:pt x="-17832" y="1576910"/>
                  <a:pt x="13084" y="1544519"/>
                  <a:pt x="0" y="1276377"/>
                </a:cubicBezTo>
                <a:cubicBezTo>
                  <a:pt x="-13084" y="1008235"/>
                  <a:pt x="23137" y="841942"/>
                  <a:pt x="0" y="613643"/>
                </a:cubicBezTo>
                <a:cubicBezTo>
                  <a:pt x="-23137" y="385344"/>
                  <a:pt x="9796" y="194210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8094614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Socket outlets are wired in parallel. </a:t>
            </a:r>
          </a:p>
          <a:p>
            <a:pPr marL="0" indent="0">
              <a:buNone/>
            </a:pPr>
            <a:r>
              <a:rPr lang="en-GB" dirty="0"/>
              <a:t>If you plug a drill into Socket A, it does not affect the voltage at Socket B.</a:t>
            </a:r>
          </a:p>
        </p:txBody>
      </p:sp>
      <p:grpSp>
        <p:nvGrpSpPr>
          <p:cNvPr id="70" name="Group 69" descr="Diagram of a parallel circuit, with two separate loops. There is one battery for the circuit, next to which is the label 'V'.  There are two resistors - one on each loop. Next to the resistor on the first loop are the following labels - I1, R1, V1. Next to resistor on the second loop are I2, R2, V2.">
            <a:extLst>
              <a:ext uri="{FF2B5EF4-FFF2-40B4-BE49-F238E27FC236}">
                <a16:creationId xmlns:a16="http://schemas.microsoft.com/office/drawing/2014/main" id="{36ED9112-0EEE-D3AB-6526-645436A2800C}"/>
              </a:ext>
            </a:extLst>
          </p:cNvPr>
          <p:cNvGrpSpPr/>
          <p:nvPr/>
        </p:nvGrpSpPr>
        <p:grpSpPr>
          <a:xfrm>
            <a:off x="7290075" y="1079500"/>
            <a:ext cx="3408528" cy="1783470"/>
            <a:chOff x="7643825" y="3866444"/>
            <a:chExt cx="2419778" cy="126611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4CA9FBF-1B38-8514-D423-A656B7F65F77}"/>
                </a:ext>
              </a:extLst>
            </p:cNvPr>
            <p:cNvGrpSpPr/>
            <p:nvPr/>
          </p:nvGrpSpPr>
          <p:grpSpPr>
            <a:xfrm>
              <a:off x="7643825" y="3866444"/>
              <a:ext cx="2419778" cy="1266119"/>
              <a:chOff x="7345619" y="2939344"/>
              <a:chExt cx="2419778" cy="1266119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685398A-D871-D767-F8BB-562242781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4531" y="2941502"/>
                <a:ext cx="10024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3A8BE20E-9D47-910F-8336-0EBC244D26E5}"/>
                  </a:ext>
                </a:extLst>
              </p:cNvPr>
              <p:cNvGrpSpPr/>
              <p:nvPr/>
            </p:nvGrpSpPr>
            <p:grpSpPr>
              <a:xfrm rot="5400000">
                <a:off x="7978322" y="3427262"/>
                <a:ext cx="1254477" cy="301926"/>
                <a:chOff x="6757665" y="2182481"/>
                <a:chExt cx="1254477" cy="301926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B5E1B973-CF5A-E306-E69E-8B282052A556}"/>
                    </a:ext>
                  </a:extLst>
                </p:cNvPr>
                <p:cNvCxnSpPr/>
                <p:nvPr/>
              </p:nvCxnSpPr>
              <p:spPr>
                <a:xfrm>
                  <a:off x="7479361" y="2191109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44E8BB6B-4784-200B-6E12-802A58B53325}"/>
                    </a:ext>
                  </a:extLst>
                </p:cNvPr>
                <p:cNvCxnSpPr/>
                <p:nvPr/>
              </p:nvCxnSpPr>
              <p:spPr>
                <a:xfrm>
                  <a:off x="76929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3406EDCF-2284-F6CA-F3BA-29DDB83EA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95678" y="2186795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5D7ED344-DFBB-517D-7AC8-B42ECEFCB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45688" y="2195422"/>
                  <a:ext cx="47152" cy="14665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8C09A4EB-FF66-6235-A78D-00D065ACA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2005" y="2191108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6BA1F21-9433-33EC-1591-EE0AF4622013}"/>
                    </a:ext>
                  </a:extLst>
                </p:cNvPr>
                <p:cNvCxnSpPr/>
                <p:nvPr/>
              </p:nvCxnSpPr>
              <p:spPr>
                <a:xfrm>
                  <a:off x="7308930" y="2186795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DA48FF7B-8342-6FCA-F2F6-E45DB9AE1C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25247" y="2182481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694E4C12-D589-D30B-B989-DAAC6273B9FF}"/>
                    </a:ext>
                  </a:extLst>
                </p:cNvPr>
                <p:cNvCxnSpPr/>
                <p:nvPr/>
              </p:nvCxnSpPr>
              <p:spPr>
                <a:xfrm>
                  <a:off x="7136024" y="2195422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CEBD4A6-0995-C9DE-65AC-C5858A184F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6842" y="2191108"/>
                  <a:ext cx="56707" cy="150964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AAEB558F-29C0-03B5-C5A2-39D74812C55B}"/>
                    </a:ext>
                  </a:extLst>
                </p:cNvPr>
                <p:cNvCxnSpPr/>
                <p:nvPr/>
              </p:nvCxnSpPr>
              <p:spPr>
                <a:xfrm>
                  <a:off x="67576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D7C9447-3557-FFAB-F3D4-D7F82B0B1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325" y="4205204"/>
                <a:ext cx="99860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3017DFE-A0E2-F370-A048-1C523947E7A1}"/>
                  </a:ext>
                </a:extLst>
              </p:cNvPr>
              <p:cNvGrpSpPr/>
              <p:nvPr/>
            </p:nvGrpSpPr>
            <p:grpSpPr>
              <a:xfrm rot="5400000">
                <a:off x="7031140" y="3253823"/>
                <a:ext cx="1263958" cy="635000"/>
                <a:chOff x="2834368" y="2324100"/>
                <a:chExt cx="1263958" cy="635000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B7ED324B-5C21-9AE8-288E-BB300C83F5C8}"/>
                    </a:ext>
                  </a:extLst>
                </p:cNvPr>
                <p:cNvGrpSpPr/>
                <p:nvPr/>
              </p:nvGrpSpPr>
              <p:grpSpPr>
                <a:xfrm>
                  <a:off x="2834368" y="2438400"/>
                  <a:ext cx="1263958" cy="520700"/>
                  <a:chOff x="2834368" y="2438400"/>
                  <a:chExt cx="1263958" cy="520700"/>
                </a:xfrm>
              </p:grpSpPr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2B69100E-C766-66D1-055A-476F8F8EE9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099934" y="2439534"/>
                    <a:ext cx="0" cy="531132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FA788706-E02B-D251-A75C-171717A0BD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776363" y="2375443"/>
                    <a:ext cx="0" cy="643927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61A59CCB-3BC6-92DB-C671-DB191327310F}"/>
                      </a:ext>
                    </a:extLst>
                  </p:cNvPr>
                  <p:cNvCxnSpPr/>
                  <p:nvPr/>
                </p:nvCxnSpPr>
                <p:spPr>
                  <a:xfrm>
                    <a:off x="3365500" y="2438400"/>
                    <a:ext cx="0" cy="520700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478C58A5-D979-D9BD-2A2E-025F209F82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54400" y="2565614"/>
                    <a:ext cx="0" cy="263585"/>
                  </a:xfrm>
                  <a:prstGeom prst="line">
                    <a:avLst/>
                  </a:prstGeom>
                  <a:ln w="254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308092-30A8-632B-5ED8-A3A8A06E0918}"/>
                    </a:ext>
                  </a:extLst>
                </p:cNvPr>
                <p:cNvSpPr txBox="1"/>
                <p:nvPr/>
              </p:nvSpPr>
              <p:spPr>
                <a:xfrm>
                  <a:off x="3092558" y="23241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B12B247-6978-41D7-B723-94B516E06B97}"/>
                    </a:ext>
                  </a:extLst>
                </p:cNvPr>
                <p:cNvSpPr txBox="1"/>
                <p:nvPr/>
              </p:nvSpPr>
              <p:spPr>
                <a:xfrm>
                  <a:off x="3408485" y="23241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–</a:t>
                  </a:r>
                </a:p>
              </p:txBody>
            </p:sp>
          </p:grp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15DA737-C7AF-5CFE-B5BA-9A6D8D36F9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2022" y="2939344"/>
                <a:ext cx="1013783" cy="37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D8FBAD32-F124-F31F-2333-80829925EF91}"/>
                  </a:ext>
                </a:extLst>
              </p:cNvPr>
              <p:cNvGrpSpPr/>
              <p:nvPr/>
            </p:nvGrpSpPr>
            <p:grpSpPr>
              <a:xfrm rot="5400000">
                <a:off x="8987195" y="3425104"/>
                <a:ext cx="1254477" cy="301926"/>
                <a:chOff x="6757665" y="2182481"/>
                <a:chExt cx="1254477" cy="301926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7ABBC9C2-0EF6-287C-9F89-7110AFBDF885}"/>
                    </a:ext>
                  </a:extLst>
                </p:cNvPr>
                <p:cNvCxnSpPr/>
                <p:nvPr/>
              </p:nvCxnSpPr>
              <p:spPr>
                <a:xfrm>
                  <a:off x="7479361" y="2191109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FC34753A-20EB-25DC-23E5-DABBB123FF71}"/>
                    </a:ext>
                  </a:extLst>
                </p:cNvPr>
                <p:cNvCxnSpPr/>
                <p:nvPr/>
              </p:nvCxnSpPr>
              <p:spPr>
                <a:xfrm>
                  <a:off x="76929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A66C0D2F-B98D-E83A-B23F-4BBAD62CB4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95678" y="2186795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41FF8F88-54A6-4CB8-8180-A9AB091F9C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45688" y="2195422"/>
                  <a:ext cx="47152" cy="14665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ADB82BAD-A024-981B-4DD0-7DB50311D5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2005" y="2191108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BE68B323-3AA0-78BA-3C28-9CD6D3D38CC3}"/>
                    </a:ext>
                  </a:extLst>
                </p:cNvPr>
                <p:cNvCxnSpPr/>
                <p:nvPr/>
              </p:nvCxnSpPr>
              <p:spPr>
                <a:xfrm>
                  <a:off x="7308930" y="2186795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DA139C31-3446-36C9-74AB-69B575215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25247" y="2182481"/>
                  <a:ext cx="81208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2CC40FB-4EA1-7DC4-3F49-474373E090B6}"/>
                    </a:ext>
                  </a:extLst>
                </p:cNvPr>
                <p:cNvCxnSpPr/>
                <p:nvPr/>
              </p:nvCxnSpPr>
              <p:spPr>
                <a:xfrm>
                  <a:off x="7136024" y="2195422"/>
                  <a:ext cx="81951" cy="288985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FB9C927B-F2F4-29F5-C07A-CF49AF4034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6842" y="2191108"/>
                  <a:ext cx="56707" cy="150964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CDA60FFD-CB43-8F8F-D1CA-0AC46D52C0E6}"/>
                    </a:ext>
                  </a:extLst>
                </p:cNvPr>
                <p:cNvCxnSpPr/>
                <p:nvPr/>
              </p:nvCxnSpPr>
              <p:spPr>
                <a:xfrm>
                  <a:off x="6757665" y="2342072"/>
                  <a:ext cx="319177" cy="0"/>
                </a:xfrm>
                <a:prstGeom prst="line">
                  <a:avLst/>
                </a:prstGeom>
                <a:ln w="254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D869282-EEBE-D710-5B62-4EEF7028307F}"/>
                </a:ext>
              </a:extLst>
            </p:cNvPr>
            <p:cNvCxnSpPr>
              <a:cxnSpLocks/>
            </p:cNvCxnSpPr>
            <p:nvPr/>
          </p:nvCxnSpPr>
          <p:spPr>
            <a:xfrm>
              <a:off x="8895138" y="5130403"/>
              <a:ext cx="1008873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A8D7042F-C165-1E60-D7C8-AF3D55AFB28E}"/>
              </a:ext>
            </a:extLst>
          </p:cNvPr>
          <p:cNvSpPr txBox="1"/>
          <p:nvPr/>
        </p:nvSpPr>
        <p:spPr>
          <a:xfrm>
            <a:off x="6729446" y="172205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E7C6FA9-281F-44A0-18AD-F84CF71064AD}"/>
              </a:ext>
            </a:extLst>
          </p:cNvPr>
          <p:cNvSpPr txBox="1"/>
          <p:nvPr/>
        </p:nvSpPr>
        <p:spPr>
          <a:xfrm>
            <a:off x="9258617" y="2000839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093CD7B-AE90-1787-B1A0-5FC399C1B79A}"/>
              </a:ext>
            </a:extLst>
          </p:cNvPr>
          <p:cNvSpPr txBox="1"/>
          <p:nvPr/>
        </p:nvSpPr>
        <p:spPr>
          <a:xfrm>
            <a:off x="10667522" y="2000643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1341717-C0E3-8F9B-9AEA-6F3AA32266B9}"/>
              </a:ext>
            </a:extLst>
          </p:cNvPr>
          <p:cNvSpPr txBox="1"/>
          <p:nvPr/>
        </p:nvSpPr>
        <p:spPr>
          <a:xfrm>
            <a:off x="8023540" y="544150"/>
            <a:ext cx="28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EB90663-702F-1561-35C1-3DC6D3552D9B}"/>
              </a:ext>
            </a:extLst>
          </p:cNvPr>
          <p:cNvSpPr txBox="1"/>
          <p:nvPr/>
        </p:nvSpPr>
        <p:spPr>
          <a:xfrm>
            <a:off x="8447849" y="165901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65BB299-987D-3BBC-0445-1EEE58E1A27A}"/>
              </a:ext>
            </a:extLst>
          </p:cNvPr>
          <p:cNvSpPr txBox="1"/>
          <p:nvPr/>
        </p:nvSpPr>
        <p:spPr>
          <a:xfrm>
            <a:off x="9908665" y="168434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84160FC-F9D5-938C-5CE7-0C84722DB2F8}"/>
              </a:ext>
            </a:extLst>
          </p:cNvPr>
          <p:cNvCxnSpPr>
            <a:cxnSpLocks/>
          </p:cNvCxnSpPr>
          <p:nvPr/>
        </p:nvCxnSpPr>
        <p:spPr>
          <a:xfrm>
            <a:off x="8447849" y="812800"/>
            <a:ext cx="4164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822C464-6C6B-F611-2FC8-6043D09FC3DC}"/>
              </a:ext>
            </a:extLst>
          </p:cNvPr>
          <p:cNvCxnSpPr>
            <a:cxnSpLocks/>
          </p:cNvCxnSpPr>
          <p:nvPr/>
        </p:nvCxnSpPr>
        <p:spPr>
          <a:xfrm>
            <a:off x="8646782" y="2146009"/>
            <a:ext cx="0" cy="3802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6EA018A-4CE3-9293-DB87-63779FEC007A}"/>
              </a:ext>
            </a:extLst>
          </p:cNvPr>
          <p:cNvCxnSpPr>
            <a:cxnSpLocks/>
          </p:cNvCxnSpPr>
          <p:nvPr/>
        </p:nvCxnSpPr>
        <p:spPr>
          <a:xfrm>
            <a:off x="10092980" y="2120771"/>
            <a:ext cx="0" cy="3802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4D115EE-6509-C2A7-2D60-07487E1CABF0}"/>
              </a:ext>
            </a:extLst>
          </p:cNvPr>
          <p:cNvSpPr txBox="1"/>
          <p:nvPr/>
        </p:nvSpPr>
        <p:spPr>
          <a:xfrm>
            <a:off x="9258617" y="1530050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2177A08-25FA-4609-B131-1F7E07C8FA95}"/>
              </a:ext>
            </a:extLst>
          </p:cNvPr>
          <p:cNvSpPr txBox="1"/>
          <p:nvPr/>
        </p:nvSpPr>
        <p:spPr>
          <a:xfrm>
            <a:off x="10662714" y="1517692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4964E678-09C2-20BE-F813-C673632B3DA5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Series and parallel circuits</a:t>
            </a:r>
          </a:p>
        </p:txBody>
      </p:sp>
    </p:spTree>
    <p:extLst>
      <p:ext uri="{BB962C8B-B14F-4D97-AF65-F5344CB8AC3E}">
        <p14:creationId xmlns:p14="http://schemas.microsoft.com/office/powerpoint/2010/main" val="234446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6BE5E2-90A7-1EA2-B4F0-CD53CA9EE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1"/>
            <a:ext cx="4711700" cy="361950"/>
          </a:xfrm>
        </p:spPr>
        <p:txBody>
          <a:bodyPr/>
          <a:lstStyle/>
          <a:p>
            <a:r>
              <a:rPr lang="en-US" dirty="0"/>
              <a:t>Resource 3: Key mathematical electrical principles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5AC00-A986-DD48-4474-24DE8843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Series circuits</a:t>
            </a:r>
            <a:endParaRPr lang="en-US" dirty="0"/>
          </a:p>
        </p:txBody>
      </p:sp>
      <p:grpSp>
        <p:nvGrpSpPr>
          <p:cNvPr id="59" name="Group 58" descr="Diagram of a series circuit - one continuous loop which features a battery, and two resistors. Next to the first resistor are the following labels - R1, V1. Next to the second resistor are the following labels - R2, V2. ">
            <a:extLst>
              <a:ext uri="{FF2B5EF4-FFF2-40B4-BE49-F238E27FC236}">
                <a16:creationId xmlns:a16="http://schemas.microsoft.com/office/drawing/2014/main" id="{4CAE02A4-8289-A81F-E7FF-766D87BDBE09}"/>
              </a:ext>
            </a:extLst>
          </p:cNvPr>
          <p:cNvGrpSpPr/>
          <p:nvPr/>
        </p:nvGrpSpPr>
        <p:grpSpPr>
          <a:xfrm>
            <a:off x="7218617" y="1168614"/>
            <a:ext cx="4135183" cy="2474115"/>
            <a:chOff x="7147399" y="1511514"/>
            <a:chExt cx="4135183" cy="247411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F71502-3F4D-0850-0057-7BA758C80AB6}"/>
                </a:ext>
              </a:extLst>
            </p:cNvPr>
            <p:cNvCxnSpPr>
              <a:cxnSpLocks/>
            </p:cNvCxnSpPr>
            <p:nvPr/>
          </p:nvCxnSpPr>
          <p:spPr>
            <a:xfrm>
              <a:off x="7823131" y="1977493"/>
              <a:ext cx="2819746" cy="6633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C5F04E-35AC-B82A-BBA1-AFEF79F86FC2}"/>
                </a:ext>
              </a:extLst>
            </p:cNvPr>
            <p:cNvGrpSpPr/>
            <p:nvPr/>
          </p:nvGrpSpPr>
          <p:grpSpPr>
            <a:xfrm rot="5400000">
              <a:off x="10024267" y="2451611"/>
              <a:ext cx="1254477" cy="301926"/>
              <a:chOff x="6757665" y="2182481"/>
              <a:chExt cx="1254477" cy="30192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4BCEF64-0904-5162-233E-F33E7D33B9C3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B7F2EE1-6DDB-949F-B09A-8253A8AB5FCC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8627F48-F650-2CA5-5461-31D0021076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7542504-DC7C-23F9-2821-4FE82CD3E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A54A62E-9A7B-D702-AE15-BE27516C25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E72009E-92C4-8067-DC35-E968D360AEBC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9EB2648-BE21-C340-1B55-CAD0F90D1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8B2B7FF-479C-249D-67AC-1682900F012B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198A8C8-297B-9B2E-BAD3-B8620F8042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757A8F2-7D6A-49AB-E729-0A9AB9D2D2D9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984B42-99E8-71D5-CB54-794DE1A1B8D7}"/>
                </a:ext>
              </a:extLst>
            </p:cNvPr>
            <p:cNvCxnSpPr>
              <a:cxnSpLocks/>
            </p:cNvCxnSpPr>
            <p:nvPr/>
          </p:nvCxnSpPr>
          <p:spPr>
            <a:xfrm>
              <a:off x="7823131" y="3229813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32F214-E495-B29A-7EC2-AD83797C0D7F}"/>
                </a:ext>
              </a:extLst>
            </p:cNvPr>
            <p:cNvGrpSpPr/>
            <p:nvPr/>
          </p:nvGrpSpPr>
          <p:grpSpPr>
            <a:xfrm rot="5400000">
              <a:off x="7259740" y="2289814"/>
              <a:ext cx="1263958" cy="635000"/>
              <a:chOff x="2834368" y="2324100"/>
              <a:chExt cx="1263958" cy="635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0E63D05-56DC-8ACE-009E-A282E04075F3}"/>
                  </a:ext>
                </a:extLst>
              </p:cNvPr>
              <p:cNvGrpSpPr/>
              <p:nvPr/>
            </p:nvGrpSpPr>
            <p:grpSpPr>
              <a:xfrm>
                <a:off x="2834368" y="2438400"/>
                <a:ext cx="1263958" cy="520700"/>
                <a:chOff x="2834368" y="2438400"/>
                <a:chExt cx="1263958" cy="52070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5252D6D-E20A-3067-C7D3-7D83715C6D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099934" y="2439534"/>
                  <a:ext cx="0" cy="531132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315058E-4BE2-F0AC-59B7-F6261CDEE9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776363" y="2375443"/>
                  <a:ext cx="0" cy="64392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37D45502-038C-48B1-1762-53C2410F13B4}"/>
                    </a:ext>
                  </a:extLst>
                </p:cNvPr>
                <p:cNvCxnSpPr/>
                <p:nvPr/>
              </p:nvCxnSpPr>
              <p:spPr>
                <a:xfrm>
                  <a:off x="3365500" y="2438400"/>
                  <a:ext cx="0" cy="520700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2CB68685-5862-57CA-9066-3B91109EF5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4400" y="2565614"/>
                  <a:ext cx="0" cy="26358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BB3BF0-443D-AEE6-90DF-57AF066A31EC}"/>
                  </a:ext>
                </a:extLst>
              </p:cNvPr>
              <p:cNvSpPr txBox="1"/>
              <p:nvPr/>
            </p:nvSpPr>
            <p:spPr>
              <a:xfrm>
                <a:off x="3092558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64E91D-34F0-3DBD-A981-0355A7446BFC}"/>
                  </a:ext>
                </a:extLst>
              </p:cNvPr>
              <p:cNvSpPr txBox="1"/>
              <p:nvPr/>
            </p:nvSpPr>
            <p:spPr>
              <a:xfrm>
                <a:off x="3408485" y="23241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F560B0E-824B-F0FC-9116-F70DBE846A4C}"/>
                </a:ext>
              </a:extLst>
            </p:cNvPr>
            <p:cNvGrpSpPr/>
            <p:nvPr/>
          </p:nvGrpSpPr>
          <p:grpSpPr>
            <a:xfrm rot="10800000">
              <a:off x="8536722" y="3088331"/>
              <a:ext cx="1254477" cy="301926"/>
              <a:chOff x="6757665" y="2182481"/>
              <a:chExt cx="1254477" cy="30192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5D49ED5-6435-4A81-6AE6-718F797C4212}"/>
                  </a:ext>
                </a:extLst>
              </p:cNvPr>
              <p:cNvCxnSpPr/>
              <p:nvPr/>
            </p:nvCxnSpPr>
            <p:spPr>
              <a:xfrm>
                <a:off x="7479361" y="2191109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FD587B0-49A9-7ED2-C6D6-14D3B6413BF7}"/>
                  </a:ext>
                </a:extLst>
              </p:cNvPr>
              <p:cNvCxnSpPr/>
              <p:nvPr/>
            </p:nvCxnSpPr>
            <p:spPr>
              <a:xfrm>
                <a:off x="76929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E76DED5-C38D-2358-194A-BD659EC971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5678" y="2186795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2BFDEEE-0147-95D1-4F47-6EC9954DD3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88" y="2195422"/>
                <a:ext cx="47152" cy="14665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FA9DE16-D1FD-3FC0-E083-6985E9B71B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2005" y="2191108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A38188B-9D15-2171-19E3-4B41823B4F4E}"/>
                  </a:ext>
                </a:extLst>
              </p:cNvPr>
              <p:cNvCxnSpPr/>
              <p:nvPr/>
            </p:nvCxnSpPr>
            <p:spPr>
              <a:xfrm>
                <a:off x="7308930" y="2186795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913A41F-6778-AB2F-9B13-7353F6EF28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5247" y="2182481"/>
                <a:ext cx="81208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0CB41BA-4010-8AEF-FD73-41A41C304F2C}"/>
                  </a:ext>
                </a:extLst>
              </p:cNvPr>
              <p:cNvCxnSpPr/>
              <p:nvPr/>
            </p:nvCxnSpPr>
            <p:spPr>
              <a:xfrm>
                <a:off x="7136024" y="2195422"/>
                <a:ext cx="81951" cy="288985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C265406-EC66-CE1A-EBDB-F69B88BC15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6842" y="2191108"/>
                <a:ext cx="56707" cy="15096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D2B07B5-0B0D-BBAC-C6AC-147F30BCA837}"/>
                  </a:ext>
                </a:extLst>
              </p:cNvPr>
              <p:cNvCxnSpPr/>
              <p:nvPr/>
            </p:nvCxnSpPr>
            <p:spPr>
              <a:xfrm>
                <a:off x="6757665" y="2342072"/>
                <a:ext cx="31917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04F52AE-7F80-BDE3-900C-F6B30FB97255}"/>
                </a:ext>
              </a:extLst>
            </p:cNvPr>
            <p:cNvCxnSpPr>
              <a:cxnSpLocks/>
            </p:cNvCxnSpPr>
            <p:nvPr/>
          </p:nvCxnSpPr>
          <p:spPr>
            <a:xfrm>
              <a:off x="9778416" y="3229813"/>
              <a:ext cx="864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E407E38-6A27-9BA9-5869-78271AA4A30B}"/>
                </a:ext>
              </a:extLst>
            </p:cNvPr>
            <p:cNvSpPr txBox="1"/>
            <p:nvPr/>
          </p:nvSpPr>
          <p:spPr>
            <a:xfrm>
              <a:off x="7147399" y="2394670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CEABDC4-0857-175A-5369-B3AFD6A53041}"/>
                </a:ext>
              </a:extLst>
            </p:cNvPr>
            <p:cNvSpPr txBox="1"/>
            <p:nvPr/>
          </p:nvSpPr>
          <p:spPr>
            <a:xfrm>
              <a:off x="8889736" y="3523964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0E55A7-813C-D829-885B-85C287AD171A}"/>
                </a:ext>
              </a:extLst>
            </p:cNvPr>
            <p:cNvSpPr txBox="1"/>
            <p:nvPr/>
          </p:nvSpPr>
          <p:spPr>
            <a:xfrm>
              <a:off x="10798154" y="2354762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EF58640-DE0D-3C79-C52A-2BFD76D17319}"/>
                </a:ext>
              </a:extLst>
            </p:cNvPr>
            <p:cNvSpPr txBox="1"/>
            <p:nvPr/>
          </p:nvSpPr>
          <p:spPr>
            <a:xfrm>
              <a:off x="8916809" y="2573453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B41B51-ACD1-9718-8211-589AEE3E6925}"/>
                </a:ext>
              </a:extLst>
            </p:cNvPr>
            <p:cNvSpPr txBox="1"/>
            <p:nvPr/>
          </p:nvSpPr>
          <p:spPr>
            <a:xfrm>
              <a:off x="9966028" y="2394669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en-US" sz="2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46ED3C-33C5-0683-F82E-BC2F9DB806D8}"/>
                </a:ext>
              </a:extLst>
            </p:cNvPr>
            <p:cNvSpPr txBox="1"/>
            <p:nvPr/>
          </p:nvSpPr>
          <p:spPr>
            <a:xfrm>
              <a:off x="8745926" y="1511514"/>
              <a:ext cx="2840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1A0B681-0E6D-DFD6-7276-7F619090B5A5}"/>
                </a:ext>
              </a:extLst>
            </p:cNvPr>
            <p:cNvCxnSpPr>
              <a:cxnSpLocks/>
            </p:cNvCxnSpPr>
            <p:nvPr/>
          </p:nvCxnSpPr>
          <p:spPr>
            <a:xfrm>
              <a:off x="9170235" y="1780164"/>
              <a:ext cx="4164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ontent Placeholder 4">
            <a:extLst>
              <a:ext uri="{FF2B5EF4-FFF2-40B4-BE49-F238E27FC236}">
                <a16:creationId xmlns:a16="http://schemas.microsoft.com/office/drawing/2014/main" id="{BCDAAAB5-B51F-F636-09DE-D1462664DA58}"/>
              </a:ext>
            </a:extLst>
          </p:cNvPr>
          <p:cNvSpPr txBox="1">
            <a:spLocks/>
          </p:cNvSpPr>
          <p:nvPr/>
        </p:nvSpPr>
        <p:spPr>
          <a:xfrm>
            <a:off x="838200" y="1345474"/>
            <a:ext cx="5726340" cy="4831489"/>
          </a:xfrm>
          <a:prstGeom prst="rect">
            <a:avLst/>
          </a:prstGeom>
          <a:noFill/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battery and resistors are wired in </a:t>
            </a:r>
            <a:r>
              <a:rPr lang="en-US" b="1" dirty="0"/>
              <a:t>series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current flows through all of the components: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voltage from the battery is divided between the resistors: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total resistance is the sum of the individual resistances: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total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dirty="0"/>
          </a:p>
        </p:txBody>
      </p:sp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9C1F97E5-6162-8BA9-F473-8CC7A17868F0}"/>
              </a:ext>
            </a:extLst>
          </p:cNvPr>
          <p:cNvSpPr txBox="1">
            <a:spLocks/>
          </p:cNvSpPr>
          <p:nvPr/>
        </p:nvSpPr>
        <p:spPr>
          <a:xfrm>
            <a:off x="7176129" y="3873139"/>
            <a:ext cx="4437411" cy="2210323"/>
          </a:xfrm>
          <a:custGeom>
            <a:avLst/>
            <a:gdLst>
              <a:gd name="csX0" fmla="*/ 0 w 4437411"/>
              <a:gd name="csY0" fmla="*/ 0 h 2210323"/>
              <a:gd name="csX1" fmla="*/ 722664 w 4437411"/>
              <a:gd name="csY1" fmla="*/ 0 h 2210323"/>
              <a:gd name="csX2" fmla="*/ 1445328 w 4437411"/>
              <a:gd name="csY2" fmla="*/ 0 h 2210323"/>
              <a:gd name="csX3" fmla="*/ 1946122 w 4437411"/>
              <a:gd name="csY3" fmla="*/ 0 h 2210323"/>
              <a:gd name="csX4" fmla="*/ 2491289 w 4437411"/>
              <a:gd name="csY4" fmla="*/ 0 h 2210323"/>
              <a:gd name="csX5" fmla="*/ 3080831 w 4437411"/>
              <a:gd name="csY5" fmla="*/ 0 h 2210323"/>
              <a:gd name="csX6" fmla="*/ 3803495 w 4437411"/>
              <a:gd name="csY6" fmla="*/ 0 h 2210323"/>
              <a:gd name="csX7" fmla="*/ 4437411 w 4437411"/>
              <a:gd name="csY7" fmla="*/ 0 h 2210323"/>
              <a:gd name="csX8" fmla="*/ 4437411 w 4437411"/>
              <a:gd name="csY8" fmla="*/ 530478 h 2210323"/>
              <a:gd name="csX9" fmla="*/ 4437411 w 4437411"/>
              <a:gd name="csY9" fmla="*/ 1038852 h 2210323"/>
              <a:gd name="csX10" fmla="*/ 4437411 w 4437411"/>
              <a:gd name="csY10" fmla="*/ 1569329 h 2210323"/>
              <a:gd name="csX11" fmla="*/ 4437411 w 4437411"/>
              <a:gd name="csY11" fmla="*/ 2210323 h 2210323"/>
              <a:gd name="csX12" fmla="*/ 3892243 w 4437411"/>
              <a:gd name="csY12" fmla="*/ 2210323 h 2210323"/>
              <a:gd name="csX13" fmla="*/ 3213953 w 4437411"/>
              <a:gd name="csY13" fmla="*/ 2210323 h 2210323"/>
              <a:gd name="csX14" fmla="*/ 2535663 w 4437411"/>
              <a:gd name="csY14" fmla="*/ 2210323 h 2210323"/>
              <a:gd name="csX15" fmla="*/ 1857373 w 4437411"/>
              <a:gd name="csY15" fmla="*/ 2210323 h 2210323"/>
              <a:gd name="csX16" fmla="*/ 1267832 w 4437411"/>
              <a:gd name="csY16" fmla="*/ 2210323 h 2210323"/>
              <a:gd name="csX17" fmla="*/ 545168 w 4437411"/>
              <a:gd name="csY17" fmla="*/ 2210323 h 2210323"/>
              <a:gd name="csX18" fmla="*/ 0 w 4437411"/>
              <a:gd name="csY18" fmla="*/ 2210323 h 2210323"/>
              <a:gd name="csX19" fmla="*/ 0 w 4437411"/>
              <a:gd name="csY19" fmla="*/ 1724052 h 2210323"/>
              <a:gd name="csX20" fmla="*/ 0 w 4437411"/>
              <a:gd name="csY20" fmla="*/ 1149368 h 2210323"/>
              <a:gd name="csX21" fmla="*/ 0 w 4437411"/>
              <a:gd name="csY21" fmla="*/ 663097 h 2210323"/>
              <a:gd name="csX22" fmla="*/ 0 w 4437411"/>
              <a:gd name="csY22" fmla="*/ 0 h 22103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4437411" h="2210323" fill="none" extrusionOk="0">
                <a:moveTo>
                  <a:pt x="0" y="0"/>
                </a:moveTo>
                <a:cubicBezTo>
                  <a:pt x="210467" y="25844"/>
                  <a:pt x="554762" y="22551"/>
                  <a:pt x="722664" y="0"/>
                </a:cubicBezTo>
                <a:cubicBezTo>
                  <a:pt x="890566" y="-22551"/>
                  <a:pt x="1126889" y="-28061"/>
                  <a:pt x="1445328" y="0"/>
                </a:cubicBezTo>
                <a:cubicBezTo>
                  <a:pt x="1763767" y="28061"/>
                  <a:pt x="1741658" y="-24907"/>
                  <a:pt x="1946122" y="0"/>
                </a:cubicBezTo>
                <a:cubicBezTo>
                  <a:pt x="2150586" y="24907"/>
                  <a:pt x="2294452" y="5334"/>
                  <a:pt x="2491289" y="0"/>
                </a:cubicBezTo>
                <a:cubicBezTo>
                  <a:pt x="2688126" y="-5334"/>
                  <a:pt x="2900803" y="-13747"/>
                  <a:pt x="3080831" y="0"/>
                </a:cubicBezTo>
                <a:cubicBezTo>
                  <a:pt x="3260859" y="13747"/>
                  <a:pt x="3444181" y="-19592"/>
                  <a:pt x="3803495" y="0"/>
                </a:cubicBezTo>
                <a:cubicBezTo>
                  <a:pt x="4162809" y="19592"/>
                  <a:pt x="4280382" y="-11525"/>
                  <a:pt x="4437411" y="0"/>
                </a:cubicBezTo>
                <a:cubicBezTo>
                  <a:pt x="4436141" y="225470"/>
                  <a:pt x="4434746" y="414886"/>
                  <a:pt x="4437411" y="530478"/>
                </a:cubicBezTo>
                <a:cubicBezTo>
                  <a:pt x="4440076" y="646070"/>
                  <a:pt x="4452989" y="793869"/>
                  <a:pt x="4437411" y="1038852"/>
                </a:cubicBezTo>
                <a:cubicBezTo>
                  <a:pt x="4421833" y="1283835"/>
                  <a:pt x="4420637" y="1363387"/>
                  <a:pt x="4437411" y="1569329"/>
                </a:cubicBezTo>
                <a:cubicBezTo>
                  <a:pt x="4454185" y="1775271"/>
                  <a:pt x="4413264" y="1910978"/>
                  <a:pt x="4437411" y="2210323"/>
                </a:cubicBezTo>
                <a:cubicBezTo>
                  <a:pt x="4224997" y="2192005"/>
                  <a:pt x="4034258" y="2200896"/>
                  <a:pt x="3892243" y="2210323"/>
                </a:cubicBezTo>
                <a:cubicBezTo>
                  <a:pt x="3750228" y="2219750"/>
                  <a:pt x="3363577" y="2191640"/>
                  <a:pt x="3213953" y="2210323"/>
                </a:cubicBezTo>
                <a:cubicBezTo>
                  <a:pt x="3064329" y="2229007"/>
                  <a:pt x="2672361" y="2191181"/>
                  <a:pt x="2535663" y="2210323"/>
                </a:cubicBezTo>
                <a:cubicBezTo>
                  <a:pt x="2398965" y="2229466"/>
                  <a:pt x="2043623" y="2230574"/>
                  <a:pt x="1857373" y="2210323"/>
                </a:cubicBezTo>
                <a:cubicBezTo>
                  <a:pt x="1671123" y="2190073"/>
                  <a:pt x="1497293" y="2216384"/>
                  <a:pt x="1267832" y="2210323"/>
                </a:cubicBezTo>
                <a:cubicBezTo>
                  <a:pt x="1038371" y="2204262"/>
                  <a:pt x="830380" y="2231021"/>
                  <a:pt x="545168" y="2210323"/>
                </a:cubicBezTo>
                <a:cubicBezTo>
                  <a:pt x="259956" y="2189625"/>
                  <a:pt x="142595" y="2208203"/>
                  <a:pt x="0" y="2210323"/>
                </a:cubicBezTo>
                <a:cubicBezTo>
                  <a:pt x="-22574" y="1989384"/>
                  <a:pt x="-3993" y="1933074"/>
                  <a:pt x="0" y="1724052"/>
                </a:cubicBezTo>
                <a:cubicBezTo>
                  <a:pt x="3993" y="1515030"/>
                  <a:pt x="-27350" y="1280592"/>
                  <a:pt x="0" y="1149368"/>
                </a:cubicBezTo>
                <a:cubicBezTo>
                  <a:pt x="27350" y="1018144"/>
                  <a:pt x="-13562" y="764850"/>
                  <a:pt x="0" y="663097"/>
                </a:cubicBezTo>
                <a:cubicBezTo>
                  <a:pt x="13562" y="561344"/>
                  <a:pt x="-19405" y="221505"/>
                  <a:pt x="0" y="0"/>
                </a:cubicBezTo>
                <a:close/>
              </a:path>
              <a:path w="4437411" h="2210323" stroke="0" extrusionOk="0">
                <a:moveTo>
                  <a:pt x="0" y="0"/>
                </a:moveTo>
                <a:cubicBezTo>
                  <a:pt x="283641" y="1977"/>
                  <a:pt x="564666" y="-5006"/>
                  <a:pt x="722664" y="0"/>
                </a:cubicBezTo>
                <a:cubicBezTo>
                  <a:pt x="880662" y="5006"/>
                  <a:pt x="1038353" y="-3896"/>
                  <a:pt x="1312206" y="0"/>
                </a:cubicBezTo>
                <a:cubicBezTo>
                  <a:pt x="1586059" y="3896"/>
                  <a:pt x="1882457" y="-2925"/>
                  <a:pt x="2034870" y="0"/>
                </a:cubicBezTo>
                <a:cubicBezTo>
                  <a:pt x="2187283" y="2925"/>
                  <a:pt x="2483550" y="-2959"/>
                  <a:pt x="2757534" y="0"/>
                </a:cubicBezTo>
                <a:cubicBezTo>
                  <a:pt x="3031518" y="2959"/>
                  <a:pt x="3240322" y="31991"/>
                  <a:pt x="3435824" y="0"/>
                </a:cubicBezTo>
                <a:cubicBezTo>
                  <a:pt x="3631326" y="-31991"/>
                  <a:pt x="4080718" y="-13087"/>
                  <a:pt x="4437411" y="0"/>
                </a:cubicBezTo>
                <a:cubicBezTo>
                  <a:pt x="4459713" y="210173"/>
                  <a:pt x="4453599" y="299433"/>
                  <a:pt x="4437411" y="508374"/>
                </a:cubicBezTo>
                <a:cubicBezTo>
                  <a:pt x="4421223" y="717315"/>
                  <a:pt x="4446312" y="765852"/>
                  <a:pt x="4437411" y="994645"/>
                </a:cubicBezTo>
                <a:cubicBezTo>
                  <a:pt x="4428510" y="1223438"/>
                  <a:pt x="4439094" y="1311394"/>
                  <a:pt x="4437411" y="1547226"/>
                </a:cubicBezTo>
                <a:cubicBezTo>
                  <a:pt x="4435728" y="1783058"/>
                  <a:pt x="4420401" y="2014680"/>
                  <a:pt x="4437411" y="2210323"/>
                </a:cubicBezTo>
                <a:cubicBezTo>
                  <a:pt x="4135623" y="2197863"/>
                  <a:pt x="3864450" y="2197276"/>
                  <a:pt x="3714747" y="2210323"/>
                </a:cubicBezTo>
                <a:cubicBezTo>
                  <a:pt x="3565044" y="2223370"/>
                  <a:pt x="3405635" y="2214316"/>
                  <a:pt x="3213953" y="2210323"/>
                </a:cubicBezTo>
                <a:cubicBezTo>
                  <a:pt x="3022271" y="2206330"/>
                  <a:pt x="2933798" y="2202634"/>
                  <a:pt x="2713160" y="2210323"/>
                </a:cubicBezTo>
                <a:cubicBezTo>
                  <a:pt x="2492522" y="2218012"/>
                  <a:pt x="2379258" y="2217291"/>
                  <a:pt x="2079244" y="2210323"/>
                </a:cubicBezTo>
                <a:cubicBezTo>
                  <a:pt x="1779230" y="2203355"/>
                  <a:pt x="1669478" y="2225241"/>
                  <a:pt x="1489702" y="2210323"/>
                </a:cubicBezTo>
                <a:cubicBezTo>
                  <a:pt x="1309926" y="2195405"/>
                  <a:pt x="1094985" y="2237063"/>
                  <a:pt x="855786" y="2210323"/>
                </a:cubicBezTo>
                <a:cubicBezTo>
                  <a:pt x="616587" y="2183583"/>
                  <a:pt x="373516" y="2196449"/>
                  <a:pt x="0" y="2210323"/>
                </a:cubicBezTo>
                <a:cubicBezTo>
                  <a:pt x="-17216" y="2035257"/>
                  <a:pt x="-13345" y="1858191"/>
                  <a:pt x="0" y="1657742"/>
                </a:cubicBezTo>
                <a:cubicBezTo>
                  <a:pt x="13345" y="1457293"/>
                  <a:pt x="-22468" y="1347956"/>
                  <a:pt x="0" y="1149368"/>
                </a:cubicBezTo>
                <a:cubicBezTo>
                  <a:pt x="22468" y="950780"/>
                  <a:pt x="-9623" y="774067"/>
                  <a:pt x="0" y="552581"/>
                </a:cubicBezTo>
                <a:cubicBezTo>
                  <a:pt x="9623" y="331095"/>
                  <a:pt x="-912" y="118481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8094614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If one component fails, electricity does not flow.</a:t>
            </a:r>
          </a:p>
          <a:p>
            <a:pPr marL="0" indent="0">
              <a:buNone/>
            </a:pPr>
            <a:r>
              <a:rPr lang="en-GB" dirty="0"/>
              <a:t>This is why we rarely use series for power, but it is useful for safety interlocks.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4037039-4846-A301-F9F4-8117AF7F491F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Series and parallel circuits</a:t>
            </a:r>
          </a:p>
        </p:txBody>
      </p:sp>
    </p:spTree>
    <p:extLst>
      <p:ext uri="{BB962C8B-B14F-4D97-AF65-F5344CB8AC3E}">
        <p14:creationId xmlns:p14="http://schemas.microsoft.com/office/powerpoint/2010/main" val="299786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58E7-C4A6-3D4A-A6B4-6E71E403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Ohm’s Law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12E5A-5724-44AA-EE2A-1CC985361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6801"/>
            <a:ext cx="6400801" cy="47580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dirty="0">
                <a:effectLst/>
                <a:ea typeface="Lato" panose="020F0502020204030203" pitchFamily="34" charset="0"/>
              </a:rPr>
              <a:t>An important formula used in electricity principles is </a:t>
            </a:r>
            <a:r>
              <a:rPr lang="en-GB" b="1" dirty="0">
                <a:effectLst/>
                <a:ea typeface="Lato" panose="020F0502020204030203" pitchFamily="34" charset="0"/>
              </a:rPr>
              <a:t>Ohm's Law.</a:t>
            </a:r>
            <a:endParaRPr lang="en-GB" dirty="0">
              <a:effectLst/>
              <a:ea typeface="Lato" panose="020F0502020204030203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dirty="0">
                <a:effectLst/>
                <a:ea typeface="Lato" panose="020F0502020204030203" pitchFamily="34" charset="0"/>
              </a:rPr>
              <a:t>This formula describes the relationship between </a:t>
            </a:r>
            <a:r>
              <a:rPr lang="en-GB" b="1" dirty="0">
                <a:effectLst/>
                <a:ea typeface="Lato" panose="020F0502020204030203" pitchFamily="34" charset="0"/>
              </a:rPr>
              <a:t>voltage</a:t>
            </a:r>
            <a:r>
              <a:rPr lang="en-GB" dirty="0">
                <a:effectLst/>
                <a:ea typeface="Lato" panose="020F0502020204030203" pitchFamily="34" charset="0"/>
              </a:rPr>
              <a:t>, </a:t>
            </a:r>
            <a:r>
              <a:rPr lang="en-GB" b="1" dirty="0">
                <a:effectLst/>
                <a:ea typeface="Lato" panose="020F0502020204030203" pitchFamily="34" charset="0"/>
              </a:rPr>
              <a:t>current</a:t>
            </a:r>
            <a:r>
              <a:rPr lang="en-GB" dirty="0">
                <a:effectLst/>
                <a:ea typeface="Lato" panose="020F0502020204030203" pitchFamily="34" charset="0"/>
              </a:rPr>
              <a:t> and </a:t>
            </a:r>
            <a:r>
              <a:rPr lang="en-GB" b="1" dirty="0">
                <a:effectLst/>
                <a:ea typeface="Lato" panose="020F0502020204030203" pitchFamily="34" charset="0"/>
              </a:rPr>
              <a:t>resistance</a:t>
            </a:r>
            <a:r>
              <a:rPr lang="en-GB" dirty="0">
                <a:effectLst/>
                <a:ea typeface="Lato" panose="020F0502020204030203" pitchFamily="34" charset="0"/>
              </a:rPr>
              <a:t>.</a:t>
            </a:r>
          </a:p>
          <a:p>
            <a:pPr marL="26670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dirty="0">
              <a:effectLst/>
              <a:ea typeface="Lato" panose="020F0502020204030203" pitchFamily="34" charset="0"/>
            </a:endParaRPr>
          </a:p>
          <a:p>
            <a:pPr marL="1249363" indent="88900">
              <a:lnSpc>
                <a:spcPct val="115000"/>
              </a:lnSpc>
              <a:spcAft>
                <a:spcPts val="600"/>
              </a:spcAft>
              <a:buNone/>
            </a:pPr>
            <a:endParaRPr lang="en-GB" dirty="0">
              <a:effectLst/>
              <a:ea typeface="Lato" panose="020F0502020204030203" pitchFamily="34" charset="0"/>
            </a:endParaRPr>
          </a:p>
          <a:p>
            <a:pPr marL="0" indent="0">
              <a:buNone/>
            </a:pPr>
            <a:r>
              <a:rPr lang="en-GB" dirty="0"/>
              <a:t>On site, we use a </a:t>
            </a:r>
            <a:r>
              <a:rPr lang="en-GB" dirty="0" err="1"/>
              <a:t>multimeter</a:t>
            </a:r>
            <a:r>
              <a:rPr lang="en-GB" dirty="0"/>
              <a:t> set to:</a:t>
            </a:r>
          </a:p>
          <a:p>
            <a:r>
              <a:rPr lang="en-GB" b="1" dirty="0"/>
              <a:t>Ω</a:t>
            </a:r>
            <a:r>
              <a:rPr lang="en-GB" dirty="0"/>
              <a:t> to find Resistance (Continuity Check). </a:t>
            </a:r>
          </a:p>
          <a:p>
            <a:r>
              <a:rPr lang="en-GB" b="1" dirty="0"/>
              <a:t>V</a:t>
            </a:r>
            <a:r>
              <a:rPr lang="en-GB" dirty="0"/>
              <a:t> to check if a circuit is Live (Safe Isolation).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sz="1200" dirty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996FEACE-C9BE-AE60-35CF-8D2D83BF35E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7920364" y="2803644"/>
                <a:ext cx="3700617" cy="3284134"/>
              </a:xfrm>
            </p:spPr>
            <p:txBody>
              <a:bodyPr>
                <a:normAutofit/>
              </a:bodyPr>
              <a:lstStyle/>
              <a:p>
                <a:pPr marL="355600" indent="-355600"/>
                <a:r>
                  <a:rPr lang="en-GB" dirty="0"/>
                  <a:t>Rearrange Ohm’s Law as:</a:t>
                </a:r>
              </a:p>
              <a:p>
                <a:pPr marL="355600" indent="-355600"/>
                <a:endParaRPr lang="en-GB" dirty="0"/>
              </a:p>
              <a:p>
                <a:pPr marL="355600" indent="-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𝑉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𝐼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𝑅</m:t>
                      </m:r>
                    </m:oMath>
                  </m:oMathPara>
                </a14:m>
                <a:endParaRPr lang="en-GB" sz="2400" dirty="0"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 marL="355600" indent="-355600"/>
                <a:r>
                  <a:rPr lang="en-GB" sz="200" dirty="0"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</a:p>
              <a:p>
                <a:pPr marL="355600" indent="-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400" dirty="0"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 marL="355600" indent="-355600"/>
                <a:r>
                  <a:rPr lang="en-GB" sz="200" dirty="0"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</a:p>
              <a:p>
                <a:pPr marL="355600" indent="-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GB" sz="2400" dirty="0"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 marL="355600" indent="-355600"/>
                <a:endParaRPr lang="en-GB" sz="240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996FEACE-C9BE-AE60-35CF-8D2D83BF3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7920364" y="2803644"/>
                <a:ext cx="3700617" cy="3284134"/>
              </a:xfrm>
              <a:blipFill>
                <a:blip r:embed="rId3"/>
                <a:stretch>
                  <a:fillRect l="-1647" t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AE403D-5598-BF13-ED3D-BC4681726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365" y="2183133"/>
            <a:ext cx="2826383" cy="620511"/>
          </a:xfrm>
        </p:spPr>
        <p:txBody>
          <a:bodyPr>
            <a:normAutofit/>
          </a:bodyPr>
          <a:lstStyle/>
          <a:p>
            <a:r>
              <a:rPr lang="en-GB" dirty="0"/>
              <a:t>Practice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DDB0D31-23DB-BC20-EBC8-64E9FFA2BF7D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4711700" cy="36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0" dirty="0"/>
              <a:t>Resource 3: Key </a:t>
            </a:r>
            <a:r>
              <a:rPr lang="en-US" b="0" dirty="0"/>
              <a:t>mathematical electrical principles</a:t>
            </a:r>
            <a:endParaRPr lang="en-GB" b="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FC71E79-DA95-5F80-C1CD-E10BE683A990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169659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466386-407F-4DFA-8CC5-6DFA8FFC764C}"/>
</file>

<file path=customXml/itemProps2.xml><?xml version="1.0" encoding="utf-8"?>
<ds:datastoreItem xmlns:ds="http://schemas.openxmlformats.org/officeDocument/2006/customXml" ds:itemID="{F5C7E6CC-A6FD-4458-AC14-1514F0AF3886}"/>
</file>

<file path=customXml/itemProps3.xml><?xml version="1.0" encoding="utf-8"?>
<ds:datastoreItem xmlns:ds="http://schemas.openxmlformats.org/officeDocument/2006/customXml" ds:itemID="{FF4CB9AB-9514-4485-A5FA-38F9E84CF5A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3213</Words>
  <Application>Microsoft Office PowerPoint</Application>
  <PresentationFormat>Widescreen</PresentationFormat>
  <Paragraphs>486</Paragraphs>
  <Slides>38</Slides>
  <Notes>33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Aptos</vt:lpstr>
      <vt:lpstr>Arial</vt:lpstr>
      <vt:lpstr>Arial Narrow</vt:lpstr>
      <vt:lpstr>Calibri</vt:lpstr>
      <vt:lpstr>Cambria Math</vt:lpstr>
      <vt:lpstr>Haffer</vt:lpstr>
      <vt:lpstr>Lato</vt:lpstr>
      <vt:lpstr>Times New Roman</vt:lpstr>
      <vt:lpstr>Office Theme</vt:lpstr>
      <vt:lpstr>Equation</vt:lpstr>
      <vt:lpstr>Building Services Engineering</vt:lpstr>
      <vt:lpstr>Key mathematical electricity principles for construction</vt:lpstr>
      <vt:lpstr>In this resource, we will:</vt:lpstr>
      <vt:lpstr>Electrical quantities</vt:lpstr>
      <vt:lpstr>Basic circuit components</vt:lpstr>
      <vt:lpstr>Parallel and series circuits</vt:lpstr>
      <vt:lpstr>Parallel circuits</vt:lpstr>
      <vt:lpstr>Series circuits</vt:lpstr>
      <vt:lpstr>Ohm’s Law</vt:lpstr>
      <vt:lpstr>Ohm’s Law in a parallel circuit</vt:lpstr>
      <vt:lpstr>Ohm’s Law in a parallel circuit: Answer</vt:lpstr>
      <vt:lpstr>Ohm’s Law in a series circuit</vt:lpstr>
      <vt:lpstr>Ohm’s law in a series circuit: Answer</vt:lpstr>
      <vt:lpstr>Ohm’s Law for identifying hazards</vt:lpstr>
      <vt:lpstr>Ohm’s Law for identifying hazards</vt:lpstr>
      <vt:lpstr>Ohm’s Law for identifying hazards: Answer</vt:lpstr>
      <vt:lpstr>What is power and how is it relevant?</vt:lpstr>
      <vt:lpstr>Calculating power</vt:lpstr>
      <vt:lpstr>Using the electrical power formula</vt:lpstr>
      <vt:lpstr>Using the electrical power formula: Answer</vt:lpstr>
      <vt:lpstr>What is power dissipation?</vt:lpstr>
      <vt:lpstr>Calculating power dissipation</vt:lpstr>
      <vt:lpstr>Calculating power dissipation: Answer</vt:lpstr>
      <vt:lpstr>Basics of a transformer</vt:lpstr>
      <vt:lpstr>Transformer formulae</vt:lpstr>
      <vt:lpstr>Transformer formulae</vt:lpstr>
      <vt:lpstr>Exam-style question 1</vt:lpstr>
      <vt:lpstr>Exam-style question 1: Answer</vt:lpstr>
      <vt:lpstr>Exam-style question 1: Answer</vt:lpstr>
      <vt:lpstr>Exam-style question 1: Answer</vt:lpstr>
      <vt:lpstr>Exam-style question 2</vt:lpstr>
      <vt:lpstr>Exam-style question 2: Answer</vt:lpstr>
      <vt:lpstr>Exam-style question 2: Answer</vt:lpstr>
      <vt:lpstr>Exam-style question 2: Answer</vt:lpstr>
      <vt:lpstr>Name the components</vt:lpstr>
      <vt:lpstr>Name the components: Answers</vt:lpstr>
      <vt:lpstr>In this resource, we have:</vt:lpstr>
      <vt:lpstr>Consolidation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2026-07-02T13:30:03Z</dcterms:created>
  <dcterms:modified xsi:type="dcterms:W3CDTF">2026-07-02T13:30:07Z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