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67" r:id="rId2"/>
    <p:sldId id="258" r:id="rId3"/>
    <p:sldId id="272" r:id="rId4"/>
    <p:sldId id="332" r:id="rId5"/>
    <p:sldId id="334" r:id="rId6"/>
    <p:sldId id="333" r:id="rId7"/>
    <p:sldId id="335" r:id="rId8"/>
    <p:sldId id="336" r:id="rId9"/>
    <p:sldId id="337" r:id="rId10"/>
    <p:sldId id="338" r:id="rId11"/>
    <p:sldId id="339" r:id="rId12"/>
    <p:sldId id="340" r:id="rId13"/>
    <p:sldId id="342"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DDF4"/>
    <a:srgbClr val="432673"/>
    <a:srgbClr val="534C29"/>
    <a:srgbClr val="FFF5C4"/>
    <a:srgbClr val="8E53EF"/>
    <a:srgbClr val="FF7575"/>
    <a:srgbClr val="466318"/>
    <a:srgbClr val="E2EEBE"/>
    <a:srgbClr val="F6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1" autoAdjust="0"/>
    <p:restoredTop sz="92945" autoAdjust="0"/>
  </p:normalViewPr>
  <p:slideViewPr>
    <p:cSldViewPr snapToGrid="0">
      <p:cViewPr varScale="1">
        <p:scale>
          <a:sx n="69" d="100"/>
          <a:sy n="69" d="100"/>
        </p:scale>
        <p:origin x="672" y="32"/>
      </p:cViewPr>
      <p:guideLst/>
    </p:cSldViewPr>
  </p:slideViewPr>
  <p:outlineViewPr>
    <p:cViewPr>
      <p:scale>
        <a:sx n="33" d="100"/>
        <a:sy n="33" d="100"/>
      </p:scale>
      <p:origin x="0" y="-1176"/>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02/07/2026</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EAD9E-BB4A-40B0-BE7B-1946AA427F01}" type="datetimeFigureOut">
              <a:rPr lang="en-GB" smtClean="0"/>
              <a:t>02/07/2026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1C7CD-4980-4292-A97E-9E6021FEE908}" type="slidenum">
              <a:rPr lang="en-GB" smtClean="0"/>
              <a:t>‹#›</a:t>
            </a:fld>
            <a:endParaRPr lang="en-GB"/>
          </a:p>
        </p:txBody>
      </p:sp>
    </p:spTree>
    <p:extLst>
      <p:ext uri="{BB962C8B-B14F-4D97-AF65-F5344CB8AC3E}">
        <p14:creationId xmlns:p14="http://schemas.microsoft.com/office/powerpoint/2010/main" val="356779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sz="1200" kern="1200" dirty="0" err="1">
                <a:solidFill>
                  <a:schemeClr val="tx1"/>
                </a:solidFill>
                <a:effectLst/>
                <a:latin typeface="+mn-lt"/>
                <a:ea typeface="+mn-ea"/>
                <a:cs typeface="+mn-cs"/>
              </a:rPr>
              <a:t>Gorodenkoff</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1</a:t>
            </a:fld>
            <a:endParaRPr lang="en-GB"/>
          </a:p>
        </p:txBody>
      </p:sp>
    </p:spTree>
    <p:extLst>
      <p:ext uri="{BB962C8B-B14F-4D97-AF65-F5344CB8AC3E}">
        <p14:creationId xmlns:p14="http://schemas.microsoft.com/office/powerpoint/2010/main" val="6690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07727-9CB8-BBF3-D4CD-F1FBBBAE5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A0E02-104A-2B73-1C1C-04959D0A5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82894-BBAD-65BA-F2C0-C13AD398A3F1}"/>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A36BEF7D-74DB-6D44-774C-6F0569CD20E7}"/>
              </a:ext>
            </a:extLst>
          </p:cNvPr>
          <p:cNvSpPr>
            <a:spLocks noGrp="1"/>
          </p:cNvSpPr>
          <p:nvPr>
            <p:ph type="sldNum" sz="quarter" idx="5"/>
          </p:nvPr>
        </p:nvSpPr>
        <p:spPr/>
        <p:txBody>
          <a:bodyPr/>
          <a:lstStyle/>
          <a:p>
            <a:fld id="{3681C7CD-4980-4292-A97E-9E6021FEE908}" type="slidenum">
              <a:rPr lang="en-GB" smtClean="0"/>
              <a:t>11</a:t>
            </a:fld>
            <a:endParaRPr lang="en-GB"/>
          </a:p>
        </p:txBody>
      </p:sp>
    </p:spTree>
    <p:extLst>
      <p:ext uri="{BB962C8B-B14F-4D97-AF65-F5344CB8AC3E}">
        <p14:creationId xmlns:p14="http://schemas.microsoft.com/office/powerpoint/2010/main" val="314835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AC42-0E0D-65DF-A05D-05DCB0CF4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E8BD2-9B6A-942B-2440-1CC917FE6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74149-485E-9A56-C2FC-B08DD1246D55}"/>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C120950A-365E-8EA4-586D-1253B96009A1}"/>
              </a:ext>
            </a:extLst>
          </p:cNvPr>
          <p:cNvSpPr>
            <a:spLocks noGrp="1"/>
          </p:cNvSpPr>
          <p:nvPr>
            <p:ph type="sldNum" sz="quarter" idx="5"/>
          </p:nvPr>
        </p:nvSpPr>
        <p:spPr/>
        <p:txBody>
          <a:bodyPr/>
          <a:lstStyle/>
          <a:p>
            <a:fld id="{3681C7CD-4980-4292-A97E-9E6021FEE908}" type="slidenum">
              <a:rPr lang="en-GB" smtClean="0"/>
              <a:t>12</a:t>
            </a:fld>
            <a:endParaRPr lang="en-GB"/>
          </a:p>
        </p:txBody>
      </p:sp>
    </p:spTree>
    <p:extLst>
      <p:ext uri="{BB962C8B-B14F-4D97-AF65-F5344CB8AC3E}">
        <p14:creationId xmlns:p14="http://schemas.microsoft.com/office/powerpoint/2010/main" val="65783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B7CB-F4AD-228F-BD94-FFD6A2EEB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4B189-E842-B28B-5AE3-E8F65F2AF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88FAD-B5EC-9E89-6050-97CA18D075CD}"/>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2CFD1BF3-F818-78B4-096E-009E618C368F}"/>
              </a:ext>
            </a:extLst>
          </p:cNvPr>
          <p:cNvSpPr>
            <a:spLocks noGrp="1"/>
          </p:cNvSpPr>
          <p:nvPr>
            <p:ph type="sldNum" sz="quarter" idx="5"/>
          </p:nvPr>
        </p:nvSpPr>
        <p:spPr/>
        <p:txBody>
          <a:bodyPr/>
          <a:lstStyle/>
          <a:p>
            <a:fld id="{3681C7CD-4980-4292-A97E-9E6021FEE908}" type="slidenum">
              <a:rPr lang="en-GB" smtClean="0"/>
              <a:t>13</a:t>
            </a:fld>
            <a:endParaRPr lang="en-GB"/>
          </a:p>
        </p:txBody>
      </p:sp>
    </p:spTree>
    <p:extLst>
      <p:ext uri="{BB962C8B-B14F-4D97-AF65-F5344CB8AC3E}">
        <p14:creationId xmlns:p14="http://schemas.microsoft.com/office/powerpoint/2010/main" val="6223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75F8-3B57-03A9-378A-BB2CED9C7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0626A-6A3E-AF33-38B2-7027C0B0F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007A7-27D3-EA9B-0744-15E55A519B4D}"/>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E1DE124C-FD95-3620-6768-D89F91503A7C}"/>
              </a:ext>
            </a:extLst>
          </p:cNvPr>
          <p:cNvSpPr>
            <a:spLocks noGrp="1"/>
          </p:cNvSpPr>
          <p:nvPr>
            <p:ph type="sldNum" sz="quarter" idx="5"/>
          </p:nvPr>
        </p:nvSpPr>
        <p:spPr/>
        <p:txBody>
          <a:bodyPr/>
          <a:lstStyle/>
          <a:p>
            <a:fld id="{3681C7CD-4980-4292-A97E-9E6021FEE908}" type="slidenum">
              <a:rPr lang="en-GB" smtClean="0"/>
              <a:t>14</a:t>
            </a:fld>
            <a:endParaRPr lang="en-GB"/>
          </a:p>
        </p:txBody>
      </p:sp>
    </p:spTree>
    <p:extLst>
      <p:ext uri="{BB962C8B-B14F-4D97-AF65-F5344CB8AC3E}">
        <p14:creationId xmlns:p14="http://schemas.microsoft.com/office/powerpoint/2010/main" val="146207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p:cNvSpPr>
            <a:spLocks noGrp="1"/>
          </p:cNvSpPr>
          <p:nvPr>
            <p:ph type="sldNum" sz="quarter" idx="5"/>
          </p:nvPr>
        </p:nvSpPr>
        <p:spPr/>
        <p:txBody>
          <a:bodyPr/>
          <a:lstStyle/>
          <a:p>
            <a:fld id="{3681C7CD-4980-4292-A97E-9E6021FEE908}" type="slidenum">
              <a:rPr lang="en-GB" smtClean="0"/>
              <a:t>3</a:t>
            </a:fld>
            <a:endParaRPr lang="en-GB"/>
          </a:p>
        </p:txBody>
      </p:sp>
    </p:spTree>
    <p:extLst>
      <p:ext uri="{BB962C8B-B14F-4D97-AF65-F5344CB8AC3E}">
        <p14:creationId xmlns:p14="http://schemas.microsoft.com/office/powerpoint/2010/main" val="14635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0DB24-3A9C-2E27-EE14-0D5AEDBD1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F5BFF-361E-E52F-29F6-DB699E4F9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FA50D-05D0-5E21-9423-5CF3AF09E6DB}"/>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21DA3FAB-A6B5-EDAB-FE74-B51B5023D440}"/>
              </a:ext>
            </a:extLst>
          </p:cNvPr>
          <p:cNvSpPr>
            <a:spLocks noGrp="1"/>
          </p:cNvSpPr>
          <p:nvPr>
            <p:ph type="sldNum" sz="quarter" idx="5"/>
          </p:nvPr>
        </p:nvSpPr>
        <p:spPr/>
        <p:txBody>
          <a:bodyPr/>
          <a:lstStyle/>
          <a:p>
            <a:fld id="{3681C7CD-4980-4292-A97E-9E6021FEE908}" type="slidenum">
              <a:rPr lang="en-GB" smtClean="0"/>
              <a:t>4</a:t>
            </a:fld>
            <a:endParaRPr lang="en-GB"/>
          </a:p>
        </p:txBody>
      </p:sp>
    </p:spTree>
    <p:extLst>
      <p:ext uri="{BB962C8B-B14F-4D97-AF65-F5344CB8AC3E}">
        <p14:creationId xmlns:p14="http://schemas.microsoft.com/office/powerpoint/2010/main" val="118397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85BE-7E9A-0902-E4CF-21482C680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522A9-3641-291D-BFEF-04F42BE2C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E53B4-F21A-A300-F0AC-391ECCD865F4}"/>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E4E19418-374E-B3A9-C3BE-E4DB9CDE963B}"/>
              </a:ext>
            </a:extLst>
          </p:cNvPr>
          <p:cNvSpPr>
            <a:spLocks noGrp="1"/>
          </p:cNvSpPr>
          <p:nvPr>
            <p:ph type="sldNum" sz="quarter" idx="5"/>
          </p:nvPr>
        </p:nvSpPr>
        <p:spPr/>
        <p:txBody>
          <a:bodyPr/>
          <a:lstStyle/>
          <a:p>
            <a:fld id="{3681C7CD-4980-4292-A97E-9E6021FEE908}" type="slidenum">
              <a:rPr lang="en-GB" smtClean="0"/>
              <a:t>5</a:t>
            </a:fld>
            <a:endParaRPr lang="en-GB"/>
          </a:p>
        </p:txBody>
      </p:sp>
    </p:spTree>
    <p:extLst>
      <p:ext uri="{BB962C8B-B14F-4D97-AF65-F5344CB8AC3E}">
        <p14:creationId xmlns:p14="http://schemas.microsoft.com/office/powerpoint/2010/main" val="23451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E519-6638-45D6-6E8A-2273FB40A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7607E-41F5-6C9C-0CF8-5883F07D6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A3D3B-6331-CB97-4BE9-6931BB4915FA}"/>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4EB795AD-D847-3953-AE28-D302F8E70649}"/>
              </a:ext>
            </a:extLst>
          </p:cNvPr>
          <p:cNvSpPr>
            <a:spLocks noGrp="1"/>
          </p:cNvSpPr>
          <p:nvPr>
            <p:ph type="sldNum" sz="quarter" idx="5"/>
          </p:nvPr>
        </p:nvSpPr>
        <p:spPr/>
        <p:txBody>
          <a:bodyPr/>
          <a:lstStyle/>
          <a:p>
            <a:fld id="{3681C7CD-4980-4292-A97E-9E6021FEE908}" type="slidenum">
              <a:rPr lang="en-GB" smtClean="0"/>
              <a:t>6</a:t>
            </a:fld>
            <a:endParaRPr lang="en-GB"/>
          </a:p>
        </p:txBody>
      </p:sp>
    </p:spTree>
    <p:extLst>
      <p:ext uri="{BB962C8B-B14F-4D97-AF65-F5344CB8AC3E}">
        <p14:creationId xmlns:p14="http://schemas.microsoft.com/office/powerpoint/2010/main" val="269753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8CE6-A035-BDC6-C375-B024E002D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C494A-7B5B-8385-A95D-1E2C08DAF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0917E-D787-E5F0-165F-C8702BAB34C6}"/>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36DEB061-9543-FF62-7E67-CAF6F5065F53}"/>
              </a:ext>
            </a:extLst>
          </p:cNvPr>
          <p:cNvSpPr>
            <a:spLocks noGrp="1"/>
          </p:cNvSpPr>
          <p:nvPr>
            <p:ph type="sldNum" sz="quarter" idx="5"/>
          </p:nvPr>
        </p:nvSpPr>
        <p:spPr/>
        <p:txBody>
          <a:bodyPr/>
          <a:lstStyle/>
          <a:p>
            <a:fld id="{3681C7CD-4980-4292-A97E-9E6021FEE908}" type="slidenum">
              <a:rPr lang="en-GB" smtClean="0"/>
              <a:t>7</a:t>
            </a:fld>
            <a:endParaRPr lang="en-GB"/>
          </a:p>
        </p:txBody>
      </p:sp>
    </p:spTree>
    <p:extLst>
      <p:ext uri="{BB962C8B-B14F-4D97-AF65-F5344CB8AC3E}">
        <p14:creationId xmlns:p14="http://schemas.microsoft.com/office/powerpoint/2010/main" val="382529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AAA9-91A1-D3BD-0A93-368105C7E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3E25F-F3B7-B2F3-DA79-6B385EC2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69E9A-C1E7-D882-BCE2-2E2D4CFDD5E9}"/>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A7AE9B90-5E89-1EF5-EAB4-2549C354C560}"/>
              </a:ext>
            </a:extLst>
          </p:cNvPr>
          <p:cNvSpPr>
            <a:spLocks noGrp="1"/>
          </p:cNvSpPr>
          <p:nvPr>
            <p:ph type="sldNum" sz="quarter" idx="5"/>
          </p:nvPr>
        </p:nvSpPr>
        <p:spPr/>
        <p:txBody>
          <a:bodyPr/>
          <a:lstStyle/>
          <a:p>
            <a:fld id="{3681C7CD-4980-4292-A97E-9E6021FEE908}" type="slidenum">
              <a:rPr lang="en-GB" smtClean="0"/>
              <a:t>8</a:t>
            </a:fld>
            <a:endParaRPr lang="en-GB"/>
          </a:p>
        </p:txBody>
      </p:sp>
    </p:spTree>
    <p:extLst>
      <p:ext uri="{BB962C8B-B14F-4D97-AF65-F5344CB8AC3E}">
        <p14:creationId xmlns:p14="http://schemas.microsoft.com/office/powerpoint/2010/main" val="394240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AEAEA-CE25-FF78-57C6-C1C7A9CD0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46790-7336-B32C-4822-6EC244F89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98DE5-0359-2C55-1174-CCAFA5B802AA}"/>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8913C68D-6E56-CF32-E592-AAA53EA71160}"/>
              </a:ext>
            </a:extLst>
          </p:cNvPr>
          <p:cNvSpPr>
            <a:spLocks noGrp="1"/>
          </p:cNvSpPr>
          <p:nvPr>
            <p:ph type="sldNum" sz="quarter" idx="5"/>
          </p:nvPr>
        </p:nvSpPr>
        <p:spPr/>
        <p:txBody>
          <a:bodyPr/>
          <a:lstStyle/>
          <a:p>
            <a:fld id="{3681C7CD-4980-4292-A97E-9E6021FEE908}" type="slidenum">
              <a:rPr lang="en-GB" smtClean="0"/>
              <a:t>9</a:t>
            </a:fld>
            <a:endParaRPr lang="en-GB"/>
          </a:p>
        </p:txBody>
      </p:sp>
    </p:spTree>
    <p:extLst>
      <p:ext uri="{BB962C8B-B14F-4D97-AF65-F5344CB8AC3E}">
        <p14:creationId xmlns:p14="http://schemas.microsoft.com/office/powerpoint/2010/main" val="393744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EBA5-8326-54AD-719F-736795D37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A49CF-221E-4C4B-D236-AD09C696D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55006-8428-365E-712E-0D0A9541E211}"/>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B1DBA07B-BF95-AD61-E8D6-D05DA055990D}"/>
              </a:ext>
            </a:extLst>
          </p:cNvPr>
          <p:cNvSpPr>
            <a:spLocks noGrp="1"/>
          </p:cNvSpPr>
          <p:nvPr>
            <p:ph type="sldNum" sz="quarter" idx="5"/>
          </p:nvPr>
        </p:nvSpPr>
        <p:spPr/>
        <p:txBody>
          <a:bodyPr/>
          <a:lstStyle/>
          <a:p>
            <a:fld id="{3681C7CD-4980-4292-A97E-9E6021FEE908}" type="slidenum">
              <a:rPr lang="en-GB" smtClean="0"/>
              <a:t>10</a:t>
            </a:fld>
            <a:endParaRPr lang="en-GB"/>
          </a:p>
        </p:txBody>
      </p:sp>
    </p:spTree>
    <p:extLst>
      <p:ext uri="{BB962C8B-B14F-4D97-AF65-F5344CB8AC3E}">
        <p14:creationId xmlns:p14="http://schemas.microsoft.com/office/powerpoint/2010/main" val="1967625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820CC-C660-FDC0-362E-37686249A1EA}"/>
              </a:ext>
            </a:extLst>
          </p:cNvPr>
          <p:cNvPicPr>
            <a:picLocks noChangeAspect="1"/>
          </p:cNvPicPr>
          <p:nvPr userDrawn="1"/>
        </p:nvPicPr>
        <p:blipFill>
          <a:blip r:embed="rId2"/>
          <a:stretch>
            <a:fillRect/>
          </a:stretch>
        </p:blipFill>
        <p:spPr>
          <a:xfrm>
            <a:off x="0" y="0"/>
            <a:ext cx="12192000" cy="3638550"/>
          </a:xfrm>
          <a:prstGeom prst="rect">
            <a:avLst/>
          </a:prstGeom>
        </p:spPr>
      </p:pic>
      <p:pic>
        <p:nvPicPr>
          <p:cNvPr id="6" name="Picture 5">
            <a:extLst>
              <a:ext uri="{FF2B5EF4-FFF2-40B4-BE49-F238E27FC236}">
                <a16:creationId xmlns:a16="http://schemas.microsoft.com/office/drawing/2014/main" id="{CF0436F5-4759-CE02-9A1C-07D3004141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5" y="580104"/>
            <a:ext cx="12192000" cy="6858001"/>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190283" y="1743755"/>
            <a:ext cx="1811433" cy="1799998"/>
          </a:xfrm>
          <a:prstGeom prst="rect">
            <a:avLst/>
          </a:prstGeom>
        </p:spPr>
      </p:pic>
      <p:pic>
        <p:nvPicPr>
          <p:cNvPr id="2" name="Picture 1" descr="A purple line art of a hammer and screwdriver&#10;&#10;Description automatically generated">
            <a:extLst>
              <a:ext uri="{FF2B5EF4-FFF2-40B4-BE49-F238E27FC236}">
                <a16:creationId xmlns:a16="http://schemas.microsoft.com/office/drawing/2014/main" id="{F9A2B2EA-5855-63E1-F142-636DF3EEE5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24143" y="2143186"/>
            <a:ext cx="975575" cy="949577"/>
          </a:xfrm>
          <a:prstGeom prst="rect">
            <a:avLst/>
          </a:prstGeom>
        </p:spPr>
      </p:pic>
      <p:sp>
        <p:nvSpPr>
          <p:cNvPr id="8" name="Title 1">
            <a:extLst>
              <a:ext uri="{FF2B5EF4-FFF2-40B4-BE49-F238E27FC236}">
                <a16:creationId xmlns:a16="http://schemas.microsoft.com/office/drawing/2014/main" id="{2AE04597-155A-6B3A-1944-370275A2C24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326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7DDE4753-3D21-8D68-A3C9-DBE0C643A3D7}"/>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382D39ED-89CE-10BF-CA4F-114ADD68CA65}"/>
              </a:ext>
            </a:extLst>
          </p:cNvPr>
          <p:cNvSpPr>
            <a:spLocks noGrp="1"/>
          </p:cNvSpPr>
          <p:nvPr>
            <p:ph type="body" sz="quarter" idx="10"/>
          </p:nvPr>
        </p:nvSpPr>
        <p:spPr>
          <a:xfrm>
            <a:off x="6096000" y="2846987"/>
            <a:ext cx="5623668" cy="534189"/>
          </a:xfrm>
        </p:spPr>
        <p:txBody>
          <a:bodyPr>
            <a:noAutofit/>
          </a:bodyPr>
          <a:lstStyle>
            <a:lvl1pPr marL="0" indent="0" algn="r">
              <a:buNone/>
              <a:defRPr sz="2000" b="1" i="0" u="none">
                <a:solidFill>
                  <a:srgbClr val="43267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15" name="Text Placeholder 9">
            <a:extLst>
              <a:ext uri="{FF2B5EF4-FFF2-40B4-BE49-F238E27FC236}">
                <a16:creationId xmlns:a16="http://schemas.microsoft.com/office/drawing/2014/main" id="{46EF1A25-418E-44D5-1531-10C67B17DD48}"/>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2" name="Picture 11" descr="A picture containing screenshot, graphics, pattern, circle&#10;&#10;Description automatically generated">
            <a:extLst>
              <a:ext uri="{FF2B5EF4-FFF2-40B4-BE49-F238E27FC236}">
                <a16:creationId xmlns:a16="http://schemas.microsoft.com/office/drawing/2014/main" id="{0AB31EAA-B3FD-B9A5-574E-4FE687C7AD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3163" y="2313577"/>
            <a:ext cx="2049637" cy="860482"/>
          </a:xfrm>
          <a:prstGeom prst="rect">
            <a:avLst/>
          </a:prstGeom>
        </p:spPr>
      </p:pic>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descr="A purple and black file folder&#10;&#10;Description automatically generated">
            <a:extLst>
              <a:ext uri="{FF2B5EF4-FFF2-40B4-BE49-F238E27FC236}">
                <a16:creationId xmlns:a16="http://schemas.microsoft.com/office/drawing/2014/main" id="{F16B8672-3324-2BD0-DC4A-76ED051556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556311" y="1610866"/>
            <a:ext cx="4635689" cy="5247133"/>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BDDF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BDDF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BDDF4"/>
          </a:solidFill>
          <a:ln w="19050" cap="sq">
            <a:solidFill>
              <a:srgbClr val="432673"/>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12956-E59C-41DF-E0EF-CAF9E24B3F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603"/>
            <a:ext cx="12192000" cy="6858001"/>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A84B42-8716-CE90-6869-48F287E44CE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326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C25522E-F1EB-D453-3C62-8C88FCE29CDD}"/>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descr="A picture containing screenshot, graphics, pattern, circle&#10;&#10;Description automatically generated">
            <a:extLst>
              <a:ext uri="{FF2B5EF4-FFF2-40B4-BE49-F238E27FC236}">
                <a16:creationId xmlns:a16="http://schemas.microsoft.com/office/drawing/2014/main" id="{8437C381-8074-A17F-F687-533B90ACEC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3453" y="491318"/>
            <a:ext cx="2178305" cy="914500"/>
          </a:xfrm>
          <a:prstGeom prst="rect">
            <a:avLst/>
          </a:prstGeom>
        </p:spPr>
      </p:pic>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BDDF4"/>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BDDF4"/>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BDDF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1345277" y="1825625"/>
            <a:ext cx="2863468" cy="2014538"/>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Media Placeholder 9">
            <a:extLst>
              <a:ext uri="{FF2B5EF4-FFF2-40B4-BE49-F238E27FC236}">
                <a16:creationId xmlns:a16="http://schemas.microsoft.com/office/drawing/2014/main" id="{7C2FE202-B601-6147-0FB5-4AB7192AC6B6}"/>
              </a:ext>
            </a:extLst>
          </p:cNvPr>
          <p:cNvSpPr>
            <a:spLocks noGrp="1"/>
          </p:cNvSpPr>
          <p:nvPr>
            <p:ph type="media" sz="quarter" idx="16"/>
          </p:nvPr>
        </p:nvSpPr>
        <p:spPr>
          <a:xfrm>
            <a:off x="4913252" y="1825625"/>
            <a:ext cx="2868020" cy="2014538"/>
          </a:xfrm>
        </p:spPr>
        <p:txBody>
          <a:bodyPr/>
          <a:lstStyle/>
          <a:p>
            <a:endParaRPr lang="en-GB" dirty="0"/>
          </a:p>
        </p:txBody>
      </p:sp>
      <p:sp>
        <p:nvSpPr>
          <p:cNvPr id="11" name="Media Placeholder 9">
            <a:extLst>
              <a:ext uri="{FF2B5EF4-FFF2-40B4-BE49-F238E27FC236}">
                <a16:creationId xmlns:a16="http://schemas.microsoft.com/office/drawing/2014/main" id="{F0776623-6A70-FD98-13E7-8CFD1D7A8CD8}"/>
              </a:ext>
            </a:extLst>
          </p:cNvPr>
          <p:cNvSpPr>
            <a:spLocks noGrp="1"/>
          </p:cNvSpPr>
          <p:nvPr>
            <p:ph type="media" sz="quarter" idx="17"/>
          </p:nvPr>
        </p:nvSpPr>
        <p:spPr>
          <a:xfrm>
            <a:off x="8485779" y="1825625"/>
            <a:ext cx="2868020" cy="2014538"/>
          </a:xfrm>
        </p:spPr>
        <p:txBody>
          <a:bodyPr/>
          <a:lstStyle/>
          <a:p>
            <a:endParaRPr lang="en-GB"/>
          </a:p>
        </p:txBody>
      </p:sp>
      <p:sp>
        <p:nvSpPr>
          <p:cNvPr id="15" name="Media Placeholder 9">
            <a:extLst>
              <a:ext uri="{FF2B5EF4-FFF2-40B4-BE49-F238E27FC236}">
                <a16:creationId xmlns:a16="http://schemas.microsoft.com/office/drawing/2014/main" id="{80610CF5-9B18-B334-BD20-03A5707860BB}"/>
              </a:ext>
            </a:extLst>
          </p:cNvPr>
          <p:cNvSpPr>
            <a:spLocks noGrp="1"/>
          </p:cNvSpPr>
          <p:nvPr>
            <p:ph type="media" sz="quarter" idx="18"/>
          </p:nvPr>
        </p:nvSpPr>
        <p:spPr>
          <a:xfrm>
            <a:off x="3128522" y="4046026"/>
            <a:ext cx="2869506" cy="2014538"/>
          </a:xfrm>
        </p:spPr>
        <p:txBody>
          <a:bodyPr/>
          <a:lstStyle/>
          <a:p>
            <a:endParaRPr lang="en-GB" dirty="0"/>
          </a:p>
        </p:txBody>
      </p:sp>
      <p:sp>
        <p:nvSpPr>
          <p:cNvPr id="16" name="Media Placeholder 9">
            <a:extLst>
              <a:ext uri="{FF2B5EF4-FFF2-40B4-BE49-F238E27FC236}">
                <a16:creationId xmlns:a16="http://schemas.microsoft.com/office/drawing/2014/main" id="{97A3AAEF-B4B9-1F0C-2696-3B9A63ECF378}"/>
              </a:ext>
            </a:extLst>
          </p:cNvPr>
          <p:cNvSpPr>
            <a:spLocks noGrp="1"/>
          </p:cNvSpPr>
          <p:nvPr>
            <p:ph type="media" sz="quarter" idx="19"/>
          </p:nvPr>
        </p:nvSpPr>
        <p:spPr>
          <a:xfrm>
            <a:off x="6701049" y="4046026"/>
            <a:ext cx="2869506" cy="2014538"/>
          </a:xfrm>
        </p:spPr>
        <p:txBody>
          <a:bodyPr/>
          <a:lstStyle/>
          <a:p>
            <a:endParaRPr lang="en-GB"/>
          </a:p>
        </p:txBody>
      </p:sp>
      <p:sp>
        <p:nvSpPr>
          <p:cNvPr id="17" name="Oval 16">
            <a:extLst>
              <a:ext uri="{FF2B5EF4-FFF2-40B4-BE49-F238E27FC236}">
                <a16:creationId xmlns:a16="http://schemas.microsoft.com/office/drawing/2014/main" id="{3B25DEF2-95E9-AF12-BA85-B95BD95DF635}"/>
              </a:ext>
            </a:extLst>
          </p:cNvPr>
          <p:cNvSpPr/>
          <p:nvPr userDrawn="1"/>
        </p:nvSpPr>
        <p:spPr>
          <a:xfrm>
            <a:off x="838200" y="1825625"/>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E458A704-8E63-8F81-D087-D63DDA59B5B6}"/>
              </a:ext>
            </a:extLst>
          </p:cNvPr>
          <p:cNvSpPr/>
          <p:nvPr userDrawn="1"/>
        </p:nvSpPr>
        <p:spPr>
          <a:xfrm>
            <a:off x="4406175" y="1825625"/>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F33E243A-5AF3-2E4C-DF7E-DFCFF2A8F8EF}"/>
              </a:ext>
            </a:extLst>
          </p:cNvPr>
          <p:cNvSpPr/>
          <p:nvPr userDrawn="1"/>
        </p:nvSpPr>
        <p:spPr>
          <a:xfrm>
            <a:off x="7983254" y="1825625"/>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B7C2A6B0-34D4-2DD9-9C4C-3A414954B402}"/>
              </a:ext>
            </a:extLst>
          </p:cNvPr>
          <p:cNvSpPr/>
          <p:nvPr userDrawn="1"/>
        </p:nvSpPr>
        <p:spPr>
          <a:xfrm>
            <a:off x="2621445" y="4046026"/>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a16="http://schemas.microsoft.com/office/drawing/2014/main" id="{E5FF401B-B15A-7261-E346-3FFC29F079E8}"/>
              </a:ext>
            </a:extLst>
          </p:cNvPr>
          <p:cNvSpPr/>
          <p:nvPr userDrawn="1"/>
        </p:nvSpPr>
        <p:spPr>
          <a:xfrm>
            <a:off x="6193974" y="4046026"/>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838200" y="1825625"/>
            <a:ext cx="10515600" cy="3714142"/>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49AF71F1-E160-0253-6C35-1902EF17E141}"/>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18164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8" name="Picture 7" descr="A purple and black file folder&#10;&#10;Description automatically generated">
            <a:extLst>
              <a:ext uri="{FF2B5EF4-FFF2-40B4-BE49-F238E27FC236}">
                <a16:creationId xmlns:a16="http://schemas.microsoft.com/office/drawing/2014/main" id="{1A04C1A7-760C-7839-B507-D31074C407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556311" y="1610866"/>
            <a:ext cx="4635689" cy="5247133"/>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790348"/>
            <a:ext cx="9144000" cy="875845"/>
          </a:xfrm>
        </p:spPr>
        <p:txBody>
          <a:bodyPr>
            <a:normAutofit fontScale="90000"/>
          </a:bodyPr>
          <a:lstStyle/>
          <a:p>
            <a:r>
              <a:rPr lang="en-US" dirty="0"/>
              <a:t>Building Services Engineering</a:t>
            </a:r>
            <a:endParaRPr lang="en-GB" dirty="0"/>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189"/>
            <a:ext cx="9144000" cy="583211"/>
          </a:xfrm>
        </p:spPr>
        <p:txBody>
          <a:bodyPr>
            <a:normAutofit/>
          </a:bodyPr>
          <a:lstStyle/>
          <a:p>
            <a:r>
              <a:rPr lang="en-US" dirty="0"/>
              <a:t>Topic: Practical mathematics</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894811"/>
            <a:ext cx="5623668" cy="534189"/>
          </a:xfrm>
        </p:spPr>
        <p:txBody>
          <a:bodyPr/>
          <a:lstStyle/>
          <a:p>
            <a:r>
              <a:rPr lang="en-GB" dirty="0"/>
              <a:t>Route: </a:t>
            </a:r>
            <a:r>
              <a:rPr lang="en-US" dirty="0"/>
              <a:t>Construction</a:t>
            </a:r>
            <a:endParaRPr lang="en-GB" dirty="0"/>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5862"/>
            <a:ext cx="9842500" cy="583211"/>
          </a:xfrm>
        </p:spPr>
        <p:txBody>
          <a:bodyPr/>
          <a:lstStyle/>
          <a:p>
            <a:r>
              <a:rPr lang="en-GB" dirty="0"/>
              <a:t>Resource 4: Key mathematical heat principles</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5D466-DDAA-FBFD-53BA-898B3D105E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133F8D-0868-3BAD-47D5-50753A6483EC}"/>
              </a:ext>
            </a:extLst>
          </p:cNvPr>
          <p:cNvSpPr>
            <a:spLocks noGrp="1"/>
          </p:cNvSpPr>
          <p:nvPr>
            <p:ph type="title"/>
          </p:nvPr>
        </p:nvSpPr>
        <p:spPr>
          <a:xfrm>
            <a:off x="838200" y="365125"/>
            <a:ext cx="10515600" cy="1325563"/>
          </a:xfrm>
        </p:spPr>
        <p:txBody>
          <a:bodyPr>
            <a:normAutofit/>
          </a:bodyPr>
          <a:lstStyle/>
          <a:p>
            <a:r>
              <a:rPr lang="en-GB" dirty="0"/>
              <a:t>Question 4: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77B7B20D-009E-4CB6-4701-0E85F7B3974A}"/>
                  </a:ext>
                </a:extLst>
              </p:cNvPr>
              <p:cNvSpPr txBox="1">
                <a:spLocks/>
              </p:cNvSpPr>
              <p:nvPr/>
            </p:nvSpPr>
            <p:spPr>
              <a:xfrm>
                <a:off x="6240026" y="1481559"/>
                <a:ext cx="5951974" cy="2154578"/>
              </a:xfrm>
              <a:prstGeom prst="rect">
                <a:avLst/>
              </a:prstGeom>
              <a:no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bg1"/>
                  </a:buClr>
                </a:pPr>
                <a14:m>
                  <m:oMath xmlns:m="http://schemas.openxmlformats.org/officeDocument/2006/math">
                    <m:r>
                      <a:rPr lang="ar-AE" i="1" smtClean="0">
                        <a:latin typeface="Cambria Math" panose="02040503050406030204" pitchFamily="18" charset="0"/>
                      </a:rPr>
                      <m:t>𝑄</m:t>
                    </m:r>
                    <m:r>
                      <a:rPr lang="ar-AE" i="1" smtClean="0">
                        <a:latin typeface="Cambria Math" panose="02040503050406030204" pitchFamily="18" charset="0"/>
                      </a:rPr>
                      <m:t>=</m:t>
                    </m:r>
                    <m:r>
                      <a:rPr lang="ar-AE" i="1" smtClean="0">
                        <a:latin typeface="Cambria Math" panose="02040503050406030204" pitchFamily="18" charset="0"/>
                      </a:rPr>
                      <m:t>𝑈𝐴</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i="1">
                                <a:latin typeface="Cambria Math" panose="02040503050406030204" pitchFamily="18" charset="0"/>
                              </a:rPr>
                              <m:t>𝑇</m:t>
                            </m:r>
                          </m:e>
                          <m:sub>
                            <m:r>
                              <a:rPr lang="ar-AE" i="1">
                                <a:latin typeface="Cambria Math" panose="02040503050406030204" pitchFamily="18" charset="0"/>
                              </a:rPr>
                              <m:t>1</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𝑇</m:t>
                            </m:r>
                          </m:e>
                          <m:sub>
                            <m:r>
                              <a:rPr lang="ar-AE" i="1">
                                <a:latin typeface="Cambria Math" panose="02040503050406030204" pitchFamily="18" charset="0"/>
                              </a:rPr>
                              <m:t>2</m:t>
                            </m:r>
                          </m:sub>
                        </m:sSub>
                      </m:e>
                    </m:d>
                  </m:oMath>
                </a14:m>
                <a:endParaRPr lang="ar-AE" dirty="0"/>
              </a:p>
              <a:p>
                <a:pPr>
                  <a:lnSpc>
                    <a:spcPct val="100000"/>
                  </a:lnSpc>
                  <a:spcBef>
                    <a:spcPts val="0"/>
                  </a:spcBef>
                  <a:buClr>
                    <a:schemeClr val="bg1"/>
                  </a:buClr>
                </a:pPr>
                <a:r>
                  <a:rPr lang="en-US" dirty="0"/>
                  <a:t>    </a:t>
                </a:r>
                <a14:m>
                  <m:oMath xmlns:m="http://schemas.openxmlformats.org/officeDocument/2006/math">
                    <m:r>
                      <a:rPr lang="ar-AE" i="1">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18</m:t>
                    </m:r>
                    <m:r>
                      <a:rPr lang="en-GB" b="0" i="1" smtClean="0">
                        <a:latin typeface="Cambria Math" panose="02040503050406030204" pitchFamily="18" charset="0"/>
                      </a:rPr>
                      <m:t> </m:t>
                    </m:r>
                    <m:r>
                      <m:rPr>
                        <m:sty m:val="p"/>
                      </m:rPr>
                      <a:rPr lang="en-GB" b="0" i="0" smtClean="0">
                        <a:latin typeface="Cambria Math" panose="02040503050406030204" pitchFamily="18" charset="0"/>
                      </a:rPr>
                      <m:t>W</m:t>
                    </m:r>
                    <m:r>
                      <a:rPr lang="en-GB" b="0" i="0"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m</m:t>
                        </m:r>
                      </m:e>
                      <m:sup>
                        <m:r>
                          <a:rPr lang="en-GB" b="0" i="0" smtClean="0">
                            <a:latin typeface="Cambria Math" panose="02040503050406030204" pitchFamily="18" charset="0"/>
                          </a:rPr>
                          <m:t>2</m:t>
                        </m:r>
                      </m:sup>
                    </m:sSup>
                    <m:r>
                      <m:rPr>
                        <m:sty m:val="p"/>
                      </m:rPr>
                      <a:rPr lang="en-GB" b="0" i="0" smtClean="0">
                        <a:latin typeface="Cambria Math" panose="02040503050406030204" pitchFamily="18" charset="0"/>
                      </a:rPr>
                      <m:t>K</m:t>
                    </m:r>
                    <m:r>
                      <a:rPr lang="en-US" b="0" i="1" smtClean="0">
                        <a:latin typeface="Cambria Math" panose="02040503050406030204" pitchFamily="18" charset="0"/>
                      </a:rPr>
                      <m:t>×</m:t>
                    </m:r>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GB" b="0" i="0" smtClean="0">
                            <a:latin typeface="Cambria Math" panose="02040503050406030204" pitchFamily="18" charset="0"/>
                          </a:rPr>
                          <m:t> </m:t>
                        </m:r>
                        <m:r>
                          <m:rPr>
                            <m:sty m:val="p"/>
                          </m:rPr>
                          <a:rPr lang="en-US" b="0" i="0" smtClean="0">
                            <a:latin typeface="Cambria Math" panose="02040503050406030204" pitchFamily="18" charset="0"/>
                          </a:rPr>
                          <m:t>m</m:t>
                        </m:r>
                      </m:e>
                      <m:sup>
                        <m:r>
                          <a:rPr lang="en-US" b="0" i="1" smtClean="0">
                            <a:latin typeface="Cambria Math" panose="02040503050406030204" pitchFamily="18" charset="0"/>
                          </a:rPr>
                          <m:t>2</m:t>
                        </m:r>
                      </m:sup>
                    </m:sSup>
                    <m:d>
                      <m:dPr>
                        <m:ctrlPr>
                          <a:rPr lang="ar-AE" i="1">
                            <a:latin typeface="Cambria Math" panose="02040503050406030204" pitchFamily="18" charset="0"/>
                          </a:rPr>
                        </m:ctrlPr>
                      </m:dPr>
                      <m:e>
                        <m:r>
                          <a:rPr lang="en-US" b="0" i="1" smtClean="0">
                            <a:latin typeface="Cambria Math" panose="02040503050406030204" pitchFamily="18" charset="0"/>
                          </a:rPr>
                          <m:t>21</m:t>
                        </m:r>
                        <m:r>
                          <a:rPr lang="en-US" b="0" i="1" smtClean="0">
                            <a:latin typeface="Cambria Math" panose="02040503050406030204" pitchFamily="18" charset="0"/>
                            <a:ea typeface="Cambria Math" panose="02040503050406030204" pitchFamily="18" charset="0"/>
                          </a:rPr>
                          <m:t>℃</m:t>
                        </m:r>
                        <m:r>
                          <a:rPr lang="ar-AE" i="1">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e>
                    </m:d>
                  </m:oMath>
                </a14:m>
                <a:endParaRPr lang="en-US" dirty="0"/>
              </a:p>
              <a:p>
                <a:pPr>
                  <a:lnSpc>
                    <a:spcPct val="100000"/>
                  </a:lnSpc>
                  <a:spcBef>
                    <a:spcPts val="0"/>
                  </a:spcBef>
                  <a:buClr>
                    <a:schemeClr val="bg1"/>
                  </a:buClr>
                </a:pPr>
                <a:r>
                  <a:rPr lang="en-US" dirty="0"/>
                  <a:t>    </a:t>
                </a:r>
                <a14:m>
                  <m:oMath xmlns:m="http://schemas.openxmlformats.org/officeDocument/2006/math">
                    <m:r>
                      <a:rPr lang="ar-AE"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18</m:t>
                    </m:r>
                    <m:r>
                      <a:rPr lang="en-GB" b="0" i="0" smtClean="0">
                        <a:latin typeface="Cambria Math" panose="02040503050406030204" pitchFamily="18" charset="0"/>
                      </a:rPr>
                      <m:t> </m:t>
                    </m:r>
                    <m:r>
                      <m:rPr>
                        <m:sty m:val="p"/>
                      </m:rPr>
                      <a:rPr lang="en-GB">
                        <a:latin typeface="Cambria Math" panose="02040503050406030204" pitchFamily="18" charset="0"/>
                      </a:rPr>
                      <m:t>W</m:t>
                    </m:r>
                    <m:r>
                      <a:rPr lang="en-GB">
                        <a:latin typeface="Cambria Math" panose="02040503050406030204" pitchFamily="18" charset="0"/>
                      </a:rPr>
                      <m:t>/</m:t>
                    </m:r>
                    <m:sSup>
                      <m:sSupPr>
                        <m:ctrlPr>
                          <a:rPr lang="en-GB" i="1">
                            <a:latin typeface="Cambria Math" panose="02040503050406030204" pitchFamily="18" charset="0"/>
                          </a:rPr>
                        </m:ctrlPr>
                      </m:sSupPr>
                      <m:e>
                        <m:r>
                          <m:rPr>
                            <m:sty m:val="p"/>
                          </m:rPr>
                          <a:rPr lang="en-GB">
                            <a:latin typeface="Cambria Math" panose="02040503050406030204" pitchFamily="18" charset="0"/>
                          </a:rPr>
                          <m:t>m</m:t>
                        </m:r>
                      </m:e>
                      <m:sup>
                        <m:r>
                          <a:rPr lang="en-GB">
                            <a:latin typeface="Cambria Math" panose="02040503050406030204" pitchFamily="18" charset="0"/>
                          </a:rPr>
                          <m:t>2</m:t>
                        </m:r>
                      </m:sup>
                    </m:sSup>
                    <m:r>
                      <m:rPr>
                        <m:sty m:val="p"/>
                      </m:rPr>
                      <a:rPr lang="en-GB">
                        <a:latin typeface="Cambria Math" panose="02040503050406030204" pitchFamily="18" charset="0"/>
                      </a:rPr>
                      <m:t>K</m:t>
                    </m:r>
                    <m:r>
                      <a:rPr lang="en-US" i="1">
                        <a:latin typeface="Cambria Math" panose="02040503050406030204" pitchFamily="18" charset="0"/>
                      </a:rPr>
                      <m:t>×</m:t>
                    </m:r>
                    <m:r>
                      <a:rPr lang="en-US" i="1">
                        <a:latin typeface="Cambria Math" panose="02040503050406030204" pitchFamily="18" charset="0"/>
                      </a:rPr>
                      <m:t>160</m:t>
                    </m:r>
                    <m:r>
                      <a:rPr lang="en-GB" b="0" i="1" smtClean="0">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m</m:t>
                        </m:r>
                      </m:e>
                      <m:sup>
                        <m:r>
                          <a:rPr lang="en-US" i="1">
                            <a:latin typeface="Cambria Math" panose="02040503050406030204" pitchFamily="18" charset="0"/>
                          </a:rPr>
                          <m:t>2</m:t>
                        </m:r>
                      </m:sup>
                    </m:sSup>
                    <m:d>
                      <m:dPr>
                        <m:ctrlPr>
                          <a:rPr lang="ar-AE" i="1">
                            <a:latin typeface="Cambria Math" panose="02040503050406030204" pitchFamily="18" charset="0"/>
                          </a:rPr>
                        </m:ctrlPr>
                      </m:dPr>
                      <m:e>
                        <m:r>
                          <a:rPr lang="en-US" b="0" i="1" smtClean="0">
                            <a:latin typeface="Cambria Math" panose="02040503050406030204" pitchFamily="18" charset="0"/>
                          </a:rPr>
                          <m:t>15</m:t>
                        </m:r>
                        <m:r>
                          <a:rPr lang="en-US" i="1">
                            <a:latin typeface="Cambria Math" panose="02040503050406030204" pitchFamily="18" charset="0"/>
                            <a:ea typeface="Cambria Math" panose="02040503050406030204" pitchFamily="18" charset="0"/>
                          </a:rPr>
                          <m:t>℃</m:t>
                        </m:r>
                      </m:e>
                    </m:d>
                  </m:oMath>
                </a14:m>
                <a:endParaRPr lang="en-US" dirty="0">
                  <a:ea typeface="Cambria Math" panose="02040503050406030204" pitchFamily="18" charset="0"/>
                </a:endParaRPr>
              </a:p>
              <a:p>
                <a:pPr>
                  <a:lnSpc>
                    <a:spcPct val="100000"/>
                  </a:lnSpc>
                  <a:spcBef>
                    <a:spcPts val="0"/>
                  </a:spcBef>
                  <a:buClr>
                    <a:schemeClr val="bg1"/>
                  </a:buClr>
                </a:pPr>
                <a:r>
                  <a:rPr lang="en-US" dirty="0"/>
                  <a:t> </a:t>
                </a:r>
                <a14:m>
                  <m:oMath xmlns:m="http://schemas.openxmlformats.org/officeDocument/2006/math">
                    <m:r>
                      <a:rPr lang="en-US" b="0" i="0" smtClean="0">
                        <a:latin typeface="Cambria Math" panose="02040503050406030204" pitchFamily="18" charset="0"/>
                      </a:rPr>
                      <m:t>    </m:t>
                    </m:r>
                    <m:r>
                      <a:rPr lang="ar-AE" i="1">
                        <a:latin typeface="Cambria Math" panose="02040503050406030204" pitchFamily="18" charset="0"/>
                      </a:rPr>
                      <m:t>=</m:t>
                    </m:r>
                    <m:r>
                      <a:rPr lang="en-US" b="1" i="0" smtClean="0">
                        <a:latin typeface="Cambria Math" panose="02040503050406030204" pitchFamily="18" charset="0"/>
                      </a:rPr>
                      <m:t>𝟒𝟑𝟐</m:t>
                    </m:r>
                    <m:r>
                      <a:rPr lang="en-US" b="1" i="0" smtClean="0">
                        <a:latin typeface="Cambria Math" panose="02040503050406030204" pitchFamily="18" charset="0"/>
                      </a:rPr>
                      <m:t> </m:t>
                    </m:r>
                    <m:r>
                      <a:rPr lang="en-US" b="1" i="0" smtClean="0">
                        <a:latin typeface="Cambria Math" panose="02040503050406030204" pitchFamily="18" charset="0"/>
                      </a:rPr>
                      <m:t>𝐖</m:t>
                    </m:r>
                  </m:oMath>
                </a14:m>
                <a:endParaRPr lang="en-US" b="1" dirty="0">
                  <a:ea typeface="Cambria Math" panose="02040503050406030204" pitchFamily="18" charset="0"/>
                </a:endParaRPr>
              </a:p>
              <a:p>
                <a:pPr>
                  <a:lnSpc>
                    <a:spcPct val="100000"/>
                  </a:lnSpc>
                  <a:spcBef>
                    <a:spcPts val="0"/>
                  </a:spcBef>
                  <a:buClr>
                    <a:schemeClr val="bg1"/>
                  </a:buClr>
                </a:pPr>
                <a:endParaRPr lang="ar-AE" dirty="0"/>
              </a:p>
              <a:p>
                <a:pPr>
                  <a:lnSpc>
                    <a:spcPct val="100000"/>
                  </a:lnSpc>
                  <a:spcBef>
                    <a:spcPts val="0"/>
                  </a:spcBef>
                  <a:buClr>
                    <a:schemeClr val="bg1"/>
                  </a:buClr>
                </a:pPr>
                <a:endParaRPr lang="ar-AE" dirty="0"/>
              </a:p>
              <a:p>
                <a:pPr>
                  <a:lnSpc>
                    <a:spcPct val="100000"/>
                  </a:lnSpc>
                  <a:spcBef>
                    <a:spcPts val="0"/>
                  </a:spcBef>
                  <a:buClr>
                    <a:schemeClr val="bg1"/>
                  </a:buClr>
                </a:pPr>
                <a:endParaRPr lang="ar-AE" dirty="0"/>
              </a:p>
              <a:p>
                <a:pPr marL="0" indent="0" algn="ctr">
                  <a:buFont typeface="Arial" panose="020B0604020202020204" pitchFamily="34" charset="0"/>
                  <a:buNone/>
                </a:pPr>
                <a:endParaRPr lang="ar-AE" dirty="0"/>
              </a:p>
              <a:p>
                <a:pPr marL="0" indent="0" algn="ctr">
                  <a:buFont typeface="Arial" panose="020B0604020202020204" pitchFamily="34" charset="0"/>
                  <a:buNone/>
                </a:pPr>
                <a:endParaRPr lang="en-US" dirty="0"/>
              </a:p>
            </p:txBody>
          </p:sp>
        </mc:Choice>
        <mc:Fallback xmlns="">
          <p:sp>
            <p:nvSpPr>
              <p:cNvPr id="13" name="Content Placeholder 4">
                <a:extLst>
                  <a:ext uri="{FF2B5EF4-FFF2-40B4-BE49-F238E27FC236}">
                    <a16:creationId xmlns:a16="http://schemas.microsoft.com/office/drawing/2014/main" id="{77B7B20D-009E-4CB6-4701-0E85F7B3974A}"/>
                  </a:ext>
                </a:extLst>
              </p:cNvPr>
              <p:cNvSpPr txBox="1">
                <a:spLocks noRot="1" noChangeAspect="1" noMove="1" noResize="1" noEditPoints="1" noAdjustHandles="1" noChangeArrowheads="1" noChangeShapeType="1" noTextEdit="1"/>
              </p:cNvSpPr>
              <p:nvPr/>
            </p:nvSpPr>
            <p:spPr>
              <a:xfrm>
                <a:off x="6240026" y="1481559"/>
                <a:ext cx="5951974" cy="2154578"/>
              </a:xfrm>
              <a:prstGeom prst="rect">
                <a:avLst/>
              </a:prstGeom>
              <a:blipFill>
                <a:blip r:embed="rId3"/>
                <a:stretch>
                  <a:fillRect/>
                </a:stretch>
              </a:blipFill>
            </p:spPr>
            <p:txBody>
              <a:bodyPr/>
              <a:lstStyle/>
              <a:p>
                <a:r>
                  <a:rPr lang="en-GB">
                    <a:noFill/>
                  </a:rPr>
                  <a:t> </a:t>
                </a:r>
              </a:p>
            </p:txBody>
          </p:sp>
        </mc:Fallback>
      </mc:AlternateContent>
      <p:sp>
        <p:nvSpPr>
          <p:cNvPr id="2" name="Content Placeholder 4">
            <a:extLst>
              <a:ext uri="{FF2B5EF4-FFF2-40B4-BE49-F238E27FC236}">
                <a16:creationId xmlns:a16="http://schemas.microsoft.com/office/drawing/2014/main" id="{199EC729-0644-D86B-827E-2056315A7399}"/>
              </a:ext>
            </a:extLst>
          </p:cNvPr>
          <p:cNvSpPr txBox="1">
            <a:spLocks/>
          </p:cNvSpPr>
          <p:nvPr/>
        </p:nvSpPr>
        <p:spPr>
          <a:xfrm>
            <a:off x="671650" y="1976537"/>
            <a:ext cx="5668860" cy="3417266"/>
          </a:xfrm>
          <a:prstGeom prst="rect">
            <a:avLst/>
          </a:prstGeom>
          <a:solidFill>
            <a:srgbClr val="EBDDF4"/>
          </a:solidFill>
        </p:spPr>
        <p:txBody>
          <a:bodyPr vert="horz" lIns="180000" tIns="180000" rIns="180000" bIns="180000" rtlCol="0" anchor="ctr">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t>
            </a:r>
            <a:r>
              <a:rPr lang="en-US" dirty="0"/>
              <a:t>workshop</a:t>
            </a:r>
            <a:r>
              <a:rPr lang="en-GB" dirty="0"/>
              <a:t> has a flat roof </a:t>
            </a:r>
            <a:r>
              <a:rPr lang="en-US" dirty="0"/>
              <a:t>of area</a:t>
            </a:r>
            <a:br>
              <a:rPr lang="en-US" dirty="0"/>
            </a:br>
            <a:r>
              <a:rPr lang="en-US" dirty="0"/>
              <a:t>160 m</a:t>
            </a:r>
            <a:r>
              <a:rPr lang="en-US" baseline="30000" dirty="0"/>
              <a:t>2</a:t>
            </a:r>
            <a:r>
              <a:rPr lang="en-US" dirty="0"/>
              <a:t> that has</a:t>
            </a:r>
            <a:r>
              <a:rPr lang="en-GB" dirty="0"/>
              <a:t> a U-value 0.18 W/m</a:t>
            </a:r>
            <a:r>
              <a:rPr lang="en-GB" baseline="30000" dirty="0"/>
              <a:t>2</a:t>
            </a:r>
            <a:r>
              <a:rPr lang="en-GB" dirty="0"/>
              <a:t>K</a:t>
            </a:r>
            <a:r>
              <a:rPr lang="en-US" dirty="0"/>
              <a:t>.</a:t>
            </a:r>
          </a:p>
          <a:p>
            <a:pPr marL="0" indent="0">
              <a:buNone/>
            </a:pPr>
            <a:r>
              <a:rPr lang="en-GB" dirty="0"/>
              <a:t>The indoor temperature is set to </a:t>
            </a:r>
            <a:r>
              <a:rPr lang="en-US" dirty="0"/>
              <a:t>21</a:t>
            </a:r>
            <a:r>
              <a:rPr lang="en-GB" dirty="0"/>
              <a:t>°C</a:t>
            </a:r>
            <a:r>
              <a:rPr lang="en-US" dirty="0"/>
              <a:t>.</a:t>
            </a:r>
          </a:p>
          <a:p>
            <a:pPr marL="0" indent="0">
              <a:buNone/>
            </a:pPr>
            <a:r>
              <a:rPr lang="en-GB" b="1" dirty="0"/>
              <a:t>Calculate the </a:t>
            </a:r>
            <a:r>
              <a:rPr lang="en-US" b="1" dirty="0"/>
              <a:t>rate of </a:t>
            </a:r>
            <a:r>
              <a:rPr lang="en-GB" b="1" dirty="0"/>
              <a:t>heat loss through the roof </a:t>
            </a:r>
            <a:r>
              <a:rPr lang="en-US" b="1" dirty="0"/>
              <a:t>when the external temperature is 6</a:t>
            </a:r>
            <a:r>
              <a:rPr lang="en-GB" b="1" dirty="0"/>
              <a:t>°C</a:t>
            </a:r>
            <a:r>
              <a:rPr lang="en-US" b="1" dirty="0"/>
              <a:t>.</a:t>
            </a:r>
            <a:endParaRPr lang="en-US" dirty="0"/>
          </a:p>
        </p:txBody>
      </p:sp>
      <p:sp>
        <p:nvSpPr>
          <p:cNvPr id="6" name="TextBox 5">
            <a:extLst>
              <a:ext uri="{FF2B5EF4-FFF2-40B4-BE49-F238E27FC236}">
                <a16:creationId xmlns:a16="http://schemas.microsoft.com/office/drawing/2014/main" id="{760A372E-036D-548E-9B2B-74E2A05CD5EB}"/>
              </a:ext>
            </a:extLst>
          </p:cNvPr>
          <p:cNvSpPr txBox="1"/>
          <p:nvPr/>
        </p:nvSpPr>
        <p:spPr>
          <a:xfrm>
            <a:off x="6826373" y="3685170"/>
            <a:ext cx="5090613" cy="2554545"/>
          </a:xfrm>
          <a:prstGeom prst="rect">
            <a:avLst/>
          </a:prstGeom>
          <a:noFill/>
        </p:spPr>
        <p:txBody>
          <a:bodyPr wrap="square">
            <a:spAutoFit/>
          </a:bodyPr>
          <a:lstStyle/>
          <a:p>
            <a:pPr marL="0" marR="0">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Heat loss is power: rate of losing heat.</a:t>
            </a:r>
          </a:p>
          <a:p>
            <a:pPr marL="0" marR="0">
              <a:buNone/>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You don’t need to convert to K because it’s a temperature difference.</a:t>
            </a:r>
          </a:p>
          <a:p>
            <a:pPr marL="0" marR="0">
              <a:buNone/>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 U-value gives heat loss as proportional to area and temperature difference. Thickness is built into the U-value.</a:t>
            </a:r>
          </a:p>
        </p:txBody>
      </p:sp>
      <p:sp>
        <p:nvSpPr>
          <p:cNvPr id="7" name="Text Placeholder 15">
            <a:extLst>
              <a:ext uri="{FF2B5EF4-FFF2-40B4-BE49-F238E27FC236}">
                <a16:creationId xmlns:a16="http://schemas.microsoft.com/office/drawing/2014/main" id="{144BB9D6-4D56-39BD-32E6-402460B111CC}"/>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3" name="Text Placeholder 5">
            <a:extLst>
              <a:ext uri="{FF2B5EF4-FFF2-40B4-BE49-F238E27FC236}">
                <a16:creationId xmlns:a16="http://schemas.microsoft.com/office/drawing/2014/main" id="{AAC97E18-7DC5-D523-1885-74F2DF9DB8D3}"/>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27425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F3FD-1504-744E-66BD-6050CE36FD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983F10-5AE9-9F9C-63E1-F357E0BE8704}"/>
              </a:ext>
            </a:extLst>
          </p:cNvPr>
          <p:cNvSpPr>
            <a:spLocks noGrp="1"/>
          </p:cNvSpPr>
          <p:nvPr>
            <p:ph type="title"/>
          </p:nvPr>
        </p:nvSpPr>
        <p:spPr>
          <a:xfrm>
            <a:off x="838200" y="365125"/>
            <a:ext cx="10515600" cy="1325563"/>
          </a:xfrm>
        </p:spPr>
        <p:txBody>
          <a:bodyPr>
            <a:normAutofit/>
          </a:bodyPr>
          <a:lstStyle/>
          <a:p>
            <a:r>
              <a:rPr lang="en-GB" dirty="0"/>
              <a:t>Question 5</a:t>
            </a:r>
            <a:endParaRPr lang="en-GB" dirty="0">
              <a:solidFill>
                <a:schemeClr val="accent1"/>
              </a:solidFill>
            </a:endParaRPr>
          </a:p>
        </p:txBody>
      </p:sp>
      <p:sp>
        <p:nvSpPr>
          <p:cNvPr id="3" name="Content Placeholder 4">
            <a:extLst>
              <a:ext uri="{FF2B5EF4-FFF2-40B4-BE49-F238E27FC236}">
                <a16:creationId xmlns:a16="http://schemas.microsoft.com/office/drawing/2014/main" id="{EE22A0AC-B3B3-25D0-E0A4-5DB34B9DE295}"/>
              </a:ext>
            </a:extLst>
          </p:cNvPr>
          <p:cNvSpPr txBox="1">
            <a:spLocks/>
          </p:cNvSpPr>
          <p:nvPr/>
        </p:nvSpPr>
        <p:spPr>
          <a:xfrm>
            <a:off x="671650" y="1721893"/>
            <a:ext cx="5854254" cy="4476465"/>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window in the living room of a house loses heat at an average rate of 32 W.</a:t>
            </a:r>
          </a:p>
          <a:p>
            <a:pPr marL="0" indent="0">
              <a:buNone/>
            </a:pPr>
            <a:endParaRPr lang="en-US" dirty="0"/>
          </a:p>
          <a:p>
            <a:pPr marL="0" indent="0">
              <a:buNone/>
            </a:pPr>
            <a:r>
              <a:rPr lang="en-US" b="1" dirty="0"/>
              <a:t>Calculate the amount of heat lost in two hours. </a:t>
            </a:r>
          </a:p>
          <a:p>
            <a:pPr marL="0" indent="0">
              <a:buNone/>
            </a:pPr>
            <a:r>
              <a:rPr lang="en-US" b="1" dirty="0"/>
              <a:t>Give your answer in kilojoules correct to three significant figures.</a:t>
            </a:r>
          </a:p>
          <a:p>
            <a:endParaRPr lang="en-US" dirty="0"/>
          </a:p>
        </p:txBody>
      </p:sp>
      <p:sp>
        <p:nvSpPr>
          <p:cNvPr id="6" name="Text Placeholder 15">
            <a:extLst>
              <a:ext uri="{FF2B5EF4-FFF2-40B4-BE49-F238E27FC236}">
                <a16:creationId xmlns:a16="http://schemas.microsoft.com/office/drawing/2014/main" id="{89AC3B69-7660-E0FA-F14E-8BB3A7918CCA}"/>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0E20A65A-1261-FF9C-22B9-DDBBFEFAF321}"/>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59120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56437-26E7-B5AE-1665-7F9A6DED29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9333C6-CECA-5ED0-2A91-7BEB3141B59D}"/>
              </a:ext>
            </a:extLst>
          </p:cNvPr>
          <p:cNvSpPr>
            <a:spLocks noGrp="1"/>
          </p:cNvSpPr>
          <p:nvPr>
            <p:ph type="title"/>
          </p:nvPr>
        </p:nvSpPr>
        <p:spPr>
          <a:xfrm>
            <a:off x="838200" y="365125"/>
            <a:ext cx="10515600" cy="1325563"/>
          </a:xfrm>
        </p:spPr>
        <p:txBody>
          <a:bodyPr>
            <a:normAutofit/>
          </a:bodyPr>
          <a:lstStyle/>
          <a:p>
            <a:r>
              <a:rPr lang="en-GB" dirty="0"/>
              <a:t>Question 5: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4BBAF212-2F9B-A296-A98D-CD97F13CDCBD}"/>
                  </a:ext>
                </a:extLst>
              </p:cNvPr>
              <p:cNvSpPr txBox="1">
                <a:spLocks/>
              </p:cNvSpPr>
              <p:nvPr/>
            </p:nvSpPr>
            <p:spPr>
              <a:xfrm>
                <a:off x="6714698" y="1972149"/>
                <a:ext cx="5202288" cy="4368918"/>
              </a:xfrm>
              <a:prstGeom prst="rect">
                <a:avLst/>
              </a:prstGeom>
              <a:noFill/>
            </p:spPr>
            <p:txBody>
              <a:bodyPr vert="horz" lIns="180000" tIns="180000" rIns="180000" bIns="180000" rtlCol="0" anchor="t">
                <a:normAutofit lnSpcReduction="100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chemeClr val="bg1"/>
                  </a:buClr>
                </a:pPr>
                <a:r>
                  <a:rPr lang="en-US" dirty="0"/>
                  <a:t>Convert hours into seconds:</a:t>
                </a:r>
                <a:endParaRPr lang="en-US" i="1" dirty="0">
                  <a:latin typeface="Cambria Math" panose="02040503050406030204" pitchFamily="18" charset="0"/>
                </a:endParaRPr>
              </a:p>
              <a:p>
                <a:pPr>
                  <a:lnSpc>
                    <a:spcPct val="120000"/>
                  </a:lnSpc>
                  <a:spcBef>
                    <a:spcPts val="0"/>
                  </a:spcBef>
                  <a:buClr>
                    <a:schemeClr val="bg1"/>
                  </a:buClr>
                </a:pP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 </m:t>
                    </m:r>
                    <m:r>
                      <m:rPr>
                        <m:sty m:val="p"/>
                      </m:rPr>
                      <a:rPr lang="en-US" i="0" dirty="0" smtClean="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3600</m:t>
                    </m:r>
                    <m:r>
                      <a:rPr lang="en-US" i="1" dirty="0">
                        <a:latin typeface="Cambria Math" panose="02040503050406030204" pitchFamily="18" charset="0"/>
                      </a:rPr>
                      <m:t> </m:t>
                    </m:r>
                    <m:r>
                      <m:rPr>
                        <m:sty m:val="p"/>
                      </m:rPr>
                      <a:rPr lang="en-US" b="0" i="0" dirty="0" smtClean="0">
                        <a:latin typeface="Cambria Math" panose="02040503050406030204" pitchFamily="18" charset="0"/>
                      </a:rPr>
                      <m:t>s</m:t>
                    </m:r>
                  </m:oMath>
                </a14:m>
                <a:endParaRPr lang="en-US" b="0" dirty="0">
                  <a:latin typeface="Cambria Math" panose="02040503050406030204" pitchFamily="18" charset="0"/>
                </a:endParaRPr>
              </a:p>
              <a:p>
                <a:pPr>
                  <a:lnSpc>
                    <a:spcPct val="120000"/>
                  </a:lnSpc>
                  <a:spcBef>
                    <a:spcPts val="0"/>
                  </a:spcBef>
                  <a:buClr>
                    <a:schemeClr val="bg1"/>
                  </a:buClr>
                </a:pPr>
                <a14:m>
                  <m:oMath xmlns:m="http://schemas.openxmlformats.org/officeDocument/2006/math">
                    <m:r>
                      <a:rPr lang="en-US" i="1" dirty="0" smtClean="0">
                        <a:solidFill>
                          <a:schemeClr val="bg1"/>
                        </a:solidFill>
                        <a:latin typeface="Cambria Math" panose="02040503050406030204" pitchFamily="18" charset="0"/>
                      </a:rPr>
                      <m:t>2</m:t>
                    </m:r>
                    <m:r>
                      <a:rPr lang="en-US" i="1" dirty="0" smtClean="0">
                        <a:solidFill>
                          <a:schemeClr val="bg1"/>
                        </a:solidFill>
                        <a:latin typeface="Cambria Math" panose="02040503050406030204" pitchFamily="18" charset="0"/>
                      </a:rPr>
                      <m:t> </m:t>
                    </m:r>
                    <m:r>
                      <m:rPr>
                        <m:sty m:val="p"/>
                      </m:rPr>
                      <a:rPr lang="en-US" i="0" dirty="0" smtClean="0">
                        <a:solidFill>
                          <a:schemeClr val="bg1"/>
                        </a:solidFill>
                        <a:latin typeface="Cambria Math" panose="02040503050406030204" pitchFamily="18" charset="0"/>
                      </a:rPr>
                      <m:t>h</m:t>
                    </m:r>
                    <m:r>
                      <a:rPr lang="en-US" i="1" dirty="0" smtClean="0">
                        <a:latin typeface="Cambria Math" panose="02040503050406030204" pitchFamily="18" charset="0"/>
                      </a:rPr>
                      <m:t> =</m:t>
                    </m:r>
                    <m:r>
                      <a:rPr lang="en-US" i="1" dirty="0">
                        <a:latin typeface="Cambria Math" panose="02040503050406030204" pitchFamily="18" charset="0"/>
                      </a:rPr>
                      <m:t>7200</m:t>
                    </m:r>
                    <m:r>
                      <a:rPr lang="en-US" i="1" dirty="0">
                        <a:latin typeface="Cambria Math" panose="02040503050406030204" pitchFamily="18" charset="0"/>
                      </a:rPr>
                      <m:t> </m:t>
                    </m:r>
                    <m:r>
                      <m:rPr>
                        <m:sty m:val="p"/>
                      </m:rPr>
                      <a:rPr lang="en-US" i="0" dirty="0">
                        <a:latin typeface="Cambria Math" panose="02040503050406030204" pitchFamily="18" charset="0"/>
                      </a:rPr>
                      <m:t>s</m:t>
                    </m:r>
                  </m:oMath>
                </a14:m>
                <a:endParaRPr lang="en-US" b="0" dirty="0">
                  <a:latin typeface="Cambria Math" panose="02040503050406030204" pitchFamily="18" charset="0"/>
                </a:endParaRPr>
              </a:p>
              <a:p>
                <a:pPr>
                  <a:lnSpc>
                    <a:spcPct val="120000"/>
                  </a:lnSpc>
                  <a:spcBef>
                    <a:spcPts val="0"/>
                  </a:spcBef>
                  <a:buClr>
                    <a:schemeClr val="bg1"/>
                  </a:buClr>
                </a:pPr>
                <a:r>
                  <a:rPr lang="en-US" dirty="0"/>
                  <a:t>Rearrange the power formula for heat energy:</a:t>
                </a:r>
                <a:endParaRPr lang="en-US" b="0" dirty="0"/>
              </a:p>
              <a:p>
                <a:pPr>
                  <a:lnSpc>
                    <a:spcPct val="120000"/>
                  </a:lnSpc>
                  <a:spcBef>
                    <a:spcPts val="0"/>
                  </a:spcBef>
                  <a:buClr>
                    <a:schemeClr val="bg1"/>
                  </a:buClr>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𝑡</m:t>
                        </m:r>
                      </m:den>
                    </m:f>
                    <m:r>
                      <a:rPr lang="en-US" b="0" i="1" smtClean="0">
                        <a:latin typeface="Cambria Math" panose="02040503050406030204" pitchFamily="18" charset="0"/>
                      </a:rPr>
                      <m:t> →</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𝑡</m:t>
                    </m:r>
                  </m:oMath>
                </a14:m>
                <a:endParaRPr lang="en-US" dirty="0"/>
              </a:p>
              <a:p>
                <a:pPr>
                  <a:lnSpc>
                    <a:spcPct val="120000"/>
                  </a:lnSpc>
                  <a:spcBef>
                    <a:spcPts val="0"/>
                  </a:spcBef>
                  <a:buClr>
                    <a:schemeClr val="bg1"/>
                  </a:buClr>
                </a:pPr>
                <a:r>
                  <a:rPr lang="en-US" dirty="0"/>
                  <a:t>Substitute values:</a:t>
                </a:r>
              </a:p>
              <a:p>
                <a:pPr>
                  <a:lnSpc>
                    <a:spcPct val="120000"/>
                  </a:lnSpc>
                  <a:spcBef>
                    <a:spcPts val="0"/>
                  </a:spcBef>
                  <a:buClr>
                    <a:schemeClr val="bg1"/>
                  </a:buClr>
                </a:pP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32</m:t>
                    </m:r>
                    <m:r>
                      <a:rPr lang="en-US" b="0" i="1" smtClean="0">
                        <a:latin typeface="Cambria Math" panose="02040503050406030204" pitchFamily="18" charset="0"/>
                      </a:rPr>
                      <m:t> </m:t>
                    </m:r>
                    <m:r>
                      <m:rPr>
                        <m:sty m:val="p"/>
                      </m:rPr>
                      <a:rPr lang="en-US" b="0" i="0" smtClean="0">
                        <a:latin typeface="Cambria Math" panose="02040503050406030204" pitchFamily="18" charset="0"/>
                      </a:rPr>
                      <m:t>W</m:t>
                    </m:r>
                    <m:r>
                      <a:rPr lang="en-US" b="0" i="1" smtClean="0">
                        <a:latin typeface="Cambria Math" panose="02040503050406030204" pitchFamily="18" charset="0"/>
                      </a:rPr>
                      <m:t>×</m:t>
                    </m:r>
                    <m:r>
                      <a:rPr lang="en-US" b="0" i="1" smtClean="0">
                        <a:latin typeface="Cambria Math" panose="02040503050406030204" pitchFamily="18" charset="0"/>
                      </a:rPr>
                      <m:t>7200</m:t>
                    </m:r>
                    <m:r>
                      <a:rPr lang="en-US" b="0" i="1" smtClean="0">
                        <a:latin typeface="Cambria Math" panose="02040503050406030204" pitchFamily="18" charset="0"/>
                      </a:rPr>
                      <m:t> </m:t>
                    </m:r>
                    <m:r>
                      <m:rPr>
                        <m:sty m:val="p"/>
                      </m:rPr>
                      <a:rPr lang="en-US" b="0" i="0" smtClean="0">
                        <a:latin typeface="Cambria Math" panose="02040503050406030204" pitchFamily="18" charset="0"/>
                      </a:rPr>
                      <m:t>s</m:t>
                    </m:r>
                  </m:oMath>
                </a14:m>
                <a:br>
                  <a:rPr lang="en-US" b="0" i="0" dirty="0">
                    <a:latin typeface="Cambria Math" panose="02040503050406030204" pitchFamily="18" charset="0"/>
                  </a:rPr>
                </a:br>
                <a:r>
                  <a:rPr lang="en-US" b="0" i="0" dirty="0">
                    <a:latin typeface="Cambria Math" panose="02040503050406030204" pitchFamily="18" charset="0"/>
                  </a:rPr>
                  <a:t>     </a:t>
                </a:r>
                <a14:m>
                  <m:oMath xmlns:m="http://schemas.openxmlformats.org/officeDocument/2006/math">
                    <m:r>
                      <a:rPr lang="en-US" b="0" i="0" smtClean="0">
                        <a:latin typeface="Cambria Math" panose="02040503050406030204" pitchFamily="18" charset="0"/>
                      </a:rPr>
                      <m:t>=</m:t>
                    </m:r>
                    <m:r>
                      <a:rPr lang="en-US" b="0" i="0" smtClean="0">
                        <a:latin typeface="Cambria Math" panose="02040503050406030204" pitchFamily="18" charset="0"/>
                      </a:rPr>
                      <m:t>230</m:t>
                    </m:r>
                    <m:r>
                      <a:rPr lang="en-GB" b="0" i="0" smtClean="0">
                        <a:latin typeface="Cambria Math" panose="02040503050406030204" pitchFamily="18" charset="0"/>
                      </a:rPr>
                      <m:t> </m:t>
                    </m:r>
                    <m:r>
                      <a:rPr lang="en-US" b="0" i="0" smtClean="0">
                        <a:latin typeface="Cambria Math" panose="02040503050406030204" pitchFamily="18" charset="0"/>
                      </a:rPr>
                      <m:t>400</m:t>
                    </m:r>
                    <m:r>
                      <a:rPr lang="en-US" b="0" i="0" smtClean="0">
                        <a:latin typeface="Cambria Math" panose="02040503050406030204" pitchFamily="18" charset="0"/>
                      </a:rPr>
                      <m:t> </m:t>
                    </m:r>
                    <m:r>
                      <m:rPr>
                        <m:sty m:val="p"/>
                      </m:rPr>
                      <a:rPr lang="en-US" b="0" i="0" smtClean="0">
                        <a:latin typeface="Cambria Math" panose="02040503050406030204" pitchFamily="18" charset="0"/>
                      </a:rPr>
                      <m:t>J</m:t>
                    </m:r>
                    <m:r>
                      <a:rPr lang="en-US" b="0" i="0" smtClean="0">
                        <a:latin typeface="Cambria Math" panose="02040503050406030204" pitchFamily="18" charset="0"/>
                      </a:rPr>
                      <m:t>=</m:t>
                    </m:r>
                    <m:r>
                      <a:rPr lang="en-US" b="1" i="0" smtClean="0">
                        <a:latin typeface="Cambria Math" panose="02040503050406030204" pitchFamily="18" charset="0"/>
                      </a:rPr>
                      <m:t>𝟐𝟑𝟎</m:t>
                    </m:r>
                    <m:r>
                      <a:rPr lang="en-US" b="1" i="0" smtClean="0">
                        <a:latin typeface="Cambria Math" panose="02040503050406030204" pitchFamily="18" charset="0"/>
                      </a:rPr>
                      <m:t> </m:t>
                    </m:r>
                    <m:r>
                      <a:rPr lang="en-US" b="1" i="0" smtClean="0">
                        <a:latin typeface="Cambria Math" panose="02040503050406030204" pitchFamily="18" charset="0"/>
                      </a:rPr>
                      <m:t>𝐤𝐉</m:t>
                    </m:r>
                  </m:oMath>
                </a14:m>
                <a:r>
                  <a:rPr lang="en-US" b="1" dirty="0"/>
                  <a:t> </a:t>
                </a:r>
              </a:p>
              <a:p>
                <a:pPr>
                  <a:lnSpc>
                    <a:spcPct val="120000"/>
                  </a:lnSpc>
                  <a:spcBef>
                    <a:spcPts val="0"/>
                  </a:spcBef>
                  <a:buClr>
                    <a:schemeClr val="bg1"/>
                  </a:buClr>
                </a:pPr>
                <a:endParaRPr lang="en-US" dirty="0"/>
              </a:p>
              <a:p>
                <a:pPr marL="0" indent="0">
                  <a:lnSpc>
                    <a:spcPct val="120000"/>
                  </a:lnSpc>
                  <a:spcBef>
                    <a:spcPts val="0"/>
                  </a:spcBef>
                  <a:buClr>
                    <a:schemeClr val="bg1"/>
                  </a:buClr>
                  <a:buNone/>
                </a:pPr>
                <a:endParaRPr lang="en-US" dirty="0"/>
              </a:p>
              <a:p>
                <a:pPr marL="0" indent="0">
                  <a:lnSpc>
                    <a:spcPct val="120000"/>
                  </a:lnSpc>
                  <a:spcBef>
                    <a:spcPts val="0"/>
                  </a:spcBef>
                  <a:buClr>
                    <a:schemeClr val="bg1"/>
                  </a:buClr>
                  <a:buNone/>
                </a:pPr>
                <a:endParaRPr lang="en-US" dirty="0"/>
              </a:p>
            </p:txBody>
          </p:sp>
        </mc:Choice>
        <mc:Fallback xmlns="">
          <p:sp>
            <p:nvSpPr>
              <p:cNvPr id="13" name="Content Placeholder 4">
                <a:extLst>
                  <a:ext uri="{FF2B5EF4-FFF2-40B4-BE49-F238E27FC236}">
                    <a16:creationId xmlns:a16="http://schemas.microsoft.com/office/drawing/2014/main" id="{4BBAF212-2F9B-A296-A98D-CD97F13CDCBD}"/>
                  </a:ext>
                </a:extLst>
              </p:cNvPr>
              <p:cNvSpPr txBox="1">
                <a:spLocks noRot="1" noChangeAspect="1" noMove="1" noResize="1" noEditPoints="1" noAdjustHandles="1" noChangeArrowheads="1" noChangeShapeType="1" noTextEdit="1"/>
              </p:cNvSpPr>
              <p:nvPr/>
            </p:nvSpPr>
            <p:spPr>
              <a:xfrm>
                <a:off x="6714698" y="1972149"/>
                <a:ext cx="5202288" cy="4368918"/>
              </a:xfrm>
              <a:prstGeom prst="rect">
                <a:avLst/>
              </a:prstGeom>
              <a:blipFill>
                <a:blip r:embed="rId3"/>
                <a:stretch>
                  <a:fillRect/>
                </a:stretch>
              </a:blipFill>
            </p:spPr>
            <p:txBody>
              <a:bodyPr/>
              <a:lstStyle/>
              <a:p>
                <a:r>
                  <a:rPr lang="en-GB">
                    <a:noFill/>
                  </a:rPr>
                  <a:t> </a:t>
                </a:r>
              </a:p>
            </p:txBody>
          </p:sp>
        </mc:Fallback>
      </mc:AlternateContent>
      <p:sp>
        <p:nvSpPr>
          <p:cNvPr id="6" name="Content Placeholder 4">
            <a:extLst>
              <a:ext uri="{FF2B5EF4-FFF2-40B4-BE49-F238E27FC236}">
                <a16:creationId xmlns:a16="http://schemas.microsoft.com/office/drawing/2014/main" id="{BE486C73-91BA-5394-24C7-F84652A45E76}"/>
              </a:ext>
            </a:extLst>
          </p:cNvPr>
          <p:cNvSpPr txBox="1">
            <a:spLocks/>
          </p:cNvSpPr>
          <p:nvPr/>
        </p:nvSpPr>
        <p:spPr>
          <a:xfrm>
            <a:off x="671650" y="1721893"/>
            <a:ext cx="5854254" cy="4476465"/>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window in the living room of a house loses heat at an average rate of 32 W.</a:t>
            </a:r>
          </a:p>
          <a:p>
            <a:pPr marL="0" indent="0">
              <a:buNone/>
            </a:pPr>
            <a:endParaRPr lang="en-US" dirty="0"/>
          </a:p>
          <a:p>
            <a:pPr marL="0" indent="0">
              <a:buNone/>
            </a:pPr>
            <a:r>
              <a:rPr lang="en-US" b="1" dirty="0"/>
              <a:t>Calculate the amount of heat lost in two hours. </a:t>
            </a:r>
          </a:p>
          <a:p>
            <a:pPr marL="0" indent="0">
              <a:buNone/>
            </a:pPr>
            <a:r>
              <a:rPr lang="en-US" b="1" dirty="0"/>
              <a:t>Give your answer in kilojoules correct to three significant figures.</a:t>
            </a:r>
          </a:p>
          <a:p>
            <a:endParaRPr lang="en-US" dirty="0"/>
          </a:p>
        </p:txBody>
      </p:sp>
      <p:sp>
        <p:nvSpPr>
          <p:cNvPr id="5" name="Text Placeholder 15">
            <a:extLst>
              <a:ext uri="{FF2B5EF4-FFF2-40B4-BE49-F238E27FC236}">
                <a16:creationId xmlns:a16="http://schemas.microsoft.com/office/drawing/2014/main" id="{BAFFE4B8-65C5-BB98-ED96-5B5F078F44B8}"/>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E3933F59-B327-427A-42D4-CC5BF872E399}"/>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23438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15779-3C57-059F-7CD1-34BFF5DFC7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016417-784D-F417-57AA-415BC12954B2}"/>
              </a:ext>
            </a:extLst>
          </p:cNvPr>
          <p:cNvSpPr>
            <a:spLocks noGrp="1"/>
          </p:cNvSpPr>
          <p:nvPr>
            <p:ph type="title"/>
          </p:nvPr>
        </p:nvSpPr>
        <p:spPr>
          <a:xfrm>
            <a:off x="838200" y="365125"/>
            <a:ext cx="10515600" cy="1325563"/>
          </a:xfrm>
        </p:spPr>
        <p:txBody>
          <a:bodyPr>
            <a:normAutofit/>
          </a:bodyPr>
          <a:lstStyle/>
          <a:p>
            <a:r>
              <a:rPr lang="en-GB" dirty="0"/>
              <a:t>Question 6</a:t>
            </a:r>
            <a:endParaRPr lang="en-GB" dirty="0">
              <a:solidFill>
                <a:schemeClr val="accent1"/>
              </a:solidFill>
            </a:endParaRPr>
          </a:p>
        </p:txBody>
      </p:sp>
      <p:sp>
        <p:nvSpPr>
          <p:cNvPr id="2" name="Content Placeholder 4">
            <a:extLst>
              <a:ext uri="{FF2B5EF4-FFF2-40B4-BE49-F238E27FC236}">
                <a16:creationId xmlns:a16="http://schemas.microsoft.com/office/drawing/2014/main" id="{12ED07CD-4996-C607-CF99-A8A10F1C39A5}"/>
              </a:ext>
            </a:extLst>
          </p:cNvPr>
          <p:cNvSpPr txBox="1">
            <a:spLocks/>
          </p:cNvSpPr>
          <p:nvPr/>
        </p:nvSpPr>
        <p:spPr>
          <a:xfrm>
            <a:off x="671650" y="1953388"/>
            <a:ext cx="5854254" cy="3417266"/>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rectangular wall has dimensions </a:t>
            </a:r>
            <a:br>
              <a:rPr lang="en-US" dirty="0"/>
            </a:br>
            <a:r>
              <a:rPr lang="en-US" dirty="0"/>
              <a:t>4 m × 8 m. The U-value of the wall is </a:t>
            </a:r>
            <a:r>
              <a:rPr lang="en-GB" dirty="0"/>
              <a:t>0.1</a:t>
            </a:r>
            <a:r>
              <a:rPr lang="en-US" dirty="0"/>
              <a:t>5</a:t>
            </a:r>
            <a:r>
              <a:rPr lang="en-GB" dirty="0"/>
              <a:t> W/m</a:t>
            </a:r>
            <a:r>
              <a:rPr lang="en-GB" baseline="30000" dirty="0"/>
              <a:t>2</a:t>
            </a:r>
            <a:r>
              <a:rPr lang="en-GB" dirty="0"/>
              <a:t>K</a:t>
            </a:r>
            <a:r>
              <a:rPr lang="en-US" dirty="0"/>
              <a:t>.</a:t>
            </a:r>
          </a:p>
          <a:p>
            <a:pPr marL="0" indent="0">
              <a:buNone/>
            </a:pPr>
            <a:r>
              <a:rPr lang="en-US" b="1" dirty="0"/>
              <a:t>Given that the heat loss is 48 W, calculate the difference in temperature between the inside and outside of the wall.</a:t>
            </a:r>
          </a:p>
        </p:txBody>
      </p:sp>
      <p:sp>
        <p:nvSpPr>
          <p:cNvPr id="6" name="Text Placeholder 15">
            <a:extLst>
              <a:ext uri="{FF2B5EF4-FFF2-40B4-BE49-F238E27FC236}">
                <a16:creationId xmlns:a16="http://schemas.microsoft.com/office/drawing/2014/main" id="{A71276F3-79C6-EA91-421A-FDD1BC665FE3}"/>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3" name="Text Placeholder 5">
            <a:extLst>
              <a:ext uri="{FF2B5EF4-FFF2-40B4-BE49-F238E27FC236}">
                <a16:creationId xmlns:a16="http://schemas.microsoft.com/office/drawing/2014/main" id="{8580C944-BB23-5935-9791-CF8412226036}"/>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0340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44C5-CF23-024B-E889-60895E2FC5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A471DF-02EB-2888-09E9-40B3E8A6D8B2}"/>
              </a:ext>
            </a:extLst>
          </p:cNvPr>
          <p:cNvSpPr>
            <a:spLocks noGrp="1"/>
          </p:cNvSpPr>
          <p:nvPr>
            <p:ph type="title"/>
          </p:nvPr>
        </p:nvSpPr>
        <p:spPr>
          <a:xfrm>
            <a:off x="838200" y="365125"/>
            <a:ext cx="10515600" cy="1325563"/>
          </a:xfrm>
        </p:spPr>
        <p:txBody>
          <a:bodyPr>
            <a:normAutofit/>
          </a:bodyPr>
          <a:lstStyle/>
          <a:p>
            <a:r>
              <a:rPr lang="en-GB" dirty="0"/>
              <a:t>Question 6: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C0922277-A099-E615-D7D3-2FCCD301C239}"/>
                  </a:ext>
                </a:extLst>
              </p:cNvPr>
              <p:cNvSpPr txBox="1">
                <a:spLocks/>
              </p:cNvSpPr>
              <p:nvPr/>
            </p:nvSpPr>
            <p:spPr>
              <a:xfrm>
                <a:off x="6610525" y="1860645"/>
                <a:ext cx="5477302" cy="4368918"/>
              </a:xfrm>
              <a:prstGeom prst="rect">
                <a:avLst/>
              </a:prstGeom>
              <a:no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14:m>
                  <m:oMath xmlns:m="http://schemas.openxmlformats.org/officeDocument/2006/math">
                    <m:r>
                      <m:rPr>
                        <m:sty m:val="p"/>
                      </m:rPr>
                      <a:rPr lang="en-US" i="0" dirty="0" smtClean="0">
                        <a:latin typeface="Cambria Math" panose="02040503050406030204" pitchFamily="18" charset="0"/>
                      </a:rPr>
                      <m:t>area</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=4×8=32 </m:t>
                    </m:r>
                    <m:r>
                      <m:rPr>
                        <m:sty m:val="p"/>
                      </m:rPr>
                      <a:rPr lang="en-US" i="0" dirty="0">
                        <a:latin typeface="Cambria Math" panose="02040503050406030204" pitchFamily="18" charset="0"/>
                      </a:rPr>
                      <m:t>m</m:t>
                    </m:r>
                    <m:r>
                      <a:rPr lang="en-US" i="1" baseline="30000" dirty="0">
                        <a:latin typeface="Cambria Math" panose="02040503050406030204" pitchFamily="18" charset="0"/>
                      </a:rPr>
                      <m:t>2</m:t>
                    </m:r>
                  </m:oMath>
                </a14:m>
                <a:endParaRPr lang="en-US" i="1" baseline="30000" dirty="0">
                  <a:latin typeface="Cambria Math" panose="02040503050406030204" pitchFamily="18" charset="0"/>
                </a:endParaRPr>
              </a:p>
              <a:p>
                <a:pPr>
                  <a:buClr>
                    <a:schemeClr val="bg1"/>
                  </a:buClr>
                </a:pPr>
                <a:r>
                  <a:rPr lang="en-GB" dirty="0"/>
                  <a:t>Rearrange</a:t>
                </a:r>
                <a:r>
                  <a:rPr lang="en-GB" i="1" dirty="0"/>
                  <a:t> </a:t>
                </a:r>
                <a14:m>
                  <m:oMath xmlns:m="http://schemas.openxmlformats.org/officeDocument/2006/math">
                    <m:r>
                      <a:rPr lang="en-GB" i="1" dirty="0" smtClean="0">
                        <a:latin typeface="Cambria Math" panose="02040503050406030204" pitchFamily="18" charset="0"/>
                      </a:rPr>
                      <m:t>𝑄</m:t>
                    </m:r>
                    <m:r>
                      <a:rPr lang="en-GB" i="1" dirty="0" smtClean="0">
                        <a:latin typeface="Cambria Math" panose="02040503050406030204" pitchFamily="18" charset="0"/>
                      </a:rPr>
                      <m:t>=</m:t>
                    </m:r>
                    <m:r>
                      <a:rPr lang="en-GB" i="1" dirty="0">
                        <a:latin typeface="Cambria Math" panose="02040503050406030204" pitchFamily="18" charset="0"/>
                      </a:rPr>
                      <m:t>𝑈𝐴</m:t>
                    </m:r>
                    <m:r>
                      <m:rPr>
                        <m:sty m:val="p"/>
                      </m:rPr>
                      <a:rPr lang="en-GB" i="0" dirty="0">
                        <a:latin typeface="Cambria Math" panose="02040503050406030204" pitchFamily="18" charset="0"/>
                      </a:rPr>
                      <m:t>Δ</m:t>
                    </m:r>
                    <m:r>
                      <a:rPr lang="en-GB" i="1" dirty="0">
                        <a:latin typeface="Cambria Math" panose="02040503050406030204" pitchFamily="18" charset="0"/>
                      </a:rPr>
                      <m:t>𝑇</m:t>
                    </m:r>
                    <m:r>
                      <a:rPr lang="en-GB" i="1" dirty="0">
                        <a:latin typeface="Cambria Math" panose="02040503050406030204" pitchFamily="18" charset="0"/>
                      </a:rPr>
                      <m:t>  </m:t>
                    </m:r>
                  </m:oMath>
                </a14:m>
                <a:r>
                  <a:rPr lang="en-US" dirty="0"/>
                  <a:t>as</a:t>
                </a:r>
              </a:p>
              <a:p>
                <a:pPr>
                  <a:buClr>
                    <a:schemeClr val="bg1"/>
                  </a:buCl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𝑇</m:t>
                    </m:r>
                    <m:r>
                      <a:rPr lang="en-US" i="1">
                        <a:latin typeface="Cambria Math" panose="02040503050406030204" pitchFamily="18" charset="0"/>
                      </a:rPr>
                      <m:t>=</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𝑈𝐴</m:t>
                        </m:r>
                      </m:den>
                    </m:f>
                  </m:oMath>
                </a14:m>
                <a:endParaRPr lang="en-US" i="1" dirty="0"/>
              </a:p>
              <a:p>
                <a:pPr>
                  <a:buClr>
                    <a:schemeClr val="bg1"/>
                  </a:buClr>
                </a:pPr>
                <a14:m>
                  <m:oMath xmlns:m="http://schemas.openxmlformats.org/officeDocument/2006/math">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0.15</m:t>
                        </m:r>
                        <m:r>
                          <a:rPr lang="en-GB" b="0" i="1" smtClean="0">
                            <a:latin typeface="Cambria Math" panose="02040503050406030204" pitchFamily="18" charset="0"/>
                          </a:rPr>
                          <m:t> </m:t>
                        </m:r>
                        <m:r>
                          <a:rPr lang="en-US" b="0" i="1" smtClean="0">
                            <a:latin typeface="Cambria Math" panose="02040503050406030204" pitchFamily="18" charset="0"/>
                          </a:rPr>
                          <m:t>×</m:t>
                        </m:r>
                        <m:r>
                          <a:rPr lang="en-GB" b="0" i="1" smtClean="0">
                            <a:latin typeface="Cambria Math" panose="02040503050406030204" pitchFamily="18" charset="0"/>
                          </a:rPr>
                          <m:t> </m:t>
                        </m:r>
                        <m:r>
                          <a:rPr lang="en-US" b="0" i="1" smtClean="0">
                            <a:latin typeface="Cambria Math" panose="02040503050406030204" pitchFamily="18" charset="0"/>
                          </a:rPr>
                          <m:t>32</m:t>
                        </m:r>
                      </m:den>
                    </m:f>
                  </m:oMath>
                </a14:m>
                <a:endParaRPr lang="en-US" i="1" dirty="0"/>
              </a:p>
              <a:p>
                <a:pPr>
                  <a:buClr>
                    <a:schemeClr val="bg1"/>
                  </a:buClr>
                </a:pPr>
                <a:r>
                  <a:rPr lang="en-US" b="1" dirty="0"/>
                  <a:t>      </a:t>
                </a:r>
                <a14:m>
                  <m:oMath xmlns:m="http://schemas.openxmlformats.org/officeDocument/2006/math">
                    <m:r>
                      <a:rPr lang="en-US" b="1" i="1" smtClean="0">
                        <a:latin typeface="Cambria Math" panose="02040503050406030204" pitchFamily="18" charset="0"/>
                      </a:rPr>
                      <m:t>=</m:t>
                    </m:r>
                    <m:r>
                      <a:rPr lang="en-US" b="1" i="1">
                        <a:latin typeface="Cambria Math" panose="02040503050406030204" pitchFamily="18" charset="0"/>
                      </a:rPr>
                      <m:t>𝟏𝟎</m:t>
                    </m:r>
                    <m:r>
                      <a:rPr lang="en-US" i="1">
                        <a:latin typeface="Cambria Math" panose="02040503050406030204" pitchFamily="18" charset="0"/>
                      </a:rPr>
                      <m:t> </m:t>
                    </m:r>
                    <m:r>
                      <a:rPr lang="en-US" b="1">
                        <a:latin typeface="Cambria Math" panose="02040503050406030204" pitchFamily="18" charset="0"/>
                      </a:rPr>
                      <m:t>𝐊</m:t>
                    </m:r>
                    <m:r>
                      <a:rPr lang="en-US" b="0" i="1" smtClean="0">
                        <a:latin typeface="Cambria Math" panose="02040503050406030204" pitchFamily="18" charset="0"/>
                      </a:rPr>
                      <m:t> </m:t>
                    </m:r>
                  </m:oMath>
                </a14:m>
                <a:endParaRPr lang="en-US" dirty="0"/>
              </a:p>
            </p:txBody>
          </p:sp>
        </mc:Choice>
        <mc:Fallback xmlns="">
          <p:sp>
            <p:nvSpPr>
              <p:cNvPr id="13" name="Content Placeholder 4">
                <a:extLst>
                  <a:ext uri="{FF2B5EF4-FFF2-40B4-BE49-F238E27FC236}">
                    <a16:creationId xmlns:a16="http://schemas.microsoft.com/office/drawing/2014/main" id="{C0922277-A099-E615-D7D3-2FCCD301C239}"/>
                  </a:ext>
                </a:extLst>
              </p:cNvPr>
              <p:cNvSpPr txBox="1">
                <a:spLocks noRot="1" noChangeAspect="1" noMove="1" noResize="1" noEditPoints="1" noAdjustHandles="1" noChangeArrowheads="1" noChangeShapeType="1" noTextEdit="1"/>
              </p:cNvSpPr>
              <p:nvPr/>
            </p:nvSpPr>
            <p:spPr>
              <a:xfrm>
                <a:off x="6610525" y="1860645"/>
                <a:ext cx="5477302" cy="4368918"/>
              </a:xfrm>
              <a:prstGeom prst="rect">
                <a:avLst/>
              </a:prstGeom>
              <a:blipFill>
                <a:blip r:embed="rId3"/>
                <a:stretch>
                  <a:fillRect/>
                </a:stretch>
              </a:blipFill>
            </p:spPr>
            <p:txBody>
              <a:bodyPr/>
              <a:lstStyle/>
              <a:p>
                <a:r>
                  <a:rPr lang="en-GB">
                    <a:noFill/>
                  </a:rPr>
                  <a:t> </a:t>
                </a:r>
              </a:p>
            </p:txBody>
          </p:sp>
        </mc:Fallback>
      </mc:AlternateContent>
      <p:sp>
        <p:nvSpPr>
          <p:cNvPr id="2" name="Content Placeholder 4">
            <a:extLst>
              <a:ext uri="{FF2B5EF4-FFF2-40B4-BE49-F238E27FC236}">
                <a16:creationId xmlns:a16="http://schemas.microsoft.com/office/drawing/2014/main" id="{84084526-3F50-1075-A2EB-7A48CA4459A6}"/>
              </a:ext>
            </a:extLst>
          </p:cNvPr>
          <p:cNvSpPr txBox="1">
            <a:spLocks/>
          </p:cNvSpPr>
          <p:nvPr/>
        </p:nvSpPr>
        <p:spPr>
          <a:xfrm>
            <a:off x="671650" y="1953388"/>
            <a:ext cx="5854254" cy="3417266"/>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rectangular wall has dimensions </a:t>
            </a:r>
            <a:br>
              <a:rPr lang="en-US" dirty="0"/>
            </a:br>
            <a:r>
              <a:rPr lang="en-US" dirty="0"/>
              <a:t>4 m × 8 m. The U-value of the wall is </a:t>
            </a:r>
            <a:r>
              <a:rPr lang="en-GB" dirty="0"/>
              <a:t>0.1</a:t>
            </a:r>
            <a:r>
              <a:rPr lang="en-US" dirty="0"/>
              <a:t>5</a:t>
            </a:r>
            <a:r>
              <a:rPr lang="en-GB" dirty="0"/>
              <a:t> W/m</a:t>
            </a:r>
            <a:r>
              <a:rPr lang="en-GB" baseline="30000" dirty="0"/>
              <a:t>2</a:t>
            </a:r>
            <a:r>
              <a:rPr lang="en-GB" dirty="0"/>
              <a:t>K</a:t>
            </a:r>
            <a:r>
              <a:rPr lang="en-US" dirty="0"/>
              <a:t>.</a:t>
            </a:r>
          </a:p>
          <a:p>
            <a:pPr marL="0" indent="0">
              <a:buNone/>
            </a:pPr>
            <a:r>
              <a:rPr lang="en-US" b="1" dirty="0"/>
              <a:t>Given that the heat loss is 48 W, calculate the difference in temperature between the inside and outside of the wall.</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BB1D26-1AF3-8C46-EF74-E440779B7F80}"/>
                  </a:ext>
                </a:extLst>
              </p:cNvPr>
              <p:cNvSpPr txBox="1"/>
              <p:nvPr/>
            </p:nvSpPr>
            <p:spPr>
              <a:xfrm>
                <a:off x="6898237" y="5131820"/>
                <a:ext cx="4901878" cy="1015663"/>
              </a:xfrm>
              <a:prstGeom prst="rect">
                <a:avLst/>
              </a:prstGeom>
              <a:noFill/>
            </p:spPr>
            <p:txBody>
              <a:bodyPr wrap="square">
                <a:spAutoFit/>
              </a:bodyPr>
              <a:lstStyle/>
              <a:p>
                <a:pPr marL="0" marR="0">
                  <a:buNone/>
                </a:pPr>
                <a:r>
                  <a:rPr lang="en-US" sz="2000" kern="100" dirty="0">
                    <a:effectLst/>
                    <a:latin typeface="Arial" panose="020B0604020202020204" pitchFamily="34" charset="0"/>
                    <a:ea typeface="Times New Roman" panose="02020603050405020304" pitchFamily="18" charset="0"/>
                    <a:cs typeface="Arial" panose="020B0604020202020204" pitchFamily="34" charset="0"/>
                  </a:rPr>
                  <a:t>Because a </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temperature</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change</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in K is the same as a </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temperature</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change</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in Celsius, you can also say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Times New Roman" panose="02020603050405020304" pitchFamily="18" charset="0"/>
                      </a:rPr>
                      <m:t>Δ</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DBB1D26-1AF3-8C46-EF74-E440779B7F80}"/>
                  </a:ext>
                </a:extLst>
              </p:cNvPr>
              <p:cNvSpPr txBox="1">
                <a:spLocks noRot="1" noChangeAspect="1" noMove="1" noResize="1" noEditPoints="1" noAdjustHandles="1" noChangeArrowheads="1" noChangeShapeType="1" noTextEdit="1"/>
              </p:cNvSpPr>
              <p:nvPr/>
            </p:nvSpPr>
            <p:spPr>
              <a:xfrm>
                <a:off x="6898237" y="5131820"/>
                <a:ext cx="4901878" cy="1015663"/>
              </a:xfrm>
              <a:prstGeom prst="rect">
                <a:avLst/>
              </a:prstGeom>
              <a:blipFill>
                <a:blip r:embed="rId4"/>
                <a:stretch>
                  <a:fillRect l="-1292" t="-3750" b="-11250"/>
                </a:stretch>
              </a:blipFill>
            </p:spPr>
            <p:txBody>
              <a:bodyPr/>
              <a:lstStyle/>
              <a:p>
                <a:r>
                  <a:rPr lang="en-US">
                    <a:noFill/>
                  </a:rPr>
                  <a:t> </a:t>
                </a:r>
              </a:p>
            </p:txBody>
          </p:sp>
        </mc:Fallback>
      </mc:AlternateContent>
      <p:sp>
        <p:nvSpPr>
          <p:cNvPr id="6" name="Text Placeholder 15">
            <a:extLst>
              <a:ext uri="{FF2B5EF4-FFF2-40B4-BE49-F238E27FC236}">
                <a16:creationId xmlns:a16="http://schemas.microsoft.com/office/drawing/2014/main" id="{EFBB82D6-90BA-929E-187D-64A1124A87EA}"/>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3" name="Text Placeholder 5">
            <a:extLst>
              <a:ext uri="{FF2B5EF4-FFF2-40B4-BE49-F238E27FC236}">
                <a16:creationId xmlns:a16="http://schemas.microsoft.com/office/drawing/2014/main" id="{BC77D719-5C25-7080-DB8B-42CA0BE387C7}"/>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79839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2766218"/>
            <a:ext cx="10515600" cy="1325563"/>
          </a:xfrm>
        </p:spPr>
        <p:txBody>
          <a:bodyPr/>
          <a:lstStyle/>
          <a:p>
            <a:pPr algn="ctr"/>
            <a:r>
              <a:rPr lang="en-US" b="1" dirty="0"/>
              <a:t>Quiz questions</a:t>
            </a:r>
            <a:endParaRPr lang="en-GB" b="1" dirty="0"/>
          </a:p>
        </p:txBody>
      </p:sp>
      <p:sp>
        <p:nvSpPr>
          <p:cNvPr id="8" name="Text Placeholder 15">
            <a:extLst>
              <a:ext uri="{FF2B5EF4-FFF2-40B4-BE49-F238E27FC236}">
                <a16:creationId xmlns:a16="http://schemas.microsoft.com/office/drawing/2014/main" id="{7239A1D6-8455-2BDF-FB7D-9BCDF12561A2}"/>
              </a:ext>
            </a:extLst>
          </p:cNvPr>
          <p:cNvSpPr>
            <a:spLocks noGrp="1"/>
          </p:cNvSpPr>
          <p:nvPr>
            <p:ph type="body" sz="quarter" idx="11"/>
          </p:nvPr>
        </p:nvSpPr>
        <p:spPr>
          <a:xfrm>
            <a:off x="838200" y="6356349"/>
            <a:ext cx="4532586" cy="365125"/>
          </a:xfrm>
        </p:spPr>
        <p:txBody>
          <a:body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D713DB76-8A6B-8DBF-3C18-03C698DDD2F2}"/>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Question 1</a:t>
            </a:r>
          </a:p>
        </p:txBody>
      </p:sp>
      <p:sp>
        <p:nvSpPr>
          <p:cNvPr id="9" name="Content Placeholder 4">
            <a:extLst>
              <a:ext uri="{FF2B5EF4-FFF2-40B4-BE49-F238E27FC236}">
                <a16:creationId xmlns:a16="http://schemas.microsoft.com/office/drawing/2014/main" id="{08A4407F-7D07-7E7D-1EC3-FDAD4178E19A}"/>
              </a:ext>
            </a:extLst>
          </p:cNvPr>
          <p:cNvSpPr>
            <a:spLocks noGrp="1"/>
          </p:cNvSpPr>
          <p:nvPr>
            <p:ph idx="1"/>
          </p:nvPr>
        </p:nvSpPr>
        <p:spPr>
          <a:xfrm>
            <a:off x="433449" y="1565454"/>
            <a:ext cx="6813880" cy="3799026"/>
          </a:xfrm>
        </p:spPr>
        <p:txBody>
          <a:bodyPr anchor="t">
            <a:normAutofit/>
          </a:bodyPr>
          <a:lstStyle/>
          <a:p>
            <a:pPr marL="0" indent="0">
              <a:buNone/>
            </a:pPr>
            <a:r>
              <a:rPr lang="en-US" dirty="0"/>
              <a:t>You are carrying out commissioning checks on a laboratory climate-control system in a pharmaceutical facility. The environmental monitoring software requires all temperature inputs to be entered in base SI units so the data can integrate correctly with the building management system (BMS). </a:t>
            </a:r>
          </a:p>
          <a:p>
            <a:pPr marL="0" indent="0">
              <a:buNone/>
            </a:pPr>
            <a:r>
              <a:rPr lang="en-US" b="1" dirty="0"/>
              <a:t>State the base SI unit of temperature.</a:t>
            </a:r>
          </a:p>
          <a:p>
            <a:pPr marL="0" indent="0" algn="ctr">
              <a:buNone/>
            </a:pPr>
            <a:endParaRPr lang="en-US" dirty="0"/>
          </a:p>
        </p:txBody>
      </p:sp>
      <p:sp>
        <p:nvSpPr>
          <p:cNvPr id="17" name="TextBox 16">
            <a:extLst>
              <a:ext uri="{FF2B5EF4-FFF2-40B4-BE49-F238E27FC236}">
                <a16:creationId xmlns:a16="http://schemas.microsoft.com/office/drawing/2014/main" id="{FBAA6F9B-F3A3-7F8C-57EB-E705BC1D97C8}"/>
              </a:ext>
            </a:extLst>
          </p:cNvPr>
          <p:cNvSpPr txBox="1"/>
          <p:nvPr/>
        </p:nvSpPr>
        <p:spPr>
          <a:xfrm>
            <a:off x="7652080" y="1666804"/>
            <a:ext cx="4949085" cy="2493952"/>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kelvin (K)</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degrees Fahrenheit (ºF)</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degrees Celsius (ºC)</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degrees (º)</a:t>
            </a:r>
          </a:p>
        </p:txBody>
      </p:sp>
      <p:sp>
        <p:nvSpPr>
          <p:cNvPr id="5" name="Text Placeholder 15">
            <a:extLst>
              <a:ext uri="{FF2B5EF4-FFF2-40B4-BE49-F238E27FC236}">
                <a16:creationId xmlns:a16="http://schemas.microsoft.com/office/drawing/2014/main" id="{E25FD248-219B-6F0C-F16A-B6F190C95CEE}"/>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286A2783-1869-D25A-F266-8350118FA447}"/>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31679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EF34A-73E0-6FA7-BCE9-954B7D4365A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1E55FCB-A3AC-653E-D99F-DAD3FFB7A21E}"/>
              </a:ext>
            </a:extLst>
          </p:cNvPr>
          <p:cNvSpPr txBox="1"/>
          <p:nvPr/>
        </p:nvSpPr>
        <p:spPr>
          <a:xfrm>
            <a:off x="7652080" y="1666804"/>
            <a:ext cx="4949085" cy="2493952"/>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kelvin (K)</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degrees Fahrenheit (ºF)</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degrees Celsius (ºC)</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degrees (º)</a:t>
            </a:r>
          </a:p>
        </p:txBody>
      </p:sp>
      <p:sp>
        <p:nvSpPr>
          <p:cNvPr id="4" name="Title 3">
            <a:extLst>
              <a:ext uri="{FF2B5EF4-FFF2-40B4-BE49-F238E27FC236}">
                <a16:creationId xmlns:a16="http://schemas.microsoft.com/office/drawing/2014/main" id="{DEB3A7D1-4F50-CBEB-96B1-4C90C9302EA1}"/>
              </a:ext>
            </a:extLst>
          </p:cNvPr>
          <p:cNvSpPr>
            <a:spLocks noGrp="1"/>
          </p:cNvSpPr>
          <p:nvPr>
            <p:ph type="title"/>
          </p:nvPr>
        </p:nvSpPr>
        <p:spPr>
          <a:xfrm>
            <a:off x="838200" y="365125"/>
            <a:ext cx="10515600" cy="1325563"/>
          </a:xfrm>
        </p:spPr>
        <p:txBody>
          <a:bodyPr>
            <a:normAutofit/>
          </a:bodyPr>
          <a:lstStyle/>
          <a:p>
            <a:r>
              <a:rPr lang="en-GB" dirty="0"/>
              <a:t>Question 1: </a:t>
            </a:r>
            <a:r>
              <a:rPr lang="en-GB" dirty="0">
                <a:solidFill>
                  <a:schemeClr val="accent1"/>
                </a:solidFill>
              </a:rPr>
              <a:t>Answer</a:t>
            </a:r>
          </a:p>
        </p:txBody>
      </p:sp>
      <p:sp>
        <p:nvSpPr>
          <p:cNvPr id="26" name="Rectangle 6">
            <a:extLst>
              <a:ext uri="{FF2B5EF4-FFF2-40B4-BE49-F238E27FC236}">
                <a16:creationId xmlns:a16="http://schemas.microsoft.com/office/drawing/2014/main" id="{3E6B5137-1C18-D86C-4A0A-D5F714726BBA}"/>
              </a:ext>
            </a:extLst>
          </p:cNvPr>
          <p:cNvSpPr>
            <a:spLocks noChangeArrowheads="1"/>
          </p:cNvSpPr>
          <p:nvPr/>
        </p:nvSpPr>
        <p:spPr bwMode="auto">
          <a:xfrm>
            <a:off x="7652080" y="4702760"/>
            <a:ext cx="410647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Celsius is commonly used, but it is not an SI unit. </a:t>
            </a:r>
            <a:b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b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You may see it with temperature differences because 1ºC = 1K.</a:t>
            </a:r>
            <a:endParaRPr kumimoji="0" lang="en-US" altLang="en-US" sz="2000" b="0" i="0" u="none" strike="noStrike" cap="none" normalizeH="0" baseline="0" dirty="0">
              <a:ln>
                <a:noFill/>
              </a:ln>
              <a:effectLst/>
              <a:latin typeface="Arial" panose="020B0604020202020204" pitchFamily="34" charset="0"/>
            </a:endParaRPr>
          </a:p>
        </p:txBody>
      </p:sp>
      <p:sp>
        <p:nvSpPr>
          <p:cNvPr id="2" name="Oval 1">
            <a:extLst>
              <a:ext uri="{FF2B5EF4-FFF2-40B4-BE49-F238E27FC236}">
                <a16:creationId xmlns:a16="http://schemas.microsoft.com/office/drawing/2014/main" id="{9C7B4580-7CEE-EEA2-ED7F-CEF4BDC49F90}"/>
              </a:ext>
            </a:extLst>
          </p:cNvPr>
          <p:cNvSpPr/>
          <p:nvPr/>
        </p:nvSpPr>
        <p:spPr>
          <a:xfrm>
            <a:off x="7383422" y="1666804"/>
            <a:ext cx="2743200" cy="696036"/>
          </a:xfrm>
          <a:custGeom>
            <a:avLst/>
            <a:gdLst>
              <a:gd name="csX0" fmla="*/ 0 w 2743200"/>
              <a:gd name="csY0" fmla="*/ 348018 h 696036"/>
              <a:gd name="csX1" fmla="*/ 1371600 w 2743200"/>
              <a:gd name="csY1" fmla="*/ 0 h 696036"/>
              <a:gd name="csX2" fmla="*/ 2743200 w 2743200"/>
              <a:gd name="csY2" fmla="*/ 348018 h 696036"/>
              <a:gd name="csX3" fmla="*/ 1371600 w 2743200"/>
              <a:gd name="csY3" fmla="*/ 696036 h 696036"/>
              <a:gd name="csX4" fmla="*/ 0 w 2743200"/>
              <a:gd name="csY4" fmla="*/ 348018 h 696036"/>
            </a:gdLst>
            <a:ahLst/>
            <a:cxnLst>
              <a:cxn ang="0">
                <a:pos x="csX0" y="csY0"/>
              </a:cxn>
              <a:cxn ang="0">
                <a:pos x="csX1" y="csY1"/>
              </a:cxn>
              <a:cxn ang="0">
                <a:pos x="csX2" y="csY2"/>
              </a:cxn>
              <a:cxn ang="0">
                <a:pos x="csX3" y="csY3"/>
              </a:cxn>
              <a:cxn ang="0">
                <a:pos x="csX4" y="csY4"/>
              </a:cxn>
            </a:cxnLst>
            <a:rect l="l" t="t" r="r" b="b"/>
            <a:pathLst>
              <a:path w="2743200" h="696036" extrusionOk="0">
                <a:moveTo>
                  <a:pt x="0" y="348018"/>
                </a:moveTo>
                <a:cubicBezTo>
                  <a:pt x="-28547" y="138204"/>
                  <a:pt x="534533" y="29857"/>
                  <a:pt x="1371600" y="0"/>
                </a:cubicBezTo>
                <a:cubicBezTo>
                  <a:pt x="2150803" y="4566"/>
                  <a:pt x="2731815" y="156175"/>
                  <a:pt x="2743200" y="348018"/>
                </a:cubicBezTo>
                <a:cubicBezTo>
                  <a:pt x="2698383" y="583990"/>
                  <a:pt x="2114868" y="774776"/>
                  <a:pt x="1371600" y="696036"/>
                </a:cubicBezTo>
                <a:cubicBezTo>
                  <a:pt x="592605" y="684283"/>
                  <a:pt x="12175" y="546040"/>
                  <a:pt x="0" y="348018"/>
                </a:cubicBezTo>
                <a:close/>
              </a:path>
            </a:pathLst>
          </a:custGeom>
          <a:noFill/>
          <a:ln w="38100">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6AE3F7F3-1165-51FA-7ED1-34E89FC5B365}"/>
              </a:ext>
            </a:extLst>
          </p:cNvPr>
          <p:cNvSpPr>
            <a:spLocks noGrp="1"/>
          </p:cNvSpPr>
          <p:nvPr>
            <p:ph idx="1"/>
          </p:nvPr>
        </p:nvSpPr>
        <p:spPr>
          <a:xfrm>
            <a:off x="433449" y="1565454"/>
            <a:ext cx="6813880" cy="3799026"/>
          </a:xfrm>
        </p:spPr>
        <p:txBody>
          <a:bodyPr anchor="t">
            <a:normAutofit/>
          </a:bodyPr>
          <a:lstStyle/>
          <a:p>
            <a:pPr marL="0" indent="0">
              <a:buNone/>
            </a:pPr>
            <a:r>
              <a:rPr lang="en-US" dirty="0"/>
              <a:t>You are carrying out commissioning checks on a laboratory climate-control system in a pharmaceutical facility. The environmental monitoring software requires all temperature inputs to be entered in base SI units so the data can integrate correctly with the building management system (BMS). </a:t>
            </a:r>
          </a:p>
          <a:p>
            <a:pPr marL="0" indent="0">
              <a:buNone/>
            </a:pPr>
            <a:r>
              <a:rPr lang="en-US" b="1" dirty="0"/>
              <a:t>State the base SI unit of temperature.</a:t>
            </a:r>
          </a:p>
          <a:p>
            <a:pPr marL="0" indent="0" algn="ctr">
              <a:buNone/>
            </a:pPr>
            <a:endParaRPr lang="en-US" dirty="0"/>
          </a:p>
        </p:txBody>
      </p:sp>
      <p:sp>
        <p:nvSpPr>
          <p:cNvPr id="8" name="Text Placeholder 15">
            <a:extLst>
              <a:ext uri="{FF2B5EF4-FFF2-40B4-BE49-F238E27FC236}">
                <a16:creationId xmlns:a16="http://schemas.microsoft.com/office/drawing/2014/main" id="{5BE0966F-6092-D690-2678-32660582A177}"/>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3" name="Text Placeholder 5">
            <a:extLst>
              <a:ext uri="{FF2B5EF4-FFF2-40B4-BE49-F238E27FC236}">
                <a16:creationId xmlns:a16="http://schemas.microsoft.com/office/drawing/2014/main" id="{D20707A1-65C3-A5FD-2938-014C06E27FC0}"/>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45065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E1D4-647E-7775-E45C-99B3725E78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414D7B-0CD9-AEF7-10BE-59B5B690E34E}"/>
              </a:ext>
            </a:extLst>
          </p:cNvPr>
          <p:cNvSpPr>
            <a:spLocks noGrp="1"/>
          </p:cNvSpPr>
          <p:nvPr>
            <p:ph type="title"/>
          </p:nvPr>
        </p:nvSpPr>
        <p:spPr>
          <a:xfrm>
            <a:off x="838200" y="365125"/>
            <a:ext cx="10515600" cy="1325563"/>
          </a:xfrm>
        </p:spPr>
        <p:txBody>
          <a:bodyPr>
            <a:normAutofit/>
          </a:bodyPr>
          <a:lstStyle/>
          <a:p>
            <a:r>
              <a:rPr lang="en-GB" dirty="0"/>
              <a:t>Question 2</a:t>
            </a:r>
            <a:endParaRPr lang="en-GB" dirty="0">
              <a:solidFill>
                <a:schemeClr val="accent1"/>
              </a:solidFill>
            </a:endParaRPr>
          </a:p>
        </p:txBody>
      </p:sp>
      <p:sp>
        <p:nvSpPr>
          <p:cNvPr id="9" name="Content Placeholder 4">
            <a:extLst>
              <a:ext uri="{FF2B5EF4-FFF2-40B4-BE49-F238E27FC236}">
                <a16:creationId xmlns:a16="http://schemas.microsoft.com/office/drawing/2014/main" id="{6B5566F2-AA56-50AA-3C08-D3D9DAACA15B}"/>
              </a:ext>
            </a:extLst>
          </p:cNvPr>
          <p:cNvSpPr>
            <a:spLocks noGrp="1"/>
          </p:cNvSpPr>
          <p:nvPr>
            <p:ph idx="1"/>
          </p:nvPr>
        </p:nvSpPr>
        <p:spPr>
          <a:xfrm>
            <a:off x="433449" y="1463040"/>
            <a:ext cx="6813880" cy="4429760"/>
          </a:xfrm>
        </p:spPr>
        <p:txBody>
          <a:bodyPr anchor="t">
            <a:normAutofit/>
          </a:bodyPr>
          <a:lstStyle/>
          <a:p>
            <a:pPr marL="0" indent="0">
              <a:buNone/>
            </a:pPr>
            <a:r>
              <a:rPr lang="en-US" dirty="0"/>
              <a:t>You are carrying out commissioning checks on a newly installed underfloor heating system. </a:t>
            </a:r>
            <a:br>
              <a:rPr lang="en-US" dirty="0"/>
            </a:br>
            <a:r>
              <a:rPr lang="en-US" dirty="0"/>
              <a:t>As part of the performance testing, you must confirm that the insulation beneath the floor is adequate by reviewing the rate of heat loss through the slab. The project manager reminds you that all measurements must use SI units.</a:t>
            </a:r>
          </a:p>
          <a:p>
            <a:pPr marL="0" indent="0">
              <a:buNone/>
            </a:pPr>
            <a:r>
              <a:rPr lang="en-US" b="1" dirty="0"/>
              <a:t>State the SI unit used to measure the rate of heat loss.</a:t>
            </a:r>
          </a:p>
          <a:p>
            <a:pPr marL="0" indent="0" algn="ctr">
              <a:buNone/>
            </a:pPr>
            <a:endParaRPr lang="en-US" dirty="0"/>
          </a:p>
          <a:p>
            <a:pPr marL="0" indent="0" algn="ctr">
              <a:buNone/>
            </a:pPr>
            <a:endParaRPr lang="en-US" dirty="0"/>
          </a:p>
        </p:txBody>
      </p:sp>
      <p:sp>
        <p:nvSpPr>
          <p:cNvPr id="3" name="TextBox 2">
            <a:extLst>
              <a:ext uri="{FF2B5EF4-FFF2-40B4-BE49-F238E27FC236}">
                <a16:creationId xmlns:a16="http://schemas.microsoft.com/office/drawing/2014/main" id="{B0E41660-4578-20E4-24F0-6675DF99831B}"/>
              </a:ext>
            </a:extLst>
          </p:cNvPr>
          <p:cNvSpPr txBox="1"/>
          <p:nvPr/>
        </p:nvSpPr>
        <p:spPr>
          <a:xfrm>
            <a:off x="7549941" y="2182056"/>
            <a:ext cx="4208610" cy="2493952"/>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W (watts)</a:t>
            </a:r>
            <a:endParaRPr lang="en-GB" sz="2800" baseline="300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kJ (kilojoules)</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K (kelvin)</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Nm (newton-</a:t>
            </a:r>
            <a:r>
              <a:rPr lang="en-US" sz="2800" dirty="0" err="1">
                <a:latin typeface="Arial" panose="020B0604020202020204" pitchFamily="34" charset="0"/>
                <a:cs typeface="Arial" panose="020B0604020202020204" pitchFamily="34" charset="0"/>
              </a:rPr>
              <a:t>metre</a:t>
            </a: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6" name="Text Placeholder 15">
            <a:extLst>
              <a:ext uri="{FF2B5EF4-FFF2-40B4-BE49-F238E27FC236}">
                <a16:creationId xmlns:a16="http://schemas.microsoft.com/office/drawing/2014/main" id="{85F7D067-26EC-40B7-634F-77068E70E8E6}"/>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35C65199-B739-2251-75A3-FE8D819761E6}"/>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74796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85989-1928-B1F6-CC9E-494A454AE9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94C443-B59C-F9B0-8A37-9A7C9E5983E0}"/>
              </a:ext>
            </a:extLst>
          </p:cNvPr>
          <p:cNvSpPr txBox="1"/>
          <p:nvPr/>
        </p:nvSpPr>
        <p:spPr>
          <a:xfrm>
            <a:off x="7549941" y="2182056"/>
            <a:ext cx="4208610" cy="2493888"/>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W (watts)</a:t>
            </a:r>
            <a:endParaRPr lang="en-GB" sz="2800" baseline="300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kJ (kilojoules)</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K (kelvin)</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Nm (newton-</a:t>
            </a:r>
            <a:r>
              <a:rPr lang="en-US" sz="2800" dirty="0" err="1">
                <a:latin typeface="Arial" panose="020B0604020202020204" pitchFamily="34" charset="0"/>
                <a:cs typeface="Arial" panose="020B0604020202020204" pitchFamily="34" charset="0"/>
              </a:rPr>
              <a:t>metre</a:t>
            </a: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18D0FCD-7150-E106-D736-FF909C2EC1E6}"/>
              </a:ext>
            </a:extLst>
          </p:cNvPr>
          <p:cNvSpPr>
            <a:spLocks noGrp="1"/>
          </p:cNvSpPr>
          <p:nvPr>
            <p:ph type="title"/>
          </p:nvPr>
        </p:nvSpPr>
        <p:spPr>
          <a:xfrm>
            <a:off x="838200" y="365125"/>
            <a:ext cx="10515600" cy="1325563"/>
          </a:xfrm>
        </p:spPr>
        <p:txBody>
          <a:bodyPr>
            <a:normAutofit/>
          </a:bodyPr>
          <a:lstStyle/>
          <a:p>
            <a:r>
              <a:rPr lang="en-GB" dirty="0"/>
              <a:t>Question 2: </a:t>
            </a:r>
            <a:r>
              <a:rPr lang="en-GB" dirty="0">
                <a:solidFill>
                  <a:schemeClr val="accent1"/>
                </a:solidFill>
              </a:rPr>
              <a:t>Answer</a:t>
            </a:r>
          </a:p>
        </p:txBody>
      </p:sp>
      <p:sp>
        <p:nvSpPr>
          <p:cNvPr id="2" name="Oval 1">
            <a:extLst>
              <a:ext uri="{FF2B5EF4-FFF2-40B4-BE49-F238E27FC236}">
                <a16:creationId xmlns:a16="http://schemas.microsoft.com/office/drawing/2014/main" id="{C3B6BE0D-47CD-8A2E-37EC-17190886B527}"/>
              </a:ext>
            </a:extLst>
          </p:cNvPr>
          <p:cNvSpPr/>
          <p:nvPr/>
        </p:nvSpPr>
        <p:spPr>
          <a:xfrm>
            <a:off x="7247329" y="2077879"/>
            <a:ext cx="4511222" cy="820741"/>
          </a:xfrm>
          <a:custGeom>
            <a:avLst/>
            <a:gdLst>
              <a:gd name="csX0" fmla="*/ 0 w 4511222"/>
              <a:gd name="csY0" fmla="*/ 410371 h 820741"/>
              <a:gd name="csX1" fmla="*/ 2255611 w 4511222"/>
              <a:gd name="csY1" fmla="*/ 0 h 820741"/>
              <a:gd name="csX2" fmla="*/ 4511222 w 4511222"/>
              <a:gd name="csY2" fmla="*/ 410371 h 820741"/>
              <a:gd name="csX3" fmla="*/ 2255611 w 4511222"/>
              <a:gd name="csY3" fmla="*/ 820742 h 820741"/>
              <a:gd name="csX4" fmla="*/ 0 w 4511222"/>
              <a:gd name="csY4" fmla="*/ 410371 h 820741"/>
            </a:gdLst>
            <a:ahLst/>
            <a:cxnLst>
              <a:cxn ang="0">
                <a:pos x="csX0" y="csY0"/>
              </a:cxn>
              <a:cxn ang="0">
                <a:pos x="csX1" y="csY1"/>
              </a:cxn>
              <a:cxn ang="0">
                <a:pos x="csX2" y="csY2"/>
              </a:cxn>
              <a:cxn ang="0">
                <a:pos x="csX3" y="csY3"/>
              </a:cxn>
              <a:cxn ang="0">
                <a:pos x="csX4" y="csY4"/>
              </a:cxn>
            </a:cxnLst>
            <a:rect l="l" t="t" r="r" b="b"/>
            <a:pathLst>
              <a:path w="4511222" h="820741" extrusionOk="0">
                <a:moveTo>
                  <a:pt x="0" y="410371"/>
                </a:moveTo>
                <a:cubicBezTo>
                  <a:pt x="-46646" y="154957"/>
                  <a:pt x="987716" y="8315"/>
                  <a:pt x="2255611" y="0"/>
                </a:cubicBezTo>
                <a:cubicBezTo>
                  <a:pt x="3542660" y="8697"/>
                  <a:pt x="4454709" y="185526"/>
                  <a:pt x="4511222" y="410371"/>
                </a:cubicBezTo>
                <a:cubicBezTo>
                  <a:pt x="4475488" y="671909"/>
                  <a:pt x="3483398" y="919975"/>
                  <a:pt x="2255611" y="820742"/>
                </a:cubicBezTo>
                <a:cubicBezTo>
                  <a:pt x="967490" y="797555"/>
                  <a:pt x="15636" y="644484"/>
                  <a:pt x="0" y="410371"/>
                </a:cubicBezTo>
                <a:close/>
              </a:path>
            </a:pathLst>
          </a:custGeom>
          <a:noFill/>
          <a:ln w="38100">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4">
            <a:extLst>
              <a:ext uri="{FF2B5EF4-FFF2-40B4-BE49-F238E27FC236}">
                <a16:creationId xmlns:a16="http://schemas.microsoft.com/office/drawing/2014/main" id="{FF5865E9-6D4B-3A36-A1E9-9FCEF2971FD5}"/>
              </a:ext>
            </a:extLst>
          </p:cNvPr>
          <p:cNvSpPr>
            <a:spLocks noGrp="1"/>
          </p:cNvSpPr>
          <p:nvPr>
            <p:ph idx="1"/>
          </p:nvPr>
        </p:nvSpPr>
        <p:spPr>
          <a:xfrm>
            <a:off x="433449" y="1463040"/>
            <a:ext cx="6813880" cy="4429760"/>
          </a:xfrm>
        </p:spPr>
        <p:txBody>
          <a:bodyPr anchor="t">
            <a:normAutofit/>
          </a:bodyPr>
          <a:lstStyle/>
          <a:p>
            <a:pPr marL="0" indent="0">
              <a:buNone/>
            </a:pPr>
            <a:r>
              <a:rPr lang="en-US" dirty="0"/>
              <a:t>You are carrying out commissioning checks on a newly installed underfloor heating system. </a:t>
            </a:r>
            <a:br>
              <a:rPr lang="en-US" dirty="0"/>
            </a:br>
            <a:r>
              <a:rPr lang="en-US" dirty="0"/>
              <a:t>As part of the performance testing, you must confirm that the insulation beneath the floor is adequate by reviewing the rate of heat loss through the slab. The project manager reminds you that all measurements must use SI units.</a:t>
            </a:r>
          </a:p>
          <a:p>
            <a:pPr marL="0" indent="0">
              <a:buNone/>
            </a:pPr>
            <a:r>
              <a:rPr lang="en-US" b="1" dirty="0"/>
              <a:t>State the SI unit used to measure the rate of heat loss.</a:t>
            </a:r>
          </a:p>
          <a:p>
            <a:pPr marL="0" indent="0" algn="ctr">
              <a:buNone/>
            </a:pPr>
            <a:endParaRPr lang="en-US" dirty="0"/>
          </a:p>
          <a:p>
            <a:pPr marL="0" indent="0" algn="ctr">
              <a:buNone/>
            </a:pPr>
            <a:endParaRPr lang="en-US" dirty="0"/>
          </a:p>
        </p:txBody>
      </p:sp>
      <p:sp>
        <p:nvSpPr>
          <p:cNvPr id="7" name="Rectangle 6">
            <a:extLst>
              <a:ext uri="{FF2B5EF4-FFF2-40B4-BE49-F238E27FC236}">
                <a16:creationId xmlns:a16="http://schemas.microsoft.com/office/drawing/2014/main" id="{8A73D8FF-413C-FF27-DF14-15F06EE55E16}"/>
              </a:ext>
            </a:extLst>
          </p:cNvPr>
          <p:cNvSpPr>
            <a:spLocks noChangeArrowheads="1"/>
          </p:cNvSpPr>
          <p:nvPr/>
        </p:nvSpPr>
        <p:spPr bwMode="auto">
          <a:xfrm>
            <a:off x="7652080" y="4905993"/>
            <a:ext cx="41064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dirty="0"/>
              <a:t>Note: Rate of heat loss is a measure of power.</a:t>
            </a:r>
          </a:p>
          <a:p>
            <a:r>
              <a:rPr lang="en-GB" sz="2400" dirty="0"/>
              <a:t>1 W = 1 J/s.</a:t>
            </a:r>
          </a:p>
        </p:txBody>
      </p:sp>
      <p:sp>
        <p:nvSpPr>
          <p:cNvPr id="9" name="Text Placeholder 15">
            <a:extLst>
              <a:ext uri="{FF2B5EF4-FFF2-40B4-BE49-F238E27FC236}">
                <a16:creationId xmlns:a16="http://schemas.microsoft.com/office/drawing/2014/main" id="{E1AC268B-3098-28E2-DF71-5A67F874662B}"/>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6" name="Text Placeholder 5">
            <a:extLst>
              <a:ext uri="{FF2B5EF4-FFF2-40B4-BE49-F238E27FC236}">
                <a16:creationId xmlns:a16="http://schemas.microsoft.com/office/drawing/2014/main" id="{2EFD36D0-3BA1-FB7C-860B-15A38CD4B63C}"/>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38791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D55CF-90B1-3044-D874-45AD36825B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D5DB3F-ACEA-CE21-F235-C2AB388CF0B1}"/>
              </a:ext>
            </a:extLst>
          </p:cNvPr>
          <p:cNvSpPr>
            <a:spLocks noGrp="1"/>
          </p:cNvSpPr>
          <p:nvPr>
            <p:ph type="title"/>
          </p:nvPr>
        </p:nvSpPr>
        <p:spPr>
          <a:xfrm>
            <a:off x="838200" y="365125"/>
            <a:ext cx="10515600" cy="1325563"/>
          </a:xfrm>
        </p:spPr>
        <p:txBody>
          <a:bodyPr>
            <a:normAutofit/>
          </a:bodyPr>
          <a:lstStyle/>
          <a:p>
            <a:r>
              <a:rPr lang="en-GB" dirty="0"/>
              <a:t>Question 3</a:t>
            </a:r>
            <a:endParaRPr lang="en-GB" dirty="0">
              <a:solidFill>
                <a:schemeClr val="accent1"/>
              </a:solidFill>
            </a:endParaRPr>
          </a:p>
        </p:txBody>
      </p:sp>
      <p:sp>
        <p:nvSpPr>
          <p:cNvPr id="3" name="Content Placeholder 4">
            <a:extLst>
              <a:ext uri="{FF2B5EF4-FFF2-40B4-BE49-F238E27FC236}">
                <a16:creationId xmlns:a16="http://schemas.microsoft.com/office/drawing/2014/main" id="{DB96513C-0C55-E952-4104-DE78CB661239}"/>
              </a:ext>
            </a:extLst>
          </p:cNvPr>
          <p:cNvSpPr txBox="1">
            <a:spLocks/>
          </p:cNvSpPr>
          <p:nvPr/>
        </p:nvSpPr>
        <p:spPr>
          <a:xfrm>
            <a:off x="671650" y="1721894"/>
            <a:ext cx="5854254" cy="2317672"/>
          </a:xfrm>
          <a:prstGeom prst="rect">
            <a:avLst/>
          </a:prstGeom>
          <a:solidFill>
            <a:srgbClr val="EBDDF4"/>
          </a:solidFill>
        </p:spPr>
        <p:txBody>
          <a:bodyPr vert="horz" lIns="180000" tIns="180000" rIns="180000" bIns="180000" rtlCol="0" anchor="ctr">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Over a 20-hour period, a house loses 120 </a:t>
            </a:r>
            <a:r>
              <a:rPr lang="en-US" dirty="0" err="1"/>
              <a:t>Wh</a:t>
            </a:r>
            <a:r>
              <a:rPr lang="en-US" dirty="0"/>
              <a:t> of energy.</a:t>
            </a:r>
          </a:p>
          <a:p>
            <a:pPr marL="0" indent="0">
              <a:buNone/>
            </a:pPr>
            <a:r>
              <a:rPr lang="en-US" b="1" dirty="0"/>
              <a:t>State this quantity in joules.</a:t>
            </a:r>
          </a:p>
        </p:txBody>
      </p:sp>
      <p:sp>
        <p:nvSpPr>
          <p:cNvPr id="6" name="Text Placeholder 15">
            <a:extLst>
              <a:ext uri="{FF2B5EF4-FFF2-40B4-BE49-F238E27FC236}">
                <a16:creationId xmlns:a16="http://schemas.microsoft.com/office/drawing/2014/main" id="{03AAE5EF-4901-5AB0-08CB-58FC2D24737A}"/>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028A0798-67D5-1228-A270-E4D002F4AA5D}"/>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94754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4D84-D8B5-7006-B014-D02BD1CEB3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112144-8770-99F5-E323-81741BAC8147}"/>
              </a:ext>
            </a:extLst>
          </p:cNvPr>
          <p:cNvSpPr>
            <a:spLocks noGrp="1"/>
          </p:cNvSpPr>
          <p:nvPr>
            <p:ph type="title"/>
          </p:nvPr>
        </p:nvSpPr>
        <p:spPr>
          <a:xfrm>
            <a:off x="838200" y="365125"/>
            <a:ext cx="10515600" cy="1325563"/>
          </a:xfrm>
        </p:spPr>
        <p:txBody>
          <a:bodyPr>
            <a:normAutofit/>
          </a:bodyPr>
          <a:lstStyle/>
          <a:p>
            <a:r>
              <a:rPr lang="en-GB" dirty="0"/>
              <a:t>Question 3: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6" name="Content Placeholder 4">
                <a:extLst>
                  <a:ext uri="{FF2B5EF4-FFF2-40B4-BE49-F238E27FC236}">
                    <a16:creationId xmlns:a16="http://schemas.microsoft.com/office/drawing/2014/main" id="{718A3C72-3A14-D2E4-7619-61E3BA0F3100}"/>
                  </a:ext>
                </a:extLst>
              </p:cNvPr>
              <p:cNvSpPr txBox="1">
                <a:spLocks/>
              </p:cNvSpPr>
              <p:nvPr/>
            </p:nvSpPr>
            <p:spPr>
              <a:xfrm>
                <a:off x="6760997" y="3203353"/>
                <a:ext cx="5202288" cy="2817331"/>
              </a:xfrm>
              <a:prstGeom prst="rect">
                <a:avLst/>
              </a:prstGeom>
              <a:no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14:m>
                  <m:oMath xmlns:m="http://schemas.openxmlformats.org/officeDocument/2006/math">
                    <m:r>
                      <a:rPr lang="en-US" i="1" smtClean="0">
                        <a:latin typeface="Cambria Math" panose="02040503050406030204" pitchFamily="18" charset="0"/>
                        <a:ea typeface="Cambria Math" panose="02040503050406030204" pitchFamily="18" charset="0"/>
                      </a:rPr>
                      <m:t>1 </m:t>
                    </m:r>
                    <m:r>
                      <m:rPr>
                        <m:nor/>
                      </m:rPr>
                      <a:rPr lang="en-GB" b="0" i="0" smtClean="0">
                        <a:latin typeface="Cambria Math" panose="02040503050406030204" pitchFamily="18" charset="0"/>
                        <a:ea typeface="Cambria Math" panose="02040503050406030204" pitchFamily="18" charset="0"/>
                      </a:rPr>
                      <m:t>W</m:t>
                    </m:r>
                    <m:r>
                      <m:rPr>
                        <m:nor/>
                      </m:rPr>
                      <a:rPr lang="en-US" i="0">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 </m:t>
                    </m:r>
                    <m:r>
                      <m:rPr>
                        <m:nor/>
                      </m:rPr>
                      <a:rPr lang="en-US" i="0">
                        <a:latin typeface="Cambria Math" panose="02040503050406030204" pitchFamily="18" charset="0"/>
                        <a:ea typeface="Cambria Math" panose="02040503050406030204" pitchFamily="18" charset="0"/>
                      </a:rPr>
                      <m:t>W</m:t>
                    </m:r>
                    <m:r>
                      <a:rPr lang="en-US" i="1">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 </m:t>
                    </m:r>
                    <m:r>
                      <m:rPr>
                        <m:nor/>
                      </m:rPr>
                      <a:rPr lang="en-US" i="0">
                        <a:latin typeface="Cambria Math" panose="02040503050406030204" pitchFamily="18" charset="0"/>
                        <a:ea typeface="Cambria Math" panose="02040503050406030204" pitchFamily="18" charset="0"/>
                      </a:rPr>
                      <m:t>h</m:t>
                    </m:r>
                  </m:oMath>
                </a14:m>
                <a:endParaRPr lang="en-US" dirty="0">
                  <a:latin typeface="Cambria Math" panose="02040503050406030204" pitchFamily="18" charset="0"/>
                  <a:ea typeface="Cambria Math" panose="02040503050406030204" pitchFamily="18" charset="0"/>
                </a:endParaRPr>
              </a:p>
              <a:p>
                <a:pPr>
                  <a:buClr>
                    <a:schemeClr val="bg1"/>
                  </a:buClr>
                </a:pPr>
                <a14:m>
                  <m:oMath xmlns:m="http://schemas.openxmlformats.org/officeDocument/2006/math">
                    <m:r>
                      <a:rPr lang="en-US" i="1" smtClean="0">
                        <a:solidFill>
                          <a:schemeClr val="bg1"/>
                        </a:solidFill>
                        <a:latin typeface="Cambria Math" panose="02040503050406030204" pitchFamily="18" charset="0"/>
                        <a:ea typeface="Cambria Math" panose="02040503050406030204" pitchFamily="18" charset="0"/>
                      </a:rPr>
                      <m:t>1 </m:t>
                    </m:r>
                    <m:r>
                      <m:rPr>
                        <m:nor/>
                      </m:rPr>
                      <a:rPr lang="en-US" i="0">
                        <a:solidFill>
                          <a:schemeClr val="bg1"/>
                        </a:solidFill>
                        <a:latin typeface="Cambria Math" panose="02040503050406030204" pitchFamily="18" charset="0"/>
                        <a:ea typeface="Cambria Math" panose="02040503050406030204" pitchFamily="18" charset="0"/>
                      </a:rPr>
                      <m:t>W</m:t>
                    </m:r>
                    <m:r>
                      <a:rPr lang="en-US" i="1">
                        <a:solidFill>
                          <a:schemeClr val="bg1"/>
                        </a:solidFill>
                        <a:latin typeface="Cambria Math" panose="02040503050406030204" pitchFamily="18" charset="0"/>
                        <a:ea typeface="Cambria Math" panose="02040503050406030204" pitchFamily="18" charset="0"/>
                      </a:rPr>
                      <m:t>⋅</m:t>
                    </m:r>
                    <m:r>
                      <m:rPr>
                        <m:nor/>
                      </m:rPr>
                      <a:rPr lang="en-US" i="0">
                        <a:solidFill>
                          <a:schemeClr val="bg1"/>
                        </a:solidFill>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 </m:t>
                    </m:r>
                    <m:r>
                      <m:rPr>
                        <m:nor/>
                      </m:rPr>
                      <a:rPr lang="en-US" i="0">
                        <a:latin typeface="Cambria Math" panose="02040503050406030204" pitchFamily="18" charset="0"/>
                        <a:ea typeface="Cambria Math" panose="02040503050406030204" pitchFamily="18" charset="0"/>
                      </a:rPr>
                      <m:t>W</m:t>
                    </m:r>
                    <m:r>
                      <a:rPr lang="en-US" i="1">
                        <a:latin typeface="Cambria Math" panose="02040503050406030204" pitchFamily="18" charset="0"/>
                        <a:ea typeface="Cambria Math" panose="02040503050406030204" pitchFamily="18" charset="0"/>
                      </a:rPr>
                      <m:t>×3600</m:t>
                    </m:r>
                    <m:r>
                      <a:rPr lang="en-US">
                        <a:latin typeface="Cambria Math" panose="02040503050406030204" pitchFamily="18" charset="0"/>
                        <a:ea typeface="Cambria Math" panose="02040503050406030204" pitchFamily="18" charset="0"/>
                      </a:rPr>
                      <m:t> </m:t>
                    </m:r>
                    <m:r>
                      <m:rPr>
                        <m:nor/>
                      </m:rPr>
                      <a:rPr lang="en-US" i="0">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 3600</m:t>
                    </m:r>
                    <m:r>
                      <a:rPr lang="en-US">
                        <a:latin typeface="Cambria Math" panose="02040503050406030204" pitchFamily="18" charset="0"/>
                        <a:ea typeface="Cambria Math" panose="02040503050406030204" pitchFamily="18" charset="0"/>
                      </a:rPr>
                      <m:t> </m:t>
                    </m:r>
                    <m:r>
                      <m:rPr>
                        <m:nor/>
                      </m:rPr>
                      <a:rPr lang="en-US" i="0">
                        <a:latin typeface="Cambria Math" panose="02040503050406030204" pitchFamily="18" charset="0"/>
                        <a:ea typeface="Cambria Math" panose="02040503050406030204" pitchFamily="18" charset="0"/>
                      </a:rPr>
                      <m:t>J</m:t>
                    </m:r>
                  </m:oMath>
                </a14:m>
                <a:r>
                  <a:rPr lang="en-US" dirty="0">
                    <a:latin typeface="Cambria Math" panose="02040503050406030204" pitchFamily="18" charset="0"/>
                    <a:ea typeface="Cambria Math" panose="02040503050406030204" pitchFamily="18" charset="0"/>
                  </a:rPr>
                  <a:t> </a:t>
                </a:r>
              </a:p>
              <a:p>
                <a:pPr marL="0" indent="0">
                  <a:buFont typeface="Arial" panose="020B0604020202020204" pitchFamily="34" charset="0"/>
                  <a:buNone/>
                </a:pPr>
                <a:r>
                  <a:rPr lang="en-US" dirty="0"/>
                  <a:t>so</a:t>
                </a:r>
              </a:p>
              <a:p>
                <a:pPr>
                  <a:buClr>
                    <a:schemeClr val="bg1"/>
                  </a:buClr>
                </a:pPr>
                <a14:m>
                  <m:oMath xmlns:m="http://schemas.openxmlformats.org/officeDocument/2006/math">
                    <m:r>
                      <a:rPr lang="en-US" i="1" dirty="0" smtClean="0">
                        <a:latin typeface="Cambria Math" panose="02040503050406030204" pitchFamily="18" charset="0"/>
                      </a:rPr>
                      <m:t>120 </m:t>
                    </m:r>
                    <m:r>
                      <m:rPr>
                        <m:sty m:val="p"/>
                      </m:rPr>
                      <a:rPr lang="en-GB" b="0" i="0" dirty="0" smtClean="0">
                        <a:latin typeface="Cambria Math" panose="02040503050406030204" pitchFamily="18" charset="0"/>
                      </a:rPr>
                      <m:t>W</m:t>
                    </m:r>
                    <m:r>
                      <m:rPr>
                        <m:sty m:val="p"/>
                      </m:rPr>
                      <a:rPr lang="en-US" i="0" dirty="0" err="1" smtClean="0">
                        <a:latin typeface="Cambria Math" panose="02040503050406030204" pitchFamily="18" charset="0"/>
                      </a:rPr>
                      <m:t>h</m:t>
                    </m:r>
                    <m:r>
                      <a:rPr lang="en-US" i="1" dirty="0" smtClean="0">
                        <a:latin typeface="Cambria Math" panose="02040503050406030204" pitchFamily="18" charset="0"/>
                      </a:rPr>
                      <m:t>=120</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Wh</m:t>
                    </m:r>
                    <m:r>
                      <a:rPr lang="en-US" i="1" dirty="0" smtClean="0">
                        <a:latin typeface="Cambria Math" panose="02040503050406030204" pitchFamily="18" charset="0"/>
                      </a:rPr>
                      <m:t>×3600</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J</m:t>
                    </m:r>
                    <m:r>
                      <a:rPr lang="en-GB" b="0" i="0" dirty="0" smtClean="0">
                        <a:latin typeface="Cambria Math" panose="02040503050406030204" pitchFamily="18" charset="0"/>
                      </a:rPr>
                      <m:t>/</m:t>
                    </m:r>
                    <m:r>
                      <m:rPr>
                        <m:sty m:val="p"/>
                      </m:rPr>
                      <a:rPr lang="en-GB" b="0" i="0" dirty="0" smtClean="0">
                        <a:latin typeface="Cambria Math" panose="02040503050406030204" pitchFamily="18" charset="0"/>
                      </a:rPr>
                      <m:t>Wh</m:t>
                    </m:r>
                  </m:oMath>
                </a14:m>
                <a:br>
                  <a:rPr lang="en-US" i="1" dirty="0">
                    <a:latin typeface="Cambria Math" panose="02040503050406030204" pitchFamily="18" charset="0"/>
                  </a:rPr>
                </a:br>
                <a14:m>
                  <m:oMath xmlns:m="http://schemas.openxmlformats.org/officeDocument/2006/math">
                    <m:r>
                      <a:rPr lang="en-US" i="1" dirty="0" smtClean="0">
                        <a:latin typeface="Cambria Math" panose="02040503050406030204" pitchFamily="18" charset="0"/>
                      </a:rPr>
                      <m:t>=</m:t>
                    </m:r>
                    <m:r>
                      <a:rPr lang="en-US" b="1" i="1" dirty="0" smtClean="0">
                        <a:latin typeface="Cambria Math" panose="02040503050406030204" pitchFamily="18" charset="0"/>
                      </a:rPr>
                      <m:t>𝟒𝟑𝟐</m:t>
                    </m:r>
                    <m:r>
                      <a:rPr lang="en-US" b="1" i="1" dirty="0" smtClean="0">
                        <a:latin typeface="Cambria Math" panose="02040503050406030204" pitchFamily="18" charset="0"/>
                      </a:rPr>
                      <m:t> </m:t>
                    </m:r>
                    <m:r>
                      <a:rPr lang="en-US" b="1" i="1" dirty="0" smtClean="0">
                        <a:latin typeface="Cambria Math" panose="02040503050406030204" pitchFamily="18" charset="0"/>
                      </a:rPr>
                      <m:t>𝟎𝟎𝟎</m:t>
                    </m:r>
                    <m:r>
                      <a:rPr lang="en-US" b="1" i="1" dirty="0" smtClean="0">
                        <a:latin typeface="Cambria Math" panose="02040503050406030204" pitchFamily="18" charset="0"/>
                      </a:rPr>
                      <m:t> </m:t>
                    </m:r>
                    <m:r>
                      <a:rPr lang="en-US" b="1" i="0" dirty="0" smtClean="0">
                        <a:latin typeface="Cambria Math" panose="02040503050406030204" pitchFamily="18" charset="0"/>
                      </a:rPr>
                      <m:t>𝐉</m:t>
                    </m:r>
                  </m:oMath>
                </a14:m>
                <a:endParaRPr lang="en-US" i="1" dirty="0">
                  <a:latin typeface="Cambria Math" panose="02040503050406030204" pitchFamily="18" charset="0"/>
                </a:endParaRP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mc:Choice>
        <mc:Fallback xmlns="">
          <p:sp>
            <p:nvSpPr>
              <p:cNvPr id="6" name="Content Placeholder 4">
                <a:extLst>
                  <a:ext uri="{FF2B5EF4-FFF2-40B4-BE49-F238E27FC236}">
                    <a16:creationId xmlns:a16="http://schemas.microsoft.com/office/drawing/2014/main" id="{718A3C72-3A14-D2E4-7619-61E3BA0F3100}"/>
                  </a:ext>
                </a:extLst>
              </p:cNvPr>
              <p:cNvSpPr txBox="1">
                <a:spLocks noRot="1" noChangeAspect="1" noMove="1" noResize="1" noEditPoints="1" noAdjustHandles="1" noChangeArrowheads="1" noChangeShapeType="1" noTextEdit="1"/>
              </p:cNvSpPr>
              <p:nvPr/>
            </p:nvSpPr>
            <p:spPr>
              <a:xfrm>
                <a:off x="6760997" y="3203353"/>
                <a:ext cx="5202288" cy="2817331"/>
              </a:xfrm>
              <a:prstGeom prst="rect">
                <a:avLst/>
              </a:prstGeom>
              <a:blipFill>
                <a:blip r:embed="rId3"/>
                <a:stretch>
                  <a:fillRect l="-1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CF66DD6-9F1D-4C18-05F9-7D50D015F264}"/>
                  </a:ext>
                </a:extLst>
              </p:cNvPr>
              <p:cNvSpPr>
                <a:spLocks noChangeArrowheads="1"/>
              </p:cNvSpPr>
              <p:nvPr/>
            </p:nvSpPr>
            <p:spPr bwMode="auto">
              <a:xfrm>
                <a:off x="6890007" y="1637158"/>
                <a:ext cx="4106471" cy="14033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altLang="en-US" sz="2200" b="0" i="1" u="none" smtClean="0">
                          <a:latin typeface="Cambria Math" panose="02040503050406030204" pitchFamily="18" charset="0"/>
                          <a:cs typeface="Lato" panose="020F0502020204030203" pitchFamily="34" charset="0"/>
                        </a:rPr>
                        <m:t>1 </m:t>
                      </m:r>
                      <m:f>
                        <m:fPr>
                          <m:ctrlPr>
                            <a:rPr lang="en-US" altLang="en-US" sz="2200" b="0" i="1" u="none" smtClean="0">
                              <a:latin typeface="Cambria Math" panose="02040503050406030204" pitchFamily="18" charset="0"/>
                              <a:cs typeface="Lato" panose="020F0502020204030203" pitchFamily="34" charset="0"/>
                            </a:rPr>
                          </m:ctrlPr>
                        </m:fPr>
                        <m:num>
                          <m:r>
                            <m:rPr>
                              <m:sty m:val="p"/>
                            </m:rPr>
                            <a:rPr lang="en-US" altLang="en-US" sz="2200" b="0" i="0" u="none" smtClean="0">
                              <a:latin typeface="Cambria Math" panose="02040503050406030204" pitchFamily="18" charset="0"/>
                              <a:cs typeface="Lato" panose="020F0502020204030203" pitchFamily="34" charset="0"/>
                            </a:rPr>
                            <m:t>J</m:t>
                          </m:r>
                        </m:num>
                        <m:den>
                          <m:r>
                            <m:rPr>
                              <m:sty m:val="p"/>
                            </m:rPr>
                            <a:rPr lang="en-US" altLang="en-US" sz="2200" b="0" i="0" u="none" smtClean="0">
                              <a:latin typeface="Cambria Math" panose="02040503050406030204" pitchFamily="18" charset="0"/>
                              <a:cs typeface="Lato" panose="020F0502020204030203" pitchFamily="34" charset="0"/>
                            </a:rPr>
                            <m:t>s</m:t>
                          </m:r>
                        </m:den>
                      </m:f>
                      <m:r>
                        <a:rPr lang="en-US" altLang="en-US" sz="2200" b="0" i="1" u="none" smtClean="0">
                          <a:latin typeface="Cambria Math" panose="02040503050406030204" pitchFamily="18" charset="0"/>
                          <a:cs typeface="Lato" panose="020F0502020204030203" pitchFamily="34" charset="0"/>
                        </a:rPr>
                        <m:t>=1</m:t>
                      </m:r>
                      <m:r>
                        <m:rPr>
                          <m:sty m:val="p"/>
                        </m:rPr>
                        <a:rPr lang="en-US" altLang="en-US" sz="2200" b="0" i="0" u="none" smtClean="0">
                          <a:latin typeface="Cambria Math" panose="02040503050406030204" pitchFamily="18" charset="0"/>
                          <a:cs typeface="Lato" panose="020F0502020204030203" pitchFamily="34" charset="0"/>
                        </a:rPr>
                        <m:t>W</m:t>
                      </m:r>
                      <m:r>
                        <a:rPr lang="en-US" altLang="en-US" sz="2200" b="0" i="0" u="none" smtClean="0">
                          <a:latin typeface="Cambria Math" panose="02040503050406030204" pitchFamily="18" charset="0"/>
                          <a:cs typeface="Lato" panose="020F0502020204030203" pitchFamily="34" charset="0"/>
                        </a:rPr>
                        <m:t>, </m:t>
                      </m:r>
                      <m:r>
                        <m:rPr>
                          <m:sty m:val="p"/>
                        </m:rPr>
                        <a:rPr lang="en-US" altLang="en-US" sz="2200" b="0" i="0" u="none" smtClean="0">
                          <a:latin typeface="Cambria Math" panose="02040503050406030204" pitchFamily="18" charset="0"/>
                          <a:cs typeface="Lato" panose="020F0502020204030203" pitchFamily="34" charset="0"/>
                        </a:rPr>
                        <m:t>so</m:t>
                      </m:r>
                      <m:r>
                        <a:rPr lang="en-US" altLang="en-US" sz="2200" b="0" i="0" u="none" smtClean="0">
                          <a:latin typeface="Cambria Math" panose="02040503050406030204" pitchFamily="18" charset="0"/>
                          <a:cs typeface="Lato" panose="020F0502020204030203" pitchFamily="34" charset="0"/>
                        </a:rPr>
                        <m:t> 1</m:t>
                      </m:r>
                      <m:r>
                        <m:rPr>
                          <m:sty m:val="p"/>
                        </m:rPr>
                        <a:rPr lang="en-US" altLang="en-US" sz="2200" b="0" i="0" u="none" smtClean="0">
                          <a:latin typeface="Cambria Math" panose="02040503050406030204" pitchFamily="18" charset="0"/>
                          <a:cs typeface="Lato" panose="020F0502020204030203" pitchFamily="34" charset="0"/>
                        </a:rPr>
                        <m:t>Ws</m:t>
                      </m:r>
                      <m:r>
                        <a:rPr lang="en-US" altLang="en-US" sz="2200" b="0" i="1" u="none" smtClean="0">
                          <a:latin typeface="Cambria Math" panose="02040503050406030204" pitchFamily="18" charset="0"/>
                          <a:cs typeface="Lato" panose="020F0502020204030203" pitchFamily="34" charset="0"/>
                        </a:rPr>
                        <m:t>=1 </m:t>
                      </m:r>
                      <m:r>
                        <m:rPr>
                          <m:sty m:val="p"/>
                        </m:rPr>
                        <a:rPr lang="en-US" altLang="en-US" sz="2200" b="0" i="0" u="none" smtClean="0">
                          <a:latin typeface="Cambria Math" panose="02040503050406030204" pitchFamily="18" charset="0"/>
                          <a:cs typeface="Lato" panose="020F0502020204030203" pitchFamily="34" charset="0"/>
                        </a:rPr>
                        <m:t>J</m:t>
                      </m:r>
                    </m:oMath>
                  </m:oMathPara>
                </a14:m>
                <a:endParaRPr lang="en-US" altLang="en-US" sz="2200" b="0" u="none" dirty="0">
                  <a:latin typeface="Arial" panose="020B0604020202020204" pitchFamily="34" charset="0"/>
                  <a:cs typeface="Lato" panose="020F050202020403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dirty="0">
                    <a:latin typeface="Arial" panose="020B0604020202020204" pitchFamily="34" charset="0"/>
                    <a:cs typeface="Lato" panose="020F0502020204030203" pitchFamily="34" charset="0"/>
                  </a:rPr>
                  <a:t>and</a:t>
                </a:r>
                <a:endParaRPr lang="en-US" altLang="en-US" sz="2200" b="0" u="none" dirty="0">
                  <a:latin typeface="Arial" panose="020B0604020202020204" pitchFamily="34" charset="0"/>
                  <a:cs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200" b="0" i="1" u="none" strike="noStrike" cap="none" normalizeH="0" baseline="0" dirty="0" smtClean="0">
                          <a:ln>
                            <a:noFill/>
                          </a:ln>
                          <a:effectLst/>
                          <a:latin typeface="Cambria Math" panose="02040503050406030204" pitchFamily="18" charset="0"/>
                        </a:rPr>
                        <m:t>1 </m:t>
                      </m:r>
                      <m:r>
                        <m:rPr>
                          <m:sty m:val="p"/>
                        </m:rPr>
                        <a:rPr kumimoji="0" lang="en-US" altLang="en-US" sz="2200" b="0" i="0" u="none" strike="noStrike" cap="none" normalizeH="0" baseline="0" dirty="0" smtClean="0">
                          <a:ln>
                            <a:noFill/>
                          </a:ln>
                          <a:effectLst/>
                          <a:latin typeface="Cambria Math" panose="02040503050406030204" pitchFamily="18" charset="0"/>
                        </a:rPr>
                        <m:t>h</m:t>
                      </m:r>
                      <m:r>
                        <a:rPr kumimoji="0" lang="en-US" altLang="en-US" sz="2200" b="0" i="1" u="none" strike="noStrike" cap="none" normalizeH="0" baseline="0" dirty="0" smtClean="0">
                          <a:ln>
                            <a:noFill/>
                          </a:ln>
                          <a:effectLst/>
                          <a:latin typeface="Cambria Math" panose="02040503050406030204" pitchFamily="18" charset="0"/>
                        </a:rPr>
                        <m:t> = 3600 </m:t>
                      </m:r>
                      <m:r>
                        <m:rPr>
                          <m:sty m:val="p"/>
                        </m:rPr>
                        <a:rPr kumimoji="0" lang="en-US" altLang="en-US" sz="2200" b="0" i="0" u="none" strike="noStrike" cap="none" normalizeH="0" baseline="0" dirty="0" smtClean="0">
                          <a:ln>
                            <a:noFill/>
                          </a:ln>
                          <a:effectLst/>
                          <a:latin typeface="Cambria Math" panose="02040503050406030204" pitchFamily="18" charset="0"/>
                        </a:rPr>
                        <m:t>s</m:t>
                      </m:r>
                    </m:oMath>
                  </m:oMathPara>
                </a14:m>
                <a:endParaRPr kumimoji="0" lang="en-US" altLang="en-US" sz="2200" b="0" u="none" strike="noStrike" cap="none" normalizeH="0" baseline="0" dirty="0">
                  <a:ln>
                    <a:noFill/>
                  </a:ln>
                  <a:effectLst/>
                  <a:latin typeface="Arial" panose="020B0604020202020204" pitchFamily="34" charset="0"/>
                </a:endParaRPr>
              </a:p>
            </p:txBody>
          </p:sp>
        </mc:Choice>
        <mc:Fallback xmlns="">
          <p:sp>
            <p:nvSpPr>
              <p:cNvPr id="11" name="Rectangle 10">
                <a:extLst>
                  <a:ext uri="{FF2B5EF4-FFF2-40B4-BE49-F238E27FC236}">
                    <a16:creationId xmlns:a16="http://schemas.microsoft.com/office/drawing/2014/main" id="{9CF66DD6-9F1D-4C18-05F9-7D50D015F264}"/>
                  </a:ext>
                </a:extLst>
              </p:cNvPr>
              <p:cNvSpPr>
                <a:spLocks noRot="1" noChangeAspect="1" noMove="1" noResize="1" noEditPoints="1" noAdjustHandles="1" noChangeArrowheads="1" noChangeShapeType="1" noTextEdit="1"/>
              </p:cNvSpPr>
              <p:nvPr/>
            </p:nvSpPr>
            <p:spPr bwMode="auto">
              <a:xfrm>
                <a:off x="6890007" y="1637158"/>
                <a:ext cx="4106471" cy="1403333"/>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12" name="Content Placeholder 4">
            <a:extLst>
              <a:ext uri="{FF2B5EF4-FFF2-40B4-BE49-F238E27FC236}">
                <a16:creationId xmlns:a16="http://schemas.microsoft.com/office/drawing/2014/main" id="{39EA12EC-DF8B-D943-03B9-1FBCE63DDAE4}"/>
              </a:ext>
            </a:extLst>
          </p:cNvPr>
          <p:cNvSpPr txBox="1">
            <a:spLocks/>
          </p:cNvSpPr>
          <p:nvPr/>
        </p:nvSpPr>
        <p:spPr>
          <a:xfrm>
            <a:off x="671650" y="1721894"/>
            <a:ext cx="5854254" cy="2317672"/>
          </a:xfrm>
          <a:prstGeom prst="rect">
            <a:avLst/>
          </a:prstGeom>
          <a:solidFill>
            <a:srgbClr val="EBDDF4"/>
          </a:solidFill>
        </p:spPr>
        <p:txBody>
          <a:bodyPr vert="horz" lIns="180000" tIns="180000" rIns="180000" bIns="180000" rtlCol="0" anchor="ctr">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Over a 20-hour period, a house loses 120 </a:t>
            </a:r>
            <a:r>
              <a:rPr lang="en-US" dirty="0" err="1"/>
              <a:t>Wh</a:t>
            </a:r>
            <a:r>
              <a:rPr lang="en-US" dirty="0"/>
              <a:t> of energy.</a:t>
            </a:r>
          </a:p>
          <a:p>
            <a:pPr marL="0" indent="0">
              <a:buNone/>
            </a:pPr>
            <a:r>
              <a:rPr lang="en-US" b="1" dirty="0"/>
              <a:t>State this quantity in joules.</a:t>
            </a:r>
          </a:p>
        </p:txBody>
      </p:sp>
      <p:sp>
        <p:nvSpPr>
          <p:cNvPr id="5" name="Text Placeholder 15">
            <a:extLst>
              <a:ext uri="{FF2B5EF4-FFF2-40B4-BE49-F238E27FC236}">
                <a16:creationId xmlns:a16="http://schemas.microsoft.com/office/drawing/2014/main" id="{70A07E84-CDD7-069C-519D-D8F401091223}"/>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E19EF728-7E16-668A-6E3A-768AF8937B31}"/>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20556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D53F-C51E-C379-6901-B5D459884B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406591-436D-F512-8775-5189C19CB0E9}"/>
              </a:ext>
            </a:extLst>
          </p:cNvPr>
          <p:cNvSpPr>
            <a:spLocks noGrp="1"/>
          </p:cNvSpPr>
          <p:nvPr>
            <p:ph type="title"/>
          </p:nvPr>
        </p:nvSpPr>
        <p:spPr>
          <a:xfrm>
            <a:off x="838200" y="365125"/>
            <a:ext cx="10515600" cy="1325563"/>
          </a:xfrm>
        </p:spPr>
        <p:txBody>
          <a:bodyPr>
            <a:normAutofit/>
          </a:bodyPr>
          <a:lstStyle/>
          <a:p>
            <a:r>
              <a:rPr lang="en-GB" dirty="0"/>
              <a:t>Question 4</a:t>
            </a:r>
            <a:endParaRPr lang="en-GB" dirty="0">
              <a:solidFill>
                <a:schemeClr val="accent1"/>
              </a:solidFill>
            </a:endParaRPr>
          </a:p>
        </p:txBody>
      </p:sp>
      <p:sp>
        <p:nvSpPr>
          <p:cNvPr id="3" name="Content Placeholder 4">
            <a:extLst>
              <a:ext uri="{FF2B5EF4-FFF2-40B4-BE49-F238E27FC236}">
                <a16:creationId xmlns:a16="http://schemas.microsoft.com/office/drawing/2014/main" id="{8B77637F-1C59-3811-E201-758413A7346D}"/>
              </a:ext>
            </a:extLst>
          </p:cNvPr>
          <p:cNvSpPr txBox="1">
            <a:spLocks/>
          </p:cNvSpPr>
          <p:nvPr/>
        </p:nvSpPr>
        <p:spPr>
          <a:xfrm>
            <a:off x="671650" y="1976537"/>
            <a:ext cx="5854254" cy="3417266"/>
          </a:xfrm>
          <a:prstGeom prst="rect">
            <a:avLst/>
          </a:prstGeom>
          <a:solidFill>
            <a:srgbClr val="EBDDF4"/>
          </a:solidFill>
        </p:spPr>
        <p:txBody>
          <a:bodyPr vert="horz" lIns="180000" tIns="180000" rIns="180000" bIns="180000" rtlCol="0" anchor="ctr">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t>
            </a:r>
            <a:r>
              <a:rPr lang="en-US" dirty="0"/>
              <a:t>workshop</a:t>
            </a:r>
            <a:r>
              <a:rPr lang="en-GB" dirty="0"/>
              <a:t> has a flat roof </a:t>
            </a:r>
            <a:r>
              <a:rPr lang="en-US" dirty="0"/>
              <a:t>of area</a:t>
            </a:r>
            <a:br>
              <a:rPr lang="en-US" dirty="0"/>
            </a:br>
            <a:r>
              <a:rPr lang="en-US" dirty="0"/>
              <a:t>160 m</a:t>
            </a:r>
            <a:r>
              <a:rPr lang="en-US" baseline="30000" dirty="0"/>
              <a:t>2</a:t>
            </a:r>
            <a:r>
              <a:rPr lang="en-US" dirty="0"/>
              <a:t> that has</a:t>
            </a:r>
            <a:r>
              <a:rPr lang="en-GB" dirty="0"/>
              <a:t> a U-value 0.18 W/m</a:t>
            </a:r>
            <a:r>
              <a:rPr lang="en-GB" baseline="30000" dirty="0"/>
              <a:t>2</a:t>
            </a:r>
            <a:r>
              <a:rPr lang="en-GB" dirty="0"/>
              <a:t>K</a:t>
            </a:r>
            <a:r>
              <a:rPr lang="en-US" dirty="0"/>
              <a:t>.</a:t>
            </a:r>
          </a:p>
          <a:p>
            <a:pPr marL="0" indent="0">
              <a:buNone/>
            </a:pPr>
            <a:r>
              <a:rPr lang="en-GB" dirty="0"/>
              <a:t>The indoor temperature is set to </a:t>
            </a:r>
            <a:r>
              <a:rPr lang="en-US" dirty="0"/>
              <a:t>21</a:t>
            </a:r>
            <a:r>
              <a:rPr lang="en-GB" dirty="0"/>
              <a:t>°C</a:t>
            </a:r>
            <a:r>
              <a:rPr lang="en-US" dirty="0"/>
              <a:t>.</a:t>
            </a:r>
          </a:p>
          <a:p>
            <a:pPr marL="0" indent="0">
              <a:buNone/>
            </a:pPr>
            <a:r>
              <a:rPr lang="en-GB" b="1" dirty="0"/>
              <a:t>Calculate the </a:t>
            </a:r>
            <a:r>
              <a:rPr lang="en-US" b="1" dirty="0"/>
              <a:t>rate of </a:t>
            </a:r>
            <a:r>
              <a:rPr lang="en-GB" b="1" dirty="0"/>
              <a:t>heat loss through the roof </a:t>
            </a:r>
            <a:r>
              <a:rPr lang="en-US" b="1" dirty="0"/>
              <a:t>when the external temperature is 6</a:t>
            </a:r>
            <a:r>
              <a:rPr lang="en-GB" b="1" dirty="0"/>
              <a:t>°C</a:t>
            </a:r>
            <a:r>
              <a:rPr lang="en-US" b="1" dirty="0"/>
              <a:t>.</a:t>
            </a:r>
            <a:endParaRPr lang="en-US" dirty="0"/>
          </a:p>
        </p:txBody>
      </p:sp>
      <p:sp>
        <p:nvSpPr>
          <p:cNvPr id="6" name="Text Placeholder 15">
            <a:extLst>
              <a:ext uri="{FF2B5EF4-FFF2-40B4-BE49-F238E27FC236}">
                <a16:creationId xmlns:a16="http://schemas.microsoft.com/office/drawing/2014/main" id="{87A2F6FE-6A3B-D471-6723-9D72A703E9BB}"/>
              </a:ext>
            </a:extLst>
          </p:cNvPr>
          <p:cNvSpPr txBox="1">
            <a:spLocks/>
          </p:cNvSpPr>
          <p:nvPr/>
        </p:nvSpPr>
        <p:spPr>
          <a:xfrm>
            <a:off x="838200" y="6356349"/>
            <a:ext cx="4532586"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4: Key mathematical heat principles</a:t>
            </a:r>
            <a:endParaRPr lang="en-GB" dirty="0"/>
          </a:p>
        </p:txBody>
      </p:sp>
      <p:sp>
        <p:nvSpPr>
          <p:cNvPr id="2" name="Text Placeholder 5">
            <a:extLst>
              <a:ext uri="{FF2B5EF4-FFF2-40B4-BE49-F238E27FC236}">
                <a16:creationId xmlns:a16="http://schemas.microsoft.com/office/drawing/2014/main" id="{AFC48981-0FCA-43E8-92B7-EA339DF60510}"/>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27768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fb43fb1aa4e59332d5b0f19b84463a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72831a12c1f50ef4f14741b0b460a1ce"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2FBA45-C9A4-4D4B-B580-DC33596E136E}"/>
</file>

<file path=customXml/itemProps2.xml><?xml version="1.0" encoding="utf-8"?>
<ds:datastoreItem xmlns:ds="http://schemas.openxmlformats.org/officeDocument/2006/customXml" ds:itemID="{D0B976BE-9BE5-4F7B-AF5C-3A914AEC6C03}"/>
</file>

<file path=customXml/itemProps3.xml><?xml version="1.0" encoding="utf-8"?>
<ds:datastoreItem xmlns:ds="http://schemas.openxmlformats.org/officeDocument/2006/customXml" ds:itemID="{2631AE60-27E8-480C-9E0B-51DA1F495CF1}"/>
</file>

<file path=docProps/app.xml><?xml version="1.0" encoding="utf-8"?>
<Properties xmlns="http://schemas.openxmlformats.org/officeDocument/2006/extended-properties" xmlns:vt="http://schemas.openxmlformats.org/officeDocument/2006/docPropsVTypes">
  <TotalTime>0</TotalTime>
  <Words>1107</Words>
  <Application>Microsoft Office PowerPoint</Application>
  <PresentationFormat>Widescreen</PresentationFormat>
  <Paragraphs>140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Cambria Math</vt:lpstr>
      <vt:lpstr>Office Theme</vt:lpstr>
      <vt:lpstr>Building Services Engineering</vt:lpstr>
      <vt:lpstr>Quiz questions</vt:lpstr>
      <vt:lpstr>Question 1</vt:lpstr>
      <vt:lpstr>Question 1: Answer</vt:lpstr>
      <vt:lpstr>Question 2</vt:lpstr>
      <vt:lpstr>Question 2: Answer</vt:lpstr>
      <vt:lpstr>Question 3</vt:lpstr>
      <vt:lpstr>Question 3: Answer</vt:lpstr>
      <vt:lpstr>Question 4</vt:lpstr>
      <vt:lpstr>Question 4: Answer</vt:lpstr>
      <vt:lpstr>Question 5</vt:lpstr>
      <vt:lpstr>Question 5: Answer</vt:lpstr>
      <vt:lpstr>Question 6</vt:lpstr>
      <vt:lpstr>Question 6: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2026-07-02T13:34:25Z</dcterms:created>
  <dcterms:modified xsi:type="dcterms:W3CDTF">2026-07-02T13:34:28Z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