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7" r:id="rId2"/>
    <p:sldId id="359" r:id="rId3"/>
    <p:sldId id="338" r:id="rId4"/>
    <p:sldId id="340" r:id="rId5"/>
    <p:sldId id="339" r:id="rId6"/>
    <p:sldId id="362" r:id="rId7"/>
    <p:sldId id="363" r:id="rId8"/>
    <p:sldId id="371" r:id="rId9"/>
    <p:sldId id="365" r:id="rId10"/>
    <p:sldId id="366" r:id="rId11"/>
    <p:sldId id="373" r:id="rId12"/>
    <p:sldId id="367" r:id="rId13"/>
    <p:sldId id="358" r:id="rId14"/>
    <p:sldId id="368" r:id="rId15"/>
    <p:sldId id="361" r:id="rId16"/>
    <p:sldId id="374" r:id="rId17"/>
    <p:sldId id="369" r:id="rId18"/>
    <p:sldId id="280" r:id="rId19"/>
    <p:sldId id="376" r:id="rId20"/>
    <p:sldId id="351" r:id="rId21"/>
    <p:sldId id="375" r:id="rId22"/>
    <p:sldId id="276" r:id="rId23"/>
    <p:sldId id="377" r:id="rId24"/>
    <p:sldId id="33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EBDDF4"/>
    <a:srgbClr val="432673"/>
    <a:srgbClr val="534C29"/>
    <a:srgbClr val="FFF5C4"/>
    <a:srgbClr val="8E53EF"/>
    <a:srgbClr val="FF7575"/>
    <a:srgbClr val="466318"/>
    <a:srgbClr val="E2EEBE"/>
    <a:srgbClr val="F6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700" autoAdjust="0"/>
  </p:normalViewPr>
  <p:slideViewPr>
    <p:cSldViewPr snapToGrid="0">
      <p:cViewPr varScale="1">
        <p:scale>
          <a:sx n="65" d="100"/>
          <a:sy n="65" d="100"/>
        </p:scale>
        <p:origin x="608" y="44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AD9E-BB4A-40B0-BE7B-1946AA427F01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C7CD-4980-4292-A97E-9E6021FEE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9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06421925/83af13962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Gorodenkoff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1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Shutterstock/Radzas2008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4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83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3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21A21-A09A-F8F5-7C27-E9F7CC874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44B22-768A-E65C-6D9E-0609C05F1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1E33B0-75D6-8ABB-1DD1-ED9498EEC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9E08D-BFDB-5FBE-7DF7-1466DE28B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00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8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51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3982B-3DBD-14B7-0A7A-3B897F698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D53FD-F4E8-F74E-3995-58A1FC4CC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38D0D-A060-A513-B897-126DFF2D3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3BF3-BA8C-644B-10DE-87F3E538A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99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08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7BCE8-C9D0-52B4-5969-F1279249C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F6F237-4DDD-3F31-8493-59373A2B3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CA721-654E-B173-170A-D8B846F79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AD054-9DF9-1B78-FC39-E5A6073A5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68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323" name="Google Shape;32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mathematical heat principles: glazing company video: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https://vimeo.com/1206421925/83af139629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3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Haffer"/>
              </a:rPr>
              <a:t>Image © Shutterstock/Stepan </a:t>
            </a:r>
            <a:r>
              <a:rPr lang="en-GB" sz="1200" b="0" i="0" dirty="0" err="1">
                <a:solidFill>
                  <a:srgbClr val="FF0000"/>
                </a:solidFill>
                <a:effectLst/>
                <a:latin typeface="Haffer"/>
              </a:rPr>
              <a:t>Skorobogadko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9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dirty="0">
                <a:solidFill>
                  <a:srgbClr val="FF0000"/>
                </a:solidFill>
                <a:effectLst/>
                <a:latin typeface="Haffer"/>
              </a:rPr>
              <a:t>Image © Shutterstock/Ivan Smuk</a:t>
            </a:r>
            <a:endParaRPr lang="en-GB" b="0" i="0" dirty="0">
              <a:effectLst/>
              <a:latin typeface="Haff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4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Haffer"/>
              </a:rPr>
              <a:t>Image © Shutterstock/Juice Verve</a:t>
            </a:r>
            <a:endParaRPr lang="en-GB" b="0" i="0" dirty="0">
              <a:effectLst/>
              <a:latin typeface="Haffer"/>
            </a:endParaRPr>
          </a:p>
          <a:p>
            <a:pPr algn="l"/>
            <a:endParaRPr lang="en-GB" b="0" i="0" dirty="0">
              <a:effectLst/>
              <a:latin typeface="Haff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4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FDDEC-6ED1-5D7A-3315-525415268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57EEF-C16B-FC82-40AB-6BA61B7BA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D445B-A436-CB8F-E2C9-76A060202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BEFAA-6F08-4FE9-E251-9C191ABCE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32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210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2FBD2-F137-C943-093F-510844040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226B21-486C-253E-4621-B98C9B687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7BC40-48D7-A403-1B0C-5C5EB8778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2C6AA-198B-6CEF-9537-28A5A4597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9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C36D0F-565F-7709-3A46-C975FD946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5" y="561975"/>
            <a:ext cx="12192000" cy="6858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705172"/>
            <a:ext cx="1811433" cy="1799998"/>
          </a:xfrm>
          <a:prstGeom prst="rect">
            <a:avLst/>
          </a:prstGeom>
        </p:spPr>
      </p:pic>
      <p:pic>
        <p:nvPicPr>
          <p:cNvPr id="2" name="Picture 1" descr="A purple line art of a hammer and screwdriver&#10;&#10;Description automatically generated">
            <a:extLst>
              <a:ext uri="{FF2B5EF4-FFF2-40B4-BE49-F238E27FC236}">
                <a16:creationId xmlns:a16="http://schemas.microsoft.com/office/drawing/2014/main" id="{F9A2B2EA-5855-63E1-F142-636DF3EEE5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737" y="2061336"/>
            <a:ext cx="975575" cy="9495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E04597-155A-6B3A-1944-370275A2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DDE4753-3D21-8D68-A3C9-DBE0C643A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82D39ED-89CE-10BF-CA4F-114ADD68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149" y="2839938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3267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6EF1A25-418E-44D5-1531-10C67B17D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0AB31EAA-B3FD-B9A5-574E-4FE687C7AD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" y="2262094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ack file folder&#10;&#10;Description automatically generated">
            <a:extLst>
              <a:ext uri="{FF2B5EF4-FFF2-40B4-BE49-F238E27FC236}">
                <a16:creationId xmlns:a16="http://schemas.microsoft.com/office/drawing/2014/main" id="{F16B8672-3324-2BD0-DC4A-76ED05155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1_Activity_answer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0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July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77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2_Activity_video+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July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02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2956-E59C-41DF-E0EF-CAF9E24B3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03"/>
            <a:ext cx="12192000" cy="685800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84B42-8716-CE90-6869-48F287E4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C25522E-F1EB-D453-3C62-8C88FCE29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8437C381-8074-A17F-F687-533B90ACE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453" y="491318"/>
            <a:ext cx="2178305" cy="9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BDDF4"/>
          </a:solidFill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BDDF4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BDDF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7C2FE202-B601-6147-0FB5-4AB7192AC6B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F0776623-6A70-FD98-13E7-8CFD1D7A8CD8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80610CF5-9B18-B334-BD20-03A5707860B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97A3AAEF-B4B9-1F0C-2696-3B9A63ECF378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25DEF2-95E9-AF12-BA85-B95BD95DF635}"/>
              </a:ext>
            </a:extLst>
          </p:cNvPr>
          <p:cNvSpPr/>
          <p:nvPr userDrawn="1"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58A704-8E63-8F81-D087-D63DDA59B5B6}"/>
              </a:ext>
            </a:extLst>
          </p:cNvPr>
          <p:cNvSpPr/>
          <p:nvPr userDrawn="1"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3E243A-5AF3-2E4C-DF7E-DFCFF2A8F8EF}"/>
              </a:ext>
            </a:extLst>
          </p:cNvPr>
          <p:cNvSpPr/>
          <p:nvPr userDrawn="1"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C2A6B0-34D4-2DD9-9C4C-3A414954B402}"/>
              </a:ext>
            </a:extLst>
          </p:cNvPr>
          <p:cNvSpPr/>
          <p:nvPr userDrawn="1"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FF401B-B15A-7261-E346-3FFC29F079E8}"/>
              </a:ext>
            </a:extLst>
          </p:cNvPr>
          <p:cNvSpPr/>
          <p:nvPr userDrawn="1"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71F1-E160-0253-6C35-1902EF17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4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file folder&#10;&#10;Description automatically generated">
            <a:extLst>
              <a:ext uri="{FF2B5EF4-FFF2-40B4-BE49-F238E27FC236}">
                <a16:creationId xmlns:a16="http://schemas.microsoft.com/office/drawing/2014/main" id="{1A04C1A7-760C-7839-B507-D31074C40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July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  <p:sldLayoutId id="2147483672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3267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3267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3267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3267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3267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player.vimeo.com/video/1206421925?h=83af139629&amp;amp;app_id=122963" TargetMode="Externa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47395"/>
            <a:ext cx="9144000" cy="875845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Services Engineering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9736"/>
            <a:ext cx="9144000" cy="583211"/>
          </a:xfrm>
        </p:spPr>
        <p:txBody>
          <a:bodyPr>
            <a:normAutofit/>
          </a:bodyPr>
          <a:lstStyle/>
          <a:p>
            <a:r>
              <a:rPr lang="en-US" dirty="0"/>
              <a:t>Topic: </a:t>
            </a:r>
            <a:r>
              <a:rPr lang="en-US"/>
              <a:t>Practical mathematics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79153"/>
            <a:ext cx="5623668" cy="534189"/>
          </a:xfrm>
        </p:spPr>
        <p:txBody>
          <a:bodyPr/>
          <a:lstStyle/>
          <a:p>
            <a:r>
              <a:rPr lang="en-GB" dirty="0"/>
              <a:t>Route: </a:t>
            </a:r>
            <a:r>
              <a:rPr lang="en-US" dirty="0"/>
              <a:t>Construction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668" y="5554478"/>
            <a:ext cx="10668000" cy="597467"/>
          </a:xfrm>
        </p:spPr>
        <p:txBody>
          <a:bodyPr/>
          <a:lstStyle/>
          <a:p>
            <a:r>
              <a:rPr lang="en-GB" dirty="0"/>
              <a:t>Resource 4: Key mathematical heat principles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Using specific heat capacity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531620"/>
            <a:ext cx="7040526" cy="4605178"/>
          </a:xfrm>
        </p:spPr>
        <p:txBody>
          <a:bodyPr>
            <a:noAutofit/>
          </a:bodyPr>
          <a:lstStyle/>
          <a:p>
            <a:pPr marL="114300" indent="0">
              <a:buClr>
                <a:srgbClr val="432673"/>
              </a:buClr>
              <a:buSzPts val="2400"/>
              <a:buNone/>
            </a:pPr>
            <a:r>
              <a:rPr lang="en-GB" sz="2200" dirty="0"/>
              <a:t>A concrete floor has a mass of 920 kg and a specific heat capacity of 300 J/</a:t>
            </a:r>
            <a:r>
              <a:rPr lang="en-GB" sz="2200" dirty="0" err="1"/>
              <a:t>kgK</a:t>
            </a:r>
            <a:r>
              <a:rPr lang="en-GB" sz="2200" dirty="0"/>
              <a:t>.</a:t>
            </a:r>
          </a:p>
          <a:p>
            <a:pPr marL="114300" indent="0">
              <a:buClr>
                <a:srgbClr val="432673"/>
              </a:buClr>
              <a:buSzPts val="2400"/>
              <a:buNone/>
            </a:pPr>
            <a:r>
              <a:rPr lang="en-GB" sz="2200" dirty="0"/>
              <a:t>If the floor absorbs 700 kJ of heat per square metre, by how much will its temperature rise?</a:t>
            </a:r>
            <a:endParaRPr lang="en-GB" sz="2200" i="1" kern="100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Clr>
                <a:srgbClr val="432673"/>
              </a:buClr>
              <a:buSzPts val="2400"/>
              <a:buNone/>
            </a:pPr>
            <a:endParaRPr lang="en-GB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1520825" algn="l"/>
              </a:tabLst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179724" y="1825625"/>
                <a:ext cx="3174076" cy="3717925"/>
              </a:xfrm>
              <a:custGeom>
                <a:avLst/>
                <a:gdLst>
                  <a:gd name="csX0" fmla="*/ 0 w 3174076"/>
                  <a:gd name="csY0" fmla="*/ 0 h 3717925"/>
                  <a:gd name="csX1" fmla="*/ 571334 w 3174076"/>
                  <a:gd name="csY1" fmla="*/ 0 h 3717925"/>
                  <a:gd name="csX2" fmla="*/ 1110927 w 3174076"/>
                  <a:gd name="csY2" fmla="*/ 0 h 3717925"/>
                  <a:gd name="csX3" fmla="*/ 1809223 w 3174076"/>
                  <a:gd name="csY3" fmla="*/ 0 h 3717925"/>
                  <a:gd name="csX4" fmla="*/ 2412298 w 3174076"/>
                  <a:gd name="csY4" fmla="*/ 0 h 3717925"/>
                  <a:gd name="csX5" fmla="*/ 3174076 w 3174076"/>
                  <a:gd name="csY5" fmla="*/ 0 h 3717925"/>
                  <a:gd name="csX6" fmla="*/ 3174076 w 3174076"/>
                  <a:gd name="csY6" fmla="*/ 508116 h 3717925"/>
                  <a:gd name="csX7" fmla="*/ 3174076 w 3174076"/>
                  <a:gd name="csY7" fmla="*/ 1090591 h 3717925"/>
                  <a:gd name="csX8" fmla="*/ 3174076 w 3174076"/>
                  <a:gd name="csY8" fmla="*/ 1747425 h 3717925"/>
                  <a:gd name="csX9" fmla="*/ 3174076 w 3174076"/>
                  <a:gd name="csY9" fmla="*/ 2441437 h 3717925"/>
                  <a:gd name="csX10" fmla="*/ 3174076 w 3174076"/>
                  <a:gd name="csY10" fmla="*/ 3061092 h 3717925"/>
                  <a:gd name="csX11" fmla="*/ 3174076 w 3174076"/>
                  <a:gd name="csY11" fmla="*/ 3717925 h 3717925"/>
                  <a:gd name="csX12" fmla="*/ 2475779 w 3174076"/>
                  <a:gd name="csY12" fmla="*/ 3717925 h 3717925"/>
                  <a:gd name="csX13" fmla="*/ 1777483 w 3174076"/>
                  <a:gd name="csY13" fmla="*/ 3717925 h 3717925"/>
                  <a:gd name="csX14" fmla="*/ 1079186 w 3174076"/>
                  <a:gd name="csY14" fmla="*/ 3717925 h 3717925"/>
                  <a:gd name="csX15" fmla="*/ 0 w 3174076"/>
                  <a:gd name="csY15" fmla="*/ 3717925 h 3717925"/>
                  <a:gd name="csX16" fmla="*/ 0 w 3174076"/>
                  <a:gd name="csY16" fmla="*/ 3209809 h 3717925"/>
                  <a:gd name="csX17" fmla="*/ 0 w 3174076"/>
                  <a:gd name="csY17" fmla="*/ 2515796 h 3717925"/>
                  <a:gd name="csX18" fmla="*/ 0 w 3174076"/>
                  <a:gd name="csY18" fmla="*/ 1858963 h 3717925"/>
                  <a:gd name="csX19" fmla="*/ 0 w 3174076"/>
                  <a:gd name="csY19" fmla="*/ 1202129 h 3717925"/>
                  <a:gd name="csX20" fmla="*/ 0 w 3174076"/>
                  <a:gd name="csY20" fmla="*/ 545296 h 3717925"/>
                  <a:gd name="csX21" fmla="*/ 0 w 3174076"/>
                  <a:gd name="csY21" fmla="*/ 0 h 3717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174076" h="3717925" fill="none" extrusionOk="0">
                    <a:moveTo>
                      <a:pt x="0" y="0"/>
                    </a:moveTo>
                    <a:cubicBezTo>
                      <a:pt x="216880" y="-26512"/>
                      <a:pt x="410170" y="-17342"/>
                      <a:pt x="571334" y="0"/>
                    </a:cubicBezTo>
                    <a:cubicBezTo>
                      <a:pt x="732498" y="17342"/>
                      <a:pt x="951343" y="-19504"/>
                      <a:pt x="1110927" y="0"/>
                    </a:cubicBezTo>
                    <a:cubicBezTo>
                      <a:pt x="1270511" y="19504"/>
                      <a:pt x="1564825" y="-26643"/>
                      <a:pt x="1809223" y="0"/>
                    </a:cubicBezTo>
                    <a:cubicBezTo>
                      <a:pt x="2053621" y="26643"/>
                      <a:pt x="2278452" y="-1613"/>
                      <a:pt x="2412298" y="0"/>
                    </a:cubicBezTo>
                    <a:cubicBezTo>
                      <a:pt x="2546145" y="1613"/>
                      <a:pt x="2843240" y="30715"/>
                      <a:pt x="3174076" y="0"/>
                    </a:cubicBezTo>
                    <a:cubicBezTo>
                      <a:pt x="3153089" y="230098"/>
                      <a:pt x="3161965" y="394556"/>
                      <a:pt x="3174076" y="508116"/>
                    </a:cubicBezTo>
                    <a:cubicBezTo>
                      <a:pt x="3186187" y="621676"/>
                      <a:pt x="3168934" y="918087"/>
                      <a:pt x="3174076" y="1090591"/>
                    </a:cubicBezTo>
                    <a:cubicBezTo>
                      <a:pt x="3179218" y="1263096"/>
                      <a:pt x="3150076" y="1431350"/>
                      <a:pt x="3174076" y="1747425"/>
                    </a:cubicBezTo>
                    <a:cubicBezTo>
                      <a:pt x="3198076" y="2063500"/>
                      <a:pt x="3201301" y="2112484"/>
                      <a:pt x="3174076" y="2441437"/>
                    </a:cubicBezTo>
                    <a:cubicBezTo>
                      <a:pt x="3146851" y="2770390"/>
                      <a:pt x="3204160" y="2892845"/>
                      <a:pt x="3174076" y="3061092"/>
                    </a:cubicBezTo>
                    <a:cubicBezTo>
                      <a:pt x="3143992" y="3229340"/>
                      <a:pt x="3154219" y="3562290"/>
                      <a:pt x="3174076" y="3717925"/>
                    </a:cubicBezTo>
                    <a:cubicBezTo>
                      <a:pt x="2983386" y="3731361"/>
                      <a:pt x="2658120" y="3727906"/>
                      <a:pt x="2475779" y="3717925"/>
                    </a:cubicBezTo>
                    <a:cubicBezTo>
                      <a:pt x="2293438" y="3707944"/>
                      <a:pt x="2058673" y="3715502"/>
                      <a:pt x="1777483" y="3717925"/>
                    </a:cubicBezTo>
                    <a:cubicBezTo>
                      <a:pt x="1496293" y="3720348"/>
                      <a:pt x="1285969" y="3723383"/>
                      <a:pt x="1079186" y="3717925"/>
                    </a:cubicBezTo>
                    <a:cubicBezTo>
                      <a:pt x="872403" y="3712467"/>
                      <a:pt x="310762" y="3755928"/>
                      <a:pt x="0" y="3717925"/>
                    </a:cubicBezTo>
                    <a:cubicBezTo>
                      <a:pt x="-23559" y="3496267"/>
                      <a:pt x="3072" y="3324835"/>
                      <a:pt x="0" y="3209809"/>
                    </a:cubicBezTo>
                    <a:cubicBezTo>
                      <a:pt x="-3072" y="3094783"/>
                      <a:pt x="1639" y="2832131"/>
                      <a:pt x="0" y="2515796"/>
                    </a:cubicBezTo>
                    <a:cubicBezTo>
                      <a:pt x="-1639" y="2199461"/>
                      <a:pt x="23951" y="2102485"/>
                      <a:pt x="0" y="1858963"/>
                    </a:cubicBezTo>
                    <a:cubicBezTo>
                      <a:pt x="-23951" y="1615441"/>
                      <a:pt x="-15805" y="1511154"/>
                      <a:pt x="0" y="1202129"/>
                    </a:cubicBezTo>
                    <a:cubicBezTo>
                      <a:pt x="15805" y="893104"/>
                      <a:pt x="7006" y="690990"/>
                      <a:pt x="0" y="545296"/>
                    </a:cubicBezTo>
                    <a:cubicBezTo>
                      <a:pt x="-7006" y="399602"/>
                      <a:pt x="510" y="184898"/>
                      <a:pt x="0" y="0"/>
                    </a:cubicBezTo>
                    <a:close/>
                  </a:path>
                  <a:path w="3174076" h="3717925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48914" y="254984"/>
                      <a:pt x="3154155" y="362268"/>
                      <a:pt x="3174076" y="545296"/>
                    </a:cubicBezTo>
                    <a:cubicBezTo>
                      <a:pt x="3193997" y="728324"/>
                      <a:pt x="3162770" y="920551"/>
                      <a:pt x="3174076" y="1053412"/>
                    </a:cubicBezTo>
                    <a:cubicBezTo>
                      <a:pt x="3185382" y="1186273"/>
                      <a:pt x="3168051" y="1419966"/>
                      <a:pt x="3174076" y="1561529"/>
                    </a:cubicBezTo>
                    <a:cubicBezTo>
                      <a:pt x="3180101" y="1703092"/>
                      <a:pt x="3160058" y="1879374"/>
                      <a:pt x="3174076" y="2144003"/>
                    </a:cubicBezTo>
                    <a:cubicBezTo>
                      <a:pt x="3188094" y="2408632"/>
                      <a:pt x="3154211" y="2650842"/>
                      <a:pt x="3174076" y="2800837"/>
                    </a:cubicBezTo>
                    <a:cubicBezTo>
                      <a:pt x="3193941" y="2950832"/>
                      <a:pt x="3161564" y="3289618"/>
                      <a:pt x="3174076" y="3717925"/>
                    </a:cubicBezTo>
                    <a:cubicBezTo>
                      <a:pt x="2966730" y="3738992"/>
                      <a:pt x="2704409" y="3693030"/>
                      <a:pt x="2571002" y="3717925"/>
                    </a:cubicBezTo>
                    <a:cubicBezTo>
                      <a:pt x="2437595" y="3742820"/>
                      <a:pt x="2271539" y="3716250"/>
                      <a:pt x="1999668" y="3717925"/>
                    </a:cubicBezTo>
                    <a:cubicBezTo>
                      <a:pt x="1727797" y="3719600"/>
                      <a:pt x="1667939" y="3710786"/>
                      <a:pt x="1396593" y="3717925"/>
                    </a:cubicBezTo>
                    <a:cubicBezTo>
                      <a:pt x="1125247" y="3725064"/>
                      <a:pt x="950752" y="3739103"/>
                      <a:pt x="730037" y="3717925"/>
                    </a:cubicBezTo>
                    <a:cubicBezTo>
                      <a:pt x="509322" y="3696747"/>
                      <a:pt x="322990" y="3702502"/>
                      <a:pt x="0" y="3717925"/>
                    </a:cubicBezTo>
                    <a:cubicBezTo>
                      <a:pt x="25642" y="3530618"/>
                      <a:pt x="30684" y="3290910"/>
                      <a:pt x="0" y="3061092"/>
                    </a:cubicBezTo>
                    <a:cubicBezTo>
                      <a:pt x="-30684" y="2831274"/>
                      <a:pt x="16810" y="2747177"/>
                      <a:pt x="0" y="2515796"/>
                    </a:cubicBezTo>
                    <a:cubicBezTo>
                      <a:pt x="-16810" y="2284415"/>
                      <a:pt x="-4384" y="2154191"/>
                      <a:pt x="0" y="1970500"/>
                    </a:cubicBezTo>
                    <a:cubicBezTo>
                      <a:pt x="4384" y="1786809"/>
                      <a:pt x="-18342" y="1654520"/>
                      <a:pt x="0" y="1462384"/>
                    </a:cubicBezTo>
                    <a:cubicBezTo>
                      <a:pt x="18342" y="1270248"/>
                      <a:pt x="-14146" y="1147208"/>
                      <a:pt x="0" y="917088"/>
                    </a:cubicBezTo>
                    <a:cubicBezTo>
                      <a:pt x="14146" y="686968"/>
                      <a:pt x="-29004" y="269524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b="1" dirty="0"/>
                  <a:t>Hint</a:t>
                </a:r>
              </a:p>
              <a:p>
                <a:pPr marL="0" indent="0" algn="ctr">
                  <a:buNone/>
                </a:pPr>
                <a:endParaRPr lang="en-GB" i="1" kern="100" dirty="0">
                  <a:solidFill>
                    <a:srgbClr val="0D0D0D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kern="100" dirty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i="1" kern="100" dirty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 kern="100" dirty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r>
                        <a:rPr lang="en-GB" i="1" kern="100" dirty="0" err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𝑚𝑐</m:t>
                      </m:r>
                      <m:r>
                        <m:rPr>
                          <m:sty m:val="p"/>
                        </m:rPr>
                        <a:rPr lang="en-GB" kern="100" dirty="0" err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Δ</m:t>
                      </m:r>
                      <m:r>
                        <a:rPr lang="en-GB" i="1" kern="100" dirty="0" err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Make sure that your variables are in SI units for your calculations.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179724" y="1825625"/>
                <a:ext cx="3174076" cy="3717925"/>
              </a:xfrm>
              <a:custGeom>
                <a:avLst/>
                <a:gdLst>
                  <a:gd name="csX0" fmla="*/ 0 w 3174076"/>
                  <a:gd name="csY0" fmla="*/ 0 h 3717925"/>
                  <a:gd name="csX1" fmla="*/ 571334 w 3174076"/>
                  <a:gd name="csY1" fmla="*/ 0 h 3717925"/>
                  <a:gd name="csX2" fmla="*/ 1110927 w 3174076"/>
                  <a:gd name="csY2" fmla="*/ 0 h 3717925"/>
                  <a:gd name="csX3" fmla="*/ 1809223 w 3174076"/>
                  <a:gd name="csY3" fmla="*/ 0 h 3717925"/>
                  <a:gd name="csX4" fmla="*/ 2412298 w 3174076"/>
                  <a:gd name="csY4" fmla="*/ 0 h 3717925"/>
                  <a:gd name="csX5" fmla="*/ 3174076 w 3174076"/>
                  <a:gd name="csY5" fmla="*/ 0 h 3717925"/>
                  <a:gd name="csX6" fmla="*/ 3174076 w 3174076"/>
                  <a:gd name="csY6" fmla="*/ 508116 h 3717925"/>
                  <a:gd name="csX7" fmla="*/ 3174076 w 3174076"/>
                  <a:gd name="csY7" fmla="*/ 1090591 h 3717925"/>
                  <a:gd name="csX8" fmla="*/ 3174076 w 3174076"/>
                  <a:gd name="csY8" fmla="*/ 1747425 h 3717925"/>
                  <a:gd name="csX9" fmla="*/ 3174076 w 3174076"/>
                  <a:gd name="csY9" fmla="*/ 2441437 h 3717925"/>
                  <a:gd name="csX10" fmla="*/ 3174076 w 3174076"/>
                  <a:gd name="csY10" fmla="*/ 3061092 h 3717925"/>
                  <a:gd name="csX11" fmla="*/ 3174076 w 3174076"/>
                  <a:gd name="csY11" fmla="*/ 3717925 h 3717925"/>
                  <a:gd name="csX12" fmla="*/ 2475779 w 3174076"/>
                  <a:gd name="csY12" fmla="*/ 3717925 h 3717925"/>
                  <a:gd name="csX13" fmla="*/ 1777483 w 3174076"/>
                  <a:gd name="csY13" fmla="*/ 3717925 h 3717925"/>
                  <a:gd name="csX14" fmla="*/ 1079186 w 3174076"/>
                  <a:gd name="csY14" fmla="*/ 3717925 h 3717925"/>
                  <a:gd name="csX15" fmla="*/ 0 w 3174076"/>
                  <a:gd name="csY15" fmla="*/ 3717925 h 3717925"/>
                  <a:gd name="csX16" fmla="*/ 0 w 3174076"/>
                  <a:gd name="csY16" fmla="*/ 3209809 h 3717925"/>
                  <a:gd name="csX17" fmla="*/ 0 w 3174076"/>
                  <a:gd name="csY17" fmla="*/ 2515796 h 3717925"/>
                  <a:gd name="csX18" fmla="*/ 0 w 3174076"/>
                  <a:gd name="csY18" fmla="*/ 1858963 h 3717925"/>
                  <a:gd name="csX19" fmla="*/ 0 w 3174076"/>
                  <a:gd name="csY19" fmla="*/ 1202129 h 3717925"/>
                  <a:gd name="csX20" fmla="*/ 0 w 3174076"/>
                  <a:gd name="csY20" fmla="*/ 545296 h 3717925"/>
                  <a:gd name="csX21" fmla="*/ 0 w 3174076"/>
                  <a:gd name="csY21" fmla="*/ 0 h 3717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174076" h="3717925" fill="none" extrusionOk="0">
                    <a:moveTo>
                      <a:pt x="0" y="0"/>
                    </a:moveTo>
                    <a:cubicBezTo>
                      <a:pt x="216880" y="-26512"/>
                      <a:pt x="410170" y="-17342"/>
                      <a:pt x="571334" y="0"/>
                    </a:cubicBezTo>
                    <a:cubicBezTo>
                      <a:pt x="732498" y="17342"/>
                      <a:pt x="951343" y="-19504"/>
                      <a:pt x="1110927" y="0"/>
                    </a:cubicBezTo>
                    <a:cubicBezTo>
                      <a:pt x="1270511" y="19504"/>
                      <a:pt x="1564825" y="-26643"/>
                      <a:pt x="1809223" y="0"/>
                    </a:cubicBezTo>
                    <a:cubicBezTo>
                      <a:pt x="2053621" y="26643"/>
                      <a:pt x="2278452" y="-1613"/>
                      <a:pt x="2412298" y="0"/>
                    </a:cubicBezTo>
                    <a:cubicBezTo>
                      <a:pt x="2546145" y="1613"/>
                      <a:pt x="2843240" y="30715"/>
                      <a:pt x="3174076" y="0"/>
                    </a:cubicBezTo>
                    <a:cubicBezTo>
                      <a:pt x="3153089" y="230098"/>
                      <a:pt x="3161965" y="394556"/>
                      <a:pt x="3174076" y="508116"/>
                    </a:cubicBezTo>
                    <a:cubicBezTo>
                      <a:pt x="3186187" y="621676"/>
                      <a:pt x="3168934" y="918087"/>
                      <a:pt x="3174076" y="1090591"/>
                    </a:cubicBezTo>
                    <a:cubicBezTo>
                      <a:pt x="3179218" y="1263096"/>
                      <a:pt x="3150076" y="1431350"/>
                      <a:pt x="3174076" y="1747425"/>
                    </a:cubicBezTo>
                    <a:cubicBezTo>
                      <a:pt x="3198076" y="2063500"/>
                      <a:pt x="3201301" y="2112484"/>
                      <a:pt x="3174076" y="2441437"/>
                    </a:cubicBezTo>
                    <a:cubicBezTo>
                      <a:pt x="3146851" y="2770390"/>
                      <a:pt x="3204160" y="2892845"/>
                      <a:pt x="3174076" y="3061092"/>
                    </a:cubicBezTo>
                    <a:cubicBezTo>
                      <a:pt x="3143992" y="3229340"/>
                      <a:pt x="3154219" y="3562290"/>
                      <a:pt x="3174076" y="3717925"/>
                    </a:cubicBezTo>
                    <a:cubicBezTo>
                      <a:pt x="2983386" y="3731361"/>
                      <a:pt x="2658120" y="3727906"/>
                      <a:pt x="2475779" y="3717925"/>
                    </a:cubicBezTo>
                    <a:cubicBezTo>
                      <a:pt x="2293438" y="3707944"/>
                      <a:pt x="2058673" y="3715502"/>
                      <a:pt x="1777483" y="3717925"/>
                    </a:cubicBezTo>
                    <a:cubicBezTo>
                      <a:pt x="1496293" y="3720348"/>
                      <a:pt x="1285969" y="3723383"/>
                      <a:pt x="1079186" y="3717925"/>
                    </a:cubicBezTo>
                    <a:cubicBezTo>
                      <a:pt x="872403" y="3712467"/>
                      <a:pt x="310762" y="3755928"/>
                      <a:pt x="0" y="3717925"/>
                    </a:cubicBezTo>
                    <a:cubicBezTo>
                      <a:pt x="-23559" y="3496267"/>
                      <a:pt x="3072" y="3324835"/>
                      <a:pt x="0" y="3209809"/>
                    </a:cubicBezTo>
                    <a:cubicBezTo>
                      <a:pt x="-3072" y="3094783"/>
                      <a:pt x="1639" y="2832131"/>
                      <a:pt x="0" y="2515796"/>
                    </a:cubicBezTo>
                    <a:cubicBezTo>
                      <a:pt x="-1639" y="2199461"/>
                      <a:pt x="23951" y="2102485"/>
                      <a:pt x="0" y="1858963"/>
                    </a:cubicBezTo>
                    <a:cubicBezTo>
                      <a:pt x="-23951" y="1615441"/>
                      <a:pt x="-15805" y="1511154"/>
                      <a:pt x="0" y="1202129"/>
                    </a:cubicBezTo>
                    <a:cubicBezTo>
                      <a:pt x="15805" y="893104"/>
                      <a:pt x="7006" y="690990"/>
                      <a:pt x="0" y="545296"/>
                    </a:cubicBezTo>
                    <a:cubicBezTo>
                      <a:pt x="-7006" y="399602"/>
                      <a:pt x="510" y="184898"/>
                      <a:pt x="0" y="0"/>
                    </a:cubicBezTo>
                    <a:close/>
                  </a:path>
                  <a:path w="3174076" h="3717925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48914" y="254984"/>
                      <a:pt x="3154155" y="362268"/>
                      <a:pt x="3174076" y="545296"/>
                    </a:cubicBezTo>
                    <a:cubicBezTo>
                      <a:pt x="3193997" y="728324"/>
                      <a:pt x="3162770" y="920551"/>
                      <a:pt x="3174076" y="1053412"/>
                    </a:cubicBezTo>
                    <a:cubicBezTo>
                      <a:pt x="3185382" y="1186273"/>
                      <a:pt x="3168051" y="1419966"/>
                      <a:pt x="3174076" y="1561529"/>
                    </a:cubicBezTo>
                    <a:cubicBezTo>
                      <a:pt x="3180101" y="1703092"/>
                      <a:pt x="3160058" y="1879374"/>
                      <a:pt x="3174076" y="2144003"/>
                    </a:cubicBezTo>
                    <a:cubicBezTo>
                      <a:pt x="3188094" y="2408632"/>
                      <a:pt x="3154211" y="2650842"/>
                      <a:pt x="3174076" y="2800837"/>
                    </a:cubicBezTo>
                    <a:cubicBezTo>
                      <a:pt x="3193941" y="2950832"/>
                      <a:pt x="3161564" y="3289618"/>
                      <a:pt x="3174076" y="3717925"/>
                    </a:cubicBezTo>
                    <a:cubicBezTo>
                      <a:pt x="2966730" y="3738992"/>
                      <a:pt x="2704409" y="3693030"/>
                      <a:pt x="2571002" y="3717925"/>
                    </a:cubicBezTo>
                    <a:cubicBezTo>
                      <a:pt x="2437595" y="3742820"/>
                      <a:pt x="2271539" y="3716250"/>
                      <a:pt x="1999668" y="3717925"/>
                    </a:cubicBezTo>
                    <a:cubicBezTo>
                      <a:pt x="1727797" y="3719600"/>
                      <a:pt x="1667939" y="3710786"/>
                      <a:pt x="1396593" y="3717925"/>
                    </a:cubicBezTo>
                    <a:cubicBezTo>
                      <a:pt x="1125247" y="3725064"/>
                      <a:pt x="950752" y="3739103"/>
                      <a:pt x="730037" y="3717925"/>
                    </a:cubicBezTo>
                    <a:cubicBezTo>
                      <a:pt x="509322" y="3696747"/>
                      <a:pt x="322990" y="3702502"/>
                      <a:pt x="0" y="3717925"/>
                    </a:cubicBezTo>
                    <a:cubicBezTo>
                      <a:pt x="25642" y="3530618"/>
                      <a:pt x="30684" y="3290910"/>
                      <a:pt x="0" y="3061092"/>
                    </a:cubicBezTo>
                    <a:cubicBezTo>
                      <a:pt x="-30684" y="2831274"/>
                      <a:pt x="16810" y="2747177"/>
                      <a:pt x="0" y="2515796"/>
                    </a:cubicBezTo>
                    <a:cubicBezTo>
                      <a:pt x="-16810" y="2284415"/>
                      <a:pt x="-4384" y="2154191"/>
                      <a:pt x="0" y="1970500"/>
                    </a:cubicBezTo>
                    <a:cubicBezTo>
                      <a:pt x="4384" y="1786809"/>
                      <a:pt x="-18342" y="1654520"/>
                      <a:pt x="0" y="1462384"/>
                    </a:cubicBezTo>
                    <a:cubicBezTo>
                      <a:pt x="18342" y="1270248"/>
                      <a:pt x="-14146" y="1147208"/>
                      <a:pt x="0" y="917088"/>
                    </a:cubicBezTo>
                    <a:cubicBezTo>
                      <a:pt x="14146" y="686968"/>
                      <a:pt x="-29004" y="26952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E8B19C2-BC09-6079-0D97-BAF7C4776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826000" cy="374651"/>
          </a:xfrm>
        </p:spPr>
        <p:txBody>
          <a:bodyPr/>
          <a:lstStyle/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1E341B9-B331-8CA0-EC2C-E487A1530D6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Specific heat capacity</a:t>
            </a:r>
          </a:p>
        </p:txBody>
      </p:sp>
    </p:spTree>
    <p:extLst>
      <p:ext uri="{BB962C8B-B14F-4D97-AF65-F5344CB8AC3E}">
        <p14:creationId xmlns:p14="http://schemas.microsoft.com/office/powerpoint/2010/main" val="371850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012C1-21D2-D23A-B704-D095E1581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AA9A8-9285-3726-8A4F-49D971CF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Using specific heat capacity: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465832-FC03-62ED-934B-7104DBCAC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180" y="1531620"/>
                <a:ext cx="7040526" cy="4339093"/>
              </a:xfrm>
            </p:spPr>
            <p:txBody>
              <a:bodyPr>
                <a:noAutofit/>
              </a:bodyPr>
              <a:lstStyle/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sz="2200" dirty="0"/>
                  <a:t>A concrete floor has a mass of 920 kg and a specific heat capacity of 300 J/</a:t>
                </a:r>
                <a:r>
                  <a:rPr lang="en-GB" sz="2200" dirty="0" err="1"/>
                  <a:t>kgK</a:t>
                </a:r>
                <a:r>
                  <a:rPr lang="en-GB" sz="2200" dirty="0"/>
                  <a:t>.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sz="2200" dirty="0"/>
                  <a:t>If the floor absorbs 700 kJ of heat per square metre, by how much will its temperature rise?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sz="2200" dirty="0"/>
                  <a:t>Convert to SI units: 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dirty="0" smtClean="0">
                          <a:latin typeface="Cambria Math" panose="02040503050406030204" pitchFamily="18" charset="0"/>
                        </a:rPr>
                        <m:t>700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 i="0" dirty="0" smtClean="0">
                          <a:latin typeface="Cambria Math" panose="02040503050406030204" pitchFamily="18" charset="0"/>
                        </a:rPr>
                        <m:t>kJ</m:t>
                      </m:r>
                      <m:r>
                        <a:rPr lang="en-GB" sz="2200" i="1" dirty="0" smtClean="0">
                          <a:latin typeface="Cambria Math" panose="02040503050406030204" pitchFamily="18" charset="0"/>
                        </a:rPr>
                        <m:t>=700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kJ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×1000 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kJ</m:t>
                          </m:r>
                        </m:den>
                      </m:f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=700 000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GB" sz="2200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sz="2200" dirty="0"/>
                  <a:t>Rearrange the formula and substitute: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200" b="0" i="1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200" b="0" i="1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200" b="0" i="1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𝑚𝑐</m:t>
                          </m:r>
                        </m:den>
                      </m:f>
                      <m:r>
                        <a:rPr lang="en-US" sz="2200" b="0" i="1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700 000 </m:t>
                          </m:r>
                          <m:r>
                            <m:rPr>
                              <m:nor/>
                            </m:rPr>
                            <a:rPr lang="en-US" sz="2200" b="0" i="0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</m:num>
                        <m:den>
                          <m:r>
                            <a:rPr lang="en-US" sz="2200" b="0" i="1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920 </m:t>
                          </m:r>
                          <m:r>
                            <m:rPr>
                              <m:nor/>
                            </m:rPr>
                            <a:rPr lang="en-US" sz="2200" b="0" i="0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kg</m:t>
                          </m:r>
                          <m:r>
                            <a:rPr lang="en-US" sz="2200" b="0" i="1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×300 </m:t>
                          </m:r>
                          <m:r>
                            <m:rPr>
                              <m:sty m:val="p"/>
                            </m:rPr>
                            <a:rPr lang="en-GB" sz="2200" b="0" i="0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a:rPr lang="en-GB" sz="2200" b="0" i="0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GB" sz="2200" b="0" i="0" kern="100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kgK</m:t>
                          </m:r>
                        </m:den>
                      </m:f>
                      <m:r>
                        <a:rPr lang="en-US" sz="2200" b="0" i="1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200" b="1" i="1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𝟓𝟒</m:t>
                      </m:r>
                      <m:r>
                        <m:rPr>
                          <m:nor/>
                        </m:rPr>
                        <a:rPr lang="en-US" sz="2200" b="0" i="0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200" b="0" i="0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(2 </m:t>
                      </m:r>
                      <m:r>
                        <m:rPr>
                          <m:nor/>
                        </m:rPr>
                        <a:rPr lang="en-US" sz="2200" b="0" i="0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0" i="0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200" b="0" i="0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200" b="0" i="0" kern="100" smtClean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.)</m:t>
                      </m:r>
                    </m:oMath>
                  </m:oMathPara>
                </a14:m>
                <a:endParaRPr lang="en-GB" sz="2200" b="1" i="1" kern="100" dirty="0">
                  <a:solidFill>
                    <a:srgbClr val="0D0D0D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sz="2200" b="1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endParaRPr lang="en-GB" sz="2200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465832-FC03-62ED-934B-7104DBCAC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180" y="1531620"/>
                <a:ext cx="7040526" cy="433909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3B6C45F-897C-41E7-5055-D10712DA77A0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179724" y="1825625"/>
                <a:ext cx="3174076" cy="3717925"/>
              </a:xfrm>
              <a:custGeom>
                <a:avLst/>
                <a:gdLst>
                  <a:gd name="csX0" fmla="*/ 0 w 3174076"/>
                  <a:gd name="csY0" fmla="*/ 0 h 3717925"/>
                  <a:gd name="csX1" fmla="*/ 571334 w 3174076"/>
                  <a:gd name="csY1" fmla="*/ 0 h 3717925"/>
                  <a:gd name="csX2" fmla="*/ 1110927 w 3174076"/>
                  <a:gd name="csY2" fmla="*/ 0 h 3717925"/>
                  <a:gd name="csX3" fmla="*/ 1809223 w 3174076"/>
                  <a:gd name="csY3" fmla="*/ 0 h 3717925"/>
                  <a:gd name="csX4" fmla="*/ 2412298 w 3174076"/>
                  <a:gd name="csY4" fmla="*/ 0 h 3717925"/>
                  <a:gd name="csX5" fmla="*/ 3174076 w 3174076"/>
                  <a:gd name="csY5" fmla="*/ 0 h 3717925"/>
                  <a:gd name="csX6" fmla="*/ 3174076 w 3174076"/>
                  <a:gd name="csY6" fmla="*/ 508116 h 3717925"/>
                  <a:gd name="csX7" fmla="*/ 3174076 w 3174076"/>
                  <a:gd name="csY7" fmla="*/ 1090591 h 3717925"/>
                  <a:gd name="csX8" fmla="*/ 3174076 w 3174076"/>
                  <a:gd name="csY8" fmla="*/ 1747425 h 3717925"/>
                  <a:gd name="csX9" fmla="*/ 3174076 w 3174076"/>
                  <a:gd name="csY9" fmla="*/ 2441437 h 3717925"/>
                  <a:gd name="csX10" fmla="*/ 3174076 w 3174076"/>
                  <a:gd name="csY10" fmla="*/ 3061092 h 3717925"/>
                  <a:gd name="csX11" fmla="*/ 3174076 w 3174076"/>
                  <a:gd name="csY11" fmla="*/ 3717925 h 3717925"/>
                  <a:gd name="csX12" fmla="*/ 2475779 w 3174076"/>
                  <a:gd name="csY12" fmla="*/ 3717925 h 3717925"/>
                  <a:gd name="csX13" fmla="*/ 1777483 w 3174076"/>
                  <a:gd name="csY13" fmla="*/ 3717925 h 3717925"/>
                  <a:gd name="csX14" fmla="*/ 1079186 w 3174076"/>
                  <a:gd name="csY14" fmla="*/ 3717925 h 3717925"/>
                  <a:gd name="csX15" fmla="*/ 0 w 3174076"/>
                  <a:gd name="csY15" fmla="*/ 3717925 h 3717925"/>
                  <a:gd name="csX16" fmla="*/ 0 w 3174076"/>
                  <a:gd name="csY16" fmla="*/ 3209809 h 3717925"/>
                  <a:gd name="csX17" fmla="*/ 0 w 3174076"/>
                  <a:gd name="csY17" fmla="*/ 2515796 h 3717925"/>
                  <a:gd name="csX18" fmla="*/ 0 w 3174076"/>
                  <a:gd name="csY18" fmla="*/ 1858963 h 3717925"/>
                  <a:gd name="csX19" fmla="*/ 0 w 3174076"/>
                  <a:gd name="csY19" fmla="*/ 1202129 h 3717925"/>
                  <a:gd name="csX20" fmla="*/ 0 w 3174076"/>
                  <a:gd name="csY20" fmla="*/ 545296 h 3717925"/>
                  <a:gd name="csX21" fmla="*/ 0 w 3174076"/>
                  <a:gd name="csY21" fmla="*/ 0 h 3717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174076" h="3717925" fill="none" extrusionOk="0">
                    <a:moveTo>
                      <a:pt x="0" y="0"/>
                    </a:moveTo>
                    <a:cubicBezTo>
                      <a:pt x="216880" y="-26512"/>
                      <a:pt x="410170" y="-17342"/>
                      <a:pt x="571334" y="0"/>
                    </a:cubicBezTo>
                    <a:cubicBezTo>
                      <a:pt x="732498" y="17342"/>
                      <a:pt x="951343" y="-19504"/>
                      <a:pt x="1110927" y="0"/>
                    </a:cubicBezTo>
                    <a:cubicBezTo>
                      <a:pt x="1270511" y="19504"/>
                      <a:pt x="1564825" y="-26643"/>
                      <a:pt x="1809223" y="0"/>
                    </a:cubicBezTo>
                    <a:cubicBezTo>
                      <a:pt x="2053621" y="26643"/>
                      <a:pt x="2278452" y="-1613"/>
                      <a:pt x="2412298" y="0"/>
                    </a:cubicBezTo>
                    <a:cubicBezTo>
                      <a:pt x="2546145" y="1613"/>
                      <a:pt x="2843240" y="30715"/>
                      <a:pt x="3174076" y="0"/>
                    </a:cubicBezTo>
                    <a:cubicBezTo>
                      <a:pt x="3153089" y="230098"/>
                      <a:pt x="3161965" y="394556"/>
                      <a:pt x="3174076" y="508116"/>
                    </a:cubicBezTo>
                    <a:cubicBezTo>
                      <a:pt x="3186187" y="621676"/>
                      <a:pt x="3168934" y="918087"/>
                      <a:pt x="3174076" y="1090591"/>
                    </a:cubicBezTo>
                    <a:cubicBezTo>
                      <a:pt x="3179218" y="1263096"/>
                      <a:pt x="3150076" y="1431350"/>
                      <a:pt x="3174076" y="1747425"/>
                    </a:cubicBezTo>
                    <a:cubicBezTo>
                      <a:pt x="3198076" y="2063500"/>
                      <a:pt x="3201301" y="2112484"/>
                      <a:pt x="3174076" y="2441437"/>
                    </a:cubicBezTo>
                    <a:cubicBezTo>
                      <a:pt x="3146851" y="2770390"/>
                      <a:pt x="3204160" y="2892845"/>
                      <a:pt x="3174076" y="3061092"/>
                    </a:cubicBezTo>
                    <a:cubicBezTo>
                      <a:pt x="3143992" y="3229340"/>
                      <a:pt x="3154219" y="3562290"/>
                      <a:pt x="3174076" y="3717925"/>
                    </a:cubicBezTo>
                    <a:cubicBezTo>
                      <a:pt x="2983386" y="3731361"/>
                      <a:pt x="2658120" y="3727906"/>
                      <a:pt x="2475779" y="3717925"/>
                    </a:cubicBezTo>
                    <a:cubicBezTo>
                      <a:pt x="2293438" y="3707944"/>
                      <a:pt x="2058673" y="3715502"/>
                      <a:pt x="1777483" y="3717925"/>
                    </a:cubicBezTo>
                    <a:cubicBezTo>
                      <a:pt x="1496293" y="3720348"/>
                      <a:pt x="1285969" y="3723383"/>
                      <a:pt x="1079186" y="3717925"/>
                    </a:cubicBezTo>
                    <a:cubicBezTo>
                      <a:pt x="872403" y="3712467"/>
                      <a:pt x="310762" y="3755928"/>
                      <a:pt x="0" y="3717925"/>
                    </a:cubicBezTo>
                    <a:cubicBezTo>
                      <a:pt x="-23559" y="3496267"/>
                      <a:pt x="3072" y="3324835"/>
                      <a:pt x="0" y="3209809"/>
                    </a:cubicBezTo>
                    <a:cubicBezTo>
                      <a:pt x="-3072" y="3094783"/>
                      <a:pt x="1639" y="2832131"/>
                      <a:pt x="0" y="2515796"/>
                    </a:cubicBezTo>
                    <a:cubicBezTo>
                      <a:pt x="-1639" y="2199461"/>
                      <a:pt x="23951" y="2102485"/>
                      <a:pt x="0" y="1858963"/>
                    </a:cubicBezTo>
                    <a:cubicBezTo>
                      <a:pt x="-23951" y="1615441"/>
                      <a:pt x="-15805" y="1511154"/>
                      <a:pt x="0" y="1202129"/>
                    </a:cubicBezTo>
                    <a:cubicBezTo>
                      <a:pt x="15805" y="893104"/>
                      <a:pt x="7006" y="690990"/>
                      <a:pt x="0" y="545296"/>
                    </a:cubicBezTo>
                    <a:cubicBezTo>
                      <a:pt x="-7006" y="399602"/>
                      <a:pt x="510" y="184898"/>
                      <a:pt x="0" y="0"/>
                    </a:cubicBezTo>
                    <a:close/>
                  </a:path>
                  <a:path w="3174076" h="3717925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48914" y="254984"/>
                      <a:pt x="3154155" y="362268"/>
                      <a:pt x="3174076" y="545296"/>
                    </a:cubicBezTo>
                    <a:cubicBezTo>
                      <a:pt x="3193997" y="728324"/>
                      <a:pt x="3162770" y="920551"/>
                      <a:pt x="3174076" y="1053412"/>
                    </a:cubicBezTo>
                    <a:cubicBezTo>
                      <a:pt x="3185382" y="1186273"/>
                      <a:pt x="3168051" y="1419966"/>
                      <a:pt x="3174076" y="1561529"/>
                    </a:cubicBezTo>
                    <a:cubicBezTo>
                      <a:pt x="3180101" y="1703092"/>
                      <a:pt x="3160058" y="1879374"/>
                      <a:pt x="3174076" y="2144003"/>
                    </a:cubicBezTo>
                    <a:cubicBezTo>
                      <a:pt x="3188094" y="2408632"/>
                      <a:pt x="3154211" y="2650842"/>
                      <a:pt x="3174076" y="2800837"/>
                    </a:cubicBezTo>
                    <a:cubicBezTo>
                      <a:pt x="3193941" y="2950832"/>
                      <a:pt x="3161564" y="3289618"/>
                      <a:pt x="3174076" y="3717925"/>
                    </a:cubicBezTo>
                    <a:cubicBezTo>
                      <a:pt x="2966730" y="3738992"/>
                      <a:pt x="2704409" y="3693030"/>
                      <a:pt x="2571002" y="3717925"/>
                    </a:cubicBezTo>
                    <a:cubicBezTo>
                      <a:pt x="2437595" y="3742820"/>
                      <a:pt x="2271539" y="3716250"/>
                      <a:pt x="1999668" y="3717925"/>
                    </a:cubicBezTo>
                    <a:cubicBezTo>
                      <a:pt x="1727797" y="3719600"/>
                      <a:pt x="1667939" y="3710786"/>
                      <a:pt x="1396593" y="3717925"/>
                    </a:cubicBezTo>
                    <a:cubicBezTo>
                      <a:pt x="1125247" y="3725064"/>
                      <a:pt x="950752" y="3739103"/>
                      <a:pt x="730037" y="3717925"/>
                    </a:cubicBezTo>
                    <a:cubicBezTo>
                      <a:pt x="509322" y="3696747"/>
                      <a:pt x="322990" y="3702502"/>
                      <a:pt x="0" y="3717925"/>
                    </a:cubicBezTo>
                    <a:cubicBezTo>
                      <a:pt x="25642" y="3530618"/>
                      <a:pt x="30684" y="3290910"/>
                      <a:pt x="0" y="3061092"/>
                    </a:cubicBezTo>
                    <a:cubicBezTo>
                      <a:pt x="-30684" y="2831274"/>
                      <a:pt x="16810" y="2747177"/>
                      <a:pt x="0" y="2515796"/>
                    </a:cubicBezTo>
                    <a:cubicBezTo>
                      <a:pt x="-16810" y="2284415"/>
                      <a:pt x="-4384" y="2154191"/>
                      <a:pt x="0" y="1970500"/>
                    </a:cubicBezTo>
                    <a:cubicBezTo>
                      <a:pt x="4384" y="1786809"/>
                      <a:pt x="-18342" y="1654520"/>
                      <a:pt x="0" y="1462384"/>
                    </a:cubicBezTo>
                    <a:cubicBezTo>
                      <a:pt x="18342" y="1270248"/>
                      <a:pt x="-14146" y="1147208"/>
                      <a:pt x="0" y="917088"/>
                    </a:cubicBezTo>
                    <a:cubicBezTo>
                      <a:pt x="14146" y="686968"/>
                      <a:pt x="-29004" y="269524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b="1" dirty="0"/>
                  <a:t>Hint</a:t>
                </a:r>
              </a:p>
              <a:p>
                <a:pPr marL="0" indent="0" algn="ctr">
                  <a:buNone/>
                </a:pPr>
                <a:endParaRPr lang="en-GB" i="1" kern="100" dirty="0">
                  <a:solidFill>
                    <a:srgbClr val="0D0D0D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kern="100" dirty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i="1" kern="100" dirty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 kern="100" dirty="0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r>
                        <a:rPr lang="en-GB" i="1" kern="100" dirty="0" err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𝑚𝑐</m:t>
                      </m:r>
                      <m:r>
                        <m:rPr>
                          <m:sty m:val="p"/>
                        </m:rPr>
                        <a:rPr lang="en-GB" kern="100" dirty="0" err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Δ</m:t>
                      </m:r>
                      <m:r>
                        <a:rPr lang="en-GB" i="1" kern="100" dirty="0" err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Make sure that your variables are in SI units for your calculations.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3B6C45F-897C-41E7-5055-D10712DA7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179724" y="1825625"/>
                <a:ext cx="3174076" cy="3717925"/>
              </a:xfrm>
              <a:custGeom>
                <a:avLst/>
                <a:gdLst>
                  <a:gd name="csX0" fmla="*/ 0 w 3174076"/>
                  <a:gd name="csY0" fmla="*/ 0 h 3717925"/>
                  <a:gd name="csX1" fmla="*/ 571334 w 3174076"/>
                  <a:gd name="csY1" fmla="*/ 0 h 3717925"/>
                  <a:gd name="csX2" fmla="*/ 1110927 w 3174076"/>
                  <a:gd name="csY2" fmla="*/ 0 h 3717925"/>
                  <a:gd name="csX3" fmla="*/ 1809223 w 3174076"/>
                  <a:gd name="csY3" fmla="*/ 0 h 3717925"/>
                  <a:gd name="csX4" fmla="*/ 2412298 w 3174076"/>
                  <a:gd name="csY4" fmla="*/ 0 h 3717925"/>
                  <a:gd name="csX5" fmla="*/ 3174076 w 3174076"/>
                  <a:gd name="csY5" fmla="*/ 0 h 3717925"/>
                  <a:gd name="csX6" fmla="*/ 3174076 w 3174076"/>
                  <a:gd name="csY6" fmla="*/ 508116 h 3717925"/>
                  <a:gd name="csX7" fmla="*/ 3174076 w 3174076"/>
                  <a:gd name="csY7" fmla="*/ 1090591 h 3717925"/>
                  <a:gd name="csX8" fmla="*/ 3174076 w 3174076"/>
                  <a:gd name="csY8" fmla="*/ 1747425 h 3717925"/>
                  <a:gd name="csX9" fmla="*/ 3174076 w 3174076"/>
                  <a:gd name="csY9" fmla="*/ 2441437 h 3717925"/>
                  <a:gd name="csX10" fmla="*/ 3174076 w 3174076"/>
                  <a:gd name="csY10" fmla="*/ 3061092 h 3717925"/>
                  <a:gd name="csX11" fmla="*/ 3174076 w 3174076"/>
                  <a:gd name="csY11" fmla="*/ 3717925 h 3717925"/>
                  <a:gd name="csX12" fmla="*/ 2475779 w 3174076"/>
                  <a:gd name="csY12" fmla="*/ 3717925 h 3717925"/>
                  <a:gd name="csX13" fmla="*/ 1777483 w 3174076"/>
                  <a:gd name="csY13" fmla="*/ 3717925 h 3717925"/>
                  <a:gd name="csX14" fmla="*/ 1079186 w 3174076"/>
                  <a:gd name="csY14" fmla="*/ 3717925 h 3717925"/>
                  <a:gd name="csX15" fmla="*/ 0 w 3174076"/>
                  <a:gd name="csY15" fmla="*/ 3717925 h 3717925"/>
                  <a:gd name="csX16" fmla="*/ 0 w 3174076"/>
                  <a:gd name="csY16" fmla="*/ 3209809 h 3717925"/>
                  <a:gd name="csX17" fmla="*/ 0 w 3174076"/>
                  <a:gd name="csY17" fmla="*/ 2515796 h 3717925"/>
                  <a:gd name="csX18" fmla="*/ 0 w 3174076"/>
                  <a:gd name="csY18" fmla="*/ 1858963 h 3717925"/>
                  <a:gd name="csX19" fmla="*/ 0 w 3174076"/>
                  <a:gd name="csY19" fmla="*/ 1202129 h 3717925"/>
                  <a:gd name="csX20" fmla="*/ 0 w 3174076"/>
                  <a:gd name="csY20" fmla="*/ 545296 h 3717925"/>
                  <a:gd name="csX21" fmla="*/ 0 w 3174076"/>
                  <a:gd name="csY21" fmla="*/ 0 h 3717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174076" h="3717925" fill="none" extrusionOk="0">
                    <a:moveTo>
                      <a:pt x="0" y="0"/>
                    </a:moveTo>
                    <a:cubicBezTo>
                      <a:pt x="216880" y="-26512"/>
                      <a:pt x="410170" y="-17342"/>
                      <a:pt x="571334" y="0"/>
                    </a:cubicBezTo>
                    <a:cubicBezTo>
                      <a:pt x="732498" y="17342"/>
                      <a:pt x="951343" y="-19504"/>
                      <a:pt x="1110927" y="0"/>
                    </a:cubicBezTo>
                    <a:cubicBezTo>
                      <a:pt x="1270511" y="19504"/>
                      <a:pt x="1564825" y="-26643"/>
                      <a:pt x="1809223" y="0"/>
                    </a:cubicBezTo>
                    <a:cubicBezTo>
                      <a:pt x="2053621" y="26643"/>
                      <a:pt x="2278452" y="-1613"/>
                      <a:pt x="2412298" y="0"/>
                    </a:cubicBezTo>
                    <a:cubicBezTo>
                      <a:pt x="2546145" y="1613"/>
                      <a:pt x="2843240" y="30715"/>
                      <a:pt x="3174076" y="0"/>
                    </a:cubicBezTo>
                    <a:cubicBezTo>
                      <a:pt x="3153089" y="230098"/>
                      <a:pt x="3161965" y="394556"/>
                      <a:pt x="3174076" y="508116"/>
                    </a:cubicBezTo>
                    <a:cubicBezTo>
                      <a:pt x="3186187" y="621676"/>
                      <a:pt x="3168934" y="918087"/>
                      <a:pt x="3174076" y="1090591"/>
                    </a:cubicBezTo>
                    <a:cubicBezTo>
                      <a:pt x="3179218" y="1263096"/>
                      <a:pt x="3150076" y="1431350"/>
                      <a:pt x="3174076" y="1747425"/>
                    </a:cubicBezTo>
                    <a:cubicBezTo>
                      <a:pt x="3198076" y="2063500"/>
                      <a:pt x="3201301" y="2112484"/>
                      <a:pt x="3174076" y="2441437"/>
                    </a:cubicBezTo>
                    <a:cubicBezTo>
                      <a:pt x="3146851" y="2770390"/>
                      <a:pt x="3204160" y="2892845"/>
                      <a:pt x="3174076" y="3061092"/>
                    </a:cubicBezTo>
                    <a:cubicBezTo>
                      <a:pt x="3143992" y="3229340"/>
                      <a:pt x="3154219" y="3562290"/>
                      <a:pt x="3174076" y="3717925"/>
                    </a:cubicBezTo>
                    <a:cubicBezTo>
                      <a:pt x="2983386" y="3731361"/>
                      <a:pt x="2658120" y="3727906"/>
                      <a:pt x="2475779" y="3717925"/>
                    </a:cubicBezTo>
                    <a:cubicBezTo>
                      <a:pt x="2293438" y="3707944"/>
                      <a:pt x="2058673" y="3715502"/>
                      <a:pt x="1777483" y="3717925"/>
                    </a:cubicBezTo>
                    <a:cubicBezTo>
                      <a:pt x="1496293" y="3720348"/>
                      <a:pt x="1285969" y="3723383"/>
                      <a:pt x="1079186" y="3717925"/>
                    </a:cubicBezTo>
                    <a:cubicBezTo>
                      <a:pt x="872403" y="3712467"/>
                      <a:pt x="310762" y="3755928"/>
                      <a:pt x="0" y="3717925"/>
                    </a:cubicBezTo>
                    <a:cubicBezTo>
                      <a:pt x="-23559" y="3496267"/>
                      <a:pt x="3072" y="3324835"/>
                      <a:pt x="0" y="3209809"/>
                    </a:cubicBezTo>
                    <a:cubicBezTo>
                      <a:pt x="-3072" y="3094783"/>
                      <a:pt x="1639" y="2832131"/>
                      <a:pt x="0" y="2515796"/>
                    </a:cubicBezTo>
                    <a:cubicBezTo>
                      <a:pt x="-1639" y="2199461"/>
                      <a:pt x="23951" y="2102485"/>
                      <a:pt x="0" y="1858963"/>
                    </a:cubicBezTo>
                    <a:cubicBezTo>
                      <a:pt x="-23951" y="1615441"/>
                      <a:pt x="-15805" y="1511154"/>
                      <a:pt x="0" y="1202129"/>
                    </a:cubicBezTo>
                    <a:cubicBezTo>
                      <a:pt x="15805" y="893104"/>
                      <a:pt x="7006" y="690990"/>
                      <a:pt x="0" y="545296"/>
                    </a:cubicBezTo>
                    <a:cubicBezTo>
                      <a:pt x="-7006" y="399602"/>
                      <a:pt x="510" y="184898"/>
                      <a:pt x="0" y="0"/>
                    </a:cubicBezTo>
                    <a:close/>
                  </a:path>
                  <a:path w="3174076" h="3717925" stroke="0" extrusionOk="0">
                    <a:moveTo>
                      <a:pt x="0" y="0"/>
                    </a:moveTo>
                    <a:cubicBezTo>
                      <a:pt x="278779" y="-29298"/>
                      <a:pt x="483581" y="-34700"/>
                      <a:pt x="698297" y="0"/>
                    </a:cubicBezTo>
                    <a:cubicBezTo>
                      <a:pt x="913013" y="34700"/>
                      <a:pt x="1143201" y="-1434"/>
                      <a:pt x="1333112" y="0"/>
                    </a:cubicBezTo>
                    <a:cubicBezTo>
                      <a:pt x="1523024" y="1434"/>
                      <a:pt x="1641358" y="-23915"/>
                      <a:pt x="1904446" y="0"/>
                    </a:cubicBezTo>
                    <a:cubicBezTo>
                      <a:pt x="2167534" y="23915"/>
                      <a:pt x="2258188" y="29021"/>
                      <a:pt x="2539261" y="0"/>
                    </a:cubicBezTo>
                    <a:cubicBezTo>
                      <a:pt x="2820335" y="-29021"/>
                      <a:pt x="3003031" y="17659"/>
                      <a:pt x="3174076" y="0"/>
                    </a:cubicBezTo>
                    <a:cubicBezTo>
                      <a:pt x="3148914" y="254984"/>
                      <a:pt x="3154155" y="362268"/>
                      <a:pt x="3174076" y="545296"/>
                    </a:cubicBezTo>
                    <a:cubicBezTo>
                      <a:pt x="3193997" y="728324"/>
                      <a:pt x="3162770" y="920551"/>
                      <a:pt x="3174076" y="1053412"/>
                    </a:cubicBezTo>
                    <a:cubicBezTo>
                      <a:pt x="3185382" y="1186273"/>
                      <a:pt x="3168051" y="1419966"/>
                      <a:pt x="3174076" y="1561529"/>
                    </a:cubicBezTo>
                    <a:cubicBezTo>
                      <a:pt x="3180101" y="1703092"/>
                      <a:pt x="3160058" y="1879374"/>
                      <a:pt x="3174076" y="2144003"/>
                    </a:cubicBezTo>
                    <a:cubicBezTo>
                      <a:pt x="3188094" y="2408632"/>
                      <a:pt x="3154211" y="2650842"/>
                      <a:pt x="3174076" y="2800837"/>
                    </a:cubicBezTo>
                    <a:cubicBezTo>
                      <a:pt x="3193941" y="2950832"/>
                      <a:pt x="3161564" y="3289618"/>
                      <a:pt x="3174076" y="3717925"/>
                    </a:cubicBezTo>
                    <a:cubicBezTo>
                      <a:pt x="2966730" y="3738992"/>
                      <a:pt x="2704409" y="3693030"/>
                      <a:pt x="2571002" y="3717925"/>
                    </a:cubicBezTo>
                    <a:cubicBezTo>
                      <a:pt x="2437595" y="3742820"/>
                      <a:pt x="2271539" y="3716250"/>
                      <a:pt x="1999668" y="3717925"/>
                    </a:cubicBezTo>
                    <a:cubicBezTo>
                      <a:pt x="1727797" y="3719600"/>
                      <a:pt x="1667939" y="3710786"/>
                      <a:pt x="1396593" y="3717925"/>
                    </a:cubicBezTo>
                    <a:cubicBezTo>
                      <a:pt x="1125247" y="3725064"/>
                      <a:pt x="950752" y="3739103"/>
                      <a:pt x="730037" y="3717925"/>
                    </a:cubicBezTo>
                    <a:cubicBezTo>
                      <a:pt x="509322" y="3696747"/>
                      <a:pt x="322990" y="3702502"/>
                      <a:pt x="0" y="3717925"/>
                    </a:cubicBezTo>
                    <a:cubicBezTo>
                      <a:pt x="25642" y="3530618"/>
                      <a:pt x="30684" y="3290910"/>
                      <a:pt x="0" y="3061092"/>
                    </a:cubicBezTo>
                    <a:cubicBezTo>
                      <a:pt x="-30684" y="2831274"/>
                      <a:pt x="16810" y="2747177"/>
                      <a:pt x="0" y="2515796"/>
                    </a:cubicBezTo>
                    <a:cubicBezTo>
                      <a:pt x="-16810" y="2284415"/>
                      <a:pt x="-4384" y="2154191"/>
                      <a:pt x="0" y="1970500"/>
                    </a:cubicBezTo>
                    <a:cubicBezTo>
                      <a:pt x="4384" y="1786809"/>
                      <a:pt x="-18342" y="1654520"/>
                      <a:pt x="0" y="1462384"/>
                    </a:cubicBezTo>
                    <a:cubicBezTo>
                      <a:pt x="18342" y="1270248"/>
                      <a:pt x="-14146" y="1147208"/>
                      <a:pt x="0" y="917088"/>
                    </a:cubicBezTo>
                    <a:cubicBezTo>
                      <a:pt x="14146" y="686968"/>
                      <a:pt x="-29004" y="269524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F1FE86D4-F856-E22E-8CD9-61F2BBC16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826000" cy="374651"/>
          </a:xfrm>
        </p:spPr>
        <p:txBody>
          <a:bodyPr/>
          <a:lstStyle/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353EB7A-1FEA-D8FD-0A22-23F44F36435F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Specific heat capacity</a:t>
            </a:r>
          </a:p>
        </p:txBody>
      </p:sp>
    </p:spTree>
    <p:extLst>
      <p:ext uri="{BB962C8B-B14F-4D97-AF65-F5344CB8AC3E}">
        <p14:creationId xmlns:p14="http://schemas.microsoft.com/office/powerpoint/2010/main" val="388026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Thermal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366" y="1620996"/>
                <a:ext cx="5857450" cy="25102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b="1" dirty="0"/>
                  <a:t>Thermal resistance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/>
                  <a:t>is a measure of how strongly a single material </a:t>
                </a:r>
                <a:r>
                  <a:rPr lang="en-GB" i="1" dirty="0"/>
                  <a:t>resists</a:t>
                </a:r>
                <a:r>
                  <a:rPr lang="en-GB" dirty="0"/>
                  <a:t> heat flow.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the </a:t>
                </a:r>
                <a:r>
                  <a:rPr lang="en-GB" b="1" dirty="0"/>
                  <a:t>sum of all the individual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values </a:t>
                </a:r>
                <a:r>
                  <a:rPr lang="en-GB" dirty="0"/>
                  <a:t>for each component of the assembly: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366" y="1620996"/>
                <a:ext cx="5857450" cy="2510273"/>
              </a:xfrm>
              <a:blipFill>
                <a:blip r:embed="rId3"/>
                <a:stretch>
                  <a:fillRect r="-432" b="-2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B8B9FE6-86A9-8BB2-C084-18F496B65F96}"/>
              </a:ext>
            </a:extLst>
          </p:cNvPr>
          <p:cNvSpPr txBox="1">
            <a:spLocks/>
          </p:cNvSpPr>
          <p:nvPr/>
        </p:nvSpPr>
        <p:spPr>
          <a:xfrm>
            <a:off x="671366" y="4886030"/>
            <a:ext cx="7594810" cy="1203874"/>
          </a:xfrm>
          <a:custGeom>
            <a:avLst/>
            <a:gdLst>
              <a:gd name="csX0" fmla="*/ 0 w 7594810"/>
              <a:gd name="csY0" fmla="*/ 0 h 1203874"/>
              <a:gd name="csX1" fmla="*/ 842333 w 7594810"/>
              <a:gd name="csY1" fmla="*/ 0 h 1203874"/>
              <a:gd name="csX2" fmla="*/ 1608719 w 7594810"/>
              <a:gd name="csY2" fmla="*/ 0 h 1203874"/>
              <a:gd name="csX3" fmla="*/ 2071312 w 7594810"/>
              <a:gd name="csY3" fmla="*/ 0 h 1203874"/>
              <a:gd name="csX4" fmla="*/ 2913645 w 7594810"/>
              <a:gd name="csY4" fmla="*/ 0 h 1203874"/>
              <a:gd name="csX5" fmla="*/ 3604083 w 7594810"/>
              <a:gd name="csY5" fmla="*/ 0 h 1203874"/>
              <a:gd name="csX6" fmla="*/ 4218572 w 7594810"/>
              <a:gd name="csY6" fmla="*/ 0 h 1203874"/>
              <a:gd name="csX7" fmla="*/ 5060905 w 7594810"/>
              <a:gd name="csY7" fmla="*/ 0 h 1203874"/>
              <a:gd name="csX8" fmla="*/ 5523498 w 7594810"/>
              <a:gd name="csY8" fmla="*/ 0 h 1203874"/>
              <a:gd name="csX9" fmla="*/ 6062039 w 7594810"/>
              <a:gd name="csY9" fmla="*/ 0 h 1203874"/>
              <a:gd name="csX10" fmla="*/ 6752477 w 7594810"/>
              <a:gd name="csY10" fmla="*/ 0 h 1203874"/>
              <a:gd name="csX11" fmla="*/ 7594810 w 7594810"/>
              <a:gd name="csY11" fmla="*/ 0 h 1203874"/>
              <a:gd name="csX12" fmla="*/ 7594810 w 7594810"/>
              <a:gd name="csY12" fmla="*/ 626014 h 1203874"/>
              <a:gd name="csX13" fmla="*/ 7594810 w 7594810"/>
              <a:gd name="csY13" fmla="*/ 1203874 h 1203874"/>
              <a:gd name="csX14" fmla="*/ 6828425 w 7594810"/>
              <a:gd name="csY14" fmla="*/ 1203874 h 1203874"/>
              <a:gd name="csX15" fmla="*/ 6062039 w 7594810"/>
              <a:gd name="csY15" fmla="*/ 1203874 h 1203874"/>
              <a:gd name="csX16" fmla="*/ 5599446 w 7594810"/>
              <a:gd name="csY16" fmla="*/ 1203874 h 1203874"/>
              <a:gd name="csX17" fmla="*/ 5136853 w 7594810"/>
              <a:gd name="csY17" fmla="*/ 1203874 h 1203874"/>
              <a:gd name="csX18" fmla="*/ 4674260 w 7594810"/>
              <a:gd name="csY18" fmla="*/ 1203874 h 1203874"/>
              <a:gd name="csX19" fmla="*/ 4059771 w 7594810"/>
              <a:gd name="csY19" fmla="*/ 1203874 h 1203874"/>
              <a:gd name="csX20" fmla="*/ 3369334 w 7594810"/>
              <a:gd name="csY20" fmla="*/ 1203874 h 1203874"/>
              <a:gd name="csX21" fmla="*/ 2678897 w 7594810"/>
              <a:gd name="csY21" fmla="*/ 1203874 h 1203874"/>
              <a:gd name="csX22" fmla="*/ 1988459 w 7594810"/>
              <a:gd name="csY22" fmla="*/ 1203874 h 1203874"/>
              <a:gd name="csX23" fmla="*/ 1298022 w 7594810"/>
              <a:gd name="csY23" fmla="*/ 1203874 h 1203874"/>
              <a:gd name="csX24" fmla="*/ 0 w 7594810"/>
              <a:gd name="csY24" fmla="*/ 1203874 h 1203874"/>
              <a:gd name="csX25" fmla="*/ 0 w 7594810"/>
              <a:gd name="csY25" fmla="*/ 577860 h 1203874"/>
              <a:gd name="csX26" fmla="*/ 0 w 7594810"/>
              <a:gd name="csY26" fmla="*/ 0 h 12038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594810" h="1203874" fill="none" extrusionOk="0">
                <a:moveTo>
                  <a:pt x="0" y="0"/>
                </a:moveTo>
                <a:cubicBezTo>
                  <a:pt x="183781" y="-6650"/>
                  <a:pt x="647694" y="1280"/>
                  <a:pt x="842333" y="0"/>
                </a:cubicBezTo>
                <a:cubicBezTo>
                  <a:pt x="1036972" y="-1280"/>
                  <a:pt x="1382705" y="-22624"/>
                  <a:pt x="1608719" y="0"/>
                </a:cubicBezTo>
                <a:cubicBezTo>
                  <a:pt x="1834733" y="22624"/>
                  <a:pt x="1919774" y="-8491"/>
                  <a:pt x="2071312" y="0"/>
                </a:cubicBezTo>
                <a:cubicBezTo>
                  <a:pt x="2222850" y="8491"/>
                  <a:pt x="2736823" y="24507"/>
                  <a:pt x="2913645" y="0"/>
                </a:cubicBezTo>
                <a:cubicBezTo>
                  <a:pt x="3090467" y="-24507"/>
                  <a:pt x="3419255" y="-13523"/>
                  <a:pt x="3604083" y="0"/>
                </a:cubicBezTo>
                <a:cubicBezTo>
                  <a:pt x="3788911" y="13523"/>
                  <a:pt x="4004083" y="4656"/>
                  <a:pt x="4218572" y="0"/>
                </a:cubicBezTo>
                <a:cubicBezTo>
                  <a:pt x="4433061" y="-4656"/>
                  <a:pt x="4716656" y="32021"/>
                  <a:pt x="5060905" y="0"/>
                </a:cubicBezTo>
                <a:cubicBezTo>
                  <a:pt x="5405154" y="-32021"/>
                  <a:pt x="5355121" y="-8483"/>
                  <a:pt x="5523498" y="0"/>
                </a:cubicBezTo>
                <a:cubicBezTo>
                  <a:pt x="5691875" y="8483"/>
                  <a:pt x="5834198" y="7354"/>
                  <a:pt x="6062039" y="0"/>
                </a:cubicBezTo>
                <a:cubicBezTo>
                  <a:pt x="6289880" y="-7354"/>
                  <a:pt x="6444993" y="-15067"/>
                  <a:pt x="6752477" y="0"/>
                </a:cubicBezTo>
                <a:cubicBezTo>
                  <a:pt x="7059961" y="15067"/>
                  <a:pt x="7228299" y="10976"/>
                  <a:pt x="7594810" y="0"/>
                </a:cubicBezTo>
                <a:cubicBezTo>
                  <a:pt x="7616904" y="231689"/>
                  <a:pt x="7590511" y="438484"/>
                  <a:pt x="7594810" y="626014"/>
                </a:cubicBezTo>
                <a:cubicBezTo>
                  <a:pt x="7599109" y="813544"/>
                  <a:pt x="7618927" y="1015009"/>
                  <a:pt x="7594810" y="1203874"/>
                </a:cubicBezTo>
                <a:cubicBezTo>
                  <a:pt x="7437832" y="1233258"/>
                  <a:pt x="7139370" y="1184287"/>
                  <a:pt x="6828425" y="1203874"/>
                </a:cubicBezTo>
                <a:cubicBezTo>
                  <a:pt x="6517481" y="1223461"/>
                  <a:pt x="6316039" y="1182903"/>
                  <a:pt x="6062039" y="1203874"/>
                </a:cubicBezTo>
                <a:cubicBezTo>
                  <a:pt x="5808039" y="1224845"/>
                  <a:pt x="5775193" y="1200031"/>
                  <a:pt x="5599446" y="1203874"/>
                </a:cubicBezTo>
                <a:cubicBezTo>
                  <a:pt x="5423699" y="1207717"/>
                  <a:pt x="5338984" y="1224488"/>
                  <a:pt x="5136853" y="1203874"/>
                </a:cubicBezTo>
                <a:cubicBezTo>
                  <a:pt x="4934722" y="1183260"/>
                  <a:pt x="4777224" y="1203965"/>
                  <a:pt x="4674260" y="1203874"/>
                </a:cubicBezTo>
                <a:cubicBezTo>
                  <a:pt x="4571296" y="1203783"/>
                  <a:pt x="4319989" y="1207257"/>
                  <a:pt x="4059771" y="1203874"/>
                </a:cubicBezTo>
                <a:cubicBezTo>
                  <a:pt x="3799553" y="1200491"/>
                  <a:pt x="3689808" y="1188952"/>
                  <a:pt x="3369334" y="1203874"/>
                </a:cubicBezTo>
                <a:cubicBezTo>
                  <a:pt x="3048860" y="1218796"/>
                  <a:pt x="2945930" y="1185693"/>
                  <a:pt x="2678897" y="1203874"/>
                </a:cubicBezTo>
                <a:cubicBezTo>
                  <a:pt x="2411864" y="1222055"/>
                  <a:pt x="2278744" y="1204725"/>
                  <a:pt x="1988459" y="1203874"/>
                </a:cubicBezTo>
                <a:cubicBezTo>
                  <a:pt x="1698174" y="1203023"/>
                  <a:pt x="1528635" y="1210189"/>
                  <a:pt x="1298022" y="1203874"/>
                </a:cubicBezTo>
                <a:cubicBezTo>
                  <a:pt x="1067409" y="1197559"/>
                  <a:pt x="271235" y="1162353"/>
                  <a:pt x="0" y="1203874"/>
                </a:cubicBezTo>
                <a:cubicBezTo>
                  <a:pt x="11309" y="1039947"/>
                  <a:pt x="9051" y="746287"/>
                  <a:pt x="0" y="577860"/>
                </a:cubicBezTo>
                <a:cubicBezTo>
                  <a:pt x="-9051" y="409433"/>
                  <a:pt x="-24318" y="190379"/>
                  <a:pt x="0" y="0"/>
                </a:cubicBezTo>
                <a:close/>
              </a:path>
              <a:path w="7594810" h="1203874" stroke="0" extrusionOk="0">
                <a:moveTo>
                  <a:pt x="0" y="0"/>
                </a:moveTo>
                <a:cubicBezTo>
                  <a:pt x="223402" y="-9285"/>
                  <a:pt x="605208" y="37052"/>
                  <a:pt x="842333" y="0"/>
                </a:cubicBezTo>
                <a:cubicBezTo>
                  <a:pt x="1079458" y="-37052"/>
                  <a:pt x="1192927" y="27815"/>
                  <a:pt x="1532771" y="0"/>
                </a:cubicBezTo>
                <a:cubicBezTo>
                  <a:pt x="1872615" y="-27815"/>
                  <a:pt x="1827491" y="9709"/>
                  <a:pt x="2071312" y="0"/>
                </a:cubicBezTo>
                <a:cubicBezTo>
                  <a:pt x="2315133" y="-9709"/>
                  <a:pt x="2419706" y="-26317"/>
                  <a:pt x="2761749" y="0"/>
                </a:cubicBezTo>
                <a:cubicBezTo>
                  <a:pt x="3103792" y="26317"/>
                  <a:pt x="3217654" y="25983"/>
                  <a:pt x="3604083" y="0"/>
                </a:cubicBezTo>
                <a:cubicBezTo>
                  <a:pt x="3990512" y="-25983"/>
                  <a:pt x="3999205" y="-6540"/>
                  <a:pt x="4142624" y="0"/>
                </a:cubicBezTo>
                <a:cubicBezTo>
                  <a:pt x="4286043" y="6540"/>
                  <a:pt x="4458139" y="-18270"/>
                  <a:pt x="4605217" y="0"/>
                </a:cubicBezTo>
                <a:cubicBezTo>
                  <a:pt x="4752295" y="18270"/>
                  <a:pt x="5149055" y="5839"/>
                  <a:pt x="5295654" y="0"/>
                </a:cubicBezTo>
                <a:cubicBezTo>
                  <a:pt x="5442253" y="-5839"/>
                  <a:pt x="5761779" y="26336"/>
                  <a:pt x="5986091" y="0"/>
                </a:cubicBezTo>
                <a:cubicBezTo>
                  <a:pt x="6210403" y="-26336"/>
                  <a:pt x="6516323" y="27356"/>
                  <a:pt x="6752477" y="0"/>
                </a:cubicBezTo>
                <a:cubicBezTo>
                  <a:pt x="6988631" y="-27356"/>
                  <a:pt x="7270537" y="6811"/>
                  <a:pt x="7594810" y="0"/>
                </a:cubicBezTo>
                <a:cubicBezTo>
                  <a:pt x="7607938" y="237563"/>
                  <a:pt x="7610769" y="347238"/>
                  <a:pt x="7594810" y="565821"/>
                </a:cubicBezTo>
                <a:cubicBezTo>
                  <a:pt x="7578851" y="784404"/>
                  <a:pt x="7566146" y="921340"/>
                  <a:pt x="7594810" y="1203874"/>
                </a:cubicBezTo>
                <a:cubicBezTo>
                  <a:pt x="7310768" y="1183931"/>
                  <a:pt x="7283039" y="1190845"/>
                  <a:pt x="6980321" y="1203874"/>
                </a:cubicBezTo>
                <a:cubicBezTo>
                  <a:pt x="6677603" y="1216903"/>
                  <a:pt x="6581575" y="1230860"/>
                  <a:pt x="6213935" y="1203874"/>
                </a:cubicBezTo>
                <a:cubicBezTo>
                  <a:pt x="5846295" y="1176888"/>
                  <a:pt x="5614971" y="1239462"/>
                  <a:pt x="5371602" y="1203874"/>
                </a:cubicBezTo>
                <a:cubicBezTo>
                  <a:pt x="5128233" y="1168286"/>
                  <a:pt x="4821271" y="1190199"/>
                  <a:pt x="4605217" y="1203874"/>
                </a:cubicBezTo>
                <a:cubicBezTo>
                  <a:pt x="4389164" y="1217549"/>
                  <a:pt x="4196923" y="1175265"/>
                  <a:pt x="3914779" y="1203874"/>
                </a:cubicBezTo>
                <a:cubicBezTo>
                  <a:pt x="3632635" y="1232483"/>
                  <a:pt x="3566586" y="1205289"/>
                  <a:pt x="3452186" y="1203874"/>
                </a:cubicBezTo>
                <a:cubicBezTo>
                  <a:pt x="3337786" y="1202459"/>
                  <a:pt x="3006922" y="1198808"/>
                  <a:pt x="2761749" y="1203874"/>
                </a:cubicBezTo>
                <a:cubicBezTo>
                  <a:pt x="2516576" y="1208940"/>
                  <a:pt x="2239672" y="1228819"/>
                  <a:pt x="1919416" y="1203874"/>
                </a:cubicBezTo>
                <a:cubicBezTo>
                  <a:pt x="1599160" y="1178929"/>
                  <a:pt x="1377881" y="1222357"/>
                  <a:pt x="1077082" y="1203874"/>
                </a:cubicBezTo>
                <a:cubicBezTo>
                  <a:pt x="776283" y="1185391"/>
                  <a:pt x="426705" y="1248945"/>
                  <a:pt x="0" y="1203874"/>
                </a:cubicBezTo>
                <a:cubicBezTo>
                  <a:pt x="13659" y="1040577"/>
                  <a:pt x="11227" y="738806"/>
                  <a:pt x="0" y="601937"/>
                </a:cubicBezTo>
                <a:cubicBezTo>
                  <a:pt x="-11227" y="465068"/>
                  <a:pt x="-1483" y="239057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kern="100" dirty="0">
                <a:solidFill>
                  <a:srgbClr val="0D0D0D"/>
                </a:solidFill>
                <a:ea typeface="Calibri" panose="020F0502020204030204" pitchFamily="34" charset="0"/>
              </a:rPr>
              <a:t>An </a:t>
            </a:r>
            <a:r>
              <a:rPr lang="en-GB" b="1" kern="100" dirty="0">
                <a:solidFill>
                  <a:srgbClr val="0D0D0D"/>
                </a:solidFill>
                <a:ea typeface="Calibri" panose="020F0502020204030204" pitchFamily="34" charset="0"/>
              </a:rPr>
              <a:t>assembly </a:t>
            </a:r>
            <a:r>
              <a:rPr lang="en-US" kern="100" dirty="0">
                <a:solidFill>
                  <a:srgbClr val="0D0D0D"/>
                </a:solidFill>
                <a:ea typeface="Calibri" panose="020F0502020204030204" pitchFamily="34" charset="0"/>
              </a:rPr>
              <a:t>is a combination of materials, such as found in a wall, door or floor.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kern="100" dirty="0">
                <a:solidFill>
                  <a:srgbClr val="0D0D0D"/>
                </a:solidFill>
                <a:ea typeface="Calibri" panose="020F0502020204030204" pitchFamily="34" charset="0"/>
              </a:rPr>
              <a:t>Can you identify how adding external wall insulation helps resist heat flow?</a:t>
            </a:r>
            <a:endParaRPr lang="en-GB" kern="100" dirty="0">
              <a:solidFill>
                <a:srgbClr val="0D0D0D"/>
              </a:solidFill>
              <a:ea typeface="Calibri" panose="020F050202020403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32051842-0010-75C9-433F-1590D27CA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826000" cy="374651"/>
          </a:xfrm>
        </p:spPr>
        <p:txBody>
          <a:bodyPr/>
          <a:lstStyle/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503ED96-B96F-39A9-3CF2-1AC1B6F4F2BA}"/>
              </a:ext>
            </a:extLst>
          </p:cNvPr>
          <p:cNvSpPr txBox="1">
            <a:spLocks/>
          </p:cNvSpPr>
          <p:nvPr/>
        </p:nvSpPr>
        <p:spPr>
          <a:xfrm>
            <a:off x="9165654" y="162686"/>
            <a:ext cx="288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resistance and conductivity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A6AC99-44B2-44B0-79DE-B6F728CD83AD}"/>
              </a:ext>
            </a:extLst>
          </p:cNvPr>
          <p:cNvGrpSpPr/>
          <p:nvPr/>
        </p:nvGrpSpPr>
        <p:grpSpPr>
          <a:xfrm>
            <a:off x="6528816" y="1282572"/>
            <a:ext cx="5302797" cy="3375319"/>
            <a:chOff x="6631600" y="1225713"/>
            <a:chExt cx="5302797" cy="3375319"/>
          </a:xfrm>
        </p:grpSpPr>
        <p:pic>
          <p:nvPicPr>
            <p:cNvPr id="10" name="Picture 9" descr="A 3D illustration of an external wall insulation scheme - with the following layers, from outside to inside:&#10;- external wall&#10;- adhesive&#10;- insulation material with fixing anchor&#10;- reinforcing mesh&#10;- primer coat&#10;- finishing coat">
              <a:extLst>
                <a:ext uri="{FF2B5EF4-FFF2-40B4-BE49-F238E27FC236}">
                  <a16:creationId xmlns:a16="http://schemas.microsoft.com/office/drawing/2014/main" id="{66184B65-F0BF-FEE5-3682-5CE1BF603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25193" y="1365643"/>
              <a:ext cx="4680922" cy="30906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669F4B-4B09-9C28-9E70-D7D19BBEF03C}"/>
                </a:ext>
              </a:extLst>
            </p:cNvPr>
            <p:cNvSpPr txBox="1"/>
            <p:nvPr/>
          </p:nvSpPr>
          <p:spPr>
            <a:xfrm>
              <a:off x="7620668" y="1663759"/>
              <a:ext cx="9283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Adhesive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82FF4C-F645-DEAE-2800-667922FB02DD}"/>
                </a:ext>
              </a:extLst>
            </p:cNvPr>
            <p:cNvSpPr txBox="1"/>
            <p:nvPr/>
          </p:nvSpPr>
          <p:spPr>
            <a:xfrm>
              <a:off x="6631600" y="1382911"/>
              <a:ext cx="12344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External Wall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5D00D3-4DF7-2B9A-0AAE-50052FE4B004}"/>
                </a:ext>
              </a:extLst>
            </p:cNvPr>
            <p:cNvSpPr txBox="1"/>
            <p:nvPr/>
          </p:nvSpPr>
          <p:spPr>
            <a:xfrm>
              <a:off x="7868616" y="1225713"/>
              <a:ext cx="165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Insulation Material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C180EA-B997-F61C-8BB3-77D8873CCDEE}"/>
                </a:ext>
              </a:extLst>
            </p:cNvPr>
            <p:cNvSpPr txBox="1"/>
            <p:nvPr/>
          </p:nvSpPr>
          <p:spPr>
            <a:xfrm>
              <a:off x="10355426" y="1440324"/>
              <a:ext cx="13260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Finishing Coat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230E2D-78B7-2B38-E8D6-96CF2AF6C550}"/>
                </a:ext>
              </a:extLst>
            </p:cNvPr>
            <p:cNvSpPr txBox="1"/>
            <p:nvPr/>
          </p:nvSpPr>
          <p:spPr>
            <a:xfrm>
              <a:off x="10801924" y="4057878"/>
              <a:ext cx="11324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Primer Coat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E27001-6114-1B33-5C67-3EFF245072FE}"/>
                </a:ext>
              </a:extLst>
            </p:cNvPr>
            <p:cNvSpPr txBox="1"/>
            <p:nvPr/>
          </p:nvSpPr>
          <p:spPr>
            <a:xfrm>
              <a:off x="9700113" y="4002658"/>
              <a:ext cx="113349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Reinforcing Mesh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747CC7-0530-9459-DAC0-90BB1907BCBE}"/>
                </a:ext>
              </a:extLst>
            </p:cNvPr>
            <p:cNvSpPr txBox="1"/>
            <p:nvPr/>
          </p:nvSpPr>
          <p:spPr>
            <a:xfrm>
              <a:off x="8745277" y="4293255"/>
              <a:ext cx="12659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Fixing Anchor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F28CD6-ED5E-9C64-A5DA-30B42770114C}"/>
                </a:ext>
              </a:extLst>
            </p:cNvPr>
            <p:cNvSpPr/>
            <p:nvPr/>
          </p:nvSpPr>
          <p:spPr>
            <a:xfrm>
              <a:off x="9497380" y="4002658"/>
              <a:ext cx="211874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351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AA51-1263-38CA-9CE5-7A936C8A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formula for thermal resistance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99503-EA9B-A171-4F6F-2E062151EA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785320"/>
                <a:ext cx="5891214" cy="4121151"/>
              </a:xfrm>
            </p:spPr>
            <p:txBody>
              <a:bodyPr>
                <a:noAutofit/>
              </a:bodyPr>
              <a:lstStyle/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The formula for </a:t>
                </a:r>
                <a:r>
                  <a:rPr lang="en-GB" b="1" dirty="0"/>
                  <a:t>thermal resistance </a:t>
                </a:r>
                <a:r>
                  <a:rPr lang="en-GB" dirty="0"/>
                  <a:t>is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The formula for the </a:t>
                </a:r>
                <a:r>
                  <a:rPr lang="en-GB" b="1" dirty="0"/>
                  <a:t>total thermal resistance </a:t>
                </a:r>
                <a:r>
                  <a:rPr lang="en-GB" dirty="0"/>
                  <a:t>is the same but with total and effective quantities:</a:t>
                </a:r>
                <a:endParaRPr lang="en-GB" i="1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effective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99503-EA9B-A171-4F6F-2E062151E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785320"/>
                <a:ext cx="5891214" cy="4121151"/>
              </a:xfrm>
              <a:blipFill>
                <a:blip r:embed="rId2"/>
                <a:stretch>
                  <a:fillRect t="-1036" r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5E8286D-A210-C52F-2A39-8B2487F9D25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175008" y="2900212"/>
                <a:ext cx="3426442" cy="328413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i="1" dirty="0"/>
                  <a:t> </a:t>
                </a:r>
                <a:r>
                  <a:rPr lang="en-GB" dirty="0"/>
                  <a:t>is the thermal resistance in m</a:t>
                </a:r>
                <a:r>
                  <a:rPr lang="en-GB" baseline="30000" dirty="0"/>
                  <a:t>2</a:t>
                </a:r>
                <a:r>
                  <a:rPr lang="en-GB" dirty="0"/>
                  <a:t>K/W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/>
                  <a:t> is the thickness in 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GB" dirty="0"/>
                  <a:t> is the thermal conductivity in W/</a:t>
                </a:r>
                <a:r>
                  <a:rPr lang="en-GB" dirty="0" err="1"/>
                  <a:t>mK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Note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GB" dirty="0"/>
                  <a:t> between m and K where m means unit metres not prefix milli.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5E8286D-A210-C52F-2A39-8B2487F9D2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175008" y="2900212"/>
                <a:ext cx="3426442" cy="3284134"/>
              </a:xfrm>
              <a:blipFill>
                <a:blip r:embed="rId3"/>
                <a:stretch>
                  <a:fillRect l="-1779" t="-929" r="-1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83486-436D-74A3-D0FB-234A8883F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49202" cy="607378"/>
          </a:xfrm>
        </p:spPr>
        <p:txBody>
          <a:bodyPr>
            <a:normAutofit/>
          </a:bodyPr>
          <a:lstStyle/>
          <a:p>
            <a:r>
              <a:rPr lang="en-GB" dirty="0"/>
              <a:t>The variables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B2E4538-7E6A-3158-9FBF-3425762330CF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AA29EA9-61AA-7F04-32B6-05F679642218}"/>
              </a:ext>
            </a:extLst>
          </p:cNvPr>
          <p:cNvSpPr txBox="1">
            <a:spLocks/>
          </p:cNvSpPr>
          <p:nvPr/>
        </p:nvSpPr>
        <p:spPr>
          <a:xfrm>
            <a:off x="9165654" y="162686"/>
            <a:ext cx="288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resistance and conductivity</a:t>
            </a:r>
          </a:p>
        </p:txBody>
      </p:sp>
    </p:spTree>
    <p:extLst>
      <p:ext uri="{BB962C8B-B14F-4D97-AF65-F5344CB8AC3E}">
        <p14:creationId xmlns:p14="http://schemas.microsoft.com/office/powerpoint/2010/main" val="156459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The coefficient of thermal conductivity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366" y="1620996"/>
                <a:ext cx="7122299" cy="464090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b="1" dirty="0"/>
                  <a:t>The coefficient of thermal conductivity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i="1" dirty="0"/>
                  <a:t>,</a:t>
                </a:r>
                <a:r>
                  <a:rPr lang="en-GB" dirty="0"/>
                  <a:t> is a measure of how easily a material conducts heat.</a:t>
                </a:r>
              </a:p>
              <a:p>
                <a:pPr marL="0" indent="0">
                  <a:buNone/>
                </a:pPr>
                <a:r>
                  <a:rPr lang="en-GB" dirty="0"/>
                  <a:t>It measures how easily heat flows through a material dependent on the material’s conductivity.</a:t>
                </a:r>
              </a:p>
              <a:p>
                <a:pPr marL="0" indent="0">
                  <a:buNone/>
                </a:pPr>
                <a:r>
                  <a:rPr lang="en-GB" dirty="0"/>
                  <a:t>The </a:t>
                </a:r>
                <a:r>
                  <a:rPr lang="en-GB" b="1" dirty="0"/>
                  <a:t>units</a:t>
                </a:r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are watts per metre Kelvin: W/</a:t>
                </a:r>
                <a:r>
                  <a:rPr lang="en-GB" dirty="0" err="1"/>
                  <a:t>mK.</a:t>
                </a:r>
                <a:r>
                  <a:rPr lang="en-GB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366" y="1620996"/>
                <a:ext cx="7122299" cy="464090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032086" y="1888177"/>
                <a:ext cx="3321714" cy="4106545"/>
              </a:xfrm>
              <a:custGeom>
                <a:avLst/>
                <a:gdLst>
                  <a:gd name="csX0" fmla="*/ 0 w 3321714"/>
                  <a:gd name="csY0" fmla="*/ 0 h 4106545"/>
                  <a:gd name="csX1" fmla="*/ 597909 w 3321714"/>
                  <a:gd name="csY1" fmla="*/ 0 h 4106545"/>
                  <a:gd name="csX2" fmla="*/ 1162600 w 3321714"/>
                  <a:gd name="csY2" fmla="*/ 0 h 4106545"/>
                  <a:gd name="csX3" fmla="*/ 1893377 w 3321714"/>
                  <a:gd name="csY3" fmla="*/ 0 h 4106545"/>
                  <a:gd name="csX4" fmla="*/ 2524503 w 3321714"/>
                  <a:gd name="csY4" fmla="*/ 0 h 4106545"/>
                  <a:gd name="csX5" fmla="*/ 3321714 w 3321714"/>
                  <a:gd name="csY5" fmla="*/ 0 h 4106545"/>
                  <a:gd name="csX6" fmla="*/ 3321714 w 3321714"/>
                  <a:gd name="csY6" fmla="*/ 561228 h 4106545"/>
                  <a:gd name="csX7" fmla="*/ 3321714 w 3321714"/>
                  <a:gd name="csY7" fmla="*/ 1204587 h 4106545"/>
                  <a:gd name="csX8" fmla="*/ 3321714 w 3321714"/>
                  <a:gd name="csY8" fmla="*/ 1930076 h 4106545"/>
                  <a:gd name="csX9" fmla="*/ 3321714 w 3321714"/>
                  <a:gd name="csY9" fmla="*/ 2696631 h 4106545"/>
                  <a:gd name="csX10" fmla="*/ 3321714 w 3321714"/>
                  <a:gd name="csY10" fmla="*/ 3381055 h 4106545"/>
                  <a:gd name="csX11" fmla="*/ 3321714 w 3321714"/>
                  <a:gd name="csY11" fmla="*/ 4106545 h 4106545"/>
                  <a:gd name="csX12" fmla="*/ 2590937 w 3321714"/>
                  <a:gd name="csY12" fmla="*/ 4106545 h 4106545"/>
                  <a:gd name="csX13" fmla="*/ 1860160 w 3321714"/>
                  <a:gd name="csY13" fmla="*/ 4106545 h 4106545"/>
                  <a:gd name="csX14" fmla="*/ 1129383 w 3321714"/>
                  <a:gd name="csY14" fmla="*/ 4106545 h 4106545"/>
                  <a:gd name="csX15" fmla="*/ 0 w 3321714"/>
                  <a:gd name="csY15" fmla="*/ 4106545 h 4106545"/>
                  <a:gd name="csX16" fmla="*/ 0 w 3321714"/>
                  <a:gd name="csY16" fmla="*/ 3545317 h 4106545"/>
                  <a:gd name="csX17" fmla="*/ 0 w 3321714"/>
                  <a:gd name="csY17" fmla="*/ 2778762 h 4106545"/>
                  <a:gd name="csX18" fmla="*/ 0 w 3321714"/>
                  <a:gd name="csY18" fmla="*/ 2053273 h 4106545"/>
                  <a:gd name="csX19" fmla="*/ 0 w 3321714"/>
                  <a:gd name="csY19" fmla="*/ 1327783 h 4106545"/>
                  <a:gd name="csX20" fmla="*/ 0 w 3321714"/>
                  <a:gd name="csY20" fmla="*/ 602293 h 4106545"/>
                  <a:gd name="csX21" fmla="*/ 0 w 3321714"/>
                  <a:gd name="csY21" fmla="*/ 0 h 41065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321714" h="4106545" fill="none" extrusionOk="0">
                    <a:moveTo>
                      <a:pt x="0" y="0"/>
                    </a:moveTo>
                    <a:cubicBezTo>
                      <a:pt x="176247" y="-13295"/>
                      <a:pt x="310853" y="-20108"/>
                      <a:pt x="597909" y="0"/>
                    </a:cubicBezTo>
                    <a:cubicBezTo>
                      <a:pt x="884965" y="20108"/>
                      <a:pt x="913457" y="-8432"/>
                      <a:pt x="1162600" y="0"/>
                    </a:cubicBezTo>
                    <a:cubicBezTo>
                      <a:pt x="1411743" y="8432"/>
                      <a:pt x="1545573" y="28022"/>
                      <a:pt x="1893377" y="0"/>
                    </a:cubicBezTo>
                    <a:cubicBezTo>
                      <a:pt x="2241181" y="-28022"/>
                      <a:pt x="2347041" y="27767"/>
                      <a:pt x="2524503" y="0"/>
                    </a:cubicBezTo>
                    <a:cubicBezTo>
                      <a:pt x="2701965" y="-27767"/>
                      <a:pt x="2967382" y="28578"/>
                      <a:pt x="3321714" y="0"/>
                    </a:cubicBezTo>
                    <a:cubicBezTo>
                      <a:pt x="3294562" y="258910"/>
                      <a:pt x="3322010" y="343411"/>
                      <a:pt x="3321714" y="561228"/>
                    </a:cubicBezTo>
                    <a:cubicBezTo>
                      <a:pt x="3321418" y="779045"/>
                      <a:pt x="3323901" y="940326"/>
                      <a:pt x="3321714" y="1204587"/>
                    </a:cubicBezTo>
                    <a:cubicBezTo>
                      <a:pt x="3319527" y="1468848"/>
                      <a:pt x="3344501" y="1751953"/>
                      <a:pt x="3321714" y="1930076"/>
                    </a:cubicBezTo>
                    <a:cubicBezTo>
                      <a:pt x="3298927" y="2108199"/>
                      <a:pt x="3338045" y="2374418"/>
                      <a:pt x="3321714" y="2696631"/>
                    </a:cubicBezTo>
                    <a:cubicBezTo>
                      <a:pt x="3305383" y="3018845"/>
                      <a:pt x="3327406" y="3209950"/>
                      <a:pt x="3321714" y="3381055"/>
                    </a:cubicBezTo>
                    <a:cubicBezTo>
                      <a:pt x="3316022" y="3552160"/>
                      <a:pt x="3315560" y="3842893"/>
                      <a:pt x="3321714" y="4106545"/>
                    </a:cubicBezTo>
                    <a:cubicBezTo>
                      <a:pt x="3016573" y="4113874"/>
                      <a:pt x="2901127" y="4111306"/>
                      <a:pt x="2590937" y="4106545"/>
                    </a:cubicBezTo>
                    <a:cubicBezTo>
                      <a:pt x="2280747" y="4101784"/>
                      <a:pt x="2193630" y="4072911"/>
                      <a:pt x="1860160" y="4106545"/>
                    </a:cubicBezTo>
                    <a:cubicBezTo>
                      <a:pt x="1526690" y="4140179"/>
                      <a:pt x="1374183" y="4106760"/>
                      <a:pt x="1129383" y="4106545"/>
                    </a:cubicBezTo>
                    <a:cubicBezTo>
                      <a:pt x="884583" y="4106330"/>
                      <a:pt x="386717" y="4082168"/>
                      <a:pt x="0" y="4106545"/>
                    </a:cubicBezTo>
                    <a:cubicBezTo>
                      <a:pt x="-27851" y="3900012"/>
                      <a:pt x="9214" y="3797897"/>
                      <a:pt x="0" y="3545317"/>
                    </a:cubicBezTo>
                    <a:cubicBezTo>
                      <a:pt x="-9214" y="3292737"/>
                      <a:pt x="33873" y="3023314"/>
                      <a:pt x="0" y="2778762"/>
                    </a:cubicBezTo>
                    <a:cubicBezTo>
                      <a:pt x="-33873" y="2534211"/>
                      <a:pt x="-5169" y="2355194"/>
                      <a:pt x="0" y="2053273"/>
                    </a:cubicBezTo>
                    <a:cubicBezTo>
                      <a:pt x="5169" y="1751352"/>
                      <a:pt x="11685" y="1543586"/>
                      <a:pt x="0" y="1327783"/>
                    </a:cubicBezTo>
                    <a:cubicBezTo>
                      <a:pt x="-11685" y="1111980"/>
                      <a:pt x="28242" y="953586"/>
                      <a:pt x="0" y="602293"/>
                    </a:cubicBezTo>
                    <a:cubicBezTo>
                      <a:pt x="-28242" y="251000"/>
                      <a:pt x="-9877" y="167159"/>
                      <a:pt x="0" y="0"/>
                    </a:cubicBezTo>
                    <a:close/>
                  </a:path>
                  <a:path w="3321714" h="4106545" stroke="0" extrusionOk="0">
                    <a:moveTo>
                      <a:pt x="0" y="0"/>
                    </a:moveTo>
                    <a:cubicBezTo>
                      <a:pt x="355092" y="-9141"/>
                      <a:pt x="391552" y="-26501"/>
                      <a:pt x="730777" y="0"/>
                    </a:cubicBezTo>
                    <a:cubicBezTo>
                      <a:pt x="1070002" y="26501"/>
                      <a:pt x="1238101" y="-17889"/>
                      <a:pt x="1395120" y="0"/>
                    </a:cubicBezTo>
                    <a:cubicBezTo>
                      <a:pt x="1552139" y="17889"/>
                      <a:pt x="1811539" y="-26830"/>
                      <a:pt x="1993028" y="0"/>
                    </a:cubicBezTo>
                    <a:cubicBezTo>
                      <a:pt x="2174517" y="26830"/>
                      <a:pt x="2427108" y="4818"/>
                      <a:pt x="2657371" y="0"/>
                    </a:cubicBezTo>
                    <a:cubicBezTo>
                      <a:pt x="2887634" y="-4818"/>
                      <a:pt x="3059841" y="-22374"/>
                      <a:pt x="3321714" y="0"/>
                    </a:cubicBezTo>
                    <a:cubicBezTo>
                      <a:pt x="3340576" y="279962"/>
                      <a:pt x="3320247" y="395347"/>
                      <a:pt x="3321714" y="602293"/>
                    </a:cubicBezTo>
                    <a:cubicBezTo>
                      <a:pt x="3323181" y="809239"/>
                      <a:pt x="3337963" y="914645"/>
                      <a:pt x="3321714" y="1163521"/>
                    </a:cubicBezTo>
                    <a:cubicBezTo>
                      <a:pt x="3305465" y="1412397"/>
                      <a:pt x="3310938" y="1596297"/>
                      <a:pt x="3321714" y="1724749"/>
                    </a:cubicBezTo>
                    <a:cubicBezTo>
                      <a:pt x="3332490" y="1853201"/>
                      <a:pt x="3318428" y="2149412"/>
                      <a:pt x="3321714" y="2368108"/>
                    </a:cubicBezTo>
                    <a:cubicBezTo>
                      <a:pt x="3325000" y="2586804"/>
                      <a:pt x="3320809" y="2814240"/>
                      <a:pt x="3321714" y="3093597"/>
                    </a:cubicBezTo>
                    <a:cubicBezTo>
                      <a:pt x="3322619" y="3372954"/>
                      <a:pt x="3355885" y="3723615"/>
                      <a:pt x="3321714" y="4106545"/>
                    </a:cubicBezTo>
                    <a:cubicBezTo>
                      <a:pt x="3179132" y="4087177"/>
                      <a:pt x="2971892" y="4082691"/>
                      <a:pt x="2690588" y="4106545"/>
                    </a:cubicBezTo>
                    <a:cubicBezTo>
                      <a:pt x="2409284" y="4130399"/>
                      <a:pt x="2382518" y="4127844"/>
                      <a:pt x="2092680" y="4106545"/>
                    </a:cubicBezTo>
                    <a:cubicBezTo>
                      <a:pt x="1802842" y="4085246"/>
                      <a:pt x="1651098" y="4104140"/>
                      <a:pt x="1461554" y="4106545"/>
                    </a:cubicBezTo>
                    <a:cubicBezTo>
                      <a:pt x="1272010" y="4108950"/>
                      <a:pt x="986505" y="4088826"/>
                      <a:pt x="763994" y="4106545"/>
                    </a:cubicBezTo>
                    <a:cubicBezTo>
                      <a:pt x="541483" y="4124264"/>
                      <a:pt x="166895" y="4090448"/>
                      <a:pt x="0" y="4106545"/>
                    </a:cubicBezTo>
                    <a:cubicBezTo>
                      <a:pt x="-29521" y="3837724"/>
                      <a:pt x="7036" y="3575985"/>
                      <a:pt x="0" y="3381055"/>
                    </a:cubicBezTo>
                    <a:cubicBezTo>
                      <a:pt x="-7036" y="3186125"/>
                      <a:pt x="26587" y="3051077"/>
                      <a:pt x="0" y="2778762"/>
                    </a:cubicBezTo>
                    <a:cubicBezTo>
                      <a:pt x="-26587" y="2506447"/>
                      <a:pt x="-20631" y="2437744"/>
                      <a:pt x="0" y="2176469"/>
                    </a:cubicBezTo>
                    <a:cubicBezTo>
                      <a:pt x="20631" y="1915194"/>
                      <a:pt x="19746" y="1796743"/>
                      <a:pt x="0" y="1615241"/>
                    </a:cubicBezTo>
                    <a:cubicBezTo>
                      <a:pt x="-19746" y="1433739"/>
                      <a:pt x="-24935" y="1267122"/>
                      <a:pt x="0" y="1012948"/>
                    </a:cubicBezTo>
                    <a:cubicBezTo>
                      <a:pt x="24935" y="758774"/>
                      <a:pt x="35223" y="206528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-</a:t>
                </a:r>
                <a:r>
                  <a:rPr lang="en-GB" sz="2400" dirty="0"/>
                  <a:t>values are used in the formulae: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2400" i="1" kern="100" dirty="0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</a:t>
                </a:r>
                <a:r>
                  <a:rPr lang="en-GB" b="1" dirty="0"/>
                  <a:t> intrinsic </a:t>
                </a:r>
                <a:r>
                  <a:rPr lang="en-GB" dirty="0"/>
                  <a:t>ability to store heat is decided by its molecular structure.</a:t>
                </a:r>
                <a:endParaRPr lang="en-GB" sz="2400" kern="100" dirty="0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2E64551-BB55-42D7-A163-0EF4924DC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032086" y="1888177"/>
                <a:ext cx="3321714" cy="4106545"/>
              </a:xfrm>
              <a:custGeom>
                <a:avLst/>
                <a:gdLst>
                  <a:gd name="csX0" fmla="*/ 0 w 3321714"/>
                  <a:gd name="csY0" fmla="*/ 0 h 4106545"/>
                  <a:gd name="csX1" fmla="*/ 597909 w 3321714"/>
                  <a:gd name="csY1" fmla="*/ 0 h 4106545"/>
                  <a:gd name="csX2" fmla="*/ 1162600 w 3321714"/>
                  <a:gd name="csY2" fmla="*/ 0 h 4106545"/>
                  <a:gd name="csX3" fmla="*/ 1893377 w 3321714"/>
                  <a:gd name="csY3" fmla="*/ 0 h 4106545"/>
                  <a:gd name="csX4" fmla="*/ 2524503 w 3321714"/>
                  <a:gd name="csY4" fmla="*/ 0 h 4106545"/>
                  <a:gd name="csX5" fmla="*/ 3321714 w 3321714"/>
                  <a:gd name="csY5" fmla="*/ 0 h 4106545"/>
                  <a:gd name="csX6" fmla="*/ 3321714 w 3321714"/>
                  <a:gd name="csY6" fmla="*/ 561228 h 4106545"/>
                  <a:gd name="csX7" fmla="*/ 3321714 w 3321714"/>
                  <a:gd name="csY7" fmla="*/ 1204587 h 4106545"/>
                  <a:gd name="csX8" fmla="*/ 3321714 w 3321714"/>
                  <a:gd name="csY8" fmla="*/ 1930076 h 4106545"/>
                  <a:gd name="csX9" fmla="*/ 3321714 w 3321714"/>
                  <a:gd name="csY9" fmla="*/ 2696631 h 4106545"/>
                  <a:gd name="csX10" fmla="*/ 3321714 w 3321714"/>
                  <a:gd name="csY10" fmla="*/ 3381055 h 4106545"/>
                  <a:gd name="csX11" fmla="*/ 3321714 w 3321714"/>
                  <a:gd name="csY11" fmla="*/ 4106545 h 4106545"/>
                  <a:gd name="csX12" fmla="*/ 2590937 w 3321714"/>
                  <a:gd name="csY12" fmla="*/ 4106545 h 4106545"/>
                  <a:gd name="csX13" fmla="*/ 1860160 w 3321714"/>
                  <a:gd name="csY13" fmla="*/ 4106545 h 4106545"/>
                  <a:gd name="csX14" fmla="*/ 1129383 w 3321714"/>
                  <a:gd name="csY14" fmla="*/ 4106545 h 4106545"/>
                  <a:gd name="csX15" fmla="*/ 0 w 3321714"/>
                  <a:gd name="csY15" fmla="*/ 4106545 h 4106545"/>
                  <a:gd name="csX16" fmla="*/ 0 w 3321714"/>
                  <a:gd name="csY16" fmla="*/ 3545317 h 4106545"/>
                  <a:gd name="csX17" fmla="*/ 0 w 3321714"/>
                  <a:gd name="csY17" fmla="*/ 2778762 h 4106545"/>
                  <a:gd name="csX18" fmla="*/ 0 w 3321714"/>
                  <a:gd name="csY18" fmla="*/ 2053273 h 4106545"/>
                  <a:gd name="csX19" fmla="*/ 0 w 3321714"/>
                  <a:gd name="csY19" fmla="*/ 1327783 h 4106545"/>
                  <a:gd name="csX20" fmla="*/ 0 w 3321714"/>
                  <a:gd name="csY20" fmla="*/ 602293 h 4106545"/>
                  <a:gd name="csX21" fmla="*/ 0 w 3321714"/>
                  <a:gd name="csY21" fmla="*/ 0 h 41065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321714" h="4106545" fill="none" extrusionOk="0">
                    <a:moveTo>
                      <a:pt x="0" y="0"/>
                    </a:moveTo>
                    <a:cubicBezTo>
                      <a:pt x="176247" y="-13295"/>
                      <a:pt x="310853" y="-20108"/>
                      <a:pt x="597909" y="0"/>
                    </a:cubicBezTo>
                    <a:cubicBezTo>
                      <a:pt x="884965" y="20108"/>
                      <a:pt x="913457" y="-8432"/>
                      <a:pt x="1162600" y="0"/>
                    </a:cubicBezTo>
                    <a:cubicBezTo>
                      <a:pt x="1411743" y="8432"/>
                      <a:pt x="1545573" y="28022"/>
                      <a:pt x="1893377" y="0"/>
                    </a:cubicBezTo>
                    <a:cubicBezTo>
                      <a:pt x="2241181" y="-28022"/>
                      <a:pt x="2347041" y="27767"/>
                      <a:pt x="2524503" y="0"/>
                    </a:cubicBezTo>
                    <a:cubicBezTo>
                      <a:pt x="2701965" y="-27767"/>
                      <a:pt x="2967382" y="28578"/>
                      <a:pt x="3321714" y="0"/>
                    </a:cubicBezTo>
                    <a:cubicBezTo>
                      <a:pt x="3294562" y="258910"/>
                      <a:pt x="3322010" y="343411"/>
                      <a:pt x="3321714" y="561228"/>
                    </a:cubicBezTo>
                    <a:cubicBezTo>
                      <a:pt x="3321418" y="779045"/>
                      <a:pt x="3323901" y="940326"/>
                      <a:pt x="3321714" y="1204587"/>
                    </a:cubicBezTo>
                    <a:cubicBezTo>
                      <a:pt x="3319527" y="1468848"/>
                      <a:pt x="3344501" y="1751953"/>
                      <a:pt x="3321714" y="1930076"/>
                    </a:cubicBezTo>
                    <a:cubicBezTo>
                      <a:pt x="3298927" y="2108199"/>
                      <a:pt x="3338045" y="2374418"/>
                      <a:pt x="3321714" y="2696631"/>
                    </a:cubicBezTo>
                    <a:cubicBezTo>
                      <a:pt x="3305383" y="3018845"/>
                      <a:pt x="3327406" y="3209950"/>
                      <a:pt x="3321714" y="3381055"/>
                    </a:cubicBezTo>
                    <a:cubicBezTo>
                      <a:pt x="3316022" y="3552160"/>
                      <a:pt x="3315560" y="3842893"/>
                      <a:pt x="3321714" y="4106545"/>
                    </a:cubicBezTo>
                    <a:cubicBezTo>
                      <a:pt x="3016573" y="4113874"/>
                      <a:pt x="2901127" y="4111306"/>
                      <a:pt x="2590937" y="4106545"/>
                    </a:cubicBezTo>
                    <a:cubicBezTo>
                      <a:pt x="2280747" y="4101784"/>
                      <a:pt x="2193630" y="4072911"/>
                      <a:pt x="1860160" y="4106545"/>
                    </a:cubicBezTo>
                    <a:cubicBezTo>
                      <a:pt x="1526690" y="4140179"/>
                      <a:pt x="1374183" y="4106760"/>
                      <a:pt x="1129383" y="4106545"/>
                    </a:cubicBezTo>
                    <a:cubicBezTo>
                      <a:pt x="884583" y="4106330"/>
                      <a:pt x="386717" y="4082168"/>
                      <a:pt x="0" y="4106545"/>
                    </a:cubicBezTo>
                    <a:cubicBezTo>
                      <a:pt x="-27851" y="3900012"/>
                      <a:pt x="9214" y="3797897"/>
                      <a:pt x="0" y="3545317"/>
                    </a:cubicBezTo>
                    <a:cubicBezTo>
                      <a:pt x="-9214" y="3292737"/>
                      <a:pt x="33873" y="3023314"/>
                      <a:pt x="0" y="2778762"/>
                    </a:cubicBezTo>
                    <a:cubicBezTo>
                      <a:pt x="-33873" y="2534211"/>
                      <a:pt x="-5169" y="2355194"/>
                      <a:pt x="0" y="2053273"/>
                    </a:cubicBezTo>
                    <a:cubicBezTo>
                      <a:pt x="5169" y="1751352"/>
                      <a:pt x="11685" y="1543586"/>
                      <a:pt x="0" y="1327783"/>
                    </a:cubicBezTo>
                    <a:cubicBezTo>
                      <a:pt x="-11685" y="1111980"/>
                      <a:pt x="28242" y="953586"/>
                      <a:pt x="0" y="602293"/>
                    </a:cubicBezTo>
                    <a:cubicBezTo>
                      <a:pt x="-28242" y="251000"/>
                      <a:pt x="-9877" y="167159"/>
                      <a:pt x="0" y="0"/>
                    </a:cubicBezTo>
                    <a:close/>
                  </a:path>
                  <a:path w="3321714" h="4106545" stroke="0" extrusionOk="0">
                    <a:moveTo>
                      <a:pt x="0" y="0"/>
                    </a:moveTo>
                    <a:cubicBezTo>
                      <a:pt x="355092" y="-9141"/>
                      <a:pt x="391552" y="-26501"/>
                      <a:pt x="730777" y="0"/>
                    </a:cubicBezTo>
                    <a:cubicBezTo>
                      <a:pt x="1070002" y="26501"/>
                      <a:pt x="1238101" y="-17889"/>
                      <a:pt x="1395120" y="0"/>
                    </a:cubicBezTo>
                    <a:cubicBezTo>
                      <a:pt x="1552139" y="17889"/>
                      <a:pt x="1811539" y="-26830"/>
                      <a:pt x="1993028" y="0"/>
                    </a:cubicBezTo>
                    <a:cubicBezTo>
                      <a:pt x="2174517" y="26830"/>
                      <a:pt x="2427108" y="4818"/>
                      <a:pt x="2657371" y="0"/>
                    </a:cubicBezTo>
                    <a:cubicBezTo>
                      <a:pt x="2887634" y="-4818"/>
                      <a:pt x="3059841" y="-22374"/>
                      <a:pt x="3321714" y="0"/>
                    </a:cubicBezTo>
                    <a:cubicBezTo>
                      <a:pt x="3340576" y="279962"/>
                      <a:pt x="3320247" y="395347"/>
                      <a:pt x="3321714" y="602293"/>
                    </a:cubicBezTo>
                    <a:cubicBezTo>
                      <a:pt x="3323181" y="809239"/>
                      <a:pt x="3337963" y="914645"/>
                      <a:pt x="3321714" y="1163521"/>
                    </a:cubicBezTo>
                    <a:cubicBezTo>
                      <a:pt x="3305465" y="1412397"/>
                      <a:pt x="3310938" y="1596297"/>
                      <a:pt x="3321714" y="1724749"/>
                    </a:cubicBezTo>
                    <a:cubicBezTo>
                      <a:pt x="3332490" y="1853201"/>
                      <a:pt x="3318428" y="2149412"/>
                      <a:pt x="3321714" y="2368108"/>
                    </a:cubicBezTo>
                    <a:cubicBezTo>
                      <a:pt x="3325000" y="2586804"/>
                      <a:pt x="3320809" y="2814240"/>
                      <a:pt x="3321714" y="3093597"/>
                    </a:cubicBezTo>
                    <a:cubicBezTo>
                      <a:pt x="3322619" y="3372954"/>
                      <a:pt x="3355885" y="3723615"/>
                      <a:pt x="3321714" y="4106545"/>
                    </a:cubicBezTo>
                    <a:cubicBezTo>
                      <a:pt x="3179132" y="4087177"/>
                      <a:pt x="2971892" y="4082691"/>
                      <a:pt x="2690588" y="4106545"/>
                    </a:cubicBezTo>
                    <a:cubicBezTo>
                      <a:pt x="2409284" y="4130399"/>
                      <a:pt x="2382518" y="4127844"/>
                      <a:pt x="2092680" y="4106545"/>
                    </a:cubicBezTo>
                    <a:cubicBezTo>
                      <a:pt x="1802842" y="4085246"/>
                      <a:pt x="1651098" y="4104140"/>
                      <a:pt x="1461554" y="4106545"/>
                    </a:cubicBezTo>
                    <a:cubicBezTo>
                      <a:pt x="1272010" y="4108950"/>
                      <a:pt x="986505" y="4088826"/>
                      <a:pt x="763994" y="4106545"/>
                    </a:cubicBezTo>
                    <a:cubicBezTo>
                      <a:pt x="541483" y="4124264"/>
                      <a:pt x="166895" y="4090448"/>
                      <a:pt x="0" y="4106545"/>
                    </a:cubicBezTo>
                    <a:cubicBezTo>
                      <a:pt x="-29521" y="3837724"/>
                      <a:pt x="7036" y="3575985"/>
                      <a:pt x="0" y="3381055"/>
                    </a:cubicBezTo>
                    <a:cubicBezTo>
                      <a:pt x="-7036" y="3186125"/>
                      <a:pt x="26587" y="3051077"/>
                      <a:pt x="0" y="2778762"/>
                    </a:cubicBezTo>
                    <a:cubicBezTo>
                      <a:pt x="-26587" y="2506447"/>
                      <a:pt x="-20631" y="2437744"/>
                      <a:pt x="0" y="2176469"/>
                    </a:cubicBezTo>
                    <a:cubicBezTo>
                      <a:pt x="20631" y="1915194"/>
                      <a:pt x="19746" y="1796743"/>
                      <a:pt x="0" y="1615241"/>
                    </a:cubicBezTo>
                    <a:cubicBezTo>
                      <a:pt x="-19746" y="1433739"/>
                      <a:pt x="-24935" y="1267122"/>
                      <a:pt x="0" y="1012948"/>
                    </a:cubicBezTo>
                    <a:cubicBezTo>
                      <a:pt x="24935" y="758774"/>
                      <a:pt x="35223" y="206528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205D579-749D-390C-442C-529CA4CA8A7A}"/>
              </a:ext>
            </a:extLst>
          </p:cNvPr>
          <p:cNvSpPr txBox="1">
            <a:spLocks/>
          </p:cNvSpPr>
          <p:nvPr/>
        </p:nvSpPr>
        <p:spPr>
          <a:xfrm>
            <a:off x="838200" y="4472622"/>
            <a:ext cx="6862762" cy="1528763"/>
          </a:xfrm>
          <a:custGeom>
            <a:avLst/>
            <a:gdLst>
              <a:gd name="csX0" fmla="*/ 0 w 6862762"/>
              <a:gd name="csY0" fmla="*/ 0 h 1528763"/>
              <a:gd name="csX1" fmla="*/ 823531 w 6862762"/>
              <a:gd name="csY1" fmla="*/ 0 h 1528763"/>
              <a:gd name="csX2" fmla="*/ 1578435 w 6862762"/>
              <a:gd name="csY2" fmla="*/ 0 h 1528763"/>
              <a:gd name="csX3" fmla="*/ 2058829 w 6862762"/>
              <a:gd name="csY3" fmla="*/ 0 h 1528763"/>
              <a:gd name="csX4" fmla="*/ 2882360 w 6862762"/>
              <a:gd name="csY4" fmla="*/ 0 h 1528763"/>
              <a:gd name="csX5" fmla="*/ 3568636 w 6862762"/>
              <a:gd name="csY5" fmla="*/ 0 h 1528763"/>
              <a:gd name="csX6" fmla="*/ 4186285 w 6862762"/>
              <a:gd name="csY6" fmla="*/ 0 h 1528763"/>
              <a:gd name="csX7" fmla="*/ 5009816 w 6862762"/>
              <a:gd name="csY7" fmla="*/ 0 h 1528763"/>
              <a:gd name="csX8" fmla="*/ 5490210 w 6862762"/>
              <a:gd name="csY8" fmla="*/ 0 h 1528763"/>
              <a:gd name="csX9" fmla="*/ 6039231 w 6862762"/>
              <a:gd name="csY9" fmla="*/ 0 h 1528763"/>
              <a:gd name="csX10" fmla="*/ 6862762 w 6862762"/>
              <a:gd name="csY10" fmla="*/ 0 h 1528763"/>
              <a:gd name="csX11" fmla="*/ 6862762 w 6862762"/>
              <a:gd name="csY11" fmla="*/ 494300 h 1528763"/>
              <a:gd name="csX12" fmla="*/ 6862762 w 6862762"/>
              <a:gd name="csY12" fmla="*/ 973312 h 1528763"/>
              <a:gd name="csX13" fmla="*/ 6862762 w 6862762"/>
              <a:gd name="csY13" fmla="*/ 1528763 h 1528763"/>
              <a:gd name="csX14" fmla="*/ 6107858 w 6862762"/>
              <a:gd name="csY14" fmla="*/ 1528763 h 1528763"/>
              <a:gd name="csX15" fmla="*/ 5352954 w 6862762"/>
              <a:gd name="csY15" fmla="*/ 1528763 h 1528763"/>
              <a:gd name="csX16" fmla="*/ 4872561 w 6862762"/>
              <a:gd name="csY16" fmla="*/ 1528763 h 1528763"/>
              <a:gd name="csX17" fmla="*/ 4392168 w 6862762"/>
              <a:gd name="csY17" fmla="*/ 1528763 h 1528763"/>
              <a:gd name="csX18" fmla="*/ 3911774 w 6862762"/>
              <a:gd name="csY18" fmla="*/ 1528763 h 1528763"/>
              <a:gd name="csX19" fmla="*/ 3294126 w 6862762"/>
              <a:gd name="csY19" fmla="*/ 1528763 h 1528763"/>
              <a:gd name="csX20" fmla="*/ 2607850 w 6862762"/>
              <a:gd name="csY20" fmla="*/ 1528763 h 1528763"/>
              <a:gd name="csX21" fmla="*/ 1921573 w 6862762"/>
              <a:gd name="csY21" fmla="*/ 1528763 h 1528763"/>
              <a:gd name="csX22" fmla="*/ 1235297 w 6862762"/>
              <a:gd name="csY22" fmla="*/ 1528763 h 1528763"/>
              <a:gd name="csX23" fmla="*/ 0 w 6862762"/>
              <a:gd name="csY23" fmla="*/ 1528763 h 1528763"/>
              <a:gd name="csX24" fmla="*/ 0 w 6862762"/>
              <a:gd name="csY24" fmla="*/ 988600 h 1528763"/>
              <a:gd name="csX25" fmla="*/ 0 w 6862762"/>
              <a:gd name="csY25" fmla="*/ 463725 h 1528763"/>
              <a:gd name="csX26" fmla="*/ 0 w 6862762"/>
              <a:gd name="csY26" fmla="*/ 0 h 15287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6862762" h="1528763" fill="none" extrusionOk="0">
                <a:moveTo>
                  <a:pt x="0" y="0"/>
                </a:moveTo>
                <a:cubicBezTo>
                  <a:pt x="372180" y="6243"/>
                  <a:pt x="452133" y="6484"/>
                  <a:pt x="823531" y="0"/>
                </a:cubicBezTo>
                <a:cubicBezTo>
                  <a:pt x="1194929" y="-6484"/>
                  <a:pt x="1282186" y="13403"/>
                  <a:pt x="1578435" y="0"/>
                </a:cubicBezTo>
                <a:cubicBezTo>
                  <a:pt x="1874684" y="-13403"/>
                  <a:pt x="1958932" y="10209"/>
                  <a:pt x="2058829" y="0"/>
                </a:cubicBezTo>
                <a:cubicBezTo>
                  <a:pt x="2158726" y="-10209"/>
                  <a:pt x="2482437" y="8661"/>
                  <a:pt x="2882360" y="0"/>
                </a:cubicBezTo>
                <a:cubicBezTo>
                  <a:pt x="3282283" y="-8661"/>
                  <a:pt x="3281762" y="-29305"/>
                  <a:pt x="3568636" y="0"/>
                </a:cubicBezTo>
                <a:cubicBezTo>
                  <a:pt x="3855510" y="29305"/>
                  <a:pt x="3909635" y="14090"/>
                  <a:pt x="4186285" y="0"/>
                </a:cubicBezTo>
                <a:cubicBezTo>
                  <a:pt x="4462935" y="-14090"/>
                  <a:pt x="4705863" y="16051"/>
                  <a:pt x="5009816" y="0"/>
                </a:cubicBezTo>
                <a:cubicBezTo>
                  <a:pt x="5313769" y="-16051"/>
                  <a:pt x="5334921" y="-13694"/>
                  <a:pt x="5490210" y="0"/>
                </a:cubicBezTo>
                <a:cubicBezTo>
                  <a:pt x="5645499" y="13694"/>
                  <a:pt x="5781509" y="16694"/>
                  <a:pt x="6039231" y="0"/>
                </a:cubicBezTo>
                <a:cubicBezTo>
                  <a:pt x="6296953" y="-16694"/>
                  <a:pt x="6482573" y="15696"/>
                  <a:pt x="6862762" y="0"/>
                </a:cubicBezTo>
                <a:cubicBezTo>
                  <a:pt x="6866901" y="229080"/>
                  <a:pt x="6854280" y="255915"/>
                  <a:pt x="6862762" y="494300"/>
                </a:cubicBezTo>
                <a:cubicBezTo>
                  <a:pt x="6871244" y="732685"/>
                  <a:pt x="6876855" y="827083"/>
                  <a:pt x="6862762" y="973312"/>
                </a:cubicBezTo>
                <a:cubicBezTo>
                  <a:pt x="6848669" y="1119541"/>
                  <a:pt x="6876273" y="1336410"/>
                  <a:pt x="6862762" y="1528763"/>
                </a:cubicBezTo>
                <a:cubicBezTo>
                  <a:pt x="6578392" y="1516035"/>
                  <a:pt x="6450648" y="1543340"/>
                  <a:pt x="6107858" y="1528763"/>
                </a:cubicBezTo>
                <a:cubicBezTo>
                  <a:pt x="5765068" y="1514186"/>
                  <a:pt x="5697898" y="1538528"/>
                  <a:pt x="5352954" y="1528763"/>
                </a:cubicBezTo>
                <a:cubicBezTo>
                  <a:pt x="5008010" y="1518998"/>
                  <a:pt x="5085802" y="1548585"/>
                  <a:pt x="4872561" y="1528763"/>
                </a:cubicBezTo>
                <a:cubicBezTo>
                  <a:pt x="4659320" y="1508941"/>
                  <a:pt x="4517516" y="1526449"/>
                  <a:pt x="4392168" y="1528763"/>
                </a:cubicBezTo>
                <a:cubicBezTo>
                  <a:pt x="4266820" y="1531077"/>
                  <a:pt x="4015574" y="1550360"/>
                  <a:pt x="3911774" y="1528763"/>
                </a:cubicBezTo>
                <a:cubicBezTo>
                  <a:pt x="3807974" y="1507166"/>
                  <a:pt x="3489462" y="1517266"/>
                  <a:pt x="3294126" y="1528763"/>
                </a:cubicBezTo>
                <a:cubicBezTo>
                  <a:pt x="3098790" y="1540260"/>
                  <a:pt x="2774107" y="1510200"/>
                  <a:pt x="2607850" y="1528763"/>
                </a:cubicBezTo>
                <a:cubicBezTo>
                  <a:pt x="2441593" y="1547326"/>
                  <a:pt x="2105955" y="1498518"/>
                  <a:pt x="1921573" y="1528763"/>
                </a:cubicBezTo>
                <a:cubicBezTo>
                  <a:pt x="1737191" y="1559008"/>
                  <a:pt x="1397042" y="1531639"/>
                  <a:pt x="1235297" y="1528763"/>
                </a:cubicBezTo>
                <a:cubicBezTo>
                  <a:pt x="1073552" y="1525887"/>
                  <a:pt x="330464" y="1534797"/>
                  <a:pt x="0" y="1528763"/>
                </a:cubicBezTo>
                <a:cubicBezTo>
                  <a:pt x="-5827" y="1416477"/>
                  <a:pt x="-22629" y="1137356"/>
                  <a:pt x="0" y="988600"/>
                </a:cubicBezTo>
                <a:cubicBezTo>
                  <a:pt x="22629" y="839844"/>
                  <a:pt x="-13586" y="621104"/>
                  <a:pt x="0" y="463725"/>
                </a:cubicBezTo>
                <a:cubicBezTo>
                  <a:pt x="13586" y="306346"/>
                  <a:pt x="4177" y="146834"/>
                  <a:pt x="0" y="0"/>
                </a:cubicBezTo>
                <a:close/>
              </a:path>
              <a:path w="6862762" h="1528763" stroke="0" extrusionOk="0">
                <a:moveTo>
                  <a:pt x="0" y="0"/>
                </a:moveTo>
                <a:cubicBezTo>
                  <a:pt x="309416" y="11047"/>
                  <a:pt x="487348" y="15982"/>
                  <a:pt x="823531" y="0"/>
                </a:cubicBezTo>
                <a:cubicBezTo>
                  <a:pt x="1159714" y="-15982"/>
                  <a:pt x="1214053" y="-20014"/>
                  <a:pt x="1509808" y="0"/>
                </a:cubicBezTo>
                <a:cubicBezTo>
                  <a:pt x="1805563" y="20014"/>
                  <a:pt x="1931293" y="-17120"/>
                  <a:pt x="2058829" y="0"/>
                </a:cubicBezTo>
                <a:cubicBezTo>
                  <a:pt x="2186365" y="17120"/>
                  <a:pt x="2545530" y="33701"/>
                  <a:pt x="2745105" y="0"/>
                </a:cubicBezTo>
                <a:cubicBezTo>
                  <a:pt x="2944680" y="-33701"/>
                  <a:pt x="3217147" y="-14496"/>
                  <a:pt x="3568636" y="0"/>
                </a:cubicBezTo>
                <a:cubicBezTo>
                  <a:pt x="3920125" y="14496"/>
                  <a:pt x="3862764" y="-7418"/>
                  <a:pt x="4117657" y="0"/>
                </a:cubicBezTo>
                <a:cubicBezTo>
                  <a:pt x="4372550" y="7418"/>
                  <a:pt x="4475499" y="21447"/>
                  <a:pt x="4598051" y="0"/>
                </a:cubicBezTo>
                <a:cubicBezTo>
                  <a:pt x="4720603" y="-21447"/>
                  <a:pt x="5124843" y="-4482"/>
                  <a:pt x="5284327" y="0"/>
                </a:cubicBezTo>
                <a:cubicBezTo>
                  <a:pt x="5443811" y="4482"/>
                  <a:pt x="5797521" y="-10494"/>
                  <a:pt x="5970603" y="0"/>
                </a:cubicBezTo>
                <a:cubicBezTo>
                  <a:pt x="6143685" y="10494"/>
                  <a:pt x="6475103" y="-9082"/>
                  <a:pt x="6862762" y="0"/>
                </a:cubicBezTo>
                <a:cubicBezTo>
                  <a:pt x="6850671" y="129734"/>
                  <a:pt x="6864915" y="343326"/>
                  <a:pt x="6862762" y="494300"/>
                </a:cubicBezTo>
                <a:cubicBezTo>
                  <a:pt x="6860609" y="645274"/>
                  <a:pt x="6840771" y="764524"/>
                  <a:pt x="6862762" y="988600"/>
                </a:cubicBezTo>
                <a:cubicBezTo>
                  <a:pt x="6884753" y="1212676"/>
                  <a:pt x="6861171" y="1343289"/>
                  <a:pt x="6862762" y="1528763"/>
                </a:cubicBezTo>
                <a:cubicBezTo>
                  <a:pt x="6708218" y="1514084"/>
                  <a:pt x="6515115" y="1536965"/>
                  <a:pt x="6245113" y="1528763"/>
                </a:cubicBezTo>
                <a:cubicBezTo>
                  <a:pt x="5975111" y="1520561"/>
                  <a:pt x="5817317" y="1531164"/>
                  <a:pt x="5490210" y="1528763"/>
                </a:cubicBezTo>
                <a:cubicBezTo>
                  <a:pt x="5163103" y="1526362"/>
                  <a:pt x="4871318" y="1563072"/>
                  <a:pt x="4666678" y="1528763"/>
                </a:cubicBezTo>
                <a:cubicBezTo>
                  <a:pt x="4462038" y="1494454"/>
                  <a:pt x="4145459" y="1543099"/>
                  <a:pt x="3911774" y="1528763"/>
                </a:cubicBezTo>
                <a:cubicBezTo>
                  <a:pt x="3678089" y="1514427"/>
                  <a:pt x="3496327" y="1530791"/>
                  <a:pt x="3225498" y="1528763"/>
                </a:cubicBezTo>
                <a:cubicBezTo>
                  <a:pt x="2954669" y="1526735"/>
                  <a:pt x="2949068" y="1519191"/>
                  <a:pt x="2745105" y="1528763"/>
                </a:cubicBezTo>
                <a:cubicBezTo>
                  <a:pt x="2541142" y="1538335"/>
                  <a:pt x="2338856" y="1513069"/>
                  <a:pt x="2058829" y="1528763"/>
                </a:cubicBezTo>
                <a:cubicBezTo>
                  <a:pt x="1778802" y="1544457"/>
                  <a:pt x="1533452" y="1519075"/>
                  <a:pt x="1235297" y="1528763"/>
                </a:cubicBezTo>
                <a:cubicBezTo>
                  <a:pt x="937142" y="1538451"/>
                  <a:pt x="502740" y="1482724"/>
                  <a:pt x="0" y="1528763"/>
                </a:cubicBezTo>
                <a:cubicBezTo>
                  <a:pt x="4493" y="1343209"/>
                  <a:pt x="1588" y="1174149"/>
                  <a:pt x="0" y="1019175"/>
                </a:cubicBezTo>
                <a:cubicBezTo>
                  <a:pt x="-1588" y="864201"/>
                  <a:pt x="-3251" y="619602"/>
                  <a:pt x="0" y="494300"/>
                </a:cubicBezTo>
                <a:cubicBezTo>
                  <a:pt x="3251" y="368998"/>
                  <a:pt x="-13988" y="170352"/>
                  <a:pt x="0" y="0"/>
                </a:cubicBezTo>
                <a:close/>
              </a:path>
            </a:pathLst>
          </a:custGeom>
          <a:solidFill>
            <a:srgbClr val="EBDDF4"/>
          </a:solidFill>
          <a:ln w="19050" cap="sq">
            <a:solidFill>
              <a:srgbClr val="432673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effectLst/>
                <a:ea typeface="Aptos" panose="020B0004020202020204" pitchFamily="34" charset="0"/>
              </a:rPr>
              <a:t>Site tip </a:t>
            </a:r>
            <a:r>
              <a:rPr lang="en-GB" sz="22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GB" sz="2200" dirty="0">
                <a:effectLst/>
                <a:ea typeface="Aptos" panose="020B0004020202020204" pitchFamily="34" charset="0"/>
              </a:rPr>
              <a:t>-values are found on the manufacturer's datasheet. You need these sheets to prove to the Building Inspector that the wall meets regulations.</a:t>
            </a:r>
            <a:endParaRPr lang="en-GB" sz="2200" kern="100" dirty="0">
              <a:solidFill>
                <a:srgbClr val="0D0D0D"/>
              </a:solidFill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i="1" kern="100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718A326-3188-8EFB-89D6-AE27360B53DB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DBE5FBC-C91E-97FA-D0C3-A6AC327916E9}"/>
              </a:ext>
            </a:extLst>
          </p:cNvPr>
          <p:cNvSpPr txBox="1">
            <a:spLocks/>
          </p:cNvSpPr>
          <p:nvPr/>
        </p:nvSpPr>
        <p:spPr>
          <a:xfrm>
            <a:off x="9165654" y="162686"/>
            <a:ext cx="288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resistance and conductivity</a:t>
            </a:r>
          </a:p>
        </p:txBody>
      </p:sp>
    </p:spTree>
    <p:extLst>
      <p:ext uri="{BB962C8B-B14F-4D97-AF65-F5344CB8AC3E}">
        <p14:creationId xmlns:p14="http://schemas.microsoft.com/office/powerpoint/2010/main" val="403304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Using the thermal resistance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7434263" cy="4515802"/>
              </a:xfrm>
            </p:spPr>
            <p:txBody>
              <a:bodyPr lIns="0" tIns="0" rIns="0" bIns="0">
                <a:noAutofit/>
              </a:bodyPr>
              <a:lstStyle/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A wall in a school has a 60 mm layer of insulation with a thermal conductivity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-value) of 0.056 W/</a:t>
                </a:r>
                <a:r>
                  <a:rPr lang="en-GB" dirty="0" err="1"/>
                  <a:t>mK.</a:t>
                </a: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Calculate the thermal resistance of the layer.</a:t>
                </a:r>
                <a:endParaRPr lang="en-GB" b="1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7434263" cy="4515802"/>
              </a:xfrm>
              <a:blipFill>
                <a:blip r:embed="rId3"/>
                <a:stretch>
                  <a:fillRect l="-902" t="-1889" r="-2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1A3A523-EEE8-5C35-1C3E-0BF053935141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79DBAB9-8206-A67F-D9D9-06930FE01294}"/>
              </a:ext>
            </a:extLst>
          </p:cNvPr>
          <p:cNvSpPr txBox="1">
            <a:spLocks/>
          </p:cNvSpPr>
          <p:nvPr/>
        </p:nvSpPr>
        <p:spPr>
          <a:xfrm>
            <a:off x="9165654" y="162686"/>
            <a:ext cx="288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resistance and conductivity</a:t>
            </a:r>
          </a:p>
        </p:txBody>
      </p:sp>
    </p:spTree>
    <p:extLst>
      <p:ext uri="{BB962C8B-B14F-4D97-AF65-F5344CB8AC3E}">
        <p14:creationId xmlns:p14="http://schemas.microsoft.com/office/powerpoint/2010/main" val="284361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97CCD-0328-CB41-EE7D-A552C1FB9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18A6AC-BED0-5A95-D40B-E7B3B488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Using the thermal resistance formula: </a:t>
            </a:r>
            <a:r>
              <a:rPr lang="en-GB" dirty="0">
                <a:solidFill>
                  <a:schemeClr val="accent1"/>
                </a:solidFill>
              </a:rPr>
              <a:t>Answer</a:t>
            </a:r>
            <a:r>
              <a:rPr lang="en-GB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DE59448-78C2-EBB9-B788-A68520A66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6902303" cy="4515802"/>
              </a:xfrm>
            </p:spPr>
            <p:txBody>
              <a:bodyPr lIns="0" tIns="0" rIns="0" bIns="0">
                <a:noAutofit/>
              </a:bodyPr>
              <a:lstStyle/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A wall in a school has a 60 mm layer of insulation with a thermal conductivity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-value) of 0.056 W/</a:t>
                </a:r>
                <a:r>
                  <a:rPr lang="en-GB" dirty="0" err="1"/>
                  <a:t>mK.</a:t>
                </a: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Calculate the thermal resistance of the layer.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Convert 60 mm to m: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=0.06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Substitute thickness and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-value into formula: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0.06 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0.056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mK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𝟎𝟕𝟏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GB" b="1" dirty="0"/>
                  <a:t> (4 </a:t>
                </a:r>
                <a:r>
                  <a:rPr lang="en-GB" b="1" dirty="0" err="1"/>
                  <a:t>s.f.</a:t>
                </a:r>
                <a:r>
                  <a:rPr lang="en-GB" b="1" dirty="0"/>
                  <a:t>)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1520825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DE59448-78C2-EBB9-B788-A68520A66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6902303" cy="4515802"/>
              </a:xfrm>
              <a:blipFill>
                <a:blip r:embed="rId3"/>
                <a:stretch>
                  <a:fillRect l="-917" t="-196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A71572D-5066-4D34-8B2A-7203AF9990B4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076977" y="1825625"/>
                <a:ext cx="3276823" cy="4106545"/>
              </a:xfrm>
              <a:custGeom>
                <a:avLst/>
                <a:gdLst>
                  <a:gd name="csX0" fmla="*/ 0 w 3276823"/>
                  <a:gd name="csY0" fmla="*/ 0 h 4106545"/>
                  <a:gd name="csX1" fmla="*/ 589828 w 3276823"/>
                  <a:gd name="csY1" fmla="*/ 0 h 4106545"/>
                  <a:gd name="csX2" fmla="*/ 1146888 w 3276823"/>
                  <a:gd name="csY2" fmla="*/ 0 h 4106545"/>
                  <a:gd name="csX3" fmla="*/ 1867789 w 3276823"/>
                  <a:gd name="csY3" fmla="*/ 0 h 4106545"/>
                  <a:gd name="csX4" fmla="*/ 2490385 w 3276823"/>
                  <a:gd name="csY4" fmla="*/ 0 h 4106545"/>
                  <a:gd name="csX5" fmla="*/ 3276823 w 3276823"/>
                  <a:gd name="csY5" fmla="*/ 0 h 4106545"/>
                  <a:gd name="csX6" fmla="*/ 3276823 w 3276823"/>
                  <a:gd name="csY6" fmla="*/ 561228 h 4106545"/>
                  <a:gd name="csX7" fmla="*/ 3276823 w 3276823"/>
                  <a:gd name="csY7" fmla="*/ 1204587 h 4106545"/>
                  <a:gd name="csX8" fmla="*/ 3276823 w 3276823"/>
                  <a:gd name="csY8" fmla="*/ 1930076 h 4106545"/>
                  <a:gd name="csX9" fmla="*/ 3276823 w 3276823"/>
                  <a:gd name="csY9" fmla="*/ 2696631 h 4106545"/>
                  <a:gd name="csX10" fmla="*/ 3276823 w 3276823"/>
                  <a:gd name="csY10" fmla="*/ 3381055 h 4106545"/>
                  <a:gd name="csX11" fmla="*/ 3276823 w 3276823"/>
                  <a:gd name="csY11" fmla="*/ 4106545 h 4106545"/>
                  <a:gd name="csX12" fmla="*/ 2555922 w 3276823"/>
                  <a:gd name="csY12" fmla="*/ 4106545 h 4106545"/>
                  <a:gd name="csX13" fmla="*/ 1835021 w 3276823"/>
                  <a:gd name="csY13" fmla="*/ 4106545 h 4106545"/>
                  <a:gd name="csX14" fmla="*/ 1114120 w 3276823"/>
                  <a:gd name="csY14" fmla="*/ 4106545 h 4106545"/>
                  <a:gd name="csX15" fmla="*/ 0 w 3276823"/>
                  <a:gd name="csY15" fmla="*/ 4106545 h 4106545"/>
                  <a:gd name="csX16" fmla="*/ 0 w 3276823"/>
                  <a:gd name="csY16" fmla="*/ 3545317 h 4106545"/>
                  <a:gd name="csX17" fmla="*/ 0 w 3276823"/>
                  <a:gd name="csY17" fmla="*/ 2778762 h 4106545"/>
                  <a:gd name="csX18" fmla="*/ 0 w 3276823"/>
                  <a:gd name="csY18" fmla="*/ 2053273 h 4106545"/>
                  <a:gd name="csX19" fmla="*/ 0 w 3276823"/>
                  <a:gd name="csY19" fmla="*/ 1327783 h 4106545"/>
                  <a:gd name="csX20" fmla="*/ 0 w 3276823"/>
                  <a:gd name="csY20" fmla="*/ 602293 h 4106545"/>
                  <a:gd name="csX21" fmla="*/ 0 w 3276823"/>
                  <a:gd name="csY21" fmla="*/ 0 h 41065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276823" h="4106545" fill="none" extrusionOk="0">
                    <a:moveTo>
                      <a:pt x="0" y="0"/>
                    </a:moveTo>
                    <a:cubicBezTo>
                      <a:pt x="260439" y="4138"/>
                      <a:pt x="360052" y="16033"/>
                      <a:pt x="589828" y="0"/>
                    </a:cubicBezTo>
                    <a:cubicBezTo>
                      <a:pt x="819604" y="-16033"/>
                      <a:pt x="901545" y="-27798"/>
                      <a:pt x="1146888" y="0"/>
                    </a:cubicBezTo>
                    <a:cubicBezTo>
                      <a:pt x="1392231" y="27798"/>
                      <a:pt x="1555874" y="-14273"/>
                      <a:pt x="1867789" y="0"/>
                    </a:cubicBezTo>
                    <a:cubicBezTo>
                      <a:pt x="2179704" y="14273"/>
                      <a:pt x="2207369" y="-14909"/>
                      <a:pt x="2490385" y="0"/>
                    </a:cubicBezTo>
                    <a:cubicBezTo>
                      <a:pt x="2773401" y="14909"/>
                      <a:pt x="3033786" y="-36630"/>
                      <a:pt x="3276823" y="0"/>
                    </a:cubicBezTo>
                    <a:cubicBezTo>
                      <a:pt x="3249671" y="258910"/>
                      <a:pt x="3277119" y="343411"/>
                      <a:pt x="3276823" y="561228"/>
                    </a:cubicBezTo>
                    <a:cubicBezTo>
                      <a:pt x="3276527" y="779045"/>
                      <a:pt x="3279010" y="940326"/>
                      <a:pt x="3276823" y="1204587"/>
                    </a:cubicBezTo>
                    <a:cubicBezTo>
                      <a:pt x="3274636" y="1468848"/>
                      <a:pt x="3299610" y="1751953"/>
                      <a:pt x="3276823" y="1930076"/>
                    </a:cubicBezTo>
                    <a:cubicBezTo>
                      <a:pt x="3254036" y="2108199"/>
                      <a:pt x="3293154" y="2374418"/>
                      <a:pt x="3276823" y="2696631"/>
                    </a:cubicBezTo>
                    <a:cubicBezTo>
                      <a:pt x="3260492" y="3018845"/>
                      <a:pt x="3282515" y="3209950"/>
                      <a:pt x="3276823" y="3381055"/>
                    </a:cubicBezTo>
                    <a:cubicBezTo>
                      <a:pt x="3271131" y="3552160"/>
                      <a:pt x="3270669" y="3842893"/>
                      <a:pt x="3276823" y="4106545"/>
                    </a:cubicBezTo>
                    <a:cubicBezTo>
                      <a:pt x="3071707" y="4131909"/>
                      <a:pt x="2849391" y="4088339"/>
                      <a:pt x="2555922" y="4106545"/>
                    </a:cubicBezTo>
                    <a:cubicBezTo>
                      <a:pt x="2262453" y="4124751"/>
                      <a:pt x="2054822" y="4111038"/>
                      <a:pt x="1835021" y="4106545"/>
                    </a:cubicBezTo>
                    <a:cubicBezTo>
                      <a:pt x="1615220" y="4102052"/>
                      <a:pt x="1287307" y="4070949"/>
                      <a:pt x="1114120" y="4106545"/>
                    </a:cubicBezTo>
                    <a:cubicBezTo>
                      <a:pt x="940933" y="4142141"/>
                      <a:pt x="445022" y="4126533"/>
                      <a:pt x="0" y="4106545"/>
                    </a:cubicBezTo>
                    <a:cubicBezTo>
                      <a:pt x="-27851" y="3900012"/>
                      <a:pt x="9214" y="3797897"/>
                      <a:pt x="0" y="3545317"/>
                    </a:cubicBezTo>
                    <a:cubicBezTo>
                      <a:pt x="-9214" y="3292737"/>
                      <a:pt x="33873" y="3023314"/>
                      <a:pt x="0" y="2778762"/>
                    </a:cubicBezTo>
                    <a:cubicBezTo>
                      <a:pt x="-33873" y="2534211"/>
                      <a:pt x="-5169" y="2355194"/>
                      <a:pt x="0" y="2053273"/>
                    </a:cubicBezTo>
                    <a:cubicBezTo>
                      <a:pt x="5169" y="1751352"/>
                      <a:pt x="11685" y="1543586"/>
                      <a:pt x="0" y="1327783"/>
                    </a:cubicBezTo>
                    <a:cubicBezTo>
                      <a:pt x="-11685" y="1111980"/>
                      <a:pt x="28242" y="953586"/>
                      <a:pt x="0" y="602293"/>
                    </a:cubicBezTo>
                    <a:cubicBezTo>
                      <a:pt x="-28242" y="251000"/>
                      <a:pt x="-9877" y="167159"/>
                      <a:pt x="0" y="0"/>
                    </a:cubicBezTo>
                    <a:close/>
                  </a:path>
                  <a:path w="3276823" h="4106545" stroke="0" extrusionOk="0">
                    <a:moveTo>
                      <a:pt x="0" y="0"/>
                    </a:moveTo>
                    <a:cubicBezTo>
                      <a:pt x="304885" y="-3145"/>
                      <a:pt x="461391" y="33177"/>
                      <a:pt x="720901" y="0"/>
                    </a:cubicBezTo>
                    <a:cubicBezTo>
                      <a:pt x="980411" y="-33177"/>
                      <a:pt x="1055291" y="-7515"/>
                      <a:pt x="1376266" y="0"/>
                    </a:cubicBezTo>
                    <a:cubicBezTo>
                      <a:pt x="1697241" y="7515"/>
                      <a:pt x="1779492" y="-3001"/>
                      <a:pt x="1966094" y="0"/>
                    </a:cubicBezTo>
                    <a:cubicBezTo>
                      <a:pt x="2152696" y="3001"/>
                      <a:pt x="2443389" y="397"/>
                      <a:pt x="2621458" y="0"/>
                    </a:cubicBezTo>
                    <a:cubicBezTo>
                      <a:pt x="2799527" y="-397"/>
                      <a:pt x="2978509" y="-6283"/>
                      <a:pt x="3276823" y="0"/>
                    </a:cubicBezTo>
                    <a:cubicBezTo>
                      <a:pt x="3295685" y="279962"/>
                      <a:pt x="3275356" y="395347"/>
                      <a:pt x="3276823" y="602293"/>
                    </a:cubicBezTo>
                    <a:cubicBezTo>
                      <a:pt x="3278290" y="809239"/>
                      <a:pt x="3293072" y="914645"/>
                      <a:pt x="3276823" y="1163521"/>
                    </a:cubicBezTo>
                    <a:cubicBezTo>
                      <a:pt x="3260574" y="1412397"/>
                      <a:pt x="3266047" y="1596297"/>
                      <a:pt x="3276823" y="1724749"/>
                    </a:cubicBezTo>
                    <a:cubicBezTo>
                      <a:pt x="3287599" y="1853201"/>
                      <a:pt x="3273537" y="2149412"/>
                      <a:pt x="3276823" y="2368108"/>
                    </a:cubicBezTo>
                    <a:cubicBezTo>
                      <a:pt x="3280109" y="2586804"/>
                      <a:pt x="3275918" y="2814240"/>
                      <a:pt x="3276823" y="3093597"/>
                    </a:cubicBezTo>
                    <a:cubicBezTo>
                      <a:pt x="3277728" y="3372954"/>
                      <a:pt x="3310994" y="3723615"/>
                      <a:pt x="3276823" y="4106545"/>
                    </a:cubicBezTo>
                    <a:cubicBezTo>
                      <a:pt x="2995776" y="4110422"/>
                      <a:pt x="2818783" y="4086520"/>
                      <a:pt x="2654227" y="4106545"/>
                    </a:cubicBezTo>
                    <a:cubicBezTo>
                      <a:pt x="2489671" y="4126570"/>
                      <a:pt x="2203553" y="4088050"/>
                      <a:pt x="2064398" y="4106545"/>
                    </a:cubicBezTo>
                    <a:cubicBezTo>
                      <a:pt x="1925243" y="4125040"/>
                      <a:pt x="1721852" y="4089290"/>
                      <a:pt x="1441802" y="4106545"/>
                    </a:cubicBezTo>
                    <a:cubicBezTo>
                      <a:pt x="1161752" y="4123800"/>
                      <a:pt x="924345" y="4073112"/>
                      <a:pt x="753669" y="4106545"/>
                    </a:cubicBezTo>
                    <a:cubicBezTo>
                      <a:pt x="582993" y="4139978"/>
                      <a:pt x="168734" y="4107537"/>
                      <a:pt x="0" y="4106545"/>
                    </a:cubicBezTo>
                    <a:cubicBezTo>
                      <a:pt x="-29521" y="3837724"/>
                      <a:pt x="7036" y="3575985"/>
                      <a:pt x="0" y="3381055"/>
                    </a:cubicBezTo>
                    <a:cubicBezTo>
                      <a:pt x="-7036" y="3186125"/>
                      <a:pt x="26587" y="3051077"/>
                      <a:pt x="0" y="2778762"/>
                    </a:cubicBezTo>
                    <a:cubicBezTo>
                      <a:pt x="-26587" y="2506447"/>
                      <a:pt x="-20631" y="2437744"/>
                      <a:pt x="0" y="2176469"/>
                    </a:cubicBezTo>
                    <a:cubicBezTo>
                      <a:pt x="20631" y="1915194"/>
                      <a:pt x="19746" y="1796743"/>
                      <a:pt x="0" y="1615241"/>
                    </a:cubicBezTo>
                    <a:cubicBezTo>
                      <a:pt x="-19746" y="1433739"/>
                      <a:pt x="-24935" y="1267122"/>
                      <a:pt x="0" y="1012948"/>
                    </a:cubicBezTo>
                    <a:cubicBezTo>
                      <a:pt x="24935" y="758774"/>
                      <a:pt x="35223" y="206528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Note</a:t>
                </a:r>
              </a:p>
              <a:p>
                <a:pPr marL="0" indent="0">
                  <a:buNone/>
                </a:pPr>
                <a:r>
                  <a:rPr lang="en-GB" dirty="0"/>
                  <a:t>Increasing the thickness of insulation increases thermal resistance, meaning that the heat flows more slowly through the wall.</a:t>
                </a:r>
              </a:p>
              <a:p>
                <a:pPr marL="0" indent="0">
                  <a:buNone/>
                </a:pPr>
                <a:r>
                  <a:rPr lang="en-GB" dirty="0"/>
                  <a:t>Try the calculation again with a larger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A71572D-5066-4D34-8B2A-7203AF999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076977" y="1825625"/>
                <a:ext cx="3276823" cy="4106545"/>
              </a:xfrm>
              <a:custGeom>
                <a:avLst/>
                <a:gdLst>
                  <a:gd name="csX0" fmla="*/ 0 w 3276823"/>
                  <a:gd name="csY0" fmla="*/ 0 h 4106545"/>
                  <a:gd name="csX1" fmla="*/ 589828 w 3276823"/>
                  <a:gd name="csY1" fmla="*/ 0 h 4106545"/>
                  <a:gd name="csX2" fmla="*/ 1146888 w 3276823"/>
                  <a:gd name="csY2" fmla="*/ 0 h 4106545"/>
                  <a:gd name="csX3" fmla="*/ 1867789 w 3276823"/>
                  <a:gd name="csY3" fmla="*/ 0 h 4106545"/>
                  <a:gd name="csX4" fmla="*/ 2490385 w 3276823"/>
                  <a:gd name="csY4" fmla="*/ 0 h 4106545"/>
                  <a:gd name="csX5" fmla="*/ 3276823 w 3276823"/>
                  <a:gd name="csY5" fmla="*/ 0 h 4106545"/>
                  <a:gd name="csX6" fmla="*/ 3276823 w 3276823"/>
                  <a:gd name="csY6" fmla="*/ 561228 h 4106545"/>
                  <a:gd name="csX7" fmla="*/ 3276823 w 3276823"/>
                  <a:gd name="csY7" fmla="*/ 1204587 h 4106545"/>
                  <a:gd name="csX8" fmla="*/ 3276823 w 3276823"/>
                  <a:gd name="csY8" fmla="*/ 1930076 h 4106545"/>
                  <a:gd name="csX9" fmla="*/ 3276823 w 3276823"/>
                  <a:gd name="csY9" fmla="*/ 2696631 h 4106545"/>
                  <a:gd name="csX10" fmla="*/ 3276823 w 3276823"/>
                  <a:gd name="csY10" fmla="*/ 3381055 h 4106545"/>
                  <a:gd name="csX11" fmla="*/ 3276823 w 3276823"/>
                  <a:gd name="csY11" fmla="*/ 4106545 h 4106545"/>
                  <a:gd name="csX12" fmla="*/ 2555922 w 3276823"/>
                  <a:gd name="csY12" fmla="*/ 4106545 h 4106545"/>
                  <a:gd name="csX13" fmla="*/ 1835021 w 3276823"/>
                  <a:gd name="csY13" fmla="*/ 4106545 h 4106545"/>
                  <a:gd name="csX14" fmla="*/ 1114120 w 3276823"/>
                  <a:gd name="csY14" fmla="*/ 4106545 h 4106545"/>
                  <a:gd name="csX15" fmla="*/ 0 w 3276823"/>
                  <a:gd name="csY15" fmla="*/ 4106545 h 4106545"/>
                  <a:gd name="csX16" fmla="*/ 0 w 3276823"/>
                  <a:gd name="csY16" fmla="*/ 3545317 h 4106545"/>
                  <a:gd name="csX17" fmla="*/ 0 w 3276823"/>
                  <a:gd name="csY17" fmla="*/ 2778762 h 4106545"/>
                  <a:gd name="csX18" fmla="*/ 0 w 3276823"/>
                  <a:gd name="csY18" fmla="*/ 2053273 h 4106545"/>
                  <a:gd name="csX19" fmla="*/ 0 w 3276823"/>
                  <a:gd name="csY19" fmla="*/ 1327783 h 4106545"/>
                  <a:gd name="csX20" fmla="*/ 0 w 3276823"/>
                  <a:gd name="csY20" fmla="*/ 602293 h 4106545"/>
                  <a:gd name="csX21" fmla="*/ 0 w 3276823"/>
                  <a:gd name="csY21" fmla="*/ 0 h 41065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276823" h="4106545" fill="none" extrusionOk="0">
                    <a:moveTo>
                      <a:pt x="0" y="0"/>
                    </a:moveTo>
                    <a:cubicBezTo>
                      <a:pt x="260439" y="4138"/>
                      <a:pt x="360052" y="16033"/>
                      <a:pt x="589828" y="0"/>
                    </a:cubicBezTo>
                    <a:cubicBezTo>
                      <a:pt x="819604" y="-16033"/>
                      <a:pt x="901545" y="-27798"/>
                      <a:pt x="1146888" y="0"/>
                    </a:cubicBezTo>
                    <a:cubicBezTo>
                      <a:pt x="1392231" y="27798"/>
                      <a:pt x="1555874" y="-14273"/>
                      <a:pt x="1867789" y="0"/>
                    </a:cubicBezTo>
                    <a:cubicBezTo>
                      <a:pt x="2179704" y="14273"/>
                      <a:pt x="2207369" y="-14909"/>
                      <a:pt x="2490385" y="0"/>
                    </a:cubicBezTo>
                    <a:cubicBezTo>
                      <a:pt x="2773401" y="14909"/>
                      <a:pt x="3033786" y="-36630"/>
                      <a:pt x="3276823" y="0"/>
                    </a:cubicBezTo>
                    <a:cubicBezTo>
                      <a:pt x="3249671" y="258910"/>
                      <a:pt x="3277119" y="343411"/>
                      <a:pt x="3276823" y="561228"/>
                    </a:cubicBezTo>
                    <a:cubicBezTo>
                      <a:pt x="3276527" y="779045"/>
                      <a:pt x="3279010" y="940326"/>
                      <a:pt x="3276823" y="1204587"/>
                    </a:cubicBezTo>
                    <a:cubicBezTo>
                      <a:pt x="3274636" y="1468848"/>
                      <a:pt x="3299610" y="1751953"/>
                      <a:pt x="3276823" y="1930076"/>
                    </a:cubicBezTo>
                    <a:cubicBezTo>
                      <a:pt x="3254036" y="2108199"/>
                      <a:pt x="3293154" y="2374418"/>
                      <a:pt x="3276823" y="2696631"/>
                    </a:cubicBezTo>
                    <a:cubicBezTo>
                      <a:pt x="3260492" y="3018845"/>
                      <a:pt x="3282515" y="3209950"/>
                      <a:pt x="3276823" y="3381055"/>
                    </a:cubicBezTo>
                    <a:cubicBezTo>
                      <a:pt x="3271131" y="3552160"/>
                      <a:pt x="3270669" y="3842893"/>
                      <a:pt x="3276823" y="4106545"/>
                    </a:cubicBezTo>
                    <a:cubicBezTo>
                      <a:pt x="3071707" y="4131909"/>
                      <a:pt x="2849391" y="4088339"/>
                      <a:pt x="2555922" y="4106545"/>
                    </a:cubicBezTo>
                    <a:cubicBezTo>
                      <a:pt x="2262453" y="4124751"/>
                      <a:pt x="2054822" y="4111038"/>
                      <a:pt x="1835021" y="4106545"/>
                    </a:cubicBezTo>
                    <a:cubicBezTo>
                      <a:pt x="1615220" y="4102052"/>
                      <a:pt x="1287307" y="4070949"/>
                      <a:pt x="1114120" y="4106545"/>
                    </a:cubicBezTo>
                    <a:cubicBezTo>
                      <a:pt x="940933" y="4142141"/>
                      <a:pt x="445022" y="4126533"/>
                      <a:pt x="0" y="4106545"/>
                    </a:cubicBezTo>
                    <a:cubicBezTo>
                      <a:pt x="-27851" y="3900012"/>
                      <a:pt x="9214" y="3797897"/>
                      <a:pt x="0" y="3545317"/>
                    </a:cubicBezTo>
                    <a:cubicBezTo>
                      <a:pt x="-9214" y="3292737"/>
                      <a:pt x="33873" y="3023314"/>
                      <a:pt x="0" y="2778762"/>
                    </a:cubicBezTo>
                    <a:cubicBezTo>
                      <a:pt x="-33873" y="2534211"/>
                      <a:pt x="-5169" y="2355194"/>
                      <a:pt x="0" y="2053273"/>
                    </a:cubicBezTo>
                    <a:cubicBezTo>
                      <a:pt x="5169" y="1751352"/>
                      <a:pt x="11685" y="1543586"/>
                      <a:pt x="0" y="1327783"/>
                    </a:cubicBezTo>
                    <a:cubicBezTo>
                      <a:pt x="-11685" y="1111980"/>
                      <a:pt x="28242" y="953586"/>
                      <a:pt x="0" y="602293"/>
                    </a:cubicBezTo>
                    <a:cubicBezTo>
                      <a:pt x="-28242" y="251000"/>
                      <a:pt x="-9877" y="167159"/>
                      <a:pt x="0" y="0"/>
                    </a:cubicBezTo>
                    <a:close/>
                  </a:path>
                  <a:path w="3276823" h="4106545" stroke="0" extrusionOk="0">
                    <a:moveTo>
                      <a:pt x="0" y="0"/>
                    </a:moveTo>
                    <a:cubicBezTo>
                      <a:pt x="304885" y="-3145"/>
                      <a:pt x="461391" y="33177"/>
                      <a:pt x="720901" y="0"/>
                    </a:cubicBezTo>
                    <a:cubicBezTo>
                      <a:pt x="980411" y="-33177"/>
                      <a:pt x="1055291" y="-7515"/>
                      <a:pt x="1376266" y="0"/>
                    </a:cubicBezTo>
                    <a:cubicBezTo>
                      <a:pt x="1697241" y="7515"/>
                      <a:pt x="1779492" y="-3001"/>
                      <a:pt x="1966094" y="0"/>
                    </a:cubicBezTo>
                    <a:cubicBezTo>
                      <a:pt x="2152696" y="3001"/>
                      <a:pt x="2443389" y="397"/>
                      <a:pt x="2621458" y="0"/>
                    </a:cubicBezTo>
                    <a:cubicBezTo>
                      <a:pt x="2799527" y="-397"/>
                      <a:pt x="2978509" y="-6283"/>
                      <a:pt x="3276823" y="0"/>
                    </a:cubicBezTo>
                    <a:cubicBezTo>
                      <a:pt x="3295685" y="279962"/>
                      <a:pt x="3275356" y="395347"/>
                      <a:pt x="3276823" y="602293"/>
                    </a:cubicBezTo>
                    <a:cubicBezTo>
                      <a:pt x="3278290" y="809239"/>
                      <a:pt x="3293072" y="914645"/>
                      <a:pt x="3276823" y="1163521"/>
                    </a:cubicBezTo>
                    <a:cubicBezTo>
                      <a:pt x="3260574" y="1412397"/>
                      <a:pt x="3266047" y="1596297"/>
                      <a:pt x="3276823" y="1724749"/>
                    </a:cubicBezTo>
                    <a:cubicBezTo>
                      <a:pt x="3287599" y="1853201"/>
                      <a:pt x="3273537" y="2149412"/>
                      <a:pt x="3276823" y="2368108"/>
                    </a:cubicBezTo>
                    <a:cubicBezTo>
                      <a:pt x="3280109" y="2586804"/>
                      <a:pt x="3275918" y="2814240"/>
                      <a:pt x="3276823" y="3093597"/>
                    </a:cubicBezTo>
                    <a:cubicBezTo>
                      <a:pt x="3277728" y="3372954"/>
                      <a:pt x="3310994" y="3723615"/>
                      <a:pt x="3276823" y="4106545"/>
                    </a:cubicBezTo>
                    <a:cubicBezTo>
                      <a:pt x="2995776" y="4110422"/>
                      <a:pt x="2818783" y="4086520"/>
                      <a:pt x="2654227" y="4106545"/>
                    </a:cubicBezTo>
                    <a:cubicBezTo>
                      <a:pt x="2489671" y="4126570"/>
                      <a:pt x="2203553" y="4088050"/>
                      <a:pt x="2064398" y="4106545"/>
                    </a:cubicBezTo>
                    <a:cubicBezTo>
                      <a:pt x="1925243" y="4125040"/>
                      <a:pt x="1721852" y="4089290"/>
                      <a:pt x="1441802" y="4106545"/>
                    </a:cubicBezTo>
                    <a:cubicBezTo>
                      <a:pt x="1161752" y="4123800"/>
                      <a:pt x="924345" y="4073112"/>
                      <a:pt x="753669" y="4106545"/>
                    </a:cubicBezTo>
                    <a:cubicBezTo>
                      <a:pt x="582993" y="4139978"/>
                      <a:pt x="168734" y="4107537"/>
                      <a:pt x="0" y="4106545"/>
                    </a:cubicBezTo>
                    <a:cubicBezTo>
                      <a:pt x="-29521" y="3837724"/>
                      <a:pt x="7036" y="3575985"/>
                      <a:pt x="0" y="3381055"/>
                    </a:cubicBezTo>
                    <a:cubicBezTo>
                      <a:pt x="-7036" y="3186125"/>
                      <a:pt x="26587" y="3051077"/>
                      <a:pt x="0" y="2778762"/>
                    </a:cubicBezTo>
                    <a:cubicBezTo>
                      <a:pt x="-26587" y="2506447"/>
                      <a:pt x="-20631" y="2437744"/>
                      <a:pt x="0" y="2176469"/>
                    </a:cubicBezTo>
                    <a:cubicBezTo>
                      <a:pt x="20631" y="1915194"/>
                      <a:pt x="19746" y="1796743"/>
                      <a:pt x="0" y="1615241"/>
                    </a:cubicBezTo>
                    <a:cubicBezTo>
                      <a:pt x="-19746" y="1433739"/>
                      <a:pt x="-24935" y="1267122"/>
                      <a:pt x="0" y="1012948"/>
                    </a:cubicBezTo>
                    <a:cubicBezTo>
                      <a:pt x="24935" y="758774"/>
                      <a:pt x="35223" y="206528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24AA18C-496E-934A-3B55-543D5A106A67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FE02746-3136-07A5-C22D-32775CA429A6}"/>
              </a:ext>
            </a:extLst>
          </p:cNvPr>
          <p:cNvSpPr txBox="1">
            <a:spLocks/>
          </p:cNvSpPr>
          <p:nvPr/>
        </p:nvSpPr>
        <p:spPr>
          <a:xfrm>
            <a:off x="9165654" y="162686"/>
            <a:ext cx="288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resistance and conductivity</a:t>
            </a:r>
          </a:p>
        </p:txBody>
      </p:sp>
    </p:spTree>
    <p:extLst>
      <p:ext uri="{BB962C8B-B14F-4D97-AF65-F5344CB8AC3E}">
        <p14:creationId xmlns:p14="http://schemas.microsoft.com/office/powerpoint/2010/main" val="234481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Overall heat transfer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365" y="1620996"/>
                <a:ext cx="7358209" cy="45158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The </a:t>
                </a:r>
                <a:r>
                  <a:rPr lang="en-GB" b="1" dirty="0"/>
                  <a:t>overall heat transfer coefficient</a:t>
                </a:r>
                <a:r>
                  <a:rPr lang="en-GB" dirty="0"/>
                  <a:t>,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a measure of how easily heat flows through an </a:t>
                </a:r>
                <a:r>
                  <a:rPr lang="en-GB" b="1" dirty="0"/>
                  <a:t>assembly</a:t>
                </a:r>
                <a:r>
                  <a:rPr lang="en-GB" dirty="0"/>
                  <a:t>. </a:t>
                </a:r>
              </a:p>
              <a:p>
                <a:pPr marL="0" indent="0">
                  <a:buNone/>
                </a:pPr>
                <a:r>
                  <a:rPr lang="en-GB" dirty="0"/>
                  <a:t>It is the reciprocal</a:t>
                </a:r>
                <a:r>
                  <a:rPr lang="en-GB" b="1" dirty="0"/>
                  <a:t>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i="1" dirty="0"/>
                  <a:t>, </a:t>
                </a:r>
                <a:r>
                  <a:rPr lang="en-GB" dirty="0"/>
                  <a:t>the total thermal resistance.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 </a:t>
                </a:r>
                <a:r>
                  <a:rPr lang="en-GB" b="1" dirty="0"/>
                  <a:t>units</a:t>
                </a:r>
                <a:r>
                  <a:rPr lang="en-GB" dirty="0"/>
                  <a:t> of </a:t>
                </a:r>
                <a:r>
                  <a:rPr lang="en-GB" i="1" dirty="0"/>
                  <a:t>U</a:t>
                </a:r>
                <a:r>
                  <a:rPr lang="en-GB" dirty="0"/>
                  <a:t> are:</a:t>
                </a:r>
              </a:p>
              <a:p>
                <a:pPr marL="0" indent="0">
                  <a:buNone/>
                </a:pPr>
                <a:r>
                  <a:rPr lang="en-GB" dirty="0"/>
                  <a:t>watts per square-metre-kelvin W/m</a:t>
                </a:r>
                <a:r>
                  <a:rPr lang="en-GB" baseline="30000" dirty="0"/>
                  <a:t>2</a:t>
                </a:r>
                <a:r>
                  <a:rPr lang="en-GB" sz="500" baseline="30000" dirty="0"/>
                  <a:t> </a:t>
                </a:r>
                <a:r>
                  <a:rPr lang="en-GB" dirty="0"/>
                  <a:t>K.</a:t>
                </a:r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65509F4-901C-3661-2A44-9A91B8F2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365" y="1620996"/>
                <a:ext cx="7358209" cy="451580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27100" y="4609779"/>
            <a:ext cx="4226700" cy="1527019"/>
          </a:xfrm>
          <a:custGeom>
            <a:avLst/>
            <a:gdLst>
              <a:gd name="csX0" fmla="*/ 0 w 4226700"/>
              <a:gd name="csY0" fmla="*/ 0 h 1527019"/>
              <a:gd name="csX1" fmla="*/ 519280 w 4226700"/>
              <a:gd name="csY1" fmla="*/ 0 h 1527019"/>
              <a:gd name="csX2" fmla="*/ 1080828 w 4226700"/>
              <a:gd name="csY2" fmla="*/ 0 h 1527019"/>
              <a:gd name="csX3" fmla="*/ 1684642 w 4226700"/>
              <a:gd name="csY3" fmla="*/ 0 h 1527019"/>
              <a:gd name="csX4" fmla="*/ 2161655 w 4226700"/>
              <a:gd name="csY4" fmla="*/ 0 h 1527019"/>
              <a:gd name="csX5" fmla="*/ 2850003 w 4226700"/>
              <a:gd name="csY5" fmla="*/ 0 h 1527019"/>
              <a:gd name="csX6" fmla="*/ 3411551 w 4226700"/>
              <a:gd name="csY6" fmla="*/ 0 h 1527019"/>
              <a:gd name="csX7" fmla="*/ 4226700 w 4226700"/>
              <a:gd name="csY7" fmla="*/ 0 h 1527019"/>
              <a:gd name="csX8" fmla="*/ 4226700 w 4226700"/>
              <a:gd name="csY8" fmla="*/ 463196 h 1527019"/>
              <a:gd name="csX9" fmla="*/ 4226700 w 4226700"/>
              <a:gd name="csY9" fmla="*/ 956932 h 1527019"/>
              <a:gd name="csX10" fmla="*/ 4226700 w 4226700"/>
              <a:gd name="csY10" fmla="*/ 1527019 h 1527019"/>
              <a:gd name="csX11" fmla="*/ 3538352 w 4226700"/>
              <a:gd name="csY11" fmla="*/ 1527019 h 1527019"/>
              <a:gd name="csX12" fmla="*/ 2892270 w 4226700"/>
              <a:gd name="csY12" fmla="*/ 1527019 h 1527019"/>
              <a:gd name="csX13" fmla="*/ 2415257 w 4226700"/>
              <a:gd name="csY13" fmla="*/ 1527019 h 1527019"/>
              <a:gd name="csX14" fmla="*/ 1811443 w 4226700"/>
              <a:gd name="csY14" fmla="*/ 1527019 h 1527019"/>
              <a:gd name="csX15" fmla="*/ 1123095 w 4226700"/>
              <a:gd name="csY15" fmla="*/ 1527019 h 1527019"/>
              <a:gd name="csX16" fmla="*/ 0 w 4226700"/>
              <a:gd name="csY16" fmla="*/ 1527019 h 1527019"/>
              <a:gd name="csX17" fmla="*/ 0 w 4226700"/>
              <a:gd name="csY17" fmla="*/ 1063823 h 1527019"/>
              <a:gd name="csX18" fmla="*/ 0 w 4226700"/>
              <a:gd name="csY18" fmla="*/ 539547 h 1527019"/>
              <a:gd name="csX19" fmla="*/ 0 w 4226700"/>
              <a:gd name="csY19" fmla="*/ 0 h 15270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226700" h="1527019" fill="none" extrusionOk="0">
                <a:moveTo>
                  <a:pt x="0" y="0"/>
                </a:moveTo>
                <a:cubicBezTo>
                  <a:pt x="135419" y="-18226"/>
                  <a:pt x="371353" y="-7351"/>
                  <a:pt x="519280" y="0"/>
                </a:cubicBezTo>
                <a:cubicBezTo>
                  <a:pt x="667207" y="7351"/>
                  <a:pt x="834557" y="1028"/>
                  <a:pt x="1080828" y="0"/>
                </a:cubicBezTo>
                <a:cubicBezTo>
                  <a:pt x="1327099" y="-1028"/>
                  <a:pt x="1450403" y="25074"/>
                  <a:pt x="1684642" y="0"/>
                </a:cubicBezTo>
                <a:cubicBezTo>
                  <a:pt x="1918881" y="-25074"/>
                  <a:pt x="1957379" y="4334"/>
                  <a:pt x="2161655" y="0"/>
                </a:cubicBezTo>
                <a:cubicBezTo>
                  <a:pt x="2365931" y="-4334"/>
                  <a:pt x="2539449" y="18009"/>
                  <a:pt x="2850003" y="0"/>
                </a:cubicBezTo>
                <a:cubicBezTo>
                  <a:pt x="3160557" y="-18009"/>
                  <a:pt x="3274206" y="-5565"/>
                  <a:pt x="3411551" y="0"/>
                </a:cubicBezTo>
                <a:cubicBezTo>
                  <a:pt x="3548896" y="5565"/>
                  <a:pt x="3957337" y="37263"/>
                  <a:pt x="4226700" y="0"/>
                </a:cubicBezTo>
                <a:cubicBezTo>
                  <a:pt x="4243502" y="207865"/>
                  <a:pt x="4246430" y="335438"/>
                  <a:pt x="4226700" y="463196"/>
                </a:cubicBezTo>
                <a:cubicBezTo>
                  <a:pt x="4206970" y="590954"/>
                  <a:pt x="4230466" y="828583"/>
                  <a:pt x="4226700" y="956932"/>
                </a:cubicBezTo>
                <a:cubicBezTo>
                  <a:pt x="4222934" y="1085281"/>
                  <a:pt x="4251635" y="1400872"/>
                  <a:pt x="4226700" y="1527019"/>
                </a:cubicBezTo>
                <a:cubicBezTo>
                  <a:pt x="3906662" y="1533948"/>
                  <a:pt x="3837192" y="1531568"/>
                  <a:pt x="3538352" y="1527019"/>
                </a:cubicBezTo>
                <a:cubicBezTo>
                  <a:pt x="3239512" y="1522470"/>
                  <a:pt x="3203447" y="1522622"/>
                  <a:pt x="2892270" y="1527019"/>
                </a:cubicBezTo>
                <a:cubicBezTo>
                  <a:pt x="2581093" y="1531416"/>
                  <a:pt x="2535021" y="1509249"/>
                  <a:pt x="2415257" y="1527019"/>
                </a:cubicBezTo>
                <a:cubicBezTo>
                  <a:pt x="2295493" y="1544789"/>
                  <a:pt x="2081325" y="1548402"/>
                  <a:pt x="1811443" y="1527019"/>
                </a:cubicBezTo>
                <a:cubicBezTo>
                  <a:pt x="1541561" y="1505636"/>
                  <a:pt x="1402641" y="1537463"/>
                  <a:pt x="1123095" y="1527019"/>
                </a:cubicBezTo>
                <a:cubicBezTo>
                  <a:pt x="843549" y="1516575"/>
                  <a:pt x="341884" y="1576913"/>
                  <a:pt x="0" y="1527019"/>
                </a:cubicBezTo>
                <a:cubicBezTo>
                  <a:pt x="10886" y="1352459"/>
                  <a:pt x="-17438" y="1229314"/>
                  <a:pt x="0" y="1063823"/>
                </a:cubicBezTo>
                <a:cubicBezTo>
                  <a:pt x="17438" y="898332"/>
                  <a:pt x="-3493" y="749708"/>
                  <a:pt x="0" y="539547"/>
                </a:cubicBezTo>
                <a:cubicBezTo>
                  <a:pt x="3493" y="329386"/>
                  <a:pt x="-21057" y="152999"/>
                  <a:pt x="0" y="0"/>
                </a:cubicBezTo>
                <a:close/>
              </a:path>
              <a:path w="4226700" h="1527019" stroke="0" extrusionOk="0">
                <a:moveTo>
                  <a:pt x="0" y="0"/>
                </a:moveTo>
                <a:cubicBezTo>
                  <a:pt x="220562" y="1735"/>
                  <a:pt x="477773" y="-29298"/>
                  <a:pt x="688348" y="0"/>
                </a:cubicBezTo>
                <a:cubicBezTo>
                  <a:pt x="898923" y="29298"/>
                  <a:pt x="1134578" y="15556"/>
                  <a:pt x="1292163" y="0"/>
                </a:cubicBezTo>
                <a:cubicBezTo>
                  <a:pt x="1449749" y="-15556"/>
                  <a:pt x="1599783" y="23927"/>
                  <a:pt x="1811443" y="0"/>
                </a:cubicBezTo>
                <a:cubicBezTo>
                  <a:pt x="2023103" y="-23927"/>
                  <a:pt x="2132973" y="-3173"/>
                  <a:pt x="2415257" y="0"/>
                </a:cubicBezTo>
                <a:cubicBezTo>
                  <a:pt x="2697541" y="3173"/>
                  <a:pt x="2871945" y="-29541"/>
                  <a:pt x="3103605" y="0"/>
                </a:cubicBezTo>
                <a:cubicBezTo>
                  <a:pt x="3335265" y="29541"/>
                  <a:pt x="3487162" y="5947"/>
                  <a:pt x="3622886" y="0"/>
                </a:cubicBezTo>
                <a:cubicBezTo>
                  <a:pt x="3758610" y="-5947"/>
                  <a:pt x="3967352" y="-5978"/>
                  <a:pt x="4226700" y="0"/>
                </a:cubicBezTo>
                <a:cubicBezTo>
                  <a:pt x="4218842" y="186434"/>
                  <a:pt x="4208945" y="298441"/>
                  <a:pt x="4226700" y="509006"/>
                </a:cubicBezTo>
                <a:cubicBezTo>
                  <a:pt x="4244455" y="719571"/>
                  <a:pt x="4224657" y="858288"/>
                  <a:pt x="4226700" y="1002742"/>
                </a:cubicBezTo>
                <a:cubicBezTo>
                  <a:pt x="4228743" y="1147196"/>
                  <a:pt x="4248562" y="1326187"/>
                  <a:pt x="4226700" y="1527019"/>
                </a:cubicBezTo>
                <a:cubicBezTo>
                  <a:pt x="3947904" y="1526133"/>
                  <a:pt x="3811909" y="1535784"/>
                  <a:pt x="3665153" y="1527019"/>
                </a:cubicBezTo>
                <a:cubicBezTo>
                  <a:pt x="3518397" y="1518254"/>
                  <a:pt x="3289409" y="1518588"/>
                  <a:pt x="3019071" y="1527019"/>
                </a:cubicBezTo>
                <a:cubicBezTo>
                  <a:pt x="2748733" y="1535450"/>
                  <a:pt x="2708882" y="1532318"/>
                  <a:pt x="2499791" y="1527019"/>
                </a:cubicBezTo>
                <a:cubicBezTo>
                  <a:pt x="2290700" y="1521720"/>
                  <a:pt x="2156885" y="1540809"/>
                  <a:pt x="1938244" y="1527019"/>
                </a:cubicBezTo>
                <a:cubicBezTo>
                  <a:pt x="1719603" y="1513229"/>
                  <a:pt x="1440532" y="1506937"/>
                  <a:pt x="1292163" y="1527019"/>
                </a:cubicBezTo>
                <a:cubicBezTo>
                  <a:pt x="1143794" y="1547101"/>
                  <a:pt x="756399" y="1516352"/>
                  <a:pt x="603814" y="1527019"/>
                </a:cubicBezTo>
                <a:cubicBezTo>
                  <a:pt x="451229" y="1537686"/>
                  <a:pt x="258956" y="1551123"/>
                  <a:pt x="0" y="1527019"/>
                </a:cubicBezTo>
                <a:cubicBezTo>
                  <a:pt x="16030" y="1367873"/>
                  <a:pt x="14504" y="1227370"/>
                  <a:pt x="0" y="1018013"/>
                </a:cubicBezTo>
                <a:cubicBezTo>
                  <a:pt x="-14504" y="808656"/>
                  <a:pt x="-23224" y="701743"/>
                  <a:pt x="0" y="539547"/>
                </a:cubicBezTo>
                <a:cubicBezTo>
                  <a:pt x="23224" y="377351"/>
                  <a:pt x="249" y="24877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</a:t>
            </a:r>
            <a:r>
              <a:rPr lang="en-GB" sz="2000" b="1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reciprocal</a:t>
            </a:r>
            <a:r>
              <a:rPr lang="en-GB" sz="20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means </a:t>
            </a:r>
            <a:r>
              <a:rPr lang="en-GB" sz="2000" b="1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over</a:t>
            </a:r>
            <a:r>
              <a:rPr lang="en-GB" sz="20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is also known as the </a:t>
            </a:r>
            <a:r>
              <a:rPr lang="en-GB" sz="2000" b="1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inverse</a:t>
            </a:r>
            <a:r>
              <a:rPr lang="en-GB" sz="20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B5F088E-4681-E26E-95C8-116649300F1C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4B48E09-76D6-653B-CE36-97EE9DBF3DB4}"/>
              </a:ext>
            </a:extLst>
          </p:cNvPr>
          <p:cNvSpPr txBox="1">
            <a:spLocks/>
          </p:cNvSpPr>
          <p:nvPr/>
        </p:nvSpPr>
        <p:spPr>
          <a:xfrm>
            <a:off x="8621265" y="162686"/>
            <a:ext cx="342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heat transfer coefficient and U-values</a:t>
            </a:r>
          </a:p>
        </p:txBody>
      </p:sp>
    </p:spTree>
    <p:extLst>
      <p:ext uri="{BB962C8B-B14F-4D97-AF65-F5344CB8AC3E}">
        <p14:creationId xmlns:p14="http://schemas.microsoft.com/office/powerpoint/2010/main" val="133383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The heat loss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DE12E5A-5724-44AA-EE2A-1CC9853616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3"/>
                <a:ext cx="6400801" cy="43180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600" dirty="0"/>
                  <a:t>The formula for </a:t>
                </a:r>
                <a:r>
                  <a:rPr lang="en-GB" sz="2600" b="1" dirty="0"/>
                  <a:t>heat loss </a:t>
                </a:r>
                <a:r>
                  <a:rPr lang="en-GB" sz="2600" dirty="0"/>
                  <a:t>is:</a:t>
                </a:r>
              </a:p>
              <a:p>
                <a:pPr marL="0" indent="0">
                  <a:buNone/>
                </a:pPr>
                <a:endParaRPr lang="en-GB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𝑈𝐴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𝑈𝐴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 marL="0" indent="0">
                  <a:buNone/>
                </a:pPr>
                <a:r>
                  <a:rPr 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600" dirty="0"/>
                  <a:t> shows how fast a building is losing or gaining heat through its walls, roof or windows, as is directly proportional to </a:t>
                </a:r>
                <a:r>
                  <a:rPr 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U.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DE12E5A-5724-44AA-EE2A-1CC985361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3"/>
                <a:ext cx="6400801" cy="4318001"/>
              </a:xfrm>
              <a:blipFill>
                <a:blip r:embed="rId3"/>
                <a:stretch>
                  <a:fillRect l="-1618" t="-12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96FEACE-C9BE-AE60-35CF-8D2D83BF35E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175008" y="2826248"/>
                <a:ext cx="3083542" cy="3461521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GB" dirty="0"/>
                  <a:t> is the rate of heat (energy) loss in 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GB" dirty="0"/>
                  <a:t> is the overall heat transfer coefficient in W/m</a:t>
                </a:r>
                <a:r>
                  <a:rPr lang="en-GB" baseline="30000" dirty="0"/>
                  <a:t>2</a:t>
                </a:r>
                <a:r>
                  <a:rPr lang="en-GB" dirty="0"/>
                  <a:t>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dirty="0"/>
                  <a:t> is area in m</a:t>
                </a:r>
                <a:r>
                  <a:rPr lang="en-GB" baseline="30000" dirty="0"/>
                  <a:t>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/>
                  <a:t>₁ </a:t>
                </a:r>
                <a:r>
                  <a:rPr lang="en-GB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−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/>
                  <a:t>₂ 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</a:t>
                </a:r>
                <a:r>
                  <a:rPr lang="en-GB" dirty="0"/>
                  <a:t> is the temperature difference in K or ºC.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96FEACE-C9BE-AE60-35CF-8D2D83BF3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175008" y="2826248"/>
                <a:ext cx="3083542" cy="3461521"/>
              </a:xfrm>
              <a:blipFill>
                <a:blip r:embed="rId4"/>
                <a:stretch>
                  <a:fillRect l="-1639" t="-1099" r="-4098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AE403D-5598-BF13-ED3D-BC468172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959838" cy="930456"/>
          </a:xfrm>
        </p:spPr>
        <p:txBody>
          <a:bodyPr>
            <a:normAutofit/>
          </a:bodyPr>
          <a:lstStyle/>
          <a:p>
            <a:pPr marL="92075"/>
            <a:r>
              <a:rPr lang="en-GB" sz="2200" dirty="0"/>
              <a:t>The variables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042FDF5-6BD8-CA80-4671-FC01CD3FF45C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FC54F13-CDD9-7D91-2C8D-0DC9DE360BED}"/>
              </a:ext>
            </a:extLst>
          </p:cNvPr>
          <p:cNvSpPr txBox="1">
            <a:spLocks/>
          </p:cNvSpPr>
          <p:nvPr/>
        </p:nvSpPr>
        <p:spPr>
          <a:xfrm>
            <a:off x="8621265" y="162686"/>
            <a:ext cx="342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heat transfer coefficient and U-values</a:t>
            </a:r>
          </a:p>
        </p:txBody>
      </p:sp>
    </p:spTree>
    <p:extLst>
      <p:ext uri="{BB962C8B-B14F-4D97-AF65-F5344CB8AC3E}">
        <p14:creationId xmlns:p14="http://schemas.microsoft.com/office/powerpoint/2010/main" val="169659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8526F-5DFA-D5BD-F7FD-F71610E3D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9FF571-6917-C02C-4EF4-1FABE332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The heat loss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E5FBABF-23F2-D45B-6D04-1CBAEDBFB0F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175008" y="2826248"/>
                <a:ext cx="3083542" cy="3461521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GB" dirty="0"/>
                  <a:t> is the rate of heat (energy) loss in 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GB" dirty="0"/>
                  <a:t> is the overall heat transfer coefficient in W/m</a:t>
                </a:r>
                <a:r>
                  <a:rPr lang="en-GB" baseline="30000" dirty="0"/>
                  <a:t>2</a:t>
                </a:r>
                <a:r>
                  <a:rPr lang="en-GB" dirty="0"/>
                  <a:t>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dirty="0"/>
                  <a:t> is area in m</a:t>
                </a:r>
                <a:r>
                  <a:rPr lang="en-GB" baseline="30000" dirty="0"/>
                  <a:t>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/>
                  <a:t>₁ </a:t>
                </a:r>
                <a:r>
                  <a:rPr lang="en-GB" kern="100" dirty="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−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/>
                  <a:t>₂ 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</a:t>
                </a:r>
                <a:r>
                  <a:rPr lang="en-GB" dirty="0"/>
                  <a:t> is the temperature difference in K or ºC.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E5FBABF-23F2-D45B-6D04-1CBAEDBFB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175008" y="2826248"/>
                <a:ext cx="3083542" cy="3461521"/>
              </a:xfrm>
              <a:blipFill>
                <a:blip r:embed="rId3"/>
                <a:stretch>
                  <a:fillRect l="-1639" t="-1099" r="-4098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62A5A4-7A05-2FA2-C88C-25ABB207D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959838" cy="930456"/>
          </a:xfrm>
        </p:spPr>
        <p:txBody>
          <a:bodyPr>
            <a:normAutofit/>
          </a:bodyPr>
          <a:lstStyle/>
          <a:p>
            <a:pPr marL="92075"/>
            <a:r>
              <a:rPr lang="en-GB" sz="2200" dirty="0"/>
              <a:t>The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F74A33ED-D6F9-8DE6-F421-71DFD83F5C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1825622"/>
                <a:ext cx="6400801" cy="42073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600" dirty="0"/>
                  <a:t>The formula for </a:t>
                </a:r>
                <a:r>
                  <a:rPr lang="en-GB" sz="2600" b="1" dirty="0"/>
                  <a:t>heat loss </a:t>
                </a:r>
                <a:r>
                  <a:rPr lang="en-GB" sz="2600" dirty="0"/>
                  <a:t>is: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𝑈𝐴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i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𝑈𝐴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600" dirty="0"/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GB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GB" sz="2600" dirty="0"/>
                  <a:t>-value is the rate of heat loss through building element.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GB" sz="2600" dirty="0"/>
                  <a:t>lower </a:t>
                </a:r>
                <a:r>
                  <a:rPr lang="en-GB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GB" sz="2600" dirty="0"/>
                  <a:t>-value = better insulated</a:t>
                </a:r>
                <a:br>
                  <a:rPr lang="en-GB" sz="2600" dirty="0"/>
                </a:br>
                <a:r>
                  <a:rPr lang="en-GB" sz="2600" dirty="0"/>
                  <a:t>less energy wasted = lower heating costs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endParaRPr lang="en-GB" sz="2600" dirty="0"/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endParaRPr lang="en-US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F74A33ED-D6F9-8DE6-F421-71DFD83F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825622"/>
                <a:ext cx="6400801" cy="4207316"/>
              </a:xfrm>
              <a:prstGeom prst="rect">
                <a:avLst/>
              </a:prstGeom>
              <a:blipFill>
                <a:blip r:embed="rId4"/>
                <a:stretch>
                  <a:fillRect l="-1619" t="-15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D6E080A-B3E9-3201-962C-104B08479A0E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6E0DD43-79C9-9443-5BD0-D54215637E4A}"/>
              </a:ext>
            </a:extLst>
          </p:cNvPr>
          <p:cNvSpPr txBox="1">
            <a:spLocks/>
          </p:cNvSpPr>
          <p:nvPr/>
        </p:nvSpPr>
        <p:spPr>
          <a:xfrm>
            <a:off x="8621265" y="162686"/>
            <a:ext cx="342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heat transfer coefficient and U-values</a:t>
            </a:r>
          </a:p>
        </p:txBody>
      </p:sp>
    </p:spTree>
    <p:extLst>
      <p:ext uri="{BB962C8B-B14F-4D97-AF65-F5344CB8AC3E}">
        <p14:creationId xmlns:p14="http://schemas.microsoft.com/office/powerpoint/2010/main" val="183798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F9E5DD-E955-CD96-650E-25C0F8D0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2273" cy="1325563"/>
          </a:xfrm>
        </p:spPr>
        <p:txBody>
          <a:bodyPr/>
          <a:lstStyle/>
          <a:p>
            <a:r>
              <a:rPr lang="en-US" dirty="0"/>
              <a:t>Key mathematical heat principles: glazing company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02DBEF-E72B-F700-4DEE-D45AE56D60A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12534B8-4734-8D9B-D30C-E799B138AB2B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Video</a:t>
            </a:r>
          </a:p>
        </p:txBody>
      </p:sp>
      <p:pic>
        <p:nvPicPr>
          <p:cNvPr id="5" name="Online Media 4" title="Key mathematical heat principles glazing company">
            <a:hlinkClick r:id="" action="ppaction://media"/>
            <a:extLst>
              <a:ext uri="{FF2B5EF4-FFF2-40B4-BE49-F238E27FC236}">
                <a16:creationId xmlns:a16="http://schemas.microsoft.com/office/drawing/2014/main" id="{C077B929-E6D8-0FB9-31D9-69EC6D3363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18241" y="1690688"/>
            <a:ext cx="8155517" cy="45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Example using the heat loss formula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40526" cy="4515802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GB" dirty="0"/>
              <a:t>A server room has a flat roof </a:t>
            </a:r>
            <a:r>
              <a:rPr lang="en-US" dirty="0"/>
              <a:t>of area 150 m</a:t>
            </a:r>
            <a:r>
              <a:rPr lang="en-US" baseline="30000" dirty="0"/>
              <a:t>2</a:t>
            </a:r>
            <a:r>
              <a:rPr lang="en-US" dirty="0"/>
              <a:t> that has</a:t>
            </a:r>
            <a:r>
              <a:rPr lang="en-GB" dirty="0"/>
              <a:t> a </a:t>
            </a:r>
            <a:r>
              <a:rPr lang="en-GB" i="1" dirty="0"/>
              <a:t>U</a:t>
            </a:r>
            <a:r>
              <a:rPr lang="en-GB" dirty="0"/>
              <a:t>-value of </a:t>
            </a:r>
            <a:r>
              <a:rPr lang="en-GB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GB" dirty="0"/>
              <a:t> = 0.2 W/m</a:t>
            </a:r>
            <a:r>
              <a:rPr lang="en-GB" baseline="30000" dirty="0"/>
              <a:t>2</a:t>
            </a:r>
            <a:r>
              <a:rPr lang="en-GB" dirty="0"/>
              <a:t>K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indoor temperature is set to </a:t>
            </a:r>
            <a:r>
              <a:rPr lang="en-US" dirty="0"/>
              <a:t>28</a:t>
            </a:r>
            <a:r>
              <a:rPr lang="en-GB" dirty="0"/>
              <a:t>°C</a:t>
            </a:r>
            <a:r>
              <a:rPr lang="en-US" dirty="0"/>
              <a:t>. </a:t>
            </a:r>
            <a:r>
              <a:rPr lang="en-GB" dirty="0"/>
              <a:t>Calculate the </a:t>
            </a:r>
            <a:r>
              <a:rPr lang="en-US" dirty="0"/>
              <a:t>rate of </a:t>
            </a:r>
            <a:r>
              <a:rPr lang="en-GB" dirty="0"/>
              <a:t>heat loss through the roof </a:t>
            </a:r>
            <a:r>
              <a:rPr lang="en-US" dirty="0"/>
              <a:t>when the external temperature is 17</a:t>
            </a:r>
            <a:r>
              <a:rPr lang="en-GB" dirty="0"/>
              <a:t>°C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E810E059-9B39-C2AC-7774-92D8964B93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0680" y="4528341"/>
                <a:ext cx="3795565" cy="943772"/>
              </a:xfrm>
              <a:custGeom>
                <a:avLst/>
                <a:gdLst>
                  <a:gd name="csX0" fmla="*/ 0 w 3795565"/>
                  <a:gd name="csY0" fmla="*/ 0 h 943772"/>
                  <a:gd name="csX1" fmla="*/ 670550 w 3795565"/>
                  <a:gd name="csY1" fmla="*/ 0 h 943772"/>
                  <a:gd name="csX2" fmla="*/ 1227233 w 3795565"/>
                  <a:gd name="csY2" fmla="*/ 0 h 943772"/>
                  <a:gd name="csX3" fmla="*/ 1821871 w 3795565"/>
                  <a:gd name="csY3" fmla="*/ 0 h 943772"/>
                  <a:gd name="csX4" fmla="*/ 2454465 w 3795565"/>
                  <a:gd name="csY4" fmla="*/ 0 h 943772"/>
                  <a:gd name="csX5" fmla="*/ 3125015 w 3795565"/>
                  <a:gd name="csY5" fmla="*/ 0 h 943772"/>
                  <a:gd name="csX6" fmla="*/ 3795565 w 3795565"/>
                  <a:gd name="csY6" fmla="*/ 0 h 943772"/>
                  <a:gd name="csX7" fmla="*/ 3795565 w 3795565"/>
                  <a:gd name="csY7" fmla="*/ 471886 h 943772"/>
                  <a:gd name="csX8" fmla="*/ 3795565 w 3795565"/>
                  <a:gd name="csY8" fmla="*/ 943772 h 943772"/>
                  <a:gd name="csX9" fmla="*/ 3276838 w 3795565"/>
                  <a:gd name="csY9" fmla="*/ 943772 h 943772"/>
                  <a:gd name="csX10" fmla="*/ 2720155 w 3795565"/>
                  <a:gd name="csY10" fmla="*/ 943772 h 943772"/>
                  <a:gd name="csX11" fmla="*/ 2087561 w 3795565"/>
                  <a:gd name="csY11" fmla="*/ 943772 h 943772"/>
                  <a:gd name="csX12" fmla="*/ 1568834 w 3795565"/>
                  <a:gd name="csY12" fmla="*/ 943772 h 943772"/>
                  <a:gd name="csX13" fmla="*/ 860328 w 3795565"/>
                  <a:gd name="csY13" fmla="*/ 943772 h 943772"/>
                  <a:gd name="csX14" fmla="*/ 0 w 3795565"/>
                  <a:gd name="csY14" fmla="*/ 943772 h 943772"/>
                  <a:gd name="csX15" fmla="*/ 0 w 3795565"/>
                  <a:gd name="csY15" fmla="*/ 481324 h 943772"/>
                  <a:gd name="csX16" fmla="*/ 0 w 3795565"/>
                  <a:gd name="csY16" fmla="*/ 0 h 943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3795565" h="943772" fill="none" extrusionOk="0">
                    <a:moveTo>
                      <a:pt x="0" y="0"/>
                    </a:moveTo>
                    <a:cubicBezTo>
                      <a:pt x="310493" y="-12289"/>
                      <a:pt x="379108" y="-18048"/>
                      <a:pt x="670550" y="0"/>
                    </a:cubicBezTo>
                    <a:cubicBezTo>
                      <a:pt x="961992" y="18048"/>
                      <a:pt x="1111278" y="-831"/>
                      <a:pt x="1227233" y="0"/>
                    </a:cubicBezTo>
                    <a:cubicBezTo>
                      <a:pt x="1343188" y="831"/>
                      <a:pt x="1598895" y="-25679"/>
                      <a:pt x="1821871" y="0"/>
                    </a:cubicBezTo>
                    <a:cubicBezTo>
                      <a:pt x="2044847" y="25679"/>
                      <a:pt x="2312443" y="29365"/>
                      <a:pt x="2454465" y="0"/>
                    </a:cubicBezTo>
                    <a:cubicBezTo>
                      <a:pt x="2596487" y="-29365"/>
                      <a:pt x="2940513" y="5899"/>
                      <a:pt x="3125015" y="0"/>
                    </a:cubicBezTo>
                    <a:cubicBezTo>
                      <a:pt x="3309517" y="-5899"/>
                      <a:pt x="3619877" y="13559"/>
                      <a:pt x="3795565" y="0"/>
                    </a:cubicBezTo>
                    <a:cubicBezTo>
                      <a:pt x="3773574" y="170260"/>
                      <a:pt x="3816173" y="347321"/>
                      <a:pt x="3795565" y="471886"/>
                    </a:cubicBezTo>
                    <a:cubicBezTo>
                      <a:pt x="3774957" y="596451"/>
                      <a:pt x="3812383" y="714971"/>
                      <a:pt x="3795565" y="943772"/>
                    </a:cubicBezTo>
                    <a:cubicBezTo>
                      <a:pt x="3615646" y="951644"/>
                      <a:pt x="3405754" y="938263"/>
                      <a:pt x="3276838" y="943772"/>
                    </a:cubicBezTo>
                    <a:cubicBezTo>
                      <a:pt x="3147922" y="949281"/>
                      <a:pt x="2842655" y="916633"/>
                      <a:pt x="2720155" y="943772"/>
                    </a:cubicBezTo>
                    <a:cubicBezTo>
                      <a:pt x="2597655" y="970911"/>
                      <a:pt x="2318766" y="953376"/>
                      <a:pt x="2087561" y="943772"/>
                    </a:cubicBezTo>
                    <a:cubicBezTo>
                      <a:pt x="1856356" y="934168"/>
                      <a:pt x="1747738" y="951971"/>
                      <a:pt x="1568834" y="943772"/>
                    </a:cubicBezTo>
                    <a:cubicBezTo>
                      <a:pt x="1389930" y="935573"/>
                      <a:pt x="1191871" y="942780"/>
                      <a:pt x="860328" y="943772"/>
                    </a:cubicBezTo>
                    <a:cubicBezTo>
                      <a:pt x="528785" y="944764"/>
                      <a:pt x="209659" y="931768"/>
                      <a:pt x="0" y="943772"/>
                    </a:cubicBezTo>
                    <a:cubicBezTo>
                      <a:pt x="-1178" y="780392"/>
                      <a:pt x="6199" y="635268"/>
                      <a:pt x="0" y="481324"/>
                    </a:cubicBezTo>
                    <a:cubicBezTo>
                      <a:pt x="-6199" y="327380"/>
                      <a:pt x="-6907" y="112700"/>
                      <a:pt x="0" y="0"/>
                    </a:cubicBezTo>
                    <a:close/>
                  </a:path>
                  <a:path w="3795565" h="943772" stroke="0" extrusionOk="0">
                    <a:moveTo>
                      <a:pt x="0" y="0"/>
                    </a:moveTo>
                    <a:cubicBezTo>
                      <a:pt x="246774" y="20301"/>
                      <a:pt x="529813" y="-10857"/>
                      <a:pt x="708505" y="0"/>
                    </a:cubicBezTo>
                    <a:cubicBezTo>
                      <a:pt x="887197" y="10857"/>
                      <a:pt x="1139624" y="-26800"/>
                      <a:pt x="1341100" y="0"/>
                    </a:cubicBezTo>
                    <a:cubicBezTo>
                      <a:pt x="1542576" y="26800"/>
                      <a:pt x="1666631" y="-26685"/>
                      <a:pt x="1897782" y="0"/>
                    </a:cubicBezTo>
                    <a:cubicBezTo>
                      <a:pt x="2128933" y="26685"/>
                      <a:pt x="2316266" y="24927"/>
                      <a:pt x="2530377" y="0"/>
                    </a:cubicBezTo>
                    <a:cubicBezTo>
                      <a:pt x="2744488" y="-24927"/>
                      <a:pt x="3040469" y="-34030"/>
                      <a:pt x="3238882" y="0"/>
                    </a:cubicBezTo>
                    <a:cubicBezTo>
                      <a:pt x="3437295" y="34030"/>
                      <a:pt x="3575818" y="-2921"/>
                      <a:pt x="3795565" y="0"/>
                    </a:cubicBezTo>
                    <a:cubicBezTo>
                      <a:pt x="3793427" y="140881"/>
                      <a:pt x="3783767" y="246869"/>
                      <a:pt x="3795565" y="443573"/>
                    </a:cubicBezTo>
                    <a:cubicBezTo>
                      <a:pt x="3807363" y="640277"/>
                      <a:pt x="3817836" y="804376"/>
                      <a:pt x="3795565" y="943772"/>
                    </a:cubicBezTo>
                    <a:cubicBezTo>
                      <a:pt x="3620660" y="961658"/>
                      <a:pt x="3412735" y="919830"/>
                      <a:pt x="3200926" y="943772"/>
                    </a:cubicBezTo>
                    <a:cubicBezTo>
                      <a:pt x="2989117" y="967714"/>
                      <a:pt x="2843627" y="967156"/>
                      <a:pt x="2606288" y="943772"/>
                    </a:cubicBezTo>
                    <a:cubicBezTo>
                      <a:pt x="2368949" y="920388"/>
                      <a:pt x="2217133" y="957633"/>
                      <a:pt x="2011649" y="943772"/>
                    </a:cubicBezTo>
                    <a:cubicBezTo>
                      <a:pt x="1806165" y="929911"/>
                      <a:pt x="1674532" y="948210"/>
                      <a:pt x="1341100" y="943772"/>
                    </a:cubicBezTo>
                    <a:cubicBezTo>
                      <a:pt x="1007668" y="939334"/>
                      <a:pt x="937693" y="936636"/>
                      <a:pt x="784417" y="943772"/>
                    </a:cubicBezTo>
                    <a:cubicBezTo>
                      <a:pt x="631141" y="950908"/>
                      <a:pt x="334767" y="939287"/>
                      <a:pt x="0" y="943772"/>
                    </a:cubicBezTo>
                    <a:cubicBezTo>
                      <a:pt x="314" y="818754"/>
                      <a:pt x="-7196" y="699108"/>
                      <a:pt x="0" y="462448"/>
                    </a:cubicBezTo>
                    <a:cubicBezTo>
                      <a:pt x="7196" y="225788"/>
                      <a:pt x="6397" y="216862"/>
                      <a:pt x="0" y="0"/>
                    </a:cubicBezTo>
                    <a:close/>
                  </a:path>
                </a:pathLst>
              </a:custGeom>
              <a:solidFill>
                <a:srgbClr val="EBDDF4"/>
              </a:solidFill>
              <a:ln w="19050" cap="sq">
                <a:solidFill>
                  <a:srgbClr val="432673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8000"/>
                  </a:lnSpc>
                  <a:spcBef>
                    <a:spcPts val="10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𝑈𝐴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E810E059-9B39-C2AC-7774-92D8964B9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680" y="4528341"/>
                <a:ext cx="3795565" cy="943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sq">
                <a:solidFill>
                  <a:srgbClr val="432673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sX0" fmla="*/ 0 w 3795565"/>
                          <a:gd name="csY0" fmla="*/ 0 h 943772"/>
                          <a:gd name="csX1" fmla="*/ 670550 w 3795565"/>
                          <a:gd name="csY1" fmla="*/ 0 h 943772"/>
                          <a:gd name="csX2" fmla="*/ 1227233 w 3795565"/>
                          <a:gd name="csY2" fmla="*/ 0 h 943772"/>
                          <a:gd name="csX3" fmla="*/ 1821871 w 3795565"/>
                          <a:gd name="csY3" fmla="*/ 0 h 943772"/>
                          <a:gd name="csX4" fmla="*/ 2454465 w 3795565"/>
                          <a:gd name="csY4" fmla="*/ 0 h 943772"/>
                          <a:gd name="csX5" fmla="*/ 3125015 w 3795565"/>
                          <a:gd name="csY5" fmla="*/ 0 h 943772"/>
                          <a:gd name="csX6" fmla="*/ 3795565 w 3795565"/>
                          <a:gd name="csY6" fmla="*/ 0 h 943772"/>
                          <a:gd name="csX7" fmla="*/ 3795565 w 3795565"/>
                          <a:gd name="csY7" fmla="*/ 471886 h 943772"/>
                          <a:gd name="csX8" fmla="*/ 3795565 w 3795565"/>
                          <a:gd name="csY8" fmla="*/ 943772 h 943772"/>
                          <a:gd name="csX9" fmla="*/ 3276838 w 3795565"/>
                          <a:gd name="csY9" fmla="*/ 943772 h 943772"/>
                          <a:gd name="csX10" fmla="*/ 2720155 w 3795565"/>
                          <a:gd name="csY10" fmla="*/ 943772 h 943772"/>
                          <a:gd name="csX11" fmla="*/ 2087561 w 3795565"/>
                          <a:gd name="csY11" fmla="*/ 943772 h 943772"/>
                          <a:gd name="csX12" fmla="*/ 1568834 w 3795565"/>
                          <a:gd name="csY12" fmla="*/ 943772 h 943772"/>
                          <a:gd name="csX13" fmla="*/ 860328 w 3795565"/>
                          <a:gd name="csY13" fmla="*/ 943772 h 943772"/>
                          <a:gd name="csX14" fmla="*/ 0 w 3795565"/>
                          <a:gd name="csY14" fmla="*/ 943772 h 943772"/>
                          <a:gd name="csX15" fmla="*/ 0 w 3795565"/>
                          <a:gd name="csY15" fmla="*/ 481324 h 943772"/>
                          <a:gd name="csX16" fmla="*/ 0 w 3795565"/>
                          <a:gd name="csY16" fmla="*/ 0 h 94377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</a:cxnLst>
                        <a:rect l="l" t="t" r="r" b="b"/>
                        <a:pathLst>
                          <a:path w="3795565" h="943772" fill="none" extrusionOk="0">
                            <a:moveTo>
                              <a:pt x="0" y="0"/>
                            </a:moveTo>
                            <a:cubicBezTo>
                              <a:pt x="310493" y="-12289"/>
                              <a:pt x="379108" y="-18048"/>
                              <a:pt x="670550" y="0"/>
                            </a:cubicBezTo>
                            <a:cubicBezTo>
                              <a:pt x="961992" y="18048"/>
                              <a:pt x="1111278" y="-831"/>
                              <a:pt x="1227233" y="0"/>
                            </a:cubicBezTo>
                            <a:cubicBezTo>
                              <a:pt x="1343188" y="831"/>
                              <a:pt x="1598895" y="-25679"/>
                              <a:pt x="1821871" y="0"/>
                            </a:cubicBezTo>
                            <a:cubicBezTo>
                              <a:pt x="2044847" y="25679"/>
                              <a:pt x="2312443" y="29365"/>
                              <a:pt x="2454465" y="0"/>
                            </a:cubicBezTo>
                            <a:cubicBezTo>
                              <a:pt x="2596487" y="-29365"/>
                              <a:pt x="2940513" y="5899"/>
                              <a:pt x="3125015" y="0"/>
                            </a:cubicBezTo>
                            <a:cubicBezTo>
                              <a:pt x="3309517" y="-5899"/>
                              <a:pt x="3619877" y="13559"/>
                              <a:pt x="3795565" y="0"/>
                            </a:cubicBezTo>
                            <a:cubicBezTo>
                              <a:pt x="3773574" y="170260"/>
                              <a:pt x="3816173" y="347321"/>
                              <a:pt x="3795565" y="471886"/>
                            </a:cubicBezTo>
                            <a:cubicBezTo>
                              <a:pt x="3774957" y="596451"/>
                              <a:pt x="3812383" y="714971"/>
                              <a:pt x="3795565" y="943772"/>
                            </a:cubicBezTo>
                            <a:cubicBezTo>
                              <a:pt x="3615646" y="951644"/>
                              <a:pt x="3405754" y="938263"/>
                              <a:pt x="3276838" y="943772"/>
                            </a:cubicBezTo>
                            <a:cubicBezTo>
                              <a:pt x="3147922" y="949281"/>
                              <a:pt x="2842655" y="916633"/>
                              <a:pt x="2720155" y="943772"/>
                            </a:cubicBezTo>
                            <a:cubicBezTo>
                              <a:pt x="2597655" y="970911"/>
                              <a:pt x="2318766" y="953376"/>
                              <a:pt x="2087561" y="943772"/>
                            </a:cubicBezTo>
                            <a:cubicBezTo>
                              <a:pt x="1856356" y="934168"/>
                              <a:pt x="1747738" y="951971"/>
                              <a:pt x="1568834" y="943772"/>
                            </a:cubicBezTo>
                            <a:cubicBezTo>
                              <a:pt x="1389930" y="935573"/>
                              <a:pt x="1191871" y="942780"/>
                              <a:pt x="860328" y="943772"/>
                            </a:cubicBezTo>
                            <a:cubicBezTo>
                              <a:pt x="528785" y="944764"/>
                              <a:pt x="209659" y="931768"/>
                              <a:pt x="0" y="943772"/>
                            </a:cubicBezTo>
                            <a:cubicBezTo>
                              <a:pt x="-1178" y="780392"/>
                              <a:pt x="6199" y="635268"/>
                              <a:pt x="0" y="481324"/>
                            </a:cubicBezTo>
                            <a:cubicBezTo>
                              <a:pt x="-6199" y="327380"/>
                              <a:pt x="-6907" y="112700"/>
                              <a:pt x="0" y="0"/>
                            </a:cubicBezTo>
                            <a:close/>
                          </a:path>
                          <a:path w="3795565" h="943772" stroke="0" extrusionOk="0">
                            <a:moveTo>
                              <a:pt x="0" y="0"/>
                            </a:moveTo>
                            <a:cubicBezTo>
                              <a:pt x="246774" y="20301"/>
                              <a:pt x="529813" y="-10857"/>
                              <a:pt x="708505" y="0"/>
                            </a:cubicBezTo>
                            <a:cubicBezTo>
                              <a:pt x="887197" y="10857"/>
                              <a:pt x="1139624" y="-26800"/>
                              <a:pt x="1341100" y="0"/>
                            </a:cubicBezTo>
                            <a:cubicBezTo>
                              <a:pt x="1542576" y="26800"/>
                              <a:pt x="1666631" y="-26685"/>
                              <a:pt x="1897782" y="0"/>
                            </a:cubicBezTo>
                            <a:cubicBezTo>
                              <a:pt x="2128933" y="26685"/>
                              <a:pt x="2316266" y="24927"/>
                              <a:pt x="2530377" y="0"/>
                            </a:cubicBezTo>
                            <a:cubicBezTo>
                              <a:pt x="2744488" y="-24927"/>
                              <a:pt x="3040469" y="-34030"/>
                              <a:pt x="3238882" y="0"/>
                            </a:cubicBezTo>
                            <a:cubicBezTo>
                              <a:pt x="3437295" y="34030"/>
                              <a:pt x="3575818" y="-2921"/>
                              <a:pt x="3795565" y="0"/>
                            </a:cubicBezTo>
                            <a:cubicBezTo>
                              <a:pt x="3793427" y="140881"/>
                              <a:pt x="3783767" y="246869"/>
                              <a:pt x="3795565" y="443573"/>
                            </a:cubicBezTo>
                            <a:cubicBezTo>
                              <a:pt x="3807363" y="640277"/>
                              <a:pt x="3817836" y="804376"/>
                              <a:pt x="3795565" y="943772"/>
                            </a:cubicBezTo>
                            <a:cubicBezTo>
                              <a:pt x="3620660" y="961658"/>
                              <a:pt x="3412735" y="919830"/>
                              <a:pt x="3200926" y="943772"/>
                            </a:cubicBezTo>
                            <a:cubicBezTo>
                              <a:pt x="2989117" y="967714"/>
                              <a:pt x="2843627" y="967156"/>
                              <a:pt x="2606288" y="943772"/>
                            </a:cubicBezTo>
                            <a:cubicBezTo>
                              <a:pt x="2368949" y="920388"/>
                              <a:pt x="2217133" y="957633"/>
                              <a:pt x="2011649" y="943772"/>
                            </a:cubicBezTo>
                            <a:cubicBezTo>
                              <a:pt x="1806165" y="929911"/>
                              <a:pt x="1674532" y="948210"/>
                              <a:pt x="1341100" y="943772"/>
                            </a:cubicBezTo>
                            <a:cubicBezTo>
                              <a:pt x="1007668" y="939334"/>
                              <a:pt x="937693" y="936636"/>
                              <a:pt x="784417" y="943772"/>
                            </a:cubicBezTo>
                            <a:cubicBezTo>
                              <a:pt x="631141" y="950908"/>
                              <a:pt x="334767" y="939287"/>
                              <a:pt x="0" y="943772"/>
                            </a:cubicBezTo>
                            <a:cubicBezTo>
                              <a:pt x="314" y="818754"/>
                              <a:pt x="-7196" y="699108"/>
                              <a:pt x="0" y="462448"/>
                            </a:cubicBezTo>
                            <a:cubicBezTo>
                              <a:pt x="7196" y="225788"/>
                              <a:pt x="6397" y="21686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479809E-0C76-1693-40AC-B0111AEC1D00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3BA0DFF-53D2-D733-E477-60F7A225EA94}"/>
              </a:ext>
            </a:extLst>
          </p:cNvPr>
          <p:cNvSpPr txBox="1">
            <a:spLocks/>
          </p:cNvSpPr>
          <p:nvPr/>
        </p:nvSpPr>
        <p:spPr>
          <a:xfrm>
            <a:off x="8621265" y="162686"/>
            <a:ext cx="342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heat transfer coefficient and U-values</a:t>
            </a:r>
          </a:p>
        </p:txBody>
      </p:sp>
    </p:spTree>
    <p:extLst>
      <p:ext uri="{BB962C8B-B14F-4D97-AF65-F5344CB8AC3E}">
        <p14:creationId xmlns:p14="http://schemas.microsoft.com/office/powerpoint/2010/main" val="3955227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47D6C-17ED-2A7D-8D56-F09473198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8F6D7B-5AC7-29D0-5AE2-85ADE18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Example using the heat loss formula:</a:t>
            </a:r>
            <a:r>
              <a:rPr lang="en-GB" dirty="0">
                <a:solidFill>
                  <a:schemeClr val="accent1"/>
                </a:solidFill>
              </a:rPr>
              <a:t> Answer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EDFE9C-119E-086A-C180-DB3FF81106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87553" y="1690688"/>
            <a:ext cx="3360644" cy="4348605"/>
          </a:xfrm>
          <a:custGeom>
            <a:avLst/>
            <a:gdLst>
              <a:gd name="csX0" fmla="*/ 0 w 3360644"/>
              <a:gd name="csY0" fmla="*/ 0 h 4348605"/>
              <a:gd name="csX1" fmla="*/ 705735 w 3360644"/>
              <a:gd name="csY1" fmla="*/ 0 h 4348605"/>
              <a:gd name="csX2" fmla="*/ 1445077 w 3360644"/>
              <a:gd name="csY2" fmla="*/ 0 h 4348605"/>
              <a:gd name="csX3" fmla="*/ 2083599 w 3360644"/>
              <a:gd name="csY3" fmla="*/ 0 h 4348605"/>
              <a:gd name="csX4" fmla="*/ 3360644 w 3360644"/>
              <a:gd name="csY4" fmla="*/ 0 h 4348605"/>
              <a:gd name="csX5" fmla="*/ 3360644 w 3360644"/>
              <a:gd name="csY5" fmla="*/ 490771 h 4348605"/>
              <a:gd name="csX6" fmla="*/ 3360644 w 3360644"/>
              <a:gd name="csY6" fmla="*/ 1068514 h 4348605"/>
              <a:gd name="csX7" fmla="*/ 3360644 w 3360644"/>
              <a:gd name="csY7" fmla="*/ 1733230 h 4348605"/>
              <a:gd name="csX8" fmla="*/ 3360644 w 3360644"/>
              <a:gd name="csY8" fmla="*/ 2441431 h 4348605"/>
              <a:gd name="csX9" fmla="*/ 3360644 w 3360644"/>
              <a:gd name="csY9" fmla="*/ 3062660 h 4348605"/>
              <a:gd name="csX10" fmla="*/ 3360644 w 3360644"/>
              <a:gd name="csY10" fmla="*/ 3640404 h 4348605"/>
              <a:gd name="csX11" fmla="*/ 3360644 w 3360644"/>
              <a:gd name="csY11" fmla="*/ 4348605 h 4348605"/>
              <a:gd name="csX12" fmla="*/ 2654909 w 3360644"/>
              <a:gd name="csY12" fmla="*/ 4348605 h 4348605"/>
              <a:gd name="csX13" fmla="*/ 1915567 w 3360644"/>
              <a:gd name="csY13" fmla="*/ 4348605 h 4348605"/>
              <a:gd name="csX14" fmla="*/ 1344258 w 3360644"/>
              <a:gd name="csY14" fmla="*/ 4348605 h 4348605"/>
              <a:gd name="csX15" fmla="*/ 772948 w 3360644"/>
              <a:gd name="csY15" fmla="*/ 4348605 h 4348605"/>
              <a:gd name="csX16" fmla="*/ 0 w 3360644"/>
              <a:gd name="csY16" fmla="*/ 4348605 h 4348605"/>
              <a:gd name="csX17" fmla="*/ 0 w 3360644"/>
              <a:gd name="csY17" fmla="*/ 3683890 h 4348605"/>
              <a:gd name="csX18" fmla="*/ 0 w 3360644"/>
              <a:gd name="csY18" fmla="*/ 3019174 h 4348605"/>
              <a:gd name="csX19" fmla="*/ 0 w 3360644"/>
              <a:gd name="csY19" fmla="*/ 2354459 h 4348605"/>
              <a:gd name="csX20" fmla="*/ 0 w 3360644"/>
              <a:gd name="csY20" fmla="*/ 1820202 h 4348605"/>
              <a:gd name="csX21" fmla="*/ 0 w 3360644"/>
              <a:gd name="csY21" fmla="*/ 1329431 h 4348605"/>
              <a:gd name="csX22" fmla="*/ 0 w 3360644"/>
              <a:gd name="csY22" fmla="*/ 795173 h 4348605"/>
              <a:gd name="csX23" fmla="*/ 0 w 3360644"/>
              <a:gd name="csY23" fmla="*/ 0 h 4348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360644" h="4348605" fill="none" extrusionOk="0">
                <a:moveTo>
                  <a:pt x="0" y="0"/>
                </a:moveTo>
                <a:cubicBezTo>
                  <a:pt x="326015" y="-24034"/>
                  <a:pt x="363679" y="-21861"/>
                  <a:pt x="705735" y="0"/>
                </a:cubicBezTo>
                <a:cubicBezTo>
                  <a:pt x="1047791" y="21861"/>
                  <a:pt x="1197482" y="4034"/>
                  <a:pt x="1445077" y="0"/>
                </a:cubicBezTo>
                <a:cubicBezTo>
                  <a:pt x="1692672" y="-4034"/>
                  <a:pt x="1851414" y="-16206"/>
                  <a:pt x="2083599" y="0"/>
                </a:cubicBezTo>
                <a:cubicBezTo>
                  <a:pt x="2315784" y="16206"/>
                  <a:pt x="2925481" y="-6897"/>
                  <a:pt x="3360644" y="0"/>
                </a:cubicBezTo>
                <a:cubicBezTo>
                  <a:pt x="3347177" y="166974"/>
                  <a:pt x="3365911" y="326939"/>
                  <a:pt x="3360644" y="490771"/>
                </a:cubicBezTo>
                <a:cubicBezTo>
                  <a:pt x="3355377" y="654603"/>
                  <a:pt x="3381290" y="807361"/>
                  <a:pt x="3360644" y="1068514"/>
                </a:cubicBezTo>
                <a:cubicBezTo>
                  <a:pt x="3339998" y="1329667"/>
                  <a:pt x="3348025" y="1500723"/>
                  <a:pt x="3360644" y="1733230"/>
                </a:cubicBezTo>
                <a:cubicBezTo>
                  <a:pt x="3373263" y="1965737"/>
                  <a:pt x="3346813" y="2244319"/>
                  <a:pt x="3360644" y="2441431"/>
                </a:cubicBezTo>
                <a:cubicBezTo>
                  <a:pt x="3374475" y="2638543"/>
                  <a:pt x="3375620" y="2794286"/>
                  <a:pt x="3360644" y="3062660"/>
                </a:cubicBezTo>
                <a:cubicBezTo>
                  <a:pt x="3345668" y="3331034"/>
                  <a:pt x="3382067" y="3384345"/>
                  <a:pt x="3360644" y="3640404"/>
                </a:cubicBezTo>
                <a:cubicBezTo>
                  <a:pt x="3339221" y="3896463"/>
                  <a:pt x="3384630" y="4146588"/>
                  <a:pt x="3360644" y="4348605"/>
                </a:cubicBezTo>
                <a:cubicBezTo>
                  <a:pt x="3026312" y="4330850"/>
                  <a:pt x="2860891" y="4350069"/>
                  <a:pt x="2654909" y="4348605"/>
                </a:cubicBezTo>
                <a:cubicBezTo>
                  <a:pt x="2448928" y="4347141"/>
                  <a:pt x="2089608" y="4328095"/>
                  <a:pt x="1915567" y="4348605"/>
                </a:cubicBezTo>
                <a:cubicBezTo>
                  <a:pt x="1741526" y="4369115"/>
                  <a:pt x="1508310" y="4358453"/>
                  <a:pt x="1344258" y="4348605"/>
                </a:cubicBezTo>
                <a:cubicBezTo>
                  <a:pt x="1180206" y="4338757"/>
                  <a:pt x="973389" y="4333953"/>
                  <a:pt x="772948" y="4348605"/>
                </a:cubicBezTo>
                <a:cubicBezTo>
                  <a:pt x="572507" y="4363258"/>
                  <a:pt x="233455" y="4357643"/>
                  <a:pt x="0" y="4348605"/>
                </a:cubicBezTo>
                <a:cubicBezTo>
                  <a:pt x="-11979" y="4169168"/>
                  <a:pt x="17250" y="3949359"/>
                  <a:pt x="0" y="3683890"/>
                </a:cubicBezTo>
                <a:cubicBezTo>
                  <a:pt x="-17250" y="3418421"/>
                  <a:pt x="-6702" y="3335186"/>
                  <a:pt x="0" y="3019174"/>
                </a:cubicBezTo>
                <a:cubicBezTo>
                  <a:pt x="6702" y="2703162"/>
                  <a:pt x="-11262" y="2603211"/>
                  <a:pt x="0" y="2354459"/>
                </a:cubicBezTo>
                <a:cubicBezTo>
                  <a:pt x="11262" y="2105708"/>
                  <a:pt x="-12072" y="1955954"/>
                  <a:pt x="0" y="1820202"/>
                </a:cubicBezTo>
                <a:cubicBezTo>
                  <a:pt x="12072" y="1684450"/>
                  <a:pt x="24071" y="1438183"/>
                  <a:pt x="0" y="1329431"/>
                </a:cubicBezTo>
                <a:cubicBezTo>
                  <a:pt x="-24071" y="1220679"/>
                  <a:pt x="8436" y="936301"/>
                  <a:pt x="0" y="795173"/>
                </a:cubicBezTo>
                <a:cubicBezTo>
                  <a:pt x="-8436" y="654045"/>
                  <a:pt x="22277" y="161750"/>
                  <a:pt x="0" y="0"/>
                </a:cubicBezTo>
                <a:close/>
              </a:path>
              <a:path w="3360644" h="4348605" stroke="0" extrusionOk="0">
                <a:moveTo>
                  <a:pt x="0" y="0"/>
                </a:moveTo>
                <a:cubicBezTo>
                  <a:pt x="213099" y="-18438"/>
                  <a:pt x="405593" y="34336"/>
                  <a:pt x="739342" y="0"/>
                </a:cubicBezTo>
                <a:cubicBezTo>
                  <a:pt x="1073091" y="-34336"/>
                  <a:pt x="1169882" y="15232"/>
                  <a:pt x="1411470" y="0"/>
                </a:cubicBezTo>
                <a:cubicBezTo>
                  <a:pt x="1653058" y="-15232"/>
                  <a:pt x="1884702" y="8299"/>
                  <a:pt x="2016386" y="0"/>
                </a:cubicBezTo>
                <a:cubicBezTo>
                  <a:pt x="2148070" y="-8299"/>
                  <a:pt x="2371084" y="-15320"/>
                  <a:pt x="2688515" y="0"/>
                </a:cubicBezTo>
                <a:cubicBezTo>
                  <a:pt x="3005946" y="15320"/>
                  <a:pt x="3208234" y="-21120"/>
                  <a:pt x="3360644" y="0"/>
                </a:cubicBezTo>
                <a:cubicBezTo>
                  <a:pt x="3382892" y="108150"/>
                  <a:pt x="3334455" y="376864"/>
                  <a:pt x="3360644" y="534257"/>
                </a:cubicBezTo>
                <a:cubicBezTo>
                  <a:pt x="3386833" y="691650"/>
                  <a:pt x="3347877" y="812930"/>
                  <a:pt x="3360644" y="1025028"/>
                </a:cubicBezTo>
                <a:cubicBezTo>
                  <a:pt x="3373411" y="1237126"/>
                  <a:pt x="3353666" y="1379608"/>
                  <a:pt x="3360644" y="1515799"/>
                </a:cubicBezTo>
                <a:cubicBezTo>
                  <a:pt x="3367622" y="1651990"/>
                  <a:pt x="3333505" y="1897812"/>
                  <a:pt x="3360644" y="2093543"/>
                </a:cubicBezTo>
                <a:cubicBezTo>
                  <a:pt x="3387783" y="2289274"/>
                  <a:pt x="3328136" y="2534139"/>
                  <a:pt x="3360644" y="2758258"/>
                </a:cubicBezTo>
                <a:cubicBezTo>
                  <a:pt x="3393152" y="2982377"/>
                  <a:pt x="3358205" y="3073388"/>
                  <a:pt x="3360644" y="3336001"/>
                </a:cubicBezTo>
                <a:cubicBezTo>
                  <a:pt x="3363083" y="3598614"/>
                  <a:pt x="3355973" y="3880139"/>
                  <a:pt x="3360644" y="4348605"/>
                </a:cubicBezTo>
                <a:cubicBezTo>
                  <a:pt x="3123000" y="4345281"/>
                  <a:pt x="2966664" y="4339738"/>
                  <a:pt x="2654909" y="4348605"/>
                </a:cubicBezTo>
                <a:cubicBezTo>
                  <a:pt x="2343155" y="4357472"/>
                  <a:pt x="2301167" y="4373361"/>
                  <a:pt x="2016386" y="4348605"/>
                </a:cubicBezTo>
                <a:cubicBezTo>
                  <a:pt x="1731605" y="4323849"/>
                  <a:pt x="1620672" y="4359525"/>
                  <a:pt x="1310651" y="4348605"/>
                </a:cubicBezTo>
                <a:cubicBezTo>
                  <a:pt x="1000631" y="4337685"/>
                  <a:pt x="289068" y="4356401"/>
                  <a:pt x="0" y="4348605"/>
                </a:cubicBezTo>
                <a:cubicBezTo>
                  <a:pt x="31283" y="4107690"/>
                  <a:pt x="17133" y="3831694"/>
                  <a:pt x="0" y="3683890"/>
                </a:cubicBezTo>
                <a:cubicBezTo>
                  <a:pt x="-17133" y="3536086"/>
                  <a:pt x="-24317" y="3374289"/>
                  <a:pt x="0" y="3149632"/>
                </a:cubicBezTo>
                <a:cubicBezTo>
                  <a:pt x="24317" y="2924975"/>
                  <a:pt x="16268" y="2846296"/>
                  <a:pt x="0" y="2615375"/>
                </a:cubicBezTo>
                <a:cubicBezTo>
                  <a:pt x="-16268" y="2384454"/>
                  <a:pt x="-118" y="2339914"/>
                  <a:pt x="0" y="2124604"/>
                </a:cubicBezTo>
                <a:cubicBezTo>
                  <a:pt x="118" y="1909294"/>
                  <a:pt x="-22741" y="1761853"/>
                  <a:pt x="0" y="1590347"/>
                </a:cubicBezTo>
                <a:cubicBezTo>
                  <a:pt x="22741" y="1418841"/>
                  <a:pt x="-4975" y="1102262"/>
                  <a:pt x="0" y="882146"/>
                </a:cubicBezTo>
                <a:cubicBezTo>
                  <a:pt x="4975" y="662030"/>
                  <a:pt x="23996" y="43244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A single server generates around 300 W of heat, so, a roomful would generate thousands of watts, which is more than can escape through the roof. </a:t>
            </a:r>
          </a:p>
          <a:p>
            <a:pPr marL="0" indent="0">
              <a:buNone/>
            </a:pPr>
            <a:r>
              <a:rPr lang="en-GB" dirty="0"/>
              <a:t>If the cooling system fails in a server room, equipment overheats. </a:t>
            </a:r>
          </a:p>
          <a:p>
            <a:pPr marL="0" indent="0">
              <a:buNone/>
            </a:pPr>
            <a:r>
              <a:rPr lang="en-GB" dirty="0"/>
              <a:t>We calculate heat gain to size the Air Conditioning (AC) units.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5DF58A8-2934-472C-1C2A-0CCA03B50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870405" cy="2356877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GB" dirty="0"/>
              <a:t>A server room has a flat roof </a:t>
            </a:r>
            <a:r>
              <a:rPr lang="en-US" dirty="0"/>
              <a:t>of area 150 m</a:t>
            </a:r>
            <a:r>
              <a:rPr lang="en-US" baseline="30000" dirty="0"/>
              <a:t>2</a:t>
            </a:r>
            <a:r>
              <a:rPr lang="en-US" dirty="0"/>
              <a:t> that has</a:t>
            </a:r>
            <a:r>
              <a:rPr lang="en-GB" dirty="0"/>
              <a:t> a </a:t>
            </a:r>
            <a:r>
              <a:rPr lang="en-GB" i="1" dirty="0"/>
              <a:t>U</a:t>
            </a:r>
            <a:r>
              <a:rPr lang="en-GB" dirty="0"/>
              <a:t>-value of </a:t>
            </a:r>
            <a:r>
              <a:rPr lang="en-GB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GB" dirty="0"/>
              <a:t> = 0.2 W/m</a:t>
            </a:r>
            <a:r>
              <a:rPr lang="en-GB" baseline="30000" dirty="0"/>
              <a:t>2</a:t>
            </a:r>
            <a:r>
              <a:rPr lang="en-GB" dirty="0"/>
              <a:t>K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indoor temperature is set to </a:t>
            </a:r>
            <a:r>
              <a:rPr lang="en-US" dirty="0"/>
              <a:t>28</a:t>
            </a:r>
            <a:r>
              <a:rPr lang="en-GB" dirty="0"/>
              <a:t>°C</a:t>
            </a:r>
            <a:r>
              <a:rPr lang="en-US" dirty="0"/>
              <a:t>. </a:t>
            </a:r>
            <a:r>
              <a:rPr lang="en-GB" dirty="0"/>
              <a:t>Calculate the </a:t>
            </a:r>
            <a:r>
              <a:rPr lang="en-US" dirty="0"/>
              <a:t>rate of </a:t>
            </a:r>
            <a:r>
              <a:rPr lang="en-GB" dirty="0"/>
              <a:t>heat loss through the roof </a:t>
            </a:r>
            <a:r>
              <a:rPr lang="en-US" dirty="0"/>
              <a:t>when the external temperature is 17</a:t>
            </a:r>
            <a:r>
              <a:rPr lang="en-GB" dirty="0"/>
              <a:t>°C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87B07-6168-35CC-1663-B6E990AA6031}"/>
              </a:ext>
            </a:extLst>
          </p:cNvPr>
          <p:cNvSpPr txBox="1"/>
          <p:nvPr/>
        </p:nvSpPr>
        <p:spPr>
          <a:xfrm>
            <a:off x="843803" y="3999472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Substitute the values into the formula: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FA2967-A5C5-928B-2462-B350BDDD8D52}"/>
                  </a:ext>
                </a:extLst>
              </p:cNvPr>
              <p:cNvSpPr txBox="1"/>
              <p:nvPr/>
            </p:nvSpPr>
            <p:spPr>
              <a:xfrm>
                <a:off x="287367" y="4667322"/>
                <a:ext cx="770018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s-ES" sz="2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𝑈𝐴</m:t>
                      </m:r>
                      <m:d>
                        <m:dPr>
                          <m:ctrlPr>
                            <a:rPr lang="en-GB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GB" sz="22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200" i="1" dirty="0">
                              <a:latin typeface="Cambria Math" panose="02040503050406030204" pitchFamily="18" charset="0"/>
                            </a:rPr>
                            <m:t>​−</m:t>
                          </m:r>
                          <m:r>
                            <a:rPr lang="en-GB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GB" sz="22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200" i="1" dirty="0">
                              <a:latin typeface="Cambria Math" panose="02040503050406030204" pitchFamily="18" charset="0"/>
                            </a:rPr>
                            <m:t>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ES" sz="2200" i="1" dirty="0">
                          <a:latin typeface="Cambria Math" panose="02040503050406030204" pitchFamily="18" charset="0"/>
                        </a:rPr>
                        <m:t>= 0.2</m:t>
                      </m:r>
                      <m:r>
                        <a:rPr lang="en-GB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 b="0" i="0" dirty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200" b="0" i="0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200" b="0" i="0" dirty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GB" sz="22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200" b="0" i="0" dirty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sz="22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2200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sz="2200" i="1" dirty="0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es-ES" sz="2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s-E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1" dirty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i="1" dirty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d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ES" sz="22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</a:rPr>
                        <m:t>𝟑𝟑𝟎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200" b="0" i="0" dirty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FA2967-A5C5-928B-2462-B350BDDD8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67" y="4667322"/>
                <a:ext cx="770018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F90288C-9687-6CA2-1150-A37A59C267F5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E6FAF7-E961-C57E-B16B-FC7EEB35C40E}"/>
              </a:ext>
            </a:extLst>
          </p:cNvPr>
          <p:cNvSpPr txBox="1">
            <a:spLocks/>
          </p:cNvSpPr>
          <p:nvPr/>
        </p:nvSpPr>
        <p:spPr>
          <a:xfrm>
            <a:off x="8621265" y="162686"/>
            <a:ext cx="3420000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heat transfer coefficient and U-values</a:t>
            </a:r>
          </a:p>
        </p:txBody>
      </p:sp>
    </p:spTree>
    <p:extLst>
      <p:ext uri="{BB962C8B-B14F-4D97-AF65-F5344CB8AC3E}">
        <p14:creationId xmlns:p14="http://schemas.microsoft.com/office/powerpoint/2010/main" val="347593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Power and heat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Google Shape;326;p2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654174"/>
                <a:ext cx="6397487" cy="4203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None/>
                </a:pPr>
                <a:r>
                  <a:rPr lang="en-GB" dirty="0"/>
                  <a:t>Power is the </a:t>
                </a:r>
                <a:r>
                  <a:rPr lang="en-GB" b="1" dirty="0"/>
                  <a:t>rate</a:t>
                </a:r>
                <a:r>
                  <a:rPr lang="en-GB" dirty="0"/>
                  <a:t> at which heat energy is transferred: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ower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lvl="0" indent="0">
                  <a:buSzPct val="100000"/>
                  <a:buNone/>
                </a:pPr>
                <a:endParaRPr lang="en-US" dirty="0"/>
              </a:p>
              <a:p>
                <a:pPr marL="0" lvl="0" indent="0">
                  <a:buSzPct val="100000"/>
                  <a:buNone/>
                </a:pPr>
                <a:r>
                  <a:rPr lang="en-US" dirty="0"/>
                  <a:t>For example, a 2000 W kettle transfers 2000 J of heat energy per second to heat the water.</a:t>
                </a:r>
              </a:p>
              <a:p>
                <a:pPr marL="0" lvl="0" indent="0">
                  <a:buSzPct val="100000"/>
                  <a:buNone/>
                </a:pPr>
                <a:r>
                  <a:rPr lang="en-US" b="1" dirty="0"/>
                  <a:t>How much energy does it transfer in 30 seconds?</a:t>
                </a:r>
              </a:p>
              <a:p>
                <a:pPr marL="0" lvl="0" indent="0">
                  <a:buSzPct val="10000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26" name="Google Shape;326;p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654174"/>
                <a:ext cx="6397487" cy="4203288"/>
              </a:xfrm>
              <a:prstGeom prst="rect">
                <a:avLst/>
              </a:prstGeom>
              <a:blipFill>
                <a:blip r:embed="rId3"/>
                <a:stretch>
                  <a:fillRect l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" name="Google Shape;327;p21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>
              <a:buSzPct val="100000"/>
              <a:buFont typeface="Arial"/>
              <a:buChar char="•"/>
            </a:pPr>
            <a:r>
              <a:rPr lang="en-GB" sz="2200" dirty="0"/>
              <a:t>Energy is heat transferred and measured in joules (J).</a:t>
            </a:r>
            <a:endParaRPr sz="2200" dirty="0"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200" dirty="0"/>
              <a:t>Time is measured in seconds (s).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GB" sz="2200" dirty="0"/>
              <a:t>Power is the rate heat is transferred, measured in watts (W).</a:t>
            </a:r>
          </a:p>
        </p:txBody>
      </p:sp>
      <p:sp>
        <p:nvSpPr>
          <p:cNvPr id="328" name="Google Shape;328;p21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200" dirty="0"/>
              <a:t>The variables</a:t>
            </a:r>
            <a:endParaRPr sz="2200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3DE752A-3610-C774-DFC2-EA46E8309B7C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79E9574-F9A8-128E-E71C-6DF88B19F7C1}"/>
              </a:ext>
            </a:extLst>
          </p:cNvPr>
          <p:cNvSpPr txBox="1">
            <a:spLocks/>
          </p:cNvSpPr>
          <p:nvPr/>
        </p:nvSpPr>
        <p:spPr>
          <a:xfrm>
            <a:off x="9953297" y="162686"/>
            <a:ext cx="2099177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343B1-2083-9FD2-AF50-A99748616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E50C93-A251-4195-BE71-AE770169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resource, we have: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C224ACB-F6CD-D725-C031-C6E4766E8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55327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en-GB" dirty="0"/>
                  <a:t>Completed calculations involving mechanical power</a:t>
                </a:r>
              </a:p>
              <a:p>
                <a:pPr lvl="0"/>
                <a:r>
                  <a:rPr lang="en-GB" dirty="0"/>
                  <a:t>Described and used the principles of heat transfer</a:t>
                </a:r>
              </a:p>
              <a:p>
                <a:pPr lvl="0"/>
                <a:r>
                  <a:rPr lang="en-GB" dirty="0"/>
                  <a:t>Explained what specific heat capacity (SHC or </a:t>
                </a:r>
                <a:r>
                  <a:rPr lang="en-GB" i="1" dirty="0"/>
                  <a:t>c</a:t>
                </a:r>
                <a:r>
                  <a:rPr lang="en-GB" dirty="0"/>
                  <a:t>) is and used the formula</a:t>
                </a:r>
              </a:p>
              <a:p>
                <a:pPr marL="457200" lvl="1" indent="0">
                  <a:buNone/>
                </a:pPr>
                <a:r>
                  <a:rPr lang="en-GB" dirty="0"/>
                  <a:t>energy = </a:t>
                </a:r>
                <a:r>
                  <a:rPr lang="en-GB" i="1" dirty="0" err="1"/>
                  <a:t>mc</a:t>
                </a:r>
                <a:r>
                  <a:rPr lang="en-GB" dirty="0" err="1"/>
                  <a:t>Δ</a:t>
                </a:r>
                <a:r>
                  <a:rPr lang="en-GB" i="1" dirty="0" err="1"/>
                  <a:t>T</a:t>
                </a:r>
                <a:endParaRPr lang="en-GB" sz="3200" dirty="0"/>
              </a:p>
              <a:p>
                <a:pPr lvl="0"/>
                <a:r>
                  <a:rPr lang="en-GB" dirty="0"/>
                  <a:t>Calculated the heat loss in buildings based on the thermal conductivity of common materials used to construct the building fabric, changes of air and ventilation</a:t>
                </a:r>
              </a:p>
              <a:p>
                <a:pPr lvl="0"/>
                <a:r>
                  <a:rPr lang="en-GB" dirty="0"/>
                  <a:t>Calculated heat loss using: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GB" sz="3200" dirty="0"/>
              </a:p>
              <a:p>
                <a:pPr lvl="1"/>
                <a:r>
                  <a:rPr lang="en-GB" i="1" dirty="0"/>
                  <a:t>U</a:t>
                </a:r>
                <a:r>
                  <a:rPr lang="en-GB" dirty="0"/>
                  <a:t> values for walls, roof, windows, doors, floors, air changes</a:t>
                </a:r>
                <a:endParaRPr lang="en-GB" sz="3200" dirty="0"/>
              </a:p>
              <a:p>
                <a:pPr lvl="1"/>
                <a:r>
                  <a:rPr lang="en-GB" i="1" dirty="0"/>
                  <a:t>Q</a:t>
                </a:r>
                <a:r>
                  <a:rPr lang="en-GB" dirty="0"/>
                  <a:t> = </a:t>
                </a:r>
                <a:r>
                  <a:rPr lang="en-GB" i="1" dirty="0"/>
                  <a:t>UA </a:t>
                </a:r>
                <a:r>
                  <a:rPr lang="en-GB" dirty="0"/>
                  <a:t>(</a:t>
                </a:r>
                <a:r>
                  <a:rPr lang="en-GB" i="1" dirty="0"/>
                  <a:t>T</a:t>
                </a:r>
                <a:r>
                  <a:rPr lang="en-GB" baseline="-25000" dirty="0"/>
                  <a:t>1</a:t>
                </a:r>
                <a:r>
                  <a:rPr lang="en-GB" dirty="0"/>
                  <a:t> − </a:t>
                </a:r>
                <a:r>
                  <a:rPr lang="en-GB" i="1" dirty="0"/>
                  <a:t>T</a:t>
                </a:r>
                <a:r>
                  <a:rPr lang="en-GB" baseline="-25000" dirty="0"/>
                  <a:t>2</a:t>
                </a:r>
                <a:r>
                  <a:rPr lang="en-GB" dirty="0"/>
                  <a:t>).</a:t>
                </a:r>
                <a:endParaRPr lang="en-GB" sz="8800" dirty="0">
                  <a:effectLst/>
                  <a:ea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C224ACB-F6CD-D725-C031-C6E4766E8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55327" cy="4351338"/>
              </a:xfrm>
              <a:blipFill>
                <a:blip r:embed="rId2"/>
                <a:stretch>
                  <a:fillRect l="-780" t="-15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3BE508-D712-1DE1-2F4F-EC66F2398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/>
          </a:bodyPr>
          <a:lstStyle/>
          <a:p>
            <a:r>
              <a:rPr lang="en-US" b="1" dirty="0"/>
              <a:t>General competencies:</a:t>
            </a:r>
          </a:p>
          <a:p>
            <a:r>
              <a:rPr lang="en-US" b="1" dirty="0"/>
              <a:t>MC4</a:t>
            </a:r>
            <a:r>
              <a:rPr lang="en-US" dirty="0"/>
              <a:t> Using rules and formulae</a:t>
            </a:r>
          </a:p>
          <a:p>
            <a:r>
              <a:rPr lang="en-US" b="1" dirty="0"/>
              <a:t>MC5 </a:t>
            </a:r>
            <a:r>
              <a:rPr lang="en-US" dirty="0"/>
              <a:t>Processing data</a:t>
            </a:r>
          </a:p>
          <a:p>
            <a:r>
              <a:rPr lang="en-US" b="1" dirty="0"/>
              <a:t>MC7</a:t>
            </a:r>
            <a:r>
              <a:rPr lang="en-US" dirty="0"/>
              <a:t> </a:t>
            </a:r>
            <a:r>
              <a:rPr lang="en-GB" dirty="0"/>
              <a:t>Interpreting and representing with mathematical diagrams</a:t>
            </a:r>
          </a:p>
          <a:p>
            <a:r>
              <a:rPr lang="en-US" b="1" dirty="0"/>
              <a:t>MC8</a:t>
            </a:r>
            <a:r>
              <a:rPr lang="en-US" dirty="0"/>
              <a:t> Communicating using mathematics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01D04F6-9750-3D26-E07D-C2C4609A3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826000" cy="374651"/>
          </a:xfrm>
        </p:spPr>
        <p:txBody>
          <a:bodyPr/>
          <a:lstStyle/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1E7A56A-AE3A-919B-4B13-86F2B5BF8C4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897275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EAEFD4-8BB9-2A44-C429-747F6543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1C1C9A-09BC-51DB-4089-894C8AC31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Choose one of the research topics below to prepare a short presentation:</a:t>
            </a:r>
          </a:p>
          <a:p>
            <a:pPr lvl="1"/>
            <a:r>
              <a:rPr lang="en-GB" dirty="0"/>
              <a:t>the science and maths behind vacuum glazing compared to the more commonly used types of double glazing that use gases, and single glazing</a:t>
            </a:r>
          </a:p>
          <a:p>
            <a:pPr lvl="1"/>
            <a:r>
              <a:rPr lang="en-GB" dirty="0"/>
              <a:t>the pros and cons of heat pumps.</a:t>
            </a:r>
          </a:p>
          <a:p>
            <a:pPr lvl="0"/>
            <a:r>
              <a:rPr lang="en-GB" dirty="0"/>
              <a:t>Present your findings in a subsequent lesson, either in small groups or to the class.</a:t>
            </a:r>
          </a:p>
          <a:p>
            <a:pPr lvl="0"/>
            <a:r>
              <a:rPr lang="en-GB" dirty="0"/>
              <a:t>For the latter topic, think about whether you think heat pumps are a good idea or not for a traditional debate.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7922CD-1594-CBB3-BFD6-B87557BBB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b"/>
          <a:lstStyle/>
          <a:p>
            <a:r>
              <a:rPr lang="en-GB" dirty="0"/>
              <a:t>Consolidation</a:t>
            </a:r>
          </a:p>
        </p:txBody>
      </p:sp>
      <p:sp>
        <p:nvSpPr>
          <p:cNvPr id="5" name="Google Shape;147;p2">
            <a:extLst>
              <a:ext uri="{FF2B5EF4-FFF2-40B4-BE49-F238E27FC236}">
                <a16:creationId xmlns:a16="http://schemas.microsoft.com/office/drawing/2014/main" id="{97AF5758-B71C-8C5D-FDDC-3B1D7F7378F9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SzPts val="1200"/>
            </a:pPr>
            <a:r>
              <a:rPr lang="en-US" dirty="0"/>
              <a:t>Resource 4: Key mathematical heat principles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38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resource, </a:t>
            </a:r>
            <a:r>
              <a:rPr lang="en-US"/>
              <a:t>we will: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2C64786-921D-E434-0361-3595FFD918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64564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en-GB" dirty="0"/>
                  <a:t>Complete calculations involving mechanical power</a:t>
                </a:r>
              </a:p>
              <a:p>
                <a:pPr lvl="0"/>
                <a:r>
                  <a:rPr lang="en-GB" dirty="0"/>
                  <a:t>Describe and use the principles of heat transfer</a:t>
                </a:r>
              </a:p>
              <a:p>
                <a:pPr lvl="0"/>
                <a:r>
                  <a:rPr lang="en-GB" dirty="0"/>
                  <a:t>Explain what specific heat capacity (SHC or </a:t>
                </a:r>
                <a:r>
                  <a:rPr lang="en-GB" i="1" dirty="0"/>
                  <a:t>c</a:t>
                </a:r>
                <a:r>
                  <a:rPr lang="en-GB" dirty="0"/>
                  <a:t>) is and use the formula</a:t>
                </a:r>
              </a:p>
              <a:p>
                <a:pPr marL="457200" lvl="1" indent="0">
                  <a:buNone/>
                </a:pPr>
                <a:r>
                  <a:rPr lang="en-GB" dirty="0"/>
                  <a:t>energy = </a:t>
                </a:r>
                <a:r>
                  <a:rPr lang="en-GB" i="1" dirty="0" err="1"/>
                  <a:t>mc</a:t>
                </a:r>
                <a:r>
                  <a:rPr lang="en-GB" dirty="0" err="1"/>
                  <a:t>Δ</a:t>
                </a:r>
                <a:r>
                  <a:rPr lang="en-GB" i="1" dirty="0" err="1"/>
                  <a:t>T</a:t>
                </a:r>
                <a:endParaRPr lang="en-GB" sz="3200" dirty="0"/>
              </a:p>
              <a:p>
                <a:pPr lvl="0"/>
                <a:r>
                  <a:rPr lang="en-GB" dirty="0"/>
                  <a:t>Calculate the heat loss in buildings based on the thermal conductivity of common materials used to construct the building fabric, changes of air and ventilation</a:t>
                </a:r>
              </a:p>
              <a:p>
                <a:pPr lvl="0"/>
                <a:r>
                  <a:rPr lang="en-GB" dirty="0"/>
                  <a:t>Calculate heat loss using: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GB" sz="32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i="1" dirty="0"/>
                  <a:t>U</a:t>
                </a:r>
                <a:r>
                  <a:rPr lang="en-GB" dirty="0"/>
                  <a:t> values for walls, roof, windows, doors, floors, air changes</a:t>
                </a:r>
                <a:endParaRPr lang="en-GB" sz="32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i="1" dirty="0"/>
                  <a:t>Q</a:t>
                </a:r>
                <a:r>
                  <a:rPr lang="en-GB" dirty="0"/>
                  <a:t> = </a:t>
                </a:r>
                <a:r>
                  <a:rPr lang="en-GB" i="1" dirty="0"/>
                  <a:t>UA </a:t>
                </a:r>
                <a:r>
                  <a:rPr lang="en-GB" dirty="0"/>
                  <a:t>(</a:t>
                </a:r>
                <a:r>
                  <a:rPr lang="en-GB" i="1" dirty="0"/>
                  <a:t>T</a:t>
                </a:r>
                <a:r>
                  <a:rPr lang="en-GB" baseline="-25000" dirty="0"/>
                  <a:t>1</a:t>
                </a:r>
                <a:r>
                  <a:rPr lang="en-GB" dirty="0"/>
                  <a:t> − </a:t>
                </a:r>
                <a:r>
                  <a:rPr lang="en-GB" i="1" dirty="0"/>
                  <a:t>T</a:t>
                </a:r>
                <a:r>
                  <a:rPr lang="en-GB" baseline="-25000" dirty="0"/>
                  <a:t>2</a:t>
                </a:r>
                <a:r>
                  <a:rPr lang="en-GB" dirty="0"/>
                  <a:t>).</a:t>
                </a:r>
                <a:endParaRPr lang="en-GB" sz="8800" dirty="0">
                  <a:effectLst/>
                  <a:ea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2C64786-921D-E434-0361-3595FFD91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64564" cy="4351338"/>
              </a:xfrm>
              <a:blipFill>
                <a:blip r:embed="rId2"/>
                <a:stretch>
                  <a:fillRect l="-779" t="-15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</p:spPr>
        <p:txBody>
          <a:bodyPr>
            <a:normAutofit/>
          </a:bodyPr>
          <a:lstStyle/>
          <a:p>
            <a:r>
              <a:rPr lang="en-US" b="1" dirty="0"/>
              <a:t>General competencies:</a:t>
            </a:r>
          </a:p>
          <a:p>
            <a:r>
              <a:rPr lang="en-US" b="1" dirty="0"/>
              <a:t>MC4</a:t>
            </a:r>
            <a:r>
              <a:rPr lang="en-US" dirty="0"/>
              <a:t> Using rules and formulae</a:t>
            </a:r>
          </a:p>
          <a:p>
            <a:r>
              <a:rPr lang="en-US" b="1" dirty="0"/>
              <a:t>MC5 </a:t>
            </a:r>
            <a:r>
              <a:rPr lang="en-US" dirty="0"/>
              <a:t>Processing data</a:t>
            </a:r>
          </a:p>
          <a:p>
            <a:r>
              <a:rPr lang="en-US" b="1" dirty="0"/>
              <a:t>MC7</a:t>
            </a:r>
            <a:r>
              <a:rPr lang="en-US" dirty="0"/>
              <a:t> </a:t>
            </a:r>
            <a:r>
              <a:rPr lang="en-GB" dirty="0"/>
              <a:t>Interpreting and representing with mathematical diagrams</a:t>
            </a:r>
          </a:p>
          <a:p>
            <a:r>
              <a:rPr lang="en-US" b="1" dirty="0"/>
              <a:t>MC8</a:t>
            </a:r>
            <a:r>
              <a:rPr lang="en-US" dirty="0"/>
              <a:t> Communicating using mathematics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826000" cy="374651"/>
          </a:xfrm>
        </p:spPr>
        <p:txBody>
          <a:bodyPr/>
          <a:lstStyle/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6CC6F81-6BF3-CE21-BA6D-65769740D21D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3365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Heat in construction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Understanding heat is important to construction and building design.</a:t>
            </a:r>
          </a:p>
          <a:p>
            <a:r>
              <a:rPr lang="en-GB" dirty="0"/>
              <a:t>Chemical reactions in concrete generate heat (exothermic). If it gets too hot, it cracks. Civil engineers manage the pour.</a:t>
            </a:r>
          </a:p>
          <a:p>
            <a:r>
              <a:rPr lang="en-GB" dirty="0"/>
              <a:t>Solar gains from windows can cause a building to heat up and must be mitigating with shading and ventilation. </a:t>
            </a:r>
          </a:p>
        </p:txBody>
      </p:sp>
      <p:pic>
        <p:nvPicPr>
          <p:cNvPr id="6" name="Picture Placeholder 5" descr="Groups of construction workers pouring concrete at a busy building site">
            <a:extLst>
              <a:ext uri="{FF2B5EF4-FFF2-40B4-BE49-F238E27FC236}">
                <a16:creationId xmlns:a16="http://schemas.microsoft.com/office/drawing/2014/main" id="{3148C76D-E830-36E0-E1D5-545FB9EBE6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4317C48-87E4-3E4D-12F8-4843C5F12585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ED8BE-D3F6-C3C7-48AC-171373AC2A2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Heat transfer overview</a:t>
            </a:r>
          </a:p>
        </p:txBody>
      </p:sp>
    </p:spTree>
    <p:extLst>
      <p:ext uri="{BB962C8B-B14F-4D97-AF65-F5344CB8AC3E}">
        <p14:creationId xmlns:p14="http://schemas.microsoft.com/office/powerpoint/2010/main" val="268464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Types of heat transfer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33" y="1825625"/>
            <a:ext cx="59111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Conduction</a:t>
            </a:r>
          </a:p>
          <a:p>
            <a:pPr marL="457200" lvl="1" indent="0">
              <a:buNone/>
            </a:pPr>
            <a:r>
              <a:rPr lang="en-GB" dirty="0"/>
              <a:t>Example: c</a:t>
            </a:r>
            <a:r>
              <a:rPr lang="en-GB" dirty="0">
                <a:effectLst/>
                <a:ea typeface="Aptos" panose="020B0004020202020204" pitchFamily="34" charset="0"/>
              </a:rPr>
              <a:t>old </a:t>
            </a:r>
            <a:r>
              <a:rPr lang="en-GB" dirty="0">
                <a:ea typeface="Aptos" panose="020B0004020202020204" pitchFamily="34" charset="0"/>
              </a:rPr>
              <a:t>b</a:t>
            </a:r>
            <a:r>
              <a:rPr lang="en-GB" dirty="0">
                <a:effectLst/>
                <a:ea typeface="Aptos" panose="020B0004020202020204" pitchFamily="34" charset="0"/>
              </a:rPr>
              <a:t>ridging through steel beams</a:t>
            </a:r>
            <a:endParaRPr lang="en-GB" dirty="0"/>
          </a:p>
          <a:p>
            <a:pPr marL="0" indent="0">
              <a:buNone/>
            </a:pPr>
            <a:r>
              <a:rPr lang="en-GB" sz="2000" b="1" dirty="0"/>
              <a:t>Convection</a:t>
            </a:r>
          </a:p>
          <a:p>
            <a:pPr marL="457200" lvl="1" indent="0">
              <a:buNone/>
            </a:pPr>
            <a:r>
              <a:rPr lang="en-GB" dirty="0"/>
              <a:t>Example: r</a:t>
            </a:r>
            <a:r>
              <a:rPr lang="en-GB" dirty="0">
                <a:ea typeface="Aptos" panose="020B0004020202020204" pitchFamily="34" charset="0"/>
              </a:rPr>
              <a:t>adiator circulation</a:t>
            </a:r>
            <a:endParaRPr lang="en-GB" dirty="0"/>
          </a:p>
          <a:p>
            <a:pPr marL="0" indent="0">
              <a:buNone/>
            </a:pPr>
            <a:r>
              <a:rPr lang="en-GB" sz="2000" b="1" dirty="0"/>
              <a:t>Radiation</a:t>
            </a:r>
            <a:endParaRPr lang="en-GB" sz="2000" b="1" dirty="0">
              <a:effectLst/>
              <a:ea typeface="Aptos" panose="020B00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ea typeface="Aptos" panose="020B0004020202020204" pitchFamily="34" charset="0"/>
              </a:rPr>
              <a:t>Example: </a:t>
            </a:r>
            <a:r>
              <a:rPr lang="en-GB" dirty="0">
                <a:effectLst/>
                <a:ea typeface="Aptos" panose="020B0004020202020204" pitchFamily="34" charset="0"/>
              </a:rPr>
              <a:t>gain through glazing</a:t>
            </a:r>
          </a:p>
          <a:p>
            <a:pPr marL="0" indent="0">
              <a:buNone/>
            </a:pPr>
            <a:br>
              <a:rPr lang="en-GB" sz="2000" dirty="0"/>
            </a:br>
            <a:r>
              <a:rPr lang="en-GB" sz="2000" dirty="0"/>
              <a:t>These may occur at the same time. </a:t>
            </a:r>
          </a:p>
          <a:p>
            <a:pPr marL="0" indent="0">
              <a:buNone/>
            </a:pPr>
            <a:r>
              <a:rPr lang="en-GB" sz="2000" dirty="0"/>
              <a:t>Can you identify the types of heat transfer in the thermal image?</a:t>
            </a:r>
          </a:p>
        </p:txBody>
      </p:sp>
      <p:pic>
        <p:nvPicPr>
          <p:cNvPr id="7" name="Picture Placeholder 6" descr="Infrared thermovision image showing lack of thermal insulation on a residential high-rise building. It shows a rising 'cloud' of heat outside a tower block plus hot areas on the windows. ">
            <a:extLst>
              <a:ext uri="{FF2B5EF4-FFF2-40B4-BE49-F238E27FC236}">
                <a16:creationId xmlns:a16="http://schemas.microsoft.com/office/drawing/2014/main" id="{27D21854-CB27-7F63-5900-6903AD8B8F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994" y="1825625"/>
            <a:ext cx="4364717" cy="4351338"/>
          </a:xfr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ED46F9E-F56B-63D9-3AC5-A45DFADE87EC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52FC075-DF02-B2BA-6FF7-B1539894BDD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Heat transfer overview</a:t>
            </a:r>
          </a:p>
        </p:txBody>
      </p:sp>
    </p:spTree>
    <p:extLst>
      <p:ext uri="{BB962C8B-B14F-4D97-AF65-F5344CB8AC3E}">
        <p14:creationId xmlns:p14="http://schemas.microsoft.com/office/powerpoint/2010/main" val="384873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Applications of heat formulae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Heat calculations are used to:</a:t>
            </a:r>
          </a:p>
          <a:p>
            <a:r>
              <a:rPr lang="en-GB" dirty="0"/>
              <a:t>design heating and ventilation systems;</a:t>
            </a:r>
          </a:p>
          <a:p>
            <a:r>
              <a:rPr lang="en-GB" dirty="0"/>
              <a:t>select the most suitable types and thicknesses of insulation materials</a:t>
            </a:r>
            <a:br>
              <a:rPr lang="en-GB" dirty="0"/>
            </a:br>
            <a:r>
              <a:rPr lang="en-GB" dirty="0"/>
              <a:t>(such as fiberglass, mineral wool, rigid foam);</a:t>
            </a:r>
          </a:p>
          <a:p>
            <a:r>
              <a:rPr lang="en-GB" dirty="0"/>
              <a:t>consider energy efficiency and comply with regulations;</a:t>
            </a:r>
          </a:p>
          <a:p>
            <a:r>
              <a:rPr lang="en-GB" dirty="0"/>
              <a:t>create a comfortable living or working space.</a:t>
            </a:r>
          </a:p>
        </p:txBody>
      </p:sp>
      <p:pic>
        <p:nvPicPr>
          <p:cNvPr id="8" name="Picture Placeholder 7" descr="A worker wearing protective mask standing on a ladder and installing ceiling insulation.">
            <a:extLst>
              <a:ext uri="{FF2B5EF4-FFF2-40B4-BE49-F238E27FC236}">
                <a16:creationId xmlns:a16="http://schemas.microsoft.com/office/drawing/2014/main" id="{D73C3CA7-D19B-1F14-8739-F0D2DEE2B0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2" y="1825625"/>
            <a:ext cx="4364717" cy="4351338"/>
          </a:xfr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25F61B1-20ED-47CB-54F3-933AB98C1082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AD6735B-98C7-2647-FE58-96EB263760A6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Heat transfer overview</a:t>
            </a:r>
          </a:p>
        </p:txBody>
      </p:sp>
    </p:spTree>
    <p:extLst>
      <p:ext uri="{BB962C8B-B14F-4D97-AF65-F5344CB8AC3E}">
        <p14:creationId xmlns:p14="http://schemas.microsoft.com/office/powerpoint/2010/main" val="76573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AA51-1263-38CA-9CE5-7A936C8A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of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9503-EA9B-A171-4F6F-2E062151E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5812"/>
            <a:ext cx="6423837" cy="3898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An important consideration in construction is how to keep a building within a desired temperature range.</a:t>
            </a:r>
          </a:p>
          <a:p>
            <a:pPr marL="0" indent="0">
              <a:buNone/>
            </a:pPr>
            <a:r>
              <a:rPr lang="en-GB" dirty="0"/>
              <a:t>We need to work out which materials would be the most useful for the context.</a:t>
            </a:r>
          </a:p>
          <a:p>
            <a:pPr marL="0" indent="0">
              <a:buNone/>
            </a:pPr>
            <a:r>
              <a:rPr lang="en-GB" dirty="0"/>
              <a:t>We need to understand </a:t>
            </a:r>
            <a:r>
              <a:rPr lang="en-GB" b="1" dirty="0"/>
              <a:t>properties of materials </a:t>
            </a:r>
            <a:r>
              <a:rPr lang="en-GB" dirty="0"/>
              <a:t>that are used in the relevant heat calculation formulae.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8286D-A210-C52F-2A39-8B2487F9D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6688" y="2835193"/>
            <a:ext cx="4100512" cy="3521156"/>
          </a:xfrm>
        </p:spPr>
        <p:txBody>
          <a:bodyPr>
            <a:normAutofit/>
          </a:bodyPr>
          <a:lstStyle/>
          <a:p>
            <a:r>
              <a:rPr lang="en-GB" sz="2200" dirty="0"/>
              <a:t>When choosing materials, compromises need to be made. A very </a:t>
            </a:r>
            <a:r>
              <a:rPr lang="en-GB" sz="2200" b="1" dirty="0"/>
              <a:t>lightweight</a:t>
            </a:r>
            <a:r>
              <a:rPr lang="en-GB" sz="2200" dirty="0"/>
              <a:t> but </a:t>
            </a:r>
            <a:r>
              <a:rPr lang="en-GB" sz="2200" b="1" dirty="0"/>
              <a:t>fragile</a:t>
            </a:r>
            <a:r>
              <a:rPr lang="en-GB" sz="2200" dirty="0"/>
              <a:t> material might be the best </a:t>
            </a:r>
            <a:r>
              <a:rPr lang="en-GB" sz="2200" b="1" dirty="0"/>
              <a:t>insulator</a:t>
            </a:r>
            <a:r>
              <a:rPr lang="en-GB" sz="2200" dirty="0"/>
              <a:t> or </a:t>
            </a:r>
            <a:r>
              <a:rPr lang="en-GB" sz="2200" b="1" dirty="0"/>
              <a:t>conductor</a:t>
            </a:r>
            <a:r>
              <a:rPr lang="en-GB" sz="2200" dirty="0"/>
              <a:t>, but not useful for </a:t>
            </a:r>
            <a:r>
              <a:rPr lang="en-GB" sz="2200" b="1" dirty="0"/>
              <a:t>load bearing</a:t>
            </a:r>
            <a:r>
              <a:rPr lang="en-GB" sz="2200" dirty="0"/>
              <a:t>, or it might be too expensive.</a:t>
            </a:r>
          </a:p>
          <a:p>
            <a:r>
              <a:rPr lang="en-GB" sz="2200" dirty="0"/>
              <a:t>Material properties quantify these ideas.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83486-436D-74A3-D0FB-234A8883F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49202" cy="607378"/>
          </a:xfrm>
        </p:spPr>
        <p:txBody>
          <a:bodyPr>
            <a:normAutofit/>
          </a:bodyPr>
          <a:lstStyle/>
          <a:p>
            <a:r>
              <a:rPr lang="en-GB" dirty="0"/>
              <a:t>Compromise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6B72BD9-D265-4718-8473-09993E14DC74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AA24FDC-EC53-F092-F776-9738C9E2B8B5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Heat transfer overview</a:t>
            </a:r>
          </a:p>
        </p:txBody>
      </p:sp>
    </p:spTree>
    <p:extLst>
      <p:ext uri="{BB962C8B-B14F-4D97-AF65-F5344CB8AC3E}">
        <p14:creationId xmlns:p14="http://schemas.microsoft.com/office/powerpoint/2010/main" val="223709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A2BB2-DFE2-C4BB-07E7-28BDC333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1F6AE8-8E99-48AB-737F-A278AFE2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Specific heat capacity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DA71A-E986-97C0-152E-E3A87EAC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6" y="1825624"/>
            <a:ext cx="7164534" cy="4106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Specific heat capacity (SHC)</a:t>
            </a:r>
            <a:r>
              <a:rPr lang="en-GB" dirty="0"/>
              <a:t>, with symbol </a:t>
            </a:r>
            <a:r>
              <a:rPr lang="en-GB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i="1" dirty="0"/>
              <a:t>,</a:t>
            </a:r>
            <a:r>
              <a:rPr lang="en-GB" dirty="0"/>
              <a:t> is a property that measures how much heat energy a substance needs to change its temperature.</a:t>
            </a:r>
          </a:p>
          <a:p>
            <a:pPr marL="0" indent="0">
              <a:buNone/>
            </a:pPr>
            <a:r>
              <a:rPr lang="en-GB" dirty="0"/>
              <a:t>Specifically, it is the amount of heat energy required to raise the temperature of </a:t>
            </a:r>
            <a:r>
              <a:rPr lang="en-GB" b="1" dirty="0"/>
              <a:t>1 kilogram </a:t>
            </a:r>
            <a:r>
              <a:rPr lang="en-GB" dirty="0"/>
              <a:t>of a substance by </a:t>
            </a:r>
            <a:r>
              <a:rPr lang="en-GB" b="1" dirty="0"/>
              <a:t>1 degree Kelvin.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Its </a:t>
            </a:r>
            <a:r>
              <a:rPr lang="en-GB" b="1" dirty="0"/>
              <a:t>units </a:t>
            </a:r>
            <a:r>
              <a:rPr lang="en-GB" dirty="0"/>
              <a:t>are joules per kilogram Kelvin (J/</a:t>
            </a:r>
            <a:r>
              <a:rPr lang="en-GB" dirty="0" err="1"/>
              <a:t>kgK</a:t>
            </a:r>
            <a:r>
              <a:rPr lang="en-GB" dirty="0"/>
              <a:t>)</a:t>
            </a:r>
          </a:p>
          <a:p>
            <a:pPr marL="92075" indent="-92075">
              <a:buNone/>
            </a:pPr>
            <a:r>
              <a:rPr lang="en-GB" dirty="0"/>
              <a:t>You may also see J/</a:t>
            </a:r>
            <a:r>
              <a:rPr lang="en-GB" dirty="0" err="1"/>
              <a:t>kgºC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799DB24-3B68-7A2A-1367-84A845551893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166661" y="1551305"/>
                <a:ext cx="3498470" cy="4106545"/>
              </a:xfrm>
              <a:custGeom>
                <a:avLst/>
                <a:gdLst>
                  <a:gd name="csX0" fmla="*/ 0 w 3498470"/>
                  <a:gd name="csY0" fmla="*/ 0 h 4106545"/>
                  <a:gd name="csX1" fmla="*/ 629725 w 3498470"/>
                  <a:gd name="csY1" fmla="*/ 0 h 4106545"/>
                  <a:gd name="csX2" fmla="*/ 1224465 w 3498470"/>
                  <a:gd name="csY2" fmla="*/ 0 h 4106545"/>
                  <a:gd name="csX3" fmla="*/ 1994128 w 3498470"/>
                  <a:gd name="csY3" fmla="*/ 0 h 4106545"/>
                  <a:gd name="csX4" fmla="*/ 2658837 w 3498470"/>
                  <a:gd name="csY4" fmla="*/ 0 h 4106545"/>
                  <a:gd name="csX5" fmla="*/ 3498470 w 3498470"/>
                  <a:gd name="csY5" fmla="*/ 0 h 4106545"/>
                  <a:gd name="csX6" fmla="*/ 3498470 w 3498470"/>
                  <a:gd name="csY6" fmla="*/ 561228 h 4106545"/>
                  <a:gd name="csX7" fmla="*/ 3498470 w 3498470"/>
                  <a:gd name="csY7" fmla="*/ 1204587 h 4106545"/>
                  <a:gd name="csX8" fmla="*/ 3498470 w 3498470"/>
                  <a:gd name="csY8" fmla="*/ 1930076 h 4106545"/>
                  <a:gd name="csX9" fmla="*/ 3498470 w 3498470"/>
                  <a:gd name="csY9" fmla="*/ 2696631 h 4106545"/>
                  <a:gd name="csX10" fmla="*/ 3498470 w 3498470"/>
                  <a:gd name="csY10" fmla="*/ 3381055 h 4106545"/>
                  <a:gd name="csX11" fmla="*/ 3498470 w 3498470"/>
                  <a:gd name="csY11" fmla="*/ 4106545 h 4106545"/>
                  <a:gd name="csX12" fmla="*/ 2728807 w 3498470"/>
                  <a:gd name="csY12" fmla="*/ 4106545 h 4106545"/>
                  <a:gd name="csX13" fmla="*/ 1959143 w 3498470"/>
                  <a:gd name="csY13" fmla="*/ 4106545 h 4106545"/>
                  <a:gd name="csX14" fmla="*/ 1189480 w 3498470"/>
                  <a:gd name="csY14" fmla="*/ 4106545 h 4106545"/>
                  <a:gd name="csX15" fmla="*/ 0 w 3498470"/>
                  <a:gd name="csY15" fmla="*/ 4106545 h 4106545"/>
                  <a:gd name="csX16" fmla="*/ 0 w 3498470"/>
                  <a:gd name="csY16" fmla="*/ 3545317 h 4106545"/>
                  <a:gd name="csX17" fmla="*/ 0 w 3498470"/>
                  <a:gd name="csY17" fmla="*/ 2778762 h 4106545"/>
                  <a:gd name="csX18" fmla="*/ 0 w 3498470"/>
                  <a:gd name="csY18" fmla="*/ 2053273 h 4106545"/>
                  <a:gd name="csX19" fmla="*/ 0 w 3498470"/>
                  <a:gd name="csY19" fmla="*/ 1327783 h 4106545"/>
                  <a:gd name="csX20" fmla="*/ 0 w 3498470"/>
                  <a:gd name="csY20" fmla="*/ 602293 h 4106545"/>
                  <a:gd name="csX21" fmla="*/ 0 w 3498470"/>
                  <a:gd name="csY21" fmla="*/ 0 h 41065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498470" h="4106545" fill="none" extrusionOk="0">
                    <a:moveTo>
                      <a:pt x="0" y="0"/>
                    </a:moveTo>
                    <a:cubicBezTo>
                      <a:pt x="225653" y="-7240"/>
                      <a:pt x="416972" y="-1126"/>
                      <a:pt x="629725" y="0"/>
                    </a:cubicBezTo>
                    <a:cubicBezTo>
                      <a:pt x="842478" y="1126"/>
                      <a:pt x="1005357" y="5152"/>
                      <a:pt x="1224465" y="0"/>
                    </a:cubicBezTo>
                    <a:cubicBezTo>
                      <a:pt x="1443573" y="-5152"/>
                      <a:pt x="1623943" y="32024"/>
                      <a:pt x="1994128" y="0"/>
                    </a:cubicBezTo>
                    <a:cubicBezTo>
                      <a:pt x="2364313" y="-32024"/>
                      <a:pt x="2398233" y="21084"/>
                      <a:pt x="2658837" y="0"/>
                    </a:cubicBezTo>
                    <a:cubicBezTo>
                      <a:pt x="2919441" y="-21084"/>
                      <a:pt x="3120486" y="25786"/>
                      <a:pt x="3498470" y="0"/>
                    </a:cubicBezTo>
                    <a:cubicBezTo>
                      <a:pt x="3471318" y="258910"/>
                      <a:pt x="3498766" y="343411"/>
                      <a:pt x="3498470" y="561228"/>
                    </a:cubicBezTo>
                    <a:cubicBezTo>
                      <a:pt x="3498174" y="779045"/>
                      <a:pt x="3500657" y="940326"/>
                      <a:pt x="3498470" y="1204587"/>
                    </a:cubicBezTo>
                    <a:cubicBezTo>
                      <a:pt x="3496283" y="1468848"/>
                      <a:pt x="3521257" y="1751953"/>
                      <a:pt x="3498470" y="1930076"/>
                    </a:cubicBezTo>
                    <a:cubicBezTo>
                      <a:pt x="3475683" y="2108199"/>
                      <a:pt x="3514801" y="2374418"/>
                      <a:pt x="3498470" y="2696631"/>
                    </a:cubicBezTo>
                    <a:cubicBezTo>
                      <a:pt x="3482139" y="3018845"/>
                      <a:pt x="3504162" y="3209950"/>
                      <a:pt x="3498470" y="3381055"/>
                    </a:cubicBezTo>
                    <a:cubicBezTo>
                      <a:pt x="3492778" y="3552160"/>
                      <a:pt x="3492316" y="3842893"/>
                      <a:pt x="3498470" y="4106545"/>
                    </a:cubicBezTo>
                    <a:cubicBezTo>
                      <a:pt x="3269087" y="4073525"/>
                      <a:pt x="2883470" y="4073495"/>
                      <a:pt x="2728807" y="4106545"/>
                    </a:cubicBezTo>
                    <a:cubicBezTo>
                      <a:pt x="2574144" y="4139595"/>
                      <a:pt x="2212216" y="4141932"/>
                      <a:pt x="1959143" y="4106545"/>
                    </a:cubicBezTo>
                    <a:cubicBezTo>
                      <a:pt x="1706070" y="4071158"/>
                      <a:pt x="1353400" y="4099604"/>
                      <a:pt x="1189480" y="4106545"/>
                    </a:cubicBezTo>
                    <a:cubicBezTo>
                      <a:pt x="1025560" y="4113486"/>
                      <a:pt x="244499" y="4067733"/>
                      <a:pt x="0" y="4106545"/>
                    </a:cubicBezTo>
                    <a:cubicBezTo>
                      <a:pt x="-27851" y="3900012"/>
                      <a:pt x="9214" y="3797897"/>
                      <a:pt x="0" y="3545317"/>
                    </a:cubicBezTo>
                    <a:cubicBezTo>
                      <a:pt x="-9214" y="3292737"/>
                      <a:pt x="33873" y="3023314"/>
                      <a:pt x="0" y="2778762"/>
                    </a:cubicBezTo>
                    <a:cubicBezTo>
                      <a:pt x="-33873" y="2534211"/>
                      <a:pt x="-5169" y="2355194"/>
                      <a:pt x="0" y="2053273"/>
                    </a:cubicBezTo>
                    <a:cubicBezTo>
                      <a:pt x="5169" y="1751352"/>
                      <a:pt x="11685" y="1543586"/>
                      <a:pt x="0" y="1327783"/>
                    </a:cubicBezTo>
                    <a:cubicBezTo>
                      <a:pt x="-11685" y="1111980"/>
                      <a:pt x="28242" y="953586"/>
                      <a:pt x="0" y="602293"/>
                    </a:cubicBezTo>
                    <a:cubicBezTo>
                      <a:pt x="-28242" y="251000"/>
                      <a:pt x="-9877" y="167159"/>
                      <a:pt x="0" y="0"/>
                    </a:cubicBezTo>
                    <a:close/>
                  </a:path>
                  <a:path w="3498470" h="4106545" stroke="0" extrusionOk="0">
                    <a:moveTo>
                      <a:pt x="0" y="0"/>
                    </a:moveTo>
                    <a:cubicBezTo>
                      <a:pt x="289774" y="-35026"/>
                      <a:pt x="543646" y="-1892"/>
                      <a:pt x="769663" y="0"/>
                    </a:cubicBezTo>
                    <a:cubicBezTo>
                      <a:pt x="995680" y="1892"/>
                      <a:pt x="1165133" y="32440"/>
                      <a:pt x="1469357" y="0"/>
                    </a:cubicBezTo>
                    <a:cubicBezTo>
                      <a:pt x="1773581" y="-32440"/>
                      <a:pt x="1966438" y="632"/>
                      <a:pt x="2099082" y="0"/>
                    </a:cubicBezTo>
                    <a:cubicBezTo>
                      <a:pt x="2231727" y="-632"/>
                      <a:pt x="2594705" y="-3469"/>
                      <a:pt x="2798776" y="0"/>
                    </a:cubicBezTo>
                    <a:cubicBezTo>
                      <a:pt x="3002847" y="3469"/>
                      <a:pt x="3308019" y="-25210"/>
                      <a:pt x="3498470" y="0"/>
                    </a:cubicBezTo>
                    <a:cubicBezTo>
                      <a:pt x="3517332" y="279962"/>
                      <a:pt x="3497003" y="395347"/>
                      <a:pt x="3498470" y="602293"/>
                    </a:cubicBezTo>
                    <a:cubicBezTo>
                      <a:pt x="3499937" y="809239"/>
                      <a:pt x="3514719" y="914645"/>
                      <a:pt x="3498470" y="1163521"/>
                    </a:cubicBezTo>
                    <a:cubicBezTo>
                      <a:pt x="3482221" y="1412397"/>
                      <a:pt x="3487694" y="1596297"/>
                      <a:pt x="3498470" y="1724749"/>
                    </a:cubicBezTo>
                    <a:cubicBezTo>
                      <a:pt x="3509246" y="1853201"/>
                      <a:pt x="3495184" y="2149412"/>
                      <a:pt x="3498470" y="2368108"/>
                    </a:cubicBezTo>
                    <a:cubicBezTo>
                      <a:pt x="3501756" y="2586804"/>
                      <a:pt x="3497565" y="2814240"/>
                      <a:pt x="3498470" y="3093597"/>
                    </a:cubicBezTo>
                    <a:cubicBezTo>
                      <a:pt x="3499375" y="3372954"/>
                      <a:pt x="3532641" y="3723615"/>
                      <a:pt x="3498470" y="4106545"/>
                    </a:cubicBezTo>
                    <a:cubicBezTo>
                      <a:pt x="3341832" y="4080264"/>
                      <a:pt x="3080330" y="4127040"/>
                      <a:pt x="2833761" y="4106545"/>
                    </a:cubicBezTo>
                    <a:cubicBezTo>
                      <a:pt x="2587192" y="4086050"/>
                      <a:pt x="2410063" y="4131804"/>
                      <a:pt x="2204036" y="4106545"/>
                    </a:cubicBezTo>
                    <a:cubicBezTo>
                      <a:pt x="1998009" y="4081286"/>
                      <a:pt x="1740284" y="4131336"/>
                      <a:pt x="1539327" y="4106545"/>
                    </a:cubicBezTo>
                    <a:cubicBezTo>
                      <a:pt x="1338370" y="4081754"/>
                      <a:pt x="977862" y="4116630"/>
                      <a:pt x="804648" y="4106545"/>
                    </a:cubicBezTo>
                    <a:cubicBezTo>
                      <a:pt x="631434" y="4096460"/>
                      <a:pt x="342267" y="4091202"/>
                      <a:pt x="0" y="4106545"/>
                    </a:cubicBezTo>
                    <a:cubicBezTo>
                      <a:pt x="-29521" y="3837724"/>
                      <a:pt x="7036" y="3575985"/>
                      <a:pt x="0" y="3381055"/>
                    </a:cubicBezTo>
                    <a:cubicBezTo>
                      <a:pt x="-7036" y="3186125"/>
                      <a:pt x="26587" y="3051077"/>
                      <a:pt x="0" y="2778762"/>
                    </a:cubicBezTo>
                    <a:cubicBezTo>
                      <a:pt x="-26587" y="2506447"/>
                      <a:pt x="-20631" y="2437744"/>
                      <a:pt x="0" y="2176469"/>
                    </a:cubicBezTo>
                    <a:cubicBezTo>
                      <a:pt x="20631" y="1915194"/>
                      <a:pt x="19746" y="1796743"/>
                      <a:pt x="0" y="1615241"/>
                    </a:cubicBezTo>
                    <a:cubicBezTo>
                      <a:pt x="-19746" y="1433739"/>
                      <a:pt x="-24935" y="1267122"/>
                      <a:pt x="0" y="1012948"/>
                    </a:cubicBezTo>
                    <a:cubicBezTo>
                      <a:pt x="24935" y="758774"/>
                      <a:pt x="35223" y="206528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GB" dirty="0"/>
                  <a:t>Each material has its own specific heat capacity.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rockwool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i="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PIR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1400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i="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sz="2400" kern="100" dirty="0">
                    <a:solidFill>
                      <a:srgbClr val="0D0D0D"/>
                    </a:solidFill>
                    <a:effectLst/>
                    <a:ea typeface="Calibri" panose="020F0502020204030204" pitchFamily="34" charset="0"/>
                  </a:rPr>
                  <a:t>Which is a better insulator?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799DB24-3B68-7A2A-1367-84A845551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166661" y="1551305"/>
                <a:ext cx="3498470" cy="4106545"/>
              </a:xfrm>
              <a:custGeom>
                <a:avLst/>
                <a:gdLst>
                  <a:gd name="csX0" fmla="*/ 0 w 3498470"/>
                  <a:gd name="csY0" fmla="*/ 0 h 4106545"/>
                  <a:gd name="csX1" fmla="*/ 629725 w 3498470"/>
                  <a:gd name="csY1" fmla="*/ 0 h 4106545"/>
                  <a:gd name="csX2" fmla="*/ 1224465 w 3498470"/>
                  <a:gd name="csY2" fmla="*/ 0 h 4106545"/>
                  <a:gd name="csX3" fmla="*/ 1994128 w 3498470"/>
                  <a:gd name="csY3" fmla="*/ 0 h 4106545"/>
                  <a:gd name="csX4" fmla="*/ 2658837 w 3498470"/>
                  <a:gd name="csY4" fmla="*/ 0 h 4106545"/>
                  <a:gd name="csX5" fmla="*/ 3498470 w 3498470"/>
                  <a:gd name="csY5" fmla="*/ 0 h 4106545"/>
                  <a:gd name="csX6" fmla="*/ 3498470 w 3498470"/>
                  <a:gd name="csY6" fmla="*/ 561228 h 4106545"/>
                  <a:gd name="csX7" fmla="*/ 3498470 w 3498470"/>
                  <a:gd name="csY7" fmla="*/ 1204587 h 4106545"/>
                  <a:gd name="csX8" fmla="*/ 3498470 w 3498470"/>
                  <a:gd name="csY8" fmla="*/ 1930076 h 4106545"/>
                  <a:gd name="csX9" fmla="*/ 3498470 w 3498470"/>
                  <a:gd name="csY9" fmla="*/ 2696631 h 4106545"/>
                  <a:gd name="csX10" fmla="*/ 3498470 w 3498470"/>
                  <a:gd name="csY10" fmla="*/ 3381055 h 4106545"/>
                  <a:gd name="csX11" fmla="*/ 3498470 w 3498470"/>
                  <a:gd name="csY11" fmla="*/ 4106545 h 4106545"/>
                  <a:gd name="csX12" fmla="*/ 2728807 w 3498470"/>
                  <a:gd name="csY12" fmla="*/ 4106545 h 4106545"/>
                  <a:gd name="csX13" fmla="*/ 1959143 w 3498470"/>
                  <a:gd name="csY13" fmla="*/ 4106545 h 4106545"/>
                  <a:gd name="csX14" fmla="*/ 1189480 w 3498470"/>
                  <a:gd name="csY14" fmla="*/ 4106545 h 4106545"/>
                  <a:gd name="csX15" fmla="*/ 0 w 3498470"/>
                  <a:gd name="csY15" fmla="*/ 4106545 h 4106545"/>
                  <a:gd name="csX16" fmla="*/ 0 w 3498470"/>
                  <a:gd name="csY16" fmla="*/ 3545317 h 4106545"/>
                  <a:gd name="csX17" fmla="*/ 0 w 3498470"/>
                  <a:gd name="csY17" fmla="*/ 2778762 h 4106545"/>
                  <a:gd name="csX18" fmla="*/ 0 w 3498470"/>
                  <a:gd name="csY18" fmla="*/ 2053273 h 4106545"/>
                  <a:gd name="csX19" fmla="*/ 0 w 3498470"/>
                  <a:gd name="csY19" fmla="*/ 1327783 h 4106545"/>
                  <a:gd name="csX20" fmla="*/ 0 w 3498470"/>
                  <a:gd name="csY20" fmla="*/ 602293 h 4106545"/>
                  <a:gd name="csX21" fmla="*/ 0 w 3498470"/>
                  <a:gd name="csY21" fmla="*/ 0 h 41065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3498470" h="4106545" fill="none" extrusionOk="0">
                    <a:moveTo>
                      <a:pt x="0" y="0"/>
                    </a:moveTo>
                    <a:cubicBezTo>
                      <a:pt x="225653" y="-7240"/>
                      <a:pt x="416972" y="-1126"/>
                      <a:pt x="629725" y="0"/>
                    </a:cubicBezTo>
                    <a:cubicBezTo>
                      <a:pt x="842478" y="1126"/>
                      <a:pt x="1005357" y="5152"/>
                      <a:pt x="1224465" y="0"/>
                    </a:cubicBezTo>
                    <a:cubicBezTo>
                      <a:pt x="1443573" y="-5152"/>
                      <a:pt x="1623943" y="32024"/>
                      <a:pt x="1994128" y="0"/>
                    </a:cubicBezTo>
                    <a:cubicBezTo>
                      <a:pt x="2364313" y="-32024"/>
                      <a:pt x="2398233" y="21084"/>
                      <a:pt x="2658837" y="0"/>
                    </a:cubicBezTo>
                    <a:cubicBezTo>
                      <a:pt x="2919441" y="-21084"/>
                      <a:pt x="3120486" y="25786"/>
                      <a:pt x="3498470" y="0"/>
                    </a:cubicBezTo>
                    <a:cubicBezTo>
                      <a:pt x="3471318" y="258910"/>
                      <a:pt x="3498766" y="343411"/>
                      <a:pt x="3498470" y="561228"/>
                    </a:cubicBezTo>
                    <a:cubicBezTo>
                      <a:pt x="3498174" y="779045"/>
                      <a:pt x="3500657" y="940326"/>
                      <a:pt x="3498470" y="1204587"/>
                    </a:cubicBezTo>
                    <a:cubicBezTo>
                      <a:pt x="3496283" y="1468848"/>
                      <a:pt x="3521257" y="1751953"/>
                      <a:pt x="3498470" y="1930076"/>
                    </a:cubicBezTo>
                    <a:cubicBezTo>
                      <a:pt x="3475683" y="2108199"/>
                      <a:pt x="3514801" y="2374418"/>
                      <a:pt x="3498470" y="2696631"/>
                    </a:cubicBezTo>
                    <a:cubicBezTo>
                      <a:pt x="3482139" y="3018845"/>
                      <a:pt x="3504162" y="3209950"/>
                      <a:pt x="3498470" y="3381055"/>
                    </a:cubicBezTo>
                    <a:cubicBezTo>
                      <a:pt x="3492778" y="3552160"/>
                      <a:pt x="3492316" y="3842893"/>
                      <a:pt x="3498470" y="4106545"/>
                    </a:cubicBezTo>
                    <a:cubicBezTo>
                      <a:pt x="3269087" y="4073525"/>
                      <a:pt x="2883470" y="4073495"/>
                      <a:pt x="2728807" y="4106545"/>
                    </a:cubicBezTo>
                    <a:cubicBezTo>
                      <a:pt x="2574144" y="4139595"/>
                      <a:pt x="2212216" y="4141932"/>
                      <a:pt x="1959143" y="4106545"/>
                    </a:cubicBezTo>
                    <a:cubicBezTo>
                      <a:pt x="1706070" y="4071158"/>
                      <a:pt x="1353400" y="4099604"/>
                      <a:pt x="1189480" y="4106545"/>
                    </a:cubicBezTo>
                    <a:cubicBezTo>
                      <a:pt x="1025560" y="4113486"/>
                      <a:pt x="244499" y="4067733"/>
                      <a:pt x="0" y="4106545"/>
                    </a:cubicBezTo>
                    <a:cubicBezTo>
                      <a:pt x="-27851" y="3900012"/>
                      <a:pt x="9214" y="3797897"/>
                      <a:pt x="0" y="3545317"/>
                    </a:cubicBezTo>
                    <a:cubicBezTo>
                      <a:pt x="-9214" y="3292737"/>
                      <a:pt x="33873" y="3023314"/>
                      <a:pt x="0" y="2778762"/>
                    </a:cubicBezTo>
                    <a:cubicBezTo>
                      <a:pt x="-33873" y="2534211"/>
                      <a:pt x="-5169" y="2355194"/>
                      <a:pt x="0" y="2053273"/>
                    </a:cubicBezTo>
                    <a:cubicBezTo>
                      <a:pt x="5169" y="1751352"/>
                      <a:pt x="11685" y="1543586"/>
                      <a:pt x="0" y="1327783"/>
                    </a:cubicBezTo>
                    <a:cubicBezTo>
                      <a:pt x="-11685" y="1111980"/>
                      <a:pt x="28242" y="953586"/>
                      <a:pt x="0" y="602293"/>
                    </a:cubicBezTo>
                    <a:cubicBezTo>
                      <a:pt x="-28242" y="251000"/>
                      <a:pt x="-9877" y="167159"/>
                      <a:pt x="0" y="0"/>
                    </a:cubicBezTo>
                    <a:close/>
                  </a:path>
                  <a:path w="3498470" h="4106545" stroke="0" extrusionOk="0">
                    <a:moveTo>
                      <a:pt x="0" y="0"/>
                    </a:moveTo>
                    <a:cubicBezTo>
                      <a:pt x="289774" y="-35026"/>
                      <a:pt x="543646" y="-1892"/>
                      <a:pt x="769663" y="0"/>
                    </a:cubicBezTo>
                    <a:cubicBezTo>
                      <a:pt x="995680" y="1892"/>
                      <a:pt x="1165133" y="32440"/>
                      <a:pt x="1469357" y="0"/>
                    </a:cubicBezTo>
                    <a:cubicBezTo>
                      <a:pt x="1773581" y="-32440"/>
                      <a:pt x="1966438" y="632"/>
                      <a:pt x="2099082" y="0"/>
                    </a:cubicBezTo>
                    <a:cubicBezTo>
                      <a:pt x="2231727" y="-632"/>
                      <a:pt x="2594705" y="-3469"/>
                      <a:pt x="2798776" y="0"/>
                    </a:cubicBezTo>
                    <a:cubicBezTo>
                      <a:pt x="3002847" y="3469"/>
                      <a:pt x="3308019" y="-25210"/>
                      <a:pt x="3498470" y="0"/>
                    </a:cubicBezTo>
                    <a:cubicBezTo>
                      <a:pt x="3517332" y="279962"/>
                      <a:pt x="3497003" y="395347"/>
                      <a:pt x="3498470" y="602293"/>
                    </a:cubicBezTo>
                    <a:cubicBezTo>
                      <a:pt x="3499937" y="809239"/>
                      <a:pt x="3514719" y="914645"/>
                      <a:pt x="3498470" y="1163521"/>
                    </a:cubicBezTo>
                    <a:cubicBezTo>
                      <a:pt x="3482221" y="1412397"/>
                      <a:pt x="3487694" y="1596297"/>
                      <a:pt x="3498470" y="1724749"/>
                    </a:cubicBezTo>
                    <a:cubicBezTo>
                      <a:pt x="3509246" y="1853201"/>
                      <a:pt x="3495184" y="2149412"/>
                      <a:pt x="3498470" y="2368108"/>
                    </a:cubicBezTo>
                    <a:cubicBezTo>
                      <a:pt x="3501756" y="2586804"/>
                      <a:pt x="3497565" y="2814240"/>
                      <a:pt x="3498470" y="3093597"/>
                    </a:cubicBezTo>
                    <a:cubicBezTo>
                      <a:pt x="3499375" y="3372954"/>
                      <a:pt x="3532641" y="3723615"/>
                      <a:pt x="3498470" y="4106545"/>
                    </a:cubicBezTo>
                    <a:cubicBezTo>
                      <a:pt x="3341832" y="4080264"/>
                      <a:pt x="3080330" y="4127040"/>
                      <a:pt x="2833761" y="4106545"/>
                    </a:cubicBezTo>
                    <a:cubicBezTo>
                      <a:pt x="2587192" y="4086050"/>
                      <a:pt x="2410063" y="4131804"/>
                      <a:pt x="2204036" y="4106545"/>
                    </a:cubicBezTo>
                    <a:cubicBezTo>
                      <a:pt x="1998009" y="4081286"/>
                      <a:pt x="1740284" y="4131336"/>
                      <a:pt x="1539327" y="4106545"/>
                    </a:cubicBezTo>
                    <a:cubicBezTo>
                      <a:pt x="1338370" y="4081754"/>
                      <a:pt x="977862" y="4116630"/>
                      <a:pt x="804648" y="4106545"/>
                    </a:cubicBezTo>
                    <a:cubicBezTo>
                      <a:pt x="631434" y="4096460"/>
                      <a:pt x="342267" y="4091202"/>
                      <a:pt x="0" y="4106545"/>
                    </a:cubicBezTo>
                    <a:cubicBezTo>
                      <a:pt x="-29521" y="3837724"/>
                      <a:pt x="7036" y="3575985"/>
                      <a:pt x="0" y="3381055"/>
                    </a:cubicBezTo>
                    <a:cubicBezTo>
                      <a:pt x="-7036" y="3186125"/>
                      <a:pt x="26587" y="3051077"/>
                      <a:pt x="0" y="2778762"/>
                    </a:cubicBezTo>
                    <a:cubicBezTo>
                      <a:pt x="-26587" y="2506447"/>
                      <a:pt x="-20631" y="2437744"/>
                      <a:pt x="0" y="2176469"/>
                    </a:cubicBezTo>
                    <a:cubicBezTo>
                      <a:pt x="20631" y="1915194"/>
                      <a:pt x="19746" y="1796743"/>
                      <a:pt x="0" y="1615241"/>
                    </a:cubicBezTo>
                    <a:cubicBezTo>
                      <a:pt x="-19746" y="1433739"/>
                      <a:pt x="-24935" y="1267122"/>
                      <a:pt x="0" y="1012948"/>
                    </a:cubicBezTo>
                    <a:cubicBezTo>
                      <a:pt x="24935" y="758774"/>
                      <a:pt x="35223" y="206528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981765707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7BE5DA3-B5C8-C877-C6B2-70811D6333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826000" cy="374651"/>
          </a:xfrm>
        </p:spPr>
        <p:txBody>
          <a:bodyPr/>
          <a:lstStyle/>
          <a:p>
            <a:r>
              <a:rPr lang="en-US" dirty="0"/>
              <a:t>Resource 4: Key mathematical heat principles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EC82B92-11F7-9360-D510-EBBCF7A264F6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Specific heat capacity</a:t>
            </a:r>
          </a:p>
        </p:txBody>
      </p:sp>
    </p:spTree>
    <p:extLst>
      <p:ext uri="{BB962C8B-B14F-4D97-AF65-F5344CB8AC3E}">
        <p14:creationId xmlns:p14="http://schemas.microsoft.com/office/powerpoint/2010/main" val="33811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AA51-1263-38CA-9CE5-7A936C8A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energy formula using SHC (</a:t>
            </a:r>
            <a:r>
              <a:rPr lang="en-GB" i="1" dirty="0"/>
              <a:t>c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99503-EA9B-A171-4F6F-2E062151EA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954530"/>
                <a:ext cx="6391276" cy="4222433"/>
              </a:xfrm>
            </p:spPr>
            <p:txBody>
              <a:bodyPr>
                <a:noAutofit/>
              </a:bodyPr>
              <a:lstStyle/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dirty="0"/>
                  <a:t>Specific heat capacity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relates heat energy to mass and temperature change: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endParaRPr lang="en-GB" dirty="0"/>
              </a:p>
              <a:p>
                <a:pPr marL="114300" indent="0" algn="ctr">
                  <a:spcBef>
                    <a:spcPts val="1800"/>
                  </a:spcBef>
                  <a:spcAft>
                    <a:spcPts val="1800"/>
                  </a:spcAft>
                  <a:buClr>
                    <a:srgbClr val="432673"/>
                  </a:buClr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00" dirty="0" smtClean="0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0" i="1" kern="100" dirty="0" smtClean="0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i="1" kern="100" dirty="0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r>
                        <a:rPr lang="en-GB" sz="2800" i="1" kern="100" dirty="0" err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𝑚𝑐</m:t>
                      </m:r>
                      <m:r>
                        <m:rPr>
                          <m:sty m:val="p"/>
                        </m:rPr>
                        <a:rPr lang="en-GB" sz="2800" i="0" kern="100" dirty="0" err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Δ</m:t>
                      </m:r>
                      <m:r>
                        <a:rPr lang="en-GB" sz="2800" i="1" kern="100" dirty="0" err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GB" kern="100" dirty="0">
                  <a:solidFill>
                    <a:srgbClr val="0D0D0D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kern="100" dirty="0">
                    <a:solidFill>
                      <a:srgbClr val="0D0D0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You can rearrange this equation to solve for any of the other quantities.</a:t>
                </a:r>
              </a:p>
              <a:p>
                <a:pPr marL="114300" indent="0">
                  <a:buClr>
                    <a:srgbClr val="432673"/>
                  </a:buClr>
                  <a:buSzPts val="2400"/>
                  <a:buNone/>
                </a:pPr>
                <a:r>
                  <a:rPr lang="en-GB" kern="100" dirty="0">
                    <a:solidFill>
                      <a:srgbClr val="0D0D0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You might see </a:t>
                </a:r>
                <a:r>
                  <a:rPr lang="en-GB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GB" kern="100" dirty="0">
                    <a:solidFill>
                      <a:srgbClr val="0D0D0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for energy used in place of </a:t>
                </a:r>
                <a:r>
                  <a:rPr lang="en-GB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GB" kern="100" dirty="0">
                    <a:solidFill>
                      <a:srgbClr val="0D0D0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which is a more general formula.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99503-EA9B-A171-4F6F-2E062151E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954530"/>
                <a:ext cx="6391276" cy="4222433"/>
              </a:xfrm>
              <a:blipFill>
                <a:blip r:embed="rId3"/>
                <a:stretch>
                  <a:fillRect t="-10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5E8286D-A210-C52F-2A39-8B2487F9D25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175008" y="2900212"/>
                <a:ext cx="3250276" cy="328413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200" i="1" kern="100" dirty="0" smtClean="0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GB" sz="2200" i="1" kern="100" dirty="0">
                    <a:solidFill>
                      <a:srgbClr val="0D0D0D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GB" sz="2200" kern="100" dirty="0">
                    <a:solidFill>
                      <a:srgbClr val="0D0D0D"/>
                    </a:solidFill>
                    <a:effectLst/>
                    <a:ea typeface="Calibri" panose="020F0502020204030204" pitchFamily="34" charset="0"/>
                  </a:rPr>
                  <a:t>is the heat energy measured in J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200" i="1" kern="100" dirty="0" smtClean="0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GB" sz="2200" kern="100" dirty="0">
                    <a:solidFill>
                      <a:srgbClr val="0D0D0D"/>
                    </a:solidFill>
                    <a:effectLst/>
                    <a:ea typeface="Calibri" panose="020F0502020204030204" pitchFamily="34" charset="0"/>
                  </a:rPr>
                  <a:t> is mass in kg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200" i="1" kern="100" dirty="0" smtClean="0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GB" sz="2200" kern="100" dirty="0">
                    <a:solidFill>
                      <a:srgbClr val="0D0D0D"/>
                    </a:solidFill>
                    <a:effectLst/>
                    <a:ea typeface="Calibri" panose="020F0502020204030204" pitchFamily="34" charset="0"/>
                  </a:rPr>
                  <a:t> is specific heat capacity in J/</a:t>
                </a:r>
                <a:r>
                  <a:rPr lang="en-GB" sz="2200" kern="100" dirty="0" err="1">
                    <a:solidFill>
                      <a:srgbClr val="0D0D0D"/>
                    </a:solidFill>
                    <a:effectLst/>
                    <a:ea typeface="Calibri" panose="020F0502020204030204" pitchFamily="34" charset="0"/>
                  </a:rPr>
                  <a:t>kgK</a:t>
                </a:r>
                <a:endParaRPr lang="en-GB" sz="2200" kern="100" dirty="0">
                  <a:solidFill>
                    <a:srgbClr val="0D0D0D"/>
                  </a:solidFill>
                  <a:effectLst/>
                  <a:ea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kern="100" dirty="0" smtClean="0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GB" sz="2200" i="1" kern="100" dirty="0" smtClean="0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GB" sz="2200" i="1" kern="100" dirty="0">
                    <a:solidFill>
                      <a:srgbClr val="0D0D0D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GB" sz="2200" kern="100" dirty="0">
                    <a:solidFill>
                      <a:srgbClr val="0D0D0D"/>
                    </a:solidFill>
                    <a:ea typeface="Calibri" panose="020F0502020204030204" pitchFamily="34" charset="0"/>
                  </a:rPr>
                  <a:t>is the temperature difference in K or ºC.</a:t>
                </a:r>
                <a:endParaRPr lang="en-GB" kern="100" dirty="0">
                  <a:solidFill>
                    <a:srgbClr val="0D0D0D"/>
                  </a:solidFill>
                  <a:effectLst/>
                  <a:ea typeface="Calibri" panose="020F050202020403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5E8286D-A210-C52F-2A39-8B2487F9D2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175008" y="2900212"/>
                <a:ext cx="3250276" cy="3284134"/>
              </a:xfrm>
              <a:blipFill>
                <a:blip r:embed="rId4"/>
                <a:stretch>
                  <a:fillRect l="-2064" t="-1115" r="-3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83486-436D-74A3-D0FB-234A8883F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49202" cy="607378"/>
          </a:xfrm>
        </p:spPr>
        <p:txBody>
          <a:bodyPr>
            <a:normAutofit/>
          </a:bodyPr>
          <a:lstStyle/>
          <a:p>
            <a:r>
              <a:rPr lang="en-GB" dirty="0"/>
              <a:t>The variables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93D1092-6C31-E00C-A31F-EE4AB17E1E47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826000" cy="3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800" b="1" kern="1200">
                <a:solidFill>
                  <a:srgbClr val="1028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898989"/>
                </a:solidFill>
              </a:rPr>
              <a:t>Resource 4: Key mathematical heat principles</a:t>
            </a:r>
            <a:endParaRPr lang="en-GB" sz="1200" b="0" dirty="0">
              <a:solidFill>
                <a:srgbClr val="898989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505AF12-AB75-0259-BD97-2C6D2ACE9D8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None/>
              <a:defRPr sz="1400" b="1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Specific heat capacity</a:t>
            </a:r>
          </a:p>
        </p:txBody>
      </p:sp>
    </p:spTree>
    <p:extLst>
      <p:ext uri="{BB962C8B-B14F-4D97-AF65-F5344CB8AC3E}">
        <p14:creationId xmlns:p14="http://schemas.microsoft.com/office/powerpoint/2010/main" val="4133200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B94DC2-BC7F-4241-AF11-9EC460D1D316}"/>
</file>

<file path=customXml/itemProps2.xml><?xml version="1.0" encoding="utf-8"?>
<ds:datastoreItem xmlns:ds="http://schemas.openxmlformats.org/officeDocument/2006/customXml" ds:itemID="{97811BDB-AF48-4080-8207-A995D96CABC4}"/>
</file>

<file path=customXml/itemProps3.xml><?xml version="1.0" encoding="utf-8"?>
<ds:datastoreItem xmlns:ds="http://schemas.openxmlformats.org/officeDocument/2006/customXml" ds:itemID="{64A2CD4D-B249-433C-93D3-681B34CE3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2248</Words>
  <Application>Microsoft Office PowerPoint</Application>
  <PresentationFormat>Widescreen</PresentationFormat>
  <Paragraphs>280</Paragraphs>
  <Slides>24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Arial</vt:lpstr>
      <vt:lpstr>Arial Narrow</vt:lpstr>
      <vt:lpstr>Calibri</vt:lpstr>
      <vt:lpstr>Cambria Math</vt:lpstr>
      <vt:lpstr>Courier New</vt:lpstr>
      <vt:lpstr>Haffer</vt:lpstr>
      <vt:lpstr>Lato</vt:lpstr>
      <vt:lpstr>Times New Roman</vt:lpstr>
      <vt:lpstr>Office Theme</vt:lpstr>
      <vt:lpstr>Building Services Engineering</vt:lpstr>
      <vt:lpstr>Key mathematical heat principles: glazing company</vt:lpstr>
      <vt:lpstr>In this resource, we will:</vt:lpstr>
      <vt:lpstr>Heat in construction</vt:lpstr>
      <vt:lpstr>Types of heat transfer</vt:lpstr>
      <vt:lpstr>Applications of heat formulae</vt:lpstr>
      <vt:lpstr>Properties of materials</vt:lpstr>
      <vt:lpstr>Specific heat capacity</vt:lpstr>
      <vt:lpstr>The energy formula using SHC (c)</vt:lpstr>
      <vt:lpstr>Using specific heat capacity</vt:lpstr>
      <vt:lpstr>Using specific heat capacity: Answer</vt:lpstr>
      <vt:lpstr>Thermal resistance</vt:lpstr>
      <vt:lpstr>The formula for thermal resistance </vt:lpstr>
      <vt:lpstr>The coefficient of thermal conductivity</vt:lpstr>
      <vt:lpstr>Using the thermal resistance formula</vt:lpstr>
      <vt:lpstr>Using the thermal resistance formula: Answer </vt:lpstr>
      <vt:lpstr>Overall heat transfer coefficient</vt:lpstr>
      <vt:lpstr>The heat loss formula</vt:lpstr>
      <vt:lpstr>The heat loss formula</vt:lpstr>
      <vt:lpstr>Example using the heat loss formula</vt:lpstr>
      <vt:lpstr>Example using the heat loss formula: Answer</vt:lpstr>
      <vt:lpstr>Power and heat</vt:lpstr>
      <vt:lpstr>In this resource, we have:</vt:lpstr>
      <vt:lpstr>Consolidation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2026-07-02T13:31:45Z</dcterms:created>
  <dcterms:modified xsi:type="dcterms:W3CDTF">2026-07-02T13:31:48Z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