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5"/>
  </p:notesMasterIdLst>
  <p:sldIdLst>
    <p:sldId id="256" r:id="rId2"/>
    <p:sldId id="335" r:id="rId3"/>
    <p:sldId id="257" r:id="rId4"/>
    <p:sldId id="258" r:id="rId5"/>
    <p:sldId id="259" r:id="rId6"/>
    <p:sldId id="260" r:id="rId7"/>
    <p:sldId id="303" r:id="rId8"/>
    <p:sldId id="261" r:id="rId9"/>
    <p:sldId id="267" r:id="rId10"/>
    <p:sldId id="268" r:id="rId11"/>
    <p:sldId id="298" r:id="rId12"/>
    <p:sldId id="269" r:id="rId13"/>
    <p:sldId id="274" r:id="rId14"/>
    <p:sldId id="275" r:id="rId15"/>
    <p:sldId id="299" r:id="rId16"/>
    <p:sldId id="305" r:id="rId17"/>
    <p:sldId id="306" r:id="rId18"/>
    <p:sldId id="262" r:id="rId19"/>
    <p:sldId id="263" r:id="rId20"/>
    <p:sldId id="270" r:id="rId21"/>
    <p:sldId id="264" r:id="rId22"/>
    <p:sldId id="307" r:id="rId23"/>
    <p:sldId id="265" r:id="rId24"/>
    <p:sldId id="271" r:id="rId25"/>
    <p:sldId id="272" r:id="rId26"/>
    <p:sldId id="302" r:id="rId27"/>
    <p:sldId id="276" r:id="rId28"/>
    <p:sldId id="277" r:id="rId29"/>
    <p:sldId id="300" r:id="rId30"/>
    <p:sldId id="278" r:id="rId31"/>
    <p:sldId id="301" r:id="rId32"/>
    <p:sldId id="308" r:id="rId33"/>
    <p:sldId id="334" r:id="rId34"/>
  </p:sldIdLst>
  <p:sldSz cx="12192000" cy="6858000"/>
  <p:notesSz cx="6858000" cy="9144000"/>
  <p:embeddedFontLst>
    <p:embeddedFont>
      <p:font typeface="Arial Narrow" panose="020B0606020202030204" pitchFamily="34" charset="0"/>
      <p:regular r:id="rId36"/>
      <p:bold r:id="rId37"/>
      <p:italic r:id="rId38"/>
      <p:boldItalic r:id="rId39"/>
    </p:embeddedFont>
    <p:embeddedFont>
      <p:font typeface="Cambria Math" panose="0204050305040603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uMrgXdFcPiRFPXp3x2K3RyU6HV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673"/>
    <a:srgbClr val="88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0" autoAdjust="0"/>
    <p:restoredTop sz="88125"/>
  </p:normalViewPr>
  <p:slideViewPr>
    <p:cSldViewPr snapToGrid="0">
      <p:cViewPr varScale="1">
        <p:scale>
          <a:sx n="62" d="100"/>
          <a:sy n="62" d="100"/>
        </p:scale>
        <p:origin x="8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microsoft.com/office/2018/10/relationships/authors" Target="authors.xml"/><Relationship Id="rId20" Type="http://schemas.openxmlformats.org/officeDocument/2006/relationships/slide" Target="slides/slide19.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1198454546/2632cafae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 Shutterstock/</a:t>
            </a:r>
            <a:r>
              <a:rPr lang="en-GB" sz="1200" b="0" i="0" u="none" strike="noStrike" cap="none" dirty="0" err="1">
                <a:solidFill>
                  <a:schemeClr val="dk1"/>
                </a:solidFill>
                <a:effectLst/>
                <a:latin typeface="Calibri"/>
                <a:ea typeface="Calibri"/>
                <a:cs typeface="Calibri"/>
                <a:sym typeface="Calibri"/>
              </a:rPr>
              <a:t>Gorodenkoff</a:t>
            </a:r>
            <a:endParaRPr lang="en-GB" dirty="0"/>
          </a:p>
        </p:txBody>
      </p:sp>
      <p:sp>
        <p:nvSpPr>
          <p:cNvPr id="134" name="Google Shape;13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9FCCBB4B-9612-34CF-EAF4-E05B0590E348}"/>
            </a:ext>
          </a:extLst>
        </p:cNvPr>
        <p:cNvGrpSpPr/>
        <p:nvPr/>
      </p:nvGrpSpPr>
      <p:grpSpPr>
        <a:xfrm>
          <a:off x="0" y="0"/>
          <a:ext cx="0" cy="0"/>
          <a:chOff x="0" y="0"/>
          <a:chExt cx="0" cy="0"/>
        </a:xfrm>
      </p:grpSpPr>
      <p:sp>
        <p:nvSpPr>
          <p:cNvPr id="245" name="Google Shape;245;p13:notes">
            <a:extLst>
              <a:ext uri="{FF2B5EF4-FFF2-40B4-BE49-F238E27FC236}">
                <a16:creationId xmlns:a16="http://schemas.microsoft.com/office/drawing/2014/main" id="{DCFF3186-6831-43D6-F556-F584CEFA8A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a:extLst>
              <a:ext uri="{FF2B5EF4-FFF2-40B4-BE49-F238E27FC236}">
                <a16:creationId xmlns:a16="http://schemas.microsoft.com/office/drawing/2014/main" id="{CF55F3A5-2631-936A-C5F8-C42D87352BD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3:notes">
            <a:extLst>
              <a:ext uri="{FF2B5EF4-FFF2-40B4-BE49-F238E27FC236}">
                <a16:creationId xmlns:a16="http://schemas.microsoft.com/office/drawing/2014/main" id="{F861733B-3C45-2B68-BD45-B4C62812E1F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55307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dirty="0"/>
          </a:p>
        </p:txBody>
      </p:sp>
      <p:sp>
        <p:nvSpPr>
          <p:cNvPr id="304" name="Google Shape;30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1548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dirty="0">
                <a:latin typeface="Arial"/>
                <a:ea typeface="Arial"/>
                <a:cs typeface="Arial"/>
                <a:sym typeface="Arial"/>
              </a:rPr>
              <a:t>Image © Shutterstock/Microgen</a:t>
            </a:r>
            <a:br>
              <a:rPr lang="en-GB" dirty="0"/>
            </a:br>
            <a:endParaRPr dirty="0"/>
          </a:p>
        </p:txBody>
      </p:sp>
      <p:sp>
        <p:nvSpPr>
          <p:cNvPr id="314" name="Google Shape;31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66461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754986C1-5C5B-7295-CD10-F520EC85B53B}"/>
            </a:ext>
          </a:extLst>
        </p:cNvPr>
        <p:cNvGrpSpPr/>
        <p:nvPr/>
      </p:nvGrpSpPr>
      <p:grpSpPr>
        <a:xfrm>
          <a:off x="0" y="0"/>
          <a:ext cx="0" cy="0"/>
          <a:chOff x="0" y="0"/>
          <a:chExt cx="0" cy="0"/>
        </a:xfrm>
      </p:grpSpPr>
      <p:sp>
        <p:nvSpPr>
          <p:cNvPr id="312" name="Google Shape;312;p20:notes">
            <a:extLst>
              <a:ext uri="{FF2B5EF4-FFF2-40B4-BE49-F238E27FC236}">
                <a16:creationId xmlns:a16="http://schemas.microsoft.com/office/drawing/2014/main" id="{009F36F9-78A2-02B4-7536-52AAD461963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0:notes">
            <a:extLst>
              <a:ext uri="{FF2B5EF4-FFF2-40B4-BE49-F238E27FC236}">
                <a16:creationId xmlns:a16="http://schemas.microsoft.com/office/drawing/2014/main" id="{DB400421-824E-5FFA-5D32-0FA052FDBF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20:notes">
            <a:extLst>
              <a:ext uri="{FF2B5EF4-FFF2-40B4-BE49-F238E27FC236}">
                <a16:creationId xmlns:a16="http://schemas.microsoft.com/office/drawing/2014/main" id="{ED23A3AE-33FB-528D-511D-F12D867B2A0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55984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035B67FC-0876-44F0-AEB5-1E636F85F948}"/>
            </a:ext>
          </a:extLst>
        </p:cNvPr>
        <p:cNvGrpSpPr/>
        <p:nvPr/>
      </p:nvGrpSpPr>
      <p:grpSpPr>
        <a:xfrm>
          <a:off x="0" y="0"/>
          <a:ext cx="0" cy="0"/>
          <a:chOff x="0" y="0"/>
          <a:chExt cx="0" cy="0"/>
        </a:xfrm>
      </p:grpSpPr>
      <p:sp>
        <p:nvSpPr>
          <p:cNvPr id="312" name="Google Shape;312;p20:notes">
            <a:extLst>
              <a:ext uri="{FF2B5EF4-FFF2-40B4-BE49-F238E27FC236}">
                <a16:creationId xmlns:a16="http://schemas.microsoft.com/office/drawing/2014/main" id="{F017B545-273A-2018-AD69-F76F83C3D0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0:notes">
            <a:extLst>
              <a:ext uri="{FF2B5EF4-FFF2-40B4-BE49-F238E27FC236}">
                <a16:creationId xmlns:a16="http://schemas.microsoft.com/office/drawing/2014/main" id="{6791117F-B562-D296-9A19-2CE27490409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20:notes">
            <a:extLst>
              <a:ext uri="{FF2B5EF4-FFF2-40B4-BE49-F238E27FC236}">
                <a16:creationId xmlns:a16="http://schemas.microsoft.com/office/drawing/2014/main" id="{85BC9472-FA95-F113-8457-0D3ADA7A7C2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11526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D3413741-426E-959F-54E3-B22EAEE9B0EB}"/>
            </a:ext>
          </a:extLst>
        </p:cNvPr>
        <p:cNvGrpSpPr/>
        <p:nvPr/>
      </p:nvGrpSpPr>
      <p:grpSpPr>
        <a:xfrm>
          <a:off x="0" y="0"/>
          <a:ext cx="0" cy="0"/>
          <a:chOff x="0" y="0"/>
          <a:chExt cx="0" cy="0"/>
        </a:xfrm>
      </p:grpSpPr>
      <p:sp>
        <p:nvSpPr>
          <p:cNvPr id="312" name="Google Shape;312;p20:notes">
            <a:extLst>
              <a:ext uri="{FF2B5EF4-FFF2-40B4-BE49-F238E27FC236}">
                <a16:creationId xmlns:a16="http://schemas.microsoft.com/office/drawing/2014/main" id="{B8BF8AB9-76F8-FCBD-F927-A9660EAEAC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0:notes">
            <a:extLst>
              <a:ext uri="{FF2B5EF4-FFF2-40B4-BE49-F238E27FC236}">
                <a16:creationId xmlns:a16="http://schemas.microsoft.com/office/drawing/2014/main" id="{12739149-8F0E-1127-27E4-B105DF69F2A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GB" dirty="0"/>
            </a:br>
            <a:endParaRPr dirty="0"/>
          </a:p>
        </p:txBody>
      </p:sp>
      <p:sp>
        <p:nvSpPr>
          <p:cNvPr id="314" name="Google Shape;314;p20:notes">
            <a:extLst>
              <a:ext uri="{FF2B5EF4-FFF2-40B4-BE49-F238E27FC236}">
                <a16:creationId xmlns:a16="http://schemas.microsoft.com/office/drawing/2014/main" id="{6BD5B978-678B-44BE-0AE5-EFAB4CE356E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92978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1200"/>
              <a:buFont typeface="Arial"/>
              <a:buNone/>
            </a:pPr>
            <a:r>
              <a:rPr lang="en-GB" sz="1200" b="0" i="0" dirty="0">
                <a:solidFill>
                  <a:srgbClr val="FF0000"/>
                </a:solidFill>
                <a:latin typeface="Arial"/>
                <a:ea typeface="Arial"/>
                <a:cs typeface="Arial"/>
                <a:sym typeface="Arial"/>
              </a:rPr>
              <a:t>Image © Shutterstock/Pat Marais</a:t>
            </a:r>
            <a:endParaRPr sz="1200" dirty="0">
              <a:solidFill>
                <a:srgbClr val="FF0000"/>
              </a:solidFill>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1200"/>
              <a:buFont typeface="Arial"/>
              <a:buNone/>
            </a:pPr>
            <a:r>
              <a:rPr lang="en-GB" sz="1200" b="0" i="0" dirty="0">
                <a:solidFill>
                  <a:srgbClr val="FF0000"/>
                </a:solidFill>
                <a:latin typeface="Arial"/>
                <a:ea typeface="Arial"/>
                <a:cs typeface="Arial"/>
                <a:sym typeface="Arial"/>
              </a:rPr>
              <a:t>Image © Shutterstock/Second Saturn</a:t>
            </a:r>
            <a:endParaRPr sz="1200" dirty="0">
              <a:solidFill>
                <a:srgbClr val="FF0000"/>
              </a:solidFill>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mathematical mechanics principles: structural engineer video: </a:t>
            </a:r>
            <a:r>
              <a:rPr lang="en-GB" sz="1200" b="0" i="0" u="sng" strike="noStrike" cap="none" dirty="0">
                <a:solidFill>
                  <a:schemeClr val="dk1"/>
                </a:solidFill>
                <a:effectLst/>
                <a:latin typeface="Calibri"/>
                <a:ea typeface="Calibri"/>
                <a:cs typeface="Calibri"/>
                <a:sym typeface="Calibri"/>
                <a:hlinkClick r:id="rId3"/>
              </a:rPr>
              <a:t>https://vimeo.com/1198454546/2632cafae6</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5874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a:p>
        </p:txBody>
      </p:sp>
      <p:sp>
        <p:nvSpPr>
          <p:cNvPr id="267" name="Google Shape;2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DA69EB5D-7E61-E48C-0ED9-96E58EA5C23D}"/>
            </a:ext>
          </a:extLst>
        </p:cNvPr>
        <p:cNvGrpSpPr/>
        <p:nvPr/>
      </p:nvGrpSpPr>
      <p:grpSpPr>
        <a:xfrm>
          <a:off x="0" y="0"/>
          <a:ext cx="0" cy="0"/>
          <a:chOff x="0" y="0"/>
          <a:chExt cx="0" cy="0"/>
        </a:xfrm>
      </p:grpSpPr>
      <p:sp>
        <p:nvSpPr>
          <p:cNvPr id="216" name="Google Shape;216;p10:notes">
            <a:extLst>
              <a:ext uri="{FF2B5EF4-FFF2-40B4-BE49-F238E27FC236}">
                <a16:creationId xmlns:a16="http://schemas.microsoft.com/office/drawing/2014/main" id="{60CEFA31-EAEE-326E-99D7-8C71F34481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a:extLst>
              <a:ext uri="{FF2B5EF4-FFF2-40B4-BE49-F238E27FC236}">
                <a16:creationId xmlns:a16="http://schemas.microsoft.com/office/drawing/2014/main" id="{91D6B252-FE3A-B9FE-114A-C8A8149DEFB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CA" dirty="0"/>
              <a:t>Image (left) (c) Shutterstock/Anton Starikov</a:t>
            </a:r>
          </a:p>
          <a:p>
            <a:pPr marL="0" lvl="0" indent="0" algn="l" rtl="0">
              <a:lnSpc>
                <a:spcPct val="100000"/>
              </a:lnSpc>
              <a:spcBef>
                <a:spcPts val="0"/>
              </a:spcBef>
              <a:spcAft>
                <a:spcPts val="0"/>
              </a:spcAft>
              <a:buClr>
                <a:schemeClr val="dk1"/>
              </a:buClr>
              <a:buSzPts val="1400"/>
              <a:buFont typeface="Calibri"/>
              <a:buNone/>
            </a:pPr>
            <a:r>
              <a:rPr lang="en-US" dirty="0"/>
              <a:t>Image (</a:t>
            </a:r>
            <a:r>
              <a:rPr lang="en-US" dirty="0" err="1"/>
              <a:t>centre</a:t>
            </a:r>
            <a:r>
              <a:rPr lang="en-US" dirty="0"/>
              <a:t>) (c) Shutterstock/Pedal to the Stock</a:t>
            </a:r>
          </a:p>
          <a:p>
            <a:pPr marL="0" lvl="0" indent="0" algn="l" rtl="0">
              <a:lnSpc>
                <a:spcPct val="100000"/>
              </a:lnSpc>
              <a:spcBef>
                <a:spcPts val="0"/>
              </a:spcBef>
              <a:spcAft>
                <a:spcPts val="0"/>
              </a:spcAft>
              <a:buClr>
                <a:schemeClr val="dk1"/>
              </a:buClr>
              <a:buSzPts val="1400"/>
              <a:buFont typeface="Calibri"/>
              <a:buNone/>
            </a:pPr>
            <a:r>
              <a:rPr lang="en-CA" dirty="0"/>
              <a:t>Image (right) (c) Shutterstock/Passakorn </a:t>
            </a:r>
            <a:r>
              <a:rPr lang="en-CA" dirty="0" err="1"/>
              <a:t>sakulphan</a:t>
            </a:r>
            <a:endParaRPr dirty="0"/>
          </a:p>
        </p:txBody>
      </p:sp>
      <p:sp>
        <p:nvSpPr>
          <p:cNvPr id="218" name="Google Shape;218;p10:notes">
            <a:extLst>
              <a:ext uri="{FF2B5EF4-FFF2-40B4-BE49-F238E27FC236}">
                <a16:creationId xmlns:a16="http://schemas.microsoft.com/office/drawing/2014/main" id="{D8763914-D558-FDB1-5BFF-ED48FB80A57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22</a:t>
            </a:fld>
            <a:endParaRPr/>
          </a:p>
        </p:txBody>
      </p:sp>
    </p:spTree>
    <p:extLst>
      <p:ext uri="{BB962C8B-B14F-4D97-AF65-F5344CB8AC3E}">
        <p14:creationId xmlns:p14="http://schemas.microsoft.com/office/powerpoint/2010/main" val="3654114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CA" dirty="0"/>
              <a:t>Image (left) (c) Shutterstock/Anton Starikov</a:t>
            </a:r>
          </a:p>
          <a:p>
            <a:pPr marL="0" lvl="0" indent="0" algn="l" rtl="0">
              <a:lnSpc>
                <a:spcPct val="100000"/>
              </a:lnSpc>
              <a:spcBef>
                <a:spcPts val="0"/>
              </a:spcBef>
              <a:spcAft>
                <a:spcPts val="0"/>
              </a:spcAft>
              <a:buClr>
                <a:schemeClr val="dk1"/>
              </a:buClr>
              <a:buSzPts val="1400"/>
              <a:buFont typeface="Calibri"/>
              <a:buNone/>
            </a:pPr>
            <a:r>
              <a:rPr lang="en-CA" dirty="0"/>
              <a:t>Image (centre) (c) Shutterstock/Pedal to the Stock</a:t>
            </a:r>
          </a:p>
          <a:p>
            <a:pPr marL="0" lvl="0" indent="0" algn="l" rtl="0">
              <a:lnSpc>
                <a:spcPct val="100000"/>
              </a:lnSpc>
              <a:spcBef>
                <a:spcPts val="0"/>
              </a:spcBef>
              <a:spcAft>
                <a:spcPts val="0"/>
              </a:spcAft>
              <a:buClr>
                <a:schemeClr val="dk1"/>
              </a:buClr>
              <a:buSzPts val="1400"/>
              <a:buFont typeface="Calibri"/>
              <a:buNone/>
            </a:pPr>
            <a:r>
              <a:rPr lang="en-CA" dirty="0"/>
              <a:t>Image (right) (c) Shutterstock/Passakorn </a:t>
            </a:r>
            <a:r>
              <a:rPr lang="en-CA" dirty="0" err="1"/>
              <a:t>sakulphan</a:t>
            </a:r>
            <a:endParaRPr lang="en-CA"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218" name="Google Shape;21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a:extLst>
            <a:ext uri="{FF2B5EF4-FFF2-40B4-BE49-F238E27FC236}">
              <a16:creationId xmlns:a16="http://schemas.microsoft.com/office/drawing/2014/main" id="{42CF3F29-AA45-E037-4B38-DF137746E10D}"/>
            </a:ext>
          </a:extLst>
        </p:cNvPr>
        <p:cNvGrpSpPr/>
        <p:nvPr/>
      </p:nvGrpSpPr>
      <p:grpSpPr>
        <a:xfrm>
          <a:off x="0" y="0"/>
          <a:ext cx="0" cy="0"/>
          <a:chOff x="0" y="0"/>
          <a:chExt cx="0" cy="0"/>
        </a:xfrm>
      </p:grpSpPr>
      <p:sp>
        <p:nvSpPr>
          <p:cNvPr id="284" name="Google Shape;284;p17:notes">
            <a:extLst>
              <a:ext uri="{FF2B5EF4-FFF2-40B4-BE49-F238E27FC236}">
                <a16:creationId xmlns:a16="http://schemas.microsoft.com/office/drawing/2014/main" id="{0DDAABE8-041C-612A-58F3-4E4577A3BC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a:extLst>
              <a:ext uri="{FF2B5EF4-FFF2-40B4-BE49-F238E27FC236}">
                <a16:creationId xmlns:a16="http://schemas.microsoft.com/office/drawing/2014/main" id="{15E349F3-B5B8-57AB-E538-975245387F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6" name="Google Shape;286;p17:notes">
            <a:extLst>
              <a:ext uri="{FF2B5EF4-FFF2-40B4-BE49-F238E27FC236}">
                <a16:creationId xmlns:a16="http://schemas.microsoft.com/office/drawing/2014/main" id="{D05ED9A0-7F4B-4187-C61E-F535303A69F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371803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dirty="0"/>
          </a:p>
        </p:txBody>
      </p:sp>
      <p:sp>
        <p:nvSpPr>
          <p:cNvPr id="323" name="Google Shape;32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a:extLst>
            <a:ext uri="{FF2B5EF4-FFF2-40B4-BE49-F238E27FC236}">
              <a16:creationId xmlns:a16="http://schemas.microsoft.com/office/drawing/2014/main" id="{5D02A147-CF23-D67F-45AC-79A485FB1314}"/>
            </a:ext>
          </a:extLst>
        </p:cNvPr>
        <p:cNvGrpSpPr/>
        <p:nvPr/>
      </p:nvGrpSpPr>
      <p:grpSpPr>
        <a:xfrm>
          <a:off x="0" y="0"/>
          <a:ext cx="0" cy="0"/>
          <a:chOff x="0" y="0"/>
          <a:chExt cx="0" cy="0"/>
        </a:xfrm>
      </p:grpSpPr>
      <p:sp>
        <p:nvSpPr>
          <p:cNvPr id="332" name="Google Shape;332;p22:notes">
            <a:extLst>
              <a:ext uri="{FF2B5EF4-FFF2-40B4-BE49-F238E27FC236}">
                <a16:creationId xmlns:a16="http://schemas.microsoft.com/office/drawing/2014/main" id="{C0DE8F73-7579-4850-75FB-7365A72B66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2:notes">
            <a:extLst>
              <a:ext uri="{FF2B5EF4-FFF2-40B4-BE49-F238E27FC236}">
                <a16:creationId xmlns:a16="http://schemas.microsoft.com/office/drawing/2014/main" id="{99F20B71-6B7B-A808-6817-C781ED6653B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22:notes">
            <a:extLst>
              <a:ext uri="{FF2B5EF4-FFF2-40B4-BE49-F238E27FC236}">
                <a16:creationId xmlns:a16="http://schemas.microsoft.com/office/drawing/2014/main" id="{8D195C93-911D-575F-DEE4-8E91730777A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310634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a:extLst>
            <a:ext uri="{FF2B5EF4-FFF2-40B4-BE49-F238E27FC236}">
              <a16:creationId xmlns:a16="http://schemas.microsoft.com/office/drawing/2014/main" id="{C7AED4F8-220B-DF78-9C1F-3C3B1FDBEE44}"/>
            </a:ext>
          </a:extLst>
        </p:cNvPr>
        <p:cNvGrpSpPr/>
        <p:nvPr/>
      </p:nvGrpSpPr>
      <p:grpSpPr>
        <a:xfrm>
          <a:off x="0" y="0"/>
          <a:ext cx="0" cy="0"/>
          <a:chOff x="0" y="0"/>
          <a:chExt cx="0" cy="0"/>
        </a:xfrm>
      </p:grpSpPr>
      <p:sp>
        <p:nvSpPr>
          <p:cNvPr id="342" name="Google Shape;342;p23:notes">
            <a:extLst>
              <a:ext uri="{FF2B5EF4-FFF2-40B4-BE49-F238E27FC236}">
                <a16:creationId xmlns:a16="http://schemas.microsoft.com/office/drawing/2014/main" id="{FA2D79BF-9712-013E-7386-F01FF2D25EA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3:notes">
            <a:extLst>
              <a:ext uri="{FF2B5EF4-FFF2-40B4-BE49-F238E27FC236}">
                <a16:creationId xmlns:a16="http://schemas.microsoft.com/office/drawing/2014/main" id="{4585CDC3-32A4-A233-C1AC-35A8A6DCDB9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3:notes">
            <a:extLst>
              <a:ext uri="{FF2B5EF4-FFF2-40B4-BE49-F238E27FC236}">
                <a16:creationId xmlns:a16="http://schemas.microsoft.com/office/drawing/2014/main" id="{31664FA1-D1BE-6FF1-6BF1-5B7594B19FE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40600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45800264-030D-57F3-CA50-9B01420B09F1}"/>
            </a:ext>
          </a:extLst>
        </p:cNvPr>
        <p:cNvGrpSpPr/>
        <p:nvPr/>
      </p:nvGrpSpPr>
      <p:grpSpPr>
        <a:xfrm>
          <a:off x="0" y="0"/>
          <a:ext cx="0" cy="0"/>
          <a:chOff x="0" y="0"/>
          <a:chExt cx="0" cy="0"/>
        </a:xfrm>
      </p:grpSpPr>
      <p:sp>
        <p:nvSpPr>
          <p:cNvPr id="141" name="Google Shape;141;p2:notes">
            <a:extLst>
              <a:ext uri="{FF2B5EF4-FFF2-40B4-BE49-F238E27FC236}">
                <a16:creationId xmlns:a16="http://schemas.microsoft.com/office/drawing/2014/main" id="{D89EBD7A-E9D5-B41B-7DC1-0F8CFA53F7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a:extLst>
              <a:ext uri="{FF2B5EF4-FFF2-40B4-BE49-F238E27FC236}">
                <a16:creationId xmlns:a16="http://schemas.microsoft.com/office/drawing/2014/main" id="{66A801A7-7503-5E95-BE5D-74A7B235EA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33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1200"/>
              <a:buFont typeface="Arial"/>
              <a:buNone/>
            </a:pPr>
            <a:r>
              <a:rPr lang="en-GB" sz="1200" b="0" i="0" dirty="0">
                <a:solidFill>
                  <a:srgbClr val="FF0000"/>
                </a:solidFill>
                <a:latin typeface="Arial"/>
                <a:ea typeface="Arial"/>
                <a:cs typeface="Arial"/>
                <a:sym typeface="Arial"/>
              </a:rPr>
              <a:t>Image © Shutterstock/Collection </a:t>
            </a:r>
            <a:r>
              <a:rPr lang="en-GB" sz="1200" b="0" i="0" dirty="0" err="1">
                <a:solidFill>
                  <a:srgbClr val="FF0000"/>
                </a:solidFill>
                <a:latin typeface="Arial"/>
                <a:ea typeface="Arial"/>
                <a:cs typeface="Arial"/>
                <a:sym typeface="Arial"/>
              </a:rPr>
              <a:t>Maykova</a:t>
            </a:r>
            <a:endParaRPr sz="1200" dirty="0">
              <a:solidFill>
                <a:srgbClr val="FF0000"/>
              </a:solidFill>
            </a:endParaRPr>
          </a:p>
        </p:txBody>
      </p:sp>
      <p:sp>
        <p:nvSpPr>
          <p:cNvPr id="151" name="Google Shape;1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160" name="Google Shape;1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4C512246-256F-7C2F-198B-0F072413175D}"/>
            </a:ext>
          </a:extLst>
        </p:cNvPr>
        <p:cNvGrpSpPr/>
        <p:nvPr/>
      </p:nvGrpSpPr>
      <p:grpSpPr>
        <a:xfrm>
          <a:off x="0" y="0"/>
          <a:ext cx="0" cy="0"/>
          <a:chOff x="0" y="0"/>
          <a:chExt cx="0" cy="0"/>
        </a:xfrm>
      </p:grpSpPr>
      <p:sp>
        <p:nvSpPr>
          <p:cNvPr id="179" name="Google Shape;179;p6:notes">
            <a:extLst>
              <a:ext uri="{FF2B5EF4-FFF2-40B4-BE49-F238E27FC236}">
                <a16:creationId xmlns:a16="http://schemas.microsoft.com/office/drawing/2014/main" id="{EC6A9488-9FE6-74B0-4C77-586CEF6322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a:extLst>
              <a:ext uri="{FF2B5EF4-FFF2-40B4-BE49-F238E27FC236}">
                <a16:creationId xmlns:a16="http://schemas.microsoft.com/office/drawing/2014/main" id="{195E3171-0B9F-612A-51DA-A4419AAF9C7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181" name="Google Shape;181;p6:notes">
            <a:extLst>
              <a:ext uri="{FF2B5EF4-FFF2-40B4-BE49-F238E27FC236}">
                <a16:creationId xmlns:a16="http://schemas.microsoft.com/office/drawing/2014/main" id="{6BCF9DCC-B0A3-3448-E263-BAC2CD41C75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02466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181" name="Google Shape;18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5" name="Picture 4">
            <a:extLst>
              <a:ext uri="{FF2B5EF4-FFF2-40B4-BE49-F238E27FC236}">
                <a16:creationId xmlns:a16="http://schemas.microsoft.com/office/drawing/2014/main" id="{3B7E8A16-6C7F-0FE1-7B92-F2BC22392BED}"/>
              </a:ext>
            </a:extLst>
          </p:cNvPr>
          <p:cNvPicPr>
            <a:picLocks noChangeAspect="1"/>
          </p:cNvPicPr>
          <p:nvPr userDrawn="1"/>
        </p:nvPicPr>
        <p:blipFill>
          <a:blip r:embed="rId2"/>
          <a:stretch>
            <a:fillRect/>
          </a:stretch>
        </p:blipFill>
        <p:spPr>
          <a:xfrm>
            <a:off x="0" y="0"/>
            <a:ext cx="12192000" cy="3638550"/>
          </a:xfrm>
          <a:prstGeom prst="rect">
            <a:avLst/>
          </a:prstGeom>
        </p:spPr>
      </p:pic>
      <p:pic>
        <p:nvPicPr>
          <p:cNvPr id="14" name="Google Shape;14;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6" y="544830"/>
            <a:ext cx="12192000" cy="6858001"/>
          </a:xfrm>
          <a:prstGeom prst="rect">
            <a:avLst/>
          </a:prstGeom>
          <a:noFill/>
          <a:ln>
            <a:noFill/>
          </a:ln>
        </p:spPr>
      </p:pic>
      <p:pic>
        <p:nvPicPr>
          <p:cNvPr id="15" name="Google Shape;15;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705172"/>
            <a:ext cx="1811433" cy="1799998"/>
          </a:xfrm>
          <a:prstGeom prst="rect">
            <a:avLst/>
          </a:prstGeom>
          <a:noFill/>
          <a:ln>
            <a:noFill/>
          </a:ln>
        </p:spPr>
      </p:pic>
      <p:pic>
        <p:nvPicPr>
          <p:cNvPr id="16" name="Google Shape;16;p25" descr="A purple line art of a hammer and screwdriver&#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07737" y="2061377"/>
            <a:ext cx="975575" cy="949577"/>
          </a:xfrm>
          <a:prstGeom prst="rect">
            <a:avLst/>
          </a:prstGeom>
          <a:noFill/>
          <a:ln>
            <a:noFill/>
          </a:ln>
        </p:spPr>
      </p:pic>
      <p:sp>
        <p:nvSpPr>
          <p:cNvPr id="17" name="Google Shape;17;p25"/>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5"/>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20" name="Google Shape;20;p25"/>
          <p:cNvSpPr txBox="1">
            <a:spLocks noGrp="1"/>
          </p:cNvSpPr>
          <p:nvPr>
            <p:ph type="body" idx="2"/>
          </p:nvPr>
        </p:nvSpPr>
        <p:spPr>
          <a:xfrm>
            <a:off x="6096000" y="2846987"/>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32673"/>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25"/>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5"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251025"/>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79"/>
        <p:cNvGrpSpPr/>
        <p:nvPr/>
      </p:nvGrpSpPr>
      <p:grpSpPr>
        <a:xfrm>
          <a:off x="0" y="0"/>
          <a:ext cx="0" cy="0"/>
          <a:chOff x="0" y="0"/>
          <a:chExt cx="0" cy="0"/>
        </a:xfrm>
      </p:grpSpPr>
      <p:sp>
        <p:nvSpPr>
          <p:cNvPr id="81" name="Google Shape;81;p34"/>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4"/>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rm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85" name="Google Shape;85;p3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4"/>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rm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4"/>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rm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4"/>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rm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4"/>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rm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4"/>
          <p:cNvSpPr/>
          <p:nvPr/>
        </p:nvSpPr>
        <p:spPr>
          <a:xfrm>
            <a:off x="838200"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1</a:t>
            </a:r>
            <a:endParaRPr/>
          </a:p>
        </p:txBody>
      </p:sp>
      <p:sp>
        <p:nvSpPr>
          <p:cNvPr id="91" name="Google Shape;91;p34"/>
          <p:cNvSpPr/>
          <p:nvPr/>
        </p:nvSpPr>
        <p:spPr>
          <a:xfrm>
            <a:off x="4406175"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2</a:t>
            </a:r>
            <a:endParaRPr/>
          </a:p>
        </p:txBody>
      </p:sp>
      <p:sp>
        <p:nvSpPr>
          <p:cNvPr id="92" name="Google Shape;92;p34"/>
          <p:cNvSpPr/>
          <p:nvPr/>
        </p:nvSpPr>
        <p:spPr>
          <a:xfrm>
            <a:off x="7983254"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3</a:t>
            </a:r>
            <a:endParaRPr/>
          </a:p>
        </p:txBody>
      </p:sp>
      <p:sp>
        <p:nvSpPr>
          <p:cNvPr id="93" name="Google Shape;93;p34"/>
          <p:cNvSpPr/>
          <p:nvPr/>
        </p:nvSpPr>
        <p:spPr>
          <a:xfrm>
            <a:off x="2621445"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4</a:t>
            </a:r>
            <a:endParaRPr/>
          </a:p>
        </p:txBody>
      </p:sp>
      <p:sp>
        <p:nvSpPr>
          <p:cNvPr id="94" name="Google Shape;94;p34"/>
          <p:cNvSpPr/>
          <p:nvPr/>
        </p:nvSpPr>
        <p:spPr>
          <a:xfrm>
            <a:off x="6193974"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5</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95"/>
        <p:cNvGrpSpPr/>
        <p:nvPr/>
      </p:nvGrpSpPr>
      <p:grpSpPr>
        <a:xfrm>
          <a:off x="0" y="0"/>
          <a:ext cx="0" cy="0"/>
          <a:chOff x="0" y="0"/>
          <a:chExt cx="0" cy="0"/>
        </a:xfrm>
      </p:grpSpPr>
      <p:sp>
        <p:nvSpPr>
          <p:cNvPr id="97" name="Google Shape;97;p3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5"/>
          <p:cNvSpPr>
            <a:spLocks noGrp="1"/>
          </p:cNvSpPr>
          <p:nvPr>
            <p:ph type="media" idx="2"/>
          </p:nvPr>
        </p:nvSpPr>
        <p:spPr>
          <a:xfrm>
            <a:off x="838200" y="1825625"/>
            <a:ext cx="10515600" cy="3714142"/>
          </a:xfrm>
          <a:prstGeom prst="rect">
            <a:avLst/>
          </a:prstGeom>
          <a:noFill/>
          <a:ln>
            <a:noFill/>
          </a:ln>
        </p:spPr>
        <p:txBody>
          <a:bodyPr spcFirstLastPara="1" wrap="square" lIns="91425" tIns="45700" rIns="91425" bIns="45700" anchor="t" anchorCtr="0">
            <a:norm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3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101" name="Google Shape;101;p3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5"/>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103"/>
        <p:cNvGrpSpPr/>
        <p:nvPr/>
      </p:nvGrpSpPr>
      <p:grpSpPr>
        <a:xfrm>
          <a:off x="0" y="0"/>
          <a:ext cx="0" cy="0"/>
          <a:chOff x="0" y="0"/>
          <a:chExt cx="0" cy="0"/>
        </a:xfrm>
      </p:grpSpPr>
      <p:pic>
        <p:nvPicPr>
          <p:cNvPr id="104" name="Google Shape;104;p36"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105" name="Google Shape;10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6"/>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108" name="Google Shape;108;p3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10"/>
        <p:cNvGrpSpPr/>
        <p:nvPr/>
      </p:nvGrpSpPr>
      <p:grpSpPr>
        <a:xfrm>
          <a:off x="0" y="0"/>
          <a:ext cx="0" cy="0"/>
          <a:chOff x="0" y="0"/>
          <a:chExt cx="0" cy="0"/>
        </a:xfrm>
      </p:grpSpPr>
      <p:sp>
        <p:nvSpPr>
          <p:cNvPr id="111" name="Google Shape;111;p37"/>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7"/>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7"/>
          <p:cNvSpPr>
            <a:spLocks noGrp="1"/>
          </p:cNvSpPr>
          <p:nvPr>
            <p:ph type="pic" idx="2"/>
          </p:nvPr>
        </p:nvSpPr>
        <p:spPr>
          <a:xfrm>
            <a:off x="5183188" y="1284514"/>
            <a:ext cx="5762398" cy="4576536"/>
          </a:xfrm>
          <a:prstGeom prst="rect">
            <a:avLst/>
          </a:prstGeom>
          <a:noFill/>
          <a:ln>
            <a:noFill/>
          </a:ln>
        </p:spPr>
      </p:sp>
      <p:sp>
        <p:nvSpPr>
          <p:cNvPr id="114" name="Google Shape;114;p3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115" name="Google Shape;115;p3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120" name="Google Shape;120;p38"/>
          <p:cNvSpPr txBox="1">
            <a:spLocks noGrp="1"/>
          </p:cNvSpPr>
          <p:nvPr>
            <p:ph type="body" idx="1"/>
          </p:nvPr>
        </p:nvSpPr>
        <p:spPr>
          <a:xfrm>
            <a:off x="838200"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8"/>
          <p:cNvSpPr txBox="1">
            <a:spLocks noGrp="1"/>
          </p:cNvSpPr>
          <p:nvPr>
            <p:ph type="body" idx="2"/>
          </p:nvPr>
        </p:nvSpPr>
        <p:spPr>
          <a:xfrm>
            <a:off x="6168046"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124"/>
        <p:cNvGrpSpPr/>
        <p:nvPr/>
      </p:nvGrpSpPr>
      <p:grpSpPr>
        <a:xfrm>
          <a:off x="0" y="0"/>
          <a:ext cx="0" cy="0"/>
          <a:chOff x="0" y="0"/>
          <a:chExt cx="0" cy="0"/>
        </a:xfrm>
      </p:grpSpPr>
      <p:sp>
        <p:nvSpPr>
          <p:cNvPr id="126" name="Google Shape;12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9"/>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129" name="Google Shape;129;p39"/>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lvl1pPr>
              <a:buClr>
                <a:srgbClr val="432673"/>
              </a:buClr>
              <a:defRPr/>
            </a:lvl1pPr>
            <a:lvl2pPr>
              <a:buClr>
                <a:srgbClr val="432673"/>
              </a:buClr>
              <a:defRPr/>
            </a:lvl2pPr>
            <a:lvl3pPr>
              <a:buClr>
                <a:srgbClr val="432673"/>
              </a:buClr>
              <a:defRPr/>
            </a:lvl3pPr>
            <a:lvl4pPr>
              <a:buClr>
                <a:srgbClr val="432673"/>
              </a:buClr>
              <a:defRPr/>
            </a:lvl4pPr>
            <a:lvl5pPr>
              <a:buClr>
                <a:srgbClr val="43267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D8382BDE-4DD0-D8C6-583A-52FFBA104F9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algn="r"/>
            <a:r>
              <a:rPr lang="en-US" dirty="0">
                <a:latin typeface="Arial" panose="020B0604020202020204" pitchFamily="34" charset="0"/>
                <a:cs typeface="Arial" panose="020B0604020202020204" pitchFamily="34" charset="0"/>
              </a:rPr>
              <a:t>Version 1, July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658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5" name="Google Shape;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28" name="Google Shape;28;p26"/>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35" name="Google Shape;35;p2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a:spLocks noGrp="1"/>
          </p:cNvSpPr>
          <p:nvPr>
            <p:ph type="pic" idx="3"/>
          </p:nvPr>
        </p:nvSpPr>
        <p:spPr>
          <a:xfrm>
            <a:off x="6989083" y="1825625"/>
            <a:ext cx="4364717" cy="4351338"/>
          </a:xfrm>
          <a:prstGeom prst="rect">
            <a:avLst/>
          </a:prstGeom>
          <a:noFill/>
          <a:ln>
            <a:noFill/>
          </a:ln>
        </p:spPr>
        <p:txBody>
          <a:bodyPr/>
          <a:lstStyle/>
          <a:p>
            <a:endParaRPr lang="en-US"/>
          </a:p>
        </p:txBody>
      </p:sp>
      <p:sp>
        <p:nvSpPr>
          <p:cNvPr id="37" name="Google Shape;37;p2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42" name="Google Shape;42;p28"/>
          <p:cNvSpPr txBox="1">
            <a:spLocks noGrp="1"/>
          </p:cNvSpPr>
          <p:nvPr>
            <p:ph type="body" idx="2"/>
          </p:nvPr>
        </p:nvSpPr>
        <p:spPr>
          <a:xfrm>
            <a:off x="817972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49" name="Google Shape;49;p2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51"/>
        <p:cNvGrpSpPr/>
        <p:nvPr/>
      </p:nvGrpSpPr>
      <p:grpSpPr>
        <a:xfrm>
          <a:off x="0" y="0"/>
          <a:ext cx="0" cy="0"/>
          <a:chOff x="0" y="0"/>
          <a:chExt cx="0" cy="0"/>
        </a:xfrm>
      </p:grpSpPr>
      <p:pic>
        <p:nvPicPr>
          <p:cNvPr id="52" name="Google Shape;52;p30"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53" name="Google Shape;5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0"/>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57" name="Google Shape;57;p30"/>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0"/>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0"/>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_3">
  <p:cSld name="1_Intro_3">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1"/>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1"/>
          <p:cNvSpPr>
            <a:spLocks noGrp="1"/>
          </p:cNvSpPr>
          <p:nvPr>
            <p:ph type="pic" idx="3"/>
          </p:nvPr>
        </p:nvSpPr>
        <p:spPr>
          <a:xfrm>
            <a:off x="6989083" y="1825625"/>
            <a:ext cx="4364717" cy="4351338"/>
          </a:xfrm>
          <a:prstGeom prst="rect">
            <a:avLst/>
          </a:prstGeom>
          <a:noFill/>
          <a:ln>
            <a:noFill/>
          </a:ln>
        </p:spPr>
        <p:txBody>
          <a:bodyPr/>
          <a:lstStyle/>
          <a:p>
            <a:endParaRPr lang="en-US"/>
          </a:p>
        </p:txBody>
      </p:sp>
      <p:sp>
        <p:nvSpPr>
          <p:cNvPr id="65" name="Google Shape;65;p31"/>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67"/>
        <p:cNvGrpSpPr/>
        <p:nvPr/>
      </p:nvGrpSpPr>
      <p:grpSpPr>
        <a:xfrm>
          <a:off x="0" y="0"/>
          <a:ext cx="0" cy="0"/>
          <a:chOff x="0" y="0"/>
          <a:chExt cx="0" cy="0"/>
        </a:xfrm>
      </p:grpSpPr>
      <p:pic>
        <p:nvPicPr>
          <p:cNvPr id="68" name="Google Shape;68;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603"/>
            <a:ext cx="12192000" cy="6858001"/>
          </a:xfrm>
          <a:prstGeom prst="rect">
            <a:avLst/>
          </a:prstGeom>
          <a:noFill/>
          <a:ln>
            <a:noFill/>
          </a:ln>
        </p:spPr>
      </p:pic>
      <p:sp>
        <p:nvSpPr>
          <p:cNvPr id="69" name="Google Shape;69;p3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70" name="Google Shape;70;p3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2"/>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2" name="Google Shape;72;p32"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txBox="1">
            <a:spLocks noGrp="1"/>
          </p:cNvSpPr>
          <p:nvPr>
            <p:ph type="body" idx="1"/>
          </p:nvPr>
        </p:nvSpPr>
        <p:spPr>
          <a:xfrm>
            <a:off x="838200" y="1825625"/>
            <a:ext cx="1051560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July 2026</a:t>
            </a:r>
            <a:endParaRPr sz="1200" b="0" i="0" u="none" strike="noStrike" cap="none" dirty="0">
              <a:solidFill>
                <a:srgbClr val="888888"/>
              </a:solidFill>
              <a:latin typeface="Arial"/>
              <a:ea typeface="Arial"/>
              <a:cs typeface="Arial"/>
              <a:sym typeface="Arial"/>
            </a:endParaRPr>
          </a:p>
        </p:txBody>
      </p:sp>
      <p:sp>
        <p:nvSpPr>
          <p:cNvPr id="77" name="Google Shape;77;p33"/>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player.vimeo.com/video/1198454546?h=2632cafae6&amp;amp;app_id=122963"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0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00" y="3771698"/>
            <a:ext cx="9144000" cy="875845"/>
          </a:xfrm>
          <a:prstGeom prst="rect">
            <a:avLst/>
          </a:prstGeom>
          <a:noFill/>
          <a:ln>
            <a:noFill/>
          </a:ln>
        </p:spPr>
        <p:txBody>
          <a:bodyPr spcFirstLastPara="1" wrap="square" lIns="91425" tIns="45700" rIns="91425" bIns="45700" anchor="b" anchorCtr="0">
            <a:normAutofit fontScale="90000"/>
          </a:bodyPr>
          <a:lstStyle/>
          <a:p>
            <a:pPr lvl="0">
              <a:buSzPct val="100000"/>
            </a:pPr>
            <a:r>
              <a:rPr lang="en-US" dirty="0"/>
              <a:t>Building Services Engineering</a:t>
            </a:r>
            <a:endParaRPr dirty="0"/>
          </a:p>
        </p:txBody>
      </p:sp>
      <p:sp>
        <p:nvSpPr>
          <p:cNvPr id="137" name="Google Shape;137;p1"/>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dirty="0"/>
              <a:t>Topic: Practical mathematics</a:t>
            </a:r>
            <a:endParaRPr dirty="0"/>
          </a:p>
        </p:txBody>
      </p:sp>
      <p:sp>
        <p:nvSpPr>
          <p:cNvPr id="138" name="Google Shape;138;p1"/>
          <p:cNvSpPr txBox="1">
            <a:spLocks noGrp="1"/>
          </p:cNvSpPr>
          <p:nvPr>
            <p:ph type="body" idx="2"/>
          </p:nvPr>
        </p:nvSpPr>
        <p:spPr>
          <a:xfrm>
            <a:off x="6096000" y="2937704"/>
            <a:ext cx="5623668" cy="534189"/>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dirty="0"/>
              <a:t>Route: Construction</a:t>
            </a:r>
            <a:endParaRPr dirty="0"/>
          </a:p>
        </p:txBody>
      </p:sp>
      <p:sp>
        <p:nvSpPr>
          <p:cNvPr id="139" name="Google Shape;139;p1"/>
          <p:cNvSpPr txBox="1">
            <a:spLocks noGrp="1"/>
          </p:cNvSpPr>
          <p:nvPr>
            <p:ph type="body" idx="3"/>
          </p:nvPr>
        </p:nvSpPr>
        <p:spPr>
          <a:xfrm>
            <a:off x="1051668" y="5554478"/>
            <a:ext cx="10668000" cy="597467"/>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dirty="0"/>
              <a:t>Resource 2: Key mathematical mechanics principles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Calculating force</a:t>
            </a:r>
            <a:endParaRPr/>
          </a:p>
        </p:txBody>
      </p:sp>
      <p:sp>
        <p:nvSpPr>
          <p:cNvPr id="250" name="Google Shape;250;p13"/>
          <p:cNvSpPr txBox="1">
            <a:spLocks noGrp="1"/>
          </p:cNvSpPr>
          <p:nvPr>
            <p:ph type="body" idx="1"/>
          </p:nvPr>
        </p:nvSpPr>
        <p:spPr>
          <a:xfrm>
            <a:off x="636495" y="1690688"/>
            <a:ext cx="7040526" cy="4515802"/>
          </a:xfrm>
          <a:prstGeom prst="rect">
            <a:avLst/>
          </a:prstGeom>
          <a:solidFill>
            <a:schemeClr val="lt1"/>
          </a:solidFill>
          <a:ln>
            <a:noFill/>
          </a:ln>
        </p:spPr>
        <p:txBody>
          <a:bodyPr spcFirstLastPara="1" wrap="square" lIns="180000" tIns="180000" rIns="180000" bIns="180000" anchor="t" anchorCtr="0">
            <a:noAutofit/>
          </a:bodyPr>
          <a:lstStyle/>
          <a:p>
            <a:pPr marL="114300" lvl="0" indent="0" algn="l" rtl="0">
              <a:lnSpc>
                <a:spcPct val="108000"/>
              </a:lnSpc>
              <a:spcBef>
                <a:spcPts val="0"/>
              </a:spcBef>
              <a:spcAft>
                <a:spcPts val="0"/>
              </a:spcAft>
              <a:buClr>
                <a:srgbClr val="432673"/>
              </a:buClr>
              <a:buSzPts val="2400"/>
              <a:buNone/>
            </a:pPr>
            <a:r>
              <a:rPr lang="en-GB" dirty="0"/>
              <a:t>A carpenter needs to use 20 wooden joists. </a:t>
            </a:r>
            <a:br>
              <a:rPr lang="en-GB" dirty="0"/>
            </a:br>
            <a:r>
              <a:rPr lang="en-GB" dirty="0"/>
              <a:t>She knows that one joist has a mass of 1.6 kg. Calculate the weight of the 20 joists.</a:t>
            </a:r>
            <a:endParaRPr dirty="0"/>
          </a:p>
          <a:p>
            <a:pPr marL="114300" lvl="0" indent="0" algn="l" rtl="0">
              <a:lnSpc>
                <a:spcPct val="108000"/>
              </a:lnSpc>
              <a:spcBef>
                <a:spcPts val="1000"/>
              </a:spcBef>
              <a:spcAft>
                <a:spcPts val="0"/>
              </a:spcAft>
              <a:buClr>
                <a:srgbClr val="432673"/>
              </a:buClr>
              <a:buSzPts val="2400"/>
              <a:buNone/>
            </a:pPr>
            <a:endParaRPr dirty="0"/>
          </a:p>
          <a:p>
            <a:pPr marL="114300" lvl="0" indent="0" algn="l" rtl="0">
              <a:lnSpc>
                <a:spcPct val="108000"/>
              </a:lnSpc>
              <a:spcBef>
                <a:spcPts val="1000"/>
              </a:spcBef>
              <a:spcAft>
                <a:spcPts val="0"/>
              </a:spcAft>
              <a:buClr>
                <a:srgbClr val="432673"/>
              </a:buClr>
              <a:buSzPts val="2400"/>
              <a:buNone/>
            </a:pPr>
            <a:endParaRPr dirty="0"/>
          </a:p>
          <a:p>
            <a:pPr marL="0" lvl="0" indent="0" algn="l" rtl="0">
              <a:lnSpc>
                <a:spcPct val="108000"/>
              </a:lnSpc>
              <a:spcBef>
                <a:spcPts val="600"/>
              </a:spcBef>
              <a:spcAft>
                <a:spcPts val="0"/>
              </a:spcAft>
              <a:buSzPts val="2400"/>
              <a:buNone/>
            </a:pPr>
            <a:endParaRPr dirty="0"/>
          </a:p>
        </p:txBody>
      </p:sp>
      <mc:AlternateContent xmlns:mc="http://schemas.openxmlformats.org/markup-compatibility/2006" xmlns:a14="http://schemas.microsoft.com/office/drawing/2010/main">
        <mc:Choice Requires="a14">
          <p:sp>
            <p:nvSpPr>
              <p:cNvPr id="251" name="Google Shape;251;p13"/>
              <p:cNvSpPr txBox="1">
                <a:spLocks noGrp="1"/>
              </p:cNvSpPr>
              <p:nvPr>
                <p:ph type="body" idx="2"/>
              </p:nvPr>
            </p:nvSpPr>
            <p:spPr>
              <a:xfrm>
                <a:off x="8179724" y="1825626"/>
                <a:ext cx="3250276" cy="3795246"/>
              </a:xfrm>
              <a:custGeom>
                <a:avLst/>
                <a:gdLst>
                  <a:gd name="csX0" fmla="*/ 0 w 3250276"/>
                  <a:gd name="csY0" fmla="*/ 0 h 3795246"/>
                  <a:gd name="csX1" fmla="*/ 585050 w 3250276"/>
                  <a:gd name="csY1" fmla="*/ 0 h 3795246"/>
                  <a:gd name="csX2" fmla="*/ 1267608 w 3250276"/>
                  <a:gd name="csY2" fmla="*/ 0 h 3795246"/>
                  <a:gd name="csX3" fmla="*/ 1852657 w 3250276"/>
                  <a:gd name="csY3" fmla="*/ 0 h 3795246"/>
                  <a:gd name="csX4" fmla="*/ 2437707 w 3250276"/>
                  <a:gd name="csY4" fmla="*/ 0 h 3795246"/>
                  <a:gd name="csX5" fmla="*/ 3250276 w 3250276"/>
                  <a:gd name="csY5" fmla="*/ 0 h 3795246"/>
                  <a:gd name="csX6" fmla="*/ 3250276 w 3250276"/>
                  <a:gd name="csY6" fmla="*/ 594589 h 3795246"/>
                  <a:gd name="csX7" fmla="*/ 3250276 w 3250276"/>
                  <a:gd name="csY7" fmla="*/ 1265082 h 3795246"/>
                  <a:gd name="csX8" fmla="*/ 3250276 w 3250276"/>
                  <a:gd name="csY8" fmla="*/ 1935575 h 3795246"/>
                  <a:gd name="csX9" fmla="*/ 3250276 w 3250276"/>
                  <a:gd name="csY9" fmla="*/ 2568116 h 3795246"/>
                  <a:gd name="csX10" fmla="*/ 3250276 w 3250276"/>
                  <a:gd name="csY10" fmla="*/ 3162705 h 3795246"/>
                  <a:gd name="csX11" fmla="*/ 3250276 w 3250276"/>
                  <a:gd name="csY11" fmla="*/ 3795246 h 3795246"/>
                  <a:gd name="csX12" fmla="*/ 2535215 w 3250276"/>
                  <a:gd name="csY12" fmla="*/ 3795246 h 3795246"/>
                  <a:gd name="csX13" fmla="*/ 1982668 w 3250276"/>
                  <a:gd name="csY13" fmla="*/ 3795246 h 3795246"/>
                  <a:gd name="csX14" fmla="*/ 1397619 w 3250276"/>
                  <a:gd name="csY14" fmla="*/ 3795246 h 3795246"/>
                  <a:gd name="csX15" fmla="*/ 715061 w 3250276"/>
                  <a:gd name="csY15" fmla="*/ 3795246 h 3795246"/>
                  <a:gd name="csX16" fmla="*/ 0 w 3250276"/>
                  <a:gd name="csY16" fmla="*/ 3795246 h 3795246"/>
                  <a:gd name="csX17" fmla="*/ 0 w 3250276"/>
                  <a:gd name="csY17" fmla="*/ 3124753 h 3795246"/>
                  <a:gd name="csX18" fmla="*/ 0 w 3250276"/>
                  <a:gd name="csY18" fmla="*/ 2568116 h 3795246"/>
                  <a:gd name="csX19" fmla="*/ 0 w 3250276"/>
                  <a:gd name="csY19" fmla="*/ 1897623 h 3795246"/>
                  <a:gd name="csX20" fmla="*/ 0 w 3250276"/>
                  <a:gd name="csY20" fmla="*/ 1265082 h 3795246"/>
                  <a:gd name="csX21" fmla="*/ 0 w 3250276"/>
                  <a:gd name="csY21" fmla="*/ 632541 h 3795246"/>
                  <a:gd name="csX22" fmla="*/ 0 w 3250276"/>
                  <a:gd name="csY22" fmla="*/ 0 h 3795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250276" h="3795246" fill="none" extrusionOk="0">
                    <a:moveTo>
                      <a:pt x="0" y="0"/>
                    </a:moveTo>
                    <a:cubicBezTo>
                      <a:pt x="221961" y="9526"/>
                      <a:pt x="347943" y="-7170"/>
                      <a:pt x="585050" y="0"/>
                    </a:cubicBezTo>
                    <a:cubicBezTo>
                      <a:pt x="822157" y="7170"/>
                      <a:pt x="1111583" y="-24774"/>
                      <a:pt x="1267608" y="0"/>
                    </a:cubicBezTo>
                    <a:cubicBezTo>
                      <a:pt x="1423633" y="24774"/>
                      <a:pt x="1622265" y="25483"/>
                      <a:pt x="1852657" y="0"/>
                    </a:cubicBezTo>
                    <a:cubicBezTo>
                      <a:pt x="2083049" y="-25483"/>
                      <a:pt x="2229109" y="26714"/>
                      <a:pt x="2437707" y="0"/>
                    </a:cubicBezTo>
                    <a:cubicBezTo>
                      <a:pt x="2646305" y="-26714"/>
                      <a:pt x="2929799" y="3223"/>
                      <a:pt x="3250276" y="0"/>
                    </a:cubicBezTo>
                    <a:cubicBezTo>
                      <a:pt x="3279830" y="217915"/>
                      <a:pt x="3239202" y="330259"/>
                      <a:pt x="3250276" y="594589"/>
                    </a:cubicBezTo>
                    <a:cubicBezTo>
                      <a:pt x="3261350" y="858919"/>
                      <a:pt x="3277462" y="1002306"/>
                      <a:pt x="3250276" y="1265082"/>
                    </a:cubicBezTo>
                    <a:cubicBezTo>
                      <a:pt x="3223090" y="1527858"/>
                      <a:pt x="3242365" y="1693955"/>
                      <a:pt x="3250276" y="1935575"/>
                    </a:cubicBezTo>
                    <a:cubicBezTo>
                      <a:pt x="3258187" y="2177195"/>
                      <a:pt x="3276156" y="2391276"/>
                      <a:pt x="3250276" y="2568116"/>
                    </a:cubicBezTo>
                    <a:cubicBezTo>
                      <a:pt x="3224396" y="2744956"/>
                      <a:pt x="3270091" y="2910791"/>
                      <a:pt x="3250276" y="3162705"/>
                    </a:cubicBezTo>
                    <a:cubicBezTo>
                      <a:pt x="3230461" y="3414619"/>
                      <a:pt x="3277234" y="3638220"/>
                      <a:pt x="3250276" y="3795246"/>
                    </a:cubicBezTo>
                    <a:cubicBezTo>
                      <a:pt x="2905627" y="3779918"/>
                      <a:pt x="2834185" y="3803082"/>
                      <a:pt x="2535215" y="3795246"/>
                    </a:cubicBezTo>
                    <a:cubicBezTo>
                      <a:pt x="2236245" y="3787410"/>
                      <a:pt x="2185701" y="3816210"/>
                      <a:pt x="1982668" y="3795246"/>
                    </a:cubicBezTo>
                    <a:cubicBezTo>
                      <a:pt x="1779635" y="3774282"/>
                      <a:pt x="1592527" y="3793163"/>
                      <a:pt x="1397619" y="3795246"/>
                    </a:cubicBezTo>
                    <a:cubicBezTo>
                      <a:pt x="1202711" y="3797329"/>
                      <a:pt x="977513" y="3818396"/>
                      <a:pt x="715061" y="3795246"/>
                    </a:cubicBezTo>
                    <a:cubicBezTo>
                      <a:pt x="452609" y="3772096"/>
                      <a:pt x="238906" y="3815008"/>
                      <a:pt x="0" y="3795246"/>
                    </a:cubicBezTo>
                    <a:cubicBezTo>
                      <a:pt x="11206" y="3615885"/>
                      <a:pt x="28806" y="3458553"/>
                      <a:pt x="0" y="3124753"/>
                    </a:cubicBezTo>
                    <a:cubicBezTo>
                      <a:pt x="-28806" y="2790953"/>
                      <a:pt x="12689" y="2746054"/>
                      <a:pt x="0" y="2568116"/>
                    </a:cubicBezTo>
                    <a:cubicBezTo>
                      <a:pt x="-12689" y="2390178"/>
                      <a:pt x="-29017" y="2096727"/>
                      <a:pt x="0" y="1897623"/>
                    </a:cubicBezTo>
                    <a:cubicBezTo>
                      <a:pt x="29017" y="1698519"/>
                      <a:pt x="21084" y="1399105"/>
                      <a:pt x="0" y="1265082"/>
                    </a:cubicBezTo>
                    <a:cubicBezTo>
                      <a:pt x="-21084" y="1131059"/>
                      <a:pt x="8845" y="931385"/>
                      <a:pt x="0" y="632541"/>
                    </a:cubicBezTo>
                    <a:cubicBezTo>
                      <a:pt x="-8845" y="333697"/>
                      <a:pt x="27548" y="188070"/>
                      <a:pt x="0" y="0"/>
                    </a:cubicBezTo>
                    <a:close/>
                  </a:path>
                  <a:path w="3250276" h="3795246" stroke="0" extrusionOk="0">
                    <a:moveTo>
                      <a:pt x="0" y="0"/>
                    </a:moveTo>
                    <a:cubicBezTo>
                      <a:pt x="345434" y="35439"/>
                      <a:pt x="480002" y="22650"/>
                      <a:pt x="715061" y="0"/>
                    </a:cubicBezTo>
                    <a:cubicBezTo>
                      <a:pt x="950120" y="-22650"/>
                      <a:pt x="1150222" y="-22755"/>
                      <a:pt x="1267608" y="0"/>
                    </a:cubicBezTo>
                    <a:cubicBezTo>
                      <a:pt x="1384994" y="22755"/>
                      <a:pt x="1811455" y="-12994"/>
                      <a:pt x="1982668" y="0"/>
                    </a:cubicBezTo>
                    <a:cubicBezTo>
                      <a:pt x="2153881" y="12994"/>
                      <a:pt x="2309364" y="7044"/>
                      <a:pt x="2567718" y="0"/>
                    </a:cubicBezTo>
                    <a:cubicBezTo>
                      <a:pt x="2826072" y="-7044"/>
                      <a:pt x="2999681" y="-17896"/>
                      <a:pt x="3250276" y="0"/>
                    </a:cubicBezTo>
                    <a:cubicBezTo>
                      <a:pt x="3236689" y="270506"/>
                      <a:pt x="3234815" y="331657"/>
                      <a:pt x="3250276" y="556636"/>
                    </a:cubicBezTo>
                    <a:cubicBezTo>
                      <a:pt x="3265737" y="781615"/>
                      <a:pt x="3264391" y="859207"/>
                      <a:pt x="3250276" y="1113272"/>
                    </a:cubicBezTo>
                    <a:cubicBezTo>
                      <a:pt x="3236161" y="1367337"/>
                      <a:pt x="3254300" y="1517012"/>
                      <a:pt x="3250276" y="1821718"/>
                    </a:cubicBezTo>
                    <a:cubicBezTo>
                      <a:pt x="3246252" y="2126424"/>
                      <a:pt x="3253748" y="2200300"/>
                      <a:pt x="3250276" y="2416307"/>
                    </a:cubicBezTo>
                    <a:cubicBezTo>
                      <a:pt x="3246804" y="2632314"/>
                      <a:pt x="3274799" y="2816612"/>
                      <a:pt x="3250276" y="3124753"/>
                    </a:cubicBezTo>
                    <a:cubicBezTo>
                      <a:pt x="3225753" y="3432894"/>
                      <a:pt x="3224914" y="3611401"/>
                      <a:pt x="3250276" y="3795246"/>
                    </a:cubicBezTo>
                    <a:cubicBezTo>
                      <a:pt x="2961671" y="3800065"/>
                      <a:pt x="2930331" y="3789663"/>
                      <a:pt x="2632724" y="3795246"/>
                    </a:cubicBezTo>
                    <a:cubicBezTo>
                      <a:pt x="2335117" y="3800829"/>
                      <a:pt x="2165460" y="3806245"/>
                      <a:pt x="2047674" y="3795246"/>
                    </a:cubicBezTo>
                    <a:cubicBezTo>
                      <a:pt x="1929888" y="3784248"/>
                      <a:pt x="1671982" y="3788701"/>
                      <a:pt x="1430121" y="3795246"/>
                    </a:cubicBezTo>
                    <a:cubicBezTo>
                      <a:pt x="1188260" y="3801791"/>
                      <a:pt x="999069" y="3822312"/>
                      <a:pt x="877575" y="3795246"/>
                    </a:cubicBezTo>
                    <a:cubicBezTo>
                      <a:pt x="756081" y="3768180"/>
                      <a:pt x="261882" y="3810904"/>
                      <a:pt x="0" y="3795246"/>
                    </a:cubicBezTo>
                    <a:cubicBezTo>
                      <a:pt x="-6013" y="3592591"/>
                      <a:pt x="2146" y="3311474"/>
                      <a:pt x="0" y="3162705"/>
                    </a:cubicBezTo>
                    <a:cubicBezTo>
                      <a:pt x="-2146" y="3013936"/>
                      <a:pt x="-25389" y="2835060"/>
                      <a:pt x="0" y="2568116"/>
                    </a:cubicBezTo>
                    <a:cubicBezTo>
                      <a:pt x="25389" y="2301172"/>
                      <a:pt x="-15588" y="2208203"/>
                      <a:pt x="0" y="2049433"/>
                    </a:cubicBezTo>
                    <a:cubicBezTo>
                      <a:pt x="15588" y="1890663"/>
                      <a:pt x="31191" y="1625301"/>
                      <a:pt x="0" y="1340987"/>
                    </a:cubicBezTo>
                    <a:cubicBezTo>
                      <a:pt x="-31191" y="1056673"/>
                      <a:pt x="11247" y="830750"/>
                      <a:pt x="0" y="632541"/>
                    </a:cubicBezTo>
                    <a:cubicBezTo>
                      <a:pt x="-11247" y="434332"/>
                      <a:pt x="-1136" y="230065"/>
                      <a:pt x="0" y="0"/>
                    </a:cubicBezTo>
                    <a:close/>
                  </a:path>
                </a:pathLst>
              </a:custGeom>
              <a:solidFill>
                <a:srgbClr val="EBDDF4"/>
              </a:solidFill>
              <a:ln>
                <a:solidFill>
                  <a:srgbClr val="432673"/>
                </a:solidFill>
                <a:extLst>
                  <a:ext uri="{C807C97D-BFC1-408E-A445-0C87EB9F89A2}">
                    <ask:lineSketchStyleProps xmlns:ask="http://schemas.microsoft.com/office/drawing/2018/sketchyshapes" sd="1126646710">
                      <a:prstGeom prst="rect">
                        <a:avLst/>
                      </a:prstGeom>
                      <ask:type>
                        <ask:lineSketchFreehand/>
                      </ask:type>
                    </ask:lineSketchStyleProps>
                  </a:ext>
                </a:extLst>
              </a:ln>
            </p:spPr>
            <p:txBody>
              <a:bodyPr spcFirstLastPara="1" wrap="square" lIns="180000" tIns="180000" rIns="180000" bIns="180000" anchor="ctr" anchorCtr="0">
                <a:normAutofit/>
              </a:bodyPr>
              <a:lstStyle/>
              <a:p>
                <a:pPr marL="228600" lvl="0" indent="-228600" algn="l" rtl="0">
                  <a:lnSpc>
                    <a:spcPct val="108000"/>
                  </a:lnSpc>
                  <a:spcBef>
                    <a:spcPts val="0"/>
                  </a:spcBef>
                  <a:spcAft>
                    <a:spcPts val="0"/>
                  </a:spcAft>
                  <a:buClr>
                    <a:srgbClr val="432673"/>
                  </a:buClr>
                  <a:buSzPts val="2400"/>
                  <a:buChar char="•"/>
                </a:pPr>
                <a:r>
                  <a:rPr lang="en-GB" dirty="0"/>
                  <a:t>Remember that mass is not weight. Weight is a force due to the effect of gravity on a mass.</a:t>
                </a:r>
                <a:endParaRPr dirty="0"/>
              </a:p>
              <a:p>
                <a:pPr marL="228600" lvl="0" indent="-228600" algn="l" rtl="0">
                  <a:lnSpc>
                    <a:spcPct val="108000"/>
                  </a:lnSpc>
                  <a:spcBef>
                    <a:spcPts val="1000"/>
                  </a:spcBef>
                  <a:spcAft>
                    <a:spcPts val="0"/>
                  </a:spcAft>
                  <a:buClr>
                    <a:srgbClr val="432673"/>
                  </a:buClr>
                  <a:buSzPts val="2400"/>
                  <a:buChar char="•"/>
                </a:pPr>
                <a:r>
                  <a:rPr lang="en-GB" dirty="0"/>
                  <a:t>You will usually be told to use </a:t>
                </a:r>
                <a:br>
                  <a:rPr lang="en-GB" dirty="0"/>
                </a:br>
                <a14:m>
                  <m:oMath xmlns:m="http://schemas.openxmlformats.org/officeDocument/2006/math">
                    <m:r>
                      <a:rPr lang="en-GB" sz="2600" i="1" dirty="0" smtClean="0">
                        <a:latin typeface="Cambria Math" panose="02040503050406030204" pitchFamily="18" charset="0"/>
                        <a:ea typeface="Times New Roman"/>
                        <a:cs typeface="Times New Roman"/>
                        <a:sym typeface="Times New Roman"/>
                      </a:rPr>
                      <m:t>𝑔</m:t>
                    </m:r>
                    <m:r>
                      <a:rPr lang="en-GB" i="1" dirty="0">
                        <a:latin typeface="Cambria Math" panose="02040503050406030204" pitchFamily="18" charset="0"/>
                      </a:rPr>
                      <m:t> = 9.8 </m:t>
                    </m:r>
                    <m:r>
                      <m:rPr>
                        <m:nor/>
                      </m:rPr>
                      <a:rPr lang="en-GB" i="0" dirty="0">
                        <a:latin typeface="Cambria Math" panose="02040503050406030204" pitchFamily="18" charset="0"/>
                      </a:rPr>
                      <m:t>m</m:t>
                    </m:r>
                    <m:r>
                      <m:rPr>
                        <m:nor/>
                      </m:rPr>
                      <a:rPr lang="en-GB" i="0" dirty="0">
                        <a:latin typeface="Cambria Math" panose="02040503050406030204" pitchFamily="18" charset="0"/>
                      </a:rPr>
                      <m:t>/</m:t>
                    </m:r>
                    <m:r>
                      <m:rPr>
                        <m:nor/>
                      </m:rPr>
                      <a:rPr lang="en-GB" i="0" dirty="0">
                        <a:latin typeface="Cambria Math" panose="02040503050406030204" pitchFamily="18" charset="0"/>
                      </a:rPr>
                      <m:t>s</m:t>
                    </m:r>
                    <m:r>
                      <m:rPr>
                        <m:nor/>
                      </m:rPr>
                      <a:rPr lang="en-GB" i="0" baseline="30000" dirty="0">
                        <a:latin typeface="Cambria Math" panose="02040503050406030204" pitchFamily="18" charset="0"/>
                      </a:rPr>
                      <m:t>2</m:t>
                    </m:r>
                  </m:oMath>
                </a14:m>
                <a:endParaRPr dirty="0"/>
              </a:p>
            </p:txBody>
          </p:sp>
        </mc:Choice>
        <mc:Fallback xmlns="">
          <p:sp>
            <p:nvSpPr>
              <p:cNvPr id="251" name="Google Shape;251;p13"/>
              <p:cNvSpPr txBox="1">
                <a:spLocks noGrp="1" noRot="1" noChangeAspect="1" noMove="1" noResize="1" noEditPoints="1" noAdjustHandles="1" noChangeArrowheads="1" noChangeShapeType="1" noTextEdit="1"/>
              </p:cNvSpPr>
              <p:nvPr>
                <p:ph type="body" idx="2"/>
              </p:nvPr>
            </p:nvSpPr>
            <p:spPr>
              <a:xfrm>
                <a:off x="8179724" y="1825626"/>
                <a:ext cx="3250276" cy="3795246"/>
              </a:xfrm>
              <a:prstGeom prst="rect">
                <a:avLst/>
              </a:prstGeom>
              <a:blipFill>
                <a:blip r:embed="rId3"/>
                <a:stretch>
                  <a:fillRect/>
                </a:stretch>
              </a:blipFill>
              <a:ln>
                <a:solidFill>
                  <a:srgbClr val="432673"/>
                </a:solidFill>
                <a:extLst>
                  <a:ext uri="{C807C97D-BFC1-408E-A445-0C87EB9F89A2}">
                    <ask:lineSketchStyleProps xmlns:ask="http://schemas.microsoft.com/office/drawing/2018/sketchyshapes" sd="1126646710">
                      <a:custGeom>
                        <a:avLst/>
                        <a:gdLst>
                          <a:gd name="csX0" fmla="*/ 0 w 3250276"/>
                          <a:gd name="csY0" fmla="*/ 0 h 3795246"/>
                          <a:gd name="csX1" fmla="*/ 585050 w 3250276"/>
                          <a:gd name="csY1" fmla="*/ 0 h 3795246"/>
                          <a:gd name="csX2" fmla="*/ 1267608 w 3250276"/>
                          <a:gd name="csY2" fmla="*/ 0 h 3795246"/>
                          <a:gd name="csX3" fmla="*/ 1852657 w 3250276"/>
                          <a:gd name="csY3" fmla="*/ 0 h 3795246"/>
                          <a:gd name="csX4" fmla="*/ 2437707 w 3250276"/>
                          <a:gd name="csY4" fmla="*/ 0 h 3795246"/>
                          <a:gd name="csX5" fmla="*/ 3250276 w 3250276"/>
                          <a:gd name="csY5" fmla="*/ 0 h 3795246"/>
                          <a:gd name="csX6" fmla="*/ 3250276 w 3250276"/>
                          <a:gd name="csY6" fmla="*/ 594589 h 3795246"/>
                          <a:gd name="csX7" fmla="*/ 3250276 w 3250276"/>
                          <a:gd name="csY7" fmla="*/ 1265082 h 3795246"/>
                          <a:gd name="csX8" fmla="*/ 3250276 w 3250276"/>
                          <a:gd name="csY8" fmla="*/ 1935575 h 3795246"/>
                          <a:gd name="csX9" fmla="*/ 3250276 w 3250276"/>
                          <a:gd name="csY9" fmla="*/ 2568116 h 3795246"/>
                          <a:gd name="csX10" fmla="*/ 3250276 w 3250276"/>
                          <a:gd name="csY10" fmla="*/ 3162705 h 3795246"/>
                          <a:gd name="csX11" fmla="*/ 3250276 w 3250276"/>
                          <a:gd name="csY11" fmla="*/ 3795246 h 3795246"/>
                          <a:gd name="csX12" fmla="*/ 2535215 w 3250276"/>
                          <a:gd name="csY12" fmla="*/ 3795246 h 3795246"/>
                          <a:gd name="csX13" fmla="*/ 1982668 w 3250276"/>
                          <a:gd name="csY13" fmla="*/ 3795246 h 3795246"/>
                          <a:gd name="csX14" fmla="*/ 1397619 w 3250276"/>
                          <a:gd name="csY14" fmla="*/ 3795246 h 3795246"/>
                          <a:gd name="csX15" fmla="*/ 715061 w 3250276"/>
                          <a:gd name="csY15" fmla="*/ 3795246 h 3795246"/>
                          <a:gd name="csX16" fmla="*/ 0 w 3250276"/>
                          <a:gd name="csY16" fmla="*/ 3795246 h 3795246"/>
                          <a:gd name="csX17" fmla="*/ 0 w 3250276"/>
                          <a:gd name="csY17" fmla="*/ 3124753 h 3795246"/>
                          <a:gd name="csX18" fmla="*/ 0 w 3250276"/>
                          <a:gd name="csY18" fmla="*/ 2568116 h 3795246"/>
                          <a:gd name="csX19" fmla="*/ 0 w 3250276"/>
                          <a:gd name="csY19" fmla="*/ 1897623 h 3795246"/>
                          <a:gd name="csX20" fmla="*/ 0 w 3250276"/>
                          <a:gd name="csY20" fmla="*/ 1265082 h 3795246"/>
                          <a:gd name="csX21" fmla="*/ 0 w 3250276"/>
                          <a:gd name="csY21" fmla="*/ 632541 h 3795246"/>
                          <a:gd name="csX22" fmla="*/ 0 w 3250276"/>
                          <a:gd name="csY22" fmla="*/ 0 h 3795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250276" h="3795246" fill="none" extrusionOk="0">
                            <a:moveTo>
                              <a:pt x="0" y="0"/>
                            </a:moveTo>
                            <a:cubicBezTo>
                              <a:pt x="221961" y="9526"/>
                              <a:pt x="347943" y="-7170"/>
                              <a:pt x="585050" y="0"/>
                            </a:cubicBezTo>
                            <a:cubicBezTo>
                              <a:pt x="822157" y="7170"/>
                              <a:pt x="1111583" y="-24774"/>
                              <a:pt x="1267608" y="0"/>
                            </a:cubicBezTo>
                            <a:cubicBezTo>
                              <a:pt x="1423633" y="24774"/>
                              <a:pt x="1622265" y="25483"/>
                              <a:pt x="1852657" y="0"/>
                            </a:cubicBezTo>
                            <a:cubicBezTo>
                              <a:pt x="2083049" y="-25483"/>
                              <a:pt x="2229109" y="26714"/>
                              <a:pt x="2437707" y="0"/>
                            </a:cubicBezTo>
                            <a:cubicBezTo>
                              <a:pt x="2646305" y="-26714"/>
                              <a:pt x="2929799" y="3223"/>
                              <a:pt x="3250276" y="0"/>
                            </a:cubicBezTo>
                            <a:cubicBezTo>
                              <a:pt x="3279830" y="217915"/>
                              <a:pt x="3239202" y="330259"/>
                              <a:pt x="3250276" y="594589"/>
                            </a:cubicBezTo>
                            <a:cubicBezTo>
                              <a:pt x="3261350" y="858919"/>
                              <a:pt x="3277462" y="1002306"/>
                              <a:pt x="3250276" y="1265082"/>
                            </a:cubicBezTo>
                            <a:cubicBezTo>
                              <a:pt x="3223090" y="1527858"/>
                              <a:pt x="3242365" y="1693955"/>
                              <a:pt x="3250276" y="1935575"/>
                            </a:cubicBezTo>
                            <a:cubicBezTo>
                              <a:pt x="3258187" y="2177195"/>
                              <a:pt x="3276156" y="2391276"/>
                              <a:pt x="3250276" y="2568116"/>
                            </a:cubicBezTo>
                            <a:cubicBezTo>
                              <a:pt x="3224396" y="2744956"/>
                              <a:pt x="3270091" y="2910791"/>
                              <a:pt x="3250276" y="3162705"/>
                            </a:cubicBezTo>
                            <a:cubicBezTo>
                              <a:pt x="3230461" y="3414619"/>
                              <a:pt x="3277234" y="3638220"/>
                              <a:pt x="3250276" y="3795246"/>
                            </a:cubicBezTo>
                            <a:cubicBezTo>
                              <a:pt x="2905627" y="3779918"/>
                              <a:pt x="2834185" y="3803082"/>
                              <a:pt x="2535215" y="3795246"/>
                            </a:cubicBezTo>
                            <a:cubicBezTo>
                              <a:pt x="2236245" y="3787410"/>
                              <a:pt x="2185701" y="3816210"/>
                              <a:pt x="1982668" y="3795246"/>
                            </a:cubicBezTo>
                            <a:cubicBezTo>
                              <a:pt x="1779635" y="3774282"/>
                              <a:pt x="1592527" y="3793163"/>
                              <a:pt x="1397619" y="3795246"/>
                            </a:cubicBezTo>
                            <a:cubicBezTo>
                              <a:pt x="1202711" y="3797329"/>
                              <a:pt x="977513" y="3818396"/>
                              <a:pt x="715061" y="3795246"/>
                            </a:cubicBezTo>
                            <a:cubicBezTo>
                              <a:pt x="452609" y="3772096"/>
                              <a:pt x="238906" y="3815008"/>
                              <a:pt x="0" y="3795246"/>
                            </a:cubicBezTo>
                            <a:cubicBezTo>
                              <a:pt x="11206" y="3615885"/>
                              <a:pt x="28806" y="3458553"/>
                              <a:pt x="0" y="3124753"/>
                            </a:cubicBezTo>
                            <a:cubicBezTo>
                              <a:pt x="-28806" y="2790953"/>
                              <a:pt x="12689" y="2746054"/>
                              <a:pt x="0" y="2568116"/>
                            </a:cubicBezTo>
                            <a:cubicBezTo>
                              <a:pt x="-12689" y="2390178"/>
                              <a:pt x="-29017" y="2096727"/>
                              <a:pt x="0" y="1897623"/>
                            </a:cubicBezTo>
                            <a:cubicBezTo>
                              <a:pt x="29017" y="1698519"/>
                              <a:pt x="21084" y="1399105"/>
                              <a:pt x="0" y="1265082"/>
                            </a:cubicBezTo>
                            <a:cubicBezTo>
                              <a:pt x="-21084" y="1131059"/>
                              <a:pt x="8845" y="931385"/>
                              <a:pt x="0" y="632541"/>
                            </a:cubicBezTo>
                            <a:cubicBezTo>
                              <a:pt x="-8845" y="333697"/>
                              <a:pt x="27548" y="188070"/>
                              <a:pt x="0" y="0"/>
                            </a:cubicBezTo>
                            <a:close/>
                          </a:path>
                          <a:path w="3250276" h="3795246" stroke="0" extrusionOk="0">
                            <a:moveTo>
                              <a:pt x="0" y="0"/>
                            </a:moveTo>
                            <a:cubicBezTo>
                              <a:pt x="345434" y="35439"/>
                              <a:pt x="480002" y="22650"/>
                              <a:pt x="715061" y="0"/>
                            </a:cubicBezTo>
                            <a:cubicBezTo>
                              <a:pt x="950120" y="-22650"/>
                              <a:pt x="1150222" y="-22755"/>
                              <a:pt x="1267608" y="0"/>
                            </a:cubicBezTo>
                            <a:cubicBezTo>
                              <a:pt x="1384994" y="22755"/>
                              <a:pt x="1811455" y="-12994"/>
                              <a:pt x="1982668" y="0"/>
                            </a:cubicBezTo>
                            <a:cubicBezTo>
                              <a:pt x="2153881" y="12994"/>
                              <a:pt x="2309364" y="7044"/>
                              <a:pt x="2567718" y="0"/>
                            </a:cubicBezTo>
                            <a:cubicBezTo>
                              <a:pt x="2826072" y="-7044"/>
                              <a:pt x="2999681" y="-17896"/>
                              <a:pt x="3250276" y="0"/>
                            </a:cubicBezTo>
                            <a:cubicBezTo>
                              <a:pt x="3236689" y="270506"/>
                              <a:pt x="3234815" y="331657"/>
                              <a:pt x="3250276" y="556636"/>
                            </a:cubicBezTo>
                            <a:cubicBezTo>
                              <a:pt x="3265737" y="781615"/>
                              <a:pt x="3264391" y="859207"/>
                              <a:pt x="3250276" y="1113272"/>
                            </a:cubicBezTo>
                            <a:cubicBezTo>
                              <a:pt x="3236161" y="1367337"/>
                              <a:pt x="3254300" y="1517012"/>
                              <a:pt x="3250276" y="1821718"/>
                            </a:cubicBezTo>
                            <a:cubicBezTo>
                              <a:pt x="3246252" y="2126424"/>
                              <a:pt x="3253748" y="2200300"/>
                              <a:pt x="3250276" y="2416307"/>
                            </a:cubicBezTo>
                            <a:cubicBezTo>
                              <a:pt x="3246804" y="2632314"/>
                              <a:pt x="3274799" y="2816612"/>
                              <a:pt x="3250276" y="3124753"/>
                            </a:cubicBezTo>
                            <a:cubicBezTo>
                              <a:pt x="3225753" y="3432894"/>
                              <a:pt x="3224914" y="3611401"/>
                              <a:pt x="3250276" y="3795246"/>
                            </a:cubicBezTo>
                            <a:cubicBezTo>
                              <a:pt x="2961671" y="3800065"/>
                              <a:pt x="2930331" y="3789663"/>
                              <a:pt x="2632724" y="3795246"/>
                            </a:cubicBezTo>
                            <a:cubicBezTo>
                              <a:pt x="2335117" y="3800829"/>
                              <a:pt x="2165460" y="3806245"/>
                              <a:pt x="2047674" y="3795246"/>
                            </a:cubicBezTo>
                            <a:cubicBezTo>
                              <a:pt x="1929888" y="3784248"/>
                              <a:pt x="1671982" y="3788701"/>
                              <a:pt x="1430121" y="3795246"/>
                            </a:cubicBezTo>
                            <a:cubicBezTo>
                              <a:pt x="1188260" y="3801791"/>
                              <a:pt x="999069" y="3822312"/>
                              <a:pt x="877575" y="3795246"/>
                            </a:cubicBezTo>
                            <a:cubicBezTo>
                              <a:pt x="756081" y="3768180"/>
                              <a:pt x="261882" y="3810904"/>
                              <a:pt x="0" y="3795246"/>
                            </a:cubicBezTo>
                            <a:cubicBezTo>
                              <a:pt x="-6013" y="3592591"/>
                              <a:pt x="2146" y="3311474"/>
                              <a:pt x="0" y="3162705"/>
                            </a:cubicBezTo>
                            <a:cubicBezTo>
                              <a:pt x="-2146" y="3013936"/>
                              <a:pt x="-25389" y="2835060"/>
                              <a:pt x="0" y="2568116"/>
                            </a:cubicBezTo>
                            <a:cubicBezTo>
                              <a:pt x="25389" y="2301172"/>
                              <a:pt x="-15588" y="2208203"/>
                              <a:pt x="0" y="2049433"/>
                            </a:cubicBezTo>
                            <a:cubicBezTo>
                              <a:pt x="15588" y="1890663"/>
                              <a:pt x="31191" y="1625301"/>
                              <a:pt x="0" y="1340987"/>
                            </a:cubicBezTo>
                            <a:cubicBezTo>
                              <a:pt x="-31191" y="1056673"/>
                              <a:pt x="11247" y="830750"/>
                              <a:pt x="0" y="632541"/>
                            </a:cubicBezTo>
                            <a:cubicBezTo>
                              <a:pt x="-11247" y="434332"/>
                              <a:pt x="-1136" y="230065"/>
                              <a:pt x="0" y="0"/>
                            </a:cubicBezTo>
                            <a:close/>
                          </a:path>
                        </a:pathLst>
                      </a:custGeom>
                      <ask:type>
                        <ask:lineSketchFreehand/>
                      </ask:type>
                    </ask:lineSketchStyleProps>
                  </a:ext>
                </a:extLst>
              </a:ln>
            </p:spPr>
            <p:txBody>
              <a:bodyPr/>
              <a:lstStyle/>
              <a:p>
                <a:r>
                  <a:rPr lang="en-US">
                    <a:noFill/>
                  </a:rPr>
                  <a:t> </a:t>
                </a:r>
              </a:p>
            </p:txBody>
          </p:sp>
        </mc:Fallback>
      </mc:AlternateContent>
      <p:sp>
        <p:nvSpPr>
          <p:cNvPr id="2" name="Google Shape;147;p2">
            <a:extLst>
              <a:ext uri="{FF2B5EF4-FFF2-40B4-BE49-F238E27FC236}">
                <a16:creationId xmlns:a16="http://schemas.microsoft.com/office/drawing/2014/main" id="{425F6317-7A3F-31FF-D7D9-68A0BE19DEA9}"/>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D98369FF-D9CD-0E6F-3A07-387B64EC6765}"/>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2BFC555B-107B-4D1E-632A-006CCBA5904F}"/>
            </a:ext>
          </a:extLst>
        </p:cNvPr>
        <p:cNvGrpSpPr/>
        <p:nvPr/>
      </p:nvGrpSpPr>
      <p:grpSpPr>
        <a:xfrm>
          <a:off x="0" y="0"/>
          <a:ext cx="0" cy="0"/>
          <a:chOff x="0" y="0"/>
          <a:chExt cx="0" cy="0"/>
        </a:xfrm>
      </p:grpSpPr>
      <p:sp>
        <p:nvSpPr>
          <p:cNvPr id="249" name="Google Shape;249;p13">
            <a:extLst>
              <a:ext uri="{FF2B5EF4-FFF2-40B4-BE49-F238E27FC236}">
                <a16:creationId xmlns:a16="http://schemas.microsoft.com/office/drawing/2014/main" id="{BF784B01-2B70-A557-3866-296B54C2FC67}"/>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force: </a:t>
            </a:r>
            <a:r>
              <a:rPr lang="en-GB" dirty="0">
                <a:solidFill>
                  <a:schemeClr val="accent1"/>
                </a:solidFill>
              </a:rPr>
              <a:t>Answer</a:t>
            </a:r>
            <a:endParaRPr dirty="0">
              <a:solidFill>
                <a:schemeClr val="accent1"/>
              </a:solidFill>
            </a:endParaRPr>
          </a:p>
        </p:txBody>
      </p:sp>
      <mc:AlternateContent xmlns:mc="http://schemas.openxmlformats.org/markup-compatibility/2006" xmlns:a14="http://schemas.microsoft.com/office/drawing/2010/main">
        <mc:Choice Requires="a14">
          <p:sp>
            <p:nvSpPr>
              <p:cNvPr id="250" name="Google Shape;250;p13">
                <a:extLst>
                  <a:ext uri="{FF2B5EF4-FFF2-40B4-BE49-F238E27FC236}">
                    <a16:creationId xmlns:a16="http://schemas.microsoft.com/office/drawing/2014/main" id="{A8C1D0B0-047C-A2ED-6809-DAB0CFDB1B69}"/>
                  </a:ext>
                </a:extLst>
              </p:cNvPr>
              <p:cNvSpPr txBox="1">
                <a:spLocks noGrp="1"/>
              </p:cNvSpPr>
              <p:nvPr>
                <p:ph type="body" idx="1"/>
              </p:nvPr>
            </p:nvSpPr>
            <p:spPr>
              <a:xfrm>
                <a:off x="636494" y="1690688"/>
                <a:ext cx="7040526" cy="4515802"/>
              </a:xfrm>
              <a:prstGeom prst="rect">
                <a:avLst/>
              </a:prstGeom>
              <a:solidFill>
                <a:schemeClr val="lt1"/>
              </a:solidFill>
              <a:ln>
                <a:noFill/>
              </a:ln>
            </p:spPr>
            <p:txBody>
              <a:bodyPr spcFirstLastPara="1" wrap="square" lIns="180000" tIns="180000" rIns="180000" bIns="180000" anchor="t" anchorCtr="0">
                <a:noAutofit/>
              </a:bodyPr>
              <a:lstStyle/>
              <a:p>
                <a:pPr marL="114300" lvl="0" indent="0" algn="l" rtl="0">
                  <a:lnSpc>
                    <a:spcPct val="108000"/>
                  </a:lnSpc>
                  <a:spcBef>
                    <a:spcPts val="0"/>
                  </a:spcBef>
                  <a:spcAft>
                    <a:spcPts val="0"/>
                  </a:spcAft>
                  <a:buClr>
                    <a:srgbClr val="432673"/>
                  </a:buClr>
                  <a:buSzPts val="2400"/>
                  <a:buNone/>
                </a:pPr>
                <a:r>
                  <a:rPr lang="en-GB" dirty="0"/>
                  <a:t>A carpenter needs to use 20 wooden joists. </a:t>
                </a:r>
                <a:br>
                  <a:rPr lang="en-GB" dirty="0"/>
                </a:br>
                <a:r>
                  <a:rPr lang="en-GB" dirty="0"/>
                  <a:t>She knows that one joist has a mass of 1.6 kg. Calculate the weight of the 20 joists.</a:t>
                </a:r>
              </a:p>
              <a:p>
                <a:pPr marL="114300" lvl="0" indent="0" algn="l" rtl="0">
                  <a:lnSpc>
                    <a:spcPct val="108000"/>
                  </a:lnSpc>
                  <a:spcBef>
                    <a:spcPts val="0"/>
                  </a:spcBef>
                  <a:spcAft>
                    <a:spcPts val="0"/>
                  </a:spcAft>
                  <a:buClr>
                    <a:srgbClr val="432673"/>
                  </a:buClr>
                  <a:buSzPts val="2400"/>
                  <a:buNone/>
                </a:pPr>
                <a:endParaRPr lang="en-GB" dirty="0"/>
              </a:p>
              <a:p>
                <a:pPr marL="114300" lvl="0" indent="0" algn="l" rtl="0">
                  <a:lnSpc>
                    <a:spcPct val="108000"/>
                  </a:lnSpc>
                  <a:spcBef>
                    <a:spcPts val="1000"/>
                  </a:spcBef>
                  <a:spcAft>
                    <a:spcPts val="0"/>
                  </a:spcAft>
                  <a:buClr>
                    <a:srgbClr val="432673"/>
                  </a:buClr>
                  <a:buSzPts val="2400"/>
                  <a:buNone/>
                </a:pPr>
                <a:r>
                  <a:rPr lang="en-GB" dirty="0"/>
                  <a:t>The mass of 20 joists is: </a:t>
                </a:r>
              </a:p>
              <a:p>
                <a:pPr marL="114300" lvl="0" indent="0" algn="l" rtl="0">
                  <a:lnSpc>
                    <a:spcPct val="108000"/>
                  </a:lnSpc>
                  <a:spcBef>
                    <a:spcPts val="1000"/>
                  </a:spcBef>
                  <a:spcAft>
                    <a:spcPts val="0"/>
                  </a:spcAft>
                  <a:buClr>
                    <a:srgbClr val="432673"/>
                  </a:buClr>
                  <a:buSzPts val="2400"/>
                  <a:buNone/>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20</m:t>
                      </m:r>
                      <m:r>
                        <a:rPr lang="en-GB" i="1" dirty="0">
                          <a:latin typeface="Cambria Math" panose="02040503050406030204" pitchFamily="18" charset="0"/>
                        </a:rPr>
                        <m:t>×1.6</m:t>
                      </m:r>
                      <m:r>
                        <a:rPr lang="en-US" b="0" i="1" dirty="0" smtClean="0">
                          <a:latin typeface="Cambria Math" panose="02040503050406030204" pitchFamily="18" charset="0"/>
                        </a:rPr>
                        <m:t> </m:t>
                      </m:r>
                      <m:r>
                        <m:rPr>
                          <m:nor/>
                        </m:rPr>
                        <a:rPr lang="en-US" b="0" i="0" dirty="0" smtClean="0">
                          <a:latin typeface="Cambria Math" panose="02040503050406030204" pitchFamily="18" charset="0"/>
                        </a:rPr>
                        <m:t>kg</m:t>
                      </m:r>
                      <m:r>
                        <a:rPr lang="en-GB" i="1" dirty="0">
                          <a:latin typeface="Cambria Math" panose="02040503050406030204" pitchFamily="18" charset="0"/>
                        </a:rPr>
                        <m:t>=32</m:t>
                      </m:r>
                      <m:r>
                        <m:rPr>
                          <m:nor/>
                        </m:rPr>
                        <a:rPr lang="en-GB" i="0" dirty="0">
                          <a:latin typeface="Cambria Math" panose="02040503050406030204" pitchFamily="18" charset="0"/>
                        </a:rPr>
                        <m:t> </m:t>
                      </m:r>
                      <m:r>
                        <m:rPr>
                          <m:nor/>
                        </m:rPr>
                        <a:rPr lang="en-GB" i="0" dirty="0">
                          <a:latin typeface="Cambria Math" panose="02040503050406030204" pitchFamily="18" charset="0"/>
                        </a:rPr>
                        <m:t>kg</m:t>
                      </m:r>
                    </m:oMath>
                  </m:oMathPara>
                </a14:m>
                <a:endParaRPr lang="en-GB" dirty="0"/>
              </a:p>
              <a:p>
                <a:pPr marL="114300" lvl="0" indent="0" algn="l" rtl="0">
                  <a:lnSpc>
                    <a:spcPct val="108000"/>
                  </a:lnSpc>
                  <a:spcBef>
                    <a:spcPts val="1000"/>
                  </a:spcBef>
                  <a:spcAft>
                    <a:spcPts val="0"/>
                  </a:spcAft>
                  <a:buClr>
                    <a:srgbClr val="432673"/>
                  </a:buClr>
                  <a:buSzPts val="2400"/>
                  <a:buNone/>
                </a:pPr>
                <a:r>
                  <a:rPr lang="en-GB" dirty="0"/>
                  <a:t>Use </a:t>
                </a:r>
                <a14:m>
                  <m:oMath xmlns:m="http://schemas.openxmlformats.org/officeDocument/2006/math">
                    <m:r>
                      <a:rPr lang="en-GB" i="1" dirty="0" smtClean="0">
                        <a:latin typeface="Cambria Math" panose="02040503050406030204" pitchFamily="18" charset="0"/>
                        <a:ea typeface="Times New Roman"/>
                        <a:cs typeface="Times New Roman"/>
                        <a:sym typeface="Times New Roman"/>
                      </a:rPr>
                      <m:t>𝐹</m:t>
                    </m:r>
                    <m:r>
                      <a:rPr lang="en-GB" i="1" dirty="0">
                        <a:latin typeface="Cambria Math" panose="02040503050406030204" pitchFamily="18" charset="0"/>
                      </a:rPr>
                      <m:t>=</m:t>
                    </m:r>
                    <m:r>
                      <a:rPr lang="en-GB" i="1" dirty="0">
                        <a:latin typeface="Cambria Math" panose="02040503050406030204" pitchFamily="18" charset="0"/>
                        <a:ea typeface="Times New Roman"/>
                        <a:cs typeface="Times New Roman"/>
                        <a:sym typeface="Times New Roman"/>
                      </a:rPr>
                      <m:t>𝑚𝑎</m:t>
                    </m:r>
                    <m:r>
                      <a:rPr lang="en-GB" i="1" dirty="0">
                        <a:latin typeface="Cambria Math" panose="02040503050406030204" pitchFamily="18" charset="0"/>
                      </a:rPr>
                      <m:t> </m:t>
                    </m:r>
                  </m:oMath>
                </a14:m>
                <a:r>
                  <a:rPr lang="en-GB" dirty="0"/>
                  <a:t>with </a:t>
                </a:r>
                <a14:m>
                  <m:oMath xmlns:m="http://schemas.openxmlformats.org/officeDocument/2006/math">
                    <m:r>
                      <a:rPr lang="en-GB" i="1" dirty="0" smtClean="0">
                        <a:latin typeface="Cambria Math" panose="02040503050406030204" pitchFamily="18" charset="0"/>
                        <a:ea typeface="Times New Roman"/>
                        <a:cs typeface="Times New Roman"/>
                        <a:sym typeface="Times New Roman"/>
                      </a:rPr>
                      <m:t>𝑎</m:t>
                    </m:r>
                    <m:r>
                      <a:rPr lang="en-GB" i="1" dirty="0">
                        <a:latin typeface="Cambria Math" panose="02040503050406030204" pitchFamily="18" charset="0"/>
                      </a:rPr>
                      <m:t>=</m:t>
                    </m:r>
                    <m:r>
                      <a:rPr lang="en-GB" i="1" dirty="0">
                        <a:latin typeface="Cambria Math" panose="02040503050406030204" pitchFamily="18" charset="0"/>
                        <a:ea typeface="Times New Roman"/>
                        <a:cs typeface="Times New Roman"/>
                        <a:sym typeface="Times New Roman"/>
                      </a:rPr>
                      <m:t>𝑔</m:t>
                    </m:r>
                    <m:r>
                      <a:rPr lang="en-GB" b="0" i="0" dirty="0" smtClean="0">
                        <a:latin typeface="Cambria Math" panose="02040503050406030204" pitchFamily="18" charset="0"/>
                        <a:ea typeface="Times New Roman"/>
                        <a:cs typeface="Times New Roman"/>
                        <a:sym typeface="Times New Roman"/>
                      </a:rPr>
                      <m:t>:</m:t>
                    </m:r>
                  </m:oMath>
                </a14:m>
                <a:endParaRPr lang="en-GB" dirty="0"/>
              </a:p>
              <a:p>
                <a:pPr marL="114300" lvl="0" indent="0" algn="l" rtl="0">
                  <a:lnSpc>
                    <a:spcPct val="108000"/>
                  </a:lnSpc>
                  <a:spcBef>
                    <a:spcPts val="1000"/>
                  </a:spcBef>
                  <a:spcAft>
                    <a:spcPts val="0"/>
                  </a:spcAft>
                  <a:buClr>
                    <a:srgbClr val="432673"/>
                  </a:buClr>
                  <a:buSzPts val="2400"/>
                  <a:buNone/>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Times New Roman"/>
                          <a:cs typeface="Times New Roman"/>
                          <a:sym typeface="Times New Roman"/>
                        </a:rPr>
                        <m:t>𝐹</m:t>
                      </m:r>
                      <m:r>
                        <a:rPr lang="en-GB" i="1" dirty="0">
                          <a:latin typeface="Cambria Math" panose="02040503050406030204" pitchFamily="18" charset="0"/>
                        </a:rPr>
                        <m:t>=</m:t>
                      </m:r>
                      <m:r>
                        <a:rPr lang="en-GB" i="1" dirty="0">
                          <a:latin typeface="Cambria Math" panose="02040503050406030204" pitchFamily="18" charset="0"/>
                          <a:ea typeface="Times New Roman"/>
                          <a:cs typeface="Times New Roman"/>
                          <a:sym typeface="Times New Roman"/>
                        </a:rPr>
                        <m:t>𝑚𝑔</m:t>
                      </m:r>
                      <m:r>
                        <a:rPr lang="en-GB" i="1" dirty="0">
                          <a:latin typeface="Cambria Math" panose="02040503050406030204" pitchFamily="18" charset="0"/>
                          <a:ea typeface="Times New Roman"/>
                          <a:cs typeface="Times New Roman"/>
                          <a:sym typeface="Times New Roman"/>
                        </a:rPr>
                        <m:t>=32 </m:t>
                      </m:r>
                      <m:r>
                        <m:rPr>
                          <m:nor/>
                        </m:rPr>
                        <a:rPr lang="en-US" b="0" i="0" dirty="0" smtClean="0">
                          <a:latin typeface="Cambria Math" panose="02040503050406030204" pitchFamily="18" charset="0"/>
                          <a:ea typeface="Times New Roman"/>
                          <a:cs typeface="Times New Roman"/>
                          <a:sym typeface="Times New Roman"/>
                        </a:rPr>
                        <m:t>kg</m:t>
                      </m:r>
                      <m:r>
                        <a:rPr lang="en-GB" i="1" dirty="0">
                          <a:latin typeface="Cambria Math" panose="02040503050406030204" pitchFamily="18" charset="0"/>
                          <a:ea typeface="Times New Roman"/>
                          <a:cs typeface="Times New Roman"/>
                          <a:sym typeface="Times New Roman"/>
                        </a:rPr>
                        <m:t>×9.8</m:t>
                      </m:r>
                      <m:r>
                        <a:rPr lang="en-GB" b="0" i="1" dirty="0" smtClean="0">
                          <a:latin typeface="Cambria Math" panose="02040503050406030204" pitchFamily="18" charset="0"/>
                          <a:ea typeface="Times New Roman"/>
                          <a:cs typeface="Times New Roman"/>
                          <a:sym typeface="Times New Roman"/>
                        </a:rPr>
                        <m:t> </m:t>
                      </m:r>
                      <m:r>
                        <m:rPr>
                          <m:sty m:val="p"/>
                        </m:rPr>
                        <a:rPr lang="en-GB" b="0" i="0" dirty="0" smtClean="0">
                          <a:latin typeface="Cambria Math" panose="02040503050406030204" pitchFamily="18" charset="0"/>
                          <a:ea typeface="Times New Roman"/>
                          <a:cs typeface="Times New Roman"/>
                          <a:sym typeface="Times New Roman"/>
                        </a:rPr>
                        <m:t>m</m:t>
                      </m:r>
                      <m:r>
                        <a:rPr lang="en-GB" b="0" i="0" dirty="0" smtClean="0">
                          <a:latin typeface="Cambria Math" panose="02040503050406030204" pitchFamily="18" charset="0"/>
                          <a:ea typeface="Times New Roman"/>
                          <a:cs typeface="Times New Roman"/>
                          <a:sym typeface="Times New Roman"/>
                        </a:rPr>
                        <m:t>/</m:t>
                      </m:r>
                      <m:sSup>
                        <m:sSupPr>
                          <m:ctrlPr>
                            <a:rPr lang="en-GB" b="0" i="1" dirty="0" smtClean="0">
                              <a:latin typeface="Cambria Math" panose="02040503050406030204" pitchFamily="18" charset="0"/>
                              <a:cs typeface="Times New Roman"/>
                              <a:sym typeface="Times New Roman"/>
                            </a:rPr>
                          </m:ctrlPr>
                        </m:sSupPr>
                        <m:e>
                          <m:r>
                            <m:rPr>
                              <m:sty m:val="p"/>
                            </m:rPr>
                            <a:rPr lang="en-GB" b="0" i="0" dirty="0" smtClean="0">
                              <a:latin typeface="Cambria Math" panose="02040503050406030204" pitchFamily="18" charset="0"/>
                              <a:cs typeface="Times New Roman"/>
                              <a:sym typeface="Times New Roman"/>
                            </a:rPr>
                            <m:t>s</m:t>
                          </m:r>
                        </m:e>
                        <m:sup>
                          <m:r>
                            <a:rPr lang="en-GB" b="0" i="0" dirty="0" smtClean="0">
                              <a:latin typeface="Cambria Math" panose="02040503050406030204" pitchFamily="18" charset="0"/>
                              <a:cs typeface="Times New Roman"/>
                              <a:sym typeface="Times New Roman"/>
                            </a:rPr>
                            <m:t>2</m:t>
                          </m:r>
                        </m:sup>
                      </m:sSup>
                      <m:r>
                        <a:rPr lang="en-GB" b="1" i="1" dirty="0" smtClean="0">
                          <a:latin typeface="Cambria Math" panose="02040503050406030204" pitchFamily="18" charset="0"/>
                        </a:rPr>
                        <m:t>=</m:t>
                      </m:r>
                      <m:r>
                        <a:rPr lang="en-GB" b="1" i="1" dirty="0">
                          <a:latin typeface="Cambria Math" panose="02040503050406030204" pitchFamily="18" charset="0"/>
                        </a:rPr>
                        <m:t>𝟑𝟏𝟑</m:t>
                      </m:r>
                      <m:r>
                        <a:rPr lang="en-GB" b="1" i="1" dirty="0">
                          <a:latin typeface="Cambria Math" panose="02040503050406030204" pitchFamily="18" charset="0"/>
                        </a:rPr>
                        <m:t>.</m:t>
                      </m:r>
                      <m:r>
                        <a:rPr lang="en-GB" b="1" i="1" dirty="0">
                          <a:latin typeface="Cambria Math" panose="02040503050406030204" pitchFamily="18" charset="0"/>
                        </a:rPr>
                        <m:t>𝟔</m:t>
                      </m:r>
                      <m:r>
                        <a:rPr lang="en-GB" b="1" i="1" dirty="0">
                          <a:latin typeface="Cambria Math" panose="02040503050406030204" pitchFamily="18" charset="0"/>
                        </a:rPr>
                        <m:t> </m:t>
                      </m:r>
                      <m:r>
                        <m:rPr>
                          <m:nor/>
                        </m:rPr>
                        <a:rPr lang="en-GB" b="0" i="0" dirty="0">
                          <a:latin typeface="Cambria Math" panose="02040503050406030204" pitchFamily="18" charset="0"/>
                        </a:rPr>
                        <m:t>N</m:t>
                      </m:r>
                    </m:oMath>
                  </m:oMathPara>
                </a14:m>
                <a:endParaRPr lang="en-GB" dirty="0"/>
              </a:p>
              <a:p>
                <a:pPr marL="114300" lvl="0" indent="0" algn="l" rtl="0">
                  <a:lnSpc>
                    <a:spcPct val="108000"/>
                  </a:lnSpc>
                  <a:spcBef>
                    <a:spcPts val="1000"/>
                  </a:spcBef>
                  <a:spcAft>
                    <a:spcPts val="0"/>
                  </a:spcAft>
                  <a:buClr>
                    <a:srgbClr val="432673"/>
                  </a:buClr>
                  <a:buSzPts val="2400"/>
                  <a:buNone/>
                </a:pPr>
                <a:endParaRPr lang="en-GB" dirty="0"/>
              </a:p>
              <a:p>
                <a:pPr marL="114300" lvl="0" indent="0" algn="l" rtl="0">
                  <a:lnSpc>
                    <a:spcPct val="108000"/>
                  </a:lnSpc>
                  <a:spcBef>
                    <a:spcPts val="1000"/>
                  </a:spcBef>
                  <a:spcAft>
                    <a:spcPts val="0"/>
                  </a:spcAft>
                  <a:buClr>
                    <a:srgbClr val="432673"/>
                  </a:buClr>
                  <a:buSzPts val="2400"/>
                  <a:buNone/>
                </a:pPr>
                <a:endParaRPr lang="en-GB" dirty="0"/>
              </a:p>
              <a:p>
                <a:pPr marL="114300" lvl="0" indent="0" algn="l" rtl="0">
                  <a:lnSpc>
                    <a:spcPct val="108000"/>
                  </a:lnSpc>
                  <a:spcBef>
                    <a:spcPts val="1000"/>
                  </a:spcBef>
                  <a:spcAft>
                    <a:spcPts val="0"/>
                  </a:spcAft>
                  <a:buClr>
                    <a:srgbClr val="432673"/>
                  </a:buClr>
                  <a:buSzPts val="2400"/>
                  <a:buNone/>
                </a:pPr>
                <a:endParaRPr lang="en-GB" dirty="0"/>
              </a:p>
              <a:p>
                <a:pPr marL="0" lvl="0" indent="0" algn="l" rtl="0">
                  <a:lnSpc>
                    <a:spcPct val="108000"/>
                  </a:lnSpc>
                  <a:spcBef>
                    <a:spcPts val="600"/>
                  </a:spcBef>
                  <a:spcAft>
                    <a:spcPts val="0"/>
                  </a:spcAft>
                  <a:buSzPts val="2400"/>
                  <a:buNone/>
                </a:pPr>
                <a:endParaRPr dirty="0"/>
              </a:p>
            </p:txBody>
          </p:sp>
        </mc:Choice>
        <mc:Fallback xmlns="">
          <p:sp>
            <p:nvSpPr>
              <p:cNvPr id="250" name="Google Shape;250;p13">
                <a:extLst>
                  <a:ext uri="{FF2B5EF4-FFF2-40B4-BE49-F238E27FC236}">
                    <a16:creationId xmlns:a16="http://schemas.microsoft.com/office/drawing/2014/main" id="{A8C1D0B0-047C-A2ED-6809-DAB0CFDB1B69}"/>
                  </a:ext>
                </a:extLst>
              </p:cNvPr>
              <p:cNvSpPr txBox="1">
                <a:spLocks noGrp="1" noRot="1" noChangeAspect="1" noMove="1" noResize="1" noEditPoints="1" noAdjustHandles="1" noChangeArrowheads="1" noChangeShapeType="1" noTextEdit="1"/>
              </p:cNvSpPr>
              <p:nvPr>
                <p:ph type="body" idx="1"/>
              </p:nvPr>
            </p:nvSpPr>
            <p:spPr>
              <a:xfrm>
                <a:off x="636494" y="1690688"/>
                <a:ext cx="7040526" cy="4515802"/>
              </a:xfrm>
              <a:prstGeom prst="rect">
                <a:avLst/>
              </a:prstGeom>
              <a:blipFill>
                <a:blip r:embed="rId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Google Shape;251;p13">
                <a:extLst>
                  <a:ext uri="{FF2B5EF4-FFF2-40B4-BE49-F238E27FC236}">
                    <a16:creationId xmlns:a16="http://schemas.microsoft.com/office/drawing/2014/main" id="{E339CE4A-3A97-0631-87A7-230B95302B67}"/>
                  </a:ext>
                </a:extLst>
              </p:cNvPr>
              <p:cNvSpPr txBox="1">
                <a:spLocks/>
              </p:cNvSpPr>
              <p:nvPr/>
            </p:nvSpPr>
            <p:spPr>
              <a:xfrm>
                <a:off x="8179724" y="1825626"/>
                <a:ext cx="3250276" cy="3795246"/>
              </a:xfrm>
              <a:custGeom>
                <a:avLst/>
                <a:gdLst>
                  <a:gd name="csX0" fmla="*/ 0 w 3250276"/>
                  <a:gd name="csY0" fmla="*/ 0 h 3795246"/>
                  <a:gd name="csX1" fmla="*/ 552547 w 3250276"/>
                  <a:gd name="csY1" fmla="*/ 0 h 3795246"/>
                  <a:gd name="csX2" fmla="*/ 1105094 w 3250276"/>
                  <a:gd name="csY2" fmla="*/ 0 h 3795246"/>
                  <a:gd name="csX3" fmla="*/ 1722646 w 3250276"/>
                  <a:gd name="csY3" fmla="*/ 0 h 3795246"/>
                  <a:gd name="csX4" fmla="*/ 2372701 w 3250276"/>
                  <a:gd name="csY4" fmla="*/ 0 h 3795246"/>
                  <a:gd name="csX5" fmla="*/ 3250276 w 3250276"/>
                  <a:gd name="csY5" fmla="*/ 0 h 3795246"/>
                  <a:gd name="csX6" fmla="*/ 3250276 w 3250276"/>
                  <a:gd name="csY6" fmla="*/ 518684 h 3795246"/>
                  <a:gd name="csX7" fmla="*/ 3250276 w 3250276"/>
                  <a:gd name="csY7" fmla="*/ 1037367 h 3795246"/>
                  <a:gd name="csX8" fmla="*/ 3250276 w 3250276"/>
                  <a:gd name="csY8" fmla="*/ 1631956 h 3795246"/>
                  <a:gd name="csX9" fmla="*/ 3250276 w 3250276"/>
                  <a:gd name="csY9" fmla="*/ 2340402 h 3795246"/>
                  <a:gd name="csX10" fmla="*/ 3250276 w 3250276"/>
                  <a:gd name="csY10" fmla="*/ 3048848 h 3795246"/>
                  <a:gd name="csX11" fmla="*/ 3250276 w 3250276"/>
                  <a:gd name="csY11" fmla="*/ 3795246 h 3795246"/>
                  <a:gd name="csX12" fmla="*/ 2535215 w 3250276"/>
                  <a:gd name="csY12" fmla="*/ 3795246 h 3795246"/>
                  <a:gd name="csX13" fmla="*/ 1950166 w 3250276"/>
                  <a:gd name="csY13" fmla="*/ 3795246 h 3795246"/>
                  <a:gd name="csX14" fmla="*/ 1332613 w 3250276"/>
                  <a:gd name="csY14" fmla="*/ 3795246 h 3795246"/>
                  <a:gd name="csX15" fmla="*/ 747563 w 3250276"/>
                  <a:gd name="csY15" fmla="*/ 3795246 h 3795246"/>
                  <a:gd name="csX16" fmla="*/ 0 w 3250276"/>
                  <a:gd name="csY16" fmla="*/ 3795246 h 3795246"/>
                  <a:gd name="csX17" fmla="*/ 0 w 3250276"/>
                  <a:gd name="csY17" fmla="*/ 3276562 h 3795246"/>
                  <a:gd name="csX18" fmla="*/ 0 w 3250276"/>
                  <a:gd name="csY18" fmla="*/ 2681974 h 3795246"/>
                  <a:gd name="csX19" fmla="*/ 0 w 3250276"/>
                  <a:gd name="csY19" fmla="*/ 2125338 h 3795246"/>
                  <a:gd name="csX20" fmla="*/ 0 w 3250276"/>
                  <a:gd name="csY20" fmla="*/ 1530749 h 3795246"/>
                  <a:gd name="csX21" fmla="*/ 0 w 3250276"/>
                  <a:gd name="csY21" fmla="*/ 860256 h 3795246"/>
                  <a:gd name="csX22" fmla="*/ 0 w 3250276"/>
                  <a:gd name="csY22" fmla="*/ 0 h 3795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250276" h="3795246" fill="none" extrusionOk="0">
                    <a:moveTo>
                      <a:pt x="0" y="0"/>
                    </a:moveTo>
                    <a:cubicBezTo>
                      <a:pt x="178896" y="22651"/>
                      <a:pt x="425170" y="-18263"/>
                      <a:pt x="552547" y="0"/>
                    </a:cubicBezTo>
                    <a:cubicBezTo>
                      <a:pt x="679924" y="18263"/>
                      <a:pt x="918352" y="6908"/>
                      <a:pt x="1105094" y="0"/>
                    </a:cubicBezTo>
                    <a:cubicBezTo>
                      <a:pt x="1291836" y="-6908"/>
                      <a:pt x="1531031" y="29912"/>
                      <a:pt x="1722646" y="0"/>
                    </a:cubicBezTo>
                    <a:cubicBezTo>
                      <a:pt x="1914261" y="-29912"/>
                      <a:pt x="2198501" y="-25070"/>
                      <a:pt x="2372701" y="0"/>
                    </a:cubicBezTo>
                    <a:cubicBezTo>
                      <a:pt x="2546901" y="25070"/>
                      <a:pt x="2888650" y="6914"/>
                      <a:pt x="3250276" y="0"/>
                    </a:cubicBezTo>
                    <a:cubicBezTo>
                      <a:pt x="3261508" y="253763"/>
                      <a:pt x="3243154" y="373165"/>
                      <a:pt x="3250276" y="518684"/>
                    </a:cubicBezTo>
                    <a:cubicBezTo>
                      <a:pt x="3257398" y="664203"/>
                      <a:pt x="3247451" y="809327"/>
                      <a:pt x="3250276" y="1037367"/>
                    </a:cubicBezTo>
                    <a:cubicBezTo>
                      <a:pt x="3253101" y="1265407"/>
                      <a:pt x="3245636" y="1361531"/>
                      <a:pt x="3250276" y="1631956"/>
                    </a:cubicBezTo>
                    <a:cubicBezTo>
                      <a:pt x="3254916" y="1902381"/>
                      <a:pt x="3261318" y="2167542"/>
                      <a:pt x="3250276" y="2340402"/>
                    </a:cubicBezTo>
                    <a:cubicBezTo>
                      <a:pt x="3239234" y="2513262"/>
                      <a:pt x="3276663" y="2750135"/>
                      <a:pt x="3250276" y="3048848"/>
                    </a:cubicBezTo>
                    <a:cubicBezTo>
                      <a:pt x="3223889" y="3347561"/>
                      <a:pt x="3255731" y="3566226"/>
                      <a:pt x="3250276" y="3795246"/>
                    </a:cubicBezTo>
                    <a:cubicBezTo>
                      <a:pt x="3085191" y="3828396"/>
                      <a:pt x="2757278" y="3823853"/>
                      <a:pt x="2535215" y="3795246"/>
                    </a:cubicBezTo>
                    <a:cubicBezTo>
                      <a:pt x="2313152" y="3766639"/>
                      <a:pt x="2161375" y="3793264"/>
                      <a:pt x="1950166" y="3795246"/>
                    </a:cubicBezTo>
                    <a:cubicBezTo>
                      <a:pt x="1738957" y="3797228"/>
                      <a:pt x="1591547" y="3792768"/>
                      <a:pt x="1332613" y="3795246"/>
                    </a:cubicBezTo>
                    <a:cubicBezTo>
                      <a:pt x="1073679" y="3797724"/>
                      <a:pt x="973627" y="3772031"/>
                      <a:pt x="747563" y="3795246"/>
                    </a:cubicBezTo>
                    <a:cubicBezTo>
                      <a:pt x="521499" y="3818462"/>
                      <a:pt x="274972" y="3822207"/>
                      <a:pt x="0" y="3795246"/>
                    </a:cubicBezTo>
                    <a:cubicBezTo>
                      <a:pt x="-6583" y="3660837"/>
                      <a:pt x="-5626" y="3459404"/>
                      <a:pt x="0" y="3276562"/>
                    </a:cubicBezTo>
                    <a:cubicBezTo>
                      <a:pt x="5626" y="3093720"/>
                      <a:pt x="-4536" y="2852536"/>
                      <a:pt x="0" y="2681974"/>
                    </a:cubicBezTo>
                    <a:cubicBezTo>
                      <a:pt x="4536" y="2511412"/>
                      <a:pt x="14149" y="2400969"/>
                      <a:pt x="0" y="2125338"/>
                    </a:cubicBezTo>
                    <a:cubicBezTo>
                      <a:pt x="-14149" y="1849707"/>
                      <a:pt x="-5811" y="1674021"/>
                      <a:pt x="0" y="1530749"/>
                    </a:cubicBezTo>
                    <a:cubicBezTo>
                      <a:pt x="5811" y="1387477"/>
                      <a:pt x="21880" y="1043377"/>
                      <a:pt x="0" y="860256"/>
                    </a:cubicBezTo>
                    <a:cubicBezTo>
                      <a:pt x="-21880" y="677135"/>
                      <a:pt x="34318" y="254425"/>
                      <a:pt x="0" y="0"/>
                    </a:cubicBezTo>
                    <a:close/>
                  </a:path>
                  <a:path w="3250276" h="3795246" stroke="0" extrusionOk="0">
                    <a:moveTo>
                      <a:pt x="0" y="0"/>
                    </a:moveTo>
                    <a:cubicBezTo>
                      <a:pt x="259626" y="-4978"/>
                      <a:pt x="398732" y="-34119"/>
                      <a:pt x="715061" y="0"/>
                    </a:cubicBezTo>
                    <a:cubicBezTo>
                      <a:pt x="1031390" y="34119"/>
                      <a:pt x="1032362" y="3225"/>
                      <a:pt x="1267608" y="0"/>
                    </a:cubicBezTo>
                    <a:cubicBezTo>
                      <a:pt x="1502854" y="-3225"/>
                      <a:pt x="1629662" y="27311"/>
                      <a:pt x="1852657" y="0"/>
                    </a:cubicBezTo>
                    <a:cubicBezTo>
                      <a:pt x="2075652" y="-27311"/>
                      <a:pt x="2239982" y="-4710"/>
                      <a:pt x="2470210" y="0"/>
                    </a:cubicBezTo>
                    <a:cubicBezTo>
                      <a:pt x="2700438" y="4710"/>
                      <a:pt x="2873996" y="-1383"/>
                      <a:pt x="3250276" y="0"/>
                    </a:cubicBezTo>
                    <a:cubicBezTo>
                      <a:pt x="3224603" y="220805"/>
                      <a:pt x="3268862" y="475592"/>
                      <a:pt x="3250276" y="632541"/>
                    </a:cubicBezTo>
                    <a:cubicBezTo>
                      <a:pt x="3231690" y="789490"/>
                      <a:pt x="3269892" y="1107075"/>
                      <a:pt x="3250276" y="1265082"/>
                    </a:cubicBezTo>
                    <a:cubicBezTo>
                      <a:pt x="3230660" y="1423089"/>
                      <a:pt x="3278058" y="1790555"/>
                      <a:pt x="3250276" y="1935575"/>
                    </a:cubicBezTo>
                    <a:cubicBezTo>
                      <a:pt x="3222494" y="2080595"/>
                      <a:pt x="3275767" y="2301966"/>
                      <a:pt x="3250276" y="2568116"/>
                    </a:cubicBezTo>
                    <a:cubicBezTo>
                      <a:pt x="3224785" y="2834266"/>
                      <a:pt x="3259645" y="3023531"/>
                      <a:pt x="3250276" y="3162705"/>
                    </a:cubicBezTo>
                    <a:cubicBezTo>
                      <a:pt x="3240907" y="3301879"/>
                      <a:pt x="3277211" y="3595423"/>
                      <a:pt x="3250276" y="3795246"/>
                    </a:cubicBezTo>
                    <a:cubicBezTo>
                      <a:pt x="3021013" y="3779061"/>
                      <a:pt x="2857803" y="3816419"/>
                      <a:pt x="2697729" y="3795246"/>
                    </a:cubicBezTo>
                    <a:cubicBezTo>
                      <a:pt x="2537655" y="3774073"/>
                      <a:pt x="2331773" y="3785172"/>
                      <a:pt x="2112679" y="3795246"/>
                    </a:cubicBezTo>
                    <a:cubicBezTo>
                      <a:pt x="1893585" y="3805321"/>
                      <a:pt x="1629753" y="3784266"/>
                      <a:pt x="1495127" y="3795246"/>
                    </a:cubicBezTo>
                    <a:cubicBezTo>
                      <a:pt x="1360501" y="3806226"/>
                      <a:pt x="1027957" y="3782979"/>
                      <a:pt x="910077" y="3795246"/>
                    </a:cubicBezTo>
                    <a:cubicBezTo>
                      <a:pt x="792197" y="3807514"/>
                      <a:pt x="231188" y="3787095"/>
                      <a:pt x="0" y="3795246"/>
                    </a:cubicBezTo>
                    <a:cubicBezTo>
                      <a:pt x="-27570" y="3625327"/>
                      <a:pt x="-13120" y="3331491"/>
                      <a:pt x="0" y="3086800"/>
                    </a:cubicBezTo>
                    <a:cubicBezTo>
                      <a:pt x="13120" y="2842109"/>
                      <a:pt x="18560" y="2635973"/>
                      <a:pt x="0" y="2378354"/>
                    </a:cubicBezTo>
                    <a:cubicBezTo>
                      <a:pt x="-18560" y="2120735"/>
                      <a:pt x="18108" y="2025885"/>
                      <a:pt x="0" y="1821718"/>
                    </a:cubicBezTo>
                    <a:cubicBezTo>
                      <a:pt x="-18108" y="1617551"/>
                      <a:pt x="-19391" y="1484593"/>
                      <a:pt x="0" y="1189177"/>
                    </a:cubicBezTo>
                    <a:cubicBezTo>
                      <a:pt x="19391" y="893761"/>
                      <a:pt x="54866" y="481340"/>
                      <a:pt x="0" y="0"/>
                    </a:cubicBezTo>
                    <a:close/>
                  </a:path>
                </a:pathLst>
              </a:custGeom>
              <a:solidFill>
                <a:srgbClr val="EBDDF4"/>
              </a:solidFill>
              <a:ln w="19050" cap="sq" cmpd="sng">
                <a:solidFill>
                  <a:srgbClr val="432673"/>
                </a:solidFill>
                <a:prstDash val="solid"/>
                <a:round/>
                <a:headEnd type="none" w="sm" len="sm"/>
                <a:tailEnd type="none" w="sm" len="sm"/>
                <a:extLst>
                  <a:ext uri="{C807C97D-BFC1-408E-A445-0C87EB9F89A2}">
                    <ask:lineSketchStyleProps xmlns:ask="http://schemas.microsoft.com/office/drawing/2018/sketchyshapes" sd="3382564630">
                      <a:prstGeom prst="rect">
                        <a:avLst/>
                      </a:prstGeom>
                      <ask:type>
                        <ask:lineSketchFreehand/>
                      </ask:type>
                    </ask:lineSketchStyleProps>
                  </a:ext>
                </a:extLst>
              </a:ln>
            </p:spPr>
            <p:txBody>
              <a:bodyPr spcFirstLastPara="1" wrap="square" lIns="180000" tIns="180000" rIns="180000" bIns="180000" anchor="ctr"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534C29"/>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534C29"/>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400"/>
                </a:pPr>
                <a:r>
                  <a:rPr lang="en-GB" dirty="0"/>
                  <a:t>Remember that mass is not weight. Weight is a force due to the effect of gravity on a mass.</a:t>
                </a:r>
              </a:p>
              <a:p>
                <a:pPr marL="228600" indent="-228600">
                  <a:buSzPts val="2400"/>
                </a:pPr>
                <a:r>
                  <a:rPr lang="en-GB" dirty="0"/>
                  <a:t>You will usually be told to use </a:t>
                </a:r>
                <a:br>
                  <a:rPr lang="en-GB" dirty="0"/>
                </a:br>
                <a14:m>
                  <m:oMath xmlns:m="http://schemas.openxmlformats.org/officeDocument/2006/math">
                    <m:r>
                      <a:rPr lang="en-GB" sz="2600" i="1" dirty="0" smtClean="0">
                        <a:latin typeface="Cambria Math" panose="02040503050406030204" pitchFamily="18" charset="0"/>
                        <a:ea typeface="Times New Roman"/>
                        <a:cs typeface="Times New Roman"/>
                        <a:sym typeface="Times New Roman"/>
                      </a:rPr>
                      <m:t>𝑔</m:t>
                    </m:r>
                    <m:r>
                      <a:rPr lang="en-GB" i="1" dirty="0">
                        <a:latin typeface="Cambria Math" panose="02040503050406030204" pitchFamily="18" charset="0"/>
                      </a:rPr>
                      <m:t>=9.8 </m:t>
                    </m:r>
                    <m:r>
                      <m:rPr>
                        <m:nor/>
                      </m:rPr>
                      <a:rPr lang="en-GB" i="0" dirty="0">
                        <a:latin typeface="Cambria Math" panose="02040503050406030204" pitchFamily="18" charset="0"/>
                      </a:rPr>
                      <m:t>m</m:t>
                    </m:r>
                    <m:r>
                      <m:rPr>
                        <m:nor/>
                      </m:rPr>
                      <a:rPr lang="en-GB" i="0" dirty="0">
                        <a:latin typeface="Cambria Math" panose="02040503050406030204" pitchFamily="18" charset="0"/>
                      </a:rPr>
                      <m:t>/</m:t>
                    </m:r>
                    <m:r>
                      <m:rPr>
                        <m:nor/>
                      </m:rPr>
                      <a:rPr lang="en-GB" i="0" dirty="0">
                        <a:latin typeface="Cambria Math" panose="02040503050406030204" pitchFamily="18" charset="0"/>
                      </a:rPr>
                      <m:t>s</m:t>
                    </m:r>
                    <m:r>
                      <m:rPr>
                        <m:nor/>
                      </m:rPr>
                      <a:rPr lang="en-GB" i="0" baseline="30000" dirty="0">
                        <a:latin typeface="Cambria Math" panose="02040503050406030204" pitchFamily="18" charset="0"/>
                      </a:rPr>
                      <m:t>2</m:t>
                    </m:r>
                  </m:oMath>
                </a14:m>
                <a:endParaRPr lang="en-GB" dirty="0"/>
              </a:p>
            </p:txBody>
          </p:sp>
        </mc:Choice>
        <mc:Fallback xmlns="">
          <p:sp>
            <p:nvSpPr>
              <p:cNvPr id="4" name="Google Shape;251;p13">
                <a:extLst>
                  <a:ext uri="{FF2B5EF4-FFF2-40B4-BE49-F238E27FC236}">
                    <a16:creationId xmlns:a16="http://schemas.microsoft.com/office/drawing/2014/main" id="{E339CE4A-3A97-0631-87A7-230B95302B67}"/>
                  </a:ext>
                </a:extLst>
              </p:cNvPr>
              <p:cNvSpPr txBox="1">
                <a:spLocks noRot="1" noChangeAspect="1" noMove="1" noResize="1" noEditPoints="1" noAdjustHandles="1" noChangeArrowheads="1" noChangeShapeType="1" noTextEdit="1"/>
              </p:cNvSpPr>
              <p:nvPr/>
            </p:nvSpPr>
            <p:spPr>
              <a:xfrm>
                <a:off x="8179724" y="1825626"/>
                <a:ext cx="3250276" cy="3795246"/>
              </a:xfrm>
              <a:prstGeom prst="rect">
                <a:avLst/>
              </a:prstGeom>
              <a:blipFill>
                <a:blip r:embed="rId4"/>
                <a:stretch>
                  <a:fillRect/>
                </a:stretch>
              </a:blipFill>
              <a:ln w="19050" cap="sq" cmpd="sng">
                <a:solidFill>
                  <a:srgbClr val="432673"/>
                </a:solidFill>
                <a:prstDash val="solid"/>
                <a:round/>
                <a:headEnd type="none" w="sm" len="sm"/>
                <a:tailEnd type="none" w="sm" len="sm"/>
                <a:extLst>
                  <a:ext uri="{C807C97D-BFC1-408E-A445-0C87EB9F89A2}">
                    <ask:lineSketchStyleProps xmlns:ask="http://schemas.microsoft.com/office/drawing/2018/sketchyshapes" sd="3382564630">
                      <a:custGeom>
                        <a:avLst/>
                        <a:gdLst>
                          <a:gd name="csX0" fmla="*/ 0 w 3250276"/>
                          <a:gd name="csY0" fmla="*/ 0 h 3795246"/>
                          <a:gd name="csX1" fmla="*/ 552547 w 3250276"/>
                          <a:gd name="csY1" fmla="*/ 0 h 3795246"/>
                          <a:gd name="csX2" fmla="*/ 1105094 w 3250276"/>
                          <a:gd name="csY2" fmla="*/ 0 h 3795246"/>
                          <a:gd name="csX3" fmla="*/ 1722646 w 3250276"/>
                          <a:gd name="csY3" fmla="*/ 0 h 3795246"/>
                          <a:gd name="csX4" fmla="*/ 2372701 w 3250276"/>
                          <a:gd name="csY4" fmla="*/ 0 h 3795246"/>
                          <a:gd name="csX5" fmla="*/ 3250276 w 3250276"/>
                          <a:gd name="csY5" fmla="*/ 0 h 3795246"/>
                          <a:gd name="csX6" fmla="*/ 3250276 w 3250276"/>
                          <a:gd name="csY6" fmla="*/ 518684 h 3795246"/>
                          <a:gd name="csX7" fmla="*/ 3250276 w 3250276"/>
                          <a:gd name="csY7" fmla="*/ 1037367 h 3795246"/>
                          <a:gd name="csX8" fmla="*/ 3250276 w 3250276"/>
                          <a:gd name="csY8" fmla="*/ 1631956 h 3795246"/>
                          <a:gd name="csX9" fmla="*/ 3250276 w 3250276"/>
                          <a:gd name="csY9" fmla="*/ 2340402 h 3795246"/>
                          <a:gd name="csX10" fmla="*/ 3250276 w 3250276"/>
                          <a:gd name="csY10" fmla="*/ 3048848 h 3795246"/>
                          <a:gd name="csX11" fmla="*/ 3250276 w 3250276"/>
                          <a:gd name="csY11" fmla="*/ 3795246 h 3795246"/>
                          <a:gd name="csX12" fmla="*/ 2535215 w 3250276"/>
                          <a:gd name="csY12" fmla="*/ 3795246 h 3795246"/>
                          <a:gd name="csX13" fmla="*/ 1950166 w 3250276"/>
                          <a:gd name="csY13" fmla="*/ 3795246 h 3795246"/>
                          <a:gd name="csX14" fmla="*/ 1332613 w 3250276"/>
                          <a:gd name="csY14" fmla="*/ 3795246 h 3795246"/>
                          <a:gd name="csX15" fmla="*/ 747563 w 3250276"/>
                          <a:gd name="csY15" fmla="*/ 3795246 h 3795246"/>
                          <a:gd name="csX16" fmla="*/ 0 w 3250276"/>
                          <a:gd name="csY16" fmla="*/ 3795246 h 3795246"/>
                          <a:gd name="csX17" fmla="*/ 0 w 3250276"/>
                          <a:gd name="csY17" fmla="*/ 3276562 h 3795246"/>
                          <a:gd name="csX18" fmla="*/ 0 w 3250276"/>
                          <a:gd name="csY18" fmla="*/ 2681974 h 3795246"/>
                          <a:gd name="csX19" fmla="*/ 0 w 3250276"/>
                          <a:gd name="csY19" fmla="*/ 2125338 h 3795246"/>
                          <a:gd name="csX20" fmla="*/ 0 w 3250276"/>
                          <a:gd name="csY20" fmla="*/ 1530749 h 3795246"/>
                          <a:gd name="csX21" fmla="*/ 0 w 3250276"/>
                          <a:gd name="csY21" fmla="*/ 860256 h 3795246"/>
                          <a:gd name="csX22" fmla="*/ 0 w 3250276"/>
                          <a:gd name="csY22" fmla="*/ 0 h 3795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250276" h="3795246" fill="none" extrusionOk="0">
                            <a:moveTo>
                              <a:pt x="0" y="0"/>
                            </a:moveTo>
                            <a:cubicBezTo>
                              <a:pt x="178896" y="22651"/>
                              <a:pt x="425170" y="-18263"/>
                              <a:pt x="552547" y="0"/>
                            </a:cubicBezTo>
                            <a:cubicBezTo>
                              <a:pt x="679924" y="18263"/>
                              <a:pt x="918352" y="6908"/>
                              <a:pt x="1105094" y="0"/>
                            </a:cubicBezTo>
                            <a:cubicBezTo>
                              <a:pt x="1291836" y="-6908"/>
                              <a:pt x="1531031" y="29912"/>
                              <a:pt x="1722646" y="0"/>
                            </a:cubicBezTo>
                            <a:cubicBezTo>
                              <a:pt x="1914261" y="-29912"/>
                              <a:pt x="2198501" y="-25070"/>
                              <a:pt x="2372701" y="0"/>
                            </a:cubicBezTo>
                            <a:cubicBezTo>
                              <a:pt x="2546901" y="25070"/>
                              <a:pt x="2888650" y="6914"/>
                              <a:pt x="3250276" y="0"/>
                            </a:cubicBezTo>
                            <a:cubicBezTo>
                              <a:pt x="3261508" y="253763"/>
                              <a:pt x="3243154" y="373165"/>
                              <a:pt x="3250276" y="518684"/>
                            </a:cubicBezTo>
                            <a:cubicBezTo>
                              <a:pt x="3257398" y="664203"/>
                              <a:pt x="3247451" y="809327"/>
                              <a:pt x="3250276" y="1037367"/>
                            </a:cubicBezTo>
                            <a:cubicBezTo>
                              <a:pt x="3253101" y="1265407"/>
                              <a:pt x="3245636" y="1361531"/>
                              <a:pt x="3250276" y="1631956"/>
                            </a:cubicBezTo>
                            <a:cubicBezTo>
                              <a:pt x="3254916" y="1902381"/>
                              <a:pt x="3261318" y="2167542"/>
                              <a:pt x="3250276" y="2340402"/>
                            </a:cubicBezTo>
                            <a:cubicBezTo>
                              <a:pt x="3239234" y="2513262"/>
                              <a:pt x="3276663" y="2750135"/>
                              <a:pt x="3250276" y="3048848"/>
                            </a:cubicBezTo>
                            <a:cubicBezTo>
                              <a:pt x="3223889" y="3347561"/>
                              <a:pt x="3255731" y="3566226"/>
                              <a:pt x="3250276" y="3795246"/>
                            </a:cubicBezTo>
                            <a:cubicBezTo>
                              <a:pt x="3085191" y="3828396"/>
                              <a:pt x="2757278" y="3823853"/>
                              <a:pt x="2535215" y="3795246"/>
                            </a:cubicBezTo>
                            <a:cubicBezTo>
                              <a:pt x="2313152" y="3766639"/>
                              <a:pt x="2161375" y="3793264"/>
                              <a:pt x="1950166" y="3795246"/>
                            </a:cubicBezTo>
                            <a:cubicBezTo>
                              <a:pt x="1738957" y="3797228"/>
                              <a:pt x="1591547" y="3792768"/>
                              <a:pt x="1332613" y="3795246"/>
                            </a:cubicBezTo>
                            <a:cubicBezTo>
                              <a:pt x="1073679" y="3797724"/>
                              <a:pt x="973627" y="3772031"/>
                              <a:pt x="747563" y="3795246"/>
                            </a:cubicBezTo>
                            <a:cubicBezTo>
                              <a:pt x="521499" y="3818462"/>
                              <a:pt x="274972" y="3822207"/>
                              <a:pt x="0" y="3795246"/>
                            </a:cubicBezTo>
                            <a:cubicBezTo>
                              <a:pt x="-6583" y="3660837"/>
                              <a:pt x="-5626" y="3459404"/>
                              <a:pt x="0" y="3276562"/>
                            </a:cubicBezTo>
                            <a:cubicBezTo>
                              <a:pt x="5626" y="3093720"/>
                              <a:pt x="-4536" y="2852536"/>
                              <a:pt x="0" y="2681974"/>
                            </a:cubicBezTo>
                            <a:cubicBezTo>
                              <a:pt x="4536" y="2511412"/>
                              <a:pt x="14149" y="2400969"/>
                              <a:pt x="0" y="2125338"/>
                            </a:cubicBezTo>
                            <a:cubicBezTo>
                              <a:pt x="-14149" y="1849707"/>
                              <a:pt x="-5811" y="1674021"/>
                              <a:pt x="0" y="1530749"/>
                            </a:cubicBezTo>
                            <a:cubicBezTo>
                              <a:pt x="5811" y="1387477"/>
                              <a:pt x="21880" y="1043377"/>
                              <a:pt x="0" y="860256"/>
                            </a:cubicBezTo>
                            <a:cubicBezTo>
                              <a:pt x="-21880" y="677135"/>
                              <a:pt x="34318" y="254425"/>
                              <a:pt x="0" y="0"/>
                            </a:cubicBezTo>
                            <a:close/>
                          </a:path>
                          <a:path w="3250276" h="3795246" stroke="0" extrusionOk="0">
                            <a:moveTo>
                              <a:pt x="0" y="0"/>
                            </a:moveTo>
                            <a:cubicBezTo>
                              <a:pt x="259626" y="-4978"/>
                              <a:pt x="398732" y="-34119"/>
                              <a:pt x="715061" y="0"/>
                            </a:cubicBezTo>
                            <a:cubicBezTo>
                              <a:pt x="1031390" y="34119"/>
                              <a:pt x="1032362" y="3225"/>
                              <a:pt x="1267608" y="0"/>
                            </a:cubicBezTo>
                            <a:cubicBezTo>
                              <a:pt x="1502854" y="-3225"/>
                              <a:pt x="1629662" y="27311"/>
                              <a:pt x="1852657" y="0"/>
                            </a:cubicBezTo>
                            <a:cubicBezTo>
                              <a:pt x="2075652" y="-27311"/>
                              <a:pt x="2239982" y="-4710"/>
                              <a:pt x="2470210" y="0"/>
                            </a:cubicBezTo>
                            <a:cubicBezTo>
                              <a:pt x="2700438" y="4710"/>
                              <a:pt x="2873996" y="-1383"/>
                              <a:pt x="3250276" y="0"/>
                            </a:cubicBezTo>
                            <a:cubicBezTo>
                              <a:pt x="3224603" y="220805"/>
                              <a:pt x="3268862" y="475592"/>
                              <a:pt x="3250276" y="632541"/>
                            </a:cubicBezTo>
                            <a:cubicBezTo>
                              <a:pt x="3231690" y="789490"/>
                              <a:pt x="3269892" y="1107075"/>
                              <a:pt x="3250276" y="1265082"/>
                            </a:cubicBezTo>
                            <a:cubicBezTo>
                              <a:pt x="3230660" y="1423089"/>
                              <a:pt x="3278058" y="1790555"/>
                              <a:pt x="3250276" y="1935575"/>
                            </a:cubicBezTo>
                            <a:cubicBezTo>
                              <a:pt x="3222494" y="2080595"/>
                              <a:pt x="3275767" y="2301966"/>
                              <a:pt x="3250276" y="2568116"/>
                            </a:cubicBezTo>
                            <a:cubicBezTo>
                              <a:pt x="3224785" y="2834266"/>
                              <a:pt x="3259645" y="3023531"/>
                              <a:pt x="3250276" y="3162705"/>
                            </a:cubicBezTo>
                            <a:cubicBezTo>
                              <a:pt x="3240907" y="3301879"/>
                              <a:pt x="3277211" y="3595423"/>
                              <a:pt x="3250276" y="3795246"/>
                            </a:cubicBezTo>
                            <a:cubicBezTo>
                              <a:pt x="3021013" y="3779061"/>
                              <a:pt x="2857803" y="3816419"/>
                              <a:pt x="2697729" y="3795246"/>
                            </a:cubicBezTo>
                            <a:cubicBezTo>
                              <a:pt x="2537655" y="3774073"/>
                              <a:pt x="2331773" y="3785172"/>
                              <a:pt x="2112679" y="3795246"/>
                            </a:cubicBezTo>
                            <a:cubicBezTo>
                              <a:pt x="1893585" y="3805321"/>
                              <a:pt x="1629753" y="3784266"/>
                              <a:pt x="1495127" y="3795246"/>
                            </a:cubicBezTo>
                            <a:cubicBezTo>
                              <a:pt x="1360501" y="3806226"/>
                              <a:pt x="1027957" y="3782979"/>
                              <a:pt x="910077" y="3795246"/>
                            </a:cubicBezTo>
                            <a:cubicBezTo>
                              <a:pt x="792197" y="3807514"/>
                              <a:pt x="231188" y="3787095"/>
                              <a:pt x="0" y="3795246"/>
                            </a:cubicBezTo>
                            <a:cubicBezTo>
                              <a:pt x="-27570" y="3625327"/>
                              <a:pt x="-13120" y="3331491"/>
                              <a:pt x="0" y="3086800"/>
                            </a:cubicBezTo>
                            <a:cubicBezTo>
                              <a:pt x="13120" y="2842109"/>
                              <a:pt x="18560" y="2635973"/>
                              <a:pt x="0" y="2378354"/>
                            </a:cubicBezTo>
                            <a:cubicBezTo>
                              <a:pt x="-18560" y="2120735"/>
                              <a:pt x="18108" y="2025885"/>
                              <a:pt x="0" y="1821718"/>
                            </a:cubicBezTo>
                            <a:cubicBezTo>
                              <a:pt x="-18108" y="1617551"/>
                              <a:pt x="-19391" y="1484593"/>
                              <a:pt x="0" y="1189177"/>
                            </a:cubicBezTo>
                            <a:cubicBezTo>
                              <a:pt x="19391" y="893761"/>
                              <a:pt x="54866" y="481340"/>
                              <a:pt x="0" y="0"/>
                            </a:cubicBezTo>
                            <a:close/>
                          </a:path>
                        </a:pathLst>
                      </a:custGeom>
                      <ask:type>
                        <ask:lineSketchFreehand/>
                      </ask:type>
                    </ask:lineSketchStyleProps>
                  </a:ext>
                </a:extLst>
              </a:ln>
            </p:spPr>
            <p:txBody>
              <a:bodyPr/>
              <a:lstStyle/>
              <a:p>
                <a:r>
                  <a:rPr lang="en-US">
                    <a:noFill/>
                  </a:rPr>
                  <a:t> </a:t>
                </a:r>
              </a:p>
            </p:txBody>
          </p:sp>
        </mc:Fallback>
      </mc:AlternateContent>
      <p:sp>
        <p:nvSpPr>
          <p:cNvPr id="2" name="Google Shape;147;p2">
            <a:extLst>
              <a:ext uri="{FF2B5EF4-FFF2-40B4-BE49-F238E27FC236}">
                <a16:creationId xmlns:a16="http://schemas.microsoft.com/office/drawing/2014/main" id="{035955C9-008B-44B4-4F4B-C207EA4794B5}"/>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32F9C6A9-A100-5A00-BFAE-158624891669}"/>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extLst>
      <p:ext uri="{BB962C8B-B14F-4D97-AF65-F5344CB8AC3E}">
        <p14:creationId xmlns:p14="http://schemas.microsoft.com/office/powerpoint/2010/main" val="400410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How materials respond to force</a:t>
            </a:r>
            <a:endParaRPr dirty="0"/>
          </a:p>
        </p:txBody>
      </p:sp>
      <mc:AlternateContent xmlns:mc="http://schemas.openxmlformats.org/markup-compatibility/2006" xmlns:a14="http://schemas.microsoft.com/office/drawing/2010/main">
        <mc:Choice Requires="a14">
          <p:sp>
            <p:nvSpPr>
              <p:cNvPr id="259" name="Google Shape;259;p14"/>
              <p:cNvSpPr txBox="1">
                <a:spLocks noGrp="1"/>
              </p:cNvSpPr>
              <p:nvPr>
                <p:ph type="body" idx="1"/>
              </p:nvPr>
            </p:nvSpPr>
            <p:spPr>
              <a:xfrm>
                <a:off x="838200" y="1690688"/>
                <a:ext cx="10845800" cy="4486275"/>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600"/>
                  <a:buNone/>
                </a:pPr>
                <a:r>
                  <a:rPr lang="en-GB" b="1" dirty="0"/>
                  <a:t>Stress </a:t>
                </a:r>
                <a:r>
                  <a:rPr lang="en-GB" dirty="0"/>
                  <a:t>describes how force is distributed inside a material:</a:t>
                </a:r>
              </a:p>
              <a:p>
                <a:pPr marL="0" lvl="0" indent="0" algn="ctr" rtl="0">
                  <a:lnSpc>
                    <a:spcPct val="108000"/>
                  </a:lnSpc>
                  <a:spcBef>
                    <a:spcPts val="0"/>
                  </a:spcBef>
                  <a:spcAft>
                    <a:spcPts val="0"/>
                  </a:spcAft>
                  <a:buSzPts val="2600"/>
                  <a:buNone/>
                </a:pPr>
                <a:r>
                  <a:rPr lang="en-GB" b="1" dirty="0"/>
                  <a:t> </a:t>
                </a:r>
                <a14:m>
                  <m:oMath xmlns:m="http://schemas.openxmlformats.org/officeDocument/2006/math">
                    <m:r>
                      <m:rPr>
                        <m:nor/>
                      </m:rPr>
                      <a:rPr lang="en-GB" i="0" smtClean="0">
                        <a:latin typeface="Cambria Math" panose="02040503050406030204" pitchFamily="18" charset="0"/>
                      </a:rPr>
                      <m:t>s</m:t>
                    </m:r>
                    <m:r>
                      <m:rPr>
                        <m:nor/>
                      </m:rPr>
                      <a:rPr lang="en-US" i="0" smtClean="0">
                        <a:latin typeface="Cambria Math" panose="02040503050406030204" pitchFamily="18" charset="0"/>
                      </a:rPr>
                      <m:t>tress</m:t>
                    </m:r>
                    <m:r>
                      <a:rPr lang="en-US" b="0" i="1" smtClean="0">
                        <a:latin typeface="Cambria Math" panose="02040503050406030204" pitchFamily="18" charset="0"/>
                      </a:rPr>
                      <m:t>=</m:t>
                    </m:r>
                    <m:f>
                      <m:fPr>
                        <m:ctrlPr>
                          <a:rPr lang="en-US" i="1" smtClean="0">
                            <a:latin typeface="Cambria Math" panose="02040503050406030204" pitchFamily="18" charset="0"/>
                          </a:rPr>
                        </m:ctrlPr>
                      </m:fPr>
                      <m:num>
                        <m:r>
                          <m:rPr>
                            <m:nor/>
                          </m:rPr>
                          <a:rPr lang="en-US" i="0" smtClean="0">
                            <a:latin typeface="Cambria Math" panose="02040503050406030204" pitchFamily="18" charset="0"/>
                          </a:rPr>
                          <m:t>force</m:t>
                        </m:r>
                      </m:num>
                      <m:den>
                        <m:r>
                          <m:rPr>
                            <m:nor/>
                          </m:rPr>
                          <a:rPr lang="en-US" i="0" smtClean="0">
                            <a:latin typeface="Cambria Math" panose="02040503050406030204" pitchFamily="18" charset="0"/>
                          </a:rPr>
                          <m:t>area</m:t>
                        </m:r>
                      </m:den>
                    </m:f>
                    <m:r>
                      <a:rPr lang="en-US" b="0" i="0" smtClean="0">
                        <a:latin typeface="Cambria Math" panose="02040503050406030204" pitchFamily="18" charset="0"/>
                      </a:rPr>
                      <m:t>, </m:t>
                    </m:r>
                  </m:oMath>
                </a14:m>
                <a:r>
                  <a:rPr lang="en-GB" dirty="0"/>
                  <a:t>measured in pascals (Pa) or N/m</a:t>
                </a:r>
                <a:r>
                  <a:rPr lang="en-GB" baseline="30000" dirty="0"/>
                  <a:t>2</a:t>
                </a:r>
                <a:r>
                  <a:rPr lang="en-GB" dirty="0"/>
                  <a:t>.</a:t>
                </a:r>
              </a:p>
              <a:p>
                <a:pPr marL="0" lvl="0" indent="0" algn="ctr" rtl="0">
                  <a:lnSpc>
                    <a:spcPct val="108000"/>
                  </a:lnSpc>
                  <a:spcBef>
                    <a:spcPts val="0"/>
                  </a:spcBef>
                  <a:spcAft>
                    <a:spcPts val="0"/>
                  </a:spcAft>
                  <a:buSzPts val="2600"/>
                  <a:buNone/>
                </a:pPr>
                <a:endParaRPr lang="en-GB" dirty="0"/>
              </a:p>
              <a:p>
                <a:pPr marL="0" lvl="0" indent="0" rtl="0">
                  <a:lnSpc>
                    <a:spcPct val="108000"/>
                  </a:lnSpc>
                  <a:spcBef>
                    <a:spcPts val="0"/>
                  </a:spcBef>
                  <a:spcAft>
                    <a:spcPts val="0"/>
                  </a:spcAft>
                  <a:buSzPts val="2600"/>
                  <a:buNone/>
                </a:pPr>
                <a:r>
                  <a:rPr lang="en-GB" b="1" dirty="0"/>
                  <a:t>Strain</a:t>
                </a:r>
                <a:r>
                  <a:rPr lang="en-GB" dirty="0"/>
                  <a:t> describes how much a material deforms relative to its original size:</a:t>
                </a:r>
                <a:endParaRPr lang="en-US" b="0" i="0" dirty="0">
                  <a:latin typeface="Cambria Math" panose="02040503050406030204" pitchFamily="18" charset="0"/>
                </a:endParaRPr>
              </a:p>
              <a:p>
                <a:pPr marL="0" lvl="0" indent="0" algn="ctr" rtl="0">
                  <a:lnSpc>
                    <a:spcPct val="108000"/>
                  </a:lnSpc>
                  <a:spcBef>
                    <a:spcPts val="0"/>
                  </a:spcBef>
                  <a:spcAft>
                    <a:spcPts val="0"/>
                  </a:spcAft>
                  <a:buSzPts val="2600"/>
                  <a:buNone/>
                </a:pPr>
                <a14:m>
                  <m:oMath xmlns:m="http://schemas.openxmlformats.org/officeDocument/2006/math">
                    <m:r>
                      <m:rPr>
                        <m:nor/>
                      </m:rPr>
                      <a:rPr lang="en-US" b="0" i="0" smtClean="0">
                        <a:latin typeface="Cambria Math" panose="02040503050406030204" pitchFamily="18" charset="0"/>
                      </a:rPr>
                      <m:t>strain</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deformation</m:t>
                        </m:r>
                      </m:num>
                      <m:den>
                        <m:r>
                          <m:rPr>
                            <m:nor/>
                          </m:rPr>
                          <a:rPr lang="en-US" b="0" i="0" smtClean="0">
                            <a:latin typeface="Cambria Math" panose="02040503050406030204" pitchFamily="18" charset="0"/>
                          </a:rPr>
                          <m:t>orignal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length</m:t>
                        </m:r>
                      </m:den>
                    </m:f>
                    <m:r>
                      <a:rPr lang="en-US" b="0" i="1" smtClean="0">
                        <a:latin typeface="Cambria Math" panose="02040503050406030204" pitchFamily="18" charset="0"/>
                      </a:rPr>
                      <m:t> , </m:t>
                    </m:r>
                  </m:oMath>
                </a14:m>
                <a:r>
                  <a:rPr lang="en-GB" dirty="0"/>
                  <a:t>which is a ratio, so it has no units.</a:t>
                </a:r>
              </a:p>
              <a:p>
                <a:pPr marL="88900" lvl="0" indent="0" algn="l" rtl="0">
                  <a:lnSpc>
                    <a:spcPct val="108000"/>
                  </a:lnSpc>
                  <a:spcBef>
                    <a:spcPts val="1800"/>
                  </a:spcBef>
                  <a:spcAft>
                    <a:spcPts val="0"/>
                  </a:spcAft>
                  <a:buSzPts val="2600"/>
                  <a:buNone/>
                </a:pPr>
                <a:r>
                  <a:rPr lang="en-GB" dirty="0"/>
                  <a:t>Stress–strain relationships </a:t>
                </a:r>
                <a:br>
                  <a:rPr lang="en-GB" dirty="0"/>
                </a:br>
                <a:r>
                  <a:rPr lang="en-GB" dirty="0"/>
                  <a:t>describe how materials respond </a:t>
                </a:r>
                <a:br>
                  <a:rPr lang="en-GB" dirty="0"/>
                </a:br>
                <a:r>
                  <a:rPr lang="en-GB" dirty="0"/>
                  <a:t>to forces.</a:t>
                </a:r>
                <a:endParaRPr dirty="0"/>
              </a:p>
            </p:txBody>
          </p:sp>
        </mc:Choice>
        <mc:Fallback xmlns="">
          <p:sp>
            <p:nvSpPr>
              <p:cNvPr id="259" name="Google Shape;259;p14"/>
              <p:cNvSpPr txBox="1">
                <a:spLocks noGrp="1" noRot="1" noChangeAspect="1" noMove="1" noResize="1" noEditPoints="1" noAdjustHandles="1" noChangeArrowheads="1" noChangeShapeType="1" noTextEdit="1"/>
              </p:cNvSpPr>
              <p:nvPr>
                <p:ph type="body" idx="1"/>
              </p:nvPr>
            </p:nvSpPr>
            <p:spPr>
              <a:xfrm>
                <a:off x="838200" y="1690688"/>
                <a:ext cx="10845800" cy="4486275"/>
              </a:xfrm>
              <a:prstGeom prst="rect">
                <a:avLst/>
              </a:prstGeom>
              <a:blipFill>
                <a:blip r:embed="rId3"/>
                <a:stretch>
                  <a:fillRect l="-56"/>
                </a:stretch>
              </a:blipFill>
              <a:ln>
                <a:noFill/>
              </a:ln>
            </p:spPr>
            <p:txBody>
              <a:bodyPr/>
              <a:lstStyle/>
              <a:p>
                <a:r>
                  <a:rPr lang="en-GB">
                    <a:noFill/>
                  </a:rPr>
                  <a:t> </a:t>
                </a:r>
              </a:p>
            </p:txBody>
          </p:sp>
        </mc:Fallback>
      </mc:AlternateContent>
      <p:sp>
        <p:nvSpPr>
          <p:cNvPr id="260" name="Google Shape;260;p14"/>
          <p:cNvSpPr txBox="1">
            <a:spLocks noGrp="1"/>
          </p:cNvSpPr>
          <p:nvPr>
            <p:ph type="body" idx="2"/>
          </p:nvPr>
        </p:nvSpPr>
        <p:spPr>
          <a:xfrm>
            <a:off x="6261100" y="4788430"/>
            <a:ext cx="5096934" cy="1388533"/>
          </a:xfrm>
          <a:custGeom>
            <a:avLst/>
            <a:gdLst>
              <a:gd name="csX0" fmla="*/ 0 w 5096934"/>
              <a:gd name="csY0" fmla="*/ 0 h 1388533"/>
              <a:gd name="csX1" fmla="*/ 586147 w 5096934"/>
              <a:gd name="csY1" fmla="*/ 0 h 1388533"/>
              <a:gd name="csX2" fmla="*/ 1274234 w 5096934"/>
              <a:gd name="csY2" fmla="*/ 0 h 1388533"/>
              <a:gd name="csX3" fmla="*/ 1911350 w 5096934"/>
              <a:gd name="csY3" fmla="*/ 0 h 1388533"/>
              <a:gd name="csX4" fmla="*/ 2650406 w 5096934"/>
              <a:gd name="csY4" fmla="*/ 0 h 1388533"/>
              <a:gd name="csX5" fmla="*/ 3134614 w 5096934"/>
              <a:gd name="csY5" fmla="*/ 0 h 1388533"/>
              <a:gd name="csX6" fmla="*/ 3873670 w 5096934"/>
              <a:gd name="csY6" fmla="*/ 0 h 1388533"/>
              <a:gd name="csX7" fmla="*/ 4510787 w 5096934"/>
              <a:gd name="csY7" fmla="*/ 0 h 1388533"/>
              <a:gd name="csX8" fmla="*/ 5096934 w 5096934"/>
              <a:gd name="csY8" fmla="*/ 0 h 1388533"/>
              <a:gd name="csX9" fmla="*/ 5096934 w 5096934"/>
              <a:gd name="csY9" fmla="*/ 680381 h 1388533"/>
              <a:gd name="csX10" fmla="*/ 5096934 w 5096934"/>
              <a:gd name="csY10" fmla="*/ 1388533 h 1388533"/>
              <a:gd name="csX11" fmla="*/ 4357879 w 5096934"/>
              <a:gd name="csY11" fmla="*/ 1388533 h 1388533"/>
              <a:gd name="csX12" fmla="*/ 3873670 w 5096934"/>
              <a:gd name="csY12" fmla="*/ 1388533 h 1388533"/>
              <a:gd name="csX13" fmla="*/ 3389461 w 5096934"/>
              <a:gd name="csY13" fmla="*/ 1388533 h 1388533"/>
              <a:gd name="csX14" fmla="*/ 2905252 w 5096934"/>
              <a:gd name="csY14" fmla="*/ 1388533 h 1388533"/>
              <a:gd name="csX15" fmla="*/ 2268136 w 5096934"/>
              <a:gd name="csY15" fmla="*/ 1388533 h 1388533"/>
              <a:gd name="csX16" fmla="*/ 1732958 w 5096934"/>
              <a:gd name="csY16" fmla="*/ 1388533 h 1388533"/>
              <a:gd name="csX17" fmla="*/ 993902 w 5096934"/>
              <a:gd name="csY17" fmla="*/ 1388533 h 1388533"/>
              <a:gd name="csX18" fmla="*/ 0 w 5096934"/>
              <a:gd name="csY18" fmla="*/ 1388533 h 1388533"/>
              <a:gd name="csX19" fmla="*/ 0 w 5096934"/>
              <a:gd name="csY19" fmla="*/ 735922 h 1388533"/>
              <a:gd name="csX20" fmla="*/ 0 w 5096934"/>
              <a:gd name="csY20" fmla="*/ 0 h 13885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096934" h="1388533" fill="none" extrusionOk="0">
                <a:moveTo>
                  <a:pt x="0" y="0"/>
                </a:moveTo>
                <a:cubicBezTo>
                  <a:pt x="252779" y="6694"/>
                  <a:pt x="413041" y="26802"/>
                  <a:pt x="586147" y="0"/>
                </a:cubicBezTo>
                <a:cubicBezTo>
                  <a:pt x="759253" y="-26802"/>
                  <a:pt x="1002653" y="-14826"/>
                  <a:pt x="1274234" y="0"/>
                </a:cubicBezTo>
                <a:cubicBezTo>
                  <a:pt x="1545815" y="14826"/>
                  <a:pt x="1637399" y="-3551"/>
                  <a:pt x="1911350" y="0"/>
                </a:cubicBezTo>
                <a:cubicBezTo>
                  <a:pt x="2185301" y="3551"/>
                  <a:pt x="2286135" y="-9572"/>
                  <a:pt x="2650406" y="0"/>
                </a:cubicBezTo>
                <a:cubicBezTo>
                  <a:pt x="3014677" y="9572"/>
                  <a:pt x="2996277" y="17268"/>
                  <a:pt x="3134614" y="0"/>
                </a:cubicBezTo>
                <a:cubicBezTo>
                  <a:pt x="3272951" y="-17268"/>
                  <a:pt x="3560562" y="27520"/>
                  <a:pt x="3873670" y="0"/>
                </a:cubicBezTo>
                <a:cubicBezTo>
                  <a:pt x="4186778" y="-27520"/>
                  <a:pt x="4196275" y="21552"/>
                  <a:pt x="4510787" y="0"/>
                </a:cubicBezTo>
                <a:cubicBezTo>
                  <a:pt x="4825299" y="-21552"/>
                  <a:pt x="4934159" y="-21660"/>
                  <a:pt x="5096934" y="0"/>
                </a:cubicBezTo>
                <a:cubicBezTo>
                  <a:pt x="5091218" y="303151"/>
                  <a:pt x="5079440" y="534933"/>
                  <a:pt x="5096934" y="680381"/>
                </a:cubicBezTo>
                <a:cubicBezTo>
                  <a:pt x="5114428" y="825829"/>
                  <a:pt x="5097821" y="1149565"/>
                  <a:pt x="5096934" y="1388533"/>
                </a:cubicBezTo>
                <a:cubicBezTo>
                  <a:pt x="4795084" y="1413987"/>
                  <a:pt x="4529727" y="1383469"/>
                  <a:pt x="4357879" y="1388533"/>
                </a:cubicBezTo>
                <a:cubicBezTo>
                  <a:pt x="4186032" y="1393597"/>
                  <a:pt x="4016677" y="1376037"/>
                  <a:pt x="3873670" y="1388533"/>
                </a:cubicBezTo>
                <a:cubicBezTo>
                  <a:pt x="3730663" y="1401029"/>
                  <a:pt x="3556990" y="1382473"/>
                  <a:pt x="3389461" y="1388533"/>
                </a:cubicBezTo>
                <a:cubicBezTo>
                  <a:pt x="3221932" y="1394593"/>
                  <a:pt x="3051118" y="1375394"/>
                  <a:pt x="2905252" y="1388533"/>
                </a:cubicBezTo>
                <a:cubicBezTo>
                  <a:pt x="2759386" y="1401672"/>
                  <a:pt x="2496966" y="1415426"/>
                  <a:pt x="2268136" y="1388533"/>
                </a:cubicBezTo>
                <a:cubicBezTo>
                  <a:pt x="2039306" y="1361640"/>
                  <a:pt x="1843639" y="1380609"/>
                  <a:pt x="1732958" y="1388533"/>
                </a:cubicBezTo>
                <a:cubicBezTo>
                  <a:pt x="1622277" y="1396457"/>
                  <a:pt x="1182629" y="1422753"/>
                  <a:pt x="993902" y="1388533"/>
                </a:cubicBezTo>
                <a:cubicBezTo>
                  <a:pt x="805175" y="1354313"/>
                  <a:pt x="284261" y="1389743"/>
                  <a:pt x="0" y="1388533"/>
                </a:cubicBezTo>
                <a:cubicBezTo>
                  <a:pt x="22046" y="1129166"/>
                  <a:pt x="-19769" y="898329"/>
                  <a:pt x="0" y="735922"/>
                </a:cubicBezTo>
                <a:cubicBezTo>
                  <a:pt x="19769" y="573515"/>
                  <a:pt x="-35668" y="174380"/>
                  <a:pt x="0" y="0"/>
                </a:cubicBezTo>
                <a:close/>
              </a:path>
              <a:path w="5096934" h="1388533" stroke="0" extrusionOk="0">
                <a:moveTo>
                  <a:pt x="0" y="0"/>
                </a:moveTo>
                <a:cubicBezTo>
                  <a:pt x="168566" y="-7895"/>
                  <a:pt x="422259" y="-3943"/>
                  <a:pt x="586147" y="0"/>
                </a:cubicBezTo>
                <a:cubicBezTo>
                  <a:pt x="750035" y="3943"/>
                  <a:pt x="951313" y="-20991"/>
                  <a:pt x="1121325" y="0"/>
                </a:cubicBezTo>
                <a:cubicBezTo>
                  <a:pt x="1291337" y="20991"/>
                  <a:pt x="1510272" y="26922"/>
                  <a:pt x="1809412" y="0"/>
                </a:cubicBezTo>
                <a:cubicBezTo>
                  <a:pt x="2108552" y="-26922"/>
                  <a:pt x="2134412" y="24556"/>
                  <a:pt x="2446528" y="0"/>
                </a:cubicBezTo>
                <a:cubicBezTo>
                  <a:pt x="2758644" y="-24556"/>
                  <a:pt x="2693808" y="16861"/>
                  <a:pt x="2930737" y="0"/>
                </a:cubicBezTo>
                <a:cubicBezTo>
                  <a:pt x="3167666" y="-16861"/>
                  <a:pt x="3383686" y="-25780"/>
                  <a:pt x="3567854" y="0"/>
                </a:cubicBezTo>
                <a:cubicBezTo>
                  <a:pt x="3752022" y="25780"/>
                  <a:pt x="3961094" y="-31223"/>
                  <a:pt x="4204971" y="0"/>
                </a:cubicBezTo>
                <a:cubicBezTo>
                  <a:pt x="4448848" y="31223"/>
                  <a:pt x="4908924" y="-3558"/>
                  <a:pt x="5096934" y="0"/>
                </a:cubicBezTo>
                <a:cubicBezTo>
                  <a:pt x="5085927" y="224285"/>
                  <a:pt x="5127783" y="403782"/>
                  <a:pt x="5096934" y="708152"/>
                </a:cubicBezTo>
                <a:cubicBezTo>
                  <a:pt x="5066085" y="1012522"/>
                  <a:pt x="5077111" y="1171542"/>
                  <a:pt x="5096934" y="1388533"/>
                </a:cubicBezTo>
                <a:cubicBezTo>
                  <a:pt x="4935770" y="1386808"/>
                  <a:pt x="4776610" y="1400807"/>
                  <a:pt x="4612725" y="1388533"/>
                </a:cubicBezTo>
                <a:cubicBezTo>
                  <a:pt x="4448840" y="1376259"/>
                  <a:pt x="4142116" y="1380543"/>
                  <a:pt x="3873670" y="1388533"/>
                </a:cubicBezTo>
                <a:cubicBezTo>
                  <a:pt x="3605224" y="1396523"/>
                  <a:pt x="3495222" y="1374298"/>
                  <a:pt x="3338492" y="1388533"/>
                </a:cubicBezTo>
                <a:cubicBezTo>
                  <a:pt x="3181762" y="1402768"/>
                  <a:pt x="3069305" y="1407692"/>
                  <a:pt x="2854283" y="1388533"/>
                </a:cubicBezTo>
                <a:cubicBezTo>
                  <a:pt x="2639261" y="1369374"/>
                  <a:pt x="2554747" y="1377704"/>
                  <a:pt x="2370074" y="1388533"/>
                </a:cubicBezTo>
                <a:cubicBezTo>
                  <a:pt x="2185401" y="1399362"/>
                  <a:pt x="2024218" y="1406720"/>
                  <a:pt x="1885866" y="1388533"/>
                </a:cubicBezTo>
                <a:cubicBezTo>
                  <a:pt x="1747514" y="1370346"/>
                  <a:pt x="1429109" y="1373506"/>
                  <a:pt x="1299718" y="1388533"/>
                </a:cubicBezTo>
                <a:cubicBezTo>
                  <a:pt x="1170327" y="1403560"/>
                  <a:pt x="934656" y="1404849"/>
                  <a:pt x="662601" y="1388533"/>
                </a:cubicBezTo>
                <a:cubicBezTo>
                  <a:pt x="390546" y="1372217"/>
                  <a:pt x="265642" y="1396378"/>
                  <a:pt x="0" y="1388533"/>
                </a:cubicBezTo>
                <a:cubicBezTo>
                  <a:pt x="29502" y="1164242"/>
                  <a:pt x="24144" y="976655"/>
                  <a:pt x="0" y="694267"/>
                </a:cubicBezTo>
                <a:cubicBezTo>
                  <a:pt x="-24144" y="411879"/>
                  <a:pt x="22286" y="190026"/>
                  <a:pt x="0" y="0"/>
                </a:cubicBezTo>
                <a:close/>
              </a:path>
            </a:pathLst>
          </a:custGeom>
          <a:solidFill>
            <a:srgbClr val="EBDDF4"/>
          </a:solidFill>
          <a:ln>
            <a:solidFill>
              <a:srgbClr val="432673"/>
            </a:solidFill>
            <a:extLst>
              <a:ext uri="{C807C97D-BFC1-408E-A445-0C87EB9F89A2}">
                <ask:lineSketchStyleProps xmlns:ask="http://schemas.microsoft.com/office/drawing/2018/sketchyshapes" sd="4065477799">
                  <a:prstGeom prst="rect">
                    <a:avLst/>
                  </a:prstGeom>
                  <ask:type>
                    <ask:lineSketchFreehand/>
                  </ask:type>
                </ask:lineSketchStyleProps>
              </a:ext>
            </a:extLst>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200"/>
              <a:buNone/>
            </a:pPr>
            <a:r>
              <a:rPr lang="en-GB" sz="2000" b="1" dirty="0"/>
              <a:t>Mini task</a:t>
            </a:r>
            <a:endParaRPr sz="2000" dirty="0"/>
          </a:p>
          <a:p>
            <a:pPr marL="0" lvl="0" indent="0" algn="l" rtl="0">
              <a:lnSpc>
                <a:spcPct val="108000"/>
              </a:lnSpc>
              <a:spcBef>
                <a:spcPts val="1000"/>
              </a:spcBef>
              <a:spcAft>
                <a:spcPts val="0"/>
              </a:spcAft>
              <a:buSzPts val="2200"/>
              <a:buNone/>
            </a:pPr>
            <a:r>
              <a:rPr lang="en-GB" sz="2000" dirty="0"/>
              <a:t>Which material has a higher strain under the same load: Rubber or concrete?</a:t>
            </a:r>
            <a:endParaRPr sz="2000" dirty="0"/>
          </a:p>
        </p:txBody>
      </p:sp>
      <p:sp>
        <p:nvSpPr>
          <p:cNvPr id="4" name="Google Shape;147;p2">
            <a:extLst>
              <a:ext uri="{FF2B5EF4-FFF2-40B4-BE49-F238E27FC236}">
                <a16:creationId xmlns:a16="http://schemas.microsoft.com/office/drawing/2014/main" id="{16F76D26-4FA0-6968-21E6-2A38FF46BD9A}"/>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2" name="Text Placeholder 5">
            <a:extLst>
              <a:ext uri="{FF2B5EF4-FFF2-40B4-BE49-F238E27FC236}">
                <a16:creationId xmlns:a16="http://schemas.microsoft.com/office/drawing/2014/main" id="{168FAA83-927A-9176-A55F-C6C80CD095A9}"/>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Energy and work done</a:t>
            </a:r>
            <a:endParaRPr dirty="0"/>
          </a:p>
        </p:txBody>
      </p:sp>
      <mc:AlternateContent xmlns:mc="http://schemas.openxmlformats.org/markup-compatibility/2006" xmlns:a14="http://schemas.microsoft.com/office/drawing/2010/main">
        <mc:Choice Requires="a14">
          <p:sp>
            <p:nvSpPr>
              <p:cNvPr id="307" name="Google Shape;307;p19"/>
              <p:cNvSpPr txBox="1">
                <a:spLocks noGrp="1"/>
              </p:cNvSpPr>
              <p:nvPr>
                <p:ph type="body" idx="1"/>
              </p:nvPr>
            </p:nvSpPr>
            <p:spPr>
              <a:xfrm>
                <a:off x="838198" y="1825625"/>
                <a:ext cx="6606093"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600"/>
                  <a:buNone/>
                </a:pPr>
                <a:r>
                  <a:rPr lang="en-GB" sz="2600" b="1" dirty="0"/>
                  <a:t>What is energy?</a:t>
                </a:r>
                <a:endParaRPr lang="en-GB" dirty="0"/>
              </a:p>
              <a:p>
                <a:pPr marL="0" lvl="0" indent="0" algn="l" rtl="0">
                  <a:lnSpc>
                    <a:spcPct val="108000"/>
                  </a:lnSpc>
                  <a:spcBef>
                    <a:spcPts val="1000"/>
                  </a:spcBef>
                  <a:spcAft>
                    <a:spcPts val="0"/>
                  </a:spcAft>
                  <a:buSzPts val="2600"/>
                  <a:buNone/>
                </a:pPr>
                <a:r>
                  <a:rPr lang="en-GB" sz="2600" dirty="0"/>
                  <a:t>Energy is the ability to cause change. </a:t>
                </a:r>
              </a:p>
              <a:p>
                <a:pPr marL="0" lvl="0" indent="0" algn="l" rtl="0">
                  <a:lnSpc>
                    <a:spcPct val="108000"/>
                  </a:lnSpc>
                  <a:spcBef>
                    <a:spcPts val="1000"/>
                  </a:spcBef>
                  <a:spcAft>
                    <a:spcPts val="0"/>
                  </a:spcAft>
                  <a:buSzPts val="2600"/>
                  <a:buNone/>
                </a:pPr>
                <a:r>
                  <a:rPr lang="en-GB" sz="2600" dirty="0"/>
                  <a:t>Example: energy is stored in a battery. </a:t>
                </a:r>
                <a:br>
                  <a:rPr lang="en-GB" sz="2600" dirty="0"/>
                </a:br>
                <a:r>
                  <a:rPr lang="en-GB" sz="2600" dirty="0"/>
                  <a:t>It has potential to create a current in a wire.</a:t>
                </a:r>
              </a:p>
              <a:p>
                <a:pPr marL="0" lvl="0" indent="0" algn="l" rtl="0">
                  <a:lnSpc>
                    <a:spcPct val="108000"/>
                  </a:lnSpc>
                  <a:spcBef>
                    <a:spcPts val="1000"/>
                  </a:spcBef>
                  <a:spcAft>
                    <a:spcPts val="0"/>
                  </a:spcAft>
                  <a:buSzPts val="2600"/>
                  <a:buNone/>
                </a:pPr>
                <a:r>
                  <a:rPr lang="en-GB" sz="2600" b="1" dirty="0"/>
                  <a:t>What is work?</a:t>
                </a:r>
              </a:p>
              <a:p>
                <a:pPr marL="0" lvl="0" indent="0" algn="l" rtl="0">
                  <a:lnSpc>
                    <a:spcPct val="108000"/>
                  </a:lnSpc>
                  <a:spcBef>
                    <a:spcPts val="1000"/>
                  </a:spcBef>
                  <a:spcAft>
                    <a:spcPts val="0"/>
                  </a:spcAft>
                  <a:buSzPts val="2600"/>
                  <a:buNone/>
                </a:pPr>
                <a:r>
                  <a:rPr lang="en-GB" sz="2600" dirty="0"/>
                  <a:t>Work is transferring energy</a:t>
                </a:r>
                <a:r>
                  <a:rPr lang="en-US" sz="2600" dirty="0"/>
                  <a:t> by applying a force over a distance. In mechanics:</a:t>
                </a:r>
                <a:endParaRPr dirty="0"/>
              </a:p>
              <a:p>
                <a:pPr marL="0" lvl="0" indent="0" algn="l" rtl="0">
                  <a:lnSpc>
                    <a:spcPct val="108000"/>
                  </a:lnSpc>
                  <a:spcBef>
                    <a:spcPts val="1000"/>
                  </a:spcBef>
                  <a:spcAft>
                    <a:spcPts val="0"/>
                  </a:spcAft>
                  <a:buSzPts val="3200"/>
                  <a:buNone/>
                </a:pPr>
                <a14:m>
                  <m:oMathPara xmlns:m="http://schemas.openxmlformats.org/officeDocument/2006/math">
                    <m:oMathParaPr>
                      <m:jc m:val="centerGroup"/>
                    </m:oMathParaPr>
                    <m:oMath xmlns:m="http://schemas.openxmlformats.org/officeDocument/2006/math">
                      <m:r>
                        <m:rPr>
                          <m:sty m:val="p"/>
                        </m:rPr>
                        <a:rPr lang="en-GB" sz="2600" i="0" dirty="0" smtClean="0">
                          <a:latin typeface="Cambria Math" panose="02040503050406030204" pitchFamily="18" charset="0"/>
                          <a:ea typeface="Times New Roman"/>
                          <a:cs typeface="Times New Roman"/>
                          <a:sym typeface="Times New Roman"/>
                        </a:rPr>
                        <m:t>work</m:t>
                      </m:r>
                      <m:r>
                        <a:rPr lang="en-GB" sz="2600" i="0" dirty="0" smtClean="0">
                          <a:latin typeface="Cambria Math" panose="02040503050406030204" pitchFamily="18" charset="0"/>
                          <a:ea typeface="Times New Roman"/>
                          <a:cs typeface="Times New Roman"/>
                          <a:sym typeface="Times New Roman"/>
                        </a:rPr>
                        <m:t> </m:t>
                      </m:r>
                      <m:r>
                        <m:rPr>
                          <m:sty m:val="p"/>
                        </m:rPr>
                        <a:rPr lang="en-GB" sz="2600" i="0" dirty="0" smtClean="0">
                          <a:latin typeface="Cambria Math" panose="02040503050406030204" pitchFamily="18" charset="0"/>
                          <a:ea typeface="Times New Roman"/>
                          <a:cs typeface="Times New Roman"/>
                          <a:sym typeface="Times New Roman"/>
                        </a:rPr>
                        <m:t>done</m:t>
                      </m:r>
                      <m:r>
                        <a:rPr lang="en-GB" sz="2600" i="0"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𝑊</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force</m:t>
                      </m:r>
                      <m:r>
                        <m:rPr>
                          <m:nor/>
                        </m:rPr>
                        <a:rPr lang="en-GB" sz="2600" i="0"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𝐹</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distance</m:t>
                      </m:r>
                      <m:r>
                        <m:rPr>
                          <m:nor/>
                        </m:rPr>
                        <a:rPr lang="en-GB" sz="2600" i="0"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𝑑</m:t>
                      </m:r>
                      <m:r>
                        <a:rPr lang="en-GB" sz="2600" i="1" dirty="0" smtClean="0">
                          <a:latin typeface="Cambria Math" panose="02040503050406030204" pitchFamily="18" charset="0"/>
                          <a:ea typeface="Times New Roman"/>
                          <a:cs typeface="Times New Roman"/>
                          <a:sym typeface="Times New Roman"/>
                        </a:rPr>
                        <m:t> </m:t>
                      </m:r>
                    </m:oMath>
                  </m:oMathPara>
                </a14:m>
                <a:endParaRPr dirty="0"/>
              </a:p>
            </p:txBody>
          </p:sp>
        </mc:Choice>
        <mc:Fallback xmlns="">
          <p:sp>
            <p:nvSpPr>
              <p:cNvPr id="307" name="Google Shape;307;p19"/>
              <p:cNvSpPr txBox="1">
                <a:spLocks noGrp="1" noRot="1" noChangeAspect="1" noMove="1" noResize="1" noEditPoints="1" noAdjustHandles="1" noChangeArrowheads="1" noChangeShapeType="1" noTextEdit="1"/>
              </p:cNvSpPr>
              <p:nvPr>
                <p:ph type="body" idx="1"/>
              </p:nvPr>
            </p:nvSpPr>
            <p:spPr>
              <a:xfrm>
                <a:off x="838198" y="1825625"/>
                <a:ext cx="6606093" cy="4351338"/>
              </a:xfrm>
              <a:prstGeom prst="rect">
                <a:avLst/>
              </a:prstGeom>
              <a:blipFill>
                <a:blip r:embed="rId3"/>
                <a:stretch>
                  <a:fillRect l="-1661" t="-1261" r="-461"/>
                </a:stretch>
              </a:blipFill>
              <a:ln>
                <a:noFill/>
              </a:ln>
            </p:spPr>
            <p:txBody>
              <a:bodyPr/>
              <a:lstStyle/>
              <a:p>
                <a:r>
                  <a:rPr lang="en-GB">
                    <a:noFill/>
                  </a:rPr>
                  <a:t> </a:t>
                </a:r>
              </a:p>
            </p:txBody>
          </p:sp>
        </mc:Fallback>
      </mc:AlternateContent>
      <p:sp>
        <p:nvSpPr>
          <p:cNvPr id="308" name="Google Shape;308;p19"/>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8000"/>
              </a:lnSpc>
              <a:spcBef>
                <a:spcPts val="0"/>
              </a:spcBef>
              <a:spcAft>
                <a:spcPts val="0"/>
              </a:spcAft>
              <a:buClr>
                <a:srgbClr val="432673"/>
              </a:buClr>
              <a:buSzPct val="100000"/>
              <a:buFont typeface="Arial"/>
              <a:buChar char="•"/>
            </a:pPr>
            <a:r>
              <a:rPr lang="en-GB" sz="2400" dirty="0"/>
              <a:t>Work done (energy) is measured in joules (J).</a:t>
            </a:r>
            <a:endParaRPr dirty="0"/>
          </a:p>
          <a:p>
            <a:pPr marL="342900" lvl="0" indent="-342900" algn="l" rtl="0">
              <a:lnSpc>
                <a:spcPct val="108000"/>
              </a:lnSpc>
              <a:spcBef>
                <a:spcPts val="1000"/>
              </a:spcBef>
              <a:spcAft>
                <a:spcPts val="0"/>
              </a:spcAft>
              <a:buClr>
                <a:srgbClr val="432673"/>
              </a:buClr>
              <a:buSzPct val="100000"/>
              <a:buFont typeface="Arial"/>
              <a:buChar char="•"/>
            </a:pPr>
            <a:r>
              <a:rPr lang="en-GB" sz="2400" dirty="0"/>
              <a:t>Power is measured in watts (W).</a:t>
            </a:r>
            <a:endParaRPr dirty="0"/>
          </a:p>
          <a:p>
            <a:pPr marL="342900" lvl="0" indent="-342900" algn="l" rtl="0">
              <a:lnSpc>
                <a:spcPct val="108000"/>
              </a:lnSpc>
              <a:spcBef>
                <a:spcPts val="1000"/>
              </a:spcBef>
              <a:spcAft>
                <a:spcPts val="0"/>
              </a:spcAft>
              <a:buClr>
                <a:srgbClr val="432673"/>
              </a:buClr>
              <a:buSzPct val="100000"/>
              <a:buFont typeface="Arial"/>
              <a:buChar char="•"/>
            </a:pPr>
            <a:r>
              <a:rPr lang="en-GB" sz="2400" dirty="0"/>
              <a:t>Time is measured in seconds (s).</a:t>
            </a:r>
            <a:endParaRPr dirty="0"/>
          </a:p>
          <a:p>
            <a:pPr marL="0" lvl="0" indent="0" algn="l" rtl="0">
              <a:lnSpc>
                <a:spcPct val="108000"/>
              </a:lnSpc>
              <a:spcBef>
                <a:spcPts val="1000"/>
              </a:spcBef>
              <a:spcAft>
                <a:spcPts val="0"/>
              </a:spcAft>
              <a:buSzPct val="100000"/>
              <a:buNone/>
            </a:pPr>
            <a:r>
              <a:rPr lang="en-GB" sz="2400" b="1" dirty="0"/>
              <a:t>If you are given hours or minutes in a question, remember to convert to seconds!</a:t>
            </a:r>
            <a:endParaRPr dirty="0"/>
          </a:p>
          <a:p>
            <a:pPr marL="0" lvl="0" indent="0" algn="l" rtl="0">
              <a:lnSpc>
                <a:spcPct val="108000"/>
              </a:lnSpc>
              <a:spcBef>
                <a:spcPts val="1000"/>
              </a:spcBef>
              <a:spcAft>
                <a:spcPts val="0"/>
              </a:spcAft>
              <a:buSzPct val="100000"/>
              <a:buNone/>
            </a:pPr>
            <a:endParaRPr dirty="0"/>
          </a:p>
        </p:txBody>
      </p:sp>
      <p:sp>
        <p:nvSpPr>
          <p:cNvPr id="309" name="Google Shape;309;p19"/>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800"/>
              <a:buNone/>
            </a:pPr>
            <a:r>
              <a:rPr lang="en-GB"/>
              <a:t>The variables</a:t>
            </a:r>
            <a:endParaRPr/>
          </a:p>
        </p:txBody>
      </p:sp>
      <p:sp>
        <p:nvSpPr>
          <p:cNvPr id="2" name="Google Shape;147;p2">
            <a:extLst>
              <a:ext uri="{FF2B5EF4-FFF2-40B4-BE49-F238E27FC236}">
                <a16:creationId xmlns:a16="http://schemas.microsoft.com/office/drawing/2014/main" id="{4FFBFFEF-642B-FC83-FD1A-9ADD2B173BFD}"/>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4" name="Text Placeholder 5">
            <a:extLst>
              <a:ext uri="{FF2B5EF4-FFF2-40B4-BE49-F238E27FC236}">
                <a16:creationId xmlns:a16="http://schemas.microsoft.com/office/drawing/2014/main" id="{CCF1AB1A-D11B-F0BC-536B-B77287C55242}"/>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Energy and work done</a:t>
            </a:r>
          </a:p>
        </p:txBody>
      </p:sp>
    </p:spTree>
    <p:extLst>
      <p:ext uri="{BB962C8B-B14F-4D97-AF65-F5344CB8AC3E}">
        <p14:creationId xmlns:p14="http://schemas.microsoft.com/office/powerpoint/2010/main" val="218339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work done</a:t>
            </a:r>
            <a:endParaRPr dirty="0"/>
          </a:p>
        </p:txBody>
      </p:sp>
      <p:pic>
        <p:nvPicPr>
          <p:cNvPr id="319" name="Google Shape;319;p20" descr="A construction worker pushing material with a hand pallet truck"/>
          <p:cNvPicPr preferRelativeResize="0"/>
          <p:nvPr/>
        </p:nvPicPr>
        <p:blipFill>
          <a:blip r:embed="rId3" cstate="screen">
            <a:alphaModFix/>
            <a:extLst>
              <a:ext uri="{28A0092B-C50C-407E-A947-70E740481C1C}">
                <a14:useLocalDpi xmlns:a14="http://schemas.microsoft.com/office/drawing/2010/main"/>
              </a:ext>
            </a:extLst>
          </a:blip>
          <a:srcRect/>
          <a:stretch>
            <a:fillRect/>
          </a:stretch>
        </p:blipFill>
        <p:spPr>
          <a:xfrm>
            <a:off x="5554987" y="1690688"/>
            <a:ext cx="5798814" cy="4032779"/>
          </a:xfrm>
          <a:prstGeom prst="rect">
            <a:avLst/>
          </a:prstGeom>
          <a:noFill/>
          <a:ln>
            <a:noFill/>
          </a:ln>
        </p:spPr>
      </p:pic>
      <mc:AlternateContent xmlns:mc="http://schemas.openxmlformats.org/markup-compatibility/2006" xmlns:a14="http://schemas.microsoft.com/office/drawing/2010/main">
        <mc:Choice Requires="a14">
          <p:sp>
            <p:nvSpPr>
              <p:cNvPr id="4" name="Google Shape;317;p20">
                <a:extLst>
                  <a:ext uri="{FF2B5EF4-FFF2-40B4-BE49-F238E27FC236}">
                    <a16:creationId xmlns:a16="http://schemas.microsoft.com/office/drawing/2014/main" id="{ABA55C1C-869B-AB05-6562-85FFFCBAD1CC}"/>
                  </a:ext>
                </a:extLst>
              </p:cNvPr>
              <p:cNvSpPr txBox="1">
                <a:spLocks/>
              </p:cNvSpPr>
              <p:nvPr/>
            </p:nvSpPr>
            <p:spPr>
              <a:xfrm>
                <a:off x="838201" y="1690688"/>
                <a:ext cx="4333240" cy="4593664"/>
              </a:xfrm>
              <a:prstGeom prst="rect">
                <a:avLst/>
              </a:prstGeom>
              <a:solidFill>
                <a:schemeClr val="lt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534C29"/>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534C29"/>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spcBef>
                    <a:spcPts val="0"/>
                  </a:spcBef>
                  <a:buClr>
                    <a:srgbClr val="432673"/>
                  </a:buClr>
                  <a:buSzPts val="2400"/>
                  <a:buFont typeface="Arial"/>
                  <a:buNone/>
                </a:pPr>
                <a:r>
                  <a:rPr lang="en-GB" dirty="0"/>
                  <a:t>A construction worker pushes a pallet truck a distance of </a:t>
                </a:r>
                <a14:m>
                  <m:oMath xmlns:m="http://schemas.openxmlformats.org/officeDocument/2006/math">
                    <m:r>
                      <a:rPr lang="en-GB" i="1" dirty="0" smtClean="0">
                        <a:latin typeface="Cambria Math" panose="02040503050406030204" pitchFamily="18" charset="0"/>
                      </a:rPr>
                      <m:t>530</m:t>
                    </m:r>
                    <m:r>
                      <a:rPr lang="en-GB" i="1" baseline="30000" dirty="0">
                        <a:latin typeface="Cambria Math" panose="02040503050406030204" pitchFamily="18" charset="0"/>
                      </a:rPr>
                      <m:t> </m:t>
                    </m:r>
                    <m:r>
                      <m:rPr>
                        <m:nor/>
                      </m:rPr>
                      <a:rPr lang="en-GB" i="0" dirty="0">
                        <a:latin typeface="Cambria Math" panose="02040503050406030204" pitchFamily="18" charset="0"/>
                      </a:rPr>
                      <m:t>cm</m:t>
                    </m:r>
                  </m:oMath>
                </a14:m>
                <a:r>
                  <a:rPr lang="en-GB" dirty="0"/>
                  <a:t>.</a:t>
                </a:r>
              </a:p>
              <a:p>
                <a:pPr marL="114300" indent="0">
                  <a:buClr>
                    <a:srgbClr val="432673"/>
                  </a:buClr>
                  <a:buSzPts val="2400"/>
                  <a:buFont typeface="Arial"/>
                  <a:buNone/>
                </a:pPr>
                <a:r>
                  <a:rPr lang="en-GB" dirty="0"/>
                  <a:t>He applies a constant horizontal force of </a:t>
                </a:r>
                <a14:m>
                  <m:oMath xmlns:m="http://schemas.openxmlformats.org/officeDocument/2006/math">
                    <m:r>
                      <a:rPr lang="en-GB" i="1" dirty="0" smtClean="0">
                        <a:latin typeface="Cambria Math" panose="02040503050406030204" pitchFamily="18" charset="0"/>
                      </a:rPr>
                      <m:t>230</m:t>
                    </m:r>
                    <m:r>
                      <a:rPr lang="en-GB" i="1" baseline="30000" dirty="0">
                        <a:latin typeface="Cambria Math" panose="02040503050406030204" pitchFamily="18" charset="0"/>
                      </a:rPr>
                      <m:t> </m:t>
                    </m:r>
                    <m:r>
                      <m:rPr>
                        <m:nor/>
                      </m:rPr>
                      <a:rPr lang="en-GB" i="0" dirty="0">
                        <a:latin typeface="Cambria Math" panose="02040503050406030204" pitchFamily="18" charset="0"/>
                      </a:rPr>
                      <m:t>N</m:t>
                    </m:r>
                  </m:oMath>
                </a14:m>
                <a:r>
                  <a:rPr lang="en-GB" dirty="0"/>
                  <a:t> to keep the truck moving.</a:t>
                </a:r>
              </a:p>
              <a:p>
                <a:pPr marL="114300" indent="0">
                  <a:spcBef>
                    <a:spcPts val="1200"/>
                  </a:spcBef>
                  <a:buClr>
                    <a:srgbClr val="432673"/>
                  </a:buClr>
                  <a:buSzPts val="2400"/>
                  <a:buFont typeface="Arial"/>
                  <a:buNone/>
                </a:pPr>
                <a:r>
                  <a:rPr lang="en-GB" dirty="0"/>
                  <a:t>Give your answer in joules.</a:t>
                </a:r>
              </a:p>
            </p:txBody>
          </p:sp>
        </mc:Choice>
        <mc:Fallback xmlns="">
          <p:sp>
            <p:nvSpPr>
              <p:cNvPr id="4" name="Google Shape;317;p20">
                <a:extLst>
                  <a:ext uri="{FF2B5EF4-FFF2-40B4-BE49-F238E27FC236}">
                    <a16:creationId xmlns:a16="http://schemas.microsoft.com/office/drawing/2014/main" id="{ABA55C1C-869B-AB05-6562-85FFFCBAD1CC}"/>
                  </a:ext>
                </a:extLst>
              </p:cNvPr>
              <p:cNvSpPr txBox="1">
                <a:spLocks noRot="1" noChangeAspect="1" noMove="1" noResize="1" noEditPoints="1" noAdjustHandles="1" noChangeArrowheads="1" noChangeShapeType="1" noTextEdit="1"/>
              </p:cNvSpPr>
              <p:nvPr/>
            </p:nvSpPr>
            <p:spPr>
              <a:xfrm>
                <a:off x="838201" y="1690688"/>
                <a:ext cx="4333240" cy="4593664"/>
              </a:xfrm>
              <a:prstGeom prst="rect">
                <a:avLst/>
              </a:prstGeom>
              <a:blipFill>
                <a:blip r:embed="rId4"/>
                <a:stretch>
                  <a:fillRect l="-1690" t="-1857" r="-1268"/>
                </a:stretch>
              </a:blipFill>
              <a:ln>
                <a:noFill/>
              </a:ln>
            </p:spPr>
            <p:txBody>
              <a:bodyPr/>
              <a:lstStyle/>
              <a:p>
                <a:r>
                  <a:rPr lang="en-CA">
                    <a:noFill/>
                  </a:rPr>
                  <a:t> </a:t>
                </a:r>
              </a:p>
            </p:txBody>
          </p:sp>
        </mc:Fallback>
      </mc:AlternateContent>
      <p:sp>
        <p:nvSpPr>
          <p:cNvPr id="2" name="Google Shape;147;p2">
            <a:extLst>
              <a:ext uri="{FF2B5EF4-FFF2-40B4-BE49-F238E27FC236}">
                <a16:creationId xmlns:a16="http://schemas.microsoft.com/office/drawing/2014/main" id="{0EB92508-C708-B6A8-672C-F7C684553663}"/>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900041B9-BBFE-EB01-C8D4-BCE04914F6CE}"/>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Energy and work done</a:t>
            </a:r>
          </a:p>
        </p:txBody>
      </p:sp>
    </p:spTree>
    <p:extLst>
      <p:ext uri="{BB962C8B-B14F-4D97-AF65-F5344CB8AC3E}">
        <p14:creationId xmlns:p14="http://schemas.microsoft.com/office/powerpoint/2010/main" val="237801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27A97868-F15E-4056-13CB-19D2ED9188D1}"/>
            </a:ext>
          </a:extLst>
        </p:cNvPr>
        <p:cNvGrpSpPr/>
        <p:nvPr/>
      </p:nvGrpSpPr>
      <p:grpSpPr>
        <a:xfrm>
          <a:off x="0" y="0"/>
          <a:ext cx="0" cy="0"/>
          <a:chOff x="0" y="0"/>
          <a:chExt cx="0" cy="0"/>
        </a:xfrm>
      </p:grpSpPr>
      <p:sp>
        <p:nvSpPr>
          <p:cNvPr id="316" name="Google Shape;316;p20">
            <a:extLst>
              <a:ext uri="{FF2B5EF4-FFF2-40B4-BE49-F238E27FC236}">
                <a16:creationId xmlns:a16="http://schemas.microsoft.com/office/drawing/2014/main" id="{F15CC2E0-3B92-96DE-B616-D31508CE73AA}"/>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work done: </a:t>
            </a:r>
            <a:r>
              <a:rPr lang="en-GB" dirty="0">
                <a:solidFill>
                  <a:schemeClr val="accent1"/>
                </a:solidFill>
              </a:rPr>
              <a:t>Answer</a:t>
            </a:r>
            <a:endParaRPr dirty="0">
              <a:solidFill>
                <a:schemeClr val="accent1"/>
              </a:solidFill>
            </a:endParaRPr>
          </a:p>
        </p:txBody>
      </p:sp>
      <mc:AlternateContent xmlns:mc="http://schemas.openxmlformats.org/markup-compatibility/2006" xmlns:a14="http://schemas.microsoft.com/office/drawing/2010/main">
        <mc:Choice Requires="a14">
          <p:sp>
            <p:nvSpPr>
              <p:cNvPr id="317" name="Google Shape;317;p20">
                <a:extLst>
                  <a:ext uri="{FF2B5EF4-FFF2-40B4-BE49-F238E27FC236}">
                    <a16:creationId xmlns:a16="http://schemas.microsoft.com/office/drawing/2014/main" id="{DDDA2142-B527-37CD-861D-6C3CCA8E4BC2}"/>
                  </a:ext>
                </a:extLst>
              </p:cNvPr>
              <p:cNvSpPr txBox="1">
                <a:spLocks noGrp="1"/>
              </p:cNvSpPr>
              <p:nvPr>
                <p:ph type="body" idx="1"/>
              </p:nvPr>
            </p:nvSpPr>
            <p:spPr>
              <a:xfrm>
                <a:off x="838200" y="1690688"/>
                <a:ext cx="5842299" cy="4593664"/>
              </a:xfrm>
              <a:prstGeom prst="rect">
                <a:avLst/>
              </a:prstGeom>
              <a:solidFill>
                <a:schemeClr val="lt1"/>
              </a:solidFill>
              <a:ln>
                <a:noFill/>
              </a:ln>
            </p:spPr>
            <p:txBody>
              <a:bodyPr spcFirstLastPara="1" wrap="square" lIns="0" tIns="0" rIns="0" bIns="0" anchor="t" anchorCtr="0">
                <a:noAutofit/>
              </a:bodyPr>
              <a:lstStyle/>
              <a:p>
                <a:pPr marL="114300" lvl="0" indent="0" algn="l" rtl="0">
                  <a:lnSpc>
                    <a:spcPct val="108000"/>
                  </a:lnSpc>
                  <a:spcBef>
                    <a:spcPts val="0"/>
                  </a:spcBef>
                  <a:spcAft>
                    <a:spcPts val="0"/>
                  </a:spcAft>
                  <a:buClr>
                    <a:srgbClr val="432673"/>
                  </a:buClr>
                  <a:buSzPts val="2400"/>
                  <a:buNone/>
                </a:pPr>
                <a:r>
                  <a:rPr lang="en-GB" dirty="0"/>
                  <a:t>A construction worker pushes a pallet truck a distance of </a:t>
                </a:r>
                <a14:m>
                  <m:oMath xmlns:m="http://schemas.openxmlformats.org/officeDocument/2006/math">
                    <m:r>
                      <a:rPr lang="en-GB" i="1" dirty="0" smtClean="0">
                        <a:latin typeface="Cambria Math" panose="02040503050406030204" pitchFamily="18" charset="0"/>
                      </a:rPr>
                      <m:t>530</m:t>
                    </m:r>
                    <m:r>
                      <a:rPr lang="en-GB" i="1" baseline="30000" dirty="0">
                        <a:latin typeface="Cambria Math" panose="02040503050406030204" pitchFamily="18" charset="0"/>
                      </a:rPr>
                      <m:t> </m:t>
                    </m:r>
                    <m:r>
                      <m:rPr>
                        <m:nor/>
                      </m:rPr>
                      <a:rPr lang="en-GB" i="0" dirty="0">
                        <a:latin typeface="Cambria Math" panose="02040503050406030204" pitchFamily="18" charset="0"/>
                      </a:rPr>
                      <m:t>cm</m:t>
                    </m:r>
                  </m:oMath>
                </a14:m>
                <a:r>
                  <a:rPr lang="en-GB" dirty="0"/>
                  <a:t>.</a:t>
                </a:r>
              </a:p>
              <a:p>
                <a:pPr marL="114300" lvl="0" indent="0" algn="l" rtl="0">
                  <a:lnSpc>
                    <a:spcPct val="108000"/>
                  </a:lnSpc>
                  <a:spcBef>
                    <a:spcPts val="1000"/>
                  </a:spcBef>
                  <a:spcAft>
                    <a:spcPts val="0"/>
                  </a:spcAft>
                  <a:buClr>
                    <a:srgbClr val="432673"/>
                  </a:buClr>
                  <a:buSzPts val="2400"/>
                  <a:buNone/>
                </a:pPr>
                <a:r>
                  <a:rPr lang="en-GB" dirty="0"/>
                  <a:t>He applies a constant horizontal force of </a:t>
                </a:r>
                <a14:m>
                  <m:oMath xmlns:m="http://schemas.openxmlformats.org/officeDocument/2006/math">
                    <m:r>
                      <a:rPr lang="en-GB" i="1" dirty="0" smtClean="0">
                        <a:latin typeface="Cambria Math" panose="02040503050406030204" pitchFamily="18" charset="0"/>
                      </a:rPr>
                      <m:t>230</m:t>
                    </m:r>
                    <m:r>
                      <a:rPr lang="en-GB" i="1" baseline="30000" dirty="0">
                        <a:latin typeface="Cambria Math" panose="02040503050406030204" pitchFamily="18" charset="0"/>
                      </a:rPr>
                      <m:t> </m:t>
                    </m:r>
                    <m:r>
                      <m:rPr>
                        <m:nor/>
                      </m:rPr>
                      <a:rPr lang="en-GB" i="0" dirty="0">
                        <a:latin typeface="Cambria Math" panose="02040503050406030204" pitchFamily="18" charset="0"/>
                      </a:rPr>
                      <m:t>N</m:t>
                    </m:r>
                  </m:oMath>
                </a14:m>
                <a:r>
                  <a:rPr lang="en-GB" dirty="0"/>
                  <a:t> to keep the truck moving.</a:t>
                </a:r>
              </a:p>
              <a:p>
                <a:pPr marL="114300" lvl="0" indent="0" algn="l" rtl="0">
                  <a:lnSpc>
                    <a:spcPct val="108000"/>
                  </a:lnSpc>
                  <a:spcBef>
                    <a:spcPts val="1200"/>
                  </a:spcBef>
                  <a:spcAft>
                    <a:spcPts val="0"/>
                  </a:spcAft>
                  <a:buClr>
                    <a:srgbClr val="432673"/>
                  </a:buClr>
                  <a:buSzPts val="2400"/>
                  <a:buNone/>
                </a:pPr>
                <a:r>
                  <a:rPr lang="en-GB" dirty="0"/>
                  <a:t>Give your answer in joules.</a:t>
                </a:r>
              </a:p>
              <a:p>
                <a:pPr marL="114300" lvl="0" indent="0" algn="l" rtl="0">
                  <a:lnSpc>
                    <a:spcPct val="108000"/>
                  </a:lnSpc>
                  <a:spcBef>
                    <a:spcPts val="1600"/>
                  </a:spcBef>
                  <a:spcAft>
                    <a:spcPts val="0"/>
                  </a:spcAft>
                  <a:buClr>
                    <a:srgbClr val="432673"/>
                  </a:buClr>
                  <a:buSzPts val="2400"/>
                  <a:buNone/>
                </a:pPr>
                <a:r>
                  <a:rPr lang="en-GB" dirty="0"/>
                  <a:t>First convert centimetres to metres:</a:t>
                </a:r>
              </a:p>
              <a:p>
                <a:pPr marL="114300" lvl="0" indent="0" algn="l" rtl="0">
                  <a:lnSpc>
                    <a:spcPct val="108000"/>
                  </a:lnSpc>
                  <a:spcBef>
                    <a:spcPts val="1000"/>
                  </a:spcBef>
                  <a:spcAft>
                    <a:spcPts val="0"/>
                  </a:spcAft>
                  <a:buClr>
                    <a:srgbClr val="432673"/>
                  </a:buClr>
                  <a:buSzPts val="2400"/>
                  <a:buNone/>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530 </m:t>
                      </m:r>
                      <m:r>
                        <m:rPr>
                          <m:nor/>
                        </m:rPr>
                        <a:rPr lang="en-GB" i="0" dirty="0" smtClean="0">
                          <a:latin typeface="Cambria Math" panose="02040503050406030204" pitchFamily="18" charset="0"/>
                        </a:rPr>
                        <m:t>cm</m:t>
                      </m:r>
                      <m:r>
                        <a:rPr lang="en-GB" i="1" dirty="0" smtClean="0">
                          <a:latin typeface="Cambria Math" panose="02040503050406030204" pitchFamily="18" charset="0"/>
                        </a:rPr>
                        <m:t>=530</m:t>
                      </m:r>
                      <m:r>
                        <a:rPr lang="en-US" b="0" i="1" dirty="0" smtClean="0">
                          <a:latin typeface="Cambria Math" panose="02040503050406030204" pitchFamily="18" charset="0"/>
                        </a:rPr>
                        <m:t> </m:t>
                      </m:r>
                      <m:r>
                        <m:rPr>
                          <m:nor/>
                        </m:rPr>
                        <a:rPr lang="en-US" b="0" i="0" dirty="0" smtClean="0">
                          <a:latin typeface="Cambria Math" panose="02040503050406030204" pitchFamily="18" charset="0"/>
                        </a:rPr>
                        <m:t>cm</m:t>
                      </m:r>
                      <m:r>
                        <a:rPr lang="en-US" b="0" i="1" dirty="0" smtClean="0">
                          <a:latin typeface="Cambria Math" panose="02040503050406030204" pitchFamily="18" charset="0"/>
                        </a:rPr>
                        <m:t>×</m:t>
                      </m:r>
                      <m:f>
                        <m:fPr>
                          <m:ctrlPr>
                            <a:rPr lang="en-GB"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100</m:t>
                          </m:r>
                        </m:den>
                      </m:f>
                      <m:f>
                        <m:fPr>
                          <m:ctrlPr>
                            <a:rPr lang="en-GB" i="1" dirty="0" smtClean="0">
                              <a:latin typeface="Cambria Math" panose="02040503050406030204" pitchFamily="18" charset="0"/>
                            </a:rPr>
                          </m:ctrlPr>
                        </m:fPr>
                        <m:num>
                          <m:r>
                            <m:rPr>
                              <m:nor/>
                            </m:rPr>
                            <a:rPr lang="en-US" b="0" i="0" dirty="0" smtClean="0">
                              <a:latin typeface="Cambria Math" panose="02040503050406030204" pitchFamily="18" charset="0"/>
                            </a:rPr>
                            <m:t>m</m:t>
                          </m:r>
                        </m:num>
                        <m:den>
                          <m:r>
                            <m:rPr>
                              <m:nor/>
                            </m:rPr>
                            <a:rPr lang="en-US" b="0" i="0" dirty="0" smtClean="0">
                              <a:latin typeface="Cambria Math" panose="02040503050406030204" pitchFamily="18" charset="0"/>
                            </a:rPr>
                            <m:t>cm</m:t>
                          </m:r>
                        </m:den>
                      </m:f>
                      <m:r>
                        <a:rPr lang="en-GB" i="1" dirty="0" smtClean="0">
                          <a:latin typeface="Cambria Math" panose="02040503050406030204" pitchFamily="18" charset="0"/>
                        </a:rPr>
                        <m:t> =5.3 </m:t>
                      </m:r>
                      <m:r>
                        <m:rPr>
                          <m:nor/>
                        </m:rPr>
                        <a:rPr lang="en-GB" i="0" dirty="0">
                          <a:latin typeface="Cambria Math" panose="02040503050406030204" pitchFamily="18" charset="0"/>
                        </a:rPr>
                        <m:t>m</m:t>
                      </m:r>
                      <m:r>
                        <a:rPr lang="en-GB" i="1" dirty="0">
                          <a:latin typeface="Cambria Math" panose="02040503050406030204" pitchFamily="18" charset="0"/>
                        </a:rPr>
                        <m:t> </m:t>
                      </m:r>
                    </m:oMath>
                  </m:oMathPara>
                </a14:m>
                <a:endParaRPr lang="en-GB" dirty="0"/>
              </a:p>
              <a:p>
                <a:pPr marL="114300" lvl="0" indent="0" algn="l" rtl="0">
                  <a:lnSpc>
                    <a:spcPct val="108000"/>
                  </a:lnSpc>
                  <a:spcBef>
                    <a:spcPts val="1000"/>
                  </a:spcBef>
                  <a:spcAft>
                    <a:spcPts val="0"/>
                  </a:spcAft>
                  <a:buClr>
                    <a:srgbClr val="432673"/>
                  </a:buClr>
                  <a:buSzPts val="2400"/>
                  <a:buNone/>
                </a:pPr>
                <a:r>
                  <a:rPr lang="en-GB" dirty="0"/>
                  <a:t>Use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=230 </m:t>
                    </m:r>
                    <m:r>
                      <m:rPr>
                        <m:nor/>
                      </m:rPr>
                      <a:rPr lang="en-US" b="0" i="0" smtClean="0">
                        <a:latin typeface="Cambria Math" panose="02040503050406030204" pitchFamily="18" charset="0"/>
                      </a:rPr>
                      <m:t>N</m:t>
                    </m:r>
                    <m:r>
                      <a:rPr lang="en-US" b="0" i="1" smtClean="0">
                        <a:latin typeface="Cambria Math" panose="02040503050406030204" pitchFamily="18" charset="0"/>
                      </a:rPr>
                      <m:t>×5.3</m:t>
                    </m:r>
                    <m:r>
                      <m:rPr>
                        <m:nor/>
                      </m:rPr>
                      <a:rPr lang="en-GB" b="0" i="0" smtClean="0">
                        <a:latin typeface="Cambria Math" panose="02040503050406030204" pitchFamily="18" charset="0"/>
                      </a:rPr>
                      <m:t> </m:t>
                    </m:r>
                    <m:r>
                      <m:rPr>
                        <m:nor/>
                      </m:rPr>
                      <a:rPr lang="en-US" b="0" i="0" smtClean="0">
                        <a:latin typeface="Cambria Math" panose="02040503050406030204" pitchFamily="18" charset="0"/>
                      </a:rPr>
                      <m:t>m</m:t>
                    </m:r>
                    <m:r>
                      <a:rPr lang="en-US" b="0" i="1" smtClean="0">
                        <a:latin typeface="Cambria Math" panose="02040503050406030204" pitchFamily="18" charset="0"/>
                      </a:rPr>
                      <m:t>=</m:t>
                    </m:r>
                    <m:r>
                      <a:rPr lang="en-US" b="1" i="1" smtClean="0">
                        <a:latin typeface="Cambria Math" panose="02040503050406030204" pitchFamily="18" charset="0"/>
                      </a:rPr>
                      <m:t>𝟏𝟐𝟏𝟗</m:t>
                    </m:r>
                    <m:r>
                      <a:rPr lang="en-US" b="1" i="1" smtClean="0">
                        <a:latin typeface="Cambria Math" panose="02040503050406030204" pitchFamily="18" charset="0"/>
                      </a:rPr>
                      <m:t> </m:t>
                    </m:r>
                    <m:r>
                      <m:rPr>
                        <m:nor/>
                      </m:rPr>
                      <a:rPr lang="en-US" b="0" i="0" smtClean="0">
                        <a:latin typeface="Cambria Math" panose="02040503050406030204" pitchFamily="18" charset="0"/>
                      </a:rPr>
                      <m:t>J</m:t>
                    </m:r>
                  </m:oMath>
                </a14:m>
                <a:endParaRPr lang="en-GB" b="1" dirty="0"/>
              </a:p>
              <a:p>
                <a:pPr marL="114300" lvl="0" indent="0" algn="l" rtl="0">
                  <a:lnSpc>
                    <a:spcPct val="108000"/>
                  </a:lnSpc>
                  <a:spcBef>
                    <a:spcPts val="1000"/>
                  </a:spcBef>
                  <a:spcAft>
                    <a:spcPts val="0"/>
                  </a:spcAft>
                  <a:buClr>
                    <a:srgbClr val="432673"/>
                  </a:buClr>
                  <a:buSzPts val="2400"/>
                  <a:buNone/>
                </a:pPr>
                <a:endParaRPr lang="en-GB" dirty="0"/>
              </a:p>
            </p:txBody>
          </p:sp>
        </mc:Choice>
        <mc:Fallback xmlns="">
          <p:sp>
            <p:nvSpPr>
              <p:cNvPr id="317" name="Google Shape;317;p20">
                <a:extLst>
                  <a:ext uri="{FF2B5EF4-FFF2-40B4-BE49-F238E27FC236}">
                    <a16:creationId xmlns:a16="http://schemas.microsoft.com/office/drawing/2014/main" id="{DDDA2142-B527-37CD-861D-6C3CCA8E4BC2}"/>
                  </a:ext>
                </a:extLst>
              </p:cNvPr>
              <p:cNvSpPr txBox="1">
                <a:spLocks noGrp="1" noRot="1" noChangeAspect="1" noMove="1" noResize="1" noEditPoints="1" noAdjustHandles="1" noChangeArrowheads="1" noChangeShapeType="1" noTextEdit="1"/>
              </p:cNvSpPr>
              <p:nvPr>
                <p:ph type="body" idx="1"/>
              </p:nvPr>
            </p:nvSpPr>
            <p:spPr>
              <a:xfrm>
                <a:off x="838200" y="1690688"/>
                <a:ext cx="5842299" cy="4593664"/>
              </a:xfrm>
              <a:prstGeom prst="rect">
                <a:avLst/>
              </a:prstGeom>
              <a:blipFill>
                <a:blip r:embed="rId3"/>
                <a:stretch>
                  <a:fillRect l="-1253" t="-1857" r="-104"/>
                </a:stretch>
              </a:blipFill>
              <a:ln>
                <a:noFill/>
              </a:ln>
            </p:spPr>
            <p:txBody>
              <a:bodyPr/>
              <a:lstStyle/>
              <a:p>
                <a:r>
                  <a:rPr lang="en-GB">
                    <a:noFill/>
                  </a:rPr>
                  <a:t> </a:t>
                </a:r>
              </a:p>
            </p:txBody>
          </p:sp>
        </mc:Fallback>
      </mc:AlternateContent>
      <p:sp>
        <p:nvSpPr>
          <p:cNvPr id="2" name="Google Shape;290;p17">
            <a:extLst>
              <a:ext uri="{FF2B5EF4-FFF2-40B4-BE49-F238E27FC236}">
                <a16:creationId xmlns:a16="http://schemas.microsoft.com/office/drawing/2014/main" id="{AE5D72D9-92C0-2A43-A528-B11C3ED1FDDE}"/>
              </a:ext>
            </a:extLst>
          </p:cNvPr>
          <p:cNvSpPr txBox="1">
            <a:spLocks noGrp="1"/>
          </p:cNvSpPr>
          <p:nvPr>
            <p:ph type="body" idx="2"/>
          </p:nvPr>
        </p:nvSpPr>
        <p:spPr>
          <a:xfrm>
            <a:off x="8664716" y="1690688"/>
            <a:ext cx="2689084" cy="3424611"/>
          </a:xfrm>
          <a:custGeom>
            <a:avLst/>
            <a:gdLst>
              <a:gd name="csX0" fmla="*/ 0 w 2689084"/>
              <a:gd name="csY0" fmla="*/ 0 h 3424611"/>
              <a:gd name="csX1" fmla="*/ 726053 w 2689084"/>
              <a:gd name="csY1" fmla="*/ 0 h 3424611"/>
              <a:gd name="csX2" fmla="*/ 1425215 w 2689084"/>
              <a:gd name="csY2" fmla="*/ 0 h 3424611"/>
              <a:gd name="csX3" fmla="*/ 2689084 w 2689084"/>
              <a:gd name="csY3" fmla="*/ 0 h 3424611"/>
              <a:gd name="csX4" fmla="*/ 2689084 w 2689084"/>
              <a:gd name="csY4" fmla="*/ 753414 h 3424611"/>
              <a:gd name="csX5" fmla="*/ 2689084 w 2689084"/>
              <a:gd name="csY5" fmla="*/ 1438337 h 3424611"/>
              <a:gd name="csX6" fmla="*/ 2689084 w 2689084"/>
              <a:gd name="csY6" fmla="*/ 2123259 h 3424611"/>
              <a:gd name="csX7" fmla="*/ 2689084 w 2689084"/>
              <a:gd name="csY7" fmla="*/ 2739689 h 3424611"/>
              <a:gd name="csX8" fmla="*/ 2689084 w 2689084"/>
              <a:gd name="csY8" fmla="*/ 3424611 h 3424611"/>
              <a:gd name="csX9" fmla="*/ 1989922 w 2689084"/>
              <a:gd name="csY9" fmla="*/ 3424611 h 3424611"/>
              <a:gd name="csX10" fmla="*/ 1317651 w 2689084"/>
              <a:gd name="csY10" fmla="*/ 3424611 h 3424611"/>
              <a:gd name="csX11" fmla="*/ 672271 w 2689084"/>
              <a:gd name="csY11" fmla="*/ 3424611 h 3424611"/>
              <a:gd name="csX12" fmla="*/ 0 w 2689084"/>
              <a:gd name="csY12" fmla="*/ 3424611 h 3424611"/>
              <a:gd name="csX13" fmla="*/ 0 w 2689084"/>
              <a:gd name="csY13" fmla="*/ 2705443 h 3424611"/>
              <a:gd name="csX14" fmla="*/ 0 w 2689084"/>
              <a:gd name="csY14" fmla="*/ 2054767 h 3424611"/>
              <a:gd name="csX15" fmla="*/ 0 w 2689084"/>
              <a:gd name="csY15" fmla="*/ 1301352 h 3424611"/>
              <a:gd name="csX16" fmla="*/ 0 w 2689084"/>
              <a:gd name="csY16" fmla="*/ 0 h 34246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89084" h="3424611" fill="none" extrusionOk="0">
                <a:moveTo>
                  <a:pt x="0" y="0"/>
                </a:moveTo>
                <a:cubicBezTo>
                  <a:pt x="251887" y="3024"/>
                  <a:pt x="375851" y="29532"/>
                  <a:pt x="726053" y="0"/>
                </a:cubicBezTo>
                <a:cubicBezTo>
                  <a:pt x="1076255" y="-29532"/>
                  <a:pt x="1165416" y="-29351"/>
                  <a:pt x="1425215" y="0"/>
                </a:cubicBezTo>
                <a:cubicBezTo>
                  <a:pt x="1685014" y="29351"/>
                  <a:pt x="2364778" y="-32489"/>
                  <a:pt x="2689084" y="0"/>
                </a:cubicBezTo>
                <a:cubicBezTo>
                  <a:pt x="2668889" y="314160"/>
                  <a:pt x="2662945" y="593317"/>
                  <a:pt x="2689084" y="753414"/>
                </a:cubicBezTo>
                <a:cubicBezTo>
                  <a:pt x="2715223" y="913511"/>
                  <a:pt x="2656109" y="1140403"/>
                  <a:pt x="2689084" y="1438337"/>
                </a:cubicBezTo>
                <a:cubicBezTo>
                  <a:pt x="2722059" y="1736271"/>
                  <a:pt x="2698996" y="1876946"/>
                  <a:pt x="2689084" y="2123259"/>
                </a:cubicBezTo>
                <a:cubicBezTo>
                  <a:pt x="2679172" y="2369572"/>
                  <a:pt x="2714084" y="2478413"/>
                  <a:pt x="2689084" y="2739689"/>
                </a:cubicBezTo>
                <a:cubicBezTo>
                  <a:pt x="2664085" y="3000965"/>
                  <a:pt x="2690164" y="3128402"/>
                  <a:pt x="2689084" y="3424611"/>
                </a:cubicBezTo>
                <a:cubicBezTo>
                  <a:pt x="2512065" y="3440456"/>
                  <a:pt x="2268855" y="3391651"/>
                  <a:pt x="1989922" y="3424611"/>
                </a:cubicBezTo>
                <a:cubicBezTo>
                  <a:pt x="1710989" y="3457571"/>
                  <a:pt x="1619905" y="3413434"/>
                  <a:pt x="1317651" y="3424611"/>
                </a:cubicBezTo>
                <a:cubicBezTo>
                  <a:pt x="1015397" y="3435788"/>
                  <a:pt x="943557" y="3456835"/>
                  <a:pt x="672271" y="3424611"/>
                </a:cubicBezTo>
                <a:cubicBezTo>
                  <a:pt x="400985" y="3392387"/>
                  <a:pt x="200160" y="3405174"/>
                  <a:pt x="0" y="3424611"/>
                </a:cubicBezTo>
                <a:cubicBezTo>
                  <a:pt x="-24542" y="3249448"/>
                  <a:pt x="-20455" y="2928641"/>
                  <a:pt x="0" y="2705443"/>
                </a:cubicBezTo>
                <a:cubicBezTo>
                  <a:pt x="20455" y="2482245"/>
                  <a:pt x="2122" y="2331439"/>
                  <a:pt x="0" y="2054767"/>
                </a:cubicBezTo>
                <a:cubicBezTo>
                  <a:pt x="-2122" y="1778095"/>
                  <a:pt x="-26096" y="1606123"/>
                  <a:pt x="0" y="1301352"/>
                </a:cubicBezTo>
                <a:cubicBezTo>
                  <a:pt x="26096" y="996582"/>
                  <a:pt x="29627" y="342521"/>
                  <a:pt x="0" y="0"/>
                </a:cubicBezTo>
                <a:close/>
              </a:path>
              <a:path w="2689084" h="3424611" stroke="0" extrusionOk="0">
                <a:moveTo>
                  <a:pt x="0" y="0"/>
                </a:moveTo>
                <a:cubicBezTo>
                  <a:pt x="292565" y="-3421"/>
                  <a:pt x="576150" y="-25878"/>
                  <a:pt x="726053" y="0"/>
                </a:cubicBezTo>
                <a:cubicBezTo>
                  <a:pt x="875956" y="25878"/>
                  <a:pt x="1136924" y="-10308"/>
                  <a:pt x="1371433" y="0"/>
                </a:cubicBezTo>
                <a:cubicBezTo>
                  <a:pt x="1605942" y="10308"/>
                  <a:pt x="1694642" y="-10883"/>
                  <a:pt x="2016813" y="0"/>
                </a:cubicBezTo>
                <a:cubicBezTo>
                  <a:pt x="2338984" y="10883"/>
                  <a:pt x="2549122" y="-4080"/>
                  <a:pt x="2689084" y="0"/>
                </a:cubicBezTo>
                <a:cubicBezTo>
                  <a:pt x="2674845" y="336042"/>
                  <a:pt x="2673947" y="576704"/>
                  <a:pt x="2689084" y="753414"/>
                </a:cubicBezTo>
                <a:cubicBezTo>
                  <a:pt x="2704221" y="930124"/>
                  <a:pt x="2700783" y="1201338"/>
                  <a:pt x="2689084" y="1472583"/>
                </a:cubicBezTo>
                <a:cubicBezTo>
                  <a:pt x="2677385" y="1743828"/>
                  <a:pt x="2670619" y="2004765"/>
                  <a:pt x="2689084" y="2191751"/>
                </a:cubicBezTo>
                <a:cubicBezTo>
                  <a:pt x="2707549" y="2378737"/>
                  <a:pt x="2736477" y="3003979"/>
                  <a:pt x="2689084" y="3424611"/>
                </a:cubicBezTo>
                <a:cubicBezTo>
                  <a:pt x="2416272" y="3442313"/>
                  <a:pt x="2178808" y="3411755"/>
                  <a:pt x="1963031" y="3424611"/>
                </a:cubicBezTo>
                <a:cubicBezTo>
                  <a:pt x="1747254" y="3437467"/>
                  <a:pt x="1487109" y="3435629"/>
                  <a:pt x="1263869" y="3424611"/>
                </a:cubicBezTo>
                <a:cubicBezTo>
                  <a:pt x="1040629" y="3413593"/>
                  <a:pt x="880175" y="3416606"/>
                  <a:pt x="645380" y="3424611"/>
                </a:cubicBezTo>
                <a:cubicBezTo>
                  <a:pt x="410585" y="3432616"/>
                  <a:pt x="261351" y="3408161"/>
                  <a:pt x="0" y="3424611"/>
                </a:cubicBezTo>
                <a:cubicBezTo>
                  <a:pt x="14490" y="3193508"/>
                  <a:pt x="-34272" y="2939874"/>
                  <a:pt x="0" y="2705443"/>
                </a:cubicBezTo>
                <a:cubicBezTo>
                  <a:pt x="34272" y="2471012"/>
                  <a:pt x="-25155" y="2198665"/>
                  <a:pt x="0" y="1952028"/>
                </a:cubicBezTo>
                <a:cubicBezTo>
                  <a:pt x="25155" y="1705391"/>
                  <a:pt x="-23164" y="1557800"/>
                  <a:pt x="0" y="1267106"/>
                </a:cubicBezTo>
                <a:cubicBezTo>
                  <a:pt x="23164" y="976412"/>
                  <a:pt x="-19545" y="803753"/>
                  <a:pt x="0" y="684922"/>
                </a:cubicBezTo>
                <a:cubicBezTo>
                  <a:pt x="19545" y="566091"/>
                  <a:pt x="-13192" y="261422"/>
                  <a:pt x="0" y="0"/>
                </a:cubicBezTo>
                <a:close/>
              </a:path>
            </a:pathLst>
          </a:custGeom>
          <a:solidFill>
            <a:srgbClr val="EBDDF4"/>
          </a:solidFill>
          <a:ln>
            <a:solidFill>
              <a:srgbClr val="432673"/>
            </a:solidFill>
            <a:extLst>
              <a:ext uri="{C807C97D-BFC1-408E-A445-0C87EB9F89A2}">
                <ask:lineSketchStyleProps xmlns:ask="http://schemas.microsoft.com/office/drawing/2018/sketchyshapes" sd="145511491">
                  <a:prstGeom prst="rect">
                    <a:avLst/>
                  </a:prstGeom>
                  <ask:type>
                    <ask:lineSketchFreehand/>
                  </ask:type>
                </ask:lineSketchStyleProps>
              </a:ext>
            </a:extLst>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400"/>
              <a:buNone/>
            </a:pPr>
            <a:r>
              <a:rPr lang="en-GB" sz="2000" b="1" dirty="0"/>
              <a:t>EXAM TIP</a:t>
            </a:r>
            <a:endParaRPr sz="2000" dirty="0"/>
          </a:p>
          <a:p>
            <a:pPr marL="0" lvl="0" indent="0" algn="l" rtl="0">
              <a:lnSpc>
                <a:spcPct val="108000"/>
              </a:lnSpc>
              <a:spcBef>
                <a:spcPts val="1000"/>
              </a:spcBef>
              <a:spcAft>
                <a:spcPts val="0"/>
              </a:spcAft>
              <a:buSzPts val="2400"/>
              <a:buNone/>
            </a:pPr>
            <a:r>
              <a:rPr lang="en-GB" sz="2000" dirty="0"/>
              <a:t>Always show your reasoning clearly. You can never write down too much information, and sometimes just writing a formula will get you marks.</a:t>
            </a:r>
            <a:endParaRPr sz="2000" dirty="0"/>
          </a:p>
        </p:txBody>
      </p:sp>
      <p:sp>
        <p:nvSpPr>
          <p:cNvPr id="3" name="Google Shape;147;p2">
            <a:extLst>
              <a:ext uri="{FF2B5EF4-FFF2-40B4-BE49-F238E27FC236}">
                <a16:creationId xmlns:a16="http://schemas.microsoft.com/office/drawing/2014/main" id="{314C43CB-9414-CDE8-784C-C0C01152C7A3}"/>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4" name="Text Placeholder 5">
            <a:extLst>
              <a:ext uri="{FF2B5EF4-FFF2-40B4-BE49-F238E27FC236}">
                <a16:creationId xmlns:a16="http://schemas.microsoft.com/office/drawing/2014/main" id="{C6A97050-24BD-E81D-A09C-F19E5CE6F767}"/>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Energy and work done</a:t>
            </a:r>
          </a:p>
        </p:txBody>
      </p:sp>
    </p:spTree>
    <p:extLst>
      <p:ext uri="{BB962C8B-B14F-4D97-AF65-F5344CB8AC3E}">
        <p14:creationId xmlns:p14="http://schemas.microsoft.com/office/powerpoint/2010/main" val="122703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6A41E3C8-F8FD-1A40-9589-0A7E9AFDB9A3}"/>
            </a:ext>
          </a:extLst>
        </p:cNvPr>
        <p:cNvGrpSpPr/>
        <p:nvPr/>
      </p:nvGrpSpPr>
      <p:grpSpPr>
        <a:xfrm>
          <a:off x="0" y="0"/>
          <a:ext cx="0" cy="0"/>
          <a:chOff x="0" y="0"/>
          <a:chExt cx="0" cy="0"/>
        </a:xfrm>
      </p:grpSpPr>
      <p:sp>
        <p:nvSpPr>
          <p:cNvPr id="15" name="Google Shape;230;p11">
            <a:extLst>
              <a:ext uri="{FF2B5EF4-FFF2-40B4-BE49-F238E27FC236}">
                <a16:creationId xmlns:a16="http://schemas.microsoft.com/office/drawing/2014/main" id="{664F4FF5-8E13-2CA3-51DD-290407F1DAB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Simple pulley</a:t>
            </a:r>
            <a:endParaRPr dirty="0"/>
          </a:p>
        </p:txBody>
      </p:sp>
      <mc:AlternateContent xmlns:mc="http://schemas.openxmlformats.org/markup-compatibility/2006" xmlns:a14="http://schemas.microsoft.com/office/drawing/2010/main">
        <mc:Choice Requires="a14">
          <p:sp>
            <p:nvSpPr>
              <p:cNvPr id="16" name="Google Shape;231;p11">
                <a:extLst>
                  <a:ext uri="{FF2B5EF4-FFF2-40B4-BE49-F238E27FC236}">
                    <a16:creationId xmlns:a16="http://schemas.microsoft.com/office/drawing/2014/main" id="{C1E55D31-0083-AB0D-7666-36D6FF945A81}"/>
                  </a:ext>
                </a:extLst>
              </p:cNvPr>
              <p:cNvSpPr txBox="1">
                <a:spLocks noGrp="1"/>
              </p:cNvSpPr>
              <p:nvPr>
                <p:ph type="body" idx="1"/>
              </p:nvPr>
            </p:nvSpPr>
            <p:spPr>
              <a:xfrm>
                <a:off x="838198" y="1825625"/>
                <a:ext cx="7549545" cy="4351338"/>
              </a:xfrm>
              <a:prstGeom prst="rect">
                <a:avLst/>
              </a:prstGeom>
              <a:noFill/>
              <a:ln>
                <a:noFill/>
              </a:ln>
            </p:spPr>
            <p:txBody>
              <a:bodyPr spcFirstLastPara="1" wrap="square" lIns="0" tIns="0" rIns="0" bIns="0" anchor="t" anchorCtr="0">
                <a:normAutofit/>
              </a:bodyPr>
              <a:lstStyle/>
              <a:p>
                <a:pPr marL="0" lvl="0" indent="0" algn="l" rtl="0">
                  <a:lnSpc>
                    <a:spcPct val="108000"/>
                  </a:lnSpc>
                  <a:spcBef>
                    <a:spcPts val="1000"/>
                  </a:spcBef>
                  <a:spcAft>
                    <a:spcPts val="0"/>
                  </a:spcAft>
                  <a:buSzPts val="2400"/>
                  <a:buNone/>
                </a:pPr>
                <a:r>
                  <a:rPr lang="en-GB" dirty="0"/>
                  <a:t>A </a:t>
                </a:r>
                <a:r>
                  <a:rPr lang="en-GB" b="1" dirty="0"/>
                  <a:t>simple</a:t>
                </a:r>
                <a:r>
                  <a:rPr lang="en-GB" dirty="0"/>
                  <a:t> pulley has one wheel and a rope to help lift heavy loads.</a:t>
                </a:r>
              </a:p>
              <a:p>
                <a:pPr marL="0" lvl="0" indent="0" algn="l" rtl="0">
                  <a:lnSpc>
                    <a:spcPct val="108000"/>
                  </a:lnSpc>
                  <a:spcBef>
                    <a:spcPts val="1000"/>
                  </a:spcBef>
                  <a:spcAft>
                    <a:spcPts val="0"/>
                  </a:spcAft>
                  <a:buSzPts val="2400"/>
                  <a:buNone/>
                </a:pPr>
                <a:r>
                  <a:rPr lang="en-GB" dirty="0"/>
                  <a:t>It does not reduce the effort but changes </a:t>
                </a:r>
                <a:r>
                  <a:rPr lang="en-GB" b="1" dirty="0"/>
                  <a:t>the direction of the effort</a:t>
                </a:r>
                <a:r>
                  <a:rPr lang="en-GB" dirty="0"/>
                  <a:t>,</a:t>
                </a:r>
                <a:r>
                  <a:rPr lang="en-GB" b="1" dirty="0"/>
                  <a:t> </a:t>
                </a:r>
                <a:r>
                  <a:rPr lang="en-GB" dirty="0"/>
                  <a:t>which can make lifting easier.</a:t>
                </a:r>
              </a:p>
              <a:p>
                <a:pPr marL="0" lvl="0" indent="0" algn="l" rtl="0">
                  <a:lnSpc>
                    <a:spcPct val="108000"/>
                  </a:lnSpc>
                  <a:spcBef>
                    <a:spcPts val="1000"/>
                  </a:spcBef>
                  <a:spcAft>
                    <a:spcPts val="0"/>
                  </a:spcAft>
                  <a:buSzPts val="2400"/>
                  <a:buNone/>
                </a:pPr>
                <a:r>
                  <a:rPr lang="en-GB" dirty="0"/>
                  <a:t>The formula for work done lifting an object with mass </a:t>
                </a:r>
                <a14:m>
                  <m:oMath xmlns:m="http://schemas.openxmlformats.org/officeDocument/2006/math">
                    <m:r>
                      <a:rPr lang="en-GB" i="1" dirty="0" smtClean="0">
                        <a:latin typeface="Cambria Math" panose="02040503050406030204" pitchFamily="18" charset="0"/>
                      </a:rPr>
                      <m:t>𝑚</m:t>
                    </m:r>
                  </m:oMath>
                </a14:m>
                <a:r>
                  <a:rPr lang="en-GB" dirty="0"/>
                  <a:t> to height </a:t>
                </a:r>
                <a14:m>
                  <m:oMath xmlns:m="http://schemas.openxmlformats.org/officeDocument/2006/math">
                    <m:r>
                      <a:rPr lang="en-GB" i="1" dirty="0" smtClean="0">
                        <a:latin typeface="Cambria Math" panose="02040503050406030204" pitchFamily="18" charset="0"/>
                      </a:rPr>
                      <m:t>h</m:t>
                    </m:r>
                  </m:oMath>
                </a14:m>
                <a:r>
                  <a:rPr lang="en-GB" dirty="0"/>
                  <a:t> is:</a:t>
                </a:r>
              </a:p>
              <a:p>
                <a:pPr marL="0" lvl="0" indent="0" algn="l" rtl="0">
                  <a:lnSpc>
                    <a:spcPct val="108000"/>
                  </a:lnSpc>
                  <a:spcBef>
                    <a:spcPts val="1000"/>
                  </a:spcBef>
                  <a:spcAft>
                    <a:spcPts val="0"/>
                  </a:spcAft>
                  <a:buSzPts val="24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h</m:t>
                      </m:r>
                    </m:oMath>
                  </m:oMathPara>
                </a14:m>
                <a:endParaRPr lang="en-GB" dirty="0"/>
              </a:p>
              <a:p>
                <a:pPr marL="0" lvl="0" indent="0" algn="l" rtl="0">
                  <a:lnSpc>
                    <a:spcPct val="108000"/>
                  </a:lnSpc>
                  <a:spcBef>
                    <a:spcPts val="1000"/>
                  </a:spcBef>
                  <a:spcAft>
                    <a:spcPts val="0"/>
                  </a:spcAft>
                  <a:buSzPts val="2400"/>
                  <a:buNone/>
                </a:pPr>
                <a:endParaRPr lang="en-GB" dirty="0"/>
              </a:p>
              <a:p>
                <a:pPr marL="0" lvl="0" indent="0" algn="l" rtl="0">
                  <a:lnSpc>
                    <a:spcPct val="108000"/>
                  </a:lnSpc>
                  <a:spcBef>
                    <a:spcPts val="1000"/>
                  </a:spcBef>
                  <a:spcAft>
                    <a:spcPts val="0"/>
                  </a:spcAft>
                  <a:buSzPts val="2400"/>
                  <a:buNone/>
                </a:pPr>
                <a:r>
                  <a:rPr lang="en-GB" dirty="0"/>
                  <a:t>In this formula</a:t>
                </a:r>
                <a14:m>
                  <m:oMath xmlns:m="http://schemas.openxmlformats.org/officeDocument/2006/math">
                    <m:r>
                      <a:rPr lang="en-GB" b="0" i="0"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GB" dirty="0"/>
                  <a:t> is the force of gravity on the load.</a:t>
                </a:r>
              </a:p>
            </p:txBody>
          </p:sp>
        </mc:Choice>
        <mc:Fallback xmlns="">
          <p:sp>
            <p:nvSpPr>
              <p:cNvPr id="16" name="Google Shape;231;p11">
                <a:extLst>
                  <a:ext uri="{FF2B5EF4-FFF2-40B4-BE49-F238E27FC236}">
                    <a16:creationId xmlns:a16="http://schemas.microsoft.com/office/drawing/2014/main" id="{C1E55D31-0083-AB0D-7666-36D6FF945A81}"/>
                  </a:ext>
                </a:extLst>
              </p:cNvPr>
              <p:cNvSpPr txBox="1">
                <a:spLocks noGrp="1" noRot="1" noChangeAspect="1" noMove="1" noResize="1" noEditPoints="1" noAdjustHandles="1" noChangeArrowheads="1" noChangeShapeType="1" noTextEdit="1"/>
              </p:cNvSpPr>
              <p:nvPr>
                <p:ph type="body" idx="1"/>
              </p:nvPr>
            </p:nvSpPr>
            <p:spPr>
              <a:xfrm>
                <a:off x="838198" y="1825625"/>
                <a:ext cx="7549545" cy="4351338"/>
              </a:xfrm>
              <a:prstGeom prst="rect">
                <a:avLst/>
              </a:prstGeom>
              <a:blipFill>
                <a:blip r:embed="rId3"/>
                <a:stretch>
                  <a:fillRect l="-2421" r="-1372"/>
                </a:stretch>
              </a:blipFill>
              <a:ln>
                <a:noFill/>
              </a:ln>
            </p:spPr>
            <p:txBody>
              <a:bodyPr/>
              <a:lstStyle/>
              <a:p>
                <a:r>
                  <a:rPr lang="en-GB">
                    <a:noFill/>
                  </a:rPr>
                  <a:t> </a:t>
                </a:r>
              </a:p>
            </p:txBody>
          </p:sp>
        </mc:Fallback>
      </mc:AlternateContent>
      <p:grpSp>
        <p:nvGrpSpPr>
          <p:cNvPr id="5" name="Group 4" descr="A pully showing a load, represented by a square, linked to a rope that goes over a wheel. Effort is indicated on the other side of the rope to the load. ">
            <a:extLst>
              <a:ext uri="{FF2B5EF4-FFF2-40B4-BE49-F238E27FC236}">
                <a16:creationId xmlns:a16="http://schemas.microsoft.com/office/drawing/2014/main" id="{40BA5A02-EF0F-F0E4-CFD6-423926D2BEB7}"/>
              </a:ext>
            </a:extLst>
          </p:cNvPr>
          <p:cNvGrpSpPr/>
          <p:nvPr/>
        </p:nvGrpSpPr>
        <p:grpSpPr>
          <a:xfrm>
            <a:off x="8130486" y="876813"/>
            <a:ext cx="3135624" cy="5153464"/>
            <a:chOff x="7606053" y="876813"/>
            <a:chExt cx="3135624" cy="5153464"/>
          </a:xfrm>
        </p:grpSpPr>
        <p:grpSp>
          <p:nvGrpSpPr>
            <p:cNvPr id="9" name="Group 8">
              <a:extLst>
                <a:ext uri="{FF2B5EF4-FFF2-40B4-BE49-F238E27FC236}">
                  <a16:creationId xmlns:a16="http://schemas.microsoft.com/office/drawing/2014/main" id="{4AADE70F-CE90-3850-7F55-98FB042CBE5E}"/>
                </a:ext>
              </a:extLst>
            </p:cNvPr>
            <p:cNvGrpSpPr/>
            <p:nvPr/>
          </p:nvGrpSpPr>
          <p:grpSpPr>
            <a:xfrm>
              <a:off x="8758518" y="2030505"/>
              <a:ext cx="1353671" cy="3065930"/>
              <a:chOff x="6096000" y="2151529"/>
              <a:chExt cx="1353671" cy="3065930"/>
            </a:xfrm>
          </p:grpSpPr>
          <p:grpSp>
            <p:nvGrpSpPr>
              <p:cNvPr id="10" name="Group 9">
                <a:extLst>
                  <a:ext uri="{FF2B5EF4-FFF2-40B4-BE49-F238E27FC236}">
                    <a16:creationId xmlns:a16="http://schemas.microsoft.com/office/drawing/2014/main" id="{22B6D426-095B-F7E7-BCA1-2D8CAAB540C4}"/>
                  </a:ext>
                </a:extLst>
              </p:cNvPr>
              <p:cNvGrpSpPr/>
              <p:nvPr/>
            </p:nvGrpSpPr>
            <p:grpSpPr>
              <a:xfrm>
                <a:off x="6096000" y="2151529"/>
                <a:ext cx="1353671" cy="1048871"/>
                <a:chOff x="6096000" y="2151529"/>
                <a:chExt cx="1353671" cy="1048871"/>
              </a:xfrm>
            </p:grpSpPr>
            <p:sp>
              <p:nvSpPr>
                <p:cNvPr id="13" name="Oval 12">
                  <a:extLst>
                    <a:ext uri="{FF2B5EF4-FFF2-40B4-BE49-F238E27FC236}">
                      <a16:creationId xmlns:a16="http://schemas.microsoft.com/office/drawing/2014/main" id="{70C41815-6E0E-996D-9147-9B8653BA71BC}"/>
                    </a:ext>
                  </a:extLst>
                </p:cNvPr>
                <p:cNvSpPr/>
                <p:nvPr/>
              </p:nvSpPr>
              <p:spPr>
                <a:xfrm>
                  <a:off x="6279777" y="2151529"/>
                  <a:ext cx="900953" cy="900953"/>
                </a:xfrm>
                <a:prstGeom prst="ellipse">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83B838-076A-316B-404C-32ACBA567216}"/>
                    </a:ext>
                  </a:extLst>
                </p:cNvPr>
                <p:cNvSpPr/>
                <p:nvPr/>
              </p:nvSpPr>
              <p:spPr>
                <a:xfrm>
                  <a:off x="6096000" y="2611100"/>
                  <a:ext cx="1353671" cy="589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72F1242F-34B5-A510-215F-DC1661B003C4}"/>
                  </a:ext>
                </a:extLst>
              </p:cNvPr>
              <p:cNvCxnSpPr>
                <a:stCxn id="13" idx="2"/>
              </p:cNvCxnSpPr>
              <p:nvPr/>
            </p:nvCxnSpPr>
            <p:spPr>
              <a:xfrm flipH="1">
                <a:off x="6266329" y="2602006"/>
                <a:ext cx="13448" cy="261545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28982C-8558-9C7C-29B2-AFEC608C8FA9}"/>
                  </a:ext>
                </a:extLst>
              </p:cNvPr>
              <p:cNvCxnSpPr/>
              <p:nvPr/>
            </p:nvCxnSpPr>
            <p:spPr>
              <a:xfrm flipH="1">
                <a:off x="7165039" y="2594291"/>
                <a:ext cx="13448" cy="2615453"/>
              </a:xfrm>
              <a:prstGeom prst="line">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280A9CF3-822B-20E5-EEA7-D6BF2EB0A255}"/>
                </a:ext>
              </a:extLst>
            </p:cNvPr>
            <p:cNvSpPr/>
            <p:nvPr/>
          </p:nvSpPr>
          <p:spPr>
            <a:xfrm>
              <a:off x="9105900" y="2200965"/>
              <a:ext cx="578223" cy="5782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CABD1F-AA98-387E-2055-0E9E795469A4}"/>
                </a:ext>
              </a:extLst>
            </p:cNvPr>
            <p:cNvSpPr/>
            <p:nvPr/>
          </p:nvSpPr>
          <p:spPr>
            <a:xfrm>
              <a:off x="8597153" y="4554537"/>
              <a:ext cx="676835" cy="6768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924B50-4B4B-8CEA-37E0-D3FB99C9D01F}"/>
                </a:ext>
              </a:extLst>
            </p:cNvPr>
            <p:cNvSpPr txBox="1"/>
            <p:nvPr/>
          </p:nvSpPr>
          <p:spPr>
            <a:xfrm>
              <a:off x="9273988" y="1154389"/>
              <a:ext cx="1467689" cy="430887"/>
            </a:xfrm>
            <a:prstGeom prst="rect">
              <a:avLst/>
            </a:prstGeom>
            <a:noFill/>
          </p:spPr>
          <p:txBody>
            <a:bodyPr wrap="square" rtlCol="0">
              <a:spAutoFit/>
            </a:bodyPr>
            <a:lstStyle/>
            <a:p>
              <a:pPr algn="ctr"/>
              <a:r>
                <a:rPr lang="en-US" sz="2200" dirty="0"/>
                <a:t>wheel</a:t>
              </a:r>
            </a:p>
          </p:txBody>
        </p:sp>
        <p:sp>
          <p:nvSpPr>
            <p:cNvPr id="20" name="TextBox 19">
              <a:extLst>
                <a:ext uri="{FF2B5EF4-FFF2-40B4-BE49-F238E27FC236}">
                  <a16:creationId xmlns:a16="http://schemas.microsoft.com/office/drawing/2014/main" id="{2E178EBF-6834-9A9C-A12B-A79E126F7657}"/>
                </a:ext>
              </a:extLst>
            </p:cNvPr>
            <p:cNvSpPr txBox="1"/>
            <p:nvPr/>
          </p:nvSpPr>
          <p:spPr>
            <a:xfrm>
              <a:off x="7925082" y="876813"/>
              <a:ext cx="1467689" cy="430887"/>
            </a:xfrm>
            <a:prstGeom prst="rect">
              <a:avLst/>
            </a:prstGeom>
            <a:noFill/>
          </p:spPr>
          <p:txBody>
            <a:bodyPr wrap="square" rtlCol="0">
              <a:spAutoFit/>
            </a:bodyPr>
            <a:lstStyle/>
            <a:p>
              <a:pPr algn="ctr"/>
              <a:r>
                <a:rPr lang="en-US" sz="2200" dirty="0"/>
                <a:t>rope</a:t>
              </a:r>
            </a:p>
          </p:txBody>
        </p:sp>
        <p:cxnSp>
          <p:nvCxnSpPr>
            <p:cNvPr id="21" name="Straight Arrow Connector 20">
              <a:extLst>
                <a:ext uri="{FF2B5EF4-FFF2-40B4-BE49-F238E27FC236}">
                  <a16:creationId xmlns:a16="http://schemas.microsoft.com/office/drawing/2014/main" id="{D985DF4E-CC9D-9BB4-B6AB-ED18F823C4EC}"/>
                </a:ext>
              </a:extLst>
            </p:cNvPr>
            <p:cNvCxnSpPr>
              <a:stCxn id="19" idx="2"/>
              <a:endCxn id="17" idx="7"/>
            </p:cNvCxnSpPr>
            <p:nvPr/>
          </p:nvCxnSpPr>
          <p:spPr>
            <a:xfrm flipH="1">
              <a:off x="9599444" y="1585276"/>
              <a:ext cx="408389" cy="700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FE837E8-5FD1-6029-98C0-1BA964069DF0}"/>
                </a:ext>
              </a:extLst>
            </p:cNvPr>
            <p:cNvCxnSpPr>
              <a:stCxn id="20" idx="2"/>
              <a:endCxn id="13" idx="1"/>
            </p:cNvCxnSpPr>
            <p:nvPr/>
          </p:nvCxnSpPr>
          <p:spPr>
            <a:xfrm>
              <a:off x="8658927" y="1307700"/>
              <a:ext cx="415310" cy="854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FFFB8E-A4A5-208C-134A-0BDD5B428FAD}"/>
                </a:ext>
              </a:extLst>
            </p:cNvPr>
            <p:cNvSpPr txBox="1"/>
            <p:nvPr/>
          </p:nvSpPr>
          <p:spPr>
            <a:xfrm>
              <a:off x="9344669" y="4985462"/>
              <a:ext cx="933368" cy="430887"/>
            </a:xfrm>
            <a:prstGeom prst="rect">
              <a:avLst/>
            </a:prstGeom>
            <a:noFill/>
          </p:spPr>
          <p:txBody>
            <a:bodyPr wrap="square" rtlCol="0">
              <a:spAutoFit/>
            </a:bodyPr>
            <a:lstStyle/>
            <a:p>
              <a:r>
                <a:rPr lang="en-US" sz="2200" dirty="0"/>
                <a:t>effort</a:t>
              </a:r>
            </a:p>
          </p:txBody>
        </p:sp>
        <p:cxnSp>
          <p:nvCxnSpPr>
            <p:cNvPr id="24" name="Straight Connector 23">
              <a:extLst>
                <a:ext uri="{FF2B5EF4-FFF2-40B4-BE49-F238E27FC236}">
                  <a16:creationId xmlns:a16="http://schemas.microsoft.com/office/drawing/2014/main" id="{ED253E71-8C14-56DB-9F47-53257280C561}"/>
                </a:ext>
              </a:extLst>
            </p:cNvPr>
            <p:cNvCxnSpPr>
              <a:cxnSpLocks/>
            </p:cNvCxnSpPr>
            <p:nvPr/>
          </p:nvCxnSpPr>
          <p:spPr>
            <a:xfrm>
              <a:off x="8945615" y="4899448"/>
              <a:ext cx="0" cy="690741"/>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609BC42-2498-8A47-50C6-07581ADE65BB}"/>
                </a:ext>
              </a:extLst>
            </p:cNvPr>
            <p:cNvSpPr txBox="1"/>
            <p:nvPr/>
          </p:nvSpPr>
          <p:spPr>
            <a:xfrm>
              <a:off x="7606053" y="5599390"/>
              <a:ext cx="2645588" cy="430887"/>
            </a:xfrm>
            <a:prstGeom prst="rect">
              <a:avLst/>
            </a:prstGeom>
            <a:noFill/>
          </p:spPr>
          <p:txBody>
            <a:bodyPr wrap="square" rtlCol="0">
              <a:spAutoFit/>
            </a:bodyPr>
            <a:lstStyle/>
            <a:p>
              <a:pPr algn="ctr"/>
              <a:r>
                <a:rPr lang="en-US" sz="2200" dirty="0"/>
                <a:t>load</a:t>
              </a:r>
            </a:p>
          </p:txBody>
        </p:sp>
      </p:grpSp>
      <p:sp>
        <p:nvSpPr>
          <p:cNvPr id="2" name="Google Shape;147;p2">
            <a:extLst>
              <a:ext uri="{FF2B5EF4-FFF2-40B4-BE49-F238E27FC236}">
                <a16:creationId xmlns:a16="http://schemas.microsoft.com/office/drawing/2014/main" id="{16B8F65F-C927-A66B-1C7F-361F98CEA70E}"/>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04364194-6B49-40BA-00C7-B5C86426FAC6}"/>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Energy and work done</a:t>
            </a:r>
          </a:p>
        </p:txBody>
      </p:sp>
    </p:spTree>
    <p:extLst>
      <p:ext uri="{BB962C8B-B14F-4D97-AF65-F5344CB8AC3E}">
        <p14:creationId xmlns:p14="http://schemas.microsoft.com/office/powerpoint/2010/main" val="167623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57DBF796-036B-2BA6-6F97-3894F58D241E}"/>
            </a:ext>
          </a:extLst>
        </p:cNvPr>
        <p:cNvGrpSpPr/>
        <p:nvPr/>
      </p:nvGrpSpPr>
      <p:grpSpPr>
        <a:xfrm>
          <a:off x="0" y="0"/>
          <a:ext cx="0" cy="0"/>
          <a:chOff x="0" y="0"/>
          <a:chExt cx="0" cy="0"/>
        </a:xfrm>
      </p:grpSpPr>
      <p:sp>
        <p:nvSpPr>
          <p:cNvPr id="15" name="Google Shape;230;p11">
            <a:extLst>
              <a:ext uri="{FF2B5EF4-FFF2-40B4-BE49-F238E27FC236}">
                <a16:creationId xmlns:a16="http://schemas.microsoft.com/office/drawing/2014/main" id="{77B1EC31-5444-79AD-E4FA-F8485C27CA56}"/>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000"/>
            </a:pPr>
            <a:r>
              <a:rPr lang="en-GB" dirty="0"/>
              <a:t>Pulleys that reduce effort</a:t>
            </a:r>
            <a:endParaRPr dirty="0"/>
          </a:p>
        </p:txBody>
      </p:sp>
      <p:sp>
        <p:nvSpPr>
          <p:cNvPr id="16" name="Google Shape;231;p11">
            <a:extLst>
              <a:ext uri="{FF2B5EF4-FFF2-40B4-BE49-F238E27FC236}">
                <a16:creationId xmlns:a16="http://schemas.microsoft.com/office/drawing/2014/main" id="{3579F4CC-F25E-3510-EE9C-B637413F3009}"/>
              </a:ext>
            </a:extLst>
          </p:cNvPr>
          <p:cNvSpPr txBox="1">
            <a:spLocks noGrp="1"/>
          </p:cNvSpPr>
          <p:nvPr>
            <p:ph type="body" idx="1"/>
          </p:nvPr>
        </p:nvSpPr>
        <p:spPr>
          <a:xfrm>
            <a:off x="838199" y="1825624"/>
            <a:ext cx="6218289" cy="3854271"/>
          </a:xfrm>
          <a:prstGeom prst="rect">
            <a:avLst/>
          </a:prstGeom>
          <a:noFill/>
          <a:ln>
            <a:noFill/>
          </a:ln>
        </p:spPr>
        <p:txBody>
          <a:bodyPr spcFirstLastPara="1" wrap="square" lIns="0" tIns="0" rIns="0" bIns="0" anchor="t" anchorCtr="0">
            <a:normAutofit/>
          </a:bodyPr>
          <a:lstStyle/>
          <a:p>
            <a:pPr marL="0" lvl="0" indent="0" algn="l" rtl="0">
              <a:lnSpc>
                <a:spcPct val="108000"/>
              </a:lnSpc>
              <a:spcBef>
                <a:spcPts val="0"/>
              </a:spcBef>
              <a:spcAft>
                <a:spcPts val="0"/>
              </a:spcAft>
              <a:buSzPts val="2400"/>
              <a:buNone/>
            </a:pPr>
            <a:r>
              <a:rPr lang="en-US" dirty="0"/>
              <a:t>Pulleys can be designed reduce effort.</a:t>
            </a:r>
          </a:p>
          <a:p>
            <a:pPr marL="0" lvl="0" indent="0">
              <a:buSzPts val="2000"/>
              <a:buNone/>
            </a:pPr>
            <a:r>
              <a:rPr lang="en-GB" dirty="0"/>
              <a:t>This pulley reduces the force required by half because there are two rope segments pulling on the load.</a:t>
            </a:r>
          </a:p>
          <a:p>
            <a:pPr marL="0" lvl="0" indent="0">
              <a:buSzPts val="2000"/>
              <a:buNone/>
            </a:pPr>
            <a:r>
              <a:rPr lang="en-GB" dirty="0"/>
              <a:t>The user will need to pull the rope twice as far, so the same work is done over a longer distance, which reduces the force required.</a:t>
            </a:r>
          </a:p>
        </p:txBody>
      </p:sp>
      <p:sp>
        <p:nvSpPr>
          <p:cNvPr id="19" name="TextBox 18">
            <a:extLst>
              <a:ext uri="{FF2B5EF4-FFF2-40B4-BE49-F238E27FC236}">
                <a16:creationId xmlns:a16="http://schemas.microsoft.com/office/drawing/2014/main" id="{B162F94F-E2F1-A605-A4BF-0DB5991546A8}"/>
              </a:ext>
            </a:extLst>
          </p:cNvPr>
          <p:cNvSpPr txBox="1"/>
          <p:nvPr/>
        </p:nvSpPr>
        <p:spPr>
          <a:xfrm>
            <a:off x="8614106" y="696388"/>
            <a:ext cx="1467689" cy="769441"/>
          </a:xfrm>
          <a:prstGeom prst="rect">
            <a:avLst/>
          </a:prstGeom>
          <a:noFill/>
        </p:spPr>
        <p:txBody>
          <a:bodyPr wrap="square" rtlCol="0">
            <a:spAutoFit/>
          </a:bodyPr>
          <a:lstStyle/>
          <a:p>
            <a:pPr algn="ctr"/>
            <a:r>
              <a:rPr lang="en-US" sz="2200" dirty="0"/>
              <a:t>fixed wheel</a:t>
            </a:r>
          </a:p>
        </p:txBody>
      </p:sp>
      <p:sp>
        <p:nvSpPr>
          <p:cNvPr id="20" name="TextBox 19">
            <a:extLst>
              <a:ext uri="{FF2B5EF4-FFF2-40B4-BE49-F238E27FC236}">
                <a16:creationId xmlns:a16="http://schemas.microsoft.com/office/drawing/2014/main" id="{F9FD720E-9507-ED89-7DF1-CC9765E80785}"/>
              </a:ext>
            </a:extLst>
          </p:cNvPr>
          <p:cNvSpPr txBox="1"/>
          <p:nvPr/>
        </p:nvSpPr>
        <p:spPr>
          <a:xfrm>
            <a:off x="7333414" y="1024730"/>
            <a:ext cx="1467689" cy="430887"/>
          </a:xfrm>
          <a:prstGeom prst="rect">
            <a:avLst/>
          </a:prstGeom>
          <a:noFill/>
        </p:spPr>
        <p:txBody>
          <a:bodyPr wrap="square" rtlCol="0">
            <a:spAutoFit/>
          </a:bodyPr>
          <a:lstStyle/>
          <a:p>
            <a:pPr algn="ctr"/>
            <a:r>
              <a:rPr lang="en-US" sz="2200" dirty="0"/>
              <a:t>rope</a:t>
            </a:r>
          </a:p>
        </p:txBody>
      </p:sp>
      <p:cxnSp>
        <p:nvCxnSpPr>
          <p:cNvPr id="22" name="Straight Arrow Connector 21">
            <a:extLst>
              <a:ext uri="{FF2B5EF4-FFF2-40B4-BE49-F238E27FC236}">
                <a16:creationId xmlns:a16="http://schemas.microsoft.com/office/drawing/2014/main" id="{488E8D4C-F288-04DF-DB25-CDEC4DDFF210}"/>
              </a:ext>
            </a:extLst>
          </p:cNvPr>
          <p:cNvCxnSpPr>
            <a:stCxn id="20" idx="2"/>
            <a:endCxn id="13" idx="1"/>
          </p:cNvCxnSpPr>
          <p:nvPr/>
        </p:nvCxnSpPr>
        <p:spPr>
          <a:xfrm>
            <a:off x="8067259" y="1455617"/>
            <a:ext cx="401863" cy="854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A3A69D-8408-F637-DB05-2292454226DF}"/>
              </a:ext>
            </a:extLst>
          </p:cNvPr>
          <p:cNvSpPr txBox="1"/>
          <p:nvPr/>
        </p:nvSpPr>
        <p:spPr>
          <a:xfrm>
            <a:off x="7964960" y="5396926"/>
            <a:ext cx="933368" cy="430887"/>
          </a:xfrm>
          <a:prstGeom prst="rect">
            <a:avLst/>
          </a:prstGeom>
          <a:noFill/>
        </p:spPr>
        <p:txBody>
          <a:bodyPr wrap="square" rtlCol="0">
            <a:spAutoFit/>
          </a:bodyPr>
          <a:lstStyle/>
          <a:p>
            <a:r>
              <a:rPr lang="en-US" sz="2200" dirty="0"/>
              <a:t>effort</a:t>
            </a:r>
          </a:p>
        </p:txBody>
      </p:sp>
      <p:sp>
        <p:nvSpPr>
          <p:cNvPr id="34" name="TextBox 33">
            <a:extLst>
              <a:ext uri="{FF2B5EF4-FFF2-40B4-BE49-F238E27FC236}">
                <a16:creationId xmlns:a16="http://schemas.microsoft.com/office/drawing/2014/main" id="{C10624A4-A1AB-AC2C-B329-59FF0CC8C090}"/>
              </a:ext>
            </a:extLst>
          </p:cNvPr>
          <p:cNvSpPr txBox="1"/>
          <p:nvPr/>
        </p:nvSpPr>
        <p:spPr>
          <a:xfrm>
            <a:off x="9886605" y="1294402"/>
            <a:ext cx="1467689" cy="769441"/>
          </a:xfrm>
          <a:prstGeom prst="rect">
            <a:avLst/>
          </a:prstGeom>
          <a:noFill/>
        </p:spPr>
        <p:txBody>
          <a:bodyPr wrap="square" rtlCol="0">
            <a:spAutoFit/>
          </a:bodyPr>
          <a:lstStyle/>
          <a:p>
            <a:pPr algn="ctr"/>
            <a:r>
              <a:rPr lang="en-US" sz="2200" dirty="0"/>
              <a:t>free  wheel</a:t>
            </a:r>
          </a:p>
        </p:txBody>
      </p:sp>
      <p:grpSp>
        <p:nvGrpSpPr>
          <p:cNvPr id="5" name="Group 4" descr="A pulley system, with the rope looped over the top of one fixed wheel and beneath a free wheel. The load is under the free wheel and the effort is indicated under the fixed wheel. A label indicates that this is 1/2 load.">
            <a:extLst>
              <a:ext uri="{FF2B5EF4-FFF2-40B4-BE49-F238E27FC236}">
                <a16:creationId xmlns:a16="http://schemas.microsoft.com/office/drawing/2014/main" id="{FC9F9FB8-76D5-BC1F-B948-096C7580CC2E}"/>
              </a:ext>
            </a:extLst>
          </p:cNvPr>
          <p:cNvGrpSpPr/>
          <p:nvPr/>
        </p:nvGrpSpPr>
        <p:grpSpPr>
          <a:xfrm>
            <a:off x="7853820" y="1465829"/>
            <a:ext cx="3949189" cy="3998858"/>
            <a:chOff x="7853820" y="1465829"/>
            <a:chExt cx="3949189" cy="3998858"/>
          </a:xfrm>
        </p:grpSpPr>
        <p:sp>
          <p:nvSpPr>
            <p:cNvPr id="13" name="Oval 12">
              <a:extLst>
                <a:ext uri="{FF2B5EF4-FFF2-40B4-BE49-F238E27FC236}">
                  <a16:creationId xmlns:a16="http://schemas.microsoft.com/office/drawing/2014/main" id="{39F9E35B-CCF9-B012-046E-87B815FDCF72}"/>
                </a:ext>
              </a:extLst>
            </p:cNvPr>
            <p:cNvSpPr/>
            <p:nvPr/>
          </p:nvSpPr>
          <p:spPr>
            <a:xfrm>
              <a:off x="8337180" y="2178422"/>
              <a:ext cx="900953" cy="900953"/>
            </a:xfrm>
            <a:prstGeom prst="ellipse">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895758-B3DF-5878-9934-F370AB00C559}"/>
                </a:ext>
              </a:extLst>
            </p:cNvPr>
            <p:cNvSpPr/>
            <p:nvPr/>
          </p:nvSpPr>
          <p:spPr>
            <a:xfrm>
              <a:off x="7853820" y="2646674"/>
              <a:ext cx="1353671" cy="1063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5562325-D9D2-6304-2054-D6519E4BAE84}"/>
                </a:ext>
              </a:extLst>
            </p:cNvPr>
            <p:cNvCxnSpPr>
              <a:stCxn id="13" idx="2"/>
            </p:cNvCxnSpPr>
            <p:nvPr/>
          </p:nvCxnSpPr>
          <p:spPr>
            <a:xfrm flipH="1">
              <a:off x="8323732" y="2628899"/>
              <a:ext cx="13448" cy="2615453"/>
            </a:xfrm>
            <a:prstGeom prst="line">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9573BC4-F9A8-A9CA-46A7-391831C74298}"/>
                </a:ext>
              </a:extLst>
            </p:cNvPr>
            <p:cNvSpPr/>
            <p:nvPr/>
          </p:nvSpPr>
          <p:spPr>
            <a:xfrm>
              <a:off x="8514232" y="2348882"/>
              <a:ext cx="578223" cy="5782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38CCF86-DD5F-E316-0712-7A8BE9F280CE}"/>
                </a:ext>
              </a:extLst>
            </p:cNvPr>
            <p:cNvCxnSpPr>
              <a:stCxn id="19" idx="2"/>
              <a:endCxn id="17" idx="7"/>
            </p:cNvCxnSpPr>
            <p:nvPr/>
          </p:nvCxnSpPr>
          <p:spPr>
            <a:xfrm flipH="1">
              <a:off x="9007776" y="1465829"/>
              <a:ext cx="340175" cy="96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15D93F8-3DC3-F13F-3904-8A7EA1D0E600}"/>
                </a:ext>
              </a:extLst>
            </p:cNvPr>
            <p:cNvGrpSpPr/>
            <p:nvPr/>
          </p:nvGrpSpPr>
          <p:grpSpPr>
            <a:xfrm>
              <a:off x="8356851" y="3068820"/>
              <a:ext cx="2645588" cy="2395867"/>
              <a:chOff x="8948519" y="2060295"/>
              <a:chExt cx="2645588" cy="2395867"/>
            </a:xfrm>
          </p:grpSpPr>
          <p:sp>
            <p:nvSpPr>
              <p:cNvPr id="4" name="Oval 3">
                <a:extLst>
                  <a:ext uri="{FF2B5EF4-FFF2-40B4-BE49-F238E27FC236}">
                    <a16:creationId xmlns:a16="http://schemas.microsoft.com/office/drawing/2014/main" id="{DF368FBA-5C7D-D3A6-071C-722885217000}"/>
                  </a:ext>
                </a:extLst>
              </p:cNvPr>
              <p:cNvSpPr/>
              <p:nvPr/>
            </p:nvSpPr>
            <p:spPr>
              <a:xfrm rot="10800000">
                <a:off x="9831815" y="2060295"/>
                <a:ext cx="900953" cy="900953"/>
              </a:xfrm>
              <a:prstGeom prst="ellipse">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98FD7A-69CD-AA76-781C-C529E332D036}"/>
                  </a:ext>
                </a:extLst>
              </p:cNvPr>
              <p:cNvSpPr/>
              <p:nvPr/>
            </p:nvSpPr>
            <p:spPr>
              <a:xfrm>
                <a:off x="9939619" y="2980422"/>
                <a:ext cx="676835" cy="6768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0ED4DAA-8565-89B1-0D38-0505956D6910}"/>
                  </a:ext>
                </a:extLst>
              </p:cNvPr>
              <p:cNvCxnSpPr>
                <a:cxnSpLocks/>
              </p:cNvCxnSpPr>
              <p:nvPr/>
            </p:nvCxnSpPr>
            <p:spPr>
              <a:xfrm>
                <a:off x="10288081" y="3325333"/>
                <a:ext cx="0" cy="690741"/>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7D8413-932E-F0F7-B420-2B32A7058477}"/>
                  </a:ext>
                </a:extLst>
              </p:cNvPr>
              <p:cNvSpPr txBox="1"/>
              <p:nvPr/>
            </p:nvSpPr>
            <p:spPr>
              <a:xfrm>
                <a:off x="8948519" y="4025275"/>
                <a:ext cx="2645588" cy="430887"/>
              </a:xfrm>
              <a:prstGeom prst="rect">
                <a:avLst/>
              </a:prstGeom>
              <a:noFill/>
            </p:spPr>
            <p:txBody>
              <a:bodyPr wrap="square" rtlCol="0">
                <a:spAutoFit/>
              </a:bodyPr>
              <a:lstStyle/>
              <a:p>
                <a:pPr algn="ctr"/>
                <a:r>
                  <a:rPr lang="en-US" sz="2200" dirty="0"/>
                  <a:t>load</a:t>
                </a:r>
              </a:p>
            </p:txBody>
          </p:sp>
        </p:grpSp>
        <p:sp>
          <p:nvSpPr>
            <p:cNvPr id="28" name="Rectangle 27">
              <a:extLst>
                <a:ext uri="{FF2B5EF4-FFF2-40B4-BE49-F238E27FC236}">
                  <a16:creationId xmlns:a16="http://schemas.microsoft.com/office/drawing/2014/main" id="{592E62B0-6CF1-02B0-65E9-1A2D12903721}"/>
                </a:ext>
              </a:extLst>
            </p:cNvPr>
            <p:cNvSpPr/>
            <p:nvPr/>
          </p:nvSpPr>
          <p:spPr>
            <a:xfrm rot="10800000">
              <a:off x="8998100" y="2907455"/>
              <a:ext cx="1353671" cy="589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2E4BD5E-A76D-3396-88B1-79A4A809E6FE}"/>
                </a:ext>
              </a:extLst>
            </p:cNvPr>
            <p:cNvSpPr/>
            <p:nvPr/>
          </p:nvSpPr>
          <p:spPr>
            <a:xfrm>
              <a:off x="9399270" y="3224437"/>
              <a:ext cx="578223" cy="5782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D3F6DCE-8162-E3D2-056C-077253FDBD8B}"/>
                </a:ext>
              </a:extLst>
            </p:cNvPr>
            <p:cNvCxnSpPr>
              <a:cxnSpLocks/>
              <a:endCxn id="4" idx="2"/>
            </p:cNvCxnSpPr>
            <p:nvPr/>
          </p:nvCxnSpPr>
          <p:spPr>
            <a:xfrm flipH="1">
              <a:off x="10141100" y="2178422"/>
              <a:ext cx="8909" cy="1340874"/>
            </a:xfrm>
            <a:prstGeom prst="line">
              <a:avLst/>
            </a:prstGeom>
            <a:ln w="508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E9B264-3A38-F841-1DE2-90026E33FED8}"/>
                </a:ext>
              </a:extLst>
            </p:cNvPr>
            <p:cNvCxnSpPr>
              <a:cxnSpLocks/>
              <a:endCxn id="4" idx="6"/>
            </p:cNvCxnSpPr>
            <p:nvPr/>
          </p:nvCxnSpPr>
          <p:spPr>
            <a:xfrm>
              <a:off x="9234003" y="2581598"/>
              <a:ext cx="6144" cy="937698"/>
            </a:xfrm>
            <a:prstGeom prst="line">
              <a:avLst/>
            </a:prstGeom>
            <a:ln w="508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0A7BAF-3FF1-CE1A-95B4-EA735EA35558}"/>
                </a:ext>
              </a:extLst>
            </p:cNvPr>
            <p:cNvCxnSpPr>
              <a:cxnSpLocks/>
              <a:stCxn id="34" idx="2"/>
              <a:endCxn id="3" idx="0"/>
            </p:cNvCxnSpPr>
            <p:nvPr/>
          </p:nvCxnSpPr>
          <p:spPr>
            <a:xfrm flipH="1">
              <a:off x="9688382" y="2063843"/>
              <a:ext cx="932068" cy="1160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044CD01-5CE8-72FA-2D56-9F3ED01C60F7}"/>
                </a:ext>
              </a:extLst>
            </p:cNvPr>
            <p:cNvCxnSpPr>
              <a:cxnSpLocks/>
            </p:cNvCxnSpPr>
            <p:nvPr/>
          </p:nvCxnSpPr>
          <p:spPr>
            <a:xfrm flipH="1" flipV="1">
              <a:off x="10356554" y="2994303"/>
              <a:ext cx="11027" cy="587286"/>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D45D440-418E-062B-C6D4-AE0745A2B10D}"/>
                </a:ext>
              </a:extLst>
            </p:cNvPr>
            <p:cNvSpPr txBox="1"/>
            <p:nvPr/>
          </p:nvSpPr>
          <p:spPr>
            <a:xfrm>
              <a:off x="10150009" y="3127870"/>
              <a:ext cx="1653000" cy="430887"/>
            </a:xfrm>
            <a:prstGeom prst="rect">
              <a:avLst/>
            </a:prstGeom>
            <a:noFill/>
          </p:spPr>
          <p:txBody>
            <a:bodyPr wrap="square" rtlCol="0">
              <a:spAutoFit/>
            </a:bodyPr>
            <a:lstStyle/>
            <a:p>
              <a:pPr algn="ctr"/>
              <a:r>
                <a:rPr lang="en-US" sz="2200" dirty="0"/>
                <a:t>½ load</a:t>
              </a:r>
            </a:p>
          </p:txBody>
        </p:sp>
        <p:cxnSp>
          <p:nvCxnSpPr>
            <p:cNvPr id="42" name="Straight Connector 41">
              <a:extLst>
                <a:ext uri="{FF2B5EF4-FFF2-40B4-BE49-F238E27FC236}">
                  <a16:creationId xmlns:a16="http://schemas.microsoft.com/office/drawing/2014/main" id="{1F3CF671-B59E-F3ED-27E8-D46B25F17A4B}"/>
                </a:ext>
              </a:extLst>
            </p:cNvPr>
            <p:cNvCxnSpPr>
              <a:cxnSpLocks/>
            </p:cNvCxnSpPr>
            <p:nvPr/>
          </p:nvCxnSpPr>
          <p:spPr>
            <a:xfrm flipH="1" flipV="1">
              <a:off x="9047247" y="3010306"/>
              <a:ext cx="11027" cy="587286"/>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2" name="Google Shape;147;p2">
            <a:extLst>
              <a:ext uri="{FF2B5EF4-FFF2-40B4-BE49-F238E27FC236}">
                <a16:creationId xmlns:a16="http://schemas.microsoft.com/office/drawing/2014/main" id="{E11C80BD-A8E6-1501-11EC-883163F553AF}"/>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8" name="Text Placeholder 5">
            <a:extLst>
              <a:ext uri="{FF2B5EF4-FFF2-40B4-BE49-F238E27FC236}">
                <a16:creationId xmlns:a16="http://schemas.microsoft.com/office/drawing/2014/main" id="{AE09A5E4-CF9B-8A41-04D2-B7132EC3E53D}"/>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Energy and work done</a:t>
            </a:r>
          </a:p>
        </p:txBody>
      </p:sp>
    </p:spTree>
    <p:extLst>
      <p:ext uri="{BB962C8B-B14F-4D97-AF65-F5344CB8AC3E}">
        <p14:creationId xmlns:p14="http://schemas.microsoft.com/office/powerpoint/2010/main" val="121486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Levers as a tool</a:t>
            </a:r>
            <a:endParaRPr dirty="0"/>
          </a:p>
        </p:txBody>
      </p:sp>
      <p:sp>
        <p:nvSpPr>
          <p:cNvPr id="193" name="Google Shape;193;p7"/>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dirty="0"/>
              <a:t>More than 2000 years ago, the Greek philosopher Archimedes said:</a:t>
            </a:r>
            <a:endParaRPr dirty="0"/>
          </a:p>
          <a:p>
            <a:pPr marL="0" lvl="0" indent="0" algn="l" rtl="0">
              <a:lnSpc>
                <a:spcPct val="108000"/>
              </a:lnSpc>
              <a:spcBef>
                <a:spcPts val="1000"/>
              </a:spcBef>
              <a:spcAft>
                <a:spcPts val="0"/>
              </a:spcAft>
              <a:buSzPts val="2400"/>
              <a:buNone/>
            </a:pPr>
            <a:endParaRPr dirty="0"/>
          </a:p>
          <a:p>
            <a:pPr marL="0" lvl="0" indent="0" algn="l" rtl="0">
              <a:lnSpc>
                <a:spcPct val="108000"/>
              </a:lnSpc>
              <a:spcBef>
                <a:spcPts val="1000"/>
              </a:spcBef>
              <a:spcAft>
                <a:spcPts val="0"/>
              </a:spcAft>
              <a:buSzPts val="2400"/>
              <a:buNone/>
            </a:pPr>
            <a:r>
              <a:rPr lang="en-GB" dirty="0"/>
              <a:t>"Give me a place to stand and a lever long enough, and I will move the world."</a:t>
            </a:r>
            <a:endParaRPr dirty="0"/>
          </a:p>
          <a:p>
            <a:pPr marL="0" lvl="0" indent="0" algn="l" rtl="0">
              <a:lnSpc>
                <a:spcPct val="108000"/>
              </a:lnSpc>
              <a:spcBef>
                <a:spcPts val="1000"/>
              </a:spcBef>
              <a:spcAft>
                <a:spcPts val="0"/>
              </a:spcAft>
              <a:buSzPts val="2400"/>
              <a:buNone/>
            </a:pPr>
            <a:endParaRPr dirty="0"/>
          </a:p>
          <a:p>
            <a:pPr marL="0" lvl="0" indent="0" algn="l" rtl="0">
              <a:lnSpc>
                <a:spcPct val="108000"/>
              </a:lnSpc>
              <a:spcBef>
                <a:spcPts val="1000"/>
              </a:spcBef>
              <a:spcAft>
                <a:spcPts val="0"/>
              </a:spcAft>
              <a:buSzPts val="2400"/>
              <a:buNone/>
            </a:pPr>
            <a:r>
              <a:rPr lang="en-GB" b="1" dirty="0"/>
              <a:t>What do you think he meant by this?</a:t>
            </a:r>
            <a:endParaRPr dirty="0"/>
          </a:p>
        </p:txBody>
      </p:sp>
      <p:pic>
        <p:nvPicPr>
          <p:cNvPr id="195" name="Google Shape;195;p7" descr="A simple wooden lever being used to move a rock&#10;"/>
          <p:cNvPicPr preferRelativeResize="0">
            <a:picLocks noGrp="1"/>
          </p:cNvPicPr>
          <p:nvPr>
            <p:ph type="pic" idx="3"/>
          </p:nvPr>
        </p:nvPicPr>
        <p:blipFill>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
        <p:nvSpPr>
          <p:cNvPr id="4" name="Google Shape;147;p2">
            <a:extLst>
              <a:ext uri="{FF2B5EF4-FFF2-40B4-BE49-F238E27FC236}">
                <a16:creationId xmlns:a16="http://schemas.microsoft.com/office/drawing/2014/main" id="{A4E9CA3B-E9BD-8521-66A2-DB68C0C9AA99}"/>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3F0F4723-A2F3-B3D0-F69A-9347058AF640}"/>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Some history of levers</a:t>
            </a:r>
            <a:endParaRPr dirty="0"/>
          </a:p>
        </p:txBody>
      </p:sp>
      <p:sp>
        <p:nvSpPr>
          <p:cNvPr id="202" name="Google Shape;202;p8"/>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400"/>
              <a:buNone/>
            </a:pPr>
            <a:r>
              <a:rPr lang="en-GB" dirty="0"/>
              <a:t>Whilst Archimedes was the first person known to write about levers, simple levers such as sticks and oars were used many years before he was born. </a:t>
            </a:r>
            <a:endParaRPr dirty="0"/>
          </a:p>
          <a:p>
            <a:pPr marL="0" lvl="0" indent="0" algn="l" rtl="0">
              <a:lnSpc>
                <a:spcPct val="108000"/>
              </a:lnSpc>
              <a:spcBef>
                <a:spcPts val="1000"/>
              </a:spcBef>
              <a:spcAft>
                <a:spcPts val="0"/>
              </a:spcAft>
              <a:buSzPts val="2400"/>
              <a:buNone/>
            </a:pPr>
            <a:r>
              <a:rPr lang="en-GB" dirty="0"/>
              <a:t>Levers were used in ancient Egypt and Mesopotamia to lift water and large stone structures known as obelisks.</a:t>
            </a:r>
            <a:endParaRPr dirty="0"/>
          </a:p>
          <a:p>
            <a:pPr marL="0" lvl="0" indent="0" algn="l" rtl="0">
              <a:lnSpc>
                <a:spcPct val="108000"/>
              </a:lnSpc>
              <a:spcBef>
                <a:spcPts val="1000"/>
              </a:spcBef>
              <a:spcAft>
                <a:spcPts val="0"/>
              </a:spcAft>
              <a:buSzPts val="2400"/>
              <a:buNone/>
            </a:pPr>
            <a:r>
              <a:rPr lang="en-GB" dirty="0"/>
              <a:t>They were also used to position the standing stones to create Stonehenge.</a:t>
            </a:r>
            <a:endParaRPr dirty="0"/>
          </a:p>
        </p:txBody>
      </p:sp>
      <p:pic>
        <p:nvPicPr>
          <p:cNvPr id="204" name="Google Shape;204;p8" descr="Standing stones at Stonehenge"/>
          <p:cNvPicPr preferRelativeResize="0">
            <a:picLocks noGrp="1"/>
          </p:cNvPicPr>
          <p:nvPr>
            <p:ph type="pic" idx="3"/>
          </p:nvPr>
        </p:nvPicPr>
        <p:blipFill>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
        <p:nvSpPr>
          <p:cNvPr id="4" name="Google Shape;147;p2">
            <a:extLst>
              <a:ext uri="{FF2B5EF4-FFF2-40B4-BE49-F238E27FC236}">
                <a16:creationId xmlns:a16="http://schemas.microsoft.com/office/drawing/2014/main" id="{35BA3F1F-906C-C017-34C0-E642D5239A13}"/>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2" name="Text Placeholder 5">
            <a:extLst>
              <a:ext uri="{FF2B5EF4-FFF2-40B4-BE49-F238E27FC236}">
                <a16:creationId xmlns:a16="http://schemas.microsoft.com/office/drawing/2014/main" id="{0D9BB7A9-FD8A-D41A-1617-24C9FCC427EB}"/>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F9E5DD-E955-CD96-650E-25C0F8D08577}"/>
              </a:ext>
            </a:extLst>
          </p:cNvPr>
          <p:cNvSpPr>
            <a:spLocks noGrp="1"/>
          </p:cNvSpPr>
          <p:nvPr>
            <p:ph type="title"/>
          </p:nvPr>
        </p:nvSpPr>
        <p:spPr>
          <a:xfrm>
            <a:off x="838200" y="365125"/>
            <a:ext cx="10515600" cy="1325563"/>
          </a:xfrm>
        </p:spPr>
        <p:txBody>
          <a:bodyPr/>
          <a:lstStyle/>
          <a:p>
            <a:r>
              <a:rPr lang="en-US" dirty="0"/>
              <a:t>Key mathematical mechanics principles: structural engineer</a:t>
            </a:r>
            <a:endParaRPr lang="en-GB" dirty="0"/>
          </a:p>
        </p:txBody>
      </p:sp>
      <p:sp>
        <p:nvSpPr>
          <p:cNvPr id="10" name="Text Placeholder 9">
            <a:extLst>
              <a:ext uri="{FF2B5EF4-FFF2-40B4-BE49-F238E27FC236}">
                <a16:creationId xmlns:a16="http://schemas.microsoft.com/office/drawing/2014/main" id="{3202DBEF-E72B-F700-4DEE-D45AE56D60AE}"/>
              </a:ext>
            </a:extLst>
          </p:cNvPr>
          <p:cNvSpPr>
            <a:spLocks noGrp="1"/>
          </p:cNvSpPr>
          <p:nvPr>
            <p:ph type="body" idx="3"/>
          </p:nvPr>
        </p:nvSpPr>
        <p:spPr/>
        <p:txBody>
          <a:bodyPr/>
          <a:lstStyle/>
          <a:p>
            <a:r>
              <a:rPr lang="en-US" dirty="0"/>
              <a:t>Resource 2: Key mathematical mechanics principles</a:t>
            </a:r>
          </a:p>
        </p:txBody>
      </p:sp>
      <p:sp>
        <p:nvSpPr>
          <p:cNvPr id="4" name="Text Placeholder 5">
            <a:extLst>
              <a:ext uri="{FF2B5EF4-FFF2-40B4-BE49-F238E27FC236}">
                <a16:creationId xmlns:a16="http://schemas.microsoft.com/office/drawing/2014/main" id="{584FB1AF-D181-8FF3-75B2-92034C9FD379}"/>
              </a:ext>
            </a:extLst>
          </p:cNvPr>
          <p:cNvSpPr txBox="1">
            <a:spLocks/>
          </p:cNvSpPr>
          <p:nvPr/>
        </p:nvSpPr>
        <p:spPr>
          <a:xfrm>
            <a:off x="9973929" y="162686"/>
            <a:ext cx="2078545" cy="365125"/>
          </a:xfrm>
          <a:prstGeom prst="flowChartAlternateProcess">
            <a:avLst/>
          </a:prstGeom>
          <a:solidFill>
            <a:srgbClr val="ED7D31"/>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Video</a:t>
            </a:r>
          </a:p>
        </p:txBody>
      </p:sp>
      <p:pic>
        <p:nvPicPr>
          <p:cNvPr id="5" name="Online Media 4" title="Key mathmatical mechanics principles: structural engineer">
            <a:hlinkClick r:id="" action="ppaction://media"/>
            <a:extLst>
              <a:ext uri="{FF2B5EF4-FFF2-40B4-BE49-F238E27FC236}">
                <a16:creationId xmlns:a16="http://schemas.microsoft.com/office/drawing/2014/main" id="{C937882B-8E08-813A-863B-4858AF900C3F}"/>
              </a:ext>
            </a:extLst>
          </p:cNvPr>
          <p:cNvPicPr>
            <a:picLocks noRot="1" noChangeAspect="1"/>
          </p:cNvPicPr>
          <p:nvPr>
            <a:videoFile r:link="rId1"/>
          </p:nvPr>
        </p:nvPicPr>
        <p:blipFill>
          <a:blip r:embed="rId4"/>
          <a:stretch>
            <a:fillRect/>
          </a:stretch>
        </p:blipFill>
        <p:spPr>
          <a:xfrm>
            <a:off x="2051030" y="1690688"/>
            <a:ext cx="8089939" cy="4557712"/>
          </a:xfrm>
          <a:prstGeom prst="rect">
            <a:avLst/>
          </a:prstGeom>
        </p:spPr>
      </p:pic>
    </p:spTree>
    <p:extLst>
      <p:ext uri="{BB962C8B-B14F-4D97-AF65-F5344CB8AC3E}">
        <p14:creationId xmlns:p14="http://schemas.microsoft.com/office/powerpoint/2010/main" val="286503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Moments and torque</a:t>
            </a:r>
            <a:endParaRPr dirty="0"/>
          </a:p>
        </p:txBody>
      </p:sp>
      <mc:AlternateContent xmlns:mc="http://schemas.openxmlformats.org/markup-compatibility/2006" xmlns:a14="http://schemas.microsoft.com/office/drawing/2010/main">
        <mc:Choice Requires="a14">
          <p:sp>
            <p:nvSpPr>
              <p:cNvPr id="270" name="Google Shape;270;p15"/>
              <p:cNvSpPr txBox="1">
                <a:spLocks noGrp="1"/>
              </p:cNvSpPr>
              <p:nvPr>
                <p:ph type="body" idx="1"/>
              </p:nvPr>
            </p:nvSpPr>
            <p:spPr>
              <a:xfrm>
                <a:off x="838199" y="1825625"/>
                <a:ext cx="6223002"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8000"/>
                  </a:lnSpc>
                  <a:spcBef>
                    <a:spcPts val="1000"/>
                  </a:spcBef>
                  <a:spcAft>
                    <a:spcPts val="0"/>
                  </a:spcAft>
                  <a:buSzPts val="2400"/>
                  <a:buNone/>
                </a:pPr>
                <a:r>
                  <a:rPr lang="en-GB" dirty="0"/>
                  <a:t>A </a:t>
                </a:r>
                <a:r>
                  <a:rPr lang="en-GB" b="1" dirty="0"/>
                  <a:t>moment</a:t>
                </a:r>
                <a:r>
                  <a:rPr lang="en-GB" dirty="0"/>
                  <a:t> is the effect of a force at a distance that tends to cause a </a:t>
                </a:r>
                <a:r>
                  <a:rPr lang="en-GB" b="1" dirty="0"/>
                  <a:t>rotation</a:t>
                </a:r>
                <a:r>
                  <a:rPr lang="en-GB" dirty="0"/>
                  <a:t> about a </a:t>
                </a:r>
                <a:r>
                  <a:rPr lang="en-GB" b="1" dirty="0"/>
                  <a:t>pivot</a:t>
                </a:r>
                <a:r>
                  <a:rPr lang="en-GB" dirty="0"/>
                  <a:t> </a:t>
                </a:r>
                <a:r>
                  <a:rPr lang="en-GB" b="1" dirty="0"/>
                  <a:t>point</a:t>
                </a:r>
                <a:r>
                  <a:rPr lang="en-GB" dirty="0"/>
                  <a:t>, such as with beams or levers.</a:t>
                </a:r>
              </a:p>
              <a:p>
                <a:pPr marL="0" lvl="0" indent="0" algn="l" rtl="0">
                  <a:lnSpc>
                    <a:spcPct val="108000"/>
                  </a:lnSpc>
                  <a:spcBef>
                    <a:spcPts val="1000"/>
                  </a:spcBef>
                  <a:spcAft>
                    <a:spcPts val="0"/>
                  </a:spcAft>
                  <a:buSzPts val="2400"/>
                  <a:buNone/>
                </a:pPr>
                <a:endParaRPr lang="en-GB" dirty="0"/>
              </a:p>
              <a:p>
                <a:pPr marL="0" lvl="0" indent="0" algn="l" rtl="0">
                  <a:lnSpc>
                    <a:spcPct val="108000"/>
                  </a:lnSpc>
                  <a:spcBef>
                    <a:spcPts val="1000"/>
                  </a:spcBef>
                  <a:spcAft>
                    <a:spcPts val="0"/>
                  </a:spcAft>
                  <a:buSzPts val="2400"/>
                  <a:buNone/>
                </a:pPr>
                <a14:m>
                  <m:oMathPara xmlns:m="http://schemas.openxmlformats.org/officeDocument/2006/math">
                    <m:oMathParaPr>
                      <m:jc m:val="centerGroup"/>
                    </m:oMathParaPr>
                    <m:oMath xmlns:m="http://schemas.openxmlformats.org/officeDocument/2006/math">
                      <m:r>
                        <a:rPr lang="en-GB" i="1" dirty="0" smtClean="0">
                          <a:solidFill>
                            <a:srgbClr val="0D0D0D"/>
                          </a:solidFill>
                          <a:latin typeface="Cambria Math" panose="02040503050406030204" pitchFamily="18" charset="0"/>
                          <a:ea typeface="Cambria Math" panose="02040503050406030204" pitchFamily="18" charset="0"/>
                          <a:cs typeface="Times New Roman"/>
                          <a:sym typeface="Times New Roman"/>
                        </a:rPr>
                        <m:t>𝑀</m:t>
                      </m:r>
                      <m:r>
                        <a:rPr lang="en-GB" i="1" dirty="0">
                          <a:solidFill>
                            <a:srgbClr val="0D0D0D"/>
                          </a:solidFill>
                          <a:latin typeface="Cambria Math" panose="02040503050406030204" pitchFamily="18" charset="0"/>
                          <a:ea typeface="Arial"/>
                          <a:cs typeface="Arial"/>
                          <a:sym typeface="Arial"/>
                        </a:rPr>
                        <m:t> </m:t>
                      </m:r>
                      <m:r>
                        <m:rPr>
                          <m:nor/>
                        </m:rPr>
                        <a:rPr lang="en-GB" i="0" dirty="0">
                          <a:solidFill>
                            <a:srgbClr val="0D0D0D"/>
                          </a:solidFill>
                          <a:latin typeface="Cambria Math" panose="02040503050406030204" pitchFamily="18" charset="0"/>
                          <a:ea typeface="Arial"/>
                          <a:cs typeface="Arial"/>
                          <a:sym typeface="Arial"/>
                        </a:rPr>
                        <m:t>(</m:t>
                      </m:r>
                      <m:r>
                        <m:rPr>
                          <m:nor/>
                        </m:rPr>
                        <a:rPr lang="en-GB" i="0" dirty="0">
                          <a:solidFill>
                            <a:srgbClr val="0D0D0D"/>
                          </a:solidFill>
                          <a:latin typeface="Cambria Math" panose="02040503050406030204" pitchFamily="18" charset="0"/>
                          <a:ea typeface="Arial"/>
                          <a:cs typeface="Arial"/>
                          <a:sym typeface="Arial"/>
                        </a:rPr>
                        <m:t>moment</m:t>
                      </m:r>
                      <m:r>
                        <m:rPr>
                          <m:nor/>
                        </m:rPr>
                        <a:rPr lang="en-GB" i="0" dirty="0">
                          <a:solidFill>
                            <a:srgbClr val="0D0D0D"/>
                          </a:solidFill>
                          <a:latin typeface="Cambria Math" panose="02040503050406030204" pitchFamily="18" charset="0"/>
                          <a:ea typeface="Arial"/>
                          <a:cs typeface="Arial"/>
                          <a:sym typeface="Arial"/>
                        </a:rPr>
                        <m:t>)</m:t>
                      </m:r>
                      <m:r>
                        <a:rPr lang="en-GB" i="1" dirty="0">
                          <a:solidFill>
                            <a:srgbClr val="0D0D0D"/>
                          </a:solidFill>
                          <a:latin typeface="Cambria Math" panose="02040503050406030204" pitchFamily="18" charset="0"/>
                          <a:ea typeface="Arial"/>
                          <a:cs typeface="Arial"/>
                          <a:sym typeface="Arial"/>
                        </a:rPr>
                        <m:t>=</m:t>
                      </m:r>
                      <m:r>
                        <a:rPr lang="en-GB" i="1" dirty="0">
                          <a:solidFill>
                            <a:srgbClr val="0D0D0D"/>
                          </a:solidFill>
                          <a:latin typeface="Cambria Math" panose="02040503050406030204" pitchFamily="18" charset="0"/>
                          <a:ea typeface="Cambria Math" panose="02040503050406030204" pitchFamily="18" charset="0"/>
                          <a:cs typeface="Times New Roman"/>
                          <a:sym typeface="Times New Roman"/>
                        </a:rPr>
                        <m:t>𝐹</m:t>
                      </m:r>
                      <m:r>
                        <a:rPr lang="en-GB" i="1" dirty="0">
                          <a:solidFill>
                            <a:srgbClr val="0D0D0D"/>
                          </a:solidFill>
                          <a:latin typeface="Cambria Math" panose="02040503050406030204" pitchFamily="18" charset="0"/>
                          <a:ea typeface="Arial"/>
                          <a:cs typeface="Arial"/>
                          <a:sym typeface="Arial"/>
                        </a:rPr>
                        <m:t> </m:t>
                      </m:r>
                      <m:r>
                        <m:rPr>
                          <m:nor/>
                        </m:rPr>
                        <a:rPr lang="en-GB" i="0" dirty="0">
                          <a:solidFill>
                            <a:srgbClr val="0D0D0D"/>
                          </a:solidFill>
                          <a:latin typeface="Cambria Math" panose="02040503050406030204" pitchFamily="18" charset="0"/>
                          <a:ea typeface="Arial"/>
                          <a:cs typeface="Arial"/>
                          <a:sym typeface="Arial"/>
                        </a:rPr>
                        <m:t>(</m:t>
                      </m:r>
                      <m:r>
                        <m:rPr>
                          <m:nor/>
                        </m:rPr>
                        <a:rPr lang="en-GB" i="0" dirty="0">
                          <a:solidFill>
                            <a:srgbClr val="0D0D0D"/>
                          </a:solidFill>
                          <a:latin typeface="Cambria Math" panose="02040503050406030204" pitchFamily="18" charset="0"/>
                          <a:ea typeface="Arial"/>
                          <a:cs typeface="Arial"/>
                          <a:sym typeface="Arial"/>
                        </a:rPr>
                        <m:t>force</m:t>
                      </m:r>
                      <m:r>
                        <m:rPr>
                          <m:nor/>
                        </m:rPr>
                        <a:rPr lang="en-GB" i="0" dirty="0">
                          <a:solidFill>
                            <a:srgbClr val="0D0D0D"/>
                          </a:solidFill>
                          <a:latin typeface="Cambria Math" panose="02040503050406030204" pitchFamily="18" charset="0"/>
                          <a:ea typeface="Arial"/>
                          <a:cs typeface="Arial"/>
                          <a:sym typeface="Arial"/>
                        </a:rPr>
                        <m:t>)</m:t>
                      </m:r>
                      <m:r>
                        <a:rPr lang="en-GB" i="1" dirty="0">
                          <a:solidFill>
                            <a:srgbClr val="0D0D0D"/>
                          </a:solidFill>
                          <a:latin typeface="Cambria Math" panose="02040503050406030204" pitchFamily="18" charset="0"/>
                          <a:ea typeface="Cambria Math" panose="02040503050406030204" pitchFamily="18" charset="0"/>
                          <a:cs typeface="Cambria Math"/>
                          <a:sym typeface="Cambria Math"/>
                        </a:rPr>
                        <m:t>×</m:t>
                      </m:r>
                      <m:r>
                        <a:rPr lang="en-GB" b="0" i="1" dirty="0" smtClean="0">
                          <a:solidFill>
                            <a:srgbClr val="0D0D0D"/>
                          </a:solidFill>
                          <a:latin typeface="Cambria Math" panose="02040503050406030204" pitchFamily="18" charset="0"/>
                          <a:ea typeface="Cambria Math" panose="02040503050406030204" pitchFamily="18" charset="0"/>
                          <a:sym typeface="Arial"/>
                        </a:rPr>
                        <m:t>𝑑</m:t>
                      </m:r>
                      <m:r>
                        <a:rPr lang="en-GB" i="1" dirty="0">
                          <a:solidFill>
                            <a:srgbClr val="0D0D0D"/>
                          </a:solidFill>
                          <a:latin typeface="Cambria Math" panose="02040503050406030204" pitchFamily="18" charset="0"/>
                          <a:ea typeface="Cambria Math" panose="02040503050406030204" pitchFamily="18" charset="0"/>
                          <a:sym typeface="Arial"/>
                        </a:rPr>
                        <m:t> </m:t>
                      </m:r>
                      <m:r>
                        <m:rPr>
                          <m:nor/>
                        </m:rPr>
                        <a:rPr lang="en-GB" i="0" dirty="0">
                          <a:solidFill>
                            <a:srgbClr val="0D0D0D"/>
                          </a:solidFill>
                          <a:latin typeface="Cambria Math" panose="02040503050406030204" pitchFamily="18" charset="0"/>
                          <a:ea typeface="Arial"/>
                          <a:cs typeface="Arial"/>
                          <a:sym typeface="Arial"/>
                        </a:rPr>
                        <m:t>(</m:t>
                      </m:r>
                      <m:r>
                        <m:rPr>
                          <m:nor/>
                        </m:rPr>
                        <a:rPr lang="en-US" b="0" i="0" dirty="0" smtClean="0">
                          <a:solidFill>
                            <a:srgbClr val="0D0D0D"/>
                          </a:solidFill>
                          <a:latin typeface="Cambria Math" panose="02040503050406030204" pitchFamily="18" charset="0"/>
                          <a:ea typeface="Arial"/>
                          <a:cs typeface="Arial"/>
                          <a:sym typeface="Arial"/>
                        </a:rPr>
                        <m:t>perp</m:t>
                      </m:r>
                      <m:r>
                        <m:rPr>
                          <m:nor/>
                        </m:rPr>
                        <a:rPr lang="en-US" b="0" i="0" dirty="0" smtClean="0">
                          <a:solidFill>
                            <a:srgbClr val="0D0D0D"/>
                          </a:solidFill>
                          <a:latin typeface="Cambria Math" panose="02040503050406030204" pitchFamily="18" charset="0"/>
                          <a:ea typeface="Arial"/>
                          <a:cs typeface="Arial"/>
                          <a:sym typeface="Arial"/>
                        </a:rPr>
                        <m:t>. </m:t>
                      </m:r>
                      <m:r>
                        <m:rPr>
                          <m:nor/>
                        </m:rPr>
                        <a:rPr lang="en-GB" i="0" dirty="0">
                          <a:solidFill>
                            <a:srgbClr val="0D0D0D"/>
                          </a:solidFill>
                          <a:latin typeface="Cambria Math" panose="02040503050406030204" pitchFamily="18" charset="0"/>
                          <a:ea typeface="Arial"/>
                          <a:cs typeface="Arial"/>
                          <a:sym typeface="Arial"/>
                        </a:rPr>
                        <m:t>distance</m:t>
                      </m:r>
                      <m:r>
                        <m:rPr>
                          <m:nor/>
                        </m:rPr>
                        <a:rPr lang="en-GB" i="0" dirty="0">
                          <a:solidFill>
                            <a:srgbClr val="0D0D0D"/>
                          </a:solidFill>
                          <a:latin typeface="Cambria Math" panose="02040503050406030204" pitchFamily="18" charset="0"/>
                          <a:ea typeface="Arial"/>
                          <a:cs typeface="Arial"/>
                          <a:sym typeface="Arial"/>
                        </a:rPr>
                        <m:t>)</m:t>
                      </m:r>
                    </m:oMath>
                  </m:oMathPara>
                </a14:m>
                <a:endParaRPr lang="en-GB" dirty="0"/>
              </a:p>
              <a:p>
                <a:pPr marL="0" lvl="0" indent="0" algn="l" rtl="0">
                  <a:lnSpc>
                    <a:spcPct val="108000"/>
                  </a:lnSpc>
                  <a:spcBef>
                    <a:spcPts val="1000"/>
                  </a:spcBef>
                  <a:spcAft>
                    <a:spcPts val="0"/>
                  </a:spcAft>
                  <a:buSzPts val="2400"/>
                  <a:buNone/>
                </a:pPr>
                <a:endParaRPr lang="en-GB" dirty="0"/>
              </a:p>
              <a:p>
                <a:pPr marL="0" lvl="0" indent="0">
                  <a:buSzPts val="2400"/>
                  <a:buNone/>
                </a:pPr>
                <a:r>
                  <a:rPr lang="en-US" b="1" dirty="0"/>
                  <a:t>Torque</a:t>
                </a:r>
                <a:r>
                  <a:rPr lang="en-US" dirty="0"/>
                  <a:t> is conceptually the same as a moment, but more often used in dynamic contexts such as in engines or wheels.</a:t>
                </a:r>
              </a:p>
              <a:p>
                <a:pPr marL="0" lvl="0" indent="0">
                  <a:buSzPts val="2400"/>
                  <a:buNone/>
                </a:pPr>
                <a:endParaRPr lang="en-US" dirty="0"/>
              </a:p>
              <a:p>
                <a:pPr marL="0" indent="0">
                  <a:buSzPts val="2400"/>
                  <a:buNone/>
                </a:pPr>
                <a14:m>
                  <m:oMathPara xmlns:m="http://schemas.openxmlformats.org/officeDocument/2006/math">
                    <m:oMathParaPr>
                      <m:jc m:val="centerGroup"/>
                    </m:oMathParaPr>
                    <m:oMath xmlns:m="http://schemas.openxmlformats.org/officeDocument/2006/math">
                      <m:r>
                        <a:rPr lang="en-US" b="0" i="1" dirty="0" smtClean="0">
                          <a:solidFill>
                            <a:srgbClr val="0D0D0D"/>
                          </a:solidFill>
                          <a:latin typeface="Cambria Math" panose="02040503050406030204" pitchFamily="18" charset="0"/>
                        </a:rPr>
                        <m:t>𝑇</m:t>
                      </m:r>
                      <m:r>
                        <a:rPr lang="en-GB" i="1" dirty="0">
                          <a:solidFill>
                            <a:srgbClr val="0D0D0D"/>
                          </a:solidFill>
                          <a:latin typeface="Cambria Math" panose="02040503050406030204" pitchFamily="18" charset="0"/>
                        </a:rPr>
                        <m:t> </m:t>
                      </m:r>
                      <m:r>
                        <m:rPr>
                          <m:nor/>
                        </m:rPr>
                        <a:rPr lang="en-GB" i="0" dirty="0">
                          <a:solidFill>
                            <a:srgbClr val="0D0D0D"/>
                          </a:solidFill>
                          <a:latin typeface="Cambria Math" panose="02040503050406030204" pitchFamily="18" charset="0"/>
                        </a:rPr>
                        <m:t>(</m:t>
                      </m:r>
                      <m:r>
                        <m:rPr>
                          <m:nor/>
                        </m:rPr>
                        <a:rPr lang="en-US" b="0" i="0" dirty="0" smtClean="0">
                          <a:solidFill>
                            <a:srgbClr val="0D0D0D"/>
                          </a:solidFill>
                          <a:latin typeface="Cambria Math" panose="02040503050406030204" pitchFamily="18" charset="0"/>
                        </a:rPr>
                        <m:t>torque</m:t>
                      </m:r>
                      <m:r>
                        <m:rPr>
                          <m:nor/>
                        </m:rPr>
                        <a:rPr lang="en-GB" i="0" dirty="0">
                          <a:solidFill>
                            <a:srgbClr val="0D0D0D"/>
                          </a:solidFill>
                          <a:latin typeface="Cambria Math" panose="02040503050406030204" pitchFamily="18" charset="0"/>
                        </a:rPr>
                        <m:t>)</m:t>
                      </m:r>
                      <m:r>
                        <a:rPr lang="en-GB" i="1" dirty="0">
                          <a:solidFill>
                            <a:srgbClr val="0D0D0D"/>
                          </a:solidFill>
                          <a:latin typeface="Cambria Math" panose="02040503050406030204" pitchFamily="18" charset="0"/>
                        </a:rPr>
                        <m:t>=</m:t>
                      </m:r>
                      <m:r>
                        <a:rPr lang="en-GB" i="1" dirty="0">
                          <a:solidFill>
                            <a:srgbClr val="0D0D0D"/>
                          </a:solidFill>
                          <a:latin typeface="Cambria Math" panose="02040503050406030204" pitchFamily="18" charset="0"/>
                          <a:ea typeface="Cambria Math" panose="02040503050406030204" pitchFamily="18" charset="0"/>
                          <a:cs typeface="Times New Roman"/>
                          <a:sym typeface="Times New Roman"/>
                        </a:rPr>
                        <m:t>𝐹</m:t>
                      </m:r>
                      <m:r>
                        <a:rPr lang="en-GB" i="1" dirty="0">
                          <a:solidFill>
                            <a:srgbClr val="0D0D0D"/>
                          </a:solidFill>
                          <a:latin typeface="Cambria Math" panose="02040503050406030204" pitchFamily="18" charset="0"/>
                        </a:rPr>
                        <m:t> </m:t>
                      </m:r>
                      <m:r>
                        <m:rPr>
                          <m:nor/>
                        </m:rPr>
                        <a:rPr lang="en-GB" i="0" dirty="0">
                          <a:solidFill>
                            <a:srgbClr val="0D0D0D"/>
                          </a:solidFill>
                          <a:latin typeface="Cambria Math" panose="02040503050406030204" pitchFamily="18" charset="0"/>
                        </a:rPr>
                        <m:t>(</m:t>
                      </m:r>
                      <m:r>
                        <m:rPr>
                          <m:nor/>
                        </m:rPr>
                        <a:rPr lang="en-GB" i="0" dirty="0">
                          <a:solidFill>
                            <a:srgbClr val="0D0D0D"/>
                          </a:solidFill>
                          <a:latin typeface="Cambria Math" panose="02040503050406030204" pitchFamily="18" charset="0"/>
                        </a:rPr>
                        <m:t>force</m:t>
                      </m:r>
                      <m:r>
                        <m:rPr>
                          <m:nor/>
                        </m:rPr>
                        <a:rPr lang="en-GB" i="0" dirty="0">
                          <a:solidFill>
                            <a:srgbClr val="0D0D0D"/>
                          </a:solidFill>
                          <a:latin typeface="Cambria Math" panose="02040503050406030204" pitchFamily="18" charset="0"/>
                        </a:rPr>
                        <m:t>)</m:t>
                      </m:r>
                      <m:r>
                        <a:rPr lang="en-GB" i="1" dirty="0">
                          <a:solidFill>
                            <a:srgbClr val="0D0D0D"/>
                          </a:solidFill>
                          <a:latin typeface="Cambria Math" panose="02040503050406030204" pitchFamily="18" charset="0"/>
                          <a:ea typeface="Cambria Math" panose="02040503050406030204" pitchFamily="18" charset="0"/>
                          <a:cs typeface="Cambria Math"/>
                          <a:sym typeface="Cambria Math"/>
                        </a:rPr>
                        <m:t>×</m:t>
                      </m:r>
                      <m:r>
                        <a:rPr lang="en-GB" i="1" dirty="0">
                          <a:solidFill>
                            <a:srgbClr val="0D0D0D"/>
                          </a:solidFill>
                          <a:latin typeface="Cambria Math" panose="02040503050406030204" pitchFamily="18" charset="0"/>
                          <a:ea typeface="Cambria Math" panose="02040503050406030204" pitchFamily="18" charset="0"/>
                        </a:rPr>
                        <m:t>𝑑</m:t>
                      </m:r>
                      <m:r>
                        <a:rPr lang="en-GB" i="1" dirty="0">
                          <a:solidFill>
                            <a:srgbClr val="0D0D0D"/>
                          </a:solidFill>
                          <a:latin typeface="Cambria Math" panose="02040503050406030204" pitchFamily="18" charset="0"/>
                          <a:ea typeface="Cambria Math" panose="02040503050406030204" pitchFamily="18" charset="0"/>
                        </a:rPr>
                        <m:t> </m:t>
                      </m:r>
                      <m:r>
                        <m:rPr>
                          <m:nor/>
                        </m:rPr>
                        <a:rPr lang="en-GB" i="0" dirty="0">
                          <a:solidFill>
                            <a:srgbClr val="0D0D0D"/>
                          </a:solidFill>
                          <a:latin typeface="Cambria Math" panose="02040503050406030204" pitchFamily="18" charset="0"/>
                        </a:rPr>
                        <m:t>(</m:t>
                      </m:r>
                      <m:r>
                        <m:rPr>
                          <m:nor/>
                        </m:rPr>
                        <a:rPr lang="en-US" i="0" dirty="0">
                          <a:solidFill>
                            <a:srgbClr val="0D0D0D"/>
                          </a:solidFill>
                          <a:latin typeface="Cambria Math" panose="02040503050406030204" pitchFamily="18" charset="0"/>
                        </a:rPr>
                        <m:t>perp</m:t>
                      </m:r>
                      <m:r>
                        <m:rPr>
                          <m:nor/>
                        </m:rPr>
                        <a:rPr lang="en-US" i="0" dirty="0">
                          <a:solidFill>
                            <a:srgbClr val="0D0D0D"/>
                          </a:solidFill>
                          <a:latin typeface="Cambria Math" panose="02040503050406030204" pitchFamily="18" charset="0"/>
                        </a:rPr>
                        <m:t>. </m:t>
                      </m:r>
                      <m:r>
                        <m:rPr>
                          <m:nor/>
                        </m:rPr>
                        <a:rPr lang="en-GB" i="0" dirty="0">
                          <a:solidFill>
                            <a:srgbClr val="0D0D0D"/>
                          </a:solidFill>
                          <a:latin typeface="Cambria Math" panose="02040503050406030204" pitchFamily="18" charset="0"/>
                        </a:rPr>
                        <m:t>distance</m:t>
                      </m:r>
                      <m:r>
                        <m:rPr>
                          <m:nor/>
                        </m:rPr>
                        <a:rPr lang="en-GB" i="0" dirty="0">
                          <a:solidFill>
                            <a:srgbClr val="0D0D0D"/>
                          </a:solidFill>
                          <a:latin typeface="Cambria Math" panose="02040503050406030204" pitchFamily="18" charset="0"/>
                        </a:rPr>
                        <m:t>)</m:t>
                      </m:r>
                    </m:oMath>
                  </m:oMathPara>
                </a14:m>
                <a:endParaRPr lang="en-GB" dirty="0"/>
              </a:p>
            </p:txBody>
          </p:sp>
        </mc:Choice>
        <mc:Fallback xmlns="">
          <p:sp>
            <p:nvSpPr>
              <p:cNvPr id="270" name="Google Shape;270;p15"/>
              <p:cNvSpPr txBox="1">
                <a:spLocks noGrp="1" noRot="1" noChangeAspect="1" noMove="1" noResize="1" noEditPoints="1" noAdjustHandles="1" noChangeArrowheads="1" noChangeShapeType="1" noTextEdit="1"/>
              </p:cNvSpPr>
              <p:nvPr>
                <p:ph type="body" idx="1"/>
              </p:nvPr>
            </p:nvSpPr>
            <p:spPr>
              <a:xfrm>
                <a:off x="838199" y="1825625"/>
                <a:ext cx="6223002" cy="4351338"/>
              </a:xfrm>
              <a:prstGeom prst="rect">
                <a:avLst/>
              </a:prstGeom>
              <a:blipFill>
                <a:blip r:embed="rId3"/>
                <a:stretch>
                  <a:fillRect l="-1018"/>
                </a:stretch>
              </a:blipFill>
              <a:ln>
                <a:noFill/>
              </a:ln>
            </p:spPr>
            <p:txBody>
              <a:bodyPr/>
              <a:lstStyle/>
              <a:p>
                <a:r>
                  <a:rPr lang="en-US">
                    <a:noFill/>
                  </a:rPr>
                  <a:t> </a:t>
                </a:r>
              </a:p>
            </p:txBody>
          </p:sp>
        </mc:Fallback>
      </mc:AlternateContent>
      <p:sp>
        <p:nvSpPr>
          <p:cNvPr id="271" name="Google Shape;271;p15"/>
          <p:cNvSpPr txBox="1">
            <a:spLocks noGrp="1"/>
          </p:cNvSpPr>
          <p:nvPr>
            <p:ph type="body" idx="2"/>
          </p:nvPr>
        </p:nvSpPr>
        <p:spPr>
          <a:xfrm>
            <a:off x="8175007" y="2892828"/>
            <a:ext cx="3643953" cy="3463521"/>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8000"/>
              </a:lnSpc>
              <a:spcBef>
                <a:spcPts val="0"/>
              </a:spcBef>
              <a:spcAft>
                <a:spcPts val="0"/>
              </a:spcAft>
              <a:buClr>
                <a:srgbClr val="432673"/>
              </a:buClr>
              <a:buSzPts val="2000"/>
              <a:buFont typeface="Arial"/>
              <a:buChar char="•"/>
            </a:pPr>
            <a:r>
              <a:rPr lang="en-GB" dirty="0"/>
              <a:t>Force is measured in newtons (N).</a:t>
            </a:r>
            <a:endParaRPr dirty="0"/>
          </a:p>
          <a:p>
            <a:pPr marL="342900" lvl="0" indent="-342900" algn="l" rtl="0">
              <a:lnSpc>
                <a:spcPct val="108000"/>
              </a:lnSpc>
              <a:spcBef>
                <a:spcPts val="1000"/>
              </a:spcBef>
              <a:spcAft>
                <a:spcPts val="0"/>
              </a:spcAft>
              <a:buClr>
                <a:srgbClr val="432673"/>
              </a:buClr>
              <a:buSzPts val="2000"/>
              <a:buFont typeface="Arial"/>
              <a:buChar char="•"/>
            </a:pPr>
            <a:r>
              <a:rPr lang="en-GB" dirty="0"/>
              <a:t>Distance is measured in metres, </a:t>
            </a:r>
            <a:r>
              <a:rPr lang="en-GB" b="1" dirty="0"/>
              <a:t>perpendicular</a:t>
            </a:r>
            <a:r>
              <a:rPr lang="en-GB" dirty="0"/>
              <a:t> from the pivot (m).</a:t>
            </a:r>
            <a:endParaRPr dirty="0"/>
          </a:p>
          <a:p>
            <a:pPr marL="342900" lvl="0" indent="-342900">
              <a:buClr>
                <a:srgbClr val="432673"/>
              </a:buClr>
              <a:buFont typeface="Arial"/>
              <a:buChar char="•"/>
            </a:pPr>
            <a:r>
              <a:rPr lang="en-GB" dirty="0"/>
              <a:t>Moment measures the turning force in the direction of the force and is measured in newton-metres (Nm). </a:t>
            </a:r>
          </a:p>
          <a:p>
            <a:pPr marL="342900" lvl="0" indent="-342900">
              <a:buClr>
                <a:srgbClr val="432673"/>
              </a:buClr>
              <a:buFont typeface="Arial"/>
              <a:buChar char="•"/>
            </a:pPr>
            <a:r>
              <a:rPr lang="en-GB" b="1" dirty="0"/>
              <a:t>1 Nm = 1 J if work is done.</a:t>
            </a:r>
            <a:endParaRPr b="1" dirty="0"/>
          </a:p>
        </p:txBody>
      </p:sp>
      <p:sp>
        <p:nvSpPr>
          <p:cNvPr id="272" name="Google Shape;272;p15"/>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800"/>
              <a:buNone/>
            </a:pPr>
            <a:r>
              <a:rPr lang="en-GB"/>
              <a:t>The variables</a:t>
            </a:r>
            <a:endParaRPr/>
          </a:p>
        </p:txBody>
      </p:sp>
      <p:sp>
        <p:nvSpPr>
          <p:cNvPr id="2" name="Google Shape;147;p2">
            <a:extLst>
              <a:ext uri="{FF2B5EF4-FFF2-40B4-BE49-F238E27FC236}">
                <a16:creationId xmlns:a16="http://schemas.microsoft.com/office/drawing/2014/main" id="{97F4A98E-DAFA-0785-3821-BEF3895095E9}"/>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A4261A03-569A-31A0-711B-806AD1900321}"/>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How does a lever work?</a:t>
            </a:r>
            <a:endParaRPr dirty="0"/>
          </a:p>
        </p:txBody>
      </p:sp>
      <p:sp>
        <p:nvSpPr>
          <p:cNvPr id="211" name="Google Shape;211;p9"/>
          <p:cNvSpPr txBox="1">
            <a:spLocks noGrp="1"/>
          </p:cNvSpPr>
          <p:nvPr>
            <p:ph type="body" idx="1"/>
          </p:nvPr>
        </p:nvSpPr>
        <p:spPr>
          <a:xfrm>
            <a:off x="838199" y="1723621"/>
            <a:ext cx="6774945" cy="1460347"/>
          </a:xfrm>
          <a:prstGeom prst="rect">
            <a:avLst/>
          </a:prstGeom>
          <a:noFill/>
          <a:ln>
            <a:noFill/>
          </a:ln>
        </p:spPr>
        <p:txBody>
          <a:bodyPr spcFirstLastPara="1" wrap="square" lIns="91425" tIns="45700" rIns="91425" bIns="45700" anchor="t" anchorCtr="0">
            <a:normAutofit/>
          </a:bodyPr>
          <a:lstStyle/>
          <a:p>
            <a:pPr marL="0" indent="0">
              <a:buSzPts val="2400"/>
              <a:buNone/>
            </a:pPr>
            <a:r>
              <a:rPr lang="en-GB" sz="2800" dirty="0"/>
              <a:t>Levers provide a mechanical advantage by doing work over a longer distance.</a:t>
            </a:r>
          </a:p>
        </p:txBody>
      </p:sp>
      <p:sp>
        <p:nvSpPr>
          <p:cNvPr id="212" name="Google Shape;212;p9"/>
          <p:cNvSpPr txBox="1">
            <a:spLocks noGrp="1"/>
          </p:cNvSpPr>
          <p:nvPr>
            <p:ph type="body" idx="2"/>
          </p:nvPr>
        </p:nvSpPr>
        <p:spPr>
          <a:xfrm>
            <a:off x="8175008" y="2986269"/>
            <a:ext cx="3521692" cy="2974188"/>
          </a:xfrm>
          <a:prstGeom prst="rect">
            <a:avLst/>
          </a:prstGeom>
          <a:noFill/>
          <a:ln>
            <a:noFill/>
          </a:ln>
        </p:spPr>
        <p:txBody>
          <a:bodyPr spcFirstLastPara="1" wrap="square" lIns="91425" tIns="45700" rIns="91425" bIns="45700" anchor="t" anchorCtr="0">
            <a:normAutofit/>
          </a:bodyPr>
          <a:lstStyle/>
          <a:p>
            <a:pPr marL="92075" lvl="0" indent="0" algn="l" rtl="0">
              <a:lnSpc>
                <a:spcPct val="108000"/>
              </a:lnSpc>
              <a:spcBef>
                <a:spcPts val="0"/>
              </a:spcBef>
              <a:spcAft>
                <a:spcPts val="0"/>
              </a:spcAft>
              <a:buSzPts val="2000"/>
              <a:buNone/>
            </a:pPr>
            <a:r>
              <a:rPr lang="en-GB" b="1" dirty="0"/>
              <a:t>Class 1: </a:t>
            </a:r>
            <a:r>
              <a:rPr lang="en-GB" dirty="0"/>
              <a:t>fulcrum located between effort and load.</a:t>
            </a:r>
            <a:endParaRPr dirty="0"/>
          </a:p>
          <a:p>
            <a:pPr marL="92075" lvl="0" indent="0" algn="l" rtl="0">
              <a:lnSpc>
                <a:spcPct val="108000"/>
              </a:lnSpc>
              <a:spcBef>
                <a:spcPts val="1000"/>
              </a:spcBef>
              <a:spcAft>
                <a:spcPts val="0"/>
              </a:spcAft>
              <a:buSzPts val="2000"/>
              <a:buNone/>
            </a:pPr>
            <a:r>
              <a:rPr lang="en-GB" b="1" dirty="0"/>
              <a:t>Class 2:</a:t>
            </a:r>
            <a:r>
              <a:rPr lang="en-GB" dirty="0"/>
              <a:t> load located between fulcrum and effort.</a:t>
            </a:r>
            <a:endParaRPr dirty="0"/>
          </a:p>
          <a:p>
            <a:pPr marL="92075" lvl="0" indent="0" algn="l" rtl="0">
              <a:lnSpc>
                <a:spcPct val="108000"/>
              </a:lnSpc>
              <a:spcBef>
                <a:spcPts val="1000"/>
              </a:spcBef>
              <a:spcAft>
                <a:spcPts val="0"/>
              </a:spcAft>
              <a:buSzPts val="2000"/>
              <a:buNone/>
            </a:pPr>
            <a:r>
              <a:rPr lang="en-GB" b="1" dirty="0"/>
              <a:t>Class 3:</a:t>
            </a:r>
            <a:r>
              <a:rPr lang="en-GB" dirty="0"/>
              <a:t> effort located between fulcrum and load.</a:t>
            </a:r>
            <a:endParaRPr dirty="0"/>
          </a:p>
        </p:txBody>
      </p:sp>
      <p:sp>
        <p:nvSpPr>
          <p:cNvPr id="213" name="Google Shape;213;p9"/>
          <p:cNvSpPr txBox="1">
            <a:spLocks noGrp="1"/>
          </p:cNvSpPr>
          <p:nvPr>
            <p:ph type="body" idx="3"/>
          </p:nvPr>
        </p:nvSpPr>
        <p:spPr>
          <a:xfrm>
            <a:off x="8175008" y="2055812"/>
            <a:ext cx="2959838" cy="930456"/>
          </a:xfrm>
          <a:prstGeom prst="rect">
            <a:avLst/>
          </a:prstGeom>
          <a:noFill/>
          <a:ln>
            <a:noFill/>
          </a:ln>
        </p:spPr>
        <p:txBody>
          <a:bodyPr spcFirstLastPara="1" wrap="square" lIns="91425" tIns="45700" rIns="91425" bIns="45700" anchor="t" anchorCtr="0">
            <a:normAutofit fontScale="77500" lnSpcReduction="20000"/>
          </a:bodyPr>
          <a:lstStyle/>
          <a:p>
            <a:pPr marL="92075" lvl="0" indent="0" algn="l" rtl="0">
              <a:lnSpc>
                <a:spcPct val="108000"/>
              </a:lnSpc>
              <a:spcBef>
                <a:spcPts val="0"/>
              </a:spcBef>
              <a:spcAft>
                <a:spcPts val="0"/>
              </a:spcAft>
              <a:buSzPct val="100000"/>
              <a:buNone/>
            </a:pPr>
            <a:r>
              <a:rPr lang="en-GB" b="1" dirty="0"/>
              <a:t>There are three categories of lever:</a:t>
            </a:r>
            <a:endParaRPr dirty="0"/>
          </a:p>
        </p:txBody>
      </p:sp>
      <p:grpSp>
        <p:nvGrpSpPr>
          <p:cNvPr id="15" name="Group 14" descr="A diagram showing a load on the left hand size of a rigid bar/beam, represented by a square with a label 'load (opposing force). The beam is tipped with the left hand side, with the load being lower than the right hand side. A fulcrum sits to the left of the centre. On the right of the rigid bar/ beam is a label indicating effort (input force).">
            <a:extLst>
              <a:ext uri="{FF2B5EF4-FFF2-40B4-BE49-F238E27FC236}">
                <a16:creationId xmlns:a16="http://schemas.microsoft.com/office/drawing/2014/main" id="{9F09AB25-10AC-58C5-6D59-94DAD0FB1904}"/>
              </a:ext>
            </a:extLst>
          </p:cNvPr>
          <p:cNvGrpSpPr/>
          <p:nvPr/>
        </p:nvGrpSpPr>
        <p:grpSpPr>
          <a:xfrm>
            <a:off x="2244538" y="4410470"/>
            <a:ext cx="3851462" cy="1300598"/>
            <a:chOff x="1196788" y="4238039"/>
            <a:chExt cx="3851462" cy="1300598"/>
          </a:xfrm>
        </p:grpSpPr>
        <p:sp>
          <p:nvSpPr>
            <p:cNvPr id="16" name="Triangle 15">
              <a:extLst>
                <a:ext uri="{FF2B5EF4-FFF2-40B4-BE49-F238E27FC236}">
                  <a16:creationId xmlns:a16="http://schemas.microsoft.com/office/drawing/2014/main" id="{8F658101-E1B2-604D-E28A-9665CDFA36D9}"/>
                </a:ext>
              </a:extLst>
            </p:cNvPr>
            <p:cNvSpPr/>
            <p:nvPr/>
          </p:nvSpPr>
          <p:spPr>
            <a:xfrm>
              <a:off x="1963054" y="5023141"/>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4957386-D317-E8FC-0D4E-AF45F531BA73}"/>
                </a:ext>
              </a:extLst>
            </p:cNvPr>
            <p:cNvGrpSpPr/>
            <p:nvPr/>
          </p:nvGrpSpPr>
          <p:grpSpPr>
            <a:xfrm rot="20852473">
              <a:off x="1196788" y="4238039"/>
              <a:ext cx="3851462" cy="589875"/>
              <a:chOff x="1196788" y="4238039"/>
              <a:chExt cx="3851462" cy="589875"/>
            </a:xfrm>
          </p:grpSpPr>
          <p:cxnSp>
            <p:nvCxnSpPr>
              <p:cNvPr id="18" name="Straight Connector 17">
                <a:extLst>
                  <a:ext uri="{FF2B5EF4-FFF2-40B4-BE49-F238E27FC236}">
                    <a16:creationId xmlns:a16="http://schemas.microsoft.com/office/drawing/2014/main" id="{CA069CFF-8F2D-F198-3C2A-A63BBB6548AA}"/>
                  </a:ext>
                </a:extLst>
              </p:cNvPr>
              <p:cNvCxnSpPr/>
              <p:nvPr/>
            </p:nvCxnSpPr>
            <p:spPr>
              <a:xfrm>
                <a:off x="1196788" y="4827914"/>
                <a:ext cx="3851462" cy="0"/>
              </a:xfrm>
              <a:prstGeom prst="line">
                <a:avLst/>
              </a:prstGeom>
              <a:ln w="7302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1870FF-F2CE-B8BC-ECE0-3BEC0B5BF6EA}"/>
                  </a:ext>
                </a:extLst>
              </p:cNvPr>
              <p:cNvSpPr/>
              <p:nvPr/>
            </p:nvSpPr>
            <p:spPr>
              <a:xfrm>
                <a:off x="1299882" y="4238039"/>
                <a:ext cx="551329" cy="5513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91F298F6-592A-8806-2B33-D11495B4E889}"/>
              </a:ext>
            </a:extLst>
          </p:cNvPr>
          <p:cNvCxnSpPr>
            <a:cxnSpLocks/>
          </p:cNvCxnSpPr>
          <p:nvPr/>
        </p:nvCxnSpPr>
        <p:spPr>
          <a:xfrm>
            <a:off x="6072903" y="3533117"/>
            <a:ext cx="0" cy="987978"/>
          </a:xfrm>
          <a:prstGeom prst="line">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8912FB-49C3-4B15-CD2C-939AC01D2DE8}"/>
              </a:ext>
            </a:extLst>
          </p:cNvPr>
          <p:cNvCxnSpPr>
            <a:cxnSpLocks/>
          </p:cNvCxnSpPr>
          <p:nvPr/>
        </p:nvCxnSpPr>
        <p:spPr>
          <a:xfrm>
            <a:off x="2660049" y="5033774"/>
            <a:ext cx="0" cy="690741"/>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741BDA6-5F0D-50E5-528F-835420A31E99}"/>
              </a:ext>
            </a:extLst>
          </p:cNvPr>
          <p:cNvSpPr txBox="1"/>
          <p:nvPr/>
        </p:nvSpPr>
        <p:spPr>
          <a:xfrm>
            <a:off x="4830939" y="3133007"/>
            <a:ext cx="2974171" cy="430887"/>
          </a:xfrm>
          <a:prstGeom prst="rect">
            <a:avLst/>
          </a:prstGeom>
          <a:noFill/>
        </p:spPr>
        <p:txBody>
          <a:bodyPr wrap="square" rtlCol="0">
            <a:spAutoFit/>
          </a:bodyPr>
          <a:lstStyle/>
          <a:p>
            <a:r>
              <a:rPr lang="en-US" sz="2200" dirty="0"/>
              <a:t>effort (input force)</a:t>
            </a:r>
          </a:p>
        </p:txBody>
      </p:sp>
      <p:sp>
        <p:nvSpPr>
          <p:cNvPr id="27" name="TextBox 26">
            <a:extLst>
              <a:ext uri="{FF2B5EF4-FFF2-40B4-BE49-F238E27FC236}">
                <a16:creationId xmlns:a16="http://schemas.microsoft.com/office/drawing/2014/main" id="{05EB3005-D0FA-998E-75E6-644330863FA6}"/>
              </a:ext>
            </a:extLst>
          </p:cNvPr>
          <p:cNvSpPr txBox="1"/>
          <p:nvPr/>
        </p:nvSpPr>
        <p:spPr>
          <a:xfrm>
            <a:off x="103528" y="4027106"/>
            <a:ext cx="2645588" cy="769441"/>
          </a:xfrm>
          <a:prstGeom prst="rect">
            <a:avLst/>
          </a:prstGeom>
          <a:noFill/>
        </p:spPr>
        <p:txBody>
          <a:bodyPr wrap="square" rtlCol="0">
            <a:spAutoFit/>
          </a:bodyPr>
          <a:lstStyle/>
          <a:p>
            <a:pPr algn="ctr"/>
            <a:r>
              <a:rPr lang="en-US" sz="2200" dirty="0"/>
              <a:t>load </a:t>
            </a:r>
          </a:p>
          <a:p>
            <a:pPr algn="ctr"/>
            <a:r>
              <a:rPr lang="en-US" sz="2200" dirty="0"/>
              <a:t>(opposing force)</a:t>
            </a:r>
          </a:p>
        </p:txBody>
      </p:sp>
      <p:sp>
        <p:nvSpPr>
          <p:cNvPr id="28" name="TextBox 27">
            <a:extLst>
              <a:ext uri="{FF2B5EF4-FFF2-40B4-BE49-F238E27FC236}">
                <a16:creationId xmlns:a16="http://schemas.microsoft.com/office/drawing/2014/main" id="{5527DEF3-890A-7721-84E8-D962F7529603}"/>
              </a:ext>
            </a:extLst>
          </p:cNvPr>
          <p:cNvSpPr txBox="1"/>
          <p:nvPr/>
        </p:nvSpPr>
        <p:spPr>
          <a:xfrm>
            <a:off x="3667970" y="5900732"/>
            <a:ext cx="1467689" cy="430887"/>
          </a:xfrm>
          <a:prstGeom prst="rect">
            <a:avLst/>
          </a:prstGeom>
          <a:noFill/>
        </p:spPr>
        <p:txBody>
          <a:bodyPr wrap="square" rtlCol="0">
            <a:spAutoFit/>
          </a:bodyPr>
          <a:lstStyle/>
          <a:p>
            <a:r>
              <a:rPr lang="en-US" sz="2200" dirty="0"/>
              <a:t>fulcrum</a:t>
            </a:r>
          </a:p>
        </p:txBody>
      </p:sp>
      <p:sp>
        <p:nvSpPr>
          <p:cNvPr id="29" name="TextBox 28">
            <a:extLst>
              <a:ext uri="{FF2B5EF4-FFF2-40B4-BE49-F238E27FC236}">
                <a16:creationId xmlns:a16="http://schemas.microsoft.com/office/drawing/2014/main" id="{B6C5F946-2217-EAEE-9375-41F8F1A68840}"/>
              </a:ext>
            </a:extLst>
          </p:cNvPr>
          <p:cNvSpPr txBox="1"/>
          <p:nvPr/>
        </p:nvSpPr>
        <p:spPr>
          <a:xfrm>
            <a:off x="5562956" y="5489173"/>
            <a:ext cx="1928294" cy="769441"/>
          </a:xfrm>
          <a:prstGeom prst="rect">
            <a:avLst/>
          </a:prstGeom>
          <a:noFill/>
        </p:spPr>
        <p:txBody>
          <a:bodyPr wrap="square" rtlCol="0">
            <a:spAutoFit/>
          </a:bodyPr>
          <a:lstStyle/>
          <a:p>
            <a:r>
              <a:rPr lang="en-US" sz="2200" dirty="0"/>
              <a:t>rigid bar (beam)</a:t>
            </a:r>
          </a:p>
        </p:txBody>
      </p:sp>
      <p:cxnSp>
        <p:nvCxnSpPr>
          <p:cNvPr id="31" name="Curved Connector 30">
            <a:extLst>
              <a:ext uri="{FF2B5EF4-FFF2-40B4-BE49-F238E27FC236}">
                <a16:creationId xmlns:a16="http://schemas.microsoft.com/office/drawing/2014/main" id="{5480D098-E4DE-1A7A-FC1C-97CA4D1385EB}"/>
              </a:ext>
            </a:extLst>
          </p:cNvPr>
          <p:cNvCxnSpPr>
            <a:cxnSpLocks/>
            <a:stCxn id="28" idx="1"/>
            <a:endCxn id="16" idx="3"/>
          </p:cNvCxnSpPr>
          <p:nvPr/>
        </p:nvCxnSpPr>
        <p:spPr>
          <a:xfrm rot="10800000">
            <a:off x="3309792" y="5711068"/>
            <a:ext cx="358178" cy="405108"/>
          </a:xfrm>
          <a:prstGeom prst="curvedConnector2">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0FF0841C-EB76-7AE3-E16E-252FEAD5A9E1}"/>
              </a:ext>
            </a:extLst>
          </p:cNvPr>
          <p:cNvSpPr/>
          <p:nvPr/>
        </p:nvSpPr>
        <p:spPr>
          <a:xfrm>
            <a:off x="4001477" y="4921624"/>
            <a:ext cx="224194" cy="19163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urved Connector 47">
            <a:extLst>
              <a:ext uri="{FF2B5EF4-FFF2-40B4-BE49-F238E27FC236}">
                <a16:creationId xmlns:a16="http://schemas.microsoft.com/office/drawing/2014/main" id="{6C856F9C-76C3-0DF8-E0DC-B525237A6B52}"/>
              </a:ext>
            </a:extLst>
          </p:cNvPr>
          <p:cNvCxnSpPr>
            <a:cxnSpLocks/>
            <a:stCxn id="29" idx="1"/>
          </p:cNvCxnSpPr>
          <p:nvPr/>
        </p:nvCxnSpPr>
        <p:spPr>
          <a:xfrm rot="10800000">
            <a:off x="4762154" y="4957874"/>
            <a:ext cx="800802" cy="916020"/>
          </a:xfrm>
          <a:prstGeom prst="curvedConnector2">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4" name="Google Shape;147;p2">
            <a:extLst>
              <a:ext uri="{FF2B5EF4-FFF2-40B4-BE49-F238E27FC236}">
                <a16:creationId xmlns:a16="http://schemas.microsoft.com/office/drawing/2014/main" id="{5E6DCCDB-8F62-0832-2C5B-5D767CDA086B}"/>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2" name="Text Placeholder 5">
            <a:extLst>
              <a:ext uri="{FF2B5EF4-FFF2-40B4-BE49-F238E27FC236}">
                <a16:creationId xmlns:a16="http://schemas.microsoft.com/office/drawing/2014/main" id="{9E3A11FE-A9F5-76CE-D7B2-F1022A2A8058}"/>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BADE7B0A-679E-3987-0989-54D18280F26A}"/>
            </a:ext>
          </a:extLst>
        </p:cNvPr>
        <p:cNvGrpSpPr/>
        <p:nvPr/>
      </p:nvGrpSpPr>
      <p:grpSpPr>
        <a:xfrm>
          <a:off x="0" y="0"/>
          <a:ext cx="0" cy="0"/>
          <a:chOff x="0" y="0"/>
          <a:chExt cx="0" cy="0"/>
        </a:xfrm>
      </p:grpSpPr>
      <p:sp>
        <p:nvSpPr>
          <p:cNvPr id="220" name="Google Shape;220;p10">
            <a:extLst>
              <a:ext uri="{FF2B5EF4-FFF2-40B4-BE49-F238E27FC236}">
                <a16:creationId xmlns:a16="http://schemas.microsoft.com/office/drawing/2014/main" id="{473C1476-C764-392B-17C2-2B2D9ED7F344}"/>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Font typeface="Arial"/>
              <a:buNone/>
            </a:pPr>
            <a:r>
              <a:rPr lang="en-GB" dirty="0"/>
              <a:t>Three classes of lever</a:t>
            </a:r>
            <a:endParaRPr dirty="0"/>
          </a:p>
        </p:txBody>
      </p:sp>
      <p:sp>
        <p:nvSpPr>
          <p:cNvPr id="221" name="Google Shape;221;p10">
            <a:extLst>
              <a:ext uri="{FF2B5EF4-FFF2-40B4-BE49-F238E27FC236}">
                <a16:creationId xmlns:a16="http://schemas.microsoft.com/office/drawing/2014/main" id="{7FBF7EAA-7DE1-7C8C-92D3-1948FEDC1EBD}"/>
              </a:ext>
            </a:extLst>
          </p:cNvPr>
          <p:cNvSpPr txBox="1">
            <a:spLocks noGrp="1"/>
          </p:cNvSpPr>
          <p:nvPr>
            <p:ph type="body" idx="1"/>
          </p:nvPr>
        </p:nvSpPr>
        <p:spPr>
          <a:xfrm>
            <a:off x="838200" y="1573619"/>
            <a:ext cx="10772554" cy="1999314"/>
          </a:xfrm>
          <a:custGeom>
            <a:avLst/>
            <a:gdLst>
              <a:gd name="csX0" fmla="*/ 0 w 10772554"/>
              <a:gd name="csY0" fmla="*/ 0 h 1999314"/>
              <a:gd name="csX1" fmla="*/ 673285 w 10772554"/>
              <a:gd name="csY1" fmla="*/ 0 h 1999314"/>
              <a:gd name="csX2" fmla="*/ 1238844 w 10772554"/>
              <a:gd name="csY2" fmla="*/ 0 h 1999314"/>
              <a:gd name="csX3" fmla="*/ 1804403 w 10772554"/>
              <a:gd name="csY3" fmla="*/ 0 h 1999314"/>
              <a:gd name="csX4" fmla="*/ 2369962 w 10772554"/>
              <a:gd name="csY4" fmla="*/ 0 h 1999314"/>
              <a:gd name="csX5" fmla="*/ 3043247 w 10772554"/>
              <a:gd name="csY5" fmla="*/ 0 h 1999314"/>
              <a:gd name="csX6" fmla="*/ 3716531 w 10772554"/>
              <a:gd name="csY6" fmla="*/ 0 h 1999314"/>
              <a:gd name="csX7" fmla="*/ 4066639 w 10772554"/>
              <a:gd name="csY7" fmla="*/ 0 h 1999314"/>
              <a:gd name="csX8" fmla="*/ 4739924 w 10772554"/>
              <a:gd name="csY8" fmla="*/ 0 h 1999314"/>
              <a:gd name="csX9" fmla="*/ 5628659 w 10772554"/>
              <a:gd name="csY9" fmla="*/ 0 h 1999314"/>
              <a:gd name="csX10" fmla="*/ 6517395 w 10772554"/>
              <a:gd name="csY10" fmla="*/ 0 h 1999314"/>
              <a:gd name="csX11" fmla="*/ 7406131 w 10772554"/>
              <a:gd name="csY11" fmla="*/ 0 h 1999314"/>
              <a:gd name="csX12" fmla="*/ 8294867 w 10772554"/>
              <a:gd name="csY12" fmla="*/ 0 h 1999314"/>
              <a:gd name="csX13" fmla="*/ 8644975 w 10772554"/>
              <a:gd name="csY13" fmla="*/ 0 h 1999314"/>
              <a:gd name="csX14" fmla="*/ 9425985 w 10772554"/>
              <a:gd name="csY14" fmla="*/ 0 h 1999314"/>
              <a:gd name="csX15" fmla="*/ 9776093 w 10772554"/>
              <a:gd name="csY15" fmla="*/ 0 h 1999314"/>
              <a:gd name="csX16" fmla="*/ 10772554 w 10772554"/>
              <a:gd name="csY16" fmla="*/ 0 h 1999314"/>
              <a:gd name="csX17" fmla="*/ 10772554 w 10772554"/>
              <a:gd name="csY17" fmla="*/ 646445 h 1999314"/>
              <a:gd name="csX18" fmla="*/ 10772554 w 10772554"/>
              <a:gd name="csY18" fmla="*/ 1252903 h 1999314"/>
              <a:gd name="csX19" fmla="*/ 10772554 w 10772554"/>
              <a:gd name="csY19" fmla="*/ 1999314 h 1999314"/>
              <a:gd name="csX20" fmla="*/ 10422446 w 10772554"/>
              <a:gd name="csY20" fmla="*/ 1999314 h 1999314"/>
              <a:gd name="csX21" fmla="*/ 9964612 w 10772554"/>
              <a:gd name="csY21" fmla="*/ 1999314 h 1999314"/>
              <a:gd name="csX22" fmla="*/ 9506779 w 10772554"/>
              <a:gd name="csY22" fmla="*/ 1999314 h 1999314"/>
              <a:gd name="csX23" fmla="*/ 8941220 w 10772554"/>
              <a:gd name="csY23" fmla="*/ 1999314 h 1999314"/>
              <a:gd name="csX24" fmla="*/ 8267935 w 10772554"/>
              <a:gd name="csY24" fmla="*/ 1999314 h 1999314"/>
              <a:gd name="csX25" fmla="*/ 7917827 w 10772554"/>
              <a:gd name="csY25" fmla="*/ 1999314 h 1999314"/>
              <a:gd name="csX26" fmla="*/ 7029091 w 10772554"/>
              <a:gd name="csY26" fmla="*/ 1999314 h 1999314"/>
              <a:gd name="csX27" fmla="*/ 6678983 w 10772554"/>
              <a:gd name="csY27" fmla="*/ 1999314 h 1999314"/>
              <a:gd name="csX28" fmla="*/ 5790248 w 10772554"/>
              <a:gd name="csY28" fmla="*/ 1999314 h 1999314"/>
              <a:gd name="csX29" fmla="*/ 5009238 w 10772554"/>
              <a:gd name="csY29" fmla="*/ 1999314 h 1999314"/>
              <a:gd name="csX30" fmla="*/ 4659130 w 10772554"/>
              <a:gd name="csY30" fmla="*/ 1999314 h 1999314"/>
              <a:gd name="csX31" fmla="*/ 3770394 w 10772554"/>
              <a:gd name="csY31" fmla="*/ 1999314 h 1999314"/>
              <a:gd name="csX32" fmla="*/ 2989384 w 10772554"/>
              <a:gd name="csY32" fmla="*/ 1999314 h 1999314"/>
              <a:gd name="csX33" fmla="*/ 2316099 w 10772554"/>
              <a:gd name="csY33" fmla="*/ 1999314 h 1999314"/>
              <a:gd name="csX34" fmla="*/ 1642814 w 10772554"/>
              <a:gd name="csY34" fmla="*/ 1999314 h 1999314"/>
              <a:gd name="csX35" fmla="*/ 1077255 w 10772554"/>
              <a:gd name="csY35" fmla="*/ 1999314 h 1999314"/>
              <a:gd name="csX36" fmla="*/ 619422 w 10772554"/>
              <a:gd name="csY36" fmla="*/ 1999314 h 1999314"/>
              <a:gd name="csX37" fmla="*/ 0 w 10772554"/>
              <a:gd name="csY37" fmla="*/ 1999314 h 1999314"/>
              <a:gd name="csX38" fmla="*/ 0 w 10772554"/>
              <a:gd name="csY38" fmla="*/ 1392855 h 1999314"/>
              <a:gd name="csX39" fmla="*/ 0 w 10772554"/>
              <a:gd name="csY39" fmla="*/ 766404 h 1999314"/>
              <a:gd name="csX40" fmla="*/ 0 w 10772554"/>
              <a:gd name="csY40" fmla="*/ 0 h 19993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10772554" h="1999314" fill="none" extrusionOk="0">
                <a:moveTo>
                  <a:pt x="0" y="0"/>
                </a:moveTo>
                <a:cubicBezTo>
                  <a:pt x="145857" y="-24390"/>
                  <a:pt x="418988" y="-22076"/>
                  <a:pt x="673285" y="0"/>
                </a:cubicBezTo>
                <a:cubicBezTo>
                  <a:pt x="927583" y="22076"/>
                  <a:pt x="1039400" y="-13906"/>
                  <a:pt x="1238844" y="0"/>
                </a:cubicBezTo>
                <a:cubicBezTo>
                  <a:pt x="1438288" y="13906"/>
                  <a:pt x="1526292" y="-24173"/>
                  <a:pt x="1804403" y="0"/>
                </a:cubicBezTo>
                <a:cubicBezTo>
                  <a:pt x="2082514" y="24173"/>
                  <a:pt x="2126416" y="15187"/>
                  <a:pt x="2369962" y="0"/>
                </a:cubicBezTo>
                <a:cubicBezTo>
                  <a:pt x="2613508" y="-15187"/>
                  <a:pt x="2762784" y="-6496"/>
                  <a:pt x="3043247" y="0"/>
                </a:cubicBezTo>
                <a:cubicBezTo>
                  <a:pt x="3323711" y="6496"/>
                  <a:pt x="3570327" y="16209"/>
                  <a:pt x="3716531" y="0"/>
                </a:cubicBezTo>
                <a:cubicBezTo>
                  <a:pt x="3862735" y="-16209"/>
                  <a:pt x="3900957" y="-11904"/>
                  <a:pt x="4066639" y="0"/>
                </a:cubicBezTo>
                <a:cubicBezTo>
                  <a:pt x="4232321" y="11904"/>
                  <a:pt x="4497254" y="22673"/>
                  <a:pt x="4739924" y="0"/>
                </a:cubicBezTo>
                <a:cubicBezTo>
                  <a:pt x="4982595" y="-22673"/>
                  <a:pt x="5306826" y="-19623"/>
                  <a:pt x="5628659" y="0"/>
                </a:cubicBezTo>
                <a:cubicBezTo>
                  <a:pt x="5950492" y="19623"/>
                  <a:pt x="6236068" y="-43310"/>
                  <a:pt x="6517395" y="0"/>
                </a:cubicBezTo>
                <a:cubicBezTo>
                  <a:pt x="6798722" y="43310"/>
                  <a:pt x="6967949" y="33806"/>
                  <a:pt x="7406131" y="0"/>
                </a:cubicBezTo>
                <a:cubicBezTo>
                  <a:pt x="7844313" y="-33806"/>
                  <a:pt x="8104365" y="-22264"/>
                  <a:pt x="8294867" y="0"/>
                </a:cubicBezTo>
                <a:cubicBezTo>
                  <a:pt x="8485369" y="22264"/>
                  <a:pt x="8523833" y="-12763"/>
                  <a:pt x="8644975" y="0"/>
                </a:cubicBezTo>
                <a:cubicBezTo>
                  <a:pt x="8766117" y="12763"/>
                  <a:pt x="9255657" y="2620"/>
                  <a:pt x="9425985" y="0"/>
                </a:cubicBezTo>
                <a:cubicBezTo>
                  <a:pt x="9596313" y="-2620"/>
                  <a:pt x="9640533" y="7353"/>
                  <a:pt x="9776093" y="0"/>
                </a:cubicBezTo>
                <a:cubicBezTo>
                  <a:pt x="9911653" y="-7353"/>
                  <a:pt x="10437471" y="-43947"/>
                  <a:pt x="10772554" y="0"/>
                </a:cubicBezTo>
                <a:cubicBezTo>
                  <a:pt x="10757054" y="290410"/>
                  <a:pt x="10799275" y="336363"/>
                  <a:pt x="10772554" y="646445"/>
                </a:cubicBezTo>
                <a:cubicBezTo>
                  <a:pt x="10745833" y="956528"/>
                  <a:pt x="10783812" y="1002459"/>
                  <a:pt x="10772554" y="1252903"/>
                </a:cubicBezTo>
                <a:cubicBezTo>
                  <a:pt x="10761296" y="1503347"/>
                  <a:pt x="10786095" y="1669986"/>
                  <a:pt x="10772554" y="1999314"/>
                </a:cubicBezTo>
                <a:cubicBezTo>
                  <a:pt x="10611235" y="1999598"/>
                  <a:pt x="10548223" y="2011540"/>
                  <a:pt x="10422446" y="1999314"/>
                </a:cubicBezTo>
                <a:cubicBezTo>
                  <a:pt x="10296669" y="1987088"/>
                  <a:pt x="10124330" y="1998937"/>
                  <a:pt x="9964612" y="1999314"/>
                </a:cubicBezTo>
                <a:cubicBezTo>
                  <a:pt x="9804894" y="1999691"/>
                  <a:pt x="9658476" y="1998039"/>
                  <a:pt x="9506779" y="1999314"/>
                </a:cubicBezTo>
                <a:cubicBezTo>
                  <a:pt x="9355082" y="2000589"/>
                  <a:pt x="9129938" y="2022658"/>
                  <a:pt x="8941220" y="1999314"/>
                </a:cubicBezTo>
                <a:cubicBezTo>
                  <a:pt x="8752502" y="1975970"/>
                  <a:pt x="8483105" y="2001263"/>
                  <a:pt x="8267935" y="1999314"/>
                </a:cubicBezTo>
                <a:cubicBezTo>
                  <a:pt x="8052766" y="1997365"/>
                  <a:pt x="8077325" y="2004923"/>
                  <a:pt x="7917827" y="1999314"/>
                </a:cubicBezTo>
                <a:cubicBezTo>
                  <a:pt x="7758329" y="1993705"/>
                  <a:pt x="7246875" y="1968260"/>
                  <a:pt x="7029091" y="1999314"/>
                </a:cubicBezTo>
                <a:cubicBezTo>
                  <a:pt x="6811307" y="2030368"/>
                  <a:pt x="6759673" y="2016643"/>
                  <a:pt x="6678983" y="1999314"/>
                </a:cubicBezTo>
                <a:cubicBezTo>
                  <a:pt x="6598293" y="1981985"/>
                  <a:pt x="6067861" y="1999660"/>
                  <a:pt x="5790248" y="1999314"/>
                </a:cubicBezTo>
                <a:cubicBezTo>
                  <a:pt x="5512636" y="1998968"/>
                  <a:pt x="5313771" y="1994668"/>
                  <a:pt x="5009238" y="1999314"/>
                </a:cubicBezTo>
                <a:cubicBezTo>
                  <a:pt x="4704705" y="2003961"/>
                  <a:pt x="4799087" y="1983990"/>
                  <a:pt x="4659130" y="1999314"/>
                </a:cubicBezTo>
                <a:cubicBezTo>
                  <a:pt x="4519173" y="2014638"/>
                  <a:pt x="4201594" y="1968081"/>
                  <a:pt x="3770394" y="1999314"/>
                </a:cubicBezTo>
                <a:cubicBezTo>
                  <a:pt x="3339194" y="2030547"/>
                  <a:pt x="3190441" y="1985341"/>
                  <a:pt x="2989384" y="1999314"/>
                </a:cubicBezTo>
                <a:cubicBezTo>
                  <a:pt x="2788327" y="2013288"/>
                  <a:pt x="2575485" y="1990298"/>
                  <a:pt x="2316099" y="1999314"/>
                </a:cubicBezTo>
                <a:cubicBezTo>
                  <a:pt x="2056713" y="2008330"/>
                  <a:pt x="1879440" y="2007215"/>
                  <a:pt x="1642814" y="1999314"/>
                </a:cubicBezTo>
                <a:cubicBezTo>
                  <a:pt x="1406189" y="1991413"/>
                  <a:pt x="1343573" y="1980335"/>
                  <a:pt x="1077255" y="1999314"/>
                </a:cubicBezTo>
                <a:cubicBezTo>
                  <a:pt x="810937" y="2018293"/>
                  <a:pt x="718155" y="2011849"/>
                  <a:pt x="619422" y="1999314"/>
                </a:cubicBezTo>
                <a:cubicBezTo>
                  <a:pt x="520689" y="1986779"/>
                  <a:pt x="201773" y="1980293"/>
                  <a:pt x="0" y="1999314"/>
                </a:cubicBezTo>
                <a:cubicBezTo>
                  <a:pt x="22916" y="1839424"/>
                  <a:pt x="15703" y="1625050"/>
                  <a:pt x="0" y="1392855"/>
                </a:cubicBezTo>
                <a:cubicBezTo>
                  <a:pt x="-15703" y="1160660"/>
                  <a:pt x="26322" y="976216"/>
                  <a:pt x="0" y="766404"/>
                </a:cubicBezTo>
                <a:cubicBezTo>
                  <a:pt x="-26322" y="556592"/>
                  <a:pt x="-35867" y="302597"/>
                  <a:pt x="0" y="0"/>
                </a:cubicBezTo>
                <a:close/>
              </a:path>
              <a:path w="10772554" h="1999314" stroke="0" extrusionOk="0">
                <a:moveTo>
                  <a:pt x="0" y="0"/>
                </a:moveTo>
                <a:cubicBezTo>
                  <a:pt x="278686" y="-12701"/>
                  <a:pt x="486173" y="7961"/>
                  <a:pt x="888736" y="0"/>
                </a:cubicBezTo>
                <a:cubicBezTo>
                  <a:pt x="1291299" y="-7961"/>
                  <a:pt x="1384798" y="-12344"/>
                  <a:pt x="1777471" y="0"/>
                </a:cubicBezTo>
                <a:cubicBezTo>
                  <a:pt x="2170145" y="12344"/>
                  <a:pt x="2444604" y="3026"/>
                  <a:pt x="2666207" y="0"/>
                </a:cubicBezTo>
                <a:cubicBezTo>
                  <a:pt x="2887810" y="-3026"/>
                  <a:pt x="3289771" y="13774"/>
                  <a:pt x="3447217" y="0"/>
                </a:cubicBezTo>
                <a:cubicBezTo>
                  <a:pt x="3604663" y="-13774"/>
                  <a:pt x="3768228" y="2429"/>
                  <a:pt x="4012776" y="0"/>
                </a:cubicBezTo>
                <a:cubicBezTo>
                  <a:pt x="4257324" y="-2429"/>
                  <a:pt x="4628010" y="33411"/>
                  <a:pt x="4901512" y="0"/>
                </a:cubicBezTo>
                <a:cubicBezTo>
                  <a:pt x="5175014" y="-33411"/>
                  <a:pt x="5281591" y="-16071"/>
                  <a:pt x="5467071" y="0"/>
                </a:cubicBezTo>
                <a:cubicBezTo>
                  <a:pt x="5652551" y="16071"/>
                  <a:pt x="5798199" y="-573"/>
                  <a:pt x="6032630" y="0"/>
                </a:cubicBezTo>
                <a:cubicBezTo>
                  <a:pt x="6267061" y="573"/>
                  <a:pt x="6517901" y="26452"/>
                  <a:pt x="6813640" y="0"/>
                </a:cubicBezTo>
                <a:cubicBezTo>
                  <a:pt x="7109379" y="-26452"/>
                  <a:pt x="7127781" y="26900"/>
                  <a:pt x="7379199" y="0"/>
                </a:cubicBezTo>
                <a:cubicBezTo>
                  <a:pt x="7630617" y="-26900"/>
                  <a:pt x="7717345" y="27493"/>
                  <a:pt x="7944759" y="0"/>
                </a:cubicBezTo>
                <a:cubicBezTo>
                  <a:pt x="8172173" y="-27493"/>
                  <a:pt x="8304723" y="-30966"/>
                  <a:pt x="8618043" y="0"/>
                </a:cubicBezTo>
                <a:cubicBezTo>
                  <a:pt x="8931363" y="30966"/>
                  <a:pt x="8827179" y="8559"/>
                  <a:pt x="8968151" y="0"/>
                </a:cubicBezTo>
                <a:cubicBezTo>
                  <a:pt x="9109123" y="-8559"/>
                  <a:pt x="9563379" y="7531"/>
                  <a:pt x="9749161" y="0"/>
                </a:cubicBezTo>
                <a:cubicBezTo>
                  <a:pt x="9934943" y="-7531"/>
                  <a:pt x="10021821" y="14717"/>
                  <a:pt x="10099269" y="0"/>
                </a:cubicBezTo>
                <a:cubicBezTo>
                  <a:pt x="10176717" y="-14717"/>
                  <a:pt x="10508562" y="-24909"/>
                  <a:pt x="10772554" y="0"/>
                </a:cubicBezTo>
                <a:cubicBezTo>
                  <a:pt x="10766804" y="292593"/>
                  <a:pt x="10795868" y="418651"/>
                  <a:pt x="10772554" y="646445"/>
                </a:cubicBezTo>
                <a:cubicBezTo>
                  <a:pt x="10749240" y="874240"/>
                  <a:pt x="10795961" y="1052733"/>
                  <a:pt x="10772554" y="1352869"/>
                </a:cubicBezTo>
                <a:cubicBezTo>
                  <a:pt x="10749147" y="1653005"/>
                  <a:pt x="10769614" y="1865908"/>
                  <a:pt x="10772554" y="1999314"/>
                </a:cubicBezTo>
                <a:cubicBezTo>
                  <a:pt x="10657615" y="1989444"/>
                  <a:pt x="10526407" y="2004478"/>
                  <a:pt x="10422446" y="1999314"/>
                </a:cubicBezTo>
                <a:cubicBezTo>
                  <a:pt x="10318485" y="1994150"/>
                  <a:pt x="9966124" y="2012095"/>
                  <a:pt x="9641436" y="1999314"/>
                </a:cubicBezTo>
                <a:cubicBezTo>
                  <a:pt x="9316748" y="1986534"/>
                  <a:pt x="9430151" y="1982926"/>
                  <a:pt x="9291328" y="1999314"/>
                </a:cubicBezTo>
                <a:cubicBezTo>
                  <a:pt x="9152505" y="2015702"/>
                  <a:pt x="8670541" y="2009329"/>
                  <a:pt x="8402592" y="1999314"/>
                </a:cubicBezTo>
                <a:cubicBezTo>
                  <a:pt x="8134643" y="1989299"/>
                  <a:pt x="7882701" y="1999850"/>
                  <a:pt x="7621582" y="1999314"/>
                </a:cubicBezTo>
                <a:cubicBezTo>
                  <a:pt x="7360463" y="1998779"/>
                  <a:pt x="7269633" y="2017037"/>
                  <a:pt x="7163748" y="1999314"/>
                </a:cubicBezTo>
                <a:cubicBezTo>
                  <a:pt x="7057863" y="1981591"/>
                  <a:pt x="6834040" y="1980156"/>
                  <a:pt x="6598189" y="1999314"/>
                </a:cubicBezTo>
                <a:cubicBezTo>
                  <a:pt x="6362338" y="2018472"/>
                  <a:pt x="6187815" y="2015740"/>
                  <a:pt x="5817179" y="1999314"/>
                </a:cubicBezTo>
                <a:cubicBezTo>
                  <a:pt x="5446543" y="1982889"/>
                  <a:pt x="5584368" y="2007745"/>
                  <a:pt x="5467071" y="1999314"/>
                </a:cubicBezTo>
                <a:cubicBezTo>
                  <a:pt x="5349774" y="1990883"/>
                  <a:pt x="5186866" y="2011547"/>
                  <a:pt x="5009238" y="1999314"/>
                </a:cubicBezTo>
                <a:cubicBezTo>
                  <a:pt x="4831610" y="1987081"/>
                  <a:pt x="4559722" y="1995717"/>
                  <a:pt x="4443679" y="1999314"/>
                </a:cubicBezTo>
                <a:cubicBezTo>
                  <a:pt x="4327636" y="2002911"/>
                  <a:pt x="4233950" y="1987525"/>
                  <a:pt x="4093571" y="1999314"/>
                </a:cubicBezTo>
                <a:cubicBezTo>
                  <a:pt x="3953192" y="2011103"/>
                  <a:pt x="3897525" y="1992261"/>
                  <a:pt x="3743463" y="1999314"/>
                </a:cubicBezTo>
                <a:cubicBezTo>
                  <a:pt x="3589401" y="2006367"/>
                  <a:pt x="3146557" y="2027606"/>
                  <a:pt x="2854727" y="1999314"/>
                </a:cubicBezTo>
                <a:cubicBezTo>
                  <a:pt x="2562897" y="1971022"/>
                  <a:pt x="2207211" y="2031121"/>
                  <a:pt x="1965991" y="1999314"/>
                </a:cubicBezTo>
                <a:cubicBezTo>
                  <a:pt x="1724771" y="1967507"/>
                  <a:pt x="1367226" y="2012242"/>
                  <a:pt x="1077255" y="1999314"/>
                </a:cubicBezTo>
                <a:cubicBezTo>
                  <a:pt x="787284" y="1986386"/>
                  <a:pt x="893208" y="2007458"/>
                  <a:pt x="727147" y="1999314"/>
                </a:cubicBezTo>
                <a:cubicBezTo>
                  <a:pt x="561086" y="1991170"/>
                  <a:pt x="334350" y="1984767"/>
                  <a:pt x="0" y="1999314"/>
                </a:cubicBezTo>
                <a:cubicBezTo>
                  <a:pt x="-12965" y="1747969"/>
                  <a:pt x="-15245" y="1504404"/>
                  <a:pt x="0" y="1312883"/>
                </a:cubicBezTo>
                <a:cubicBezTo>
                  <a:pt x="15245" y="1121362"/>
                  <a:pt x="-8147" y="936317"/>
                  <a:pt x="0" y="686431"/>
                </a:cubicBezTo>
                <a:cubicBezTo>
                  <a:pt x="8147" y="436545"/>
                  <a:pt x="-21605" y="203519"/>
                  <a:pt x="0" y="0"/>
                </a:cubicBezTo>
                <a:close/>
              </a:path>
            </a:pathLst>
          </a:custGeom>
          <a:solidFill>
            <a:srgbClr val="EBDDF4"/>
          </a:solidFill>
          <a:ln w="19050">
            <a:solidFill>
              <a:srgbClr val="432673"/>
            </a:solidFill>
            <a:extLst>
              <a:ext uri="{C807C97D-BFC1-408E-A445-0C87EB9F89A2}">
                <ask:lineSketchStyleProps xmlns:ask="http://schemas.microsoft.com/office/drawing/2018/sketchyshapes" sd="3170946798">
                  <a:prstGeom prst="rect">
                    <a:avLst/>
                  </a:prstGeom>
                  <ask:type>
                    <ask:lineSketchFreehand/>
                  </ask:type>
                </ask:lineSketchStyleProps>
              </a:ext>
            </a:extLst>
          </a:ln>
        </p:spPr>
        <p:txBody>
          <a:bodyPr spcFirstLastPara="1" wrap="square" lIns="180000" tIns="180000" rIns="180000" bIns="180000" anchor="t" anchorCtr="0">
            <a:normAutofit/>
          </a:bodyPr>
          <a:lstStyle/>
          <a:p>
            <a:pPr marL="0" indent="0">
              <a:spcBef>
                <a:spcPts val="1200"/>
              </a:spcBef>
              <a:buNone/>
            </a:pPr>
            <a:r>
              <a:rPr lang="en-GB" b="1" dirty="0"/>
              <a:t>Exercise</a:t>
            </a:r>
            <a:endParaRPr lang="en-GB" dirty="0"/>
          </a:p>
          <a:p>
            <a:pPr marL="0" lvl="0" indent="0" algn="l" rtl="0">
              <a:lnSpc>
                <a:spcPct val="108000"/>
              </a:lnSpc>
              <a:spcBef>
                <a:spcPts val="1200"/>
              </a:spcBef>
              <a:spcAft>
                <a:spcPts val="0"/>
              </a:spcAft>
              <a:buSzPts val="1800"/>
              <a:buNone/>
            </a:pPr>
            <a:r>
              <a:rPr lang="en-GB" dirty="0"/>
              <a:t>When each of these tools is being used, identify the typical positions of the fulcrum, effort and load, and thus the class of lever. </a:t>
            </a:r>
            <a:endParaRPr dirty="0"/>
          </a:p>
        </p:txBody>
      </p:sp>
      <p:pic>
        <p:nvPicPr>
          <p:cNvPr id="223" name="Google Shape;223;p10" descr="Red and blue wrecking crowbar">
            <a:extLst>
              <a:ext uri="{FF2B5EF4-FFF2-40B4-BE49-F238E27FC236}">
                <a16:creationId xmlns:a16="http://schemas.microsoft.com/office/drawing/2014/main" id="{9DEE9D73-AE01-5209-0004-24B036ABB68B}"/>
              </a:ext>
            </a:extLst>
          </p:cNvPr>
          <p:cNvPicPr preferRelativeResize="0"/>
          <p:nvPr/>
        </p:nvPicPr>
        <p:blipFill>
          <a:blip r:embed="rId3" cstate="screen">
            <a:alphaModFix/>
            <a:extLst>
              <a:ext uri="{28A0092B-C50C-407E-A947-70E740481C1C}">
                <a14:useLocalDpi xmlns:a14="http://schemas.microsoft.com/office/drawing/2010/main"/>
              </a:ext>
            </a:extLst>
          </a:blip>
          <a:srcRect/>
          <a:stretch/>
        </p:blipFill>
        <p:spPr>
          <a:xfrm>
            <a:off x="1131156" y="4341607"/>
            <a:ext cx="2428107" cy="1502092"/>
          </a:xfrm>
          <a:prstGeom prst="rect">
            <a:avLst/>
          </a:prstGeom>
          <a:noFill/>
          <a:ln>
            <a:noFill/>
          </a:ln>
        </p:spPr>
      </p:pic>
      <p:pic>
        <p:nvPicPr>
          <p:cNvPr id="224" name="Google Shape;224;p10" descr="Metal garden wheelbarrow">
            <a:extLst>
              <a:ext uri="{FF2B5EF4-FFF2-40B4-BE49-F238E27FC236}">
                <a16:creationId xmlns:a16="http://schemas.microsoft.com/office/drawing/2014/main" id="{7C45B7E9-D937-8F0A-108D-2D80A726AE79}"/>
              </a:ext>
            </a:extLst>
          </p:cNvPr>
          <p:cNvPicPr preferRelativeResize="0"/>
          <p:nvPr/>
        </p:nvPicPr>
        <p:blipFill>
          <a:blip r:embed="rId4" cstate="screen">
            <a:alphaModFix/>
            <a:extLst>
              <a:ext uri="{28A0092B-C50C-407E-A947-70E740481C1C}">
                <a14:useLocalDpi xmlns:a14="http://schemas.microsoft.com/office/drawing/2010/main"/>
              </a:ext>
            </a:extLst>
          </a:blip>
          <a:srcRect/>
          <a:stretch/>
        </p:blipFill>
        <p:spPr>
          <a:xfrm>
            <a:off x="4851267" y="4341607"/>
            <a:ext cx="1920236" cy="1609093"/>
          </a:xfrm>
          <a:prstGeom prst="rect">
            <a:avLst/>
          </a:prstGeom>
          <a:noFill/>
          <a:ln>
            <a:noFill/>
          </a:ln>
        </p:spPr>
      </p:pic>
      <p:pic>
        <p:nvPicPr>
          <p:cNvPr id="16" name="Picture 15" descr="Steel tweezers">
            <a:extLst>
              <a:ext uri="{FF2B5EF4-FFF2-40B4-BE49-F238E27FC236}">
                <a16:creationId xmlns:a16="http://schemas.microsoft.com/office/drawing/2014/main" id="{37406715-8393-CE01-D3A4-CE8F185BB65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43739" y="4419761"/>
            <a:ext cx="3228137" cy="1743521"/>
          </a:xfrm>
          <a:prstGeom prst="rect">
            <a:avLst/>
          </a:prstGeom>
        </p:spPr>
      </p:pic>
      <p:sp>
        <p:nvSpPr>
          <p:cNvPr id="2" name="Google Shape;147;p2">
            <a:extLst>
              <a:ext uri="{FF2B5EF4-FFF2-40B4-BE49-F238E27FC236}">
                <a16:creationId xmlns:a16="http://schemas.microsoft.com/office/drawing/2014/main" id="{F679AADA-E510-4D8A-DF89-B550D6D40A3A}"/>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ECB4ED20-E2A3-308A-1C0F-51F4B67BDB92}"/>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extLst>
      <p:ext uri="{BB962C8B-B14F-4D97-AF65-F5344CB8AC3E}">
        <p14:creationId xmlns:p14="http://schemas.microsoft.com/office/powerpoint/2010/main" val="195402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Font typeface="Arial"/>
              <a:buNone/>
            </a:pPr>
            <a:r>
              <a:rPr lang="en-GB" dirty="0"/>
              <a:t>Three classes of lever</a:t>
            </a:r>
            <a:endParaRPr dirty="0"/>
          </a:p>
        </p:txBody>
      </p:sp>
      <p:pic>
        <p:nvPicPr>
          <p:cNvPr id="223" name="Google Shape;223;p10" descr="Red and blue wrecking crowbar - with effort indicated by a upward arrow on the left where the forked part of the crowbar is. Fulcrum and load indicated on theright hand side."/>
          <p:cNvPicPr preferRelativeResize="0"/>
          <p:nvPr/>
        </p:nvPicPr>
        <p:blipFill>
          <a:blip r:embed="rId3" cstate="screen">
            <a:alphaModFix/>
            <a:extLst>
              <a:ext uri="{28A0092B-C50C-407E-A947-70E740481C1C}">
                <a14:useLocalDpi xmlns:a14="http://schemas.microsoft.com/office/drawing/2010/main"/>
              </a:ext>
            </a:extLst>
          </a:blip>
          <a:srcRect/>
          <a:stretch/>
        </p:blipFill>
        <p:spPr>
          <a:xfrm>
            <a:off x="1131156" y="4341607"/>
            <a:ext cx="2428107" cy="1502092"/>
          </a:xfrm>
          <a:prstGeom prst="rect">
            <a:avLst/>
          </a:prstGeom>
          <a:noFill/>
          <a:ln>
            <a:noFill/>
          </a:ln>
        </p:spPr>
      </p:pic>
      <p:pic>
        <p:nvPicPr>
          <p:cNvPr id="224" name="Google Shape;224;p10" descr="Metal garden wheelbarrow - with effort indicated by a upward arrow on the right where you hold the wheelbarrow. Fulcrum indicated on the left hand side under the wheel. Load (contents) indicated to be in the wheelbarrow."/>
          <p:cNvPicPr preferRelativeResize="0"/>
          <p:nvPr/>
        </p:nvPicPr>
        <p:blipFill>
          <a:blip r:embed="rId4" cstate="screen">
            <a:alphaModFix/>
            <a:extLst>
              <a:ext uri="{28A0092B-C50C-407E-A947-70E740481C1C}">
                <a14:useLocalDpi xmlns:a14="http://schemas.microsoft.com/office/drawing/2010/main"/>
              </a:ext>
            </a:extLst>
          </a:blip>
          <a:srcRect/>
          <a:stretch/>
        </p:blipFill>
        <p:spPr>
          <a:xfrm>
            <a:off x="4851267" y="4341607"/>
            <a:ext cx="1920236" cy="1609093"/>
          </a:xfrm>
          <a:prstGeom prst="rect">
            <a:avLst/>
          </a:prstGeom>
          <a:noFill/>
          <a:ln>
            <a:noFill/>
          </a:ln>
        </p:spPr>
      </p:pic>
      <p:sp>
        <p:nvSpPr>
          <p:cNvPr id="2" name="Triangle 1">
            <a:extLst>
              <a:ext uri="{FF2B5EF4-FFF2-40B4-BE49-F238E27FC236}">
                <a16:creationId xmlns:a16="http://schemas.microsoft.com/office/drawing/2014/main" id="{6F6F040C-595F-88AA-2ABA-3AF2FC8D5AA7}"/>
              </a:ext>
            </a:extLst>
          </p:cNvPr>
          <p:cNvSpPr/>
          <p:nvPr/>
        </p:nvSpPr>
        <p:spPr>
          <a:xfrm>
            <a:off x="3352971" y="4776026"/>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iangle 2">
            <a:extLst>
              <a:ext uri="{FF2B5EF4-FFF2-40B4-BE49-F238E27FC236}">
                <a16:creationId xmlns:a16="http://schemas.microsoft.com/office/drawing/2014/main" id="{85099633-88B9-AF81-F60D-7C7DD7B44581}"/>
              </a:ext>
            </a:extLst>
          </p:cNvPr>
          <p:cNvSpPr/>
          <p:nvPr/>
        </p:nvSpPr>
        <p:spPr>
          <a:xfrm>
            <a:off x="5192805" y="5950305"/>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CD28D39-BB29-5BF6-1005-7DF3FA570637}"/>
              </a:ext>
            </a:extLst>
          </p:cNvPr>
          <p:cNvCxnSpPr>
            <a:cxnSpLocks/>
          </p:cNvCxnSpPr>
          <p:nvPr/>
        </p:nvCxnSpPr>
        <p:spPr>
          <a:xfrm flipV="1">
            <a:off x="1161033" y="4341607"/>
            <a:ext cx="0" cy="627842"/>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B56D98-CE22-0326-3AD6-597C88B11899}"/>
              </a:ext>
            </a:extLst>
          </p:cNvPr>
          <p:cNvSpPr txBox="1"/>
          <p:nvPr/>
        </p:nvSpPr>
        <p:spPr>
          <a:xfrm>
            <a:off x="2678706" y="3814527"/>
            <a:ext cx="2645588" cy="769441"/>
          </a:xfrm>
          <a:prstGeom prst="rect">
            <a:avLst/>
          </a:prstGeom>
          <a:noFill/>
        </p:spPr>
        <p:txBody>
          <a:bodyPr wrap="square" rtlCol="0">
            <a:spAutoFit/>
          </a:bodyPr>
          <a:lstStyle/>
          <a:p>
            <a:pPr algn="ctr"/>
            <a:r>
              <a:rPr lang="en-US" sz="2200" dirty="0"/>
              <a:t>load </a:t>
            </a:r>
          </a:p>
          <a:p>
            <a:pPr algn="ctr"/>
            <a:r>
              <a:rPr lang="en-US" sz="2200" dirty="0"/>
              <a:t>(object)</a:t>
            </a:r>
          </a:p>
        </p:txBody>
      </p:sp>
      <p:sp>
        <p:nvSpPr>
          <p:cNvPr id="7" name="TextBox 6">
            <a:extLst>
              <a:ext uri="{FF2B5EF4-FFF2-40B4-BE49-F238E27FC236}">
                <a16:creationId xmlns:a16="http://schemas.microsoft.com/office/drawing/2014/main" id="{1D26DBBC-2F35-2781-7934-C336974667B6}"/>
              </a:ext>
            </a:extLst>
          </p:cNvPr>
          <p:cNvSpPr txBox="1"/>
          <p:nvPr/>
        </p:nvSpPr>
        <p:spPr>
          <a:xfrm>
            <a:off x="1144937" y="4475525"/>
            <a:ext cx="875601" cy="430887"/>
          </a:xfrm>
          <a:prstGeom prst="rect">
            <a:avLst/>
          </a:prstGeom>
          <a:noFill/>
        </p:spPr>
        <p:txBody>
          <a:bodyPr wrap="square" rtlCol="0">
            <a:spAutoFit/>
          </a:bodyPr>
          <a:lstStyle/>
          <a:p>
            <a:pPr algn="ctr"/>
            <a:r>
              <a:rPr lang="en-US" sz="2200" dirty="0"/>
              <a:t>effort</a:t>
            </a:r>
          </a:p>
        </p:txBody>
      </p:sp>
      <p:sp>
        <p:nvSpPr>
          <p:cNvPr id="9" name="TextBox 8">
            <a:extLst>
              <a:ext uri="{FF2B5EF4-FFF2-40B4-BE49-F238E27FC236}">
                <a16:creationId xmlns:a16="http://schemas.microsoft.com/office/drawing/2014/main" id="{4D622304-C1F7-CE1B-523D-496734AD82E5}"/>
              </a:ext>
            </a:extLst>
          </p:cNvPr>
          <p:cNvSpPr txBox="1"/>
          <p:nvPr/>
        </p:nvSpPr>
        <p:spPr>
          <a:xfrm>
            <a:off x="2943225" y="5302418"/>
            <a:ext cx="1282892" cy="430887"/>
          </a:xfrm>
          <a:prstGeom prst="rect">
            <a:avLst/>
          </a:prstGeom>
          <a:noFill/>
        </p:spPr>
        <p:txBody>
          <a:bodyPr wrap="square" rtlCol="0">
            <a:spAutoFit/>
          </a:bodyPr>
          <a:lstStyle/>
          <a:p>
            <a:pPr algn="ctr"/>
            <a:r>
              <a:rPr lang="en-US" sz="2200" dirty="0"/>
              <a:t>fulcrum</a:t>
            </a:r>
          </a:p>
        </p:txBody>
      </p:sp>
      <p:sp>
        <p:nvSpPr>
          <p:cNvPr id="10" name="TextBox 9">
            <a:extLst>
              <a:ext uri="{FF2B5EF4-FFF2-40B4-BE49-F238E27FC236}">
                <a16:creationId xmlns:a16="http://schemas.microsoft.com/office/drawing/2014/main" id="{DF204FDB-C1CC-DCA1-B26E-853E46950190}"/>
              </a:ext>
            </a:extLst>
          </p:cNvPr>
          <p:cNvSpPr txBox="1"/>
          <p:nvPr/>
        </p:nvSpPr>
        <p:spPr>
          <a:xfrm>
            <a:off x="5603913" y="5992807"/>
            <a:ext cx="1282892" cy="430887"/>
          </a:xfrm>
          <a:prstGeom prst="rect">
            <a:avLst/>
          </a:prstGeom>
          <a:noFill/>
        </p:spPr>
        <p:txBody>
          <a:bodyPr wrap="square" rtlCol="0">
            <a:spAutoFit/>
          </a:bodyPr>
          <a:lstStyle/>
          <a:p>
            <a:pPr algn="ctr"/>
            <a:r>
              <a:rPr lang="en-US" sz="2200" dirty="0"/>
              <a:t>fulcrum</a:t>
            </a:r>
          </a:p>
        </p:txBody>
      </p:sp>
      <p:cxnSp>
        <p:nvCxnSpPr>
          <p:cNvPr id="11" name="Straight Connector 10">
            <a:extLst>
              <a:ext uri="{FF2B5EF4-FFF2-40B4-BE49-F238E27FC236}">
                <a16:creationId xmlns:a16="http://schemas.microsoft.com/office/drawing/2014/main" id="{C76CDA50-431A-3D25-0705-832335642E2A}"/>
              </a:ext>
            </a:extLst>
          </p:cNvPr>
          <p:cNvCxnSpPr>
            <a:cxnSpLocks/>
          </p:cNvCxnSpPr>
          <p:nvPr/>
        </p:nvCxnSpPr>
        <p:spPr>
          <a:xfrm flipV="1">
            <a:off x="6858062" y="3765019"/>
            <a:ext cx="0" cy="627842"/>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0AF953-73E6-322D-ED00-0E319C1C9145}"/>
              </a:ext>
            </a:extLst>
          </p:cNvPr>
          <p:cNvSpPr txBox="1"/>
          <p:nvPr/>
        </p:nvSpPr>
        <p:spPr>
          <a:xfrm>
            <a:off x="6841966" y="3898937"/>
            <a:ext cx="875601" cy="430887"/>
          </a:xfrm>
          <a:prstGeom prst="rect">
            <a:avLst/>
          </a:prstGeom>
          <a:noFill/>
        </p:spPr>
        <p:txBody>
          <a:bodyPr wrap="square" rtlCol="0">
            <a:spAutoFit/>
          </a:bodyPr>
          <a:lstStyle/>
          <a:p>
            <a:pPr algn="ctr"/>
            <a:r>
              <a:rPr lang="en-US" sz="2200" dirty="0"/>
              <a:t>effort</a:t>
            </a:r>
          </a:p>
        </p:txBody>
      </p:sp>
      <p:sp>
        <p:nvSpPr>
          <p:cNvPr id="14" name="TextBox 13">
            <a:extLst>
              <a:ext uri="{FF2B5EF4-FFF2-40B4-BE49-F238E27FC236}">
                <a16:creationId xmlns:a16="http://schemas.microsoft.com/office/drawing/2014/main" id="{35C30548-EFCE-A08A-0A13-2114783065DA}"/>
              </a:ext>
            </a:extLst>
          </p:cNvPr>
          <p:cNvSpPr txBox="1"/>
          <p:nvPr/>
        </p:nvSpPr>
        <p:spPr>
          <a:xfrm>
            <a:off x="5645336" y="5020436"/>
            <a:ext cx="2645588" cy="769441"/>
          </a:xfrm>
          <a:prstGeom prst="rect">
            <a:avLst/>
          </a:prstGeom>
          <a:noFill/>
        </p:spPr>
        <p:txBody>
          <a:bodyPr wrap="square" rtlCol="0">
            <a:spAutoFit/>
          </a:bodyPr>
          <a:lstStyle/>
          <a:p>
            <a:pPr algn="ctr"/>
            <a:r>
              <a:rPr lang="en-US" sz="2200" dirty="0"/>
              <a:t>load </a:t>
            </a:r>
          </a:p>
          <a:p>
            <a:pPr algn="ctr"/>
            <a:r>
              <a:rPr lang="en-US" sz="2200" dirty="0"/>
              <a:t>(contents)</a:t>
            </a:r>
          </a:p>
        </p:txBody>
      </p:sp>
      <p:pic>
        <p:nvPicPr>
          <p:cNvPr id="16" name="Picture 15" descr="Steel tweezers - with effort (fingers) indicated by a in the middle of the tweezers where they are squeezed. With . fulcrum indicated on the left hand side under the wheel. Load (object) indicated on the right where the tweezers come together. ">
            <a:extLst>
              <a:ext uri="{FF2B5EF4-FFF2-40B4-BE49-F238E27FC236}">
                <a16:creationId xmlns:a16="http://schemas.microsoft.com/office/drawing/2014/main" id="{1FE7B12E-9D08-CFDE-AF4D-E1E31A76CA8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43739" y="4419761"/>
            <a:ext cx="3228137" cy="1743521"/>
          </a:xfrm>
          <a:prstGeom prst="rect">
            <a:avLst/>
          </a:prstGeom>
        </p:spPr>
      </p:pic>
      <p:sp>
        <p:nvSpPr>
          <p:cNvPr id="17" name="Triangle 16">
            <a:extLst>
              <a:ext uri="{FF2B5EF4-FFF2-40B4-BE49-F238E27FC236}">
                <a16:creationId xmlns:a16="http://schemas.microsoft.com/office/drawing/2014/main" id="{10751213-68DC-310C-89DD-E100B3AE9F76}"/>
              </a:ext>
            </a:extLst>
          </p:cNvPr>
          <p:cNvSpPr/>
          <p:nvPr/>
        </p:nvSpPr>
        <p:spPr>
          <a:xfrm>
            <a:off x="8122136" y="5026633"/>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AC8DCE3-597A-7D47-A3C1-E5DC7BE20DE2}"/>
              </a:ext>
            </a:extLst>
          </p:cNvPr>
          <p:cNvSpPr txBox="1"/>
          <p:nvPr/>
        </p:nvSpPr>
        <p:spPr>
          <a:xfrm>
            <a:off x="7779677" y="5574434"/>
            <a:ext cx="1282892" cy="430887"/>
          </a:xfrm>
          <a:prstGeom prst="rect">
            <a:avLst/>
          </a:prstGeom>
          <a:noFill/>
        </p:spPr>
        <p:txBody>
          <a:bodyPr wrap="square" rtlCol="0">
            <a:spAutoFit/>
          </a:bodyPr>
          <a:lstStyle/>
          <a:p>
            <a:pPr algn="ctr"/>
            <a:r>
              <a:rPr lang="en-US" sz="2200" dirty="0"/>
              <a:t>fulcrum</a:t>
            </a:r>
          </a:p>
        </p:txBody>
      </p:sp>
      <p:sp>
        <p:nvSpPr>
          <p:cNvPr id="19" name="TextBox 18">
            <a:extLst>
              <a:ext uri="{FF2B5EF4-FFF2-40B4-BE49-F238E27FC236}">
                <a16:creationId xmlns:a16="http://schemas.microsoft.com/office/drawing/2014/main" id="{39B97213-0DC2-ACCD-5BBE-00947C8076DC}"/>
              </a:ext>
            </a:extLst>
          </p:cNvPr>
          <p:cNvSpPr txBox="1"/>
          <p:nvPr/>
        </p:nvSpPr>
        <p:spPr>
          <a:xfrm>
            <a:off x="9317015" y="4381143"/>
            <a:ext cx="1393496" cy="769441"/>
          </a:xfrm>
          <a:prstGeom prst="rect">
            <a:avLst/>
          </a:prstGeom>
          <a:noFill/>
        </p:spPr>
        <p:txBody>
          <a:bodyPr wrap="square" rtlCol="0">
            <a:spAutoFit/>
          </a:bodyPr>
          <a:lstStyle/>
          <a:p>
            <a:pPr algn="ctr"/>
            <a:r>
              <a:rPr lang="en-US" sz="2200" dirty="0"/>
              <a:t>effort (fingers)</a:t>
            </a:r>
          </a:p>
        </p:txBody>
      </p:sp>
      <p:sp>
        <p:nvSpPr>
          <p:cNvPr id="20" name="TextBox 19">
            <a:extLst>
              <a:ext uri="{FF2B5EF4-FFF2-40B4-BE49-F238E27FC236}">
                <a16:creationId xmlns:a16="http://schemas.microsoft.com/office/drawing/2014/main" id="{8377F2DF-714A-0392-6058-40FCFE940CA9}"/>
              </a:ext>
            </a:extLst>
          </p:cNvPr>
          <p:cNvSpPr txBox="1"/>
          <p:nvPr/>
        </p:nvSpPr>
        <p:spPr>
          <a:xfrm>
            <a:off x="10183964" y="5393841"/>
            <a:ext cx="2645588" cy="769441"/>
          </a:xfrm>
          <a:prstGeom prst="rect">
            <a:avLst/>
          </a:prstGeom>
          <a:noFill/>
        </p:spPr>
        <p:txBody>
          <a:bodyPr wrap="square" rtlCol="0">
            <a:spAutoFit/>
          </a:bodyPr>
          <a:lstStyle/>
          <a:p>
            <a:pPr algn="ctr"/>
            <a:r>
              <a:rPr lang="en-US" sz="2200" dirty="0"/>
              <a:t>load </a:t>
            </a:r>
          </a:p>
          <a:p>
            <a:pPr algn="ctr"/>
            <a:r>
              <a:rPr lang="en-US" sz="2200" dirty="0"/>
              <a:t>(object)</a:t>
            </a:r>
          </a:p>
        </p:txBody>
      </p:sp>
      <p:sp>
        <p:nvSpPr>
          <p:cNvPr id="23" name="Google Shape;221;p10">
            <a:extLst>
              <a:ext uri="{FF2B5EF4-FFF2-40B4-BE49-F238E27FC236}">
                <a16:creationId xmlns:a16="http://schemas.microsoft.com/office/drawing/2014/main" id="{D44998F7-9D8D-730F-1493-262D2D13488A}"/>
              </a:ext>
            </a:extLst>
          </p:cNvPr>
          <p:cNvSpPr txBox="1">
            <a:spLocks noGrp="1"/>
          </p:cNvSpPr>
          <p:nvPr>
            <p:ph type="body" idx="1"/>
          </p:nvPr>
        </p:nvSpPr>
        <p:spPr>
          <a:xfrm>
            <a:off x="838200" y="1573619"/>
            <a:ext cx="10772554" cy="1908855"/>
          </a:xfrm>
          <a:custGeom>
            <a:avLst/>
            <a:gdLst>
              <a:gd name="csX0" fmla="*/ 0 w 10772554"/>
              <a:gd name="csY0" fmla="*/ 0 h 1908855"/>
              <a:gd name="csX1" fmla="*/ 673285 w 10772554"/>
              <a:gd name="csY1" fmla="*/ 0 h 1908855"/>
              <a:gd name="csX2" fmla="*/ 1454295 w 10772554"/>
              <a:gd name="csY2" fmla="*/ 0 h 1908855"/>
              <a:gd name="csX3" fmla="*/ 2235305 w 10772554"/>
              <a:gd name="csY3" fmla="*/ 0 h 1908855"/>
              <a:gd name="csX4" fmla="*/ 3016315 w 10772554"/>
              <a:gd name="csY4" fmla="*/ 0 h 1908855"/>
              <a:gd name="csX5" fmla="*/ 3689600 w 10772554"/>
              <a:gd name="csY5" fmla="*/ 0 h 1908855"/>
              <a:gd name="csX6" fmla="*/ 4255159 w 10772554"/>
              <a:gd name="csY6" fmla="*/ 0 h 1908855"/>
              <a:gd name="csX7" fmla="*/ 4820718 w 10772554"/>
              <a:gd name="csY7" fmla="*/ 0 h 1908855"/>
              <a:gd name="csX8" fmla="*/ 5278551 w 10772554"/>
              <a:gd name="csY8" fmla="*/ 0 h 1908855"/>
              <a:gd name="csX9" fmla="*/ 5736385 w 10772554"/>
              <a:gd name="csY9" fmla="*/ 0 h 1908855"/>
              <a:gd name="csX10" fmla="*/ 6194219 w 10772554"/>
              <a:gd name="csY10" fmla="*/ 0 h 1908855"/>
              <a:gd name="csX11" fmla="*/ 6652052 w 10772554"/>
              <a:gd name="csY11" fmla="*/ 0 h 1908855"/>
              <a:gd name="csX12" fmla="*/ 7217611 w 10772554"/>
              <a:gd name="csY12" fmla="*/ 0 h 1908855"/>
              <a:gd name="csX13" fmla="*/ 7675445 w 10772554"/>
              <a:gd name="csY13" fmla="*/ 0 h 1908855"/>
              <a:gd name="csX14" fmla="*/ 8564180 w 10772554"/>
              <a:gd name="csY14" fmla="*/ 0 h 1908855"/>
              <a:gd name="csX15" fmla="*/ 9237465 w 10772554"/>
              <a:gd name="csY15" fmla="*/ 0 h 1908855"/>
              <a:gd name="csX16" fmla="*/ 9695299 w 10772554"/>
              <a:gd name="csY16" fmla="*/ 0 h 1908855"/>
              <a:gd name="csX17" fmla="*/ 10153132 w 10772554"/>
              <a:gd name="csY17" fmla="*/ 0 h 1908855"/>
              <a:gd name="csX18" fmla="*/ 10772554 w 10772554"/>
              <a:gd name="csY18" fmla="*/ 0 h 1908855"/>
              <a:gd name="csX19" fmla="*/ 10772554 w 10772554"/>
              <a:gd name="csY19" fmla="*/ 655374 h 1908855"/>
              <a:gd name="csX20" fmla="*/ 10772554 w 10772554"/>
              <a:gd name="csY20" fmla="*/ 1253481 h 1908855"/>
              <a:gd name="csX21" fmla="*/ 10772554 w 10772554"/>
              <a:gd name="csY21" fmla="*/ 1908855 h 1908855"/>
              <a:gd name="csX22" fmla="*/ 10206995 w 10772554"/>
              <a:gd name="csY22" fmla="*/ 1908855 h 1908855"/>
              <a:gd name="csX23" fmla="*/ 9749161 w 10772554"/>
              <a:gd name="csY23" fmla="*/ 1908855 h 1908855"/>
              <a:gd name="csX24" fmla="*/ 9399053 w 10772554"/>
              <a:gd name="csY24" fmla="*/ 1908855 h 1908855"/>
              <a:gd name="csX25" fmla="*/ 8618043 w 10772554"/>
              <a:gd name="csY25" fmla="*/ 1908855 h 1908855"/>
              <a:gd name="csX26" fmla="*/ 7944759 w 10772554"/>
              <a:gd name="csY26" fmla="*/ 1908855 h 1908855"/>
              <a:gd name="csX27" fmla="*/ 7271474 w 10772554"/>
              <a:gd name="csY27" fmla="*/ 1908855 h 1908855"/>
              <a:gd name="csX28" fmla="*/ 6705915 w 10772554"/>
              <a:gd name="csY28" fmla="*/ 1908855 h 1908855"/>
              <a:gd name="csX29" fmla="*/ 5817179 w 10772554"/>
              <a:gd name="csY29" fmla="*/ 1908855 h 1908855"/>
              <a:gd name="csX30" fmla="*/ 5251620 w 10772554"/>
              <a:gd name="csY30" fmla="*/ 1908855 h 1908855"/>
              <a:gd name="csX31" fmla="*/ 4470610 w 10772554"/>
              <a:gd name="csY31" fmla="*/ 1908855 h 1908855"/>
              <a:gd name="csX32" fmla="*/ 4120502 w 10772554"/>
              <a:gd name="csY32" fmla="*/ 1908855 h 1908855"/>
              <a:gd name="csX33" fmla="*/ 3339492 w 10772554"/>
              <a:gd name="csY33" fmla="*/ 1908855 h 1908855"/>
              <a:gd name="csX34" fmla="*/ 2666207 w 10772554"/>
              <a:gd name="csY34" fmla="*/ 1908855 h 1908855"/>
              <a:gd name="csX35" fmla="*/ 2100648 w 10772554"/>
              <a:gd name="csY35" fmla="*/ 1908855 h 1908855"/>
              <a:gd name="csX36" fmla="*/ 1750540 w 10772554"/>
              <a:gd name="csY36" fmla="*/ 1908855 h 1908855"/>
              <a:gd name="csX37" fmla="*/ 861804 w 10772554"/>
              <a:gd name="csY37" fmla="*/ 1908855 h 1908855"/>
              <a:gd name="csX38" fmla="*/ 0 w 10772554"/>
              <a:gd name="csY38" fmla="*/ 1908855 h 1908855"/>
              <a:gd name="csX39" fmla="*/ 0 w 10772554"/>
              <a:gd name="csY39" fmla="*/ 1291659 h 1908855"/>
              <a:gd name="csX40" fmla="*/ 0 w 10772554"/>
              <a:gd name="csY40" fmla="*/ 636285 h 1908855"/>
              <a:gd name="csX41" fmla="*/ 0 w 10772554"/>
              <a:gd name="csY41" fmla="*/ 0 h 19088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10772554" h="1908855" fill="none" extrusionOk="0">
                <a:moveTo>
                  <a:pt x="0" y="0"/>
                </a:moveTo>
                <a:cubicBezTo>
                  <a:pt x="269147" y="20017"/>
                  <a:pt x="452774" y="32590"/>
                  <a:pt x="673285" y="0"/>
                </a:cubicBezTo>
                <a:cubicBezTo>
                  <a:pt x="893796" y="-32590"/>
                  <a:pt x="1191357" y="24415"/>
                  <a:pt x="1454295" y="0"/>
                </a:cubicBezTo>
                <a:cubicBezTo>
                  <a:pt x="1717233" y="-24415"/>
                  <a:pt x="2061414" y="12689"/>
                  <a:pt x="2235305" y="0"/>
                </a:cubicBezTo>
                <a:cubicBezTo>
                  <a:pt x="2409196" y="-12689"/>
                  <a:pt x="2778761" y="19327"/>
                  <a:pt x="3016315" y="0"/>
                </a:cubicBezTo>
                <a:cubicBezTo>
                  <a:pt x="3253869" y="-19327"/>
                  <a:pt x="3408874" y="-3877"/>
                  <a:pt x="3689600" y="0"/>
                </a:cubicBezTo>
                <a:cubicBezTo>
                  <a:pt x="3970327" y="3877"/>
                  <a:pt x="4060964" y="9636"/>
                  <a:pt x="4255159" y="0"/>
                </a:cubicBezTo>
                <a:cubicBezTo>
                  <a:pt x="4449354" y="-9636"/>
                  <a:pt x="4551277" y="5215"/>
                  <a:pt x="4820718" y="0"/>
                </a:cubicBezTo>
                <a:cubicBezTo>
                  <a:pt x="5090159" y="-5215"/>
                  <a:pt x="5083848" y="21657"/>
                  <a:pt x="5278551" y="0"/>
                </a:cubicBezTo>
                <a:cubicBezTo>
                  <a:pt x="5473254" y="-21657"/>
                  <a:pt x="5530315" y="714"/>
                  <a:pt x="5736385" y="0"/>
                </a:cubicBezTo>
                <a:cubicBezTo>
                  <a:pt x="5942455" y="-714"/>
                  <a:pt x="6004276" y="15361"/>
                  <a:pt x="6194219" y="0"/>
                </a:cubicBezTo>
                <a:cubicBezTo>
                  <a:pt x="6384162" y="-15361"/>
                  <a:pt x="6538638" y="22762"/>
                  <a:pt x="6652052" y="0"/>
                </a:cubicBezTo>
                <a:cubicBezTo>
                  <a:pt x="6765466" y="-22762"/>
                  <a:pt x="6945176" y="-6207"/>
                  <a:pt x="7217611" y="0"/>
                </a:cubicBezTo>
                <a:cubicBezTo>
                  <a:pt x="7490046" y="6207"/>
                  <a:pt x="7537583" y="-2570"/>
                  <a:pt x="7675445" y="0"/>
                </a:cubicBezTo>
                <a:cubicBezTo>
                  <a:pt x="7813307" y="2570"/>
                  <a:pt x="8184158" y="14986"/>
                  <a:pt x="8564180" y="0"/>
                </a:cubicBezTo>
                <a:cubicBezTo>
                  <a:pt x="8944203" y="-14986"/>
                  <a:pt x="8946537" y="-15496"/>
                  <a:pt x="9237465" y="0"/>
                </a:cubicBezTo>
                <a:cubicBezTo>
                  <a:pt x="9528393" y="15496"/>
                  <a:pt x="9582145" y="22435"/>
                  <a:pt x="9695299" y="0"/>
                </a:cubicBezTo>
                <a:cubicBezTo>
                  <a:pt x="9808453" y="-22435"/>
                  <a:pt x="10038792" y="-19178"/>
                  <a:pt x="10153132" y="0"/>
                </a:cubicBezTo>
                <a:cubicBezTo>
                  <a:pt x="10267472" y="19178"/>
                  <a:pt x="10604986" y="-10385"/>
                  <a:pt x="10772554" y="0"/>
                </a:cubicBezTo>
                <a:cubicBezTo>
                  <a:pt x="10794590" y="184330"/>
                  <a:pt x="10769355" y="485814"/>
                  <a:pt x="10772554" y="655374"/>
                </a:cubicBezTo>
                <a:cubicBezTo>
                  <a:pt x="10775753" y="824934"/>
                  <a:pt x="10746771" y="1026903"/>
                  <a:pt x="10772554" y="1253481"/>
                </a:cubicBezTo>
                <a:cubicBezTo>
                  <a:pt x="10798337" y="1480059"/>
                  <a:pt x="10747982" y="1745801"/>
                  <a:pt x="10772554" y="1908855"/>
                </a:cubicBezTo>
                <a:cubicBezTo>
                  <a:pt x="10511502" y="1900275"/>
                  <a:pt x="10482404" y="1914425"/>
                  <a:pt x="10206995" y="1908855"/>
                </a:cubicBezTo>
                <a:cubicBezTo>
                  <a:pt x="9931586" y="1903285"/>
                  <a:pt x="9861695" y="1928571"/>
                  <a:pt x="9749161" y="1908855"/>
                </a:cubicBezTo>
                <a:cubicBezTo>
                  <a:pt x="9636627" y="1889139"/>
                  <a:pt x="9553738" y="1901795"/>
                  <a:pt x="9399053" y="1908855"/>
                </a:cubicBezTo>
                <a:cubicBezTo>
                  <a:pt x="9244368" y="1915915"/>
                  <a:pt x="8995792" y="1891666"/>
                  <a:pt x="8618043" y="1908855"/>
                </a:cubicBezTo>
                <a:cubicBezTo>
                  <a:pt x="8240294" y="1926045"/>
                  <a:pt x="8215668" y="1921311"/>
                  <a:pt x="7944759" y="1908855"/>
                </a:cubicBezTo>
                <a:cubicBezTo>
                  <a:pt x="7673850" y="1896399"/>
                  <a:pt x="7518947" y="1882266"/>
                  <a:pt x="7271474" y="1908855"/>
                </a:cubicBezTo>
                <a:cubicBezTo>
                  <a:pt x="7024002" y="1935444"/>
                  <a:pt x="6911232" y="1895824"/>
                  <a:pt x="6705915" y="1908855"/>
                </a:cubicBezTo>
                <a:cubicBezTo>
                  <a:pt x="6500598" y="1921886"/>
                  <a:pt x="6246248" y="1906505"/>
                  <a:pt x="5817179" y="1908855"/>
                </a:cubicBezTo>
                <a:cubicBezTo>
                  <a:pt x="5388110" y="1911205"/>
                  <a:pt x="5413553" y="1929149"/>
                  <a:pt x="5251620" y="1908855"/>
                </a:cubicBezTo>
                <a:cubicBezTo>
                  <a:pt x="5089687" y="1888561"/>
                  <a:pt x="4663872" y="1946899"/>
                  <a:pt x="4470610" y="1908855"/>
                </a:cubicBezTo>
                <a:cubicBezTo>
                  <a:pt x="4277348" y="1870812"/>
                  <a:pt x="4257993" y="1906095"/>
                  <a:pt x="4120502" y="1908855"/>
                </a:cubicBezTo>
                <a:cubicBezTo>
                  <a:pt x="3983011" y="1911615"/>
                  <a:pt x="3663969" y="1892705"/>
                  <a:pt x="3339492" y="1908855"/>
                </a:cubicBezTo>
                <a:cubicBezTo>
                  <a:pt x="3015015" y="1925006"/>
                  <a:pt x="2879600" y="1937906"/>
                  <a:pt x="2666207" y="1908855"/>
                </a:cubicBezTo>
                <a:cubicBezTo>
                  <a:pt x="2452815" y="1879804"/>
                  <a:pt x="2274240" y="1891257"/>
                  <a:pt x="2100648" y="1908855"/>
                </a:cubicBezTo>
                <a:cubicBezTo>
                  <a:pt x="1927056" y="1926453"/>
                  <a:pt x="1850337" y="1917419"/>
                  <a:pt x="1750540" y="1908855"/>
                </a:cubicBezTo>
                <a:cubicBezTo>
                  <a:pt x="1650743" y="1900291"/>
                  <a:pt x="1267557" y="1877884"/>
                  <a:pt x="861804" y="1908855"/>
                </a:cubicBezTo>
                <a:cubicBezTo>
                  <a:pt x="456051" y="1939826"/>
                  <a:pt x="258350" y="1942077"/>
                  <a:pt x="0" y="1908855"/>
                </a:cubicBezTo>
                <a:cubicBezTo>
                  <a:pt x="14328" y="1628837"/>
                  <a:pt x="-19192" y="1555898"/>
                  <a:pt x="0" y="1291659"/>
                </a:cubicBezTo>
                <a:cubicBezTo>
                  <a:pt x="19192" y="1027420"/>
                  <a:pt x="25174" y="963555"/>
                  <a:pt x="0" y="636285"/>
                </a:cubicBezTo>
                <a:cubicBezTo>
                  <a:pt x="-25174" y="309015"/>
                  <a:pt x="23819" y="209690"/>
                  <a:pt x="0" y="0"/>
                </a:cubicBezTo>
                <a:close/>
              </a:path>
              <a:path w="10772554" h="1908855" stroke="0" extrusionOk="0">
                <a:moveTo>
                  <a:pt x="0" y="0"/>
                </a:moveTo>
                <a:cubicBezTo>
                  <a:pt x="152492" y="12872"/>
                  <a:pt x="272651" y="-15843"/>
                  <a:pt x="350108" y="0"/>
                </a:cubicBezTo>
                <a:cubicBezTo>
                  <a:pt x="427565" y="15843"/>
                  <a:pt x="745447" y="-19380"/>
                  <a:pt x="915667" y="0"/>
                </a:cubicBezTo>
                <a:cubicBezTo>
                  <a:pt x="1085887" y="19380"/>
                  <a:pt x="1495995" y="28220"/>
                  <a:pt x="1696677" y="0"/>
                </a:cubicBezTo>
                <a:cubicBezTo>
                  <a:pt x="1897359" y="-28220"/>
                  <a:pt x="2161240" y="2816"/>
                  <a:pt x="2369962" y="0"/>
                </a:cubicBezTo>
                <a:cubicBezTo>
                  <a:pt x="2578684" y="-2816"/>
                  <a:pt x="2787417" y="-17718"/>
                  <a:pt x="3150972" y="0"/>
                </a:cubicBezTo>
                <a:cubicBezTo>
                  <a:pt x="3514527" y="17718"/>
                  <a:pt x="3694640" y="41877"/>
                  <a:pt x="4039708" y="0"/>
                </a:cubicBezTo>
                <a:cubicBezTo>
                  <a:pt x="4384776" y="-41877"/>
                  <a:pt x="4601627" y="-23871"/>
                  <a:pt x="4928443" y="0"/>
                </a:cubicBezTo>
                <a:cubicBezTo>
                  <a:pt x="5255259" y="23871"/>
                  <a:pt x="5327798" y="26984"/>
                  <a:pt x="5494003" y="0"/>
                </a:cubicBezTo>
                <a:cubicBezTo>
                  <a:pt x="5660208" y="-26984"/>
                  <a:pt x="5909493" y="-11070"/>
                  <a:pt x="6275013" y="0"/>
                </a:cubicBezTo>
                <a:cubicBezTo>
                  <a:pt x="6640533" y="11070"/>
                  <a:pt x="6495623" y="-7910"/>
                  <a:pt x="6625121" y="0"/>
                </a:cubicBezTo>
                <a:cubicBezTo>
                  <a:pt x="6754619" y="7910"/>
                  <a:pt x="7155208" y="30092"/>
                  <a:pt x="7406131" y="0"/>
                </a:cubicBezTo>
                <a:cubicBezTo>
                  <a:pt x="7657054" y="-30092"/>
                  <a:pt x="7900099" y="-5362"/>
                  <a:pt x="8187141" y="0"/>
                </a:cubicBezTo>
                <a:cubicBezTo>
                  <a:pt x="8474183" y="5362"/>
                  <a:pt x="8796561" y="37112"/>
                  <a:pt x="9075877" y="0"/>
                </a:cubicBezTo>
                <a:cubicBezTo>
                  <a:pt x="9355193" y="-37112"/>
                  <a:pt x="9679483" y="-15844"/>
                  <a:pt x="9856887" y="0"/>
                </a:cubicBezTo>
                <a:cubicBezTo>
                  <a:pt x="10034291" y="15844"/>
                  <a:pt x="10350614" y="-10246"/>
                  <a:pt x="10772554" y="0"/>
                </a:cubicBezTo>
                <a:cubicBezTo>
                  <a:pt x="10763069" y="141951"/>
                  <a:pt x="10756588" y="447793"/>
                  <a:pt x="10772554" y="579019"/>
                </a:cubicBezTo>
                <a:cubicBezTo>
                  <a:pt x="10788520" y="710245"/>
                  <a:pt x="10769691" y="999449"/>
                  <a:pt x="10772554" y="1196216"/>
                </a:cubicBezTo>
                <a:cubicBezTo>
                  <a:pt x="10775417" y="1392983"/>
                  <a:pt x="10790772" y="1628732"/>
                  <a:pt x="10772554" y="1908855"/>
                </a:cubicBezTo>
                <a:cubicBezTo>
                  <a:pt x="10611744" y="1885165"/>
                  <a:pt x="10320541" y="1883520"/>
                  <a:pt x="10206995" y="1908855"/>
                </a:cubicBezTo>
                <a:cubicBezTo>
                  <a:pt x="10093449" y="1934190"/>
                  <a:pt x="9890038" y="1882289"/>
                  <a:pt x="9641436" y="1908855"/>
                </a:cubicBezTo>
                <a:cubicBezTo>
                  <a:pt x="9392834" y="1935421"/>
                  <a:pt x="9264788" y="1910848"/>
                  <a:pt x="9075877" y="1908855"/>
                </a:cubicBezTo>
                <a:cubicBezTo>
                  <a:pt x="8886966" y="1906862"/>
                  <a:pt x="8527866" y="1918321"/>
                  <a:pt x="8187141" y="1908855"/>
                </a:cubicBezTo>
                <a:cubicBezTo>
                  <a:pt x="7846416" y="1899389"/>
                  <a:pt x="7880726" y="1928417"/>
                  <a:pt x="7621582" y="1908855"/>
                </a:cubicBezTo>
                <a:cubicBezTo>
                  <a:pt x="7362438" y="1889293"/>
                  <a:pt x="7212661" y="1893176"/>
                  <a:pt x="7056023" y="1908855"/>
                </a:cubicBezTo>
                <a:cubicBezTo>
                  <a:pt x="6899385" y="1924534"/>
                  <a:pt x="6749674" y="1886049"/>
                  <a:pt x="6598189" y="1908855"/>
                </a:cubicBezTo>
                <a:cubicBezTo>
                  <a:pt x="6446704" y="1931661"/>
                  <a:pt x="6324402" y="1901411"/>
                  <a:pt x="6140356" y="1908855"/>
                </a:cubicBezTo>
                <a:cubicBezTo>
                  <a:pt x="5956310" y="1916299"/>
                  <a:pt x="5691895" y="1904938"/>
                  <a:pt x="5574797" y="1908855"/>
                </a:cubicBezTo>
                <a:cubicBezTo>
                  <a:pt x="5457699" y="1912772"/>
                  <a:pt x="5340561" y="1911656"/>
                  <a:pt x="5224689" y="1908855"/>
                </a:cubicBezTo>
                <a:cubicBezTo>
                  <a:pt x="5108817" y="1906054"/>
                  <a:pt x="4969591" y="1887688"/>
                  <a:pt x="4766855" y="1908855"/>
                </a:cubicBezTo>
                <a:cubicBezTo>
                  <a:pt x="4564119" y="1930022"/>
                  <a:pt x="4276599" y="1883001"/>
                  <a:pt x="3878119" y="1908855"/>
                </a:cubicBezTo>
                <a:cubicBezTo>
                  <a:pt x="3479639" y="1934709"/>
                  <a:pt x="3554685" y="1883997"/>
                  <a:pt x="3312560" y="1908855"/>
                </a:cubicBezTo>
                <a:cubicBezTo>
                  <a:pt x="3070435" y="1933713"/>
                  <a:pt x="2996078" y="1926653"/>
                  <a:pt x="2854727" y="1908855"/>
                </a:cubicBezTo>
                <a:cubicBezTo>
                  <a:pt x="2713376" y="1891057"/>
                  <a:pt x="2508733" y="1927693"/>
                  <a:pt x="2396893" y="1908855"/>
                </a:cubicBezTo>
                <a:cubicBezTo>
                  <a:pt x="2285053" y="1890017"/>
                  <a:pt x="1923446" y="1879032"/>
                  <a:pt x="1723609" y="1908855"/>
                </a:cubicBezTo>
                <a:cubicBezTo>
                  <a:pt x="1523772" y="1938678"/>
                  <a:pt x="1455789" y="1909641"/>
                  <a:pt x="1373501" y="1908855"/>
                </a:cubicBezTo>
                <a:cubicBezTo>
                  <a:pt x="1291213" y="1908069"/>
                  <a:pt x="887276" y="1925540"/>
                  <a:pt x="700216" y="1908855"/>
                </a:cubicBezTo>
                <a:cubicBezTo>
                  <a:pt x="513156" y="1892170"/>
                  <a:pt x="230068" y="1911905"/>
                  <a:pt x="0" y="1908855"/>
                </a:cubicBezTo>
                <a:cubicBezTo>
                  <a:pt x="-20002" y="1749749"/>
                  <a:pt x="-21956" y="1433101"/>
                  <a:pt x="0" y="1310747"/>
                </a:cubicBezTo>
                <a:cubicBezTo>
                  <a:pt x="21956" y="1188393"/>
                  <a:pt x="-14401" y="845001"/>
                  <a:pt x="0" y="636285"/>
                </a:cubicBezTo>
                <a:cubicBezTo>
                  <a:pt x="14401" y="427569"/>
                  <a:pt x="13137" y="177244"/>
                  <a:pt x="0" y="0"/>
                </a:cubicBezTo>
                <a:close/>
              </a:path>
            </a:pathLst>
          </a:custGeom>
          <a:solidFill>
            <a:srgbClr val="EBDDF4"/>
          </a:solidFill>
          <a:ln w="19050">
            <a:solidFill>
              <a:srgbClr val="432673"/>
            </a:solidFill>
            <a:extLst>
              <a:ext uri="{C807C97D-BFC1-408E-A445-0C87EB9F89A2}">
                <ask:lineSketchStyleProps xmlns:ask="http://schemas.microsoft.com/office/drawing/2018/sketchyshapes" sd="3726128557">
                  <a:prstGeom prst="rect">
                    <a:avLst/>
                  </a:prstGeom>
                  <ask:type>
                    <ask:lineSketchFreehand/>
                  </ask:type>
                </ask:lineSketchStyleProps>
              </a:ext>
            </a:extLst>
          </a:ln>
        </p:spPr>
        <p:txBody>
          <a:bodyPr spcFirstLastPara="1" wrap="square" lIns="180000" tIns="180000" rIns="180000" bIns="180000" anchor="t" anchorCtr="0">
            <a:normAutofit/>
          </a:bodyPr>
          <a:lstStyle/>
          <a:p>
            <a:pPr marL="0" indent="0">
              <a:spcBef>
                <a:spcPts val="1200"/>
              </a:spcBef>
              <a:buNone/>
            </a:pPr>
            <a:r>
              <a:rPr lang="en-GB" b="1" dirty="0"/>
              <a:t>Exercise</a:t>
            </a:r>
            <a:endParaRPr lang="en-GB" dirty="0"/>
          </a:p>
          <a:p>
            <a:pPr marL="0" lvl="0" indent="0" algn="l" rtl="0">
              <a:lnSpc>
                <a:spcPct val="108000"/>
              </a:lnSpc>
              <a:spcBef>
                <a:spcPts val="1200"/>
              </a:spcBef>
              <a:spcAft>
                <a:spcPts val="0"/>
              </a:spcAft>
              <a:buSzPts val="1800"/>
              <a:buNone/>
            </a:pPr>
            <a:r>
              <a:rPr lang="en-GB" dirty="0"/>
              <a:t>Can you give another example of each class of lever?</a:t>
            </a:r>
            <a:endParaRPr dirty="0"/>
          </a:p>
        </p:txBody>
      </p:sp>
      <p:sp>
        <p:nvSpPr>
          <p:cNvPr id="13" name="Google Shape;147;p2">
            <a:extLst>
              <a:ext uri="{FF2B5EF4-FFF2-40B4-BE49-F238E27FC236}">
                <a16:creationId xmlns:a16="http://schemas.microsoft.com/office/drawing/2014/main" id="{5CCE3960-7415-8BA4-0265-115990563836}"/>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4" name="Text Placeholder 5">
            <a:extLst>
              <a:ext uri="{FF2B5EF4-FFF2-40B4-BE49-F238E27FC236}">
                <a16:creationId xmlns:a16="http://schemas.microsoft.com/office/drawing/2014/main" id="{2D94F9F7-4149-112E-38BE-9846EC7758D9}"/>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The theory of moments</a:t>
            </a:r>
            <a:endParaRPr dirty="0"/>
          </a:p>
        </p:txBody>
      </p:sp>
      <mc:AlternateContent xmlns:mc="http://schemas.openxmlformats.org/markup-compatibility/2006" xmlns:a14="http://schemas.microsoft.com/office/drawing/2010/main">
        <mc:Choice Requires="a14">
          <p:sp>
            <p:nvSpPr>
              <p:cNvPr id="280" name="Google Shape;280;p16"/>
              <p:cNvSpPr txBox="1">
                <a:spLocks noGrp="1"/>
              </p:cNvSpPr>
              <p:nvPr>
                <p:ph type="body" idx="1"/>
              </p:nvPr>
            </p:nvSpPr>
            <p:spPr>
              <a:xfrm>
                <a:off x="838200" y="1436703"/>
                <a:ext cx="8816789" cy="4302173"/>
              </a:xfrm>
              <a:prstGeom prst="rect">
                <a:avLst/>
              </a:prstGeom>
              <a:solidFill>
                <a:schemeClr val="lt1"/>
              </a:solid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Clr>
                    <a:srgbClr val="432673"/>
                  </a:buClr>
                  <a:buSzPts val="2400"/>
                  <a:buNone/>
                </a:pPr>
                <a:r>
                  <a:rPr lang="en-GB" dirty="0"/>
                  <a:t>When a lever is in equilibrium (not rotating):</a:t>
                </a:r>
              </a:p>
              <a:p>
                <a:pPr marL="114300" lvl="0" indent="0" algn="l" rtl="0">
                  <a:lnSpc>
                    <a:spcPct val="108000"/>
                  </a:lnSpc>
                  <a:spcBef>
                    <a:spcPts val="1000"/>
                  </a:spcBef>
                  <a:spcAft>
                    <a:spcPts val="0"/>
                  </a:spcAft>
                  <a:buClr>
                    <a:srgbClr val="432673"/>
                  </a:buClr>
                  <a:buSzPts val="2400"/>
                  <a:buNone/>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Times New Roman"/>
                          <a:cs typeface="Times New Roman"/>
                          <a:sym typeface="Times New Roman"/>
                        </a:rPr>
                        <m:t>𝐹</m:t>
                      </m:r>
                      <m:r>
                        <m:rPr>
                          <m:sty m:val="p"/>
                        </m:rPr>
                        <a:rPr lang="en-GB" i="0" baseline="-25000" dirty="0">
                          <a:latin typeface="Cambria Math" panose="02040503050406030204" pitchFamily="18" charset="0"/>
                        </a:rPr>
                        <m:t>E</m:t>
                      </m:r>
                      <m:r>
                        <a:rPr lang="en-GB" i="1" dirty="0">
                          <a:latin typeface="Cambria Math" panose="02040503050406030204" pitchFamily="18" charset="0"/>
                        </a:rPr>
                        <m:t>×</m:t>
                      </m:r>
                      <m:r>
                        <a:rPr lang="en-GB" i="1" dirty="0">
                          <a:latin typeface="Cambria Math" panose="02040503050406030204" pitchFamily="18" charset="0"/>
                          <a:ea typeface="Times New Roman"/>
                          <a:cs typeface="Times New Roman"/>
                          <a:sym typeface="Times New Roman"/>
                        </a:rPr>
                        <m:t>𝑎</m:t>
                      </m:r>
                      <m:r>
                        <a:rPr lang="en-GB" i="1" dirty="0">
                          <a:latin typeface="Cambria Math" panose="02040503050406030204" pitchFamily="18" charset="0"/>
                        </a:rPr>
                        <m:t>=</m:t>
                      </m:r>
                      <m:r>
                        <a:rPr lang="en-GB" i="1" dirty="0">
                          <a:latin typeface="Cambria Math" panose="02040503050406030204" pitchFamily="18" charset="0"/>
                          <a:ea typeface="Times New Roman"/>
                          <a:cs typeface="Times New Roman"/>
                          <a:sym typeface="Times New Roman"/>
                        </a:rPr>
                        <m:t>𝐹</m:t>
                      </m:r>
                      <m:r>
                        <m:rPr>
                          <m:sty m:val="p"/>
                        </m:rPr>
                        <a:rPr lang="en-GB" i="0" baseline="-25000" dirty="0">
                          <a:latin typeface="Cambria Math" panose="02040503050406030204" pitchFamily="18" charset="0"/>
                        </a:rPr>
                        <m:t>L</m:t>
                      </m:r>
                      <m:r>
                        <a:rPr lang="en-GB" i="1" dirty="0">
                          <a:latin typeface="Cambria Math" panose="02040503050406030204" pitchFamily="18" charset="0"/>
                        </a:rPr>
                        <m:t> × </m:t>
                      </m:r>
                      <m:r>
                        <a:rPr lang="en-GB" i="1" dirty="0">
                          <a:latin typeface="Cambria Math" panose="02040503050406030204" pitchFamily="18" charset="0"/>
                          <a:ea typeface="Times New Roman"/>
                          <a:cs typeface="Times New Roman"/>
                          <a:sym typeface="Times New Roman"/>
                        </a:rPr>
                        <m:t>𝑏</m:t>
                      </m:r>
                    </m:oMath>
                  </m:oMathPara>
                </a14:m>
                <a:endParaRPr lang="en-GB" dirty="0"/>
              </a:p>
              <a:p>
                <a:pPr marL="114300" lvl="0" indent="0" algn="l" rtl="0">
                  <a:lnSpc>
                    <a:spcPct val="108000"/>
                  </a:lnSpc>
                  <a:spcBef>
                    <a:spcPts val="1000"/>
                  </a:spcBef>
                  <a:spcAft>
                    <a:spcPts val="0"/>
                  </a:spcAft>
                  <a:buClr>
                    <a:srgbClr val="432673"/>
                  </a:buClr>
                  <a:buSzPts val="2400"/>
                  <a:buNone/>
                </a:pPr>
                <a:r>
                  <a:rPr lang="en-GB" dirty="0"/>
                  <a:t>The clockwise moment equals </a:t>
                </a:r>
                <a:br>
                  <a:rPr lang="en-GB" dirty="0"/>
                </a:br>
                <a:r>
                  <a:rPr lang="en-GB" dirty="0"/>
                  <a:t>the anti-clockwise moment,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𝑀</m:t>
                        </m:r>
                      </m:e>
                      <m:sub>
                        <m:r>
                          <m:rPr>
                            <m:sty m:val="p"/>
                          </m:rPr>
                          <a:rPr lang="en-US" b="0" i="0" smtClean="0">
                            <a:latin typeface="Cambria Math" panose="02040503050406030204" pitchFamily="18" charset="0"/>
                          </a:rPr>
                          <m:t>E</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m:rPr>
                            <m:sty m:val="p"/>
                          </m:rPr>
                          <a:rPr lang="en-US" b="0" i="0" smtClean="0">
                            <a:latin typeface="Cambria Math" panose="02040503050406030204" pitchFamily="18" charset="0"/>
                          </a:rPr>
                          <m:t>L</m:t>
                        </m:r>
                      </m:sub>
                    </m:sSub>
                  </m:oMath>
                </a14:m>
                <a:endParaRPr lang="en-GB" dirty="0"/>
              </a:p>
              <a:p>
                <a:pPr>
                  <a:buClr>
                    <a:srgbClr val="432673"/>
                  </a:buClr>
                  <a:buSzPts val="2400"/>
                </a:pPr>
                <a:r>
                  <a:rPr lang="en-GB" i="1" dirty="0">
                    <a:latin typeface="Times New Roman"/>
                    <a:ea typeface="Times New Roman"/>
                    <a:cs typeface="Times New Roman"/>
                    <a:sym typeface="Times New Roman"/>
                  </a:rPr>
                  <a:t>F</a:t>
                </a:r>
                <a:r>
                  <a:rPr lang="en-GB" baseline="-25000" dirty="0"/>
                  <a:t>E</a:t>
                </a:r>
                <a:r>
                  <a:rPr lang="en-GB" dirty="0"/>
                  <a:t> is the effort force</a:t>
                </a:r>
                <a:br>
                  <a:rPr lang="en-GB" dirty="0"/>
                </a:br>
                <a:r>
                  <a:rPr lang="en-GB" i="1" dirty="0">
                    <a:latin typeface="Times New Roman"/>
                    <a:ea typeface="Times New Roman"/>
                    <a:cs typeface="Times New Roman"/>
                    <a:sym typeface="Times New Roman"/>
                  </a:rPr>
                  <a:t>a</a:t>
                </a:r>
                <a:r>
                  <a:rPr lang="en-GB" dirty="0"/>
                  <a:t> is the perpendicular distance </a:t>
                </a:r>
                <a:br>
                  <a:rPr lang="en-GB" dirty="0"/>
                </a:br>
                <a:r>
                  <a:rPr lang="en-GB" dirty="0"/>
                  <a:t>of </a:t>
                </a:r>
                <a:r>
                  <a:rPr lang="en-GB" i="1" dirty="0">
                    <a:latin typeface="Times New Roman"/>
                    <a:ea typeface="Times New Roman"/>
                    <a:cs typeface="Times New Roman"/>
                    <a:sym typeface="Times New Roman"/>
                  </a:rPr>
                  <a:t>F</a:t>
                </a:r>
                <a:r>
                  <a:rPr lang="en-GB" baseline="-25000" dirty="0"/>
                  <a:t>E </a:t>
                </a:r>
                <a:r>
                  <a:rPr lang="en-GB" dirty="0"/>
                  <a:t>from the fulcrum</a:t>
                </a:r>
              </a:p>
              <a:p>
                <a:pPr>
                  <a:buClr>
                    <a:srgbClr val="432673"/>
                  </a:buClr>
                  <a:buSzPts val="2400"/>
                </a:pPr>
                <a:r>
                  <a:rPr lang="en-GB" i="1" dirty="0">
                    <a:latin typeface="Times New Roman"/>
                    <a:ea typeface="Times New Roman"/>
                    <a:cs typeface="Times New Roman"/>
                    <a:sym typeface="Times New Roman"/>
                  </a:rPr>
                  <a:t>F</a:t>
                </a:r>
                <a:r>
                  <a:rPr lang="en-GB" baseline="-25000" dirty="0"/>
                  <a:t>L</a:t>
                </a:r>
                <a:r>
                  <a:rPr lang="en-GB" dirty="0"/>
                  <a:t> is the load force </a:t>
                </a:r>
                <a:br>
                  <a:rPr lang="en-GB" dirty="0"/>
                </a:br>
                <a:r>
                  <a:rPr lang="en-GB" i="1" dirty="0">
                    <a:latin typeface="Times New Roman"/>
                    <a:ea typeface="Times New Roman"/>
                    <a:cs typeface="Times New Roman"/>
                    <a:sym typeface="Times New Roman"/>
                  </a:rPr>
                  <a:t>b</a:t>
                </a:r>
                <a:r>
                  <a:rPr lang="en-GB" dirty="0"/>
                  <a:t> is the perpendicular distance </a:t>
                </a:r>
                <a:br>
                  <a:rPr lang="en-GB" dirty="0"/>
                </a:br>
                <a:r>
                  <a:rPr lang="en-GB" dirty="0"/>
                  <a:t>of </a:t>
                </a:r>
                <a:r>
                  <a:rPr lang="en-GB" i="1" dirty="0">
                    <a:latin typeface="Times New Roman"/>
                    <a:ea typeface="Times New Roman"/>
                    <a:cs typeface="Times New Roman"/>
                    <a:sym typeface="Times New Roman"/>
                  </a:rPr>
                  <a:t>F</a:t>
                </a:r>
                <a:r>
                  <a:rPr lang="en-GB" baseline="-25000" dirty="0"/>
                  <a:t>L </a:t>
                </a:r>
                <a:r>
                  <a:rPr lang="en-GB" dirty="0"/>
                  <a:t>from the fulcrum.</a:t>
                </a:r>
              </a:p>
              <a:p>
                <a:pPr marL="114300" lvl="0" indent="0" algn="l" rtl="0">
                  <a:lnSpc>
                    <a:spcPct val="108000"/>
                  </a:lnSpc>
                  <a:spcBef>
                    <a:spcPts val="1000"/>
                  </a:spcBef>
                  <a:spcAft>
                    <a:spcPts val="0"/>
                  </a:spcAft>
                  <a:buClr>
                    <a:srgbClr val="432673"/>
                  </a:buClr>
                  <a:buSzPts val="2400"/>
                  <a:buNone/>
                </a:pPr>
                <a:endParaRPr lang="en-GB" dirty="0"/>
              </a:p>
              <a:p>
                <a:pPr marL="0" lvl="0" indent="0" algn="l" rtl="0">
                  <a:lnSpc>
                    <a:spcPct val="108000"/>
                  </a:lnSpc>
                  <a:spcBef>
                    <a:spcPts val="600"/>
                  </a:spcBef>
                  <a:spcAft>
                    <a:spcPts val="0"/>
                  </a:spcAft>
                  <a:buSzPts val="2400"/>
                  <a:buNone/>
                </a:pPr>
                <a:endParaRPr dirty="0"/>
              </a:p>
            </p:txBody>
          </p:sp>
        </mc:Choice>
        <mc:Fallback xmlns="">
          <p:sp>
            <p:nvSpPr>
              <p:cNvPr id="280" name="Google Shape;280;p16"/>
              <p:cNvSpPr txBox="1">
                <a:spLocks noGrp="1" noRot="1" noChangeAspect="1" noMove="1" noResize="1" noEditPoints="1" noAdjustHandles="1" noChangeArrowheads="1" noChangeShapeType="1" noTextEdit="1"/>
              </p:cNvSpPr>
              <p:nvPr>
                <p:ph type="body" idx="1"/>
              </p:nvPr>
            </p:nvSpPr>
            <p:spPr>
              <a:xfrm>
                <a:off x="838200" y="1436703"/>
                <a:ext cx="8816789" cy="4302173"/>
              </a:xfrm>
              <a:prstGeom prst="rect">
                <a:avLst/>
              </a:prstGeom>
              <a:blipFill>
                <a:blip r:embed="rId3"/>
                <a:stretch>
                  <a:fillRect b="-11799"/>
                </a:stretch>
              </a:blipFill>
              <a:ln>
                <a:noFill/>
              </a:ln>
            </p:spPr>
            <p:txBody>
              <a:bodyPr/>
              <a:lstStyle/>
              <a:p>
                <a:r>
                  <a:rPr lang="en-US">
                    <a:noFill/>
                  </a:rPr>
                  <a:t> </a:t>
                </a:r>
              </a:p>
            </p:txBody>
          </p:sp>
        </mc:Fallback>
      </mc:AlternateContent>
      <p:grpSp>
        <p:nvGrpSpPr>
          <p:cNvPr id="51" name="Group 50" descr="A diagram showing an lever tipped to the left.  It has a load on the left hand size of a rigid bar/beam, represented by a square. There is an arrow on the square pointing downwards, with the label FL. The distance between the load and the fulcrum is labelled b. The distance between the fulcrum and the effort force (labelled FE) is labelled A. ">
            <a:extLst>
              <a:ext uri="{FF2B5EF4-FFF2-40B4-BE49-F238E27FC236}">
                <a16:creationId xmlns:a16="http://schemas.microsoft.com/office/drawing/2014/main" id="{3BC4663A-60ED-9420-1BDC-3D28EF467996}"/>
              </a:ext>
            </a:extLst>
          </p:cNvPr>
          <p:cNvGrpSpPr/>
          <p:nvPr/>
        </p:nvGrpSpPr>
        <p:grpSpPr>
          <a:xfrm>
            <a:off x="7326936" y="2088449"/>
            <a:ext cx="4725538" cy="2514444"/>
            <a:chOff x="6311748" y="3338253"/>
            <a:chExt cx="5411110" cy="2879235"/>
          </a:xfrm>
        </p:grpSpPr>
        <p:sp>
          <p:nvSpPr>
            <p:cNvPr id="35" name="Triangle 34">
              <a:extLst>
                <a:ext uri="{FF2B5EF4-FFF2-40B4-BE49-F238E27FC236}">
                  <a16:creationId xmlns:a16="http://schemas.microsoft.com/office/drawing/2014/main" id="{A9FAE4AF-1876-77F6-D838-FC6A82EA8A3C}"/>
                </a:ext>
              </a:extLst>
            </p:cNvPr>
            <p:cNvSpPr/>
            <p:nvPr/>
          </p:nvSpPr>
          <p:spPr>
            <a:xfrm>
              <a:off x="8778283" y="4948268"/>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6F2FEA0-F6CA-7A58-8D2E-B3E7A5366A6F}"/>
                </a:ext>
              </a:extLst>
            </p:cNvPr>
            <p:cNvGrpSpPr/>
            <p:nvPr/>
          </p:nvGrpSpPr>
          <p:grpSpPr>
            <a:xfrm rot="20852473">
              <a:off x="7433645" y="4271012"/>
              <a:ext cx="3851462" cy="589875"/>
              <a:chOff x="1196788" y="4238039"/>
              <a:chExt cx="3851462" cy="589875"/>
            </a:xfrm>
          </p:grpSpPr>
          <p:cxnSp>
            <p:nvCxnSpPr>
              <p:cNvPr id="48" name="Straight Connector 47">
                <a:extLst>
                  <a:ext uri="{FF2B5EF4-FFF2-40B4-BE49-F238E27FC236}">
                    <a16:creationId xmlns:a16="http://schemas.microsoft.com/office/drawing/2014/main" id="{51A940DE-A6FF-5D98-094B-72EF9EE628FB}"/>
                  </a:ext>
                </a:extLst>
              </p:cNvPr>
              <p:cNvCxnSpPr/>
              <p:nvPr/>
            </p:nvCxnSpPr>
            <p:spPr>
              <a:xfrm>
                <a:off x="1196788" y="4827914"/>
                <a:ext cx="3851462" cy="0"/>
              </a:xfrm>
              <a:prstGeom prst="line">
                <a:avLst/>
              </a:prstGeom>
              <a:ln w="7302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EB3142E2-E405-D229-F9E0-A42AC4E152B6}"/>
                  </a:ext>
                </a:extLst>
              </p:cNvPr>
              <p:cNvSpPr/>
              <p:nvPr/>
            </p:nvSpPr>
            <p:spPr>
              <a:xfrm>
                <a:off x="1299882" y="4238039"/>
                <a:ext cx="551329" cy="5513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a:extLst>
                <a:ext uri="{FF2B5EF4-FFF2-40B4-BE49-F238E27FC236}">
                  <a16:creationId xmlns:a16="http://schemas.microsoft.com/office/drawing/2014/main" id="{A9B7173E-FE43-3637-4B6D-E1C406D1317D}"/>
                </a:ext>
              </a:extLst>
            </p:cNvPr>
            <p:cNvCxnSpPr>
              <a:cxnSpLocks/>
            </p:cNvCxnSpPr>
            <p:nvPr/>
          </p:nvCxnSpPr>
          <p:spPr>
            <a:xfrm flipH="1">
              <a:off x="11262010" y="3828809"/>
              <a:ext cx="23097" cy="552828"/>
            </a:xfrm>
            <a:prstGeom prst="line">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6BB666-2013-4E6D-6D24-50E019C975BC}"/>
                </a:ext>
              </a:extLst>
            </p:cNvPr>
            <p:cNvCxnSpPr>
              <a:cxnSpLocks/>
            </p:cNvCxnSpPr>
            <p:nvPr/>
          </p:nvCxnSpPr>
          <p:spPr>
            <a:xfrm>
              <a:off x="7849156" y="4894316"/>
              <a:ext cx="0" cy="690741"/>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ED000CC-AA27-F151-206C-032AB04EB826}"/>
                    </a:ext>
                  </a:extLst>
                </p:cNvPr>
                <p:cNvSpPr txBox="1"/>
                <p:nvPr/>
              </p:nvSpPr>
              <p:spPr>
                <a:xfrm>
                  <a:off x="6311748" y="5393150"/>
                  <a:ext cx="2645588" cy="4933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m:rPr>
                                <m:sty m:val="p"/>
                              </m:rPr>
                              <a:rPr lang="en-US" sz="2200" i="0">
                                <a:latin typeface="Cambria Math" panose="02040503050406030204" pitchFamily="18" charset="0"/>
                              </a:rPr>
                              <m:t>L</m:t>
                            </m:r>
                          </m:sub>
                        </m:sSub>
                      </m:oMath>
                    </m:oMathPara>
                  </a14:m>
                  <a:endParaRPr lang="en-US" sz="2200" dirty="0"/>
                </a:p>
              </p:txBody>
            </p:sp>
          </mc:Choice>
          <mc:Fallback xmlns="">
            <p:sp>
              <p:nvSpPr>
                <p:cNvPr id="40" name="TextBox 39">
                  <a:extLst>
                    <a:ext uri="{FF2B5EF4-FFF2-40B4-BE49-F238E27FC236}">
                      <a16:creationId xmlns:a16="http://schemas.microsoft.com/office/drawing/2014/main" id="{DED000CC-AA27-F151-206C-032AB04EB826}"/>
                    </a:ext>
                  </a:extLst>
                </p:cNvPr>
                <p:cNvSpPr txBox="1">
                  <a:spLocks noRot="1" noChangeAspect="1" noMove="1" noResize="1" noEditPoints="1" noAdjustHandles="1" noChangeArrowheads="1" noChangeShapeType="1" noTextEdit="1"/>
                </p:cNvSpPr>
                <p:nvPr/>
              </p:nvSpPr>
              <p:spPr>
                <a:xfrm>
                  <a:off x="6311748" y="5393150"/>
                  <a:ext cx="2645588" cy="493399"/>
                </a:xfrm>
                <a:prstGeom prst="rect">
                  <a:avLst/>
                </a:prstGeom>
                <a:blipFill>
                  <a:blip r:embed="rId4"/>
                  <a:stretch>
                    <a:fillRect b="-2817"/>
                  </a:stretch>
                </a:blipFill>
              </p:spPr>
              <p:txBody>
                <a:bodyPr/>
                <a:lstStyle/>
                <a:p>
                  <a:r>
                    <a:rPr lang="en-GB">
                      <a:noFill/>
                    </a:rPr>
                    <a:t> </a:t>
                  </a:r>
                </a:p>
              </p:txBody>
            </p:sp>
          </mc:Fallback>
        </mc:AlternateContent>
        <p:sp>
          <p:nvSpPr>
            <p:cNvPr id="41" name="Oval 40">
              <a:extLst>
                <a:ext uri="{FF2B5EF4-FFF2-40B4-BE49-F238E27FC236}">
                  <a16:creationId xmlns:a16="http://schemas.microsoft.com/office/drawing/2014/main" id="{89CC520F-28FC-D0F8-CAD8-91B7FD040A38}"/>
                </a:ext>
              </a:extLst>
            </p:cNvPr>
            <p:cNvSpPr/>
            <p:nvPr/>
          </p:nvSpPr>
          <p:spPr>
            <a:xfrm>
              <a:off x="9190584" y="4782166"/>
              <a:ext cx="224194" cy="19163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6F80BD9-EDB9-9CB3-BC56-586EF9723488}"/>
                </a:ext>
              </a:extLst>
            </p:cNvPr>
            <p:cNvSpPr txBox="1"/>
            <p:nvPr/>
          </p:nvSpPr>
          <p:spPr>
            <a:xfrm>
              <a:off x="9077270" y="4962263"/>
              <a:ext cx="2645588" cy="430887"/>
            </a:xfrm>
            <a:prstGeom prst="rect">
              <a:avLst/>
            </a:prstGeom>
            <a:noFill/>
          </p:spPr>
          <p:txBody>
            <a:bodyPr wrap="square" rtlCol="0">
              <a:spAutoFit/>
            </a:bodyPr>
            <a:lstStyle/>
            <a:p>
              <a:pPr algn="ctr"/>
              <a:r>
                <a:rPr lang="en-US" sz="2200" i="1" dirty="0">
                  <a:latin typeface="Cambria Math" panose="02040503050406030204" pitchFamily="18" charset="0"/>
                  <a:ea typeface="Cambria Math" panose="02040503050406030204" pitchFamily="18" charset="0"/>
                </a:rPr>
                <a:t>a</a:t>
              </a:r>
            </a:p>
          </p:txBody>
        </p:sp>
        <p:sp>
          <p:nvSpPr>
            <p:cNvPr id="43" name="TextBox 42">
              <a:extLst>
                <a:ext uri="{FF2B5EF4-FFF2-40B4-BE49-F238E27FC236}">
                  <a16:creationId xmlns:a16="http://schemas.microsoft.com/office/drawing/2014/main" id="{38AA3B9F-5FE8-B15B-129C-93E7DD7E79C2}"/>
                </a:ext>
              </a:extLst>
            </p:cNvPr>
            <p:cNvSpPr txBox="1"/>
            <p:nvPr/>
          </p:nvSpPr>
          <p:spPr>
            <a:xfrm>
              <a:off x="7959402" y="5786601"/>
              <a:ext cx="981258" cy="430887"/>
            </a:xfrm>
            <a:prstGeom prst="rect">
              <a:avLst/>
            </a:prstGeom>
            <a:noFill/>
          </p:spPr>
          <p:txBody>
            <a:bodyPr wrap="square" rtlCol="0">
              <a:spAutoFit/>
            </a:bodyPr>
            <a:lstStyle/>
            <a:p>
              <a:pPr algn="ctr"/>
              <a:r>
                <a:rPr lang="en-US" sz="2200" i="1" dirty="0">
                  <a:latin typeface="Cambria Math" panose="02040503050406030204" pitchFamily="18" charset="0"/>
                  <a:ea typeface="Cambria Math" panose="02040503050406030204" pitchFamily="18" charset="0"/>
                </a:rPr>
                <a:t>b</a:t>
              </a:r>
            </a:p>
          </p:txBody>
        </p:sp>
        <p:cxnSp>
          <p:nvCxnSpPr>
            <p:cNvPr id="44" name="Straight Arrow Connector 43">
              <a:extLst>
                <a:ext uri="{FF2B5EF4-FFF2-40B4-BE49-F238E27FC236}">
                  <a16:creationId xmlns:a16="http://schemas.microsoft.com/office/drawing/2014/main" id="{F6B08EC5-6049-0C8E-68DB-51AFE6C8549A}"/>
                </a:ext>
              </a:extLst>
            </p:cNvPr>
            <p:cNvCxnSpPr/>
            <p:nvPr/>
          </p:nvCxnSpPr>
          <p:spPr>
            <a:xfrm>
              <a:off x="9190584" y="4973802"/>
              <a:ext cx="2094523" cy="0"/>
            </a:xfrm>
            <a:prstGeom prst="straightConnector1">
              <a:avLst/>
            </a:prstGeom>
            <a:ln w="158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98D3B01-0CF7-D6B4-67AD-CC4E173668D5}"/>
                </a:ext>
              </a:extLst>
            </p:cNvPr>
            <p:cNvCxnSpPr>
              <a:cxnSpLocks/>
            </p:cNvCxnSpPr>
            <p:nvPr/>
          </p:nvCxnSpPr>
          <p:spPr>
            <a:xfrm>
              <a:off x="7811841" y="5786601"/>
              <a:ext cx="1299295" cy="0"/>
            </a:xfrm>
            <a:prstGeom prst="straightConnector1">
              <a:avLst/>
            </a:prstGeom>
            <a:ln w="158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725DD12-8999-CC38-D0C1-64D81F8EC842}"/>
                </a:ext>
              </a:extLst>
            </p:cNvPr>
            <p:cNvCxnSpPr>
              <a:cxnSpLocks/>
            </p:cNvCxnSpPr>
            <p:nvPr/>
          </p:nvCxnSpPr>
          <p:spPr>
            <a:xfrm flipV="1">
              <a:off x="11262010" y="4438490"/>
              <a:ext cx="0" cy="535312"/>
            </a:xfrm>
            <a:prstGeom prst="straightConnector1">
              <a:avLst/>
            </a:prstGeom>
            <a:ln w="1587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8783050-3482-BEDB-E8C2-F3171A036812}"/>
                </a:ext>
              </a:extLst>
            </p:cNvPr>
            <p:cNvCxnSpPr>
              <a:cxnSpLocks/>
            </p:cNvCxnSpPr>
            <p:nvPr/>
          </p:nvCxnSpPr>
          <p:spPr>
            <a:xfrm flipV="1">
              <a:off x="7833627" y="5167582"/>
              <a:ext cx="0" cy="535312"/>
            </a:xfrm>
            <a:prstGeom prst="straightConnector1">
              <a:avLst/>
            </a:prstGeom>
            <a:ln w="15875">
              <a:prstDash val="dash"/>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DCE1BF6-94C2-21BE-16E8-6AB12734D070}"/>
                    </a:ext>
                  </a:extLst>
                </p:cNvPr>
                <p:cNvSpPr txBox="1"/>
                <p:nvPr/>
              </p:nvSpPr>
              <p:spPr>
                <a:xfrm>
                  <a:off x="10958108" y="3338253"/>
                  <a:ext cx="630897" cy="4933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E</m:t>
                            </m:r>
                          </m:sub>
                        </m:sSub>
                      </m:oMath>
                    </m:oMathPara>
                  </a14:m>
                  <a:endParaRPr lang="en-US" sz="2200" dirty="0"/>
                </a:p>
              </p:txBody>
            </p:sp>
          </mc:Choice>
          <mc:Fallback xmlns="">
            <p:sp>
              <p:nvSpPr>
                <p:cNvPr id="50" name="TextBox 49">
                  <a:extLst>
                    <a:ext uri="{FF2B5EF4-FFF2-40B4-BE49-F238E27FC236}">
                      <a16:creationId xmlns:a16="http://schemas.microsoft.com/office/drawing/2014/main" id="{2DCE1BF6-94C2-21BE-16E8-6AB12734D070}"/>
                    </a:ext>
                  </a:extLst>
                </p:cNvPr>
                <p:cNvSpPr txBox="1">
                  <a:spLocks noRot="1" noChangeAspect="1" noMove="1" noResize="1" noEditPoints="1" noAdjustHandles="1" noChangeArrowheads="1" noChangeShapeType="1" noTextEdit="1"/>
                </p:cNvSpPr>
                <p:nvPr/>
              </p:nvSpPr>
              <p:spPr>
                <a:xfrm>
                  <a:off x="10958108" y="3338253"/>
                  <a:ext cx="630897" cy="493399"/>
                </a:xfrm>
                <a:prstGeom prst="rect">
                  <a:avLst/>
                </a:prstGeom>
                <a:blipFill>
                  <a:blip r:embed="rId5"/>
                  <a:stretch>
                    <a:fillRect b="-2817"/>
                  </a:stretch>
                </a:blipFill>
              </p:spPr>
              <p:txBody>
                <a:bodyPr/>
                <a:lstStyle/>
                <a:p>
                  <a:r>
                    <a:rPr lang="en-GB">
                      <a:noFill/>
                    </a:rPr>
                    <a:t> </a:t>
                  </a:r>
                </a:p>
              </p:txBody>
            </p:sp>
          </mc:Fallback>
        </mc:AlternateContent>
      </p:grpSp>
      <p:grpSp>
        <p:nvGrpSpPr>
          <p:cNvPr id="267" name="Group 266" descr="A diagram showing an horizontal lever, with a load on the left hand size of a rigid bar/beam, represented by a square. There is an arrow on the square pointing downwards, with the label FL. The distance between the load and the fulcrum is labelled b. The distance between the fulcrum and the effort force (labelled FE) is labelled A. &#10;">
            <a:extLst>
              <a:ext uri="{FF2B5EF4-FFF2-40B4-BE49-F238E27FC236}">
                <a16:creationId xmlns:a16="http://schemas.microsoft.com/office/drawing/2014/main" id="{38BD2534-BA95-5551-1642-3868892AC7C1}"/>
              </a:ext>
            </a:extLst>
          </p:cNvPr>
          <p:cNvGrpSpPr/>
          <p:nvPr/>
        </p:nvGrpSpPr>
        <p:grpSpPr>
          <a:xfrm>
            <a:off x="6454344" y="802138"/>
            <a:ext cx="4657861" cy="1797122"/>
            <a:chOff x="6325274" y="549379"/>
            <a:chExt cx="5333614" cy="2057845"/>
          </a:xfrm>
        </p:grpSpPr>
        <p:cxnSp>
          <p:nvCxnSpPr>
            <p:cNvPr id="284" name="Straight Arrow Connector 283">
              <a:extLst>
                <a:ext uri="{FF2B5EF4-FFF2-40B4-BE49-F238E27FC236}">
                  <a16:creationId xmlns:a16="http://schemas.microsoft.com/office/drawing/2014/main" id="{28949A81-A620-D76F-5290-EDC807463B6A}"/>
                </a:ext>
              </a:extLst>
            </p:cNvPr>
            <p:cNvCxnSpPr>
              <a:cxnSpLocks/>
            </p:cNvCxnSpPr>
            <p:nvPr/>
          </p:nvCxnSpPr>
          <p:spPr>
            <a:xfrm flipV="1">
              <a:off x="7818446" y="1845746"/>
              <a:ext cx="0" cy="535312"/>
            </a:xfrm>
            <a:prstGeom prst="straightConnector1">
              <a:avLst/>
            </a:prstGeom>
            <a:ln w="15875">
              <a:prstDash val="dash"/>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DD5B9210-2871-353C-AF6D-482AD7536E06}"/>
                    </a:ext>
                  </a:extLst>
                </p:cNvPr>
                <p:cNvSpPr txBox="1"/>
                <p:nvPr/>
              </p:nvSpPr>
              <p:spPr>
                <a:xfrm>
                  <a:off x="6325274" y="1841663"/>
                  <a:ext cx="2645588" cy="4933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𝐹</m:t>
                            </m:r>
                          </m:e>
                          <m:sub>
                            <m:r>
                              <m:rPr>
                                <m:sty m:val="p"/>
                              </m:rPr>
                              <a:rPr lang="en-US" sz="2200" b="0" i="0" smtClean="0">
                                <a:latin typeface="Cambria Math" panose="02040503050406030204" pitchFamily="18" charset="0"/>
                              </a:rPr>
                              <m:t>L</m:t>
                            </m:r>
                          </m:sub>
                        </m:sSub>
                      </m:oMath>
                    </m:oMathPara>
                  </a14:m>
                  <a:endParaRPr lang="en-US" sz="2200" dirty="0"/>
                </a:p>
              </p:txBody>
            </p:sp>
          </mc:Choice>
          <mc:Fallback xmlns="">
            <p:sp>
              <p:nvSpPr>
                <p:cNvPr id="273" name="TextBox 272">
                  <a:extLst>
                    <a:ext uri="{FF2B5EF4-FFF2-40B4-BE49-F238E27FC236}">
                      <a16:creationId xmlns:a16="http://schemas.microsoft.com/office/drawing/2014/main" id="{DD5B9210-2871-353C-AF6D-482AD7536E06}"/>
                    </a:ext>
                  </a:extLst>
                </p:cNvPr>
                <p:cNvSpPr txBox="1">
                  <a:spLocks noRot="1" noChangeAspect="1" noMove="1" noResize="1" noEditPoints="1" noAdjustHandles="1" noChangeArrowheads="1" noChangeShapeType="1" noTextEdit="1"/>
                </p:cNvSpPr>
                <p:nvPr/>
              </p:nvSpPr>
              <p:spPr>
                <a:xfrm>
                  <a:off x="6325274" y="1841663"/>
                  <a:ext cx="2645588" cy="493399"/>
                </a:xfrm>
                <a:prstGeom prst="rect">
                  <a:avLst/>
                </a:prstGeom>
                <a:blipFill>
                  <a:blip r:embed="rId6"/>
                  <a:stretch>
                    <a:fillRect b="-4286"/>
                  </a:stretch>
                </a:blipFill>
              </p:spPr>
              <p:txBody>
                <a:bodyPr/>
                <a:lstStyle/>
                <a:p>
                  <a:r>
                    <a:rPr lang="en-GB">
                      <a:noFill/>
                    </a:rPr>
                    <a:t> </a:t>
                  </a:r>
                </a:p>
              </p:txBody>
            </p:sp>
          </mc:Fallback>
        </mc:AlternateContent>
        <p:sp>
          <p:nvSpPr>
            <p:cNvPr id="268" name="Triangle 267">
              <a:extLst>
                <a:ext uri="{FF2B5EF4-FFF2-40B4-BE49-F238E27FC236}">
                  <a16:creationId xmlns:a16="http://schemas.microsoft.com/office/drawing/2014/main" id="{5F80D1BE-A0E0-EFB5-5C3E-36AE8F1172DC}"/>
                </a:ext>
              </a:extLst>
            </p:cNvPr>
            <p:cNvSpPr/>
            <p:nvPr/>
          </p:nvSpPr>
          <p:spPr>
            <a:xfrm>
              <a:off x="8898040" y="1744306"/>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9" name="Group 268">
              <a:extLst>
                <a:ext uri="{FF2B5EF4-FFF2-40B4-BE49-F238E27FC236}">
                  <a16:creationId xmlns:a16="http://schemas.microsoft.com/office/drawing/2014/main" id="{708C8ED7-C2D2-7CD0-C88F-63D734E74F70}"/>
                </a:ext>
              </a:extLst>
            </p:cNvPr>
            <p:cNvGrpSpPr/>
            <p:nvPr/>
          </p:nvGrpSpPr>
          <p:grpSpPr>
            <a:xfrm rot="20852473">
              <a:off x="7553332" y="796312"/>
              <a:ext cx="3743957" cy="951955"/>
              <a:chOff x="1217335" y="3957802"/>
              <a:chExt cx="3743957" cy="951955"/>
            </a:xfrm>
          </p:grpSpPr>
          <p:cxnSp>
            <p:nvCxnSpPr>
              <p:cNvPr id="285" name="Straight Connector 284">
                <a:extLst>
                  <a:ext uri="{FF2B5EF4-FFF2-40B4-BE49-F238E27FC236}">
                    <a16:creationId xmlns:a16="http://schemas.microsoft.com/office/drawing/2014/main" id="{64244F94-D8FA-A66F-2A4D-24A0BF4D7B4B}"/>
                  </a:ext>
                </a:extLst>
              </p:cNvPr>
              <p:cNvCxnSpPr>
                <a:cxnSpLocks/>
              </p:cNvCxnSpPr>
              <p:nvPr/>
            </p:nvCxnSpPr>
            <p:spPr>
              <a:xfrm rot="747527" flipV="1">
                <a:off x="1385509" y="4874853"/>
                <a:ext cx="3575783" cy="34904"/>
              </a:xfrm>
              <a:prstGeom prst="line">
                <a:avLst/>
              </a:prstGeom>
              <a:ln w="7302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38330DB1-71D5-A994-8C45-5FA4D0B77741}"/>
                  </a:ext>
                </a:extLst>
              </p:cNvPr>
              <p:cNvSpPr/>
              <p:nvPr/>
            </p:nvSpPr>
            <p:spPr>
              <a:xfrm rot="747527">
                <a:off x="1217335" y="3957802"/>
                <a:ext cx="551329" cy="5513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0" name="Straight Connector 269">
              <a:extLst>
                <a:ext uri="{FF2B5EF4-FFF2-40B4-BE49-F238E27FC236}">
                  <a16:creationId xmlns:a16="http://schemas.microsoft.com/office/drawing/2014/main" id="{CD2A8776-1EDD-D9F1-F541-1FA87FD0CB2A}"/>
                </a:ext>
              </a:extLst>
            </p:cNvPr>
            <p:cNvCxnSpPr>
              <a:cxnSpLocks/>
            </p:cNvCxnSpPr>
            <p:nvPr/>
          </p:nvCxnSpPr>
          <p:spPr>
            <a:xfrm flipH="1">
              <a:off x="11320343" y="996480"/>
              <a:ext cx="23097" cy="552828"/>
            </a:xfrm>
            <a:prstGeom prst="line">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DDDD8E5C-92EF-4519-0528-8A8EBC4FCDFF}"/>
                </a:ext>
              </a:extLst>
            </p:cNvPr>
            <p:cNvCxnSpPr>
              <a:cxnSpLocks/>
            </p:cNvCxnSpPr>
            <p:nvPr/>
          </p:nvCxnSpPr>
          <p:spPr>
            <a:xfrm flipH="1">
              <a:off x="7796965" y="1420045"/>
              <a:ext cx="10876" cy="723093"/>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F5D3F5CE-10E9-39E5-1CC1-A218A6BC1960}"/>
                    </a:ext>
                  </a:extLst>
                </p:cNvPr>
                <p:cNvSpPr txBox="1"/>
                <p:nvPr/>
              </p:nvSpPr>
              <p:spPr>
                <a:xfrm>
                  <a:off x="11027991" y="549379"/>
                  <a:ext cx="630897" cy="4933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E</m:t>
                            </m:r>
                          </m:sub>
                        </m:sSub>
                      </m:oMath>
                    </m:oMathPara>
                  </a14:m>
                  <a:endParaRPr lang="en-US" sz="2200" dirty="0"/>
                </a:p>
              </p:txBody>
            </p:sp>
          </mc:Choice>
          <mc:Fallback xmlns="">
            <p:sp>
              <p:nvSpPr>
                <p:cNvPr id="272" name="TextBox 271">
                  <a:extLst>
                    <a:ext uri="{FF2B5EF4-FFF2-40B4-BE49-F238E27FC236}">
                      <a16:creationId xmlns:a16="http://schemas.microsoft.com/office/drawing/2014/main" id="{F5D3F5CE-10E9-39E5-1CC1-A218A6BC1960}"/>
                    </a:ext>
                  </a:extLst>
                </p:cNvPr>
                <p:cNvSpPr txBox="1">
                  <a:spLocks noRot="1" noChangeAspect="1" noMove="1" noResize="1" noEditPoints="1" noAdjustHandles="1" noChangeArrowheads="1" noChangeShapeType="1" noTextEdit="1"/>
                </p:cNvSpPr>
                <p:nvPr/>
              </p:nvSpPr>
              <p:spPr>
                <a:xfrm>
                  <a:off x="11027991" y="549379"/>
                  <a:ext cx="630897" cy="493399"/>
                </a:xfrm>
                <a:prstGeom prst="rect">
                  <a:avLst/>
                </a:prstGeom>
                <a:blipFill>
                  <a:blip r:embed="rId7"/>
                  <a:stretch>
                    <a:fillRect b="-2817"/>
                  </a:stretch>
                </a:blipFill>
              </p:spPr>
              <p:txBody>
                <a:bodyPr/>
                <a:lstStyle/>
                <a:p>
                  <a:r>
                    <a:rPr lang="en-GB">
                      <a:noFill/>
                    </a:rPr>
                    <a:t> </a:t>
                  </a:r>
                </a:p>
              </p:txBody>
            </p:sp>
          </mc:Fallback>
        </mc:AlternateContent>
        <p:sp>
          <p:nvSpPr>
            <p:cNvPr id="274" name="Oval 273">
              <a:extLst>
                <a:ext uri="{FF2B5EF4-FFF2-40B4-BE49-F238E27FC236}">
                  <a16:creationId xmlns:a16="http://schemas.microsoft.com/office/drawing/2014/main" id="{68B0AC6B-302C-C7A3-B2AE-8B24888B7E60}"/>
                </a:ext>
              </a:extLst>
            </p:cNvPr>
            <p:cNvSpPr/>
            <p:nvPr/>
          </p:nvSpPr>
          <p:spPr>
            <a:xfrm>
              <a:off x="9310341" y="1578204"/>
              <a:ext cx="224194" cy="19163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xtBox 274">
              <a:extLst>
                <a:ext uri="{FF2B5EF4-FFF2-40B4-BE49-F238E27FC236}">
                  <a16:creationId xmlns:a16="http://schemas.microsoft.com/office/drawing/2014/main" id="{2483C5D4-7438-38F0-82EE-A360B8DF9C21}"/>
                </a:ext>
              </a:extLst>
            </p:cNvPr>
            <p:cNvSpPr txBox="1"/>
            <p:nvPr/>
          </p:nvSpPr>
          <p:spPr>
            <a:xfrm>
              <a:off x="9904893" y="1957590"/>
              <a:ext cx="957806" cy="430887"/>
            </a:xfrm>
            <a:prstGeom prst="rect">
              <a:avLst/>
            </a:prstGeom>
            <a:noFill/>
          </p:spPr>
          <p:txBody>
            <a:bodyPr wrap="square" rtlCol="0">
              <a:spAutoFit/>
            </a:bodyPr>
            <a:lstStyle/>
            <a:p>
              <a:pPr algn="ctr"/>
              <a:r>
                <a:rPr lang="en-US" sz="2200" i="1" dirty="0">
                  <a:latin typeface="Cambria Math" panose="02040503050406030204" pitchFamily="18" charset="0"/>
                  <a:ea typeface="Cambria Math" panose="02040503050406030204" pitchFamily="18" charset="0"/>
                </a:rPr>
                <a:t>a</a:t>
              </a:r>
            </a:p>
          </p:txBody>
        </p:sp>
        <p:sp>
          <p:nvSpPr>
            <p:cNvPr id="276" name="TextBox 275">
              <a:extLst>
                <a:ext uri="{FF2B5EF4-FFF2-40B4-BE49-F238E27FC236}">
                  <a16:creationId xmlns:a16="http://schemas.microsoft.com/office/drawing/2014/main" id="{1D960A65-C551-FBC8-4BE6-494485694416}"/>
                </a:ext>
              </a:extLst>
            </p:cNvPr>
            <p:cNvSpPr txBox="1"/>
            <p:nvPr/>
          </p:nvSpPr>
          <p:spPr>
            <a:xfrm>
              <a:off x="7906736" y="2007765"/>
              <a:ext cx="981258" cy="430887"/>
            </a:xfrm>
            <a:prstGeom prst="rect">
              <a:avLst/>
            </a:prstGeom>
            <a:noFill/>
          </p:spPr>
          <p:txBody>
            <a:bodyPr wrap="square" rtlCol="0">
              <a:spAutoFit/>
            </a:bodyPr>
            <a:lstStyle/>
            <a:p>
              <a:pPr algn="ctr"/>
              <a:r>
                <a:rPr lang="en-US" sz="2200" i="1" dirty="0">
                  <a:latin typeface="Cambria Math" panose="02040503050406030204" pitchFamily="18" charset="0"/>
                  <a:ea typeface="Cambria Math" panose="02040503050406030204" pitchFamily="18" charset="0"/>
                </a:rPr>
                <a:t>b</a:t>
              </a:r>
            </a:p>
          </p:txBody>
        </p:sp>
        <p:sp>
          <p:nvSpPr>
            <p:cNvPr id="277" name="TextBox 276">
              <a:extLst>
                <a:ext uri="{FF2B5EF4-FFF2-40B4-BE49-F238E27FC236}">
                  <a16:creationId xmlns:a16="http://schemas.microsoft.com/office/drawing/2014/main" id="{249D38EF-3818-EAAD-F626-8EDA2D2FC952}"/>
                </a:ext>
              </a:extLst>
            </p:cNvPr>
            <p:cNvSpPr txBox="1"/>
            <p:nvPr/>
          </p:nvSpPr>
          <p:spPr>
            <a:xfrm>
              <a:off x="10824882" y="2299447"/>
              <a:ext cx="184731" cy="307777"/>
            </a:xfrm>
            <a:prstGeom prst="rect">
              <a:avLst/>
            </a:prstGeom>
            <a:noFill/>
          </p:spPr>
          <p:txBody>
            <a:bodyPr wrap="none" rtlCol="0">
              <a:spAutoFit/>
            </a:bodyPr>
            <a:lstStyle/>
            <a:p>
              <a:endParaRPr lang="en-US" dirty="0"/>
            </a:p>
          </p:txBody>
        </p:sp>
        <p:cxnSp>
          <p:nvCxnSpPr>
            <p:cNvPr id="278" name="Straight Arrow Connector 277">
              <a:extLst>
                <a:ext uri="{FF2B5EF4-FFF2-40B4-BE49-F238E27FC236}">
                  <a16:creationId xmlns:a16="http://schemas.microsoft.com/office/drawing/2014/main" id="{DAD1FC0E-7269-F6E1-AE2F-D391424717BD}"/>
                </a:ext>
              </a:extLst>
            </p:cNvPr>
            <p:cNvCxnSpPr>
              <a:cxnSpLocks/>
            </p:cNvCxnSpPr>
            <p:nvPr/>
          </p:nvCxnSpPr>
          <p:spPr>
            <a:xfrm>
              <a:off x="9225820" y="2412388"/>
              <a:ext cx="2168410" cy="0"/>
            </a:xfrm>
            <a:prstGeom prst="straightConnector1">
              <a:avLst/>
            </a:prstGeom>
            <a:ln w="158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A2CEB8D3-B27A-64B4-7F7E-7663301F17FB}"/>
                </a:ext>
              </a:extLst>
            </p:cNvPr>
            <p:cNvCxnSpPr>
              <a:cxnSpLocks/>
            </p:cNvCxnSpPr>
            <p:nvPr/>
          </p:nvCxnSpPr>
          <p:spPr>
            <a:xfrm flipV="1">
              <a:off x="11353800" y="1769840"/>
              <a:ext cx="0" cy="535312"/>
            </a:xfrm>
            <a:prstGeom prst="straightConnector1">
              <a:avLst/>
            </a:prstGeom>
            <a:ln w="1587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FB78A411-9BA7-69E0-886A-AB67C60E02E4}"/>
                </a:ext>
              </a:extLst>
            </p:cNvPr>
            <p:cNvCxnSpPr>
              <a:cxnSpLocks/>
            </p:cNvCxnSpPr>
            <p:nvPr/>
          </p:nvCxnSpPr>
          <p:spPr>
            <a:xfrm>
              <a:off x="7786055" y="2412388"/>
              <a:ext cx="1410972" cy="0"/>
            </a:xfrm>
            <a:prstGeom prst="straightConnector1">
              <a:avLst/>
            </a:prstGeom>
            <a:ln w="15875">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99" name="Group 298" descr="A diagram showing an lever tipped to the left.  It has a load on the left hand size of a rigid bar/beam, represented by a square. There is an arrow on the square pointing downwards, with the label FL. The distance between the load and the fulcrum is labelled b. The distance between the fulcrum and the effort force (labelled FE) is labelled A. ">
            <a:extLst>
              <a:ext uri="{FF2B5EF4-FFF2-40B4-BE49-F238E27FC236}">
                <a16:creationId xmlns:a16="http://schemas.microsoft.com/office/drawing/2014/main" id="{0AE047C9-6844-6580-10AD-C12A276DDEEF}"/>
              </a:ext>
            </a:extLst>
          </p:cNvPr>
          <p:cNvGrpSpPr/>
          <p:nvPr/>
        </p:nvGrpSpPr>
        <p:grpSpPr>
          <a:xfrm>
            <a:off x="6146963" y="4153496"/>
            <a:ext cx="4608645" cy="2225435"/>
            <a:chOff x="3013135" y="5907468"/>
            <a:chExt cx="5277258" cy="2548296"/>
          </a:xfrm>
        </p:grpSpPr>
        <p:sp>
          <p:nvSpPr>
            <p:cNvPr id="300" name="Triangle 299">
              <a:extLst>
                <a:ext uri="{FF2B5EF4-FFF2-40B4-BE49-F238E27FC236}">
                  <a16:creationId xmlns:a16="http://schemas.microsoft.com/office/drawing/2014/main" id="{5732F7F0-0437-48BE-57A8-8272A8B20B7E}"/>
                </a:ext>
              </a:extLst>
            </p:cNvPr>
            <p:cNvSpPr/>
            <p:nvPr/>
          </p:nvSpPr>
          <p:spPr>
            <a:xfrm>
              <a:off x="5479670" y="7517483"/>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a:extLst>
                <a:ext uri="{FF2B5EF4-FFF2-40B4-BE49-F238E27FC236}">
                  <a16:creationId xmlns:a16="http://schemas.microsoft.com/office/drawing/2014/main" id="{96EC9979-BAAA-C486-E4E7-0A2993417D7C}"/>
                </a:ext>
              </a:extLst>
            </p:cNvPr>
            <p:cNvGrpSpPr/>
            <p:nvPr/>
          </p:nvGrpSpPr>
          <p:grpSpPr>
            <a:xfrm rot="20852473">
              <a:off x="4135032" y="6840227"/>
              <a:ext cx="3851462" cy="589875"/>
              <a:chOff x="1196788" y="4238039"/>
              <a:chExt cx="3851462" cy="589875"/>
            </a:xfrm>
          </p:grpSpPr>
          <p:cxnSp>
            <p:nvCxnSpPr>
              <p:cNvPr id="312" name="Straight Connector 311">
                <a:extLst>
                  <a:ext uri="{FF2B5EF4-FFF2-40B4-BE49-F238E27FC236}">
                    <a16:creationId xmlns:a16="http://schemas.microsoft.com/office/drawing/2014/main" id="{21FFD41B-B434-5E2D-4B08-80364831F2D1}"/>
                  </a:ext>
                </a:extLst>
              </p:cNvPr>
              <p:cNvCxnSpPr/>
              <p:nvPr/>
            </p:nvCxnSpPr>
            <p:spPr>
              <a:xfrm>
                <a:off x="1196788" y="4827914"/>
                <a:ext cx="3851462" cy="0"/>
              </a:xfrm>
              <a:prstGeom prst="line">
                <a:avLst/>
              </a:prstGeom>
              <a:ln w="7302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Rectangle 312">
                <a:extLst>
                  <a:ext uri="{FF2B5EF4-FFF2-40B4-BE49-F238E27FC236}">
                    <a16:creationId xmlns:a16="http://schemas.microsoft.com/office/drawing/2014/main" id="{950D194B-6482-49C5-99DD-52E5A865718B}"/>
                  </a:ext>
                </a:extLst>
              </p:cNvPr>
              <p:cNvSpPr/>
              <p:nvPr/>
            </p:nvSpPr>
            <p:spPr>
              <a:xfrm>
                <a:off x="1299882" y="4238039"/>
                <a:ext cx="551329" cy="5513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2" name="Straight Connector 301">
              <a:extLst>
                <a:ext uri="{FF2B5EF4-FFF2-40B4-BE49-F238E27FC236}">
                  <a16:creationId xmlns:a16="http://schemas.microsoft.com/office/drawing/2014/main" id="{9D237DC9-D760-3607-C5DD-097575C92538}"/>
                </a:ext>
              </a:extLst>
            </p:cNvPr>
            <p:cNvCxnSpPr>
              <a:cxnSpLocks/>
            </p:cNvCxnSpPr>
            <p:nvPr/>
          </p:nvCxnSpPr>
          <p:spPr>
            <a:xfrm>
              <a:off x="7807841" y="6356349"/>
              <a:ext cx="155556" cy="594503"/>
            </a:xfrm>
            <a:prstGeom prst="line">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4672EC2-6239-EF40-EAF6-9F4685D21D4B}"/>
                </a:ext>
              </a:extLst>
            </p:cNvPr>
            <p:cNvCxnSpPr>
              <a:cxnSpLocks/>
            </p:cNvCxnSpPr>
            <p:nvPr/>
          </p:nvCxnSpPr>
          <p:spPr>
            <a:xfrm>
              <a:off x="4550543" y="7463531"/>
              <a:ext cx="120210" cy="664403"/>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AC50D8C3-2AB6-3578-B7B2-C675A5D5C0C4}"/>
                    </a:ext>
                  </a:extLst>
                </p:cNvPr>
                <p:cNvSpPr txBox="1"/>
                <p:nvPr/>
              </p:nvSpPr>
              <p:spPr>
                <a:xfrm>
                  <a:off x="3013135" y="7962365"/>
                  <a:ext cx="2645588" cy="4933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m:rPr>
                                <m:sty m:val="p"/>
                              </m:rPr>
                              <a:rPr lang="en-US" sz="2200" i="0">
                                <a:latin typeface="Cambria Math" panose="02040503050406030204" pitchFamily="18" charset="0"/>
                              </a:rPr>
                              <m:t>L</m:t>
                            </m:r>
                          </m:sub>
                        </m:sSub>
                      </m:oMath>
                    </m:oMathPara>
                  </a14:m>
                  <a:endParaRPr lang="en-US" sz="2200" dirty="0"/>
                </a:p>
              </p:txBody>
            </p:sp>
          </mc:Choice>
          <mc:Fallback xmlns="">
            <p:sp>
              <p:nvSpPr>
                <p:cNvPr id="304" name="TextBox 303">
                  <a:extLst>
                    <a:ext uri="{FF2B5EF4-FFF2-40B4-BE49-F238E27FC236}">
                      <a16:creationId xmlns:a16="http://schemas.microsoft.com/office/drawing/2014/main" id="{AC50D8C3-2AB6-3578-B7B2-C675A5D5C0C4}"/>
                    </a:ext>
                  </a:extLst>
                </p:cNvPr>
                <p:cNvSpPr txBox="1">
                  <a:spLocks noRot="1" noChangeAspect="1" noMove="1" noResize="1" noEditPoints="1" noAdjustHandles="1" noChangeArrowheads="1" noChangeShapeType="1" noTextEdit="1"/>
                </p:cNvSpPr>
                <p:nvPr/>
              </p:nvSpPr>
              <p:spPr>
                <a:xfrm>
                  <a:off x="3013135" y="7962365"/>
                  <a:ext cx="2645588" cy="493399"/>
                </a:xfrm>
                <a:prstGeom prst="rect">
                  <a:avLst/>
                </a:prstGeom>
                <a:blipFill>
                  <a:blip r:embed="rId8"/>
                  <a:stretch>
                    <a:fillRect b="-2817"/>
                  </a:stretch>
                </a:blipFill>
              </p:spPr>
              <p:txBody>
                <a:bodyPr/>
                <a:lstStyle/>
                <a:p>
                  <a:r>
                    <a:rPr lang="en-GB">
                      <a:noFill/>
                    </a:rPr>
                    <a:t> </a:t>
                  </a:r>
                </a:p>
              </p:txBody>
            </p:sp>
          </mc:Fallback>
        </mc:AlternateContent>
        <p:sp>
          <p:nvSpPr>
            <p:cNvPr id="305" name="Oval 304">
              <a:extLst>
                <a:ext uri="{FF2B5EF4-FFF2-40B4-BE49-F238E27FC236}">
                  <a16:creationId xmlns:a16="http://schemas.microsoft.com/office/drawing/2014/main" id="{8FDBC26A-99B1-39F3-3EB4-2DB64D40B26B}"/>
                </a:ext>
              </a:extLst>
            </p:cNvPr>
            <p:cNvSpPr/>
            <p:nvPr/>
          </p:nvSpPr>
          <p:spPr>
            <a:xfrm>
              <a:off x="5891971" y="7351381"/>
              <a:ext cx="224194" cy="19163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a16="http://schemas.microsoft.com/office/drawing/2014/main" id="{C6EA3E99-1C01-D639-D1ED-08D294A3248E}"/>
                </a:ext>
              </a:extLst>
            </p:cNvPr>
            <p:cNvSpPr txBox="1"/>
            <p:nvPr/>
          </p:nvSpPr>
          <p:spPr>
            <a:xfrm>
              <a:off x="5501945" y="6616990"/>
              <a:ext cx="2645588" cy="430887"/>
            </a:xfrm>
            <a:prstGeom prst="rect">
              <a:avLst/>
            </a:prstGeom>
            <a:noFill/>
          </p:spPr>
          <p:txBody>
            <a:bodyPr wrap="square" rtlCol="0">
              <a:spAutoFit/>
            </a:bodyPr>
            <a:lstStyle/>
            <a:p>
              <a:pPr algn="ctr"/>
              <a:r>
                <a:rPr lang="en-US" sz="2200" i="1" dirty="0">
                  <a:latin typeface="Cambria Math" panose="02040503050406030204" pitchFamily="18" charset="0"/>
                  <a:ea typeface="Cambria Math" panose="02040503050406030204" pitchFamily="18" charset="0"/>
                </a:rPr>
                <a:t>a</a:t>
              </a:r>
            </a:p>
          </p:txBody>
        </p:sp>
        <p:sp>
          <p:nvSpPr>
            <p:cNvPr id="307" name="TextBox 306">
              <a:extLst>
                <a:ext uri="{FF2B5EF4-FFF2-40B4-BE49-F238E27FC236}">
                  <a16:creationId xmlns:a16="http://schemas.microsoft.com/office/drawing/2014/main" id="{F6BC160A-687F-2647-6320-A6C6627DC55B}"/>
                </a:ext>
              </a:extLst>
            </p:cNvPr>
            <p:cNvSpPr txBox="1"/>
            <p:nvPr/>
          </p:nvSpPr>
          <p:spPr>
            <a:xfrm>
              <a:off x="4526979" y="6950852"/>
              <a:ext cx="981258" cy="430887"/>
            </a:xfrm>
            <a:prstGeom prst="rect">
              <a:avLst/>
            </a:prstGeom>
            <a:noFill/>
          </p:spPr>
          <p:txBody>
            <a:bodyPr wrap="square" rtlCol="0">
              <a:spAutoFit/>
            </a:bodyPr>
            <a:lstStyle/>
            <a:p>
              <a:pPr algn="ctr"/>
              <a:r>
                <a:rPr lang="en-US" sz="2200" i="1" dirty="0">
                  <a:latin typeface="Cambria Math" panose="02040503050406030204" pitchFamily="18" charset="0"/>
                  <a:ea typeface="Cambria Math" panose="02040503050406030204" pitchFamily="18" charset="0"/>
                </a:rPr>
                <a:t>b</a:t>
              </a:r>
            </a:p>
          </p:txBody>
        </p:sp>
        <p:cxnSp>
          <p:nvCxnSpPr>
            <p:cNvPr id="308" name="Straight Arrow Connector 307">
              <a:extLst>
                <a:ext uri="{FF2B5EF4-FFF2-40B4-BE49-F238E27FC236}">
                  <a16:creationId xmlns:a16="http://schemas.microsoft.com/office/drawing/2014/main" id="{C2DB7DB5-9311-3193-225A-ED09F3B92477}"/>
                </a:ext>
              </a:extLst>
            </p:cNvPr>
            <p:cNvCxnSpPr>
              <a:cxnSpLocks/>
            </p:cNvCxnSpPr>
            <p:nvPr/>
          </p:nvCxnSpPr>
          <p:spPr>
            <a:xfrm flipV="1">
              <a:off x="5714387" y="6858000"/>
              <a:ext cx="2171232" cy="498065"/>
            </a:xfrm>
            <a:prstGeom prst="straightConnector1">
              <a:avLst/>
            </a:prstGeom>
            <a:ln w="1587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16266950-8B83-1243-0996-28B647E38374}"/>
                </a:ext>
              </a:extLst>
            </p:cNvPr>
            <p:cNvCxnSpPr>
              <a:cxnSpLocks/>
              <a:endCxn id="306" idx="1"/>
            </p:cNvCxnSpPr>
            <p:nvPr/>
          </p:nvCxnSpPr>
          <p:spPr>
            <a:xfrm flipV="1">
              <a:off x="4419203" y="6832434"/>
              <a:ext cx="1082742" cy="255828"/>
            </a:xfrm>
            <a:prstGeom prst="straightConnector1">
              <a:avLst/>
            </a:prstGeom>
            <a:ln w="15875">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074CE40E-4A85-6F71-7ED6-074E9EBF0482}"/>
                    </a:ext>
                  </a:extLst>
                </p:cNvPr>
                <p:cNvSpPr txBox="1"/>
                <p:nvPr/>
              </p:nvSpPr>
              <p:spPr>
                <a:xfrm>
                  <a:off x="7659496" y="5907468"/>
                  <a:ext cx="630897" cy="4933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E</m:t>
                            </m:r>
                          </m:sub>
                        </m:sSub>
                      </m:oMath>
                    </m:oMathPara>
                  </a14:m>
                  <a:endParaRPr lang="en-US" sz="2200" dirty="0"/>
                </a:p>
              </p:txBody>
            </p:sp>
          </mc:Choice>
          <mc:Fallback xmlns="">
            <p:sp>
              <p:nvSpPr>
                <p:cNvPr id="310" name="TextBox 309">
                  <a:extLst>
                    <a:ext uri="{FF2B5EF4-FFF2-40B4-BE49-F238E27FC236}">
                      <a16:creationId xmlns:a16="http://schemas.microsoft.com/office/drawing/2014/main" id="{074CE40E-4A85-6F71-7ED6-074E9EBF0482}"/>
                    </a:ext>
                  </a:extLst>
                </p:cNvPr>
                <p:cNvSpPr txBox="1">
                  <a:spLocks noRot="1" noChangeAspect="1" noMove="1" noResize="1" noEditPoints="1" noAdjustHandles="1" noChangeArrowheads="1" noChangeShapeType="1" noTextEdit="1"/>
                </p:cNvSpPr>
                <p:nvPr/>
              </p:nvSpPr>
              <p:spPr>
                <a:xfrm>
                  <a:off x="7659496" y="5907468"/>
                  <a:ext cx="630897" cy="493399"/>
                </a:xfrm>
                <a:prstGeom prst="rect">
                  <a:avLst/>
                </a:prstGeom>
                <a:blipFill>
                  <a:blip r:embed="rId9"/>
                  <a:stretch>
                    <a:fillRect b="-2817"/>
                  </a:stretch>
                </a:blipFill>
              </p:spPr>
              <p:txBody>
                <a:bodyPr/>
                <a:lstStyle/>
                <a:p>
                  <a:r>
                    <a:rPr lang="en-GB">
                      <a:noFill/>
                    </a:rPr>
                    <a:t> </a:t>
                  </a:r>
                </a:p>
              </p:txBody>
            </p:sp>
          </mc:Fallback>
        </mc:AlternateContent>
        <p:cxnSp>
          <p:nvCxnSpPr>
            <p:cNvPr id="311" name="Straight Arrow Connector 310">
              <a:extLst>
                <a:ext uri="{FF2B5EF4-FFF2-40B4-BE49-F238E27FC236}">
                  <a16:creationId xmlns:a16="http://schemas.microsoft.com/office/drawing/2014/main" id="{71D6DF83-9364-A1A8-0C6D-855231A5FCBC}"/>
                </a:ext>
              </a:extLst>
            </p:cNvPr>
            <p:cNvCxnSpPr>
              <a:cxnSpLocks/>
            </p:cNvCxnSpPr>
            <p:nvPr/>
          </p:nvCxnSpPr>
          <p:spPr>
            <a:xfrm flipH="1" flipV="1">
              <a:off x="5573878" y="6801988"/>
              <a:ext cx="119934" cy="506530"/>
            </a:xfrm>
            <a:prstGeom prst="straightConnector1">
              <a:avLst/>
            </a:prstGeom>
            <a:ln w="15875">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Google Shape;147;p2">
            <a:extLst>
              <a:ext uri="{FF2B5EF4-FFF2-40B4-BE49-F238E27FC236}">
                <a16:creationId xmlns:a16="http://schemas.microsoft.com/office/drawing/2014/main" id="{6CA16192-0F09-E2F9-1F6A-FF665DA42301}"/>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34797471-F99A-42A3-232D-06A9C33DB929}"/>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moments</a:t>
            </a:r>
            <a:endParaRPr dirty="0"/>
          </a:p>
        </p:txBody>
      </p:sp>
      <p:sp>
        <p:nvSpPr>
          <p:cNvPr id="25" name="Google Shape;270;p15">
            <a:extLst>
              <a:ext uri="{FF2B5EF4-FFF2-40B4-BE49-F238E27FC236}">
                <a16:creationId xmlns:a16="http://schemas.microsoft.com/office/drawing/2014/main" id="{7BA42502-D4CD-B243-ADAB-D5659A868205}"/>
              </a:ext>
            </a:extLst>
          </p:cNvPr>
          <p:cNvSpPr txBox="1">
            <a:spLocks/>
          </p:cNvSpPr>
          <p:nvPr/>
        </p:nvSpPr>
        <p:spPr>
          <a:xfrm>
            <a:off x="838200" y="1825625"/>
            <a:ext cx="8918986" cy="215947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534C29"/>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534C29"/>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lvl="0" indent="0">
              <a:spcBef>
                <a:spcPts val="0"/>
              </a:spcBef>
              <a:buClr>
                <a:srgbClr val="432673"/>
              </a:buClr>
              <a:buSzPts val="2400"/>
              <a:buNone/>
            </a:pPr>
            <a:r>
              <a:rPr lang="en-GB" dirty="0"/>
              <a:t>A plank is balanced on a fulcrum with a 50 N load placed 0.8 m from the fulcrum. An effort 1.4 m from the fulcrum is applied on the other side. Would an effort of 30 N be enough to lift the load?</a:t>
            </a:r>
          </a:p>
          <a:p>
            <a:pPr marL="0" lvl="0" indent="0">
              <a:spcBef>
                <a:spcPts val="600"/>
              </a:spcBef>
              <a:buSzPts val="2400"/>
              <a:buNone/>
            </a:pPr>
            <a:endParaRPr lang="en-GB" dirty="0"/>
          </a:p>
        </p:txBody>
      </p:sp>
      <p:grpSp>
        <p:nvGrpSpPr>
          <p:cNvPr id="56" name="Group 55" descr="A diagram showing an horizontal lever, with a load on the left hand size of a rigid bar/beam, represented by a square. There is an arrow on the square pointing downwards, with the label 50 N. The distance between the load and the fulcrum is labelled 0.8 m. The distance between the fulcrum and the effort force (labelled FE) is labelled 1.4m ">
            <a:extLst>
              <a:ext uri="{FF2B5EF4-FFF2-40B4-BE49-F238E27FC236}">
                <a16:creationId xmlns:a16="http://schemas.microsoft.com/office/drawing/2014/main" id="{03DE8CF6-953C-2566-A94A-A793EAE70C32}"/>
              </a:ext>
            </a:extLst>
          </p:cNvPr>
          <p:cNvGrpSpPr/>
          <p:nvPr/>
        </p:nvGrpSpPr>
        <p:grpSpPr>
          <a:xfrm>
            <a:off x="6096000" y="3892466"/>
            <a:ext cx="4898578" cy="2112750"/>
            <a:chOff x="1186788" y="3858502"/>
            <a:chExt cx="4898578" cy="2112750"/>
          </a:xfrm>
        </p:grpSpPr>
        <p:sp>
          <p:nvSpPr>
            <p:cNvPr id="57" name="Triangle 56">
              <a:extLst>
                <a:ext uri="{FF2B5EF4-FFF2-40B4-BE49-F238E27FC236}">
                  <a16:creationId xmlns:a16="http://schemas.microsoft.com/office/drawing/2014/main" id="{604B611D-0B9E-7770-767E-DD8ED2655F1C}"/>
                </a:ext>
              </a:extLst>
            </p:cNvPr>
            <p:cNvSpPr/>
            <p:nvPr/>
          </p:nvSpPr>
          <p:spPr>
            <a:xfrm>
              <a:off x="3589176" y="5087726"/>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CCD61D92-5554-485D-7FE0-6027308F4378}"/>
                </a:ext>
              </a:extLst>
            </p:cNvPr>
            <p:cNvGrpSpPr/>
            <p:nvPr/>
          </p:nvGrpSpPr>
          <p:grpSpPr>
            <a:xfrm rot="20852473">
              <a:off x="2244468" y="4139732"/>
              <a:ext cx="3743957" cy="951955"/>
              <a:chOff x="1217335" y="3957802"/>
              <a:chExt cx="3743957" cy="951955"/>
            </a:xfrm>
          </p:grpSpPr>
          <p:cxnSp>
            <p:nvCxnSpPr>
              <p:cNvPr id="258" name="Straight Connector 257">
                <a:extLst>
                  <a:ext uri="{FF2B5EF4-FFF2-40B4-BE49-F238E27FC236}">
                    <a16:creationId xmlns:a16="http://schemas.microsoft.com/office/drawing/2014/main" id="{60FCAF6F-2734-790D-E3B9-19500B6C5865}"/>
                  </a:ext>
                </a:extLst>
              </p:cNvPr>
              <p:cNvCxnSpPr>
                <a:cxnSpLocks/>
              </p:cNvCxnSpPr>
              <p:nvPr/>
            </p:nvCxnSpPr>
            <p:spPr>
              <a:xfrm rot="747527" flipV="1">
                <a:off x="1385509" y="4874853"/>
                <a:ext cx="3575783" cy="34904"/>
              </a:xfrm>
              <a:prstGeom prst="line">
                <a:avLst/>
              </a:prstGeom>
              <a:ln w="7302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258">
                <a:extLst>
                  <a:ext uri="{FF2B5EF4-FFF2-40B4-BE49-F238E27FC236}">
                    <a16:creationId xmlns:a16="http://schemas.microsoft.com/office/drawing/2014/main" id="{60EC556C-25A3-36ED-462F-96BDAC38197F}"/>
                  </a:ext>
                </a:extLst>
              </p:cNvPr>
              <p:cNvSpPr/>
              <p:nvPr/>
            </p:nvSpPr>
            <p:spPr>
              <a:xfrm rot="747527">
                <a:off x="1217335" y="3957802"/>
                <a:ext cx="551329" cy="5513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Connector 58">
              <a:extLst>
                <a:ext uri="{FF2B5EF4-FFF2-40B4-BE49-F238E27FC236}">
                  <a16:creationId xmlns:a16="http://schemas.microsoft.com/office/drawing/2014/main" id="{48B0D3F5-86B4-D813-0EA1-5ACC97A143F5}"/>
                </a:ext>
              </a:extLst>
            </p:cNvPr>
            <p:cNvCxnSpPr>
              <a:cxnSpLocks/>
            </p:cNvCxnSpPr>
            <p:nvPr/>
          </p:nvCxnSpPr>
          <p:spPr>
            <a:xfrm flipH="1">
              <a:off x="6011479" y="4339900"/>
              <a:ext cx="23097" cy="552828"/>
            </a:xfrm>
            <a:prstGeom prst="line">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302470B-B2C5-1255-26FD-91D83AB063EC}"/>
                </a:ext>
              </a:extLst>
            </p:cNvPr>
            <p:cNvCxnSpPr>
              <a:cxnSpLocks/>
            </p:cNvCxnSpPr>
            <p:nvPr/>
          </p:nvCxnSpPr>
          <p:spPr>
            <a:xfrm flipH="1">
              <a:off x="2509582" y="4859253"/>
              <a:ext cx="4924" cy="663139"/>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47A1692-0823-B328-7087-E735930B2726}"/>
                    </a:ext>
                  </a:extLst>
                </p:cNvPr>
                <p:cNvSpPr txBox="1"/>
                <p:nvPr/>
              </p:nvSpPr>
              <p:spPr>
                <a:xfrm>
                  <a:off x="5454469" y="3858502"/>
                  <a:ext cx="63089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m:rPr>
                                <m:nor/>
                              </m:rPr>
                              <a:rPr lang="en-US" sz="2200" b="0" i="0" smtClean="0">
                                <a:latin typeface="Cambria Math" panose="02040503050406030204" pitchFamily="18" charset="0"/>
                              </a:rPr>
                              <m:t>effort</m:t>
                            </m:r>
                            <m:r>
                              <m:rPr>
                                <m:nor/>
                              </m:rPr>
                              <a:rPr lang="en-US" sz="2200" b="0" i="0" smtClean="0">
                                <a:latin typeface="Cambria Math" panose="02040503050406030204" pitchFamily="18" charset="0"/>
                              </a:rPr>
                              <m:t>, </m:t>
                            </m:r>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E</m:t>
                            </m:r>
                          </m:sub>
                        </m:sSub>
                      </m:oMath>
                    </m:oMathPara>
                  </a14:m>
                  <a:endParaRPr lang="en-US" sz="2200" dirty="0"/>
                </a:p>
              </p:txBody>
            </p:sp>
          </mc:Choice>
          <mc:Fallback xmlns="">
            <p:sp>
              <p:nvSpPr>
                <p:cNvPr id="61" name="TextBox 60">
                  <a:extLst>
                    <a:ext uri="{FF2B5EF4-FFF2-40B4-BE49-F238E27FC236}">
                      <a16:creationId xmlns:a16="http://schemas.microsoft.com/office/drawing/2014/main" id="{E47A1692-0823-B328-7087-E735930B2726}"/>
                    </a:ext>
                  </a:extLst>
                </p:cNvPr>
                <p:cNvSpPr txBox="1">
                  <a:spLocks noRot="1" noChangeAspect="1" noMove="1" noResize="1" noEditPoints="1" noAdjustHandles="1" noChangeArrowheads="1" noChangeShapeType="1" noTextEdit="1"/>
                </p:cNvSpPr>
                <p:nvPr/>
              </p:nvSpPr>
              <p:spPr>
                <a:xfrm>
                  <a:off x="5454469" y="3858502"/>
                  <a:ext cx="630897" cy="430887"/>
                </a:xfrm>
                <a:prstGeom prst="rect">
                  <a:avLst/>
                </a:prstGeom>
                <a:blipFill>
                  <a:blip r:embed="rId3"/>
                  <a:stretch>
                    <a:fillRect l="-3846" r="-91346" b="-11429"/>
                  </a:stretch>
                </a:blipFill>
              </p:spPr>
              <p:txBody>
                <a:bodyPr/>
                <a:lstStyle/>
                <a:p>
                  <a:r>
                    <a:rPr lang="en-GB">
                      <a:noFill/>
                    </a:rPr>
                    <a:t> </a:t>
                  </a:r>
                </a:p>
              </p:txBody>
            </p:sp>
          </mc:Fallback>
        </mc:AlternateContent>
        <p:sp>
          <p:nvSpPr>
            <p:cNvPr id="62" name="TextBox 61">
              <a:extLst>
                <a:ext uri="{FF2B5EF4-FFF2-40B4-BE49-F238E27FC236}">
                  <a16:creationId xmlns:a16="http://schemas.microsoft.com/office/drawing/2014/main" id="{D3E6E2DF-C872-5815-B52C-14FF20EC12C5}"/>
                </a:ext>
              </a:extLst>
            </p:cNvPr>
            <p:cNvSpPr txBox="1"/>
            <p:nvPr/>
          </p:nvSpPr>
          <p:spPr>
            <a:xfrm>
              <a:off x="1186788" y="5540365"/>
              <a:ext cx="2645588" cy="430887"/>
            </a:xfrm>
            <a:prstGeom prst="rect">
              <a:avLst/>
            </a:prstGeom>
            <a:noFill/>
          </p:spPr>
          <p:txBody>
            <a:bodyPr wrap="square" rtlCol="0">
              <a:spAutoFit/>
            </a:bodyPr>
            <a:lstStyle/>
            <a:p>
              <a:pPr algn="ctr"/>
              <a:r>
                <a:rPr lang="en-US" sz="2200" dirty="0"/>
                <a:t>50 N</a:t>
              </a:r>
            </a:p>
          </p:txBody>
        </p:sp>
        <p:sp>
          <p:nvSpPr>
            <p:cNvPr id="63" name="Oval 62">
              <a:extLst>
                <a:ext uri="{FF2B5EF4-FFF2-40B4-BE49-F238E27FC236}">
                  <a16:creationId xmlns:a16="http://schemas.microsoft.com/office/drawing/2014/main" id="{434A7B06-5979-DF3F-FC52-8B1E3E4A113F}"/>
                </a:ext>
              </a:extLst>
            </p:cNvPr>
            <p:cNvSpPr/>
            <p:nvPr/>
          </p:nvSpPr>
          <p:spPr>
            <a:xfrm>
              <a:off x="4001477" y="4921624"/>
              <a:ext cx="224194" cy="19163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a:extLst>
                <a:ext uri="{FF2B5EF4-FFF2-40B4-BE49-F238E27FC236}">
                  <a16:creationId xmlns:a16="http://schemas.microsoft.com/office/drawing/2014/main" id="{76202FC6-C6F5-C713-AB8F-03D5077F5CC8}"/>
                </a:ext>
              </a:extLst>
            </p:cNvPr>
            <p:cNvSpPr txBox="1"/>
            <p:nvPr/>
          </p:nvSpPr>
          <p:spPr>
            <a:xfrm>
              <a:off x="4389177" y="5165376"/>
              <a:ext cx="957806" cy="430887"/>
            </a:xfrm>
            <a:prstGeom prst="rect">
              <a:avLst/>
            </a:prstGeom>
            <a:noFill/>
          </p:spPr>
          <p:txBody>
            <a:bodyPr wrap="square" rtlCol="0">
              <a:spAutoFit/>
            </a:bodyPr>
            <a:lstStyle/>
            <a:p>
              <a:pPr algn="ctr"/>
              <a:r>
                <a:rPr lang="en-US" sz="2200" dirty="0">
                  <a:latin typeface="+mn-lt"/>
                  <a:ea typeface="Cambria Math" panose="02040503050406030204" pitchFamily="18" charset="0"/>
                </a:rPr>
                <a:t>1.4 m</a:t>
              </a:r>
            </a:p>
          </p:txBody>
        </p:sp>
        <p:sp>
          <p:nvSpPr>
            <p:cNvPr id="257" name="TextBox 256">
              <a:extLst>
                <a:ext uri="{FF2B5EF4-FFF2-40B4-BE49-F238E27FC236}">
                  <a16:creationId xmlns:a16="http://schemas.microsoft.com/office/drawing/2014/main" id="{0A694B8D-F253-B93C-DB53-0D21FFA1D6F8}"/>
                </a:ext>
              </a:extLst>
            </p:cNvPr>
            <p:cNvSpPr txBox="1"/>
            <p:nvPr/>
          </p:nvSpPr>
          <p:spPr>
            <a:xfrm>
              <a:off x="2701395" y="5165377"/>
              <a:ext cx="981258" cy="430887"/>
            </a:xfrm>
            <a:prstGeom prst="rect">
              <a:avLst/>
            </a:prstGeom>
            <a:noFill/>
          </p:spPr>
          <p:txBody>
            <a:bodyPr wrap="square" rtlCol="0">
              <a:spAutoFit/>
            </a:bodyPr>
            <a:lstStyle/>
            <a:p>
              <a:pPr algn="ctr"/>
              <a:r>
                <a:rPr lang="en-US" sz="2200" dirty="0">
                  <a:latin typeface="+mn-lt"/>
                  <a:ea typeface="Cambria Math" panose="02040503050406030204" pitchFamily="18" charset="0"/>
                </a:rPr>
                <a:t>0.8 m</a:t>
              </a:r>
            </a:p>
          </p:txBody>
        </p:sp>
      </p:grpSp>
      <p:sp>
        <p:nvSpPr>
          <p:cNvPr id="2" name="Google Shape;147;p2">
            <a:extLst>
              <a:ext uri="{FF2B5EF4-FFF2-40B4-BE49-F238E27FC236}">
                <a16:creationId xmlns:a16="http://schemas.microsoft.com/office/drawing/2014/main" id="{B583C9F2-2624-A27A-6D13-E0E1ADC13026}"/>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E4B42690-195B-FF30-2FE3-8307C44727E1}"/>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a:extLst>
            <a:ext uri="{FF2B5EF4-FFF2-40B4-BE49-F238E27FC236}">
              <a16:creationId xmlns:a16="http://schemas.microsoft.com/office/drawing/2014/main" id="{80CF0ED8-B985-31D7-C788-C0F782B27BFB}"/>
            </a:ext>
          </a:extLst>
        </p:cNvPr>
        <p:cNvGrpSpPr/>
        <p:nvPr/>
      </p:nvGrpSpPr>
      <p:grpSpPr>
        <a:xfrm>
          <a:off x="0" y="0"/>
          <a:ext cx="0" cy="0"/>
          <a:chOff x="0" y="0"/>
          <a:chExt cx="0" cy="0"/>
        </a:xfrm>
      </p:grpSpPr>
      <p:sp>
        <p:nvSpPr>
          <p:cNvPr id="288" name="Google Shape;288;p17">
            <a:extLst>
              <a:ext uri="{FF2B5EF4-FFF2-40B4-BE49-F238E27FC236}">
                <a16:creationId xmlns:a16="http://schemas.microsoft.com/office/drawing/2014/main" id="{360AB9A0-D2DA-DF4D-FE5A-1F7B34E1A7CB}"/>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moments: </a:t>
            </a:r>
            <a:r>
              <a:rPr lang="en-GB" dirty="0">
                <a:solidFill>
                  <a:schemeClr val="accent1"/>
                </a:solidFill>
              </a:rPr>
              <a:t>Answer</a:t>
            </a:r>
            <a:endParaRPr dirty="0">
              <a:solidFill>
                <a:schemeClr val="accent1"/>
              </a:solidFill>
            </a:endParaRPr>
          </a:p>
        </p:txBody>
      </p:sp>
      <mc:AlternateContent xmlns:mc="http://schemas.openxmlformats.org/markup-compatibility/2006" xmlns:a14="http://schemas.microsoft.com/office/drawing/2010/main">
        <mc:Choice Requires="a14">
          <p:sp>
            <p:nvSpPr>
              <p:cNvPr id="2" name="Google Shape;270;p15">
                <a:extLst>
                  <a:ext uri="{FF2B5EF4-FFF2-40B4-BE49-F238E27FC236}">
                    <a16:creationId xmlns:a16="http://schemas.microsoft.com/office/drawing/2014/main" id="{66464847-8EC1-12D7-0745-A542BE7E1272}"/>
                  </a:ext>
                </a:extLst>
              </p:cNvPr>
              <p:cNvSpPr txBox="1">
                <a:spLocks/>
              </p:cNvSpPr>
              <p:nvPr/>
            </p:nvSpPr>
            <p:spPr>
              <a:xfrm>
                <a:off x="838200" y="1825625"/>
                <a:ext cx="9465860" cy="428221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534C29"/>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534C29"/>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lvl="0" indent="0">
                  <a:spcBef>
                    <a:spcPts val="0"/>
                  </a:spcBef>
                  <a:buClr>
                    <a:srgbClr val="432673"/>
                  </a:buClr>
                  <a:buSzPts val="2400"/>
                  <a:buNone/>
                </a:pPr>
                <a:r>
                  <a:rPr lang="en-GB" dirty="0"/>
                  <a:t>A plank is balanced on a fulcrum with a 50 N load placed 0.8 m from the fulcrum. An effort 1.4 m from the fulcrum is applied on the other side. Would an effort of 30 N be enough to lift the load?</a:t>
                </a:r>
              </a:p>
              <a:p>
                <a:pPr marL="114300" lvl="0" indent="0">
                  <a:spcBef>
                    <a:spcPts val="0"/>
                  </a:spcBef>
                  <a:buClr>
                    <a:srgbClr val="432673"/>
                  </a:buClr>
                  <a:buSzPts val="2400"/>
                  <a:buNone/>
                </a:pPr>
                <a:endParaRPr lang="en-GB" dirty="0"/>
              </a:p>
              <a:p>
                <a:pPr marL="41275" lvl="0" indent="-41275">
                  <a:buClr>
                    <a:srgbClr val="432673"/>
                  </a:buClr>
                  <a:buSzPts val="2400"/>
                  <a:buNone/>
                </a:pPr>
                <a14:m>
                  <m:oMath xmlns:m="http://schemas.openxmlformats.org/officeDocument/2006/math">
                    <m:r>
                      <m:rPr>
                        <m:nor/>
                      </m:rPr>
                      <a:rPr lang="en-US" b="0" i="0" dirty="0" smtClean="0">
                        <a:solidFill>
                          <a:srgbClr val="0D0D0D"/>
                        </a:solidFill>
                        <a:latin typeface="Cambria Math" panose="02040503050406030204" pitchFamily="18" charset="0"/>
                      </a:rPr>
                      <m:t>                   </m:t>
                    </m:r>
                    <m:sSub>
                      <m:sSubPr>
                        <m:ctrlPr>
                          <a:rPr lang="en-GB" i="1" dirty="0" smtClean="0">
                            <a:solidFill>
                              <a:srgbClr val="0D0D0D"/>
                            </a:solidFill>
                            <a:latin typeface="Cambria Math" panose="02040503050406030204" pitchFamily="18" charset="0"/>
                          </a:rPr>
                        </m:ctrlPr>
                      </m:sSubPr>
                      <m:e>
                        <m:r>
                          <a:rPr lang="en-US" b="0" i="1" dirty="0" smtClean="0">
                            <a:solidFill>
                              <a:srgbClr val="0D0D0D"/>
                            </a:solidFill>
                            <a:latin typeface="Cambria Math" panose="02040503050406030204" pitchFamily="18" charset="0"/>
                          </a:rPr>
                          <m:t>𝑀</m:t>
                        </m:r>
                      </m:e>
                      <m:sub>
                        <m:r>
                          <m:rPr>
                            <m:sty m:val="p"/>
                          </m:rPr>
                          <a:rPr lang="en-US" b="0" i="0" dirty="0" smtClean="0">
                            <a:solidFill>
                              <a:srgbClr val="0D0D0D"/>
                            </a:solidFill>
                            <a:latin typeface="Cambria Math" panose="02040503050406030204" pitchFamily="18" charset="0"/>
                          </a:rPr>
                          <m:t>E</m:t>
                        </m:r>
                      </m:sub>
                    </m:sSub>
                    <m:r>
                      <a:rPr lang="en-GB" i="1" dirty="0" smtClean="0">
                        <a:solidFill>
                          <a:srgbClr val="0D0D0D"/>
                        </a:solidFill>
                        <a:latin typeface="Cambria Math" panose="02040503050406030204" pitchFamily="18" charset="0"/>
                      </a:rPr>
                      <m:t>= </m:t>
                    </m:r>
                    <m:r>
                      <a:rPr lang="en-GB" i="1" dirty="0">
                        <a:solidFill>
                          <a:srgbClr val="0D0D0D"/>
                        </a:solidFill>
                        <a:latin typeface="Cambria Math" panose="02040503050406030204" pitchFamily="18" charset="0"/>
                        <a:ea typeface="Times New Roman"/>
                        <a:cs typeface="Times New Roman"/>
                        <a:sym typeface="Times New Roman"/>
                      </a:rPr>
                      <m:t>𝐹</m:t>
                    </m:r>
                    <m:r>
                      <m:rPr>
                        <m:sty m:val="p"/>
                      </m:rPr>
                      <a:rPr lang="en-GB" i="0" baseline="-25000" dirty="0">
                        <a:solidFill>
                          <a:srgbClr val="0D0D0D"/>
                        </a:solidFill>
                        <a:latin typeface="Cambria Math" panose="02040503050406030204" pitchFamily="18" charset="0"/>
                      </a:rPr>
                      <m:t>E</m:t>
                    </m:r>
                    <m:r>
                      <a:rPr lang="en-GB" i="1" dirty="0">
                        <a:solidFill>
                          <a:srgbClr val="0D0D0D"/>
                        </a:solidFill>
                        <a:latin typeface="Cambria Math" panose="02040503050406030204" pitchFamily="18" charset="0"/>
                      </a:rPr>
                      <m:t>×</m:t>
                    </m:r>
                    <m:r>
                      <a:rPr lang="en-GB" i="1" dirty="0">
                        <a:solidFill>
                          <a:srgbClr val="0D0D0D"/>
                        </a:solidFill>
                        <a:latin typeface="Cambria Math" panose="02040503050406030204" pitchFamily="18" charset="0"/>
                        <a:ea typeface="Times New Roman"/>
                        <a:cs typeface="Times New Roman"/>
                        <a:sym typeface="Times New Roman"/>
                      </a:rPr>
                      <m:t>𝑎</m:t>
                    </m:r>
                    <m:r>
                      <a:rPr lang="en-GB" i="1" dirty="0">
                        <a:solidFill>
                          <a:srgbClr val="0D0D0D"/>
                        </a:solidFill>
                        <a:latin typeface="Cambria Math" panose="02040503050406030204" pitchFamily="18" charset="0"/>
                      </a:rPr>
                      <m:t>=30×1.4=42 </m:t>
                    </m:r>
                    <m:r>
                      <m:rPr>
                        <m:nor/>
                      </m:rPr>
                      <a:rPr lang="en-GB" i="0" dirty="0">
                        <a:solidFill>
                          <a:srgbClr val="0D0D0D"/>
                        </a:solidFill>
                        <a:latin typeface="Cambria Math" panose="02040503050406030204" pitchFamily="18" charset="0"/>
                      </a:rPr>
                      <m:t>N</m:t>
                    </m:r>
                    <m:r>
                      <m:rPr>
                        <m:nor/>
                      </m:rPr>
                      <a:rPr lang="en-US" b="0" i="0" dirty="0" smtClean="0">
                        <a:solidFill>
                          <a:srgbClr val="0D0D0D"/>
                        </a:solidFill>
                        <a:latin typeface="Cambria Math" panose="02040503050406030204" pitchFamily="18" charset="0"/>
                      </a:rPr>
                      <m:t>m</m:t>
                    </m:r>
                  </m:oMath>
                </a14:m>
                <a:r>
                  <a:rPr lang="en-US" b="0" i="0" dirty="0">
                    <a:solidFill>
                      <a:srgbClr val="0D0D0D"/>
                    </a:solidFill>
                    <a:latin typeface="Cambria Math" panose="02040503050406030204" pitchFamily="18" charset="0"/>
                  </a:rPr>
                  <a:t> clockwise</a:t>
                </a:r>
              </a:p>
              <a:p>
                <a:pPr marL="41275" lvl="0" indent="-41275">
                  <a:buClr>
                    <a:srgbClr val="432673"/>
                  </a:buClr>
                  <a:buSzPts val="2400"/>
                  <a:buNone/>
                </a:pPr>
                <a14:m>
                  <m:oMathPara xmlns:m="http://schemas.openxmlformats.org/officeDocument/2006/math">
                    <m:oMathParaPr>
                      <m:jc m:val="centerGroup"/>
                    </m:oMathParaPr>
                    <m:oMath xmlns:m="http://schemas.openxmlformats.org/officeDocument/2006/math">
                      <m:sSub>
                        <m:sSubPr>
                          <m:ctrlPr>
                            <a:rPr lang="en-US" b="0" i="1" dirty="0" smtClean="0">
                              <a:solidFill>
                                <a:srgbClr val="0D0D0D"/>
                              </a:solidFill>
                              <a:latin typeface="Cambria Math" panose="02040503050406030204" pitchFamily="18" charset="0"/>
                            </a:rPr>
                          </m:ctrlPr>
                        </m:sSubPr>
                        <m:e>
                          <m:r>
                            <a:rPr lang="en-US" b="0" i="1" dirty="0" smtClean="0">
                              <a:solidFill>
                                <a:srgbClr val="0D0D0D"/>
                              </a:solidFill>
                              <a:latin typeface="Cambria Math" panose="02040503050406030204" pitchFamily="18" charset="0"/>
                            </a:rPr>
                            <m:t>𝑀</m:t>
                          </m:r>
                        </m:e>
                        <m:sub>
                          <m:r>
                            <m:rPr>
                              <m:sty m:val="p"/>
                            </m:rPr>
                            <a:rPr lang="en-US" b="0" i="0" dirty="0" smtClean="0">
                              <a:solidFill>
                                <a:srgbClr val="0D0D0D"/>
                              </a:solidFill>
                              <a:latin typeface="Cambria Math" panose="02040503050406030204" pitchFamily="18" charset="0"/>
                            </a:rPr>
                            <m:t>L</m:t>
                          </m:r>
                        </m:sub>
                      </m:sSub>
                      <m:r>
                        <a:rPr lang="en-GB" i="1" dirty="0" smtClean="0">
                          <a:solidFill>
                            <a:srgbClr val="0D0D0D"/>
                          </a:solidFill>
                          <a:latin typeface="Cambria Math" panose="02040503050406030204" pitchFamily="18" charset="0"/>
                        </a:rPr>
                        <m:t>=</m:t>
                      </m:r>
                      <m:r>
                        <a:rPr lang="en-GB" i="1" dirty="0">
                          <a:solidFill>
                            <a:srgbClr val="0D0D0D"/>
                          </a:solidFill>
                          <a:latin typeface="Cambria Math" panose="02040503050406030204" pitchFamily="18" charset="0"/>
                          <a:ea typeface="Times New Roman"/>
                          <a:cs typeface="Times New Roman"/>
                          <a:sym typeface="Times New Roman"/>
                        </a:rPr>
                        <m:t>𝐹</m:t>
                      </m:r>
                      <m:r>
                        <m:rPr>
                          <m:sty m:val="p"/>
                        </m:rPr>
                        <a:rPr lang="en-GB" i="0" baseline="-25000" dirty="0">
                          <a:solidFill>
                            <a:srgbClr val="0D0D0D"/>
                          </a:solidFill>
                          <a:latin typeface="Cambria Math" panose="02040503050406030204" pitchFamily="18" charset="0"/>
                        </a:rPr>
                        <m:t>L</m:t>
                      </m:r>
                      <m:r>
                        <a:rPr lang="en-GB" i="1" dirty="0" smtClean="0">
                          <a:solidFill>
                            <a:srgbClr val="0D0D0D"/>
                          </a:solidFill>
                          <a:latin typeface="Cambria Math" panose="02040503050406030204" pitchFamily="18" charset="0"/>
                        </a:rPr>
                        <m:t>×</m:t>
                      </m:r>
                      <m:r>
                        <a:rPr lang="en-GB" i="1" dirty="0">
                          <a:solidFill>
                            <a:srgbClr val="0D0D0D"/>
                          </a:solidFill>
                          <a:latin typeface="Cambria Math" panose="02040503050406030204" pitchFamily="18" charset="0"/>
                          <a:ea typeface="Times New Roman"/>
                          <a:cs typeface="Times New Roman"/>
                          <a:sym typeface="Times New Roman"/>
                        </a:rPr>
                        <m:t>𝑏</m:t>
                      </m:r>
                      <m:r>
                        <a:rPr lang="en-GB" i="1" dirty="0">
                          <a:solidFill>
                            <a:srgbClr val="0D0D0D"/>
                          </a:solidFill>
                          <a:latin typeface="Cambria Math" panose="02040503050406030204" pitchFamily="18" charset="0"/>
                        </a:rPr>
                        <m:t>=50×0.8=40 </m:t>
                      </m:r>
                      <m:r>
                        <m:rPr>
                          <m:nor/>
                        </m:rPr>
                        <a:rPr lang="en-US" b="0" i="0" dirty="0" smtClean="0">
                          <a:solidFill>
                            <a:srgbClr val="0D0D0D"/>
                          </a:solidFill>
                          <a:latin typeface="Cambria Math" panose="02040503050406030204" pitchFamily="18" charset="0"/>
                        </a:rPr>
                        <m:t>Nm</m:t>
                      </m:r>
                      <m:r>
                        <m:rPr>
                          <m:nor/>
                        </m:rPr>
                        <a:rPr lang="en-US" b="0" i="0" dirty="0" smtClean="0">
                          <a:solidFill>
                            <a:srgbClr val="0D0D0D"/>
                          </a:solidFill>
                          <a:latin typeface="Cambria Math" panose="02040503050406030204" pitchFamily="18" charset="0"/>
                        </a:rPr>
                        <m:t> </m:t>
                      </m:r>
                      <m:r>
                        <m:rPr>
                          <m:nor/>
                        </m:rPr>
                        <a:rPr lang="en-US" b="0" i="0" dirty="0" smtClean="0">
                          <a:solidFill>
                            <a:srgbClr val="0D0D0D"/>
                          </a:solidFill>
                          <a:latin typeface="Cambria Math" panose="02040503050406030204" pitchFamily="18" charset="0"/>
                        </a:rPr>
                        <m:t>anti</m:t>
                      </m:r>
                      <m:r>
                        <m:rPr>
                          <m:nor/>
                        </m:rPr>
                        <a:rPr lang="en-GB" b="0" i="0" dirty="0" smtClean="0">
                          <a:solidFill>
                            <a:srgbClr val="0D0D0D"/>
                          </a:solidFill>
                          <a:latin typeface="Cambria Math" panose="02040503050406030204" pitchFamily="18" charset="0"/>
                        </a:rPr>
                        <m:t>−</m:t>
                      </m:r>
                      <m:r>
                        <m:rPr>
                          <m:nor/>
                        </m:rPr>
                        <a:rPr lang="en-US" b="0" i="0" dirty="0" smtClean="0">
                          <a:solidFill>
                            <a:srgbClr val="0D0D0D"/>
                          </a:solidFill>
                          <a:latin typeface="Cambria Math" panose="02040503050406030204" pitchFamily="18" charset="0"/>
                        </a:rPr>
                        <m:t>clockwise</m:t>
                      </m:r>
                    </m:oMath>
                  </m:oMathPara>
                </a14:m>
                <a:endParaRPr lang="en-GB" dirty="0"/>
              </a:p>
              <a:p>
                <a:pPr marL="41275" lvl="0" indent="-41275">
                  <a:lnSpc>
                    <a:spcPct val="107000"/>
                  </a:lnSpc>
                  <a:buSzPts val="2400"/>
                  <a:buNone/>
                </a:pPr>
                <a:endParaRPr lang="en-GB" dirty="0">
                  <a:solidFill>
                    <a:srgbClr val="0D0D0D"/>
                  </a:solidFill>
                </a:endParaRPr>
              </a:p>
              <a:p>
                <a:pPr marL="41275" lvl="0" indent="-41275">
                  <a:lnSpc>
                    <a:spcPct val="107000"/>
                  </a:lnSpc>
                  <a:spcBef>
                    <a:spcPts val="1600"/>
                  </a:spcBef>
                  <a:buSzPts val="2400"/>
                  <a:buNone/>
                </a:pPr>
                <a:r>
                  <a:rPr lang="en-GB" dirty="0">
                    <a:solidFill>
                      <a:srgbClr val="0D0D0D"/>
                    </a:solidFill>
                  </a:rPr>
                  <a:t>Since </a:t>
                </a:r>
                <a14:m>
                  <m:oMath xmlns:m="http://schemas.openxmlformats.org/officeDocument/2006/math">
                    <m:sSub>
                      <m:sSubPr>
                        <m:ctrlPr>
                          <a:rPr lang="en-GB" i="1" smtClean="0">
                            <a:solidFill>
                              <a:srgbClr val="0D0D0D"/>
                            </a:solidFill>
                            <a:latin typeface="Cambria Math" panose="02040503050406030204" pitchFamily="18" charset="0"/>
                          </a:rPr>
                        </m:ctrlPr>
                      </m:sSubPr>
                      <m:e>
                        <m:r>
                          <a:rPr lang="en-US" b="0" i="1" smtClean="0">
                            <a:solidFill>
                              <a:srgbClr val="0D0D0D"/>
                            </a:solidFill>
                            <a:latin typeface="Cambria Math" panose="02040503050406030204" pitchFamily="18" charset="0"/>
                          </a:rPr>
                          <m:t>𝑀</m:t>
                        </m:r>
                      </m:e>
                      <m:sub>
                        <m:r>
                          <m:rPr>
                            <m:sty m:val="p"/>
                          </m:rPr>
                          <a:rPr lang="en-US" b="0" i="0" smtClean="0">
                            <a:solidFill>
                              <a:srgbClr val="0D0D0D"/>
                            </a:solidFill>
                            <a:latin typeface="Cambria Math" panose="02040503050406030204" pitchFamily="18" charset="0"/>
                          </a:rPr>
                          <m:t>E</m:t>
                        </m:r>
                      </m:sub>
                    </m:sSub>
                    <m:r>
                      <a:rPr lang="en-US" b="0" i="1" smtClean="0">
                        <a:solidFill>
                          <a:srgbClr val="0D0D0D"/>
                        </a:solidFill>
                        <a:latin typeface="Cambria Math" panose="02040503050406030204" pitchFamily="18" charset="0"/>
                      </a:rPr>
                      <m:t>&gt;</m:t>
                    </m:r>
                    <m:sSub>
                      <m:sSubPr>
                        <m:ctrlPr>
                          <a:rPr lang="en-US" b="0" i="1" smtClean="0">
                            <a:solidFill>
                              <a:srgbClr val="0D0D0D"/>
                            </a:solidFill>
                            <a:latin typeface="Cambria Math" panose="02040503050406030204" pitchFamily="18" charset="0"/>
                          </a:rPr>
                        </m:ctrlPr>
                      </m:sSubPr>
                      <m:e>
                        <m:r>
                          <a:rPr lang="en-US" b="0" i="1" smtClean="0">
                            <a:solidFill>
                              <a:srgbClr val="0D0D0D"/>
                            </a:solidFill>
                            <a:latin typeface="Cambria Math" panose="02040503050406030204" pitchFamily="18" charset="0"/>
                          </a:rPr>
                          <m:t>𝑀</m:t>
                        </m:r>
                      </m:e>
                      <m:sub>
                        <m:r>
                          <m:rPr>
                            <m:sty m:val="p"/>
                          </m:rPr>
                          <a:rPr lang="en-US" b="0" i="0" smtClean="0">
                            <a:solidFill>
                              <a:srgbClr val="0D0D0D"/>
                            </a:solidFill>
                            <a:latin typeface="Cambria Math" panose="02040503050406030204" pitchFamily="18" charset="0"/>
                          </a:rPr>
                          <m:t>L</m:t>
                        </m:r>
                      </m:sub>
                    </m:sSub>
                  </m:oMath>
                </a14:m>
                <a:r>
                  <a:rPr lang="en-GB" dirty="0">
                    <a:solidFill>
                      <a:srgbClr val="0D0D0D"/>
                    </a:solidFill>
                  </a:rPr>
                  <a:t>, the effort is </a:t>
                </a:r>
              </a:p>
              <a:p>
                <a:pPr marL="41275" lvl="0" indent="-41275">
                  <a:lnSpc>
                    <a:spcPct val="107000"/>
                  </a:lnSpc>
                  <a:spcBef>
                    <a:spcPts val="1600"/>
                  </a:spcBef>
                  <a:buSzPts val="2400"/>
                  <a:buNone/>
                </a:pPr>
                <a:r>
                  <a:rPr lang="en-GB" dirty="0">
                    <a:solidFill>
                      <a:srgbClr val="0D0D0D"/>
                    </a:solidFill>
                  </a:rPr>
                  <a:t>enough to lift the load.</a:t>
                </a:r>
              </a:p>
              <a:p>
                <a:pPr marL="114300" lvl="0" indent="0">
                  <a:spcBef>
                    <a:spcPts val="1600"/>
                  </a:spcBef>
                  <a:buClr>
                    <a:srgbClr val="432673"/>
                  </a:buClr>
                  <a:buSzPts val="2400"/>
                  <a:buNone/>
                </a:pPr>
                <a:endParaRPr lang="en-GB" dirty="0"/>
              </a:p>
              <a:p>
                <a:pPr marL="0" lvl="0" indent="0">
                  <a:spcBef>
                    <a:spcPts val="600"/>
                  </a:spcBef>
                  <a:buSzPts val="2400"/>
                  <a:buNone/>
                </a:pPr>
                <a:endParaRPr lang="en-GB" dirty="0"/>
              </a:p>
            </p:txBody>
          </p:sp>
        </mc:Choice>
        <mc:Fallback xmlns="">
          <p:sp>
            <p:nvSpPr>
              <p:cNvPr id="2" name="Google Shape;270;p15">
                <a:extLst>
                  <a:ext uri="{FF2B5EF4-FFF2-40B4-BE49-F238E27FC236}">
                    <a16:creationId xmlns:a16="http://schemas.microsoft.com/office/drawing/2014/main" id="{66464847-8EC1-12D7-0745-A542BE7E1272}"/>
                  </a:ext>
                </a:extLst>
              </p:cNvPr>
              <p:cNvSpPr txBox="1">
                <a:spLocks noRot="1" noChangeAspect="1" noMove="1" noResize="1" noEditPoints="1" noAdjustHandles="1" noChangeArrowheads="1" noChangeShapeType="1" noTextEdit="1"/>
              </p:cNvSpPr>
              <p:nvPr/>
            </p:nvSpPr>
            <p:spPr>
              <a:xfrm>
                <a:off x="838200" y="1825625"/>
                <a:ext cx="9465860" cy="4282218"/>
              </a:xfrm>
              <a:prstGeom prst="rect">
                <a:avLst/>
              </a:prstGeom>
              <a:blipFill>
                <a:blip r:embed="rId3"/>
                <a:stretch>
                  <a:fillRect l="-1997" t="-1991" r="-1353" b="-1991"/>
                </a:stretch>
              </a:blipFill>
              <a:ln>
                <a:noFill/>
              </a:ln>
            </p:spPr>
            <p:txBody>
              <a:bodyPr/>
              <a:lstStyle/>
              <a:p>
                <a:r>
                  <a:rPr lang="en-GB">
                    <a:noFill/>
                  </a:rPr>
                  <a:t> </a:t>
                </a:r>
              </a:p>
            </p:txBody>
          </p:sp>
        </mc:Fallback>
      </mc:AlternateContent>
      <p:grpSp>
        <p:nvGrpSpPr>
          <p:cNvPr id="31" name="Group 30" descr="A diagram showing an horizontal lever, with a load on the left hand size of a rigid bar/beam, represented by a square. There is an arrow on the square pointing downwards, with the label 50 N. The distance between the load and the fulcrum is labelled 0.8 m. The distance between the fulcrum and the effort force (labelled FE) is labelled 1.4m ">
            <a:extLst>
              <a:ext uri="{FF2B5EF4-FFF2-40B4-BE49-F238E27FC236}">
                <a16:creationId xmlns:a16="http://schemas.microsoft.com/office/drawing/2014/main" id="{EB1518EC-C78C-5239-0B6E-315C38A4E4D8}"/>
              </a:ext>
            </a:extLst>
          </p:cNvPr>
          <p:cNvGrpSpPr/>
          <p:nvPr/>
        </p:nvGrpSpPr>
        <p:grpSpPr>
          <a:xfrm>
            <a:off x="6096000" y="3892466"/>
            <a:ext cx="4898578" cy="2112750"/>
            <a:chOff x="1186788" y="3858502"/>
            <a:chExt cx="4898578" cy="2112750"/>
          </a:xfrm>
        </p:grpSpPr>
        <p:sp>
          <p:nvSpPr>
            <p:cNvPr id="32" name="Triangle 31">
              <a:extLst>
                <a:ext uri="{FF2B5EF4-FFF2-40B4-BE49-F238E27FC236}">
                  <a16:creationId xmlns:a16="http://schemas.microsoft.com/office/drawing/2014/main" id="{3B00FB49-9174-0E22-6824-3180340DD904}"/>
                </a:ext>
              </a:extLst>
            </p:cNvPr>
            <p:cNvSpPr/>
            <p:nvPr/>
          </p:nvSpPr>
          <p:spPr>
            <a:xfrm>
              <a:off x="3589176" y="5087726"/>
              <a:ext cx="597975" cy="51549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01DB9128-210B-9198-9025-8789E3C6F61A}"/>
                </a:ext>
              </a:extLst>
            </p:cNvPr>
            <p:cNvGrpSpPr/>
            <p:nvPr/>
          </p:nvGrpSpPr>
          <p:grpSpPr>
            <a:xfrm rot="20852473">
              <a:off x="2244468" y="4139732"/>
              <a:ext cx="3743957" cy="951955"/>
              <a:chOff x="1217335" y="3957802"/>
              <a:chExt cx="3743957" cy="951955"/>
            </a:xfrm>
          </p:grpSpPr>
          <p:cxnSp>
            <p:nvCxnSpPr>
              <p:cNvPr id="41" name="Straight Connector 40">
                <a:extLst>
                  <a:ext uri="{FF2B5EF4-FFF2-40B4-BE49-F238E27FC236}">
                    <a16:creationId xmlns:a16="http://schemas.microsoft.com/office/drawing/2014/main" id="{BA39E226-0845-B006-E9A3-A3D3A29F0C61}"/>
                  </a:ext>
                </a:extLst>
              </p:cNvPr>
              <p:cNvCxnSpPr>
                <a:cxnSpLocks/>
              </p:cNvCxnSpPr>
              <p:nvPr/>
            </p:nvCxnSpPr>
            <p:spPr>
              <a:xfrm rot="747527" flipV="1">
                <a:off x="1385509" y="4874853"/>
                <a:ext cx="3575783" cy="34904"/>
              </a:xfrm>
              <a:prstGeom prst="line">
                <a:avLst/>
              </a:prstGeom>
              <a:ln w="7302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C5BAC92-0F3D-B1D5-A788-3DF8A9D5F287}"/>
                  </a:ext>
                </a:extLst>
              </p:cNvPr>
              <p:cNvSpPr/>
              <p:nvPr/>
            </p:nvSpPr>
            <p:spPr>
              <a:xfrm rot="747527">
                <a:off x="1217335" y="3957802"/>
                <a:ext cx="551329" cy="5513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46C912B8-5D0F-454F-E491-75206A5238A4}"/>
                </a:ext>
              </a:extLst>
            </p:cNvPr>
            <p:cNvCxnSpPr>
              <a:cxnSpLocks/>
            </p:cNvCxnSpPr>
            <p:nvPr/>
          </p:nvCxnSpPr>
          <p:spPr>
            <a:xfrm flipH="1">
              <a:off x="6011479" y="4339900"/>
              <a:ext cx="23097" cy="552828"/>
            </a:xfrm>
            <a:prstGeom prst="line">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B145C9-5C0B-6CB2-839C-AFAC06E5DF87}"/>
                </a:ext>
              </a:extLst>
            </p:cNvPr>
            <p:cNvCxnSpPr>
              <a:cxnSpLocks/>
            </p:cNvCxnSpPr>
            <p:nvPr/>
          </p:nvCxnSpPr>
          <p:spPr>
            <a:xfrm flipH="1">
              <a:off x="2509582" y="4859253"/>
              <a:ext cx="4924" cy="663139"/>
            </a:xfrm>
            <a:prstGeom prst="line">
              <a:avLst/>
            </a:prstGeom>
            <a:ln w="38100">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39F3A2C-C5BD-B590-2CB6-6BEC046727BA}"/>
                    </a:ext>
                  </a:extLst>
                </p:cNvPr>
                <p:cNvSpPr txBox="1"/>
                <p:nvPr/>
              </p:nvSpPr>
              <p:spPr>
                <a:xfrm>
                  <a:off x="5454469" y="3858502"/>
                  <a:ext cx="63089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m:rPr>
                                <m:nor/>
                              </m:rPr>
                              <a:rPr lang="en-US" sz="2200" b="0" i="0" smtClean="0">
                                <a:latin typeface="Cambria Math" panose="02040503050406030204" pitchFamily="18" charset="0"/>
                              </a:rPr>
                              <m:t>effort</m:t>
                            </m:r>
                            <m:r>
                              <m:rPr>
                                <m:nor/>
                              </m:rPr>
                              <a:rPr lang="en-US" sz="2200" b="0" i="0" smtClean="0">
                                <a:latin typeface="Cambria Math" panose="02040503050406030204" pitchFamily="18" charset="0"/>
                              </a:rPr>
                              <m:t>, </m:t>
                            </m:r>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E</m:t>
                            </m:r>
                          </m:sub>
                        </m:sSub>
                      </m:oMath>
                    </m:oMathPara>
                  </a14:m>
                  <a:endParaRPr lang="en-US" sz="2200" dirty="0"/>
                </a:p>
              </p:txBody>
            </p:sp>
          </mc:Choice>
          <mc:Fallback xmlns="">
            <p:sp>
              <p:nvSpPr>
                <p:cNvPr id="36" name="TextBox 35">
                  <a:extLst>
                    <a:ext uri="{FF2B5EF4-FFF2-40B4-BE49-F238E27FC236}">
                      <a16:creationId xmlns:a16="http://schemas.microsoft.com/office/drawing/2014/main" id="{239F3A2C-C5BD-B590-2CB6-6BEC046727BA}"/>
                    </a:ext>
                  </a:extLst>
                </p:cNvPr>
                <p:cNvSpPr txBox="1">
                  <a:spLocks noRot="1" noChangeAspect="1" noMove="1" noResize="1" noEditPoints="1" noAdjustHandles="1" noChangeArrowheads="1" noChangeShapeType="1" noTextEdit="1"/>
                </p:cNvSpPr>
                <p:nvPr/>
              </p:nvSpPr>
              <p:spPr>
                <a:xfrm>
                  <a:off x="5454469" y="3858502"/>
                  <a:ext cx="630897" cy="430887"/>
                </a:xfrm>
                <a:prstGeom prst="rect">
                  <a:avLst/>
                </a:prstGeom>
                <a:blipFill>
                  <a:blip r:embed="rId4"/>
                  <a:stretch>
                    <a:fillRect l="-3846" r="-91346" b="-11429"/>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FAA6CCFD-5DE4-1F71-3283-25D0C2E5FBB0}"/>
                </a:ext>
              </a:extLst>
            </p:cNvPr>
            <p:cNvSpPr txBox="1"/>
            <p:nvPr/>
          </p:nvSpPr>
          <p:spPr>
            <a:xfrm>
              <a:off x="1186788" y="5540365"/>
              <a:ext cx="2645588" cy="430887"/>
            </a:xfrm>
            <a:prstGeom prst="rect">
              <a:avLst/>
            </a:prstGeom>
            <a:noFill/>
          </p:spPr>
          <p:txBody>
            <a:bodyPr wrap="square" rtlCol="0">
              <a:spAutoFit/>
            </a:bodyPr>
            <a:lstStyle/>
            <a:p>
              <a:pPr algn="ctr"/>
              <a:r>
                <a:rPr lang="en-US" sz="2200" dirty="0"/>
                <a:t>50 N</a:t>
              </a:r>
            </a:p>
          </p:txBody>
        </p:sp>
        <p:sp>
          <p:nvSpPr>
            <p:cNvPr id="38" name="Oval 37">
              <a:extLst>
                <a:ext uri="{FF2B5EF4-FFF2-40B4-BE49-F238E27FC236}">
                  <a16:creationId xmlns:a16="http://schemas.microsoft.com/office/drawing/2014/main" id="{3F174FEA-9096-8E54-C01A-A7A80B246720}"/>
                </a:ext>
              </a:extLst>
            </p:cNvPr>
            <p:cNvSpPr/>
            <p:nvPr/>
          </p:nvSpPr>
          <p:spPr>
            <a:xfrm>
              <a:off x="4001477" y="4921624"/>
              <a:ext cx="224194" cy="19163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131155E-AC03-4940-D960-11A19BA551E4}"/>
                </a:ext>
              </a:extLst>
            </p:cNvPr>
            <p:cNvSpPr txBox="1"/>
            <p:nvPr/>
          </p:nvSpPr>
          <p:spPr>
            <a:xfrm>
              <a:off x="4389177" y="5165376"/>
              <a:ext cx="957806" cy="430887"/>
            </a:xfrm>
            <a:prstGeom prst="rect">
              <a:avLst/>
            </a:prstGeom>
            <a:noFill/>
          </p:spPr>
          <p:txBody>
            <a:bodyPr wrap="square" rtlCol="0">
              <a:spAutoFit/>
            </a:bodyPr>
            <a:lstStyle/>
            <a:p>
              <a:pPr algn="ctr"/>
              <a:r>
                <a:rPr lang="en-US" sz="2200" dirty="0">
                  <a:latin typeface="+mn-lt"/>
                  <a:ea typeface="Cambria Math" panose="02040503050406030204" pitchFamily="18" charset="0"/>
                </a:rPr>
                <a:t>1.4 m</a:t>
              </a:r>
            </a:p>
          </p:txBody>
        </p:sp>
        <p:sp>
          <p:nvSpPr>
            <p:cNvPr id="40" name="TextBox 39">
              <a:extLst>
                <a:ext uri="{FF2B5EF4-FFF2-40B4-BE49-F238E27FC236}">
                  <a16:creationId xmlns:a16="http://schemas.microsoft.com/office/drawing/2014/main" id="{6BB62F34-51E2-7543-C279-3197454F6081}"/>
                </a:ext>
              </a:extLst>
            </p:cNvPr>
            <p:cNvSpPr txBox="1"/>
            <p:nvPr/>
          </p:nvSpPr>
          <p:spPr>
            <a:xfrm>
              <a:off x="2701395" y="5165377"/>
              <a:ext cx="981258" cy="430887"/>
            </a:xfrm>
            <a:prstGeom prst="rect">
              <a:avLst/>
            </a:prstGeom>
            <a:noFill/>
          </p:spPr>
          <p:txBody>
            <a:bodyPr wrap="square" rtlCol="0">
              <a:spAutoFit/>
            </a:bodyPr>
            <a:lstStyle/>
            <a:p>
              <a:pPr algn="ctr"/>
              <a:r>
                <a:rPr lang="en-US" sz="2200" dirty="0">
                  <a:latin typeface="+mn-lt"/>
                  <a:ea typeface="Cambria Math" panose="02040503050406030204" pitchFamily="18" charset="0"/>
                </a:rPr>
                <a:t>0.8 m</a:t>
              </a:r>
            </a:p>
          </p:txBody>
        </p:sp>
      </p:grpSp>
      <p:sp>
        <p:nvSpPr>
          <p:cNvPr id="3" name="Google Shape;147;p2">
            <a:extLst>
              <a:ext uri="{FF2B5EF4-FFF2-40B4-BE49-F238E27FC236}">
                <a16:creationId xmlns:a16="http://schemas.microsoft.com/office/drawing/2014/main" id="{4C98ADED-9A54-56E9-7563-785D058AB8B6}"/>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4" name="Text Placeholder 5">
            <a:extLst>
              <a:ext uri="{FF2B5EF4-FFF2-40B4-BE49-F238E27FC236}">
                <a16:creationId xmlns:a16="http://schemas.microsoft.com/office/drawing/2014/main" id="{76657A5C-3928-9CE4-31FD-7DD88770E12C}"/>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Moments and torque</a:t>
            </a:r>
          </a:p>
        </p:txBody>
      </p:sp>
    </p:spTree>
    <p:extLst>
      <p:ext uri="{BB962C8B-B14F-4D97-AF65-F5344CB8AC3E}">
        <p14:creationId xmlns:p14="http://schemas.microsoft.com/office/powerpoint/2010/main" val="241745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What is power?</a:t>
            </a:r>
            <a:endParaRPr dirty="0"/>
          </a:p>
        </p:txBody>
      </p:sp>
      <mc:AlternateContent xmlns:mc="http://schemas.openxmlformats.org/markup-compatibility/2006" xmlns:a14="http://schemas.microsoft.com/office/drawing/2010/main">
        <mc:Choice Requires="a14">
          <p:sp>
            <p:nvSpPr>
              <p:cNvPr id="326" name="Google Shape;326;p21"/>
              <p:cNvSpPr txBox="1">
                <a:spLocks noGrp="1"/>
              </p:cNvSpPr>
              <p:nvPr>
                <p:ph type="body" idx="1"/>
              </p:nvPr>
            </p:nvSpPr>
            <p:spPr>
              <a:xfrm>
                <a:off x="838200" y="1654174"/>
                <a:ext cx="6705601" cy="2876884"/>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1000"/>
                  </a:spcBef>
                  <a:spcAft>
                    <a:spcPts val="0"/>
                  </a:spcAft>
                  <a:buSzPct val="100000"/>
                  <a:buNone/>
                </a:pPr>
                <a:r>
                  <a:rPr lang="en-GB" dirty="0"/>
                  <a:t>Power is the </a:t>
                </a:r>
                <a:r>
                  <a:rPr lang="en-GB" b="1" dirty="0"/>
                  <a:t>rate at which </a:t>
                </a:r>
                <a:r>
                  <a:rPr lang="en-GB" dirty="0"/>
                  <a:t>energy is used or transferred, that is, </a:t>
                </a:r>
                <a:r>
                  <a:rPr lang="en-GB" b="1" dirty="0"/>
                  <a:t>how quickly</a:t>
                </a:r>
                <a:r>
                  <a:rPr lang="en-GB" dirty="0"/>
                  <a:t>.</a:t>
                </a:r>
              </a:p>
              <a:p>
                <a:pPr marL="0" lvl="0" indent="0" algn="l" rtl="0">
                  <a:lnSpc>
                    <a:spcPct val="108000"/>
                  </a:lnSpc>
                  <a:spcBef>
                    <a:spcPts val="1000"/>
                  </a:spcBef>
                  <a:spcAft>
                    <a:spcPts val="0"/>
                  </a:spcAft>
                  <a:buSzPct val="100000"/>
                  <a:buNone/>
                </a:pPr>
                <a:r>
                  <a:rPr lang="en-GB" dirty="0"/>
                  <a:t>So power is energy per unit time:</a:t>
                </a:r>
              </a:p>
              <a:p>
                <a:pPr marL="0" lvl="0" indent="0" algn="l" rtl="0">
                  <a:lnSpc>
                    <a:spcPct val="108000"/>
                  </a:lnSpc>
                  <a:spcBef>
                    <a:spcPts val="1000"/>
                  </a:spcBef>
                  <a:spcAft>
                    <a:spcPts val="0"/>
                  </a:spcAft>
                  <a:buSzPct val="100000"/>
                  <a:buNone/>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p</m:t>
                      </m:r>
                      <m:r>
                        <m:rPr>
                          <m:nor/>
                        </m:rPr>
                        <a:rPr lang="en-US" b="0" i="0" smtClean="0">
                          <a:latin typeface="Cambria Math" panose="02040503050406030204" pitchFamily="18" charset="0"/>
                        </a:rPr>
                        <m:t>ower</m:t>
                      </m:r>
                      <m:r>
                        <m:rPr>
                          <m:nor/>
                        </m:rPr>
                        <a:rPr lang="en-US" b="0" i="0"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energy</m:t>
                          </m:r>
                          <m:r>
                            <m:rPr>
                              <m:nor/>
                            </m:rPr>
                            <a:rPr lang="en-US" b="0" i="0" smtClean="0">
                              <a:latin typeface="Cambria Math" panose="02040503050406030204" pitchFamily="18" charset="0"/>
                            </a:rPr>
                            <m:t>, </m:t>
                          </m:r>
                          <m:r>
                            <a:rPr lang="en-US" b="0" i="1" smtClean="0">
                              <a:latin typeface="Cambria Math" panose="02040503050406030204" pitchFamily="18" charset="0"/>
                            </a:rPr>
                            <m:t>𝐸</m:t>
                          </m:r>
                        </m:num>
                        <m:den>
                          <m:r>
                            <m:rPr>
                              <m:nor/>
                            </m:rPr>
                            <a:rPr lang="en-US" b="0" i="0" smtClean="0">
                              <a:latin typeface="Cambria Math" panose="02040503050406030204" pitchFamily="18" charset="0"/>
                            </a:rPr>
                            <m:t>time</m:t>
                          </m:r>
                          <m:r>
                            <m:rPr>
                              <m:nor/>
                            </m:rPr>
                            <a:rPr lang="en-US" b="0" i="0" smtClean="0">
                              <a:latin typeface="Cambria Math" panose="02040503050406030204" pitchFamily="18" charset="0"/>
                            </a:rPr>
                            <m:t>, </m:t>
                          </m:r>
                          <m:r>
                            <a:rPr lang="en-US" b="0" i="1" smtClean="0">
                              <a:latin typeface="Cambria Math" panose="02040503050406030204" pitchFamily="18" charset="0"/>
                            </a:rPr>
                            <m:t>𝑡</m:t>
                          </m:r>
                        </m:den>
                      </m:f>
                    </m:oMath>
                  </m:oMathPara>
                </a14:m>
                <a:endParaRPr lang="en-GB" dirty="0"/>
              </a:p>
            </p:txBody>
          </p:sp>
        </mc:Choice>
        <mc:Fallback xmlns="">
          <p:sp>
            <p:nvSpPr>
              <p:cNvPr id="326" name="Google Shape;326;p21"/>
              <p:cNvSpPr txBox="1">
                <a:spLocks noGrp="1" noRot="1" noChangeAspect="1" noMove="1" noResize="1" noEditPoints="1" noAdjustHandles="1" noChangeArrowheads="1" noChangeShapeType="1" noTextEdit="1"/>
              </p:cNvSpPr>
              <p:nvPr>
                <p:ph type="body" idx="1"/>
              </p:nvPr>
            </p:nvSpPr>
            <p:spPr>
              <a:xfrm>
                <a:off x="838200" y="1654174"/>
                <a:ext cx="6705601" cy="2876884"/>
              </a:xfrm>
              <a:prstGeom prst="rect">
                <a:avLst/>
              </a:prstGeom>
              <a:blipFill>
                <a:blip r:embed="rId4"/>
                <a:stretch>
                  <a:fillRect l="-1512"/>
                </a:stretch>
              </a:blipFill>
              <a:ln>
                <a:noFill/>
              </a:ln>
            </p:spPr>
            <p:txBody>
              <a:bodyPr/>
              <a:lstStyle/>
              <a:p>
                <a:r>
                  <a:rPr lang="en-US">
                    <a:noFill/>
                  </a:rPr>
                  <a:t> </a:t>
                </a:r>
              </a:p>
            </p:txBody>
          </p:sp>
        </mc:Fallback>
      </mc:AlternateContent>
      <p:sp>
        <p:nvSpPr>
          <p:cNvPr id="327" name="Google Shape;327;p21"/>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8000"/>
              </a:lnSpc>
              <a:spcBef>
                <a:spcPts val="0"/>
              </a:spcBef>
              <a:spcAft>
                <a:spcPts val="0"/>
              </a:spcAft>
              <a:buClr>
                <a:srgbClr val="432673"/>
              </a:buClr>
              <a:buSzPct val="100000"/>
              <a:buFont typeface="Arial"/>
              <a:buChar char="•"/>
            </a:pPr>
            <a:r>
              <a:rPr lang="en-GB" sz="2400" dirty="0"/>
              <a:t>Energy is measured in joules (J).</a:t>
            </a:r>
            <a:endParaRPr dirty="0"/>
          </a:p>
          <a:p>
            <a:pPr marL="342900" lvl="0" indent="-342900" algn="l" rtl="0">
              <a:lnSpc>
                <a:spcPct val="108000"/>
              </a:lnSpc>
              <a:spcBef>
                <a:spcPts val="1000"/>
              </a:spcBef>
              <a:spcAft>
                <a:spcPts val="0"/>
              </a:spcAft>
              <a:buClr>
                <a:srgbClr val="432673"/>
              </a:buClr>
              <a:buSzPct val="100000"/>
              <a:buFont typeface="Arial"/>
              <a:buChar char="•"/>
            </a:pPr>
            <a:r>
              <a:rPr lang="en-GB" sz="2400" dirty="0"/>
              <a:t>Power is measured in watts (W) .</a:t>
            </a:r>
            <a:endParaRPr dirty="0"/>
          </a:p>
          <a:p>
            <a:pPr marL="342900" lvl="0" indent="-342900" algn="l" rtl="0">
              <a:lnSpc>
                <a:spcPct val="108000"/>
              </a:lnSpc>
              <a:spcBef>
                <a:spcPts val="1000"/>
              </a:spcBef>
              <a:spcAft>
                <a:spcPts val="0"/>
              </a:spcAft>
              <a:buClr>
                <a:srgbClr val="432673"/>
              </a:buClr>
              <a:buSzPct val="100000"/>
              <a:buFont typeface="Arial"/>
              <a:buChar char="•"/>
            </a:pPr>
            <a:r>
              <a:rPr lang="en-GB" sz="2400" dirty="0"/>
              <a:t>Time is measured in seconds (s).</a:t>
            </a:r>
            <a:endParaRPr dirty="0"/>
          </a:p>
          <a:p>
            <a:pPr marL="0" lvl="0" indent="0" algn="l" rtl="0">
              <a:lnSpc>
                <a:spcPct val="108000"/>
              </a:lnSpc>
              <a:spcBef>
                <a:spcPts val="1000"/>
              </a:spcBef>
              <a:spcAft>
                <a:spcPts val="0"/>
              </a:spcAft>
              <a:buSzPct val="100000"/>
              <a:buNone/>
            </a:pPr>
            <a:r>
              <a:rPr lang="en-GB" sz="2400" b="1" dirty="0"/>
              <a:t>If you are given hours or minutes in a question, remember to convert to seconds!</a:t>
            </a:r>
            <a:endParaRPr dirty="0"/>
          </a:p>
          <a:p>
            <a:pPr marL="0" lvl="0" indent="0" algn="l" rtl="0">
              <a:lnSpc>
                <a:spcPct val="108000"/>
              </a:lnSpc>
              <a:spcBef>
                <a:spcPts val="1000"/>
              </a:spcBef>
              <a:spcAft>
                <a:spcPts val="0"/>
              </a:spcAft>
              <a:buSzPct val="100000"/>
              <a:buNone/>
            </a:pPr>
            <a:endParaRPr dirty="0"/>
          </a:p>
        </p:txBody>
      </p:sp>
      <p:sp>
        <p:nvSpPr>
          <p:cNvPr id="328" name="Google Shape;328;p21"/>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800"/>
              <a:buNone/>
            </a:pPr>
            <a:r>
              <a:rPr lang="en-GB"/>
              <a:t>The variables</a:t>
            </a:r>
            <a:endParaRPr/>
          </a:p>
        </p:txBody>
      </p:sp>
      <p:sp>
        <p:nvSpPr>
          <p:cNvPr id="4" name="Content Placeholder 6">
            <a:extLst>
              <a:ext uri="{FF2B5EF4-FFF2-40B4-BE49-F238E27FC236}">
                <a16:creationId xmlns:a16="http://schemas.microsoft.com/office/drawing/2014/main" id="{773F982D-5B7A-0352-D692-5330AB63362D}"/>
              </a:ext>
            </a:extLst>
          </p:cNvPr>
          <p:cNvSpPr txBox="1">
            <a:spLocks/>
          </p:cNvSpPr>
          <p:nvPr/>
        </p:nvSpPr>
        <p:spPr>
          <a:xfrm>
            <a:off x="838200" y="4211896"/>
            <a:ext cx="6204045" cy="1983859"/>
          </a:xfrm>
          <a:custGeom>
            <a:avLst/>
            <a:gdLst>
              <a:gd name="csX0" fmla="*/ 0 w 6204045"/>
              <a:gd name="csY0" fmla="*/ 0 h 1983859"/>
              <a:gd name="csX1" fmla="*/ 813419 w 6204045"/>
              <a:gd name="csY1" fmla="*/ 0 h 1983859"/>
              <a:gd name="csX2" fmla="*/ 1440717 w 6204045"/>
              <a:gd name="csY2" fmla="*/ 0 h 1983859"/>
              <a:gd name="csX3" fmla="*/ 2192096 w 6204045"/>
              <a:gd name="csY3" fmla="*/ 0 h 1983859"/>
              <a:gd name="csX4" fmla="*/ 2695313 w 6204045"/>
              <a:gd name="csY4" fmla="*/ 0 h 1983859"/>
              <a:gd name="csX5" fmla="*/ 3508732 w 6204045"/>
              <a:gd name="csY5" fmla="*/ 0 h 1983859"/>
              <a:gd name="csX6" fmla="*/ 4198070 w 6204045"/>
              <a:gd name="csY6" fmla="*/ 0 h 1983859"/>
              <a:gd name="csX7" fmla="*/ 4825368 w 6204045"/>
              <a:gd name="csY7" fmla="*/ 0 h 1983859"/>
              <a:gd name="csX8" fmla="*/ 6204045 w 6204045"/>
              <a:gd name="csY8" fmla="*/ 0 h 1983859"/>
              <a:gd name="csX9" fmla="*/ 6204045 w 6204045"/>
              <a:gd name="csY9" fmla="*/ 601771 h 1983859"/>
              <a:gd name="csX10" fmla="*/ 6204045 w 6204045"/>
              <a:gd name="csY10" fmla="*/ 1302734 h 1983859"/>
              <a:gd name="csX11" fmla="*/ 6204045 w 6204045"/>
              <a:gd name="csY11" fmla="*/ 1983859 h 1983859"/>
              <a:gd name="csX12" fmla="*/ 5452666 w 6204045"/>
              <a:gd name="csY12" fmla="*/ 1983859 h 1983859"/>
              <a:gd name="csX13" fmla="*/ 4949449 w 6204045"/>
              <a:gd name="csY13" fmla="*/ 1983859 h 1983859"/>
              <a:gd name="csX14" fmla="*/ 4446232 w 6204045"/>
              <a:gd name="csY14" fmla="*/ 1983859 h 1983859"/>
              <a:gd name="csX15" fmla="*/ 3943015 w 6204045"/>
              <a:gd name="csY15" fmla="*/ 1983859 h 1983859"/>
              <a:gd name="csX16" fmla="*/ 3191636 w 6204045"/>
              <a:gd name="csY16" fmla="*/ 1983859 h 1983859"/>
              <a:gd name="csX17" fmla="*/ 2688420 w 6204045"/>
              <a:gd name="csY17" fmla="*/ 1983859 h 1983859"/>
              <a:gd name="csX18" fmla="*/ 2185203 w 6204045"/>
              <a:gd name="csY18" fmla="*/ 1983859 h 1983859"/>
              <a:gd name="csX19" fmla="*/ 1681986 w 6204045"/>
              <a:gd name="csY19" fmla="*/ 1983859 h 1983859"/>
              <a:gd name="csX20" fmla="*/ 1054688 w 6204045"/>
              <a:gd name="csY20" fmla="*/ 1983859 h 1983859"/>
              <a:gd name="csX21" fmla="*/ 0 w 6204045"/>
              <a:gd name="csY21" fmla="*/ 1983859 h 1983859"/>
              <a:gd name="csX22" fmla="*/ 0 w 6204045"/>
              <a:gd name="csY22" fmla="*/ 1322573 h 1983859"/>
              <a:gd name="csX23" fmla="*/ 0 w 6204045"/>
              <a:gd name="csY23" fmla="*/ 700964 h 1983859"/>
              <a:gd name="csX24" fmla="*/ 0 w 6204045"/>
              <a:gd name="csY24" fmla="*/ 0 h 19838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204045" h="1983859" fill="none" extrusionOk="0">
                <a:moveTo>
                  <a:pt x="0" y="0"/>
                </a:moveTo>
                <a:cubicBezTo>
                  <a:pt x="324172" y="-34560"/>
                  <a:pt x="644580" y="32062"/>
                  <a:pt x="813419" y="0"/>
                </a:cubicBezTo>
                <a:cubicBezTo>
                  <a:pt x="982258" y="-32062"/>
                  <a:pt x="1133692" y="-25706"/>
                  <a:pt x="1440717" y="0"/>
                </a:cubicBezTo>
                <a:cubicBezTo>
                  <a:pt x="1747742" y="25706"/>
                  <a:pt x="1865311" y="-34728"/>
                  <a:pt x="2192096" y="0"/>
                </a:cubicBezTo>
                <a:cubicBezTo>
                  <a:pt x="2518881" y="34728"/>
                  <a:pt x="2590842" y="-14179"/>
                  <a:pt x="2695313" y="0"/>
                </a:cubicBezTo>
                <a:cubicBezTo>
                  <a:pt x="2799784" y="14179"/>
                  <a:pt x="3250992" y="15944"/>
                  <a:pt x="3508732" y="0"/>
                </a:cubicBezTo>
                <a:cubicBezTo>
                  <a:pt x="3766472" y="-15944"/>
                  <a:pt x="3996704" y="18347"/>
                  <a:pt x="4198070" y="0"/>
                </a:cubicBezTo>
                <a:cubicBezTo>
                  <a:pt x="4399436" y="-18347"/>
                  <a:pt x="4540833" y="-20249"/>
                  <a:pt x="4825368" y="0"/>
                </a:cubicBezTo>
                <a:cubicBezTo>
                  <a:pt x="5109903" y="20249"/>
                  <a:pt x="5720604" y="32264"/>
                  <a:pt x="6204045" y="0"/>
                </a:cubicBezTo>
                <a:cubicBezTo>
                  <a:pt x="6190894" y="189453"/>
                  <a:pt x="6192756" y="350051"/>
                  <a:pt x="6204045" y="601771"/>
                </a:cubicBezTo>
                <a:cubicBezTo>
                  <a:pt x="6215334" y="853491"/>
                  <a:pt x="6179250" y="1123002"/>
                  <a:pt x="6204045" y="1302734"/>
                </a:cubicBezTo>
                <a:cubicBezTo>
                  <a:pt x="6228840" y="1482466"/>
                  <a:pt x="6171041" y="1700639"/>
                  <a:pt x="6204045" y="1983859"/>
                </a:cubicBezTo>
                <a:cubicBezTo>
                  <a:pt x="6030954" y="1959748"/>
                  <a:pt x="5658727" y="2001082"/>
                  <a:pt x="5452666" y="1983859"/>
                </a:cubicBezTo>
                <a:cubicBezTo>
                  <a:pt x="5246605" y="1966636"/>
                  <a:pt x="5114562" y="1978150"/>
                  <a:pt x="4949449" y="1983859"/>
                </a:cubicBezTo>
                <a:cubicBezTo>
                  <a:pt x="4784336" y="1989568"/>
                  <a:pt x="4623341" y="1997147"/>
                  <a:pt x="4446232" y="1983859"/>
                </a:cubicBezTo>
                <a:cubicBezTo>
                  <a:pt x="4269123" y="1970571"/>
                  <a:pt x="4080382" y="1989361"/>
                  <a:pt x="3943015" y="1983859"/>
                </a:cubicBezTo>
                <a:cubicBezTo>
                  <a:pt x="3805648" y="1978357"/>
                  <a:pt x="3404984" y="1992391"/>
                  <a:pt x="3191636" y="1983859"/>
                </a:cubicBezTo>
                <a:cubicBezTo>
                  <a:pt x="2978288" y="1975327"/>
                  <a:pt x="2880174" y="2001606"/>
                  <a:pt x="2688420" y="1983859"/>
                </a:cubicBezTo>
                <a:cubicBezTo>
                  <a:pt x="2496666" y="1966112"/>
                  <a:pt x="2287347" y="2008519"/>
                  <a:pt x="2185203" y="1983859"/>
                </a:cubicBezTo>
                <a:cubicBezTo>
                  <a:pt x="2083059" y="1959199"/>
                  <a:pt x="1810767" y="1977761"/>
                  <a:pt x="1681986" y="1983859"/>
                </a:cubicBezTo>
                <a:cubicBezTo>
                  <a:pt x="1553205" y="1989957"/>
                  <a:pt x="1317908" y="1975312"/>
                  <a:pt x="1054688" y="1983859"/>
                </a:cubicBezTo>
                <a:cubicBezTo>
                  <a:pt x="791468" y="1992406"/>
                  <a:pt x="290905" y="2002746"/>
                  <a:pt x="0" y="1983859"/>
                </a:cubicBezTo>
                <a:cubicBezTo>
                  <a:pt x="12980" y="1757897"/>
                  <a:pt x="-20721" y="1644045"/>
                  <a:pt x="0" y="1322573"/>
                </a:cubicBezTo>
                <a:cubicBezTo>
                  <a:pt x="20721" y="1001101"/>
                  <a:pt x="-26824" y="887870"/>
                  <a:pt x="0" y="700964"/>
                </a:cubicBezTo>
                <a:cubicBezTo>
                  <a:pt x="26824" y="514058"/>
                  <a:pt x="33339" y="174336"/>
                  <a:pt x="0" y="0"/>
                </a:cubicBezTo>
                <a:close/>
              </a:path>
              <a:path w="6204045" h="1983859" stroke="0" extrusionOk="0">
                <a:moveTo>
                  <a:pt x="0" y="0"/>
                </a:moveTo>
                <a:cubicBezTo>
                  <a:pt x="326174" y="-5936"/>
                  <a:pt x="423389" y="-1911"/>
                  <a:pt x="813419" y="0"/>
                </a:cubicBezTo>
                <a:cubicBezTo>
                  <a:pt x="1203449" y="1911"/>
                  <a:pt x="1356613" y="22322"/>
                  <a:pt x="1502758" y="0"/>
                </a:cubicBezTo>
                <a:cubicBezTo>
                  <a:pt x="1648903" y="-22322"/>
                  <a:pt x="1912256" y="-16110"/>
                  <a:pt x="2068015" y="0"/>
                </a:cubicBezTo>
                <a:cubicBezTo>
                  <a:pt x="2223774" y="16110"/>
                  <a:pt x="2471859" y="19719"/>
                  <a:pt x="2757353" y="0"/>
                </a:cubicBezTo>
                <a:cubicBezTo>
                  <a:pt x="3042847" y="-19719"/>
                  <a:pt x="3354420" y="-9042"/>
                  <a:pt x="3570773" y="0"/>
                </a:cubicBezTo>
                <a:cubicBezTo>
                  <a:pt x="3787126" y="9042"/>
                  <a:pt x="3914932" y="-6263"/>
                  <a:pt x="4136030" y="0"/>
                </a:cubicBezTo>
                <a:cubicBezTo>
                  <a:pt x="4357128" y="6263"/>
                  <a:pt x="4466533" y="-20730"/>
                  <a:pt x="4639247" y="0"/>
                </a:cubicBezTo>
                <a:cubicBezTo>
                  <a:pt x="4811961" y="20730"/>
                  <a:pt x="5012119" y="-22430"/>
                  <a:pt x="5328585" y="0"/>
                </a:cubicBezTo>
                <a:cubicBezTo>
                  <a:pt x="5645051" y="22430"/>
                  <a:pt x="6028323" y="-22693"/>
                  <a:pt x="6204045" y="0"/>
                </a:cubicBezTo>
                <a:cubicBezTo>
                  <a:pt x="6233808" y="184739"/>
                  <a:pt x="6172577" y="526693"/>
                  <a:pt x="6204045" y="681125"/>
                </a:cubicBezTo>
                <a:cubicBezTo>
                  <a:pt x="6235513" y="835558"/>
                  <a:pt x="6183041" y="1084996"/>
                  <a:pt x="6204045" y="1322573"/>
                </a:cubicBezTo>
                <a:cubicBezTo>
                  <a:pt x="6225049" y="1560150"/>
                  <a:pt x="6174786" y="1767341"/>
                  <a:pt x="6204045" y="1983859"/>
                </a:cubicBezTo>
                <a:cubicBezTo>
                  <a:pt x="5905397" y="1993376"/>
                  <a:pt x="5612008" y="1990446"/>
                  <a:pt x="5452666" y="1983859"/>
                </a:cubicBezTo>
                <a:cubicBezTo>
                  <a:pt x="5293324" y="1977272"/>
                  <a:pt x="5005080" y="2000698"/>
                  <a:pt x="4825368" y="1983859"/>
                </a:cubicBezTo>
                <a:cubicBezTo>
                  <a:pt x="4645656" y="1967020"/>
                  <a:pt x="4391928" y="1998221"/>
                  <a:pt x="4073990" y="1983859"/>
                </a:cubicBezTo>
                <a:cubicBezTo>
                  <a:pt x="3756052" y="1969497"/>
                  <a:pt x="3450597" y="1963997"/>
                  <a:pt x="3260570" y="1983859"/>
                </a:cubicBezTo>
                <a:cubicBezTo>
                  <a:pt x="3070543" y="2003721"/>
                  <a:pt x="2732006" y="1977887"/>
                  <a:pt x="2509192" y="1983859"/>
                </a:cubicBezTo>
                <a:cubicBezTo>
                  <a:pt x="2286378" y="1989831"/>
                  <a:pt x="2050056" y="1955570"/>
                  <a:pt x="1819853" y="1983859"/>
                </a:cubicBezTo>
                <a:cubicBezTo>
                  <a:pt x="1589650" y="2012148"/>
                  <a:pt x="1499638" y="2007571"/>
                  <a:pt x="1316636" y="1983859"/>
                </a:cubicBezTo>
                <a:cubicBezTo>
                  <a:pt x="1133634" y="1960147"/>
                  <a:pt x="969014" y="1979833"/>
                  <a:pt x="627298" y="1983859"/>
                </a:cubicBezTo>
                <a:cubicBezTo>
                  <a:pt x="285582" y="1987885"/>
                  <a:pt x="199898" y="1998897"/>
                  <a:pt x="0" y="1983859"/>
                </a:cubicBezTo>
                <a:cubicBezTo>
                  <a:pt x="-23048" y="1743289"/>
                  <a:pt x="-15111" y="1596888"/>
                  <a:pt x="0" y="1282895"/>
                </a:cubicBezTo>
                <a:cubicBezTo>
                  <a:pt x="15111" y="968902"/>
                  <a:pt x="30059" y="894440"/>
                  <a:pt x="0" y="661286"/>
                </a:cubicBezTo>
                <a:cubicBezTo>
                  <a:pt x="-30059" y="428132"/>
                  <a:pt x="18905" y="250451"/>
                  <a:pt x="0" y="0"/>
                </a:cubicBezTo>
                <a:close/>
              </a:path>
            </a:pathLst>
          </a:custGeom>
          <a:solidFill>
            <a:srgbClr val="EBDDF4"/>
          </a:solidFill>
          <a:ln w="19050" cap="sq">
            <a:solidFill>
              <a:srgbClr val="432673"/>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txBody>
          <a:bodyPr spcFirstLastPara="1" wrap="square" lIns="180000" tIns="180000" rIns="180000" bIns="180000" anchor="t" anchorCtr="0">
            <a:noAutofit/>
          </a:bodyPr>
          <a:lstStyle>
            <a:defPPr marR="0" lvl="0" algn="l" rtl="0">
              <a:lnSpc>
                <a:spcPct val="100000"/>
              </a:lnSpc>
              <a:spcBef>
                <a:spcPts val="0"/>
              </a:spcBef>
              <a:spcAft>
                <a:spcPts val="0"/>
              </a:spcAft>
            </a:defPPr>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200"/>
              <a:buFont typeface="Arial"/>
              <a:buNone/>
            </a:pPr>
            <a:r>
              <a:rPr lang="en-GB" sz="2000" b="1" dirty="0"/>
              <a:t>SITE TIP</a:t>
            </a:r>
            <a:endParaRPr lang="en-GB" sz="2000" dirty="0"/>
          </a:p>
          <a:p>
            <a:pPr marL="0" lvl="0" indent="0">
              <a:buSzPct val="100000"/>
              <a:buNone/>
            </a:pPr>
            <a:r>
              <a:rPr lang="en-GB" sz="2000" dirty="0"/>
              <a:t>We calculate power to size our generators. </a:t>
            </a:r>
            <a:br>
              <a:rPr lang="en-GB" sz="2000" dirty="0"/>
            </a:br>
            <a:r>
              <a:rPr lang="en-GB" sz="2000" dirty="0"/>
              <a:t>Running a 12-kW concrete breaker will trip the supply of a 10-kW generator and stop work. </a:t>
            </a:r>
          </a:p>
        </p:txBody>
      </p:sp>
      <p:sp>
        <p:nvSpPr>
          <p:cNvPr id="2" name="Google Shape;147;p2">
            <a:extLst>
              <a:ext uri="{FF2B5EF4-FFF2-40B4-BE49-F238E27FC236}">
                <a16:creationId xmlns:a16="http://schemas.microsoft.com/office/drawing/2014/main" id="{9039FB61-FF94-1BAF-6216-E8797D888B2C}"/>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5" name="Text Placeholder 5">
            <a:extLst>
              <a:ext uri="{FF2B5EF4-FFF2-40B4-BE49-F238E27FC236}">
                <a16:creationId xmlns:a16="http://schemas.microsoft.com/office/drawing/2014/main" id="{32A4A07B-A892-6922-9F98-A4E78B695834}"/>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Calculating power</a:t>
            </a:r>
            <a:endParaRPr/>
          </a:p>
        </p:txBody>
      </p:sp>
      <p:sp>
        <p:nvSpPr>
          <p:cNvPr id="337" name="Google Shape;337;p22"/>
          <p:cNvSpPr txBox="1">
            <a:spLocks noGrp="1"/>
          </p:cNvSpPr>
          <p:nvPr>
            <p:ph type="body" idx="1"/>
          </p:nvPr>
        </p:nvSpPr>
        <p:spPr>
          <a:xfrm>
            <a:off x="838200" y="1397000"/>
            <a:ext cx="6702911" cy="4649469"/>
          </a:xfrm>
          <a:prstGeom prst="rect">
            <a:avLst/>
          </a:prstGeom>
          <a:solidFill>
            <a:schemeClr val="lt1"/>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400"/>
              <a:buNone/>
            </a:pPr>
            <a:r>
              <a:rPr lang="en-GB" dirty="0"/>
              <a:t>The worker in the previous question pushes the pallet truck the required distance in exactly 5 seconds. How much power, to the nearest integer, is required to move the pallet truck?</a:t>
            </a:r>
            <a:endParaRPr lang="en-US" b="0" dirty="0"/>
          </a:p>
          <a:p>
            <a:pPr marL="0" lvl="0" indent="0" algn="l" rtl="0">
              <a:lnSpc>
                <a:spcPct val="108000"/>
              </a:lnSpc>
              <a:spcBef>
                <a:spcPts val="1200"/>
              </a:spcBef>
              <a:spcAft>
                <a:spcPts val="0"/>
              </a:spcAft>
              <a:buSzPts val="2400"/>
              <a:buNone/>
            </a:pPr>
            <a:endParaRPr dirty="0"/>
          </a:p>
        </p:txBody>
      </p:sp>
      <p:sp>
        <p:nvSpPr>
          <p:cNvPr id="338" name="Google Shape;338;p22"/>
          <p:cNvSpPr txBox="1">
            <a:spLocks noGrp="1"/>
          </p:cNvSpPr>
          <p:nvPr>
            <p:ph type="body" idx="2"/>
          </p:nvPr>
        </p:nvSpPr>
        <p:spPr>
          <a:xfrm>
            <a:off x="8179724" y="1825625"/>
            <a:ext cx="3250276" cy="4351338"/>
          </a:xfrm>
          <a:prstGeom prst="rect">
            <a:avLst/>
          </a:prstGeom>
          <a:solidFill>
            <a:srgbClr val="EBDDF4"/>
          </a:solidFill>
          <a:ln>
            <a:noFill/>
          </a:ln>
        </p:spPr>
        <p:txBody>
          <a:bodyPr spcFirstLastPara="1" wrap="square" lIns="180000" tIns="180000" rIns="180000" bIns="180000" anchor="t" anchorCtr="0">
            <a:normAutofit lnSpcReduction="10000"/>
          </a:bodyPr>
          <a:lstStyle/>
          <a:p>
            <a:pPr marL="0" lvl="0" indent="0" algn="l" rtl="0">
              <a:lnSpc>
                <a:spcPct val="115000"/>
              </a:lnSpc>
              <a:spcBef>
                <a:spcPts val="0"/>
              </a:spcBef>
              <a:spcAft>
                <a:spcPts val="0"/>
              </a:spcAft>
              <a:buSzPts val="2400"/>
              <a:buNone/>
            </a:pPr>
            <a:r>
              <a:rPr lang="en-GB" b="1" dirty="0">
                <a:solidFill>
                  <a:schemeClr val="dk1"/>
                </a:solidFill>
              </a:rPr>
              <a:t>Data from the previous question:</a:t>
            </a:r>
            <a:endParaRPr dirty="0"/>
          </a:p>
          <a:p>
            <a:pPr marL="0" lvl="0" indent="0" algn="l" rtl="0">
              <a:lnSpc>
                <a:spcPct val="115000"/>
              </a:lnSpc>
              <a:spcBef>
                <a:spcPts val="1000"/>
              </a:spcBef>
              <a:spcAft>
                <a:spcPts val="0"/>
              </a:spcAft>
              <a:buSzPts val="2400"/>
              <a:buNone/>
            </a:pPr>
            <a:r>
              <a:rPr lang="en-GB" dirty="0">
                <a:solidFill>
                  <a:schemeClr val="dk1"/>
                </a:solidFill>
              </a:rPr>
              <a:t>force = 230 N</a:t>
            </a:r>
          </a:p>
          <a:p>
            <a:pPr marL="0" lvl="0" indent="0" algn="l" rtl="0">
              <a:lnSpc>
                <a:spcPct val="115000"/>
              </a:lnSpc>
              <a:spcBef>
                <a:spcPts val="1000"/>
              </a:spcBef>
              <a:spcAft>
                <a:spcPts val="0"/>
              </a:spcAft>
              <a:buSzPts val="2400"/>
              <a:buNone/>
            </a:pPr>
            <a:r>
              <a:rPr lang="en-GB" dirty="0">
                <a:solidFill>
                  <a:schemeClr val="dk1"/>
                </a:solidFill>
              </a:rPr>
              <a:t>distance = 5.3 m</a:t>
            </a:r>
            <a:endParaRPr dirty="0"/>
          </a:p>
          <a:p>
            <a:pPr marL="0" lvl="0" indent="0" algn="l" rtl="0">
              <a:lnSpc>
                <a:spcPct val="115000"/>
              </a:lnSpc>
              <a:spcBef>
                <a:spcPts val="1000"/>
              </a:spcBef>
              <a:spcAft>
                <a:spcPts val="0"/>
              </a:spcAft>
              <a:buSzPts val="2400"/>
              <a:buNone/>
            </a:pPr>
            <a:r>
              <a:rPr lang="en-GB" dirty="0">
                <a:solidFill>
                  <a:schemeClr val="dk1"/>
                </a:solidFill>
              </a:rPr>
              <a:t>work done = </a:t>
            </a:r>
            <a:r>
              <a:rPr lang="en-GB" sz="2400" dirty="0">
                <a:solidFill>
                  <a:schemeClr val="dk1"/>
                </a:solidFill>
              </a:rPr>
              <a:t>1219 J</a:t>
            </a:r>
            <a:endParaRPr dirty="0"/>
          </a:p>
          <a:p>
            <a:pPr marL="0" lvl="0" indent="0" algn="l" rtl="0">
              <a:lnSpc>
                <a:spcPct val="115000"/>
              </a:lnSpc>
              <a:spcBef>
                <a:spcPts val="1000"/>
              </a:spcBef>
              <a:spcAft>
                <a:spcPts val="0"/>
              </a:spcAft>
              <a:buSzPts val="2400"/>
              <a:buNone/>
            </a:pPr>
            <a:r>
              <a:rPr lang="en-GB" b="1" dirty="0">
                <a:solidFill>
                  <a:schemeClr val="dk1"/>
                </a:solidFill>
              </a:rPr>
              <a:t>Work done is the energy </a:t>
            </a:r>
            <a:r>
              <a:rPr lang="en-GB" dirty="0">
                <a:solidFill>
                  <a:schemeClr val="dk1"/>
                </a:solidFill>
              </a:rPr>
              <a:t>in the formula for this problem.</a:t>
            </a:r>
            <a:endParaRPr sz="2400" dirty="0">
              <a:solidFill>
                <a:schemeClr val="dk1"/>
              </a:solidFill>
            </a:endParaRPr>
          </a:p>
        </p:txBody>
      </p:sp>
      <p:sp>
        <p:nvSpPr>
          <p:cNvPr id="2" name="Google Shape;147;p2">
            <a:extLst>
              <a:ext uri="{FF2B5EF4-FFF2-40B4-BE49-F238E27FC236}">
                <a16:creationId xmlns:a16="http://schemas.microsoft.com/office/drawing/2014/main" id="{02E783FD-12C0-A0EE-B7E7-4F07E9E77190}"/>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7A9469C6-589F-D514-4D45-C06F3AFB0E07}"/>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a:extLst>
            <a:ext uri="{FF2B5EF4-FFF2-40B4-BE49-F238E27FC236}">
              <a16:creationId xmlns:a16="http://schemas.microsoft.com/office/drawing/2014/main" id="{9667EA0B-AEED-8AC0-1B7B-C23C24CBE176}"/>
            </a:ext>
          </a:extLst>
        </p:cNvPr>
        <p:cNvGrpSpPr/>
        <p:nvPr/>
      </p:nvGrpSpPr>
      <p:grpSpPr>
        <a:xfrm>
          <a:off x="0" y="0"/>
          <a:ext cx="0" cy="0"/>
          <a:chOff x="0" y="0"/>
          <a:chExt cx="0" cy="0"/>
        </a:xfrm>
      </p:grpSpPr>
      <p:sp>
        <p:nvSpPr>
          <p:cNvPr id="336" name="Google Shape;336;p22">
            <a:extLst>
              <a:ext uri="{FF2B5EF4-FFF2-40B4-BE49-F238E27FC236}">
                <a16:creationId xmlns:a16="http://schemas.microsoft.com/office/drawing/2014/main" id="{730B0A13-716F-179D-50D6-994C5AD2699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power: </a:t>
            </a:r>
            <a:r>
              <a:rPr lang="en-GB" dirty="0">
                <a:solidFill>
                  <a:schemeClr val="accent1"/>
                </a:solidFill>
              </a:rPr>
              <a:t>Answer</a:t>
            </a:r>
            <a:endParaRPr dirty="0">
              <a:solidFill>
                <a:schemeClr val="accent1"/>
              </a:solidFill>
            </a:endParaRPr>
          </a:p>
        </p:txBody>
      </p:sp>
      <mc:AlternateContent xmlns:mc="http://schemas.openxmlformats.org/markup-compatibility/2006" xmlns:a14="http://schemas.microsoft.com/office/drawing/2010/main">
        <mc:Choice Requires="a14">
          <p:sp>
            <p:nvSpPr>
              <p:cNvPr id="337" name="Google Shape;337;p22">
                <a:extLst>
                  <a:ext uri="{FF2B5EF4-FFF2-40B4-BE49-F238E27FC236}">
                    <a16:creationId xmlns:a16="http://schemas.microsoft.com/office/drawing/2014/main" id="{1057E2AF-3245-9412-9F3B-7272CB1AAD9A}"/>
                  </a:ext>
                </a:extLst>
              </p:cNvPr>
              <p:cNvSpPr txBox="1">
                <a:spLocks noGrp="1"/>
              </p:cNvSpPr>
              <p:nvPr>
                <p:ph type="body" idx="1"/>
              </p:nvPr>
            </p:nvSpPr>
            <p:spPr>
              <a:xfrm>
                <a:off x="838199" y="1397000"/>
                <a:ext cx="6692153" cy="4649469"/>
              </a:xfrm>
              <a:prstGeom prst="rect">
                <a:avLst/>
              </a:prstGeom>
              <a:solidFill>
                <a:schemeClr val="lt1"/>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400"/>
                  <a:buNone/>
                </a:pPr>
                <a:r>
                  <a:rPr lang="en-GB" dirty="0"/>
                  <a:t>The worker in the previous question pushes the pallet truck the required distance in exactly 5 seconds. How much power, to the nearest integer, is required to move the pallet truck?</a:t>
                </a:r>
              </a:p>
              <a:p>
                <a:pPr marL="0" lvl="0" indent="0" algn="l" rtl="0">
                  <a:lnSpc>
                    <a:spcPct val="108000"/>
                  </a:lnSpc>
                  <a:spcBef>
                    <a:spcPts val="0"/>
                  </a:spcBef>
                  <a:spcAft>
                    <a:spcPts val="0"/>
                  </a:spcAft>
                  <a:buSzPts val="2400"/>
                  <a:buNone/>
                </a:pPr>
                <a:endParaRPr lang="en-GB" dirty="0"/>
              </a:p>
              <a:p>
                <a:pPr marL="0" lvl="0" indent="0">
                  <a:spcBef>
                    <a:spcPts val="1200"/>
                  </a:spcBef>
                  <a:buSzPts val="240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𝑡</m:t>
                          </m:r>
                        </m:den>
                      </m:f>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1219 </m:t>
                          </m:r>
                          <m:r>
                            <m:rPr>
                              <m:nor/>
                            </m:rPr>
                            <a:rPr lang="en-US" b="0" i="0" smtClean="0">
                              <a:latin typeface="Cambria Math" panose="02040503050406030204" pitchFamily="18" charset="0"/>
                            </a:rPr>
                            <m:t>J</m:t>
                          </m:r>
                        </m:num>
                        <m:den>
                          <m:r>
                            <a:rPr lang="en-US" b="0" i="1" smtClean="0">
                              <a:latin typeface="Cambria Math" panose="02040503050406030204" pitchFamily="18" charset="0"/>
                            </a:rPr>
                            <m:t>5 </m:t>
                          </m:r>
                          <m:r>
                            <m:rPr>
                              <m:nor/>
                            </m:rPr>
                            <a:rPr lang="en-US" b="0" i="0" smtClean="0">
                              <a:latin typeface="Cambria Math" panose="02040503050406030204" pitchFamily="18" charset="0"/>
                            </a:rPr>
                            <m:t>s</m:t>
                          </m:r>
                        </m:den>
                      </m:f>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=243.8</m:t>
                      </m:r>
                      <m:r>
                        <a:rPr lang="en-GB" b="0" i="1" smtClean="0">
                          <a:latin typeface="Cambria Math" panose="02040503050406030204" pitchFamily="18" charset="0"/>
                        </a:rPr>
                        <m:t> </m:t>
                      </m:r>
                      <m:r>
                        <m:rPr>
                          <m:sty m:val="p"/>
                        </m:rPr>
                        <a:rPr lang="en-GB" b="0" i="0" smtClean="0">
                          <a:latin typeface="Cambria Math" panose="02040503050406030204" pitchFamily="18" charset="0"/>
                        </a:rPr>
                        <m:t>J</m:t>
                      </m:r>
                      <m:r>
                        <a:rPr lang="en-GB" b="0" i="0" smtClean="0">
                          <a:latin typeface="Cambria Math" panose="02040503050406030204" pitchFamily="18" charset="0"/>
                        </a:rPr>
                        <m:t>/</m:t>
                      </m:r>
                      <m:r>
                        <m:rPr>
                          <m:sty m:val="p"/>
                        </m:rPr>
                        <a:rPr lang="en-GB" b="0" i="0" smtClean="0">
                          <a:latin typeface="Cambria Math" panose="02040503050406030204" pitchFamily="18" charset="0"/>
                        </a:rPr>
                        <m:t>s</m:t>
                      </m:r>
                      <m:r>
                        <a:rPr lang="en-US" b="0" i="1" smtClean="0">
                          <a:latin typeface="Cambria Math" panose="02040503050406030204" pitchFamily="18" charset="0"/>
                        </a:rPr>
                        <m:t>=</m:t>
                      </m:r>
                      <m:r>
                        <a:rPr lang="en-US" b="1" i="1" smtClean="0">
                          <a:latin typeface="Cambria Math" panose="02040503050406030204" pitchFamily="18" charset="0"/>
                        </a:rPr>
                        <m:t>𝟐𝟒𝟒</m:t>
                      </m:r>
                      <m:r>
                        <a:rPr lang="en-US" b="1" i="1" smtClean="0">
                          <a:latin typeface="Cambria Math" panose="02040503050406030204" pitchFamily="18" charset="0"/>
                        </a:rPr>
                        <m:t> </m:t>
                      </m:r>
                      <m:r>
                        <m:rPr>
                          <m:nor/>
                        </m:rPr>
                        <a:rPr lang="en-US" b="0" i="0" smtClean="0">
                          <a:latin typeface="Cambria Math" panose="02040503050406030204" pitchFamily="18" charset="0"/>
                        </a:rPr>
                        <m:t>W</m:t>
                      </m:r>
                      <m:r>
                        <m:rPr>
                          <m:nor/>
                        </m:rPr>
                        <a:rPr lang="en-US" b="0" i="0" smtClean="0">
                          <a:latin typeface="Cambria Math" panose="02040503050406030204" pitchFamily="18" charset="0"/>
                        </a:rPr>
                        <m:t> (</m:t>
                      </m:r>
                      <m:r>
                        <m:rPr>
                          <m:nor/>
                        </m:rPr>
                        <a:rPr lang="en-US" b="0" i="0" smtClean="0">
                          <a:latin typeface="Cambria Math" panose="02040503050406030204" pitchFamily="18" charset="0"/>
                        </a:rPr>
                        <m:t>to</m:t>
                      </m:r>
                      <m:r>
                        <m:rPr>
                          <m:nor/>
                        </m:rPr>
                        <a:rPr lang="en-US" b="0" i="0" smtClean="0">
                          <a:latin typeface="Cambria Math" panose="02040503050406030204" pitchFamily="18" charset="0"/>
                        </a:rPr>
                        <m:t> </m:t>
                      </m:r>
                      <m:r>
                        <m:rPr>
                          <m:nor/>
                        </m:rPr>
                        <a:rPr lang="en-US" b="0" i="0" smtClean="0">
                          <a:latin typeface="Cambria Math" panose="02040503050406030204" pitchFamily="18" charset="0"/>
                        </a:rPr>
                        <m:t>the</m:t>
                      </m:r>
                      <m:r>
                        <m:rPr>
                          <m:nor/>
                        </m:rPr>
                        <a:rPr lang="en-US" b="0" i="0" smtClean="0">
                          <a:latin typeface="Cambria Math" panose="02040503050406030204" pitchFamily="18" charset="0"/>
                        </a:rPr>
                        <m:t> </m:t>
                      </m:r>
                      <m:r>
                        <m:rPr>
                          <m:nor/>
                        </m:rPr>
                        <a:rPr lang="en-US" b="0" i="0" smtClean="0">
                          <a:latin typeface="Cambria Math" panose="02040503050406030204" pitchFamily="18" charset="0"/>
                        </a:rPr>
                        <m:t>nearest</m:t>
                      </m:r>
                      <m:r>
                        <m:rPr>
                          <m:nor/>
                        </m:rPr>
                        <a:rPr lang="en-US" b="0" i="0" smtClean="0">
                          <a:latin typeface="Cambria Math" panose="02040503050406030204" pitchFamily="18" charset="0"/>
                        </a:rPr>
                        <m:t> </m:t>
                      </m:r>
                      <m:r>
                        <m:rPr>
                          <m:nor/>
                        </m:rPr>
                        <a:rPr lang="en-US" b="0" i="0" smtClean="0">
                          <a:latin typeface="Cambria Math" panose="02040503050406030204" pitchFamily="18" charset="0"/>
                        </a:rPr>
                        <m:t>integer</m:t>
                      </m:r>
                      <m:r>
                        <m:rPr>
                          <m:nor/>
                        </m:rPr>
                        <a:rPr lang="en-US" b="0" i="0" smtClean="0">
                          <a:latin typeface="Cambria Math" panose="02040503050406030204" pitchFamily="18" charset="0"/>
                        </a:rPr>
                        <m:t>)</m:t>
                      </m:r>
                    </m:oMath>
                  </m:oMathPara>
                </a14:m>
                <a:endParaRPr lang="en-US" b="0" dirty="0"/>
              </a:p>
              <a:p>
                <a:pPr marL="0" lvl="0" indent="0" algn="l" rtl="0">
                  <a:lnSpc>
                    <a:spcPct val="108000"/>
                  </a:lnSpc>
                  <a:spcBef>
                    <a:spcPts val="1200"/>
                  </a:spcBef>
                  <a:spcAft>
                    <a:spcPts val="0"/>
                  </a:spcAft>
                  <a:buSzPts val="2400"/>
                  <a:buNone/>
                </a:pPr>
                <a:endParaRPr lang="en-US" b="0" dirty="0"/>
              </a:p>
              <a:p>
                <a:pPr marL="0" lvl="0" indent="0" algn="l" rtl="0">
                  <a:lnSpc>
                    <a:spcPct val="108000"/>
                  </a:lnSpc>
                  <a:spcBef>
                    <a:spcPts val="1200"/>
                  </a:spcBef>
                  <a:spcAft>
                    <a:spcPts val="0"/>
                  </a:spcAft>
                  <a:buSzPts val="2400"/>
                  <a:buNone/>
                </a:pPr>
                <a:endParaRPr dirty="0"/>
              </a:p>
            </p:txBody>
          </p:sp>
        </mc:Choice>
        <mc:Fallback xmlns="">
          <p:sp>
            <p:nvSpPr>
              <p:cNvPr id="337" name="Google Shape;337;p22">
                <a:extLst>
                  <a:ext uri="{FF2B5EF4-FFF2-40B4-BE49-F238E27FC236}">
                    <a16:creationId xmlns:a16="http://schemas.microsoft.com/office/drawing/2014/main" id="{1057E2AF-3245-9412-9F3B-7272CB1AAD9A}"/>
                  </a:ext>
                </a:extLst>
              </p:cNvPr>
              <p:cNvSpPr txBox="1">
                <a:spLocks noGrp="1" noRot="1" noChangeAspect="1" noMove="1" noResize="1" noEditPoints="1" noAdjustHandles="1" noChangeArrowheads="1" noChangeShapeType="1" noTextEdit="1"/>
              </p:cNvSpPr>
              <p:nvPr>
                <p:ph type="body" idx="1"/>
              </p:nvPr>
            </p:nvSpPr>
            <p:spPr>
              <a:xfrm>
                <a:off x="838199" y="1397000"/>
                <a:ext cx="6692153" cy="4649469"/>
              </a:xfrm>
              <a:prstGeom prst="rect">
                <a:avLst/>
              </a:prstGeom>
              <a:blipFill>
                <a:blip r:embed="rId3"/>
                <a:stretch>
                  <a:fillRect r="-546"/>
                </a:stretch>
              </a:blipFill>
              <a:ln>
                <a:noFill/>
              </a:ln>
            </p:spPr>
            <p:txBody>
              <a:bodyPr/>
              <a:lstStyle/>
              <a:p>
                <a:r>
                  <a:rPr lang="en-GB">
                    <a:noFill/>
                  </a:rPr>
                  <a:t> </a:t>
                </a:r>
              </a:p>
            </p:txBody>
          </p:sp>
        </mc:Fallback>
      </mc:AlternateContent>
      <p:sp>
        <p:nvSpPr>
          <p:cNvPr id="338" name="Google Shape;338;p22">
            <a:extLst>
              <a:ext uri="{FF2B5EF4-FFF2-40B4-BE49-F238E27FC236}">
                <a16:creationId xmlns:a16="http://schemas.microsoft.com/office/drawing/2014/main" id="{8BE166B0-42D3-5506-A043-3622F2F52014}"/>
              </a:ext>
            </a:extLst>
          </p:cNvPr>
          <p:cNvSpPr txBox="1">
            <a:spLocks noGrp="1"/>
          </p:cNvSpPr>
          <p:nvPr>
            <p:ph type="body" idx="2"/>
          </p:nvPr>
        </p:nvSpPr>
        <p:spPr>
          <a:xfrm>
            <a:off x="8179724" y="1825625"/>
            <a:ext cx="3250276" cy="4351338"/>
          </a:xfrm>
          <a:prstGeom prst="rect">
            <a:avLst/>
          </a:prstGeom>
          <a:solidFill>
            <a:srgbClr val="EBDDF4"/>
          </a:solidFill>
          <a:ln>
            <a:noFill/>
          </a:ln>
        </p:spPr>
        <p:txBody>
          <a:bodyPr spcFirstLastPara="1" wrap="square" lIns="180000" tIns="180000" rIns="180000" bIns="180000" anchor="t" anchorCtr="0">
            <a:normAutofit lnSpcReduction="10000"/>
          </a:bodyPr>
          <a:lstStyle/>
          <a:p>
            <a:pPr marL="0" lvl="0" indent="0" algn="l" rtl="0">
              <a:lnSpc>
                <a:spcPct val="115000"/>
              </a:lnSpc>
              <a:spcBef>
                <a:spcPts val="0"/>
              </a:spcBef>
              <a:spcAft>
                <a:spcPts val="0"/>
              </a:spcAft>
              <a:buSzPts val="2400"/>
              <a:buNone/>
            </a:pPr>
            <a:r>
              <a:rPr lang="en-GB" b="1" dirty="0">
                <a:solidFill>
                  <a:schemeClr val="dk1"/>
                </a:solidFill>
              </a:rPr>
              <a:t>Data from the previous question:</a:t>
            </a:r>
            <a:endParaRPr dirty="0"/>
          </a:p>
          <a:p>
            <a:pPr marL="0" lvl="0" indent="0">
              <a:lnSpc>
                <a:spcPct val="115000"/>
              </a:lnSpc>
              <a:buSzPts val="2400"/>
              <a:buNone/>
            </a:pPr>
            <a:r>
              <a:rPr lang="en-GB" dirty="0">
                <a:solidFill>
                  <a:schemeClr val="dk1"/>
                </a:solidFill>
              </a:rPr>
              <a:t>force = 230 N</a:t>
            </a:r>
          </a:p>
          <a:p>
            <a:pPr marL="0" lvl="0" indent="0" algn="l" rtl="0">
              <a:lnSpc>
                <a:spcPct val="115000"/>
              </a:lnSpc>
              <a:spcBef>
                <a:spcPts val="1000"/>
              </a:spcBef>
              <a:spcAft>
                <a:spcPts val="0"/>
              </a:spcAft>
              <a:buSzPts val="2400"/>
              <a:buNone/>
            </a:pPr>
            <a:r>
              <a:rPr lang="en-GB" dirty="0">
                <a:solidFill>
                  <a:schemeClr val="dk1"/>
                </a:solidFill>
              </a:rPr>
              <a:t>distance = 5.3 m</a:t>
            </a:r>
            <a:endParaRPr dirty="0"/>
          </a:p>
          <a:p>
            <a:pPr marL="0" lvl="0" indent="0" algn="l" rtl="0">
              <a:lnSpc>
                <a:spcPct val="115000"/>
              </a:lnSpc>
              <a:spcBef>
                <a:spcPts val="1000"/>
              </a:spcBef>
              <a:spcAft>
                <a:spcPts val="0"/>
              </a:spcAft>
              <a:buSzPts val="2400"/>
              <a:buNone/>
            </a:pPr>
            <a:r>
              <a:rPr lang="en-GB" dirty="0">
                <a:solidFill>
                  <a:schemeClr val="dk1"/>
                </a:solidFill>
              </a:rPr>
              <a:t>work done = </a:t>
            </a:r>
            <a:r>
              <a:rPr lang="en-GB" sz="2400" dirty="0">
                <a:solidFill>
                  <a:schemeClr val="dk1"/>
                </a:solidFill>
              </a:rPr>
              <a:t>1219 J</a:t>
            </a:r>
            <a:endParaRPr dirty="0"/>
          </a:p>
          <a:p>
            <a:pPr marL="0" lvl="0" indent="0" algn="l" rtl="0">
              <a:lnSpc>
                <a:spcPct val="115000"/>
              </a:lnSpc>
              <a:spcBef>
                <a:spcPts val="1000"/>
              </a:spcBef>
              <a:spcAft>
                <a:spcPts val="0"/>
              </a:spcAft>
              <a:buSzPts val="2400"/>
              <a:buNone/>
            </a:pPr>
            <a:r>
              <a:rPr lang="en-GB" b="1" dirty="0">
                <a:solidFill>
                  <a:schemeClr val="dk1"/>
                </a:solidFill>
              </a:rPr>
              <a:t>Work done is the energy </a:t>
            </a:r>
            <a:r>
              <a:rPr lang="en-GB" dirty="0">
                <a:solidFill>
                  <a:schemeClr val="dk1"/>
                </a:solidFill>
              </a:rPr>
              <a:t>in the formula for this problem.</a:t>
            </a:r>
            <a:endParaRPr sz="2400" dirty="0">
              <a:solidFill>
                <a:schemeClr val="dk1"/>
              </a:solidFill>
            </a:endParaRPr>
          </a:p>
        </p:txBody>
      </p:sp>
      <p:sp>
        <p:nvSpPr>
          <p:cNvPr id="2" name="Google Shape;147;p2">
            <a:extLst>
              <a:ext uri="{FF2B5EF4-FFF2-40B4-BE49-F238E27FC236}">
                <a16:creationId xmlns:a16="http://schemas.microsoft.com/office/drawing/2014/main" id="{AD58085D-F4BD-3F29-1B72-7003E272CAA7}"/>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E6145E67-48B6-9990-4812-88D105065260}"/>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Power</a:t>
            </a:r>
          </a:p>
        </p:txBody>
      </p:sp>
    </p:spTree>
    <p:extLst>
      <p:ext uri="{BB962C8B-B14F-4D97-AF65-F5344CB8AC3E}">
        <p14:creationId xmlns:p14="http://schemas.microsoft.com/office/powerpoint/2010/main" val="218961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In this resource, we will:</a:t>
            </a:r>
            <a:endParaRPr dirty="0"/>
          </a:p>
        </p:txBody>
      </p:sp>
      <p:sp>
        <p:nvSpPr>
          <p:cNvPr id="145" name="Google Shape;145;p2"/>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fontScale="85000" lnSpcReduction="20000"/>
          </a:bodyPr>
          <a:lstStyle/>
          <a:p>
            <a:pPr lvl="0">
              <a:buClr>
                <a:srgbClr val="432673"/>
              </a:buClr>
              <a:buSzPct val="100000"/>
            </a:pPr>
            <a:r>
              <a:rPr lang="en-GB" dirty="0"/>
              <a:t>Explain the effects of gravity in terms of acceleration</a:t>
            </a:r>
          </a:p>
          <a:p>
            <a:pPr lvl="0">
              <a:buClr>
                <a:srgbClr val="432673"/>
              </a:buClr>
              <a:buSzPct val="100000"/>
            </a:pPr>
            <a:r>
              <a:rPr lang="en-GB" dirty="0"/>
              <a:t>Explain the relationship between energy and power in terms of time</a:t>
            </a:r>
          </a:p>
          <a:p>
            <a:pPr lvl="0">
              <a:buClr>
                <a:srgbClr val="432673"/>
              </a:buClr>
              <a:buSzPct val="100000"/>
            </a:pPr>
            <a:r>
              <a:rPr lang="en-GB" dirty="0"/>
              <a:t>Describe how efficiency changes input and output power values including typical losses associated with efficiency</a:t>
            </a:r>
          </a:p>
          <a:p>
            <a:pPr lvl="0">
              <a:buClr>
                <a:srgbClr val="432673"/>
              </a:buClr>
              <a:buSzPct val="100000"/>
            </a:pPr>
            <a:r>
              <a:rPr lang="en-GB" dirty="0"/>
              <a:t>Describe the relationship between acceleration, force, work, energy, power, and work done</a:t>
            </a:r>
          </a:p>
          <a:p>
            <a:pPr lvl="0">
              <a:buClr>
                <a:srgbClr val="432673"/>
              </a:buClr>
              <a:buSzPct val="100000"/>
            </a:pPr>
            <a:r>
              <a:rPr lang="en-GB" dirty="0"/>
              <a:t>Explain the basic principles of levers, pulleys and moments</a:t>
            </a:r>
          </a:p>
          <a:p>
            <a:pPr>
              <a:buClr>
                <a:srgbClr val="432673"/>
              </a:buClr>
              <a:buSzPct val="100000"/>
            </a:pPr>
            <a:r>
              <a:rPr lang="en-GB" dirty="0"/>
              <a:t>Complete calculations involving key formulae</a:t>
            </a:r>
            <a:endParaRPr dirty="0"/>
          </a:p>
        </p:txBody>
      </p:sp>
      <p:sp>
        <p:nvSpPr>
          <p:cNvPr id="146" name="Google Shape;146;p2"/>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a:bodyPr>
          <a:lstStyle/>
          <a:p>
            <a:pPr marL="0" marR="0" lvl="0" indent="0" algn="l" defTabSz="914400" rtl="0" eaLnBrk="1" fontAlgn="auto" latinLnBrk="0" hangingPunct="1">
              <a:lnSpc>
                <a:spcPct val="108000"/>
              </a:lnSpc>
              <a:spcBef>
                <a:spcPts val="1000"/>
              </a:spcBef>
              <a:spcAft>
                <a:spcPts val="0"/>
              </a:spcAft>
              <a:buClr>
                <a:srgbClr val="432673"/>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General competencies:</a:t>
            </a:r>
          </a:p>
          <a:p>
            <a:pPr marL="0" lvl="0" indent="0" algn="l" rtl="0">
              <a:lnSpc>
                <a:spcPct val="108000"/>
              </a:lnSpc>
              <a:spcBef>
                <a:spcPts val="1000"/>
              </a:spcBef>
              <a:spcAft>
                <a:spcPts val="0"/>
              </a:spcAft>
              <a:buSzPts val="1800"/>
              <a:buNone/>
            </a:pPr>
            <a:r>
              <a:rPr lang="en-GB" b="1" dirty="0"/>
              <a:t>MC4</a:t>
            </a:r>
            <a:r>
              <a:rPr lang="en-GB" dirty="0"/>
              <a:t> Using rules and formulae</a:t>
            </a:r>
            <a:endParaRPr dirty="0"/>
          </a:p>
          <a:p>
            <a:pPr marL="0" lvl="0" indent="0" algn="l" rtl="0">
              <a:lnSpc>
                <a:spcPct val="108000"/>
              </a:lnSpc>
              <a:spcBef>
                <a:spcPts val="1000"/>
              </a:spcBef>
              <a:spcAft>
                <a:spcPts val="0"/>
              </a:spcAft>
              <a:buSzPts val="1800"/>
              <a:buNone/>
            </a:pPr>
            <a:r>
              <a:rPr lang="en-GB" b="1" dirty="0"/>
              <a:t>MC5 </a:t>
            </a:r>
            <a:r>
              <a:rPr lang="en-GB" dirty="0"/>
              <a:t>Processing data</a:t>
            </a:r>
            <a:endParaRPr dirty="0"/>
          </a:p>
          <a:p>
            <a:pPr marL="0" lvl="0" indent="0" algn="l" rtl="0">
              <a:lnSpc>
                <a:spcPct val="108000"/>
              </a:lnSpc>
              <a:spcBef>
                <a:spcPts val="1000"/>
              </a:spcBef>
              <a:spcAft>
                <a:spcPts val="0"/>
              </a:spcAft>
              <a:buSzPts val="1800"/>
              <a:buNone/>
            </a:pPr>
            <a:r>
              <a:rPr lang="en-GB" b="1" dirty="0"/>
              <a:t>MC7</a:t>
            </a:r>
            <a:r>
              <a:rPr lang="en-GB" dirty="0"/>
              <a:t> Interpreting and representing with mathematical diagrams</a:t>
            </a:r>
            <a:endParaRPr dirty="0"/>
          </a:p>
          <a:p>
            <a:pPr marL="0" lvl="0" indent="0" algn="l" rtl="0">
              <a:lnSpc>
                <a:spcPct val="108000"/>
              </a:lnSpc>
              <a:spcBef>
                <a:spcPts val="1000"/>
              </a:spcBef>
              <a:spcAft>
                <a:spcPts val="0"/>
              </a:spcAft>
              <a:buSzPts val="1800"/>
              <a:buNone/>
            </a:pPr>
            <a:r>
              <a:rPr lang="en-GB" b="1" dirty="0"/>
              <a:t>MC8</a:t>
            </a:r>
            <a:r>
              <a:rPr lang="en-GB" dirty="0"/>
              <a:t> Communicating using mathematics</a:t>
            </a:r>
            <a:endParaRPr dirty="0"/>
          </a:p>
        </p:txBody>
      </p:sp>
      <p:sp>
        <p:nvSpPr>
          <p:cNvPr id="147" name="Google Shape;147;p2"/>
          <p:cNvSpPr txBox="1">
            <a:spLocks noGrp="1"/>
          </p:cNvSpPr>
          <p:nvPr>
            <p:ph type="body" idx="4"/>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dirty="0"/>
              <a:t>Resource 2: Key mathematical mechanics principles</a:t>
            </a:r>
            <a:endParaRPr dirty="0"/>
          </a:p>
        </p:txBody>
      </p:sp>
      <p:sp>
        <p:nvSpPr>
          <p:cNvPr id="2" name="Text Placeholder 5">
            <a:extLst>
              <a:ext uri="{FF2B5EF4-FFF2-40B4-BE49-F238E27FC236}">
                <a16:creationId xmlns:a16="http://schemas.microsoft.com/office/drawing/2014/main" id="{E14B75EF-093A-7C50-3D85-D2C8439C7441}"/>
              </a:ext>
            </a:extLst>
          </p:cNvPr>
          <p:cNvSpPr txBox="1">
            <a:spLocks/>
          </p:cNvSpPr>
          <p:nvPr/>
        </p:nvSpPr>
        <p:spPr>
          <a:xfrm>
            <a:off x="9973929" y="162686"/>
            <a:ext cx="2078545" cy="365125"/>
          </a:xfrm>
          <a:prstGeom prst="flowChartAlternateProcess">
            <a:avLst/>
          </a:prstGeom>
          <a:solidFill>
            <a:srgbClr val="88A2FF"/>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hoist motor efficiency</a:t>
            </a:r>
            <a:endParaRPr dirty="0"/>
          </a:p>
        </p:txBody>
      </p:sp>
      <p:sp>
        <p:nvSpPr>
          <p:cNvPr id="348" name="Google Shape;348;p23"/>
          <p:cNvSpPr txBox="1">
            <a:spLocks noGrp="1"/>
          </p:cNvSpPr>
          <p:nvPr>
            <p:ph type="body" idx="2"/>
          </p:nvPr>
        </p:nvSpPr>
        <p:spPr>
          <a:xfrm>
            <a:off x="9254338" y="1758950"/>
            <a:ext cx="2463800" cy="3340100"/>
          </a:xfrm>
          <a:custGeom>
            <a:avLst/>
            <a:gdLst>
              <a:gd name="csX0" fmla="*/ 0 w 2463800"/>
              <a:gd name="csY0" fmla="*/ 0 h 3340100"/>
              <a:gd name="csX1" fmla="*/ 542036 w 2463800"/>
              <a:gd name="csY1" fmla="*/ 0 h 3340100"/>
              <a:gd name="csX2" fmla="*/ 1157986 w 2463800"/>
              <a:gd name="csY2" fmla="*/ 0 h 3340100"/>
              <a:gd name="csX3" fmla="*/ 1749298 w 2463800"/>
              <a:gd name="csY3" fmla="*/ 0 h 3340100"/>
              <a:gd name="csX4" fmla="*/ 2463800 w 2463800"/>
              <a:gd name="csY4" fmla="*/ 0 h 3340100"/>
              <a:gd name="csX5" fmla="*/ 2463800 w 2463800"/>
              <a:gd name="csY5" fmla="*/ 601218 h 3340100"/>
              <a:gd name="csX6" fmla="*/ 2463800 w 2463800"/>
              <a:gd name="csY6" fmla="*/ 1302639 h 3340100"/>
              <a:gd name="csX7" fmla="*/ 2463800 w 2463800"/>
              <a:gd name="csY7" fmla="*/ 2004060 h 3340100"/>
              <a:gd name="csX8" fmla="*/ 2463800 w 2463800"/>
              <a:gd name="csY8" fmla="*/ 2638679 h 3340100"/>
              <a:gd name="csX9" fmla="*/ 2463800 w 2463800"/>
              <a:gd name="csY9" fmla="*/ 3340100 h 3340100"/>
              <a:gd name="csX10" fmla="*/ 1872488 w 2463800"/>
              <a:gd name="csY10" fmla="*/ 3340100 h 3340100"/>
              <a:gd name="csX11" fmla="*/ 1256538 w 2463800"/>
              <a:gd name="csY11" fmla="*/ 3340100 h 3340100"/>
              <a:gd name="csX12" fmla="*/ 615950 w 2463800"/>
              <a:gd name="csY12" fmla="*/ 3340100 h 3340100"/>
              <a:gd name="csX13" fmla="*/ 0 w 2463800"/>
              <a:gd name="csY13" fmla="*/ 3340100 h 3340100"/>
              <a:gd name="csX14" fmla="*/ 0 w 2463800"/>
              <a:gd name="csY14" fmla="*/ 2605278 h 3340100"/>
              <a:gd name="csX15" fmla="*/ 0 w 2463800"/>
              <a:gd name="csY15" fmla="*/ 2037461 h 3340100"/>
              <a:gd name="csX16" fmla="*/ 0 w 2463800"/>
              <a:gd name="csY16" fmla="*/ 1302639 h 3340100"/>
              <a:gd name="csX17" fmla="*/ 0 w 2463800"/>
              <a:gd name="csY17" fmla="*/ 668020 h 3340100"/>
              <a:gd name="csX18" fmla="*/ 0 w 2463800"/>
              <a:gd name="csY18" fmla="*/ 0 h 33401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463800" h="3340100" fill="none" extrusionOk="0">
                <a:moveTo>
                  <a:pt x="0" y="0"/>
                </a:moveTo>
                <a:cubicBezTo>
                  <a:pt x="266844" y="-8010"/>
                  <a:pt x="348429" y="-10660"/>
                  <a:pt x="542036" y="0"/>
                </a:cubicBezTo>
                <a:cubicBezTo>
                  <a:pt x="735643" y="10660"/>
                  <a:pt x="904004" y="-16586"/>
                  <a:pt x="1157986" y="0"/>
                </a:cubicBezTo>
                <a:cubicBezTo>
                  <a:pt x="1411968" y="16586"/>
                  <a:pt x="1625970" y="11665"/>
                  <a:pt x="1749298" y="0"/>
                </a:cubicBezTo>
                <a:cubicBezTo>
                  <a:pt x="1872626" y="-11665"/>
                  <a:pt x="2173731" y="19883"/>
                  <a:pt x="2463800" y="0"/>
                </a:cubicBezTo>
                <a:cubicBezTo>
                  <a:pt x="2486265" y="186364"/>
                  <a:pt x="2451403" y="432005"/>
                  <a:pt x="2463800" y="601218"/>
                </a:cubicBezTo>
                <a:cubicBezTo>
                  <a:pt x="2476197" y="770431"/>
                  <a:pt x="2487788" y="1086010"/>
                  <a:pt x="2463800" y="1302639"/>
                </a:cubicBezTo>
                <a:cubicBezTo>
                  <a:pt x="2439812" y="1519268"/>
                  <a:pt x="2481059" y="1768378"/>
                  <a:pt x="2463800" y="2004060"/>
                </a:cubicBezTo>
                <a:cubicBezTo>
                  <a:pt x="2446541" y="2239742"/>
                  <a:pt x="2471155" y="2356453"/>
                  <a:pt x="2463800" y="2638679"/>
                </a:cubicBezTo>
                <a:cubicBezTo>
                  <a:pt x="2456445" y="2920905"/>
                  <a:pt x="2445979" y="3065245"/>
                  <a:pt x="2463800" y="3340100"/>
                </a:cubicBezTo>
                <a:cubicBezTo>
                  <a:pt x="2328762" y="3330910"/>
                  <a:pt x="2023631" y="3344142"/>
                  <a:pt x="1872488" y="3340100"/>
                </a:cubicBezTo>
                <a:cubicBezTo>
                  <a:pt x="1721345" y="3336058"/>
                  <a:pt x="1386289" y="3364260"/>
                  <a:pt x="1256538" y="3340100"/>
                </a:cubicBezTo>
                <a:cubicBezTo>
                  <a:pt x="1126787" y="3315941"/>
                  <a:pt x="904344" y="3341321"/>
                  <a:pt x="615950" y="3340100"/>
                </a:cubicBezTo>
                <a:cubicBezTo>
                  <a:pt x="327556" y="3338879"/>
                  <a:pt x="163154" y="3350336"/>
                  <a:pt x="0" y="3340100"/>
                </a:cubicBezTo>
                <a:cubicBezTo>
                  <a:pt x="32387" y="3178960"/>
                  <a:pt x="33546" y="2834338"/>
                  <a:pt x="0" y="2605278"/>
                </a:cubicBezTo>
                <a:cubicBezTo>
                  <a:pt x="-33546" y="2376218"/>
                  <a:pt x="-5346" y="2191832"/>
                  <a:pt x="0" y="2037461"/>
                </a:cubicBezTo>
                <a:cubicBezTo>
                  <a:pt x="5346" y="1883090"/>
                  <a:pt x="27300" y="1493369"/>
                  <a:pt x="0" y="1302639"/>
                </a:cubicBezTo>
                <a:cubicBezTo>
                  <a:pt x="-27300" y="1111909"/>
                  <a:pt x="-15297" y="921510"/>
                  <a:pt x="0" y="668020"/>
                </a:cubicBezTo>
                <a:cubicBezTo>
                  <a:pt x="15297" y="414530"/>
                  <a:pt x="-27098" y="184337"/>
                  <a:pt x="0" y="0"/>
                </a:cubicBezTo>
                <a:close/>
              </a:path>
              <a:path w="2463800" h="3340100" stroke="0" extrusionOk="0">
                <a:moveTo>
                  <a:pt x="0" y="0"/>
                </a:moveTo>
                <a:cubicBezTo>
                  <a:pt x="161282" y="16924"/>
                  <a:pt x="351343" y="-8868"/>
                  <a:pt x="591312" y="0"/>
                </a:cubicBezTo>
                <a:cubicBezTo>
                  <a:pt x="831281" y="8868"/>
                  <a:pt x="979073" y="20942"/>
                  <a:pt x="1133348" y="0"/>
                </a:cubicBezTo>
                <a:cubicBezTo>
                  <a:pt x="1287623" y="-20942"/>
                  <a:pt x="1494669" y="6169"/>
                  <a:pt x="1749298" y="0"/>
                </a:cubicBezTo>
                <a:cubicBezTo>
                  <a:pt x="2003927" y="-6169"/>
                  <a:pt x="2215116" y="724"/>
                  <a:pt x="2463800" y="0"/>
                </a:cubicBezTo>
                <a:cubicBezTo>
                  <a:pt x="2468107" y="170552"/>
                  <a:pt x="2437345" y="295125"/>
                  <a:pt x="2463800" y="567817"/>
                </a:cubicBezTo>
                <a:cubicBezTo>
                  <a:pt x="2490255" y="840509"/>
                  <a:pt x="2463739" y="911020"/>
                  <a:pt x="2463800" y="1235837"/>
                </a:cubicBezTo>
                <a:cubicBezTo>
                  <a:pt x="2463861" y="1560654"/>
                  <a:pt x="2439106" y="1525486"/>
                  <a:pt x="2463800" y="1803654"/>
                </a:cubicBezTo>
                <a:cubicBezTo>
                  <a:pt x="2488494" y="2081822"/>
                  <a:pt x="2451145" y="2191095"/>
                  <a:pt x="2463800" y="2538476"/>
                </a:cubicBezTo>
                <a:cubicBezTo>
                  <a:pt x="2476455" y="2885857"/>
                  <a:pt x="2459778" y="3092018"/>
                  <a:pt x="2463800" y="3340100"/>
                </a:cubicBezTo>
                <a:cubicBezTo>
                  <a:pt x="2234849" y="3354656"/>
                  <a:pt x="2021925" y="3345096"/>
                  <a:pt x="1798574" y="3340100"/>
                </a:cubicBezTo>
                <a:cubicBezTo>
                  <a:pt x="1575223" y="3335104"/>
                  <a:pt x="1473990" y="3316240"/>
                  <a:pt x="1207262" y="3340100"/>
                </a:cubicBezTo>
                <a:cubicBezTo>
                  <a:pt x="940534" y="3363960"/>
                  <a:pt x="893624" y="3330419"/>
                  <a:pt x="665226" y="3340100"/>
                </a:cubicBezTo>
                <a:cubicBezTo>
                  <a:pt x="436828" y="3349781"/>
                  <a:pt x="258476" y="3360587"/>
                  <a:pt x="0" y="3340100"/>
                </a:cubicBezTo>
                <a:cubicBezTo>
                  <a:pt x="19669" y="3011012"/>
                  <a:pt x="-20090" y="2937713"/>
                  <a:pt x="0" y="2638679"/>
                </a:cubicBezTo>
                <a:cubicBezTo>
                  <a:pt x="20090" y="2339645"/>
                  <a:pt x="21897" y="2064937"/>
                  <a:pt x="0" y="1903857"/>
                </a:cubicBezTo>
                <a:cubicBezTo>
                  <a:pt x="-21897" y="1742777"/>
                  <a:pt x="-20189" y="1447824"/>
                  <a:pt x="0" y="1269238"/>
                </a:cubicBezTo>
                <a:cubicBezTo>
                  <a:pt x="20189" y="1090652"/>
                  <a:pt x="-8819" y="919590"/>
                  <a:pt x="0" y="634619"/>
                </a:cubicBezTo>
                <a:cubicBezTo>
                  <a:pt x="8819" y="349648"/>
                  <a:pt x="-21985" y="248135"/>
                  <a:pt x="0" y="0"/>
                </a:cubicBezTo>
                <a:close/>
              </a:path>
            </a:pathLst>
          </a:custGeom>
          <a:solidFill>
            <a:srgbClr val="EBDDF4"/>
          </a:solidFill>
          <a:ln w="19050">
            <a:solidFill>
              <a:srgbClr val="432673"/>
            </a:solidFill>
            <a:extLst>
              <a:ext uri="{C807C97D-BFC1-408E-A445-0C87EB9F89A2}">
                <ask:lineSketchStyleProps xmlns:ask="http://schemas.microsoft.com/office/drawing/2018/sketchyshapes" sd="2692463655">
                  <a:prstGeom prst="rect">
                    <a:avLst/>
                  </a:prstGeom>
                  <ask:type>
                    <ask:lineSketchFreehand/>
                  </ask:type>
                </ask:lineSketchStyleProps>
              </a:ext>
            </a:extLst>
          </a:ln>
        </p:spPr>
        <p:txBody>
          <a:bodyPr spcFirstLastPara="1" wrap="square" lIns="180000" tIns="180000" rIns="180000" bIns="180000" anchor="t" anchorCtr="0">
            <a:normAutofit/>
          </a:bodyPr>
          <a:lstStyle/>
          <a:p>
            <a:pPr marL="0" lvl="0" indent="0" algn="l" rtl="0">
              <a:lnSpc>
                <a:spcPct val="115000"/>
              </a:lnSpc>
              <a:spcBef>
                <a:spcPts val="0"/>
              </a:spcBef>
              <a:spcAft>
                <a:spcPts val="0"/>
              </a:spcAft>
              <a:buSzPts val="2400"/>
              <a:buNone/>
            </a:pPr>
            <a:r>
              <a:rPr lang="en-GB" sz="2400" b="1" dirty="0">
                <a:solidFill>
                  <a:schemeClr val="dk1"/>
                </a:solidFill>
              </a:rPr>
              <a:t>Old motor</a:t>
            </a:r>
            <a:endParaRPr dirty="0"/>
          </a:p>
          <a:p>
            <a:pPr marL="0" lvl="0" indent="0" algn="l" rtl="0">
              <a:lnSpc>
                <a:spcPct val="115000"/>
              </a:lnSpc>
              <a:spcBef>
                <a:spcPts val="300"/>
              </a:spcBef>
              <a:spcAft>
                <a:spcPts val="0"/>
              </a:spcAft>
              <a:buSzPts val="2400"/>
              <a:buNone/>
            </a:pPr>
            <a:r>
              <a:rPr lang="en-GB" sz="2400" dirty="0">
                <a:solidFill>
                  <a:schemeClr val="dk1"/>
                </a:solidFill>
              </a:rPr>
              <a:t>input: 10 kW</a:t>
            </a:r>
            <a:endParaRPr dirty="0"/>
          </a:p>
          <a:p>
            <a:pPr marL="0" lvl="0" indent="0" algn="l" rtl="0">
              <a:lnSpc>
                <a:spcPct val="115000"/>
              </a:lnSpc>
              <a:spcBef>
                <a:spcPts val="300"/>
              </a:spcBef>
              <a:spcAft>
                <a:spcPts val="0"/>
              </a:spcAft>
              <a:buSzPts val="2400"/>
              <a:buNone/>
            </a:pPr>
            <a:r>
              <a:rPr lang="en-GB" dirty="0">
                <a:solidFill>
                  <a:schemeClr val="dk1"/>
                </a:solidFill>
              </a:rPr>
              <a:t>output: </a:t>
            </a:r>
            <a:r>
              <a:rPr lang="en-GB" sz="2400" dirty="0">
                <a:solidFill>
                  <a:schemeClr val="dk1"/>
                </a:solidFill>
              </a:rPr>
              <a:t>7.5 kW </a:t>
            </a:r>
            <a:endParaRPr dirty="0"/>
          </a:p>
          <a:p>
            <a:pPr marL="0" lvl="0" indent="0" algn="l" rtl="0">
              <a:lnSpc>
                <a:spcPct val="115000"/>
              </a:lnSpc>
              <a:spcBef>
                <a:spcPts val="300"/>
              </a:spcBef>
              <a:spcAft>
                <a:spcPts val="0"/>
              </a:spcAft>
              <a:buSzPts val="2400"/>
              <a:buNone/>
            </a:pPr>
            <a:r>
              <a:rPr lang="en-GB" b="1" dirty="0">
                <a:solidFill>
                  <a:schemeClr val="dk1"/>
                </a:solidFill>
              </a:rPr>
              <a:t>Modern motor</a:t>
            </a:r>
            <a:endParaRPr dirty="0"/>
          </a:p>
          <a:p>
            <a:pPr marL="0" lvl="0" indent="0" algn="l" rtl="0">
              <a:lnSpc>
                <a:spcPct val="115000"/>
              </a:lnSpc>
              <a:spcBef>
                <a:spcPts val="300"/>
              </a:spcBef>
              <a:spcAft>
                <a:spcPts val="0"/>
              </a:spcAft>
              <a:buSzPts val="2400"/>
              <a:buNone/>
            </a:pPr>
            <a:r>
              <a:rPr lang="en-GB" sz="2400" dirty="0">
                <a:solidFill>
                  <a:schemeClr val="dk1"/>
                </a:solidFill>
              </a:rPr>
              <a:t>input:10 kW</a:t>
            </a:r>
            <a:endParaRPr dirty="0"/>
          </a:p>
          <a:p>
            <a:pPr marL="0" lvl="0" indent="0" algn="l" rtl="0">
              <a:lnSpc>
                <a:spcPct val="115000"/>
              </a:lnSpc>
              <a:spcBef>
                <a:spcPts val="300"/>
              </a:spcBef>
              <a:spcAft>
                <a:spcPts val="0"/>
              </a:spcAft>
              <a:buSzPts val="2400"/>
              <a:buNone/>
            </a:pPr>
            <a:r>
              <a:rPr lang="en-GB" dirty="0">
                <a:solidFill>
                  <a:schemeClr val="dk1"/>
                </a:solidFill>
              </a:rPr>
              <a:t>output: </a:t>
            </a:r>
            <a:r>
              <a:rPr lang="en-GB" sz="2400" dirty="0">
                <a:solidFill>
                  <a:schemeClr val="dk1"/>
                </a:solidFill>
              </a:rPr>
              <a:t>9.2 kW </a:t>
            </a:r>
            <a:endParaRPr dirty="0"/>
          </a:p>
        </p:txBody>
      </p:sp>
      <p:sp>
        <p:nvSpPr>
          <p:cNvPr id="10" name="Google Shape;347;p23">
            <a:extLst>
              <a:ext uri="{FF2B5EF4-FFF2-40B4-BE49-F238E27FC236}">
                <a16:creationId xmlns:a16="http://schemas.microsoft.com/office/drawing/2014/main" id="{CC2580EE-5413-395B-0C94-388AB2326300}"/>
              </a:ext>
            </a:extLst>
          </p:cNvPr>
          <p:cNvSpPr txBox="1">
            <a:spLocks noGrp="1"/>
          </p:cNvSpPr>
          <p:nvPr>
            <p:ph type="body" idx="1"/>
          </p:nvPr>
        </p:nvSpPr>
        <p:spPr>
          <a:xfrm>
            <a:off x="838200" y="1702493"/>
            <a:ext cx="7929282" cy="5048249"/>
          </a:xfrm>
          <a:prstGeom prst="rect">
            <a:avLst/>
          </a:prstGeom>
          <a:noFill/>
          <a:ln>
            <a:noFill/>
          </a:ln>
        </p:spPr>
        <p:txBody>
          <a:bodyPr spcFirstLastPara="1" wrap="square" lIns="0" tIns="0" rIns="0" bIns="0" anchor="t" anchorCtr="0">
            <a:noAutofit/>
          </a:bodyPr>
          <a:lstStyle/>
          <a:p>
            <a:pPr marL="0" lvl="0" indent="0" algn="l" rtl="0">
              <a:lnSpc>
                <a:spcPct val="108000"/>
              </a:lnSpc>
              <a:spcBef>
                <a:spcPts val="0"/>
              </a:spcBef>
              <a:spcAft>
                <a:spcPts val="0"/>
              </a:spcAft>
              <a:buSzPts val="2400"/>
              <a:buNone/>
            </a:pPr>
            <a:r>
              <a:rPr lang="en-GB" dirty="0"/>
              <a:t>Using the data provided, how much more efficient is the modern motor than old electric motor? (Part L compliance)</a:t>
            </a:r>
          </a:p>
          <a:p>
            <a:pPr marL="0" lvl="0" indent="0" algn="l" rtl="0">
              <a:lnSpc>
                <a:spcPct val="108000"/>
              </a:lnSpc>
              <a:spcBef>
                <a:spcPts val="0"/>
              </a:spcBef>
              <a:spcAft>
                <a:spcPts val="0"/>
              </a:spcAft>
              <a:buSzPts val="2400"/>
              <a:buNone/>
            </a:pPr>
            <a:endParaRPr lang="en-GB" dirty="0"/>
          </a:p>
        </p:txBody>
      </p:sp>
      <p:sp>
        <p:nvSpPr>
          <p:cNvPr id="2" name="Google Shape;147;p2">
            <a:extLst>
              <a:ext uri="{FF2B5EF4-FFF2-40B4-BE49-F238E27FC236}">
                <a16:creationId xmlns:a16="http://schemas.microsoft.com/office/drawing/2014/main" id="{6E3F6B68-62C5-C9B1-EEF1-5AA817D8500D}"/>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F4055536-9B6A-3F0B-01D9-3E435429C94E}"/>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a:extLst>
            <a:ext uri="{FF2B5EF4-FFF2-40B4-BE49-F238E27FC236}">
              <a16:creationId xmlns:a16="http://schemas.microsoft.com/office/drawing/2014/main" id="{D126B7A6-1205-5CCD-CE96-7584A1D37B14}"/>
            </a:ext>
          </a:extLst>
        </p:cNvPr>
        <p:cNvGrpSpPr/>
        <p:nvPr/>
      </p:nvGrpSpPr>
      <p:grpSpPr>
        <a:xfrm>
          <a:off x="0" y="0"/>
          <a:ext cx="0" cy="0"/>
          <a:chOff x="0" y="0"/>
          <a:chExt cx="0" cy="0"/>
        </a:xfrm>
      </p:grpSpPr>
      <p:sp>
        <p:nvSpPr>
          <p:cNvPr id="346" name="Google Shape;346;p23">
            <a:extLst>
              <a:ext uri="{FF2B5EF4-FFF2-40B4-BE49-F238E27FC236}">
                <a16:creationId xmlns:a16="http://schemas.microsoft.com/office/drawing/2014/main" id="{F2EB829D-7D01-DF7D-6981-AEAA73737C9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Calculating hoist motor efficiency: </a:t>
            </a:r>
            <a:r>
              <a:rPr lang="en-GB" dirty="0">
                <a:solidFill>
                  <a:schemeClr val="accent1"/>
                </a:solidFill>
              </a:rPr>
              <a:t>Answer</a:t>
            </a:r>
            <a:endParaRPr dirty="0">
              <a:solidFill>
                <a:schemeClr val="accent1"/>
              </a:solidFill>
            </a:endParaRPr>
          </a:p>
        </p:txBody>
      </p:sp>
      <mc:AlternateContent xmlns:mc="http://schemas.openxmlformats.org/markup-compatibility/2006" xmlns:a14="http://schemas.microsoft.com/office/drawing/2010/main">
        <mc:Choice Requires="a14">
          <p:sp>
            <p:nvSpPr>
              <p:cNvPr id="347" name="Google Shape;347;p23">
                <a:extLst>
                  <a:ext uri="{FF2B5EF4-FFF2-40B4-BE49-F238E27FC236}">
                    <a16:creationId xmlns:a16="http://schemas.microsoft.com/office/drawing/2014/main" id="{84B8CB3D-9907-4A21-7FCE-8C7C7F781E89}"/>
                  </a:ext>
                </a:extLst>
              </p:cNvPr>
              <p:cNvSpPr txBox="1">
                <a:spLocks noGrp="1"/>
              </p:cNvSpPr>
              <p:nvPr>
                <p:ph type="body" idx="1"/>
              </p:nvPr>
            </p:nvSpPr>
            <p:spPr>
              <a:xfrm>
                <a:off x="838200" y="1702493"/>
                <a:ext cx="7929282" cy="5048249"/>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8000"/>
                  </a:lnSpc>
                  <a:spcBef>
                    <a:spcPts val="0"/>
                  </a:spcBef>
                  <a:spcAft>
                    <a:spcPts val="0"/>
                  </a:spcAft>
                  <a:buSzPts val="2400"/>
                  <a:buNone/>
                </a:pPr>
                <a:r>
                  <a:rPr lang="en-GB" dirty="0"/>
                  <a:t>Using the data provided, how much more efficient is the modern motor than old electric motor? (Part L compliance)</a:t>
                </a:r>
              </a:p>
              <a:p>
                <a:pPr marL="0" lvl="0" indent="0" algn="l" rtl="0">
                  <a:lnSpc>
                    <a:spcPct val="108000"/>
                  </a:lnSpc>
                  <a:spcBef>
                    <a:spcPts val="0"/>
                  </a:spcBef>
                  <a:spcAft>
                    <a:spcPts val="0"/>
                  </a:spcAft>
                  <a:buSzPts val="2400"/>
                  <a:buNone/>
                </a:pPr>
                <a:endParaRPr lang="en-GB" dirty="0"/>
              </a:p>
              <a:p>
                <a:pPr marL="0" indent="0">
                  <a:spcBef>
                    <a:spcPts val="0"/>
                  </a:spcBef>
                  <a:buSzPts val="2400"/>
                  <a:buNone/>
                </a:pPr>
                <a14:m>
                  <m:oMathPara xmlns:m="http://schemas.openxmlformats.org/officeDocument/2006/math">
                    <m:oMathParaPr>
                      <m:jc m:val="centerGroup"/>
                    </m:oMathParaPr>
                    <m:oMath xmlns:m="http://schemas.openxmlformats.org/officeDocument/2006/math">
                      <m:r>
                        <m:rPr>
                          <m:nor/>
                        </m:rPr>
                        <a:rPr lang="en-US" b="0" i="0" smtClean="0">
                          <a:latin typeface="Cambria Math" panose="02040503050406030204" pitchFamily="18" charset="0"/>
                        </a:rPr>
                        <m:t>        </m:t>
                      </m:r>
                      <m:r>
                        <m:rPr>
                          <m:nor/>
                        </m:rPr>
                        <a:rPr lang="en-GB" b="0" i="0" smtClean="0">
                          <a:latin typeface="Cambria Math" panose="02040503050406030204" pitchFamily="18" charset="0"/>
                        </a:rPr>
                        <m:t>e</m:t>
                      </m:r>
                      <m:r>
                        <m:rPr>
                          <m:nor/>
                        </m:rPr>
                        <a:rPr lang="en-US" b="0" i="0" smtClean="0">
                          <a:latin typeface="Cambria Math" panose="02040503050406030204" pitchFamily="18" charset="0"/>
                        </a:rPr>
                        <m:t>fficiency</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useful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output</m:t>
                          </m:r>
                        </m:num>
                        <m:den>
                          <m:r>
                            <m:rPr>
                              <m:nor/>
                            </m:rPr>
                            <a:rPr lang="en-US" b="0" i="0" smtClean="0">
                              <a:latin typeface="Cambria Math" panose="02040503050406030204" pitchFamily="18" charset="0"/>
                            </a:rPr>
                            <m:t>total</m:t>
                          </m:r>
                          <m:r>
                            <m:rPr>
                              <m:nor/>
                            </m:rPr>
                            <a:rPr lang="en-US" b="0" i="0" smtClean="0">
                              <a:latin typeface="Cambria Math" panose="02040503050406030204" pitchFamily="18" charset="0"/>
                            </a:rPr>
                            <m:t> </m:t>
                          </m:r>
                          <m:r>
                            <m:rPr>
                              <m:nor/>
                            </m:rPr>
                            <a:rPr lang="en-US" b="0" i="0" smtClean="0">
                              <a:latin typeface="Cambria Math" panose="02040503050406030204" pitchFamily="18" charset="0"/>
                            </a:rPr>
                            <m:t>input</m:t>
                          </m:r>
                        </m:den>
                      </m:f>
                      <m:r>
                        <a:rPr lang="en-US" b="0" i="1" smtClean="0">
                          <a:latin typeface="Cambria Math" panose="02040503050406030204" pitchFamily="18" charset="0"/>
                        </a:rPr>
                        <m:t>×100%</m:t>
                      </m:r>
                    </m:oMath>
                    <m:oMath xmlns:m="http://schemas.openxmlformats.org/officeDocument/2006/math">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m:rPr>
                              <m:nor/>
                            </m:rPr>
                            <a:rPr lang="en-GB" i="0">
                              <a:latin typeface="Cambria Math" panose="02040503050406030204" pitchFamily="18" charset="0"/>
                            </a:rPr>
                            <m:t>e</m:t>
                          </m:r>
                          <m:r>
                            <m:rPr>
                              <m:nor/>
                            </m:rPr>
                            <a:rPr lang="en-US" i="0">
                              <a:latin typeface="Cambria Math" panose="02040503050406030204" pitchFamily="18" charset="0"/>
                            </a:rPr>
                            <m:t>fficiency</m:t>
                          </m:r>
                        </m:e>
                        <m:sub>
                          <m:r>
                            <m:rPr>
                              <m:nor/>
                            </m:rPr>
                            <a:rPr lang="en-US" b="0" i="0" smtClean="0">
                              <a:latin typeface="Cambria Math" panose="02040503050406030204" pitchFamily="18" charset="0"/>
                            </a:rPr>
                            <m:t>old</m:t>
                          </m:r>
                        </m:sub>
                      </m:sSub>
                      <m:r>
                        <a:rPr lang="en-US" i="1">
                          <a:latin typeface="Cambria Math" panose="02040503050406030204" pitchFamily="18" charset="0"/>
                        </a:rPr>
                        <m:t>= </m:t>
                      </m:r>
                      <m:f>
                        <m:fPr>
                          <m:ctrlPr>
                            <a:rPr lang="en-US" i="1" smtClean="0">
                              <a:latin typeface="Cambria Math" panose="02040503050406030204" pitchFamily="18" charset="0"/>
                            </a:rPr>
                          </m:ctrlPr>
                        </m:fPr>
                        <m:num>
                          <m:r>
                            <m:rPr>
                              <m:nor/>
                            </m:rPr>
                            <a:rPr lang="en-US" b="0" i="0" smtClean="0">
                              <a:latin typeface="Cambria Math" panose="02040503050406030204" pitchFamily="18" charset="0"/>
                            </a:rPr>
                            <m:t>7.5</m:t>
                          </m:r>
                        </m:num>
                        <m:den>
                          <m:r>
                            <m:rPr>
                              <m:nor/>
                            </m:rPr>
                            <a:rPr lang="en-US" b="0" i="0" smtClean="0">
                              <a:latin typeface="Cambria Math" panose="02040503050406030204" pitchFamily="18" charset="0"/>
                            </a:rPr>
                            <m:t>10</m:t>
                          </m:r>
                        </m:den>
                      </m:f>
                      <m:r>
                        <a:rPr lang="en-US" i="1">
                          <a:latin typeface="Cambria Math" panose="02040503050406030204" pitchFamily="18" charset="0"/>
                        </a:rPr>
                        <m:t>×100%</m:t>
                      </m:r>
                      <m:r>
                        <a:rPr lang="en-US" b="0" i="1" smtClean="0">
                          <a:latin typeface="Cambria Math" panose="02040503050406030204" pitchFamily="18" charset="0"/>
                        </a:rPr>
                        <m:t>=75%</m:t>
                      </m:r>
                    </m:oMath>
                    <m:oMath xmlns:m="http://schemas.openxmlformats.org/officeDocument/2006/math">
                      <m:sSub>
                        <m:sSubPr>
                          <m:ctrlPr>
                            <a:rPr lang="en-US" i="1">
                              <a:latin typeface="Cambria Math" panose="02040503050406030204" pitchFamily="18" charset="0"/>
                            </a:rPr>
                          </m:ctrlPr>
                        </m:sSubPr>
                        <m:e>
                          <m:r>
                            <m:rPr>
                              <m:nor/>
                            </m:rPr>
                            <a:rPr lang="en-GB" i="0">
                              <a:latin typeface="Cambria Math" panose="02040503050406030204" pitchFamily="18" charset="0"/>
                            </a:rPr>
                            <m:t>e</m:t>
                          </m:r>
                          <m:r>
                            <m:rPr>
                              <m:nor/>
                            </m:rPr>
                            <a:rPr lang="en-US" i="0">
                              <a:latin typeface="Cambria Math" panose="02040503050406030204" pitchFamily="18" charset="0"/>
                            </a:rPr>
                            <m:t>fficiency</m:t>
                          </m:r>
                        </m:e>
                        <m:sub>
                          <m:r>
                            <m:rPr>
                              <m:nor/>
                            </m:rPr>
                            <a:rPr lang="en-US" b="0" i="0" smtClean="0">
                              <a:latin typeface="Cambria Math" panose="02040503050406030204" pitchFamily="18" charset="0"/>
                            </a:rPr>
                            <m:t>new</m:t>
                          </m:r>
                        </m:sub>
                      </m:sSub>
                      <m:r>
                        <a:rPr lang="en-US" i="1">
                          <a:latin typeface="Cambria Math" panose="02040503050406030204" pitchFamily="18" charset="0"/>
                        </a:rPr>
                        <m:t>= </m:t>
                      </m:r>
                      <m:f>
                        <m:fPr>
                          <m:ctrlPr>
                            <a:rPr lang="en-US" i="1">
                              <a:latin typeface="Cambria Math" panose="02040503050406030204" pitchFamily="18" charset="0"/>
                            </a:rPr>
                          </m:ctrlPr>
                        </m:fPr>
                        <m:num>
                          <m:r>
                            <m:rPr>
                              <m:nor/>
                            </m:rPr>
                            <a:rPr lang="en-US" b="0" i="0" smtClean="0">
                              <a:latin typeface="Cambria Math" panose="02040503050406030204" pitchFamily="18" charset="0"/>
                            </a:rPr>
                            <m:t>9</m:t>
                          </m:r>
                          <m:r>
                            <a:rPr lang="en-US" b="0" i="1" smtClean="0">
                              <a:latin typeface="Cambria Math" panose="02040503050406030204" pitchFamily="18" charset="0"/>
                            </a:rPr>
                            <m:t>.2</m:t>
                          </m:r>
                        </m:num>
                        <m:den>
                          <m:r>
                            <m:rPr>
                              <m:nor/>
                            </m:rPr>
                            <a:rPr lang="en-US" b="0" i="0" smtClean="0">
                              <a:latin typeface="Cambria Math" panose="02040503050406030204" pitchFamily="18" charset="0"/>
                            </a:rPr>
                            <m:t>10</m:t>
                          </m:r>
                        </m:den>
                      </m:f>
                      <m:r>
                        <a:rPr lang="en-US" i="1">
                          <a:latin typeface="Cambria Math" panose="02040503050406030204" pitchFamily="18" charset="0"/>
                        </a:rPr>
                        <m:t>×100%</m:t>
                      </m:r>
                      <m:r>
                        <a:rPr lang="en-US" b="0" i="1" smtClean="0">
                          <a:latin typeface="Cambria Math" panose="02040503050406030204" pitchFamily="18" charset="0"/>
                        </a:rPr>
                        <m:t>=92%</m:t>
                      </m:r>
                    </m:oMath>
                  </m:oMathPara>
                </a14:m>
                <a:endParaRPr lang="en-GB" dirty="0"/>
              </a:p>
              <a:p>
                <a:pPr marL="0" lvl="0" indent="0" algn="l" rtl="0">
                  <a:lnSpc>
                    <a:spcPct val="108000"/>
                  </a:lnSpc>
                  <a:spcBef>
                    <a:spcPts val="1800"/>
                  </a:spcBef>
                  <a:spcAft>
                    <a:spcPts val="0"/>
                  </a:spcAft>
                  <a:buSzPts val="2400"/>
                  <a:buNone/>
                </a:pPr>
                <a:r>
                  <a:rPr lang="en-GB" dirty="0"/>
                  <a:t>So, the new motor is </a:t>
                </a:r>
                <a14:m>
                  <m:oMath xmlns:m="http://schemas.openxmlformats.org/officeDocument/2006/math">
                    <m:f>
                      <m:fPr>
                        <m:ctrlPr>
                          <a:rPr lang="en-GB" i="1" dirty="0" smtClean="0">
                            <a:latin typeface="Cambria Math" panose="02040503050406030204" pitchFamily="18" charset="0"/>
                          </a:rPr>
                        </m:ctrlPr>
                      </m:fPr>
                      <m:num>
                        <m:r>
                          <a:rPr lang="en-US" b="0" i="1" dirty="0" smtClean="0">
                            <a:latin typeface="Cambria Math" panose="02040503050406030204" pitchFamily="18" charset="0"/>
                          </a:rPr>
                          <m:t>92−75</m:t>
                        </m:r>
                      </m:num>
                      <m:den>
                        <m:r>
                          <a:rPr lang="en-US" b="0" i="1" dirty="0" smtClean="0">
                            <a:latin typeface="Cambria Math" panose="02040503050406030204" pitchFamily="18" charset="0"/>
                          </a:rPr>
                          <m:t>75</m:t>
                        </m:r>
                      </m:den>
                    </m:f>
                    <m:r>
                      <a:rPr lang="en-US" b="0" i="1" dirty="0" smtClean="0">
                        <a:latin typeface="Cambria Math" panose="02040503050406030204" pitchFamily="18" charset="0"/>
                      </a:rPr>
                      <m:t>×100%</m:t>
                    </m:r>
                    <m:r>
                      <a:rPr lang="en-US" b="0"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𝟐𝟑</m:t>
                    </m:r>
                    <m:r>
                      <a:rPr lang="en-US" b="1" i="1" dirty="0" smtClean="0">
                        <a:latin typeface="Cambria Math" panose="02040503050406030204" pitchFamily="18" charset="0"/>
                        <a:ea typeface="Cambria Math" panose="02040503050406030204" pitchFamily="18" charset="0"/>
                      </a:rPr>
                      <m:t>%</m:t>
                    </m:r>
                    <m:r>
                      <a:rPr lang="en-GB" i="1" dirty="0" smtClean="0">
                        <a:latin typeface="Cambria Math" panose="02040503050406030204" pitchFamily="18" charset="0"/>
                      </a:rPr>
                      <m:t>	</m:t>
                    </m:r>
                  </m:oMath>
                </a14:m>
                <a:r>
                  <a:rPr lang="en-GB" dirty="0"/>
                  <a:t>more efficient.</a:t>
                </a:r>
                <a:endParaRPr dirty="0"/>
              </a:p>
            </p:txBody>
          </p:sp>
        </mc:Choice>
        <mc:Fallback xmlns="">
          <p:sp>
            <p:nvSpPr>
              <p:cNvPr id="347" name="Google Shape;347;p23">
                <a:extLst>
                  <a:ext uri="{FF2B5EF4-FFF2-40B4-BE49-F238E27FC236}">
                    <a16:creationId xmlns:a16="http://schemas.microsoft.com/office/drawing/2014/main" id="{84B8CB3D-9907-4A21-7FCE-8C7C7F781E89}"/>
                  </a:ext>
                </a:extLst>
              </p:cNvPr>
              <p:cNvSpPr txBox="1">
                <a:spLocks noGrp="1" noRot="1" noChangeAspect="1" noMove="1" noResize="1" noEditPoints="1" noAdjustHandles="1" noChangeArrowheads="1" noChangeShapeType="1" noTextEdit="1"/>
              </p:cNvSpPr>
              <p:nvPr>
                <p:ph type="body" idx="1"/>
              </p:nvPr>
            </p:nvSpPr>
            <p:spPr>
              <a:xfrm>
                <a:off x="838200" y="1702493"/>
                <a:ext cx="7929282" cy="5048249"/>
              </a:xfrm>
              <a:prstGeom prst="rect">
                <a:avLst/>
              </a:prstGeom>
              <a:blipFill>
                <a:blip r:embed="rId3"/>
                <a:stretch>
                  <a:fillRect l="-2385" t="-1691" r="-1846"/>
                </a:stretch>
              </a:blipFill>
              <a:ln>
                <a:noFill/>
              </a:ln>
            </p:spPr>
            <p:txBody>
              <a:bodyPr/>
              <a:lstStyle/>
              <a:p>
                <a:r>
                  <a:rPr lang="en-CA">
                    <a:noFill/>
                  </a:rPr>
                  <a:t> </a:t>
                </a:r>
              </a:p>
            </p:txBody>
          </p:sp>
        </mc:Fallback>
      </mc:AlternateContent>
      <p:sp>
        <p:nvSpPr>
          <p:cNvPr id="2" name="Google Shape;147;p2">
            <a:extLst>
              <a:ext uri="{FF2B5EF4-FFF2-40B4-BE49-F238E27FC236}">
                <a16:creationId xmlns:a16="http://schemas.microsoft.com/office/drawing/2014/main" id="{6061836D-D08C-D37C-0974-4DA93299E83F}"/>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3" name="Text Placeholder 5">
            <a:extLst>
              <a:ext uri="{FF2B5EF4-FFF2-40B4-BE49-F238E27FC236}">
                <a16:creationId xmlns:a16="http://schemas.microsoft.com/office/drawing/2014/main" id="{60591AA3-BCAA-3DFC-1DE1-0A3A098F5FBC}"/>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Power</a:t>
            </a:r>
          </a:p>
        </p:txBody>
      </p:sp>
      <p:sp>
        <p:nvSpPr>
          <p:cNvPr id="7" name="Google Shape;348;p23">
            <a:extLst>
              <a:ext uri="{FF2B5EF4-FFF2-40B4-BE49-F238E27FC236}">
                <a16:creationId xmlns:a16="http://schemas.microsoft.com/office/drawing/2014/main" id="{CC55A4D8-5EE1-8B1D-39A9-34560377CB94}"/>
              </a:ext>
            </a:extLst>
          </p:cNvPr>
          <p:cNvSpPr txBox="1">
            <a:spLocks noGrp="1"/>
          </p:cNvSpPr>
          <p:nvPr>
            <p:ph type="body" idx="2"/>
          </p:nvPr>
        </p:nvSpPr>
        <p:spPr>
          <a:xfrm>
            <a:off x="9254338" y="1758950"/>
            <a:ext cx="2463800" cy="3340100"/>
          </a:xfrm>
          <a:custGeom>
            <a:avLst/>
            <a:gdLst>
              <a:gd name="csX0" fmla="*/ 0 w 2463800"/>
              <a:gd name="csY0" fmla="*/ 0 h 3340100"/>
              <a:gd name="csX1" fmla="*/ 542036 w 2463800"/>
              <a:gd name="csY1" fmla="*/ 0 h 3340100"/>
              <a:gd name="csX2" fmla="*/ 1157986 w 2463800"/>
              <a:gd name="csY2" fmla="*/ 0 h 3340100"/>
              <a:gd name="csX3" fmla="*/ 1749298 w 2463800"/>
              <a:gd name="csY3" fmla="*/ 0 h 3340100"/>
              <a:gd name="csX4" fmla="*/ 2463800 w 2463800"/>
              <a:gd name="csY4" fmla="*/ 0 h 3340100"/>
              <a:gd name="csX5" fmla="*/ 2463800 w 2463800"/>
              <a:gd name="csY5" fmla="*/ 601218 h 3340100"/>
              <a:gd name="csX6" fmla="*/ 2463800 w 2463800"/>
              <a:gd name="csY6" fmla="*/ 1302639 h 3340100"/>
              <a:gd name="csX7" fmla="*/ 2463800 w 2463800"/>
              <a:gd name="csY7" fmla="*/ 2004060 h 3340100"/>
              <a:gd name="csX8" fmla="*/ 2463800 w 2463800"/>
              <a:gd name="csY8" fmla="*/ 2638679 h 3340100"/>
              <a:gd name="csX9" fmla="*/ 2463800 w 2463800"/>
              <a:gd name="csY9" fmla="*/ 3340100 h 3340100"/>
              <a:gd name="csX10" fmla="*/ 1872488 w 2463800"/>
              <a:gd name="csY10" fmla="*/ 3340100 h 3340100"/>
              <a:gd name="csX11" fmla="*/ 1256538 w 2463800"/>
              <a:gd name="csY11" fmla="*/ 3340100 h 3340100"/>
              <a:gd name="csX12" fmla="*/ 615950 w 2463800"/>
              <a:gd name="csY12" fmla="*/ 3340100 h 3340100"/>
              <a:gd name="csX13" fmla="*/ 0 w 2463800"/>
              <a:gd name="csY13" fmla="*/ 3340100 h 3340100"/>
              <a:gd name="csX14" fmla="*/ 0 w 2463800"/>
              <a:gd name="csY14" fmla="*/ 2605278 h 3340100"/>
              <a:gd name="csX15" fmla="*/ 0 w 2463800"/>
              <a:gd name="csY15" fmla="*/ 2037461 h 3340100"/>
              <a:gd name="csX16" fmla="*/ 0 w 2463800"/>
              <a:gd name="csY16" fmla="*/ 1302639 h 3340100"/>
              <a:gd name="csX17" fmla="*/ 0 w 2463800"/>
              <a:gd name="csY17" fmla="*/ 668020 h 3340100"/>
              <a:gd name="csX18" fmla="*/ 0 w 2463800"/>
              <a:gd name="csY18" fmla="*/ 0 h 33401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463800" h="3340100" fill="none" extrusionOk="0">
                <a:moveTo>
                  <a:pt x="0" y="0"/>
                </a:moveTo>
                <a:cubicBezTo>
                  <a:pt x="266844" y="-8010"/>
                  <a:pt x="348429" y="-10660"/>
                  <a:pt x="542036" y="0"/>
                </a:cubicBezTo>
                <a:cubicBezTo>
                  <a:pt x="735643" y="10660"/>
                  <a:pt x="904004" y="-16586"/>
                  <a:pt x="1157986" y="0"/>
                </a:cubicBezTo>
                <a:cubicBezTo>
                  <a:pt x="1411968" y="16586"/>
                  <a:pt x="1625970" y="11665"/>
                  <a:pt x="1749298" y="0"/>
                </a:cubicBezTo>
                <a:cubicBezTo>
                  <a:pt x="1872626" y="-11665"/>
                  <a:pt x="2173731" y="19883"/>
                  <a:pt x="2463800" y="0"/>
                </a:cubicBezTo>
                <a:cubicBezTo>
                  <a:pt x="2486265" y="186364"/>
                  <a:pt x="2451403" y="432005"/>
                  <a:pt x="2463800" y="601218"/>
                </a:cubicBezTo>
                <a:cubicBezTo>
                  <a:pt x="2476197" y="770431"/>
                  <a:pt x="2487788" y="1086010"/>
                  <a:pt x="2463800" y="1302639"/>
                </a:cubicBezTo>
                <a:cubicBezTo>
                  <a:pt x="2439812" y="1519268"/>
                  <a:pt x="2481059" y="1768378"/>
                  <a:pt x="2463800" y="2004060"/>
                </a:cubicBezTo>
                <a:cubicBezTo>
                  <a:pt x="2446541" y="2239742"/>
                  <a:pt x="2471155" y="2356453"/>
                  <a:pt x="2463800" y="2638679"/>
                </a:cubicBezTo>
                <a:cubicBezTo>
                  <a:pt x="2456445" y="2920905"/>
                  <a:pt x="2445979" y="3065245"/>
                  <a:pt x="2463800" y="3340100"/>
                </a:cubicBezTo>
                <a:cubicBezTo>
                  <a:pt x="2328762" y="3330910"/>
                  <a:pt x="2023631" y="3344142"/>
                  <a:pt x="1872488" y="3340100"/>
                </a:cubicBezTo>
                <a:cubicBezTo>
                  <a:pt x="1721345" y="3336058"/>
                  <a:pt x="1386289" y="3364260"/>
                  <a:pt x="1256538" y="3340100"/>
                </a:cubicBezTo>
                <a:cubicBezTo>
                  <a:pt x="1126787" y="3315941"/>
                  <a:pt x="904344" y="3341321"/>
                  <a:pt x="615950" y="3340100"/>
                </a:cubicBezTo>
                <a:cubicBezTo>
                  <a:pt x="327556" y="3338879"/>
                  <a:pt x="163154" y="3350336"/>
                  <a:pt x="0" y="3340100"/>
                </a:cubicBezTo>
                <a:cubicBezTo>
                  <a:pt x="32387" y="3178960"/>
                  <a:pt x="33546" y="2834338"/>
                  <a:pt x="0" y="2605278"/>
                </a:cubicBezTo>
                <a:cubicBezTo>
                  <a:pt x="-33546" y="2376218"/>
                  <a:pt x="-5346" y="2191832"/>
                  <a:pt x="0" y="2037461"/>
                </a:cubicBezTo>
                <a:cubicBezTo>
                  <a:pt x="5346" y="1883090"/>
                  <a:pt x="27300" y="1493369"/>
                  <a:pt x="0" y="1302639"/>
                </a:cubicBezTo>
                <a:cubicBezTo>
                  <a:pt x="-27300" y="1111909"/>
                  <a:pt x="-15297" y="921510"/>
                  <a:pt x="0" y="668020"/>
                </a:cubicBezTo>
                <a:cubicBezTo>
                  <a:pt x="15297" y="414530"/>
                  <a:pt x="-27098" y="184337"/>
                  <a:pt x="0" y="0"/>
                </a:cubicBezTo>
                <a:close/>
              </a:path>
              <a:path w="2463800" h="3340100" stroke="0" extrusionOk="0">
                <a:moveTo>
                  <a:pt x="0" y="0"/>
                </a:moveTo>
                <a:cubicBezTo>
                  <a:pt x="161282" y="16924"/>
                  <a:pt x="351343" y="-8868"/>
                  <a:pt x="591312" y="0"/>
                </a:cubicBezTo>
                <a:cubicBezTo>
                  <a:pt x="831281" y="8868"/>
                  <a:pt x="979073" y="20942"/>
                  <a:pt x="1133348" y="0"/>
                </a:cubicBezTo>
                <a:cubicBezTo>
                  <a:pt x="1287623" y="-20942"/>
                  <a:pt x="1494669" y="6169"/>
                  <a:pt x="1749298" y="0"/>
                </a:cubicBezTo>
                <a:cubicBezTo>
                  <a:pt x="2003927" y="-6169"/>
                  <a:pt x="2215116" y="724"/>
                  <a:pt x="2463800" y="0"/>
                </a:cubicBezTo>
                <a:cubicBezTo>
                  <a:pt x="2468107" y="170552"/>
                  <a:pt x="2437345" y="295125"/>
                  <a:pt x="2463800" y="567817"/>
                </a:cubicBezTo>
                <a:cubicBezTo>
                  <a:pt x="2490255" y="840509"/>
                  <a:pt x="2463739" y="911020"/>
                  <a:pt x="2463800" y="1235837"/>
                </a:cubicBezTo>
                <a:cubicBezTo>
                  <a:pt x="2463861" y="1560654"/>
                  <a:pt x="2439106" y="1525486"/>
                  <a:pt x="2463800" y="1803654"/>
                </a:cubicBezTo>
                <a:cubicBezTo>
                  <a:pt x="2488494" y="2081822"/>
                  <a:pt x="2451145" y="2191095"/>
                  <a:pt x="2463800" y="2538476"/>
                </a:cubicBezTo>
                <a:cubicBezTo>
                  <a:pt x="2476455" y="2885857"/>
                  <a:pt x="2459778" y="3092018"/>
                  <a:pt x="2463800" y="3340100"/>
                </a:cubicBezTo>
                <a:cubicBezTo>
                  <a:pt x="2234849" y="3354656"/>
                  <a:pt x="2021925" y="3345096"/>
                  <a:pt x="1798574" y="3340100"/>
                </a:cubicBezTo>
                <a:cubicBezTo>
                  <a:pt x="1575223" y="3335104"/>
                  <a:pt x="1473990" y="3316240"/>
                  <a:pt x="1207262" y="3340100"/>
                </a:cubicBezTo>
                <a:cubicBezTo>
                  <a:pt x="940534" y="3363960"/>
                  <a:pt x="893624" y="3330419"/>
                  <a:pt x="665226" y="3340100"/>
                </a:cubicBezTo>
                <a:cubicBezTo>
                  <a:pt x="436828" y="3349781"/>
                  <a:pt x="258476" y="3360587"/>
                  <a:pt x="0" y="3340100"/>
                </a:cubicBezTo>
                <a:cubicBezTo>
                  <a:pt x="19669" y="3011012"/>
                  <a:pt x="-20090" y="2937713"/>
                  <a:pt x="0" y="2638679"/>
                </a:cubicBezTo>
                <a:cubicBezTo>
                  <a:pt x="20090" y="2339645"/>
                  <a:pt x="21897" y="2064937"/>
                  <a:pt x="0" y="1903857"/>
                </a:cubicBezTo>
                <a:cubicBezTo>
                  <a:pt x="-21897" y="1742777"/>
                  <a:pt x="-20189" y="1447824"/>
                  <a:pt x="0" y="1269238"/>
                </a:cubicBezTo>
                <a:cubicBezTo>
                  <a:pt x="20189" y="1090652"/>
                  <a:pt x="-8819" y="919590"/>
                  <a:pt x="0" y="634619"/>
                </a:cubicBezTo>
                <a:cubicBezTo>
                  <a:pt x="8819" y="349648"/>
                  <a:pt x="-21985" y="248135"/>
                  <a:pt x="0" y="0"/>
                </a:cubicBezTo>
                <a:close/>
              </a:path>
            </a:pathLst>
          </a:custGeom>
          <a:solidFill>
            <a:srgbClr val="EBDDF4"/>
          </a:solidFill>
          <a:ln w="19050">
            <a:solidFill>
              <a:srgbClr val="432673"/>
            </a:solidFill>
            <a:extLst>
              <a:ext uri="{C807C97D-BFC1-408E-A445-0C87EB9F89A2}">
                <ask:lineSketchStyleProps xmlns:ask="http://schemas.microsoft.com/office/drawing/2018/sketchyshapes" sd="2692463655">
                  <a:prstGeom prst="rect">
                    <a:avLst/>
                  </a:prstGeom>
                  <ask:type>
                    <ask:lineSketchFreehand/>
                  </ask:type>
                </ask:lineSketchStyleProps>
              </a:ext>
            </a:extLst>
          </a:ln>
        </p:spPr>
        <p:txBody>
          <a:bodyPr spcFirstLastPara="1" wrap="square" lIns="180000" tIns="180000" rIns="180000" bIns="180000" anchor="t" anchorCtr="0">
            <a:normAutofit/>
          </a:bodyPr>
          <a:lstStyle/>
          <a:p>
            <a:pPr marL="0" lvl="0" indent="0" algn="l" rtl="0">
              <a:lnSpc>
                <a:spcPct val="115000"/>
              </a:lnSpc>
              <a:spcBef>
                <a:spcPts val="0"/>
              </a:spcBef>
              <a:spcAft>
                <a:spcPts val="0"/>
              </a:spcAft>
              <a:buSzPts val="2400"/>
              <a:buNone/>
            </a:pPr>
            <a:r>
              <a:rPr lang="en-GB" sz="2400" b="1" dirty="0">
                <a:solidFill>
                  <a:schemeClr val="dk1"/>
                </a:solidFill>
              </a:rPr>
              <a:t>Old motor</a:t>
            </a:r>
            <a:endParaRPr dirty="0"/>
          </a:p>
          <a:p>
            <a:pPr marL="0" lvl="0" indent="0" algn="l" rtl="0">
              <a:lnSpc>
                <a:spcPct val="115000"/>
              </a:lnSpc>
              <a:spcBef>
                <a:spcPts val="300"/>
              </a:spcBef>
              <a:spcAft>
                <a:spcPts val="0"/>
              </a:spcAft>
              <a:buSzPts val="2400"/>
              <a:buNone/>
            </a:pPr>
            <a:r>
              <a:rPr lang="en-GB" sz="2400" dirty="0">
                <a:solidFill>
                  <a:schemeClr val="dk1"/>
                </a:solidFill>
              </a:rPr>
              <a:t>input: 10 kW</a:t>
            </a:r>
            <a:endParaRPr dirty="0"/>
          </a:p>
          <a:p>
            <a:pPr marL="0" lvl="0" indent="0" algn="l" rtl="0">
              <a:lnSpc>
                <a:spcPct val="115000"/>
              </a:lnSpc>
              <a:spcBef>
                <a:spcPts val="300"/>
              </a:spcBef>
              <a:spcAft>
                <a:spcPts val="0"/>
              </a:spcAft>
              <a:buSzPts val="2400"/>
              <a:buNone/>
            </a:pPr>
            <a:r>
              <a:rPr lang="en-GB" dirty="0">
                <a:solidFill>
                  <a:schemeClr val="dk1"/>
                </a:solidFill>
              </a:rPr>
              <a:t>output: </a:t>
            </a:r>
            <a:r>
              <a:rPr lang="en-GB" sz="2400" dirty="0">
                <a:solidFill>
                  <a:schemeClr val="dk1"/>
                </a:solidFill>
              </a:rPr>
              <a:t>7.5 kW </a:t>
            </a:r>
            <a:endParaRPr dirty="0"/>
          </a:p>
          <a:p>
            <a:pPr marL="0" lvl="0" indent="0" algn="l" rtl="0">
              <a:lnSpc>
                <a:spcPct val="115000"/>
              </a:lnSpc>
              <a:spcBef>
                <a:spcPts val="300"/>
              </a:spcBef>
              <a:spcAft>
                <a:spcPts val="0"/>
              </a:spcAft>
              <a:buSzPts val="2400"/>
              <a:buNone/>
            </a:pPr>
            <a:r>
              <a:rPr lang="en-GB" b="1" dirty="0">
                <a:solidFill>
                  <a:schemeClr val="dk1"/>
                </a:solidFill>
              </a:rPr>
              <a:t>Modern motor</a:t>
            </a:r>
            <a:endParaRPr dirty="0"/>
          </a:p>
          <a:p>
            <a:pPr marL="0" lvl="0" indent="0" algn="l" rtl="0">
              <a:lnSpc>
                <a:spcPct val="115000"/>
              </a:lnSpc>
              <a:spcBef>
                <a:spcPts val="300"/>
              </a:spcBef>
              <a:spcAft>
                <a:spcPts val="0"/>
              </a:spcAft>
              <a:buSzPts val="2400"/>
              <a:buNone/>
            </a:pPr>
            <a:r>
              <a:rPr lang="en-GB" sz="2400" dirty="0">
                <a:solidFill>
                  <a:schemeClr val="dk1"/>
                </a:solidFill>
              </a:rPr>
              <a:t>input:10 kW</a:t>
            </a:r>
            <a:endParaRPr dirty="0"/>
          </a:p>
          <a:p>
            <a:pPr marL="0" lvl="0" indent="0" algn="l" rtl="0">
              <a:lnSpc>
                <a:spcPct val="115000"/>
              </a:lnSpc>
              <a:spcBef>
                <a:spcPts val="300"/>
              </a:spcBef>
              <a:spcAft>
                <a:spcPts val="0"/>
              </a:spcAft>
              <a:buSzPts val="2400"/>
              <a:buNone/>
            </a:pPr>
            <a:r>
              <a:rPr lang="en-GB" dirty="0">
                <a:solidFill>
                  <a:schemeClr val="dk1"/>
                </a:solidFill>
              </a:rPr>
              <a:t>output: </a:t>
            </a:r>
            <a:r>
              <a:rPr lang="en-GB" sz="2400" dirty="0">
                <a:solidFill>
                  <a:schemeClr val="dk1"/>
                </a:solidFill>
              </a:rPr>
              <a:t>9.2 kW </a:t>
            </a:r>
            <a:endParaRPr dirty="0"/>
          </a:p>
        </p:txBody>
      </p:sp>
    </p:spTree>
    <p:extLst>
      <p:ext uri="{BB962C8B-B14F-4D97-AF65-F5344CB8AC3E}">
        <p14:creationId xmlns:p14="http://schemas.microsoft.com/office/powerpoint/2010/main" val="210768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A05BDD44-5C34-C793-75C9-E542C561E5EB}"/>
            </a:ext>
          </a:extLst>
        </p:cNvPr>
        <p:cNvGrpSpPr/>
        <p:nvPr/>
      </p:nvGrpSpPr>
      <p:grpSpPr>
        <a:xfrm>
          <a:off x="0" y="0"/>
          <a:ext cx="0" cy="0"/>
          <a:chOff x="0" y="0"/>
          <a:chExt cx="0" cy="0"/>
        </a:xfrm>
      </p:grpSpPr>
      <p:sp>
        <p:nvSpPr>
          <p:cNvPr id="144" name="Google Shape;144;p2">
            <a:extLst>
              <a:ext uri="{FF2B5EF4-FFF2-40B4-BE49-F238E27FC236}">
                <a16:creationId xmlns:a16="http://schemas.microsoft.com/office/drawing/2014/main" id="{7E9D3382-DDFF-EB5E-3E39-4551A4D52C51}"/>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In this resource, we have:</a:t>
            </a:r>
            <a:endParaRPr dirty="0"/>
          </a:p>
        </p:txBody>
      </p:sp>
      <p:sp>
        <p:nvSpPr>
          <p:cNvPr id="145" name="Google Shape;145;p2">
            <a:extLst>
              <a:ext uri="{FF2B5EF4-FFF2-40B4-BE49-F238E27FC236}">
                <a16:creationId xmlns:a16="http://schemas.microsoft.com/office/drawing/2014/main" id="{2638561C-6E4D-8A2C-31CF-7B702A435AE1}"/>
              </a:ext>
            </a:extLst>
          </p:cNvPr>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fontScale="85000" lnSpcReduction="20000"/>
          </a:bodyPr>
          <a:lstStyle/>
          <a:p>
            <a:pPr lvl="0">
              <a:buClr>
                <a:srgbClr val="432673"/>
              </a:buClr>
              <a:buSzPct val="100000"/>
            </a:pPr>
            <a:r>
              <a:rPr lang="en-GB" dirty="0"/>
              <a:t>Explained the effects of gravity in terms of acceleration</a:t>
            </a:r>
          </a:p>
          <a:p>
            <a:pPr lvl="0">
              <a:buClr>
                <a:srgbClr val="432673"/>
              </a:buClr>
              <a:buSzPct val="100000"/>
            </a:pPr>
            <a:r>
              <a:rPr lang="en-GB" dirty="0"/>
              <a:t>Explained the relationship between energy and power in terms of time</a:t>
            </a:r>
          </a:p>
          <a:p>
            <a:pPr lvl="0">
              <a:buClr>
                <a:srgbClr val="432673"/>
              </a:buClr>
              <a:buSzPct val="100000"/>
            </a:pPr>
            <a:r>
              <a:rPr lang="en-GB" dirty="0"/>
              <a:t>Described how efficiency changes input and output power values including typical losses associated with efficiency</a:t>
            </a:r>
          </a:p>
          <a:p>
            <a:pPr lvl="0">
              <a:buClr>
                <a:srgbClr val="432673"/>
              </a:buClr>
              <a:buSzPct val="100000"/>
            </a:pPr>
            <a:r>
              <a:rPr lang="en-GB" dirty="0"/>
              <a:t>Described the relationship between acceleration, force, work, energy, power, and work done</a:t>
            </a:r>
          </a:p>
          <a:p>
            <a:pPr lvl="0">
              <a:buClr>
                <a:srgbClr val="432673"/>
              </a:buClr>
              <a:buSzPct val="100000"/>
            </a:pPr>
            <a:r>
              <a:rPr lang="en-GB" dirty="0"/>
              <a:t>Explained the basic principles of levers, pulleys and moments</a:t>
            </a:r>
          </a:p>
          <a:p>
            <a:pPr>
              <a:buClr>
                <a:srgbClr val="432673"/>
              </a:buClr>
              <a:buSzPct val="100000"/>
            </a:pPr>
            <a:r>
              <a:rPr lang="en-GB" dirty="0"/>
              <a:t>Completed calculations involving key formulae</a:t>
            </a:r>
            <a:endParaRPr dirty="0"/>
          </a:p>
        </p:txBody>
      </p:sp>
      <p:sp>
        <p:nvSpPr>
          <p:cNvPr id="146" name="Google Shape;146;p2">
            <a:extLst>
              <a:ext uri="{FF2B5EF4-FFF2-40B4-BE49-F238E27FC236}">
                <a16:creationId xmlns:a16="http://schemas.microsoft.com/office/drawing/2014/main" id="{E4A6030F-D92A-DA93-01DC-37EEEB3CFE0F}"/>
              </a:ext>
            </a:extLst>
          </p:cNvPr>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a:bodyPr>
          <a:lstStyle/>
          <a:p>
            <a:pPr marL="0" marR="0" lvl="0" indent="0" algn="l" defTabSz="914400" rtl="0" eaLnBrk="1" fontAlgn="auto" latinLnBrk="0" hangingPunct="1">
              <a:lnSpc>
                <a:spcPct val="108000"/>
              </a:lnSpc>
              <a:spcBef>
                <a:spcPts val="1000"/>
              </a:spcBef>
              <a:spcAft>
                <a:spcPts val="0"/>
              </a:spcAft>
              <a:buClr>
                <a:srgbClr val="432673"/>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General competencies:</a:t>
            </a:r>
          </a:p>
          <a:p>
            <a:pPr marL="0" lvl="0" indent="0" algn="l" rtl="0">
              <a:lnSpc>
                <a:spcPct val="108000"/>
              </a:lnSpc>
              <a:spcBef>
                <a:spcPts val="1000"/>
              </a:spcBef>
              <a:spcAft>
                <a:spcPts val="0"/>
              </a:spcAft>
              <a:buSzPts val="1800"/>
              <a:buNone/>
            </a:pPr>
            <a:r>
              <a:rPr lang="en-GB" b="1" dirty="0"/>
              <a:t>MC4</a:t>
            </a:r>
            <a:r>
              <a:rPr lang="en-GB" dirty="0"/>
              <a:t> Using rules and formulae</a:t>
            </a:r>
            <a:endParaRPr dirty="0"/>
          </a:p>
          <a:p>
            <a:pPr marL="0" lvl="0" indent="0" algn="l" rtl="0">
              <a:lnSpc>
                <a:spcPct val="108000"/>
              </a:lnSpc>
              <a:spcBef>
                <a:spcPts val="1000"/>
              </a:spcBef>
              <a:spcAft>
                <a:spcPts val="0"/>
              </a:spcAft>
              <a:buSzPts val="1800"/>
              <a:buNone/>
            </a:pPr>
            <a:r>
              <a:rPr lang="en-GB" b="1" dirty="0"/>
              <a:t>MC5 </a:t>
            </a:r>
            <a:r>
              <a:rPr lang="en-GB" dirty="0"/>
              <a:t>Processing data</a:t>
            </a:r>
            <a:endParaRPr dirty="0"/>
          </a:p>
          <a:p>
            <a:pPr marL="0" lvl="0" indent="0" algn="l" rtl="0">
              <a:lnSpc>
                <a:spcPct val="108000"/>
              </a:lnSpc>
              <a:spcBef>
                <a:spcPts val="1000"/>
              </a:spcBef>
              <a:spcAft>
                <a:spcPts val="0"/>
              </a:spcAft>
              <a:buSzPts val="1800"/>
              <a:buNone/>
            </a:pPr>
            <a:r>
              <a:rPr lang="en-GB" b="1" dirty="0"/>
              <a:t>MC7</a:t>
            </a:r>
            <a:r>
              <a:rPr lang="en-GB" dirty="0"/>
              <a:t> Interpreting and representing with mathematical diagrams</a:t>
            </a:r>
            <a:endParaRPr dirty="0"/>
          </a:p>
          <a:p>
            <a:pPr marL="0" lvl="0" indent="0" algn="l" rtl="0">
              <a:lnSpc>
                <a:spcPct val="108000"/>
              </a:lnSpc>
              <a:spcBef>
                <a:spcPts val="1000"/>
              </a:spcBef>
              <a:spcAft>
                <a:spcPts val="0"/>
              </a:spcAft>
              <a:buSzPts val="1800"/>
              <a:buNone/>
            </a:pPr>
            <a:r>
              <a:rPr lang="en-GB" b="1" dirty="0"/>
              <a:t>MC8</a:t>
            </a:r>
            <a:r>
              <a:rPr lang="en-GB" dirty="0"/>
              <a:t> Communicating using mathematics</a:t>
            </a:r>
            <a:endParaRPr dirty="0"/>
          </a:p>
        </p:txBody>
      </p:sp>
      <p:sp>
        <p:nvSpPr>
          <p:cNvPr id="147" name="Google Shape;147;p2">
            <a:extLst>
              <a:ext uri="{FF2B5EF4-FFF2-40B4-BE49-F238E27FC236}">
                <a16:creationId xmlns:a16="http://schemas.microsoft.com/office/drawing/2014/main" id="{8DB4D124-2903-96AA-2BA6-26DC19B1755E}"/>
              </a:ext>
            </a:extLst>
          </p:cNvPr>
          <p:cNvSpPr txBox="1">
            <a:spLocks noGrp="1"/>
          </p:cNvSpPr>
          <p:nvPr>
            <p:ph type="body" idx="4"/>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dirty="0"/>
              <a:t>Resource 2: Key mathematical mechanics principles</a:t>
            </a:r>
            <a:endParaRPr dirty="0"/>
          </a:p>
        </p:txBody>
      </p:sp>
      <p:sp>
        <p:nvSpPr>
          <p:cNvPr id="2" name="Text Placeholder 5">
            <a:extLst>
              <a:ext uri="{FF2B5EF4-FFF2-40B4-BE49-F238E27FC236}">
                <a16:creationId xmlns:a16="http://schemas.microsoft.com/office/drawing/2014/main" id="{F752DBBE-B01D-E6A4-D86D-5928ECE643EC}"/>
              </a:ext>
            </a:extLst>
          </p:cNvPr>
          <p:cNvSpPr txBox="1">
            <a:spLocks/>
          </p:cNvSpPr>
          <p:nvPr/>
        </p:nvSpPr>
        <p:spPr>
          <a:xfrm>
            <a:off x="9973929" y="162686"/>
            <a:ext cx="2078545" cy="365125"/>
          </a:xfrm>
          <a:prstGeom prst="flowChartAlternateProcess">
            <a:avLst/>
          </a:prstGeom>
          <a:solidFill>
            <a:srgbClr val="88A2FF"/>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Plenary</a:t>
            </a:r>
          </a:p>
        </p:txBody>
      </p:sp>
    </p:spTree>
    <p:extLst>
      <p:ext uri="{BB962C8B-B14F-4D97-AF65-F5344CB8AC3E}">
        <p14:creationId xmlns:p14="http://schemas.microsoft.com/office/powerpoint/2010/main" val="718434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EAEFD4-8BB9-2A44-C429-747F6543E67B}"/>
              </a:ext>
            </a:extLst>
          </p:cNvPr>
          <p:cNvSpPr>
            <a:spLocks noGrp="1"/>
          </p:cNvSpPr>
          <p:nvPr>
            <p:ph type="title"/>
          </p:nvPr>
        </p:nvSpPr>
        <p:spPr/>
        <p:txBody>
          <a:bodyPr/>
          <a:lstStyle/>
          <a:p>
            <a:r>
              <a:rPr lang="en-GB" dirty="0"/>
              <a:t>Consolidation</a:t>
            </a:r>
          </a:p>
        </p:txBody>
      </p:sp>
      <p:sp>
        <p:nvSpPr>
          <p:cNvPr id="8" name="Content Placeholder 7">
            <a:extLst>
              <a:ext uri="{FF2B5EF4-FFF2-40B4-BE49-F238E27FC236}">
                <a16:creationId xmlns:a16="http://schemas.microsoft.com/office/drawing/2014/main" id="{291C1C9A-09BC-51DB-4089-894C8AC31A33}"/>
              </a:ext>
            </a:extLst>
          </p:cNvPr>
          <p:cNvSpPr>
            <a:spLocks noGrp="1"/>
          </p:cNvSpPr>
          <p:nvPr>
            <p:ph idx="1"/>
          </p:nvPr>
        </p:nvSpPr>
        <p:spPr/>
        <p:txBody>
          <a:bodyPr>
            <a:normAutofit/>
          </a:bodyPr>
          <a:lstStyle/>
          <a:p>
            <a:pPr lvl="0"/>
            <a:r>
              <a:rPr lang="en-GB" dirty="0"/>
              <a:t>Choose one of the research topics below to prepare a short presentation:</a:t>
            </a:r>
          </a:p>
          <a:p>
            <a:pPr lvl="1"/>
            <a:r>
              <a:rPr lang="en-GB" dirty="0"/>
              <a:t>The mechanical principles behind reinforcing of the Millennium Bridge in London, due to excessive lateral sway. </a:t>
            </a:r>
          </a:p>
          <a:p>
            <a:pPr lvl="1"/>
            <a:r>
              <a:rPr lang="en-GB" dirty="0"/>
              <a:t>Disasters related to inaccurate load calculations as a result of inaccurate calculations.</a:t>
            </a:r>
          </a:p>
          <a:p>
            <a:pPr lvl="0"/>
            <a:r>
              <a:rPr lang="en-GB" dirty="0"/>
              <a:t>Present your findings in a subsequent lesson, either in small groups or to the class.</a:t>
            </a:r>
          </a:p>
        </p:txBody>
      </p:sp>
      <p:sp>
        <p:nvSpPr>
          <p:cNvPr id="10" name="Text Placeholder 9">
            <a:extLst>
              <a:ext uri="{FF2B5EF4-FFF2-40B4-BE49-F238E27FC236}">
                <a16:creationId xmlns:a16="http://schemas.microsoft.com/office/drawing/2014/main" id="{E17922CD-1594-CBB3-BFD6-B87557BBB1CD}"/>
              </a:ext>
            </a:extLst>
          </p:cNvPr>
          <p:cNvSpPr>
            <a:spLocks noGrp="1"/>
          </p:cNvSpPr>
          <p:nvPr>
            <p:ph type="body" sz="quarter" idx="14"/>
          </p:nvPr>
        </p:nvSpPr>
        <p:spPr/>
        <p:txBody>
          <a:bodyPr anchor="b"/>
          <a:lstStyle/>
          <a:p>
            <a:r>
              <a:rPr lang="en-GB" dirty="0"/>
              <a:t>Consolidation</a:t>
            </a:r>
          </a:p>
        </p:txBody>
      </p:sp>
      <p:sp>
        <p:nvSpPr>
          <p:cNvPr id="5" name="Google Shape;147;p2">
            <a:extLst>
              <a:ext uri="{FF2B5EF4-FFF2-40B4-BE49-F238E27FC236}">
                <a16:creationId xmlns:a16="http://schemas.microsoft.com/office/drawing/2014/main" id="{97AF5758-B71C-8C5D-FDDC-3B1D7F7378F9}"/>
              </a:ext>
            </a:extLst>
          </p:cNvPr>
          <p:cNvSpPr txBox="1">
            <a:spLocks noGrp="1"/>
          </p:cNvSpPr>
          <p:nvPr>
            <p:ph type="body" sz="quarter" idx="11"/>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dirty="0"/>
              <a:t>Resource 2: Key mathematical mechanics principles</a:t>
            </a:r>
            <a:endParaRPr dirty="0"/>
          </a:p>
        </p:txBody>
      </p:sp>
    </p:spTree>
    <p:extLst>
      <p:ext uri="{BB962C8B-B14F-4D97-AF65-F5344CB8AC3E}">
        <p14:creationId xmlns:p14="http://schemas.microsoft.com/office/powerpoint/2010/main" val="130038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a:r>
              <a:rPr lang="en-GB" b="0" i="0" u="none" strike="noStrike" cap="none" dirty="0">
                <a:latin typeface="Arial"/>
                <a:ea typeface="Arial"/>
                <a:cs typeface="Arial"/>
                <a:sym typeface="Arial"/>
              </a:rPr>
              <a:t>Gravitational freefall and mass</a:t>
            </a:r>
          </a:p>
        </p:txBody>
      </p:sp>
      <p:sp>
        <p:nvSpPr>
          <p:cNvPr id="154" name="Google Shape;154;p3"/>
          <p:cNvSpPr txBox="1">
            <a:spLocks noGrp="1"/>
          </p:cNvSpPr>
          <p:nvPr>
            <p:ph type="body" idx="1"/>
          </p:nvPr>
        </p:nvSpPr>
        <p:spPr>
          <a:xfrm>
            <a:off x="838199" y="1825625"/>
            <a:ext cx="5921829" cy="4351338"/>
          </a:xfrm>
        </p:spPr>
        <p:txBody>
          <a:bodyPr spcFirstLastPara="1" wrap="square" lIns="180000" tIns="180000" rIns="180000" bIns="180000" anchor="t" anchorCtr="0">
            <a:normAutofit/>
          </a:bodyPr>
          <a:lstStyle/>
          <a:p>
            <a:pPr lvl="0">
              <a:buClr>
                <a:srgbClr val="432673"/>
              </a:buClr>
              <a:buSzPct val="100000"/>
            </a:pPr>
            <a:r>
              <a:rPr lang="en-US" b="0" i="0" u="none" strike="noStrike" cap="none" dirty="0">
                <a:latin typeface="Arial"/>
                <a:ea typeface="Arial"/>
                <a:cs typeface="Arial"/>
                <a:sym typeface="Arial"/>
              </a:rPr>
              <a:t>In the absence of air resistance, all objects fall at the same rate regardless of mass.</a:t>
            </a:r>
          </a:p>
          <a:p>
            <a:pPr lvl="0">
              <a:buClr>
                <a:srgbClr val="432673"/>
              </a:buClr>
              <a:buSzPct val="100000"/>
            </a:pPr>
            <a:r>
              <a:rPr lang="en-US" b="0" i="0" u="none" strike="noStrike" cap="none" dirty="0">
                <a:latin typeface="Arial"/>
                <a:ea typeface="Arial"/>
                <a:cs typeface="Arial"/>
                <a:sym typeface="Arial"/>
              </a:rPr>
              <a:t>This idea is often instinctively rejected, but it is easy to prove.</a:t>
            </a:r>
          </a:p>
          <a:p>
            <a:pPr lvl="0">
              <a:buClr>
                <a:srgbClr val="432673"/>
              </a:buClr>
              <a:buSzPct val="100000"/>
            </a:pPr>
            <a:r>
              <a:rPr lang="en-US" b="0" i="0" u="none" strike="noStrike" cap="none" dirty="0">
                <a:latin typeface="Arial"/>
                <a:ea typeface="Arial"/>
                <a:cs typeface="Arial"/>
                <a:sym typeface="Arial"/>
              </a:rPr>
              <a:t>The confusion arises because objects in air experience air resistance or drag, which acts in the opposite direction to their motion.</a:t>
            </a:r>
          </a:p>
        </p:txBody>
      </p:sp>
      <p:pic>
        <p:nvPicPr>
          <p:cNvPr id="7" name="Picture Placeholder 6" descr="The  Leaning Tower of Pisa">
            <a:extLst>
              <a:ext uri="{FF2B5EF4-FFF2-40B4-BE49-F238E27FC236}">
                <a16:creationId xmlns:a16="http://schemas.microsoft.com/office/drawing/2014/main" id="{7165908E-65BC-E96F-2CEB-DE3D1CDEE258}"/>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p:blipFill>
        <p:spPr>
          <a:xfrm>
            <a:off x="6989431" y="1825625"/>
            <a:ext cx="4364020" cy="4351338"/>
          </a:xfrm>
          <a:prstGeom prst="rect">
            <a:avLst/>
          </a:prstGeom>
          <a:noFill/>
          <a:ln>
            <a:noFill/>
          </a:ln>
        </p:spPr>
      </p:pic>
      <p:sp>
        <p:nvSpPr>
          <p:cNvPr id="4" name="Google Shape;147;p2">
            <a:extLst>
              <a:ext uri="{FF2B5EF4-FFF2-40B4-BE49-F238E27FC236}">
                <a16:creationId xmlns:a16="http://schemas.microsoft.com/office/drawing/2014/main" id="{EE33A6DE-AFD2-3A1F-672E-12C195BB401F}"/>
              </a:ext>
            </a:extLst>
          </p:cNvPr>
          <p:cNvSpPr txBox="1">
            <a:spLocks/>
          </p:cNvSpPr>
          <p:nvPr/>
        </p:nvSpPr>
        <p:spPr>
          <a:xfrm>
            <a:off x="838200" y="6356349"/>
            <a:ext cx="4210050" cy="3651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98000"/>
              </a:lnSpc>
            </a:pPr>
            <a:r>
              <a:rPr lang="en-US" sz="900" b="0" i="0" u="none" strike="noStrike" cap="none">
                <a:latin typeface="Arial"/>
                <a:ea typeface="Arial"/>
                <a:cs typeface="Arial"/>
                <a:sym typeface="Arial"/>
              </a:rPr>
              <a:t>Resource 2: Key mathematical mechanics principles</a:t>
            </a:r>
          </a:p>
        </p:txBody>
      </p:sp>
      <p:sp>
        <p:nvSpPr>
          <p:cNvPr id="2" name="Text Placeholder 5">
            <a:extLst>
              <a:ext uri="{FF2B5EF4-FFF2-40B4-BE49-F238E27FC236}">
                <a16:creationId xmlns:a16="http://schemas.microsoft.com/office/drawing/2014/main" id="{6C5016CF-FC0E-DF23-6942-AAA8B645FCFE}"/>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Acceleration due to gravity</a:t>
            </a:r>
            <a:endParaRPr dirty="0"/>
          </a:p>
        </p:txBody>
      </p:sp>
      <p:sp>
        <p:nvSpPr>
          <p:cNvPr id="163" name="Google Shape;163;p4"/>
          <p:cNvSpPr txBox="1">
            <a:spLocks noGrp="1"/>
          </p:cNvSpPr>
          <p:nvPr>
            <p:ph type="body" idx="1"/>
          </p:nvPr>
        </p:nvSpPr>
        <p:spPr>
          <a:xfrm>
            <a:off x="838200" y="1690688"/>
            <a:ext cx="7124700" cy="2927543"/>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8000"/>
              </a:lnSpc>
              <a:spcBef>
                <a:spcPts val="0"/>
              </a:spcBef>
              <a:spcAft>
                <a:spcPts val="0"/>
              </a:spcAft>
              <a:buSzPct val="100000"/>
              <a:buNone/>
            </a:pPr>
            <a:r>
              <a:rPr lang="en-GB" b="1" dirty="0"/>
              <a:t>Gravity causes objects to accelerate </a:t>
            </a:r>
            <a:r>
              <a:rPr lang="en-GB" b="1" i="1" dirty="0"/>
              <a:t>independently</a:t>
            </a:r>
            <a:r>
              <a:rPr lang="en-GB" b="1" dirty="0"/>
              <a:t> of their mass.</a:t>
            </a:r>
            <a:r>
              <a:rPr lang="en-GB" dirty="0"/>
              <a:t> On Earth, the gravitational acceleration is approximately 9.8 m/s</a:t>
            </a:r>
            <a:r>
              <a:rPr lang="en-GB" baseline="30000" dirty="0"/>
              <a:t>2</a:t>
            </a:r>
            <a:r>
              <a:rPr lang="en-GB" dirty="0"/>
              <a:t>.</a:t>
            </a:r>
            <a:endParaRPr dirty="0"/>
          </a:p>
          <a:p>
            <a:pPr marL="0" lvl="0" indent="0" algn="l" rtl="0">
              <a:lnSpc>
                <a:spcPct val="108000"/>
              </a:lnSpc>
              <a:spcBef>
                <a:spcPts val="1000"/>
              </a:spcBef>
              <a:spcAft>
                <a:spcPts val="0"/>
              </a:spcAft>
              <a:buSzPct val="100000"/>
              <a:buNone/>
            </a:pPr>
            <a:r>
              <a:rPr lang="en-GB" dirty="0"/>
              <a:t>This means that the velocity of a falling object increases by about 9.8 m/s every second, as long as no other forces (like air resistance) are acting on it.</a:t>
            </a:r>
          </a:p>
        </p:txBody>
      </p:sp>
      <p:sp>
        <p:nvSpPr>
          <p:cNvPr id="9" name="Content Placeholder 6">
            <a:extLst>
              <a:ext uri="{FF2B5EF4-FFF2-40B4-BE49-F238E27FC236}">
                <a16:creationId xmlns:a16="http://schemas.microsoft.com/office/drawing/2014/main" id="{E0DD43DE-E879-46F5-79B0-6CF8B6F70851}"/>
              </a:ext>
            </a:extLst>
          </p:cNvPr>
          <p:cNvSpPr txBox="1">
            <a:spLocks/>
          </p:cNvSpPr>
          <p:nvPr/>
        </p:nvSpPr>
        <p:spPr>
          <a:xfrm>
            <a:off x="838200" y="4724797"/>
            <a:ext cx="10515600" cy="1176501"/>
          </a:xfrm>
          <a:custGeom>
            <a:avLst/>
            <a:gdLst>
              <a:gd name="csX0" fmla="*/ 0 w 10515600"/>
              <a:gd name="csY0" fmla="*/ 0 h 1176501"/>
              <a:gd name="csX1" fmla="*/ 341757 w 10515600"/>
              <a:gd name="csY1" fmla="*/ 0 h 1176501"/>
              <a:gd name="csX2" fmla="*/ 1104138 w 10515600"/>
              <a:gd name="csY2" fmla="*/ 0 h 1176501"/>
              <a:gd name="csX3" fmla="*/ 1971675 w 10515600"/>
              <a:gd name="csY3" fmla="*/ 0 h 1176501"/>
              <a:gd name="csX4" fmla="*/ 2734056 w 10515600"/>
              <a:gd name="csY4" fmla="*/ 0 h 1176501"/>
              <a:gd name="csX5" fmla="*/ 3496437 w 10515600"/>
              <a:gd name="csY5" fmla="*/ 0 h 1176501"/>
              <a:gd name="csX6" fmla="*/ 4258818 w 10515600"/>
              <a:gd name="csY6" fmla="*/ 0 h 1176501"/>
              <a:gd name="csX7" fmla="*/ 4705731 w 10515600"/>
              <a:gd name="csY7" fmla="*/ 0 h 1176501"/>
              <a:gd name="csX8" fmla="*/ 5047488 w 10515600"/>
              <a:gd name="csY8" fmla="*/ 0 h 1176501"/>
              <a:gd name="csX9" fmla="*/ 5494401 w 10515600"/>
              <a:gd name="csY9" fmla="*/ 0 h 1176501"/>
              <a:gd name="csX10" fmla="*/ 6361938 w 10515600"/>
              <a:gd name="csY10" fmla="*/ 0 h 1176501"/>
              <a:gd name="csX11" fmla="*/ 6808851 w 10515600"/>
              <a:gd name="csY11" fmla="*/ 0 h 1176501"/>
              <a:gd name="csX12" fmla="*/ 7360920 w 10515600"/>
              <a:gd name="csY12" fmla="*/ 0 h 1176501"/>
              <a:gd name="csX13" fmla="*/ 8018145 w 10515600"/>
              <a:gd name="csY13" fmla="*/ 0 h 1176501"/>
              <a:gd name="csX14" fmla="*/ 8780526 w 10515600"/>
              <a:gd name="csY14" fmla="*/ 0 h 1176501"/>
              <a:gd name="csX15" fmla="*/ 9542907 w 10515600"/>
              <a:gd name="csY15" fmla="*/ 0 h 1176501"/>
              <a:gd name="csX16" fmla="*/ 9884664 w 10515600"/>
              <a:gd name="csY16" fmla="*/ 0 h 1176501"/>
              <a:gd name="csX17" fmla="*/ 10515600 w 10515600"/>
              <a:gd name="csY17" fmla="*/ 0 h 1176501"/>
              <a:gd name="csX18" fmla="*/ 10515600 w 10515600"/>
              <a:gd name="csY18" fmla="*/ 600016 h 1176501"/>
              <a:gd name="csX19" fmla="*/ 10515600 w 10515600"/>
              <a:gd name="csY19" fmla="*/ 1176501 h 1176501"/>
              <a:gd name="csX20" fmla="*/ 9963531 w 10515600"/>
              <a:gd name="csY20" fmla="*/ 1176501 h 1176501"/>
              <a:gd name="csX21" fmla="*/ 9621774 w 10515600"/>
              <a:gd name="csY21" fmla="*/ 1176501 h 1176501"/>
              <a:gd name="csX22" fmla="*/ 9280017 w 10515600"/>
              <a:gd name="csY22" fmla="*/ 1176501 h 1176501"/>
              <a:gd name="csX23" fmla="*/ 8622792 w 10515600"/>
              <a:gd name="csY23" fmla="*/ 1176501 h 1176501"/>
              <a:gd name="csX24" fmla="*/ 8281035 w 10515600"/>
              <a:gd name="csY24" fmla="*/ 1176501 h 1176501"/>
              <a:gd name="csX25" fmla="*/ 7518654 w 10515600"/>
              <a:gd name="csY25" fmla="*/ 1176501 h 1176501"/>
              <a:gd name="csX26" fmla="*/ 7176897 w 10515600"/>
              <a:gd name="csY26" fmla="*/ 1176501 h 1176501"/>
              <a:gd name="csX27" fmla="*/ 6309360 w 10515600"/>
              <a:gd name="csY27" fmla="*/ 1176501 h 1176501"/>
              <a:gd name="csX28" fmla="*/ 5967603 w 10515600"/>
              <a:gd name="csY28" fmla="*/ 1176501 h 1176501"/>
              <a:gd name="csX29" fmla="*/ 5100066 w 10515600"/>
              <a:gd name="csY29" fmla="*/ 1176501 h 1176501"/>
              <a:gd name="csX30" fmla="*/ 4232529 w 10515600"/>
              <a:gd name="csY30" fmla="*/ 1176501 h 1176501"/>
              <a:gd name="csX31" fmla="*/ 3575304 w 10515600"/>
              <a:gd name="csY31" fmla="*/ 1176501 h 1176501"/>
              <a:gd name="csX32" fmla="*/ 3233547 w 10515600"/>
              <a:gd name="csY32" fmla="*/ 1176501 h 1176501"/>
              <a:gd name="csX33" fmla="*/ 2891790 w 10515600"/>
              <a:gd name="csY33" fmla="*/ 1176501 h 1176501"/>
              <a:gd name="csX34" fmla="*/ 2024253 w 10515600"/>
              <a:gd name="csY34" fmla="*/ 1176501 h 1176501"/>
              <a:gd name="csX35" fmla="*/ 1577340 w 10515600"/>
              <a:gd name="csY35" fmla="*/ 1176501 h 1176501"/>
              <a:gd name="csX36" fmla="*/ 1130427 w 10515600"/>
              <a:gd name="csY36" fmla="*/ 1176501 h 1176501"/>
              <a:gd name="csX37" fmla="*/ 0 w 10515600"/>
              <a:gd name="csY37" fmla="*/ 1176501 h 1176501"/>
              <a:gd name="csX38" fmla="*/ 0 w 10515600"/>
              <a:gd name="csY38" fmla="*/ 611781 h 1176501"/>
              <a:gd name="csX39" fmla="*/ 0 w 10515600"/>
              <a:gd name="csY39" fmla="*/ 0 h 11765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0515600" h="1176501" fill="none" extrusionOk="0">
                <a:moveTo>
                  <a:pt x="0" y="0"/>
                </a:moveTo>
                <a:cubicBezTo>
                  <a:pt x="153570" y="7862"/>
                  <a:pt x="221660" y="4360"/>
                  <a:pt x="341757" y="0"/>
                </a:cubicBezTo>
                <a:cubicBezTo>
                  <a:pt x="461854" y="-4360"/>
                  <a:pt x="771529" y="-14940"/>
                  <a:pt x="1104138" y="0"/>
                </a:cubicBezTo>
                <a:cubicBezTo>
                  <a:pt x="1436747" y="14940"/>
                  <a:pt x="1694782" y="-37631"/>
                  <a:pt x="1971675" y="0"/>
                </a:cubicBezTo>
                <a:cubicBezTo>
                  <a:pt x="2248568" y="37631"/>
                  <a:pt x="2454053" y="-3743"/>
                  <a:pt x="2734056" y="0"/>
                </a:cubicBezTo>
                <a:cubicBezTo>
                  <a:pt x="3014059" y="3743"/>
                  <a:pt x="3296151" y="17429"/>
                  <a:pt x="3496437" y="0"/>
                </a:cubicBezTo>
                <a:cubicBezTo>
                  <a:pt x="3696723" y="-17429"/>
                  <a:pt x="3889240" y="10003"/>
                  <a:pt x="4258818" y="0"/>
                </a:cubicBezTo>
                <a:cubicBezTo>
                  <a:pt x="4628396" y="-10003"/>
                  <a:pt x="4516461" y="16330"/>
                  <a:pt x="4705731" y="0"/>
                </a:cubicBezTo>
                <a:cubicBezTo>
                  <a:pt x="4895001" y="-16330"/>
                  <a:pt x="4918039" y="-13134"/>
                  <a:pt x="5047488" y="0"/>
                </a:cubicBezTo>
                <a:cubicBezTo>
                  <a:pt x="5176937" y="13134"/>
                  <a:pt x="5403025" y="-17437"/>
                  <a:pt x="5494401" y="0"/>
                </a:cubicBezTo>
                <a:cubicBezTo>
                  <a:pt x="5585777" y="17437"/>
                  <a:pt x="6052845" y="17822"/>
                  <a:pt x="6361938" y="0"/>
                </a:cubicBezTo>
                <a:cubicBezTo>
                  <a:pt x="6671031" y="-17822"/>
                  <a:pt x="6634639" y="15716"/>
                  <a:pt x="6808851" y="0"/>
                </a:cubicBezTo>
                <a:cubicBezTo>
                  <a:pt x="6983063" y="-15716"/>
                  <a:pt x="7205500" y="15327"/>
                  <a:pt x="7360920" y="0"/>
                </a:cubicBezTo>
                <a:cubicBezTo>
                  <a:pt x="7516340" y="-15327"/>
                  <a:pt x="7737244" y="29689"/>
                  <a:pt x="8018145" y="0"/>
                </a:cubicBezTo>
                <a:cubicBezTo>
                  <a:pt x="8299046" y="-29689"/>
                  <a:pt x="8619182" y="-8106"/>
                  <a:pt x="8780526" y="0"/>
                </a:cubicBezTo>
                <a:cubicBezTo>
                  <a:pt x="8941870" y="8106"/>
                  <a:pt x="9254033" y="3412"/>
                  <a:pt x="9542907" y="0"/>
                </a:cubicBezTo>
                <a:cubicBezTo>
                  <a:pt x="9831781" y="-3412"/>
                  <a:pt x="9776319" y="-5916"/>
                  <a:pt x="9884664" y="0"/>
                </a:cubicBezTo>
                <a:cubicBezTo>
                  <a:pt x="9993009" y="5916"/>
                  <a:pt x="10231266" y="20710"/>
                  <a:pt x="10515600" y="0"/>
                </a:cubicBezTo>
                <a:cubicBezTo>
                  <a:pt x="10504302" y="205971"/>
                  <a:pt x="10515773" y="353224"/>
                  <a:pt x="10515600" y="600016"/>
                </a:cubicBezTo>
                <a:cubicBezTo>
                  <a:pt x="10515427" y="846808"/>
                  <a:pt x="10493243" y="1056231"/>
                  <a:pt x="10515600" y="1176501"/>
                </a:cubicBezTo>
                <a:cubicBezTo>
                  <a:pt x="10301664" y="1171883"/>
                  <a:pt x="10141634" y="1186726"/>
                  <a:pt x="9963531" y="1176501"/>
                </a:cubicBezTo>
                <a:cubicBezTo>
                  <a:pt x="9785428" y="1166276"/>
                  <a:pt x="9747270" y="1178289"/>
                  <a:pt x="9621774" y="1176501"/>
                </a:cubicBezTo>
                <a:cubicBezTo>
                  <a:pt x="9496278" y="1174713"/>
                  <a:pt x="9352232" y="1177830"/>
                  <a:pt x="9280017" y="1176501"/>
                </a:cubicBezTo>
                <a:cubicBezTo>
                  <a:pt x="9207802" y="1175172"/>
                  <a:pt x="8874264" y="1199701"/>
                  <a:pt x="8622792" y="1176501"/>
                </a:cubicBezTo>
                <a:cubicBezTo>
                  <a:pt x="8371320" y="1153301"/>
                  <a:pt x="8365268" y="1160562"/>
                  <a:pt x="8281035" y="1176501"/>
                </a:cubicBezTo>
                <a:cubicBezTo>
                  <a:pt x="8196802" y="1192440"/>
                  <a:pt x="7673947" y="1148041"/>
                  <a:pt x="7518654" y="1176501"/>
                </a:cubicBezTo>
                <a:cubicBezTo>
                  <a:pt x="7363361" y="1204961"/>
                  <a:pt x="7283497" y="1187395"/>
                  <a:pt x="7176897" y="1176501"/>
                </a:cubicBezTo>
                <a:cubicBezTo>
                  <a:pt x="7070297" y="1165607"/>
                  <a:pt x="6622537" y="1155365"/>
                  <a:pt x="6309360" y="1176501"/>
                </a:cubicBezTo>
                <a:cubicBezTo>
                  <a:pt x="5996183" y="1197637"/>
                  <a:pt x="6084350" y="1190387"/>
                  <a:pt x="5967603" y="1176501"/>
                </a:cubicBezTo>
                <a:cubicBezTo>
                  <a:pt x="5850856" y="1162615"/>
                  <a:pt x="5382385" y="1207724"/>
                  <a:pt x="5100066" y="1176501"/>
                </a:cubicBezTo>
                <a:cubicBezTo>
                  <a:pt x="4817747" y="1145278"/>
                  <a:pt x="4504321" y="1218840"/>
                  <a:pt x="4232529" y="1176501"/>
                </a:cubicBezTo>
                <a:cubicBezTo>
                  <a:pt x="3960737" y="1134162"/>
                  <a:pt x="3740002" y="1191926"/>
                  <a:pt x="3575304" y="1176501"/>
                </a:cubicBezTo>
                <a:cubicBezTo>
                  <a:pt x="3410607" y="1161076"/>
                  <a:pt x="3393238" y="1173021"/>
                  <a:pt x="3233547" y="1176501"/>
                </a:cubicBezTo>
                <a:cubicBezTo>
                  <a:pt x="3073856" y="1179981"/>
                  <a:pt x="3000765" y="1160539"/>
                  <a:pt x="2891790" y="1176501"/>
                </a:cubicBezTo>
                <a:cubicBezTo>
                  <a:pt x="2782815" y="1192463"/>
                  <a:pt x="2209129" y="1215940"/>
                  <a:pt x="2024253" y="1176501"/>
                </a:cubicBezTo>
                <a:cubicBezTo>
                  <a:pt x="1839377" y="1137062"/>
                  <a:pt x="1735409" y="1161606"/>
                  <a:pt x="1577340" y="1176501"/>
                </a:cubicBezTo>
                <a:cubicBezTo>
                  <a:pt x="1419271" y="1191396"/>
                  <a:pt x="1340386" y="1167412"/>
                  <a:pt x="1130427" y="1176501"/>
                </a:cubicBezTo>
                <a:cubicBezTo>
                  <a:pt x="920468" y="1185590"/>
                  <a:pt x="287896" y="1232695"/>
                  <a:pt x="0" y="1176501"/>
                </a:cubicBezTo>
                <a:cubicBezTo>
                  <a:pt x="-19613" y="972987"/>
                  <a:pt x="-6049" y="818734"/>
                  <a:pt x="0" y="611781"/>
                </a:cubicBezTo>
                <a:cubicBezTo>
                  <a:pt x="6049" y="404828"/>
                  <a:pt x="4745" y="279827"/>
                  <a:pt x="0" y="0"/>
                </a:cubicBezTo>
                <a:close/>
              </a:path>
              <a:path w="10515600" h="1176501" stroke="0" extrusionOk="0">
                <a:moveTo>
                  <a:pt x="0" y="0"/>
                </a:moveTo>
                <a:cubicBezTo>
                  <a:pt x="358662" y="-34970"/>
                  <a:pt x="625930" y="-17708"/>
                  <a:pt x="867537" y="0"/>
                </a:cubicBezTo>
                <a:cubicBezTo>
                  <a:pt x="1109144" y="17708"/>
                  <a:pt x="1293728" y="19248"/>
                  <a:pt x="1524762" y="0"/>
                </a:cubicBezTo>
                <a:cubicBezTo>
                  <a:pt x="1755796" y="-19248"/>
                  <a:pt x="1781669" y="-5537"/>
                  <a:pt x="1971675" y="0"/>
                </a:cubicBezTo>
                <a:cubicBezTo>
                  <a:pt x="2161681" y="5537"/>
                  <a:pt x="2387973" y="28067"/>
                  <a:pt x="2628900" y="0"/>
                </a:cubicBezTo>
                <a:cubicBezTo>
                  <a:pt x="2869828" y="-28067"/>
                  <a:pt x="3191084" y="-17083"/>
                  <a:pt x="3496437" y="0"/>
                </a:cubicBezTo>
                <a:cubicBezTo>
                  <a:pt x="3801790" y="17083"/>
                  <a:pt x="3773707" y="18567"/>
                  <a:pt x="3943350" y="0"/>
                </a:cubicBezTo>
                <a:cubicBezTo>
                  <a:pt x="4112993" y="-18567"/>
                  <a:pt x="4181652" y="-2970"/>
                  <a:pt x="4285107" y="0"/>
                </a:cubicBezTo>
                <a:cubicBezTo>
                  <a:pt x="4388562" y="2970"/>
                  <a:pt x="4776072" y="11884"/>
                  <a:pt x="4942332" y="0"/>
                </a:cubicBezTo>
                <a:cubicBezTo>
                  <a:pt x="5108593" y="-11884"/>
                  <a:pt x="5328871" y="32095"/>
                  <a:pt x="5599557" y="0"/>
                </a:cubicBezTo>
                <a:cubicBezTo>
                  <a:pt x="5870243" y="-32095"/>
                  <a:pt x="6187342" y="8173"/>
                  <a:pt x="6361938" y="0"/>
                </a:cubicBezTo>
                <a:cubicBezTo>
                  <a:pt x="6536534" y="-8173"/>
                  <a:pt x="6788538" y="22935"/>
                  <a:pt x="6914007" y="0"/>
                </a:cubicBezTo>
                <a:cubicBezTo>
                  <a:pt x="7039476" y="-22935"/>
                  <a:pt x="7150399" y="8730"/>
                  <a:pt x="7255764" y="0"/>
                </a:cubicBezTo>
                <a:cubicBezTo>
                  <a:pt x="7361129" y="-8730"/>
                  <a:pt x="7521606" y="4735"/>
                  <a:pt x="7702677" y="0"/>
                </a:cubicBezTo>
                <a:cubicBezTo>
                  <a:pt x="7883748" y="-4735"/>
                  <a:pt x="8353796" y="-3382"/>
                  <a:pt x="8570214" y="0"/>
                </a:cubicBezTo>
                <a:cubicBezTo>
                  <a:pt x="8786632" y="3382"/>
                  <a:pt x="8849413" y="-21295"/>
                  <a:pt x="9017127" y="0"/>
                </a:cubicBezTo>
                <a:cubicBezTo>
                  <a:pt x="9184841" y="21295"/>
                  <a:pt x="9269794" y="-5340"/>
                  <a:pt x="9464040" y="0"/>
                </a:cubicBezTo>
                <a:cubicBezTo>
                  <a:pt x="9658286" y="5340"/>
                  <a:pt x="9763780" y="3074"/>
                  <a:pt x="9910953" y="0"/>
                </a:cubicBezTo>
                <a:cubicBezTo>
                  <a:pt x="10058126" y="-3074"/>
                  <a:pt x="10252278" y="-13488"/>
                  <a:pt x="10515600" y="0"/>
                </a:cubicBezTo>
                <a:cubicBezTo>
                  <a:pt x="10534182" y="200810"/>
                  <a:pt x="10495859" y="356342"/>
                  <a:pt x="10515600" y="600016"/>
                </a:cubicBezTo>
                <a:cubicBezTo>
                  <a:pt x="10535341" y="843690"/>
                  <a:pt x="10490063" y="976669"/>
                  <a:pt x="10515600" y="1176501"/>
                </a:cubicBezTo>
                <a:cubicBezTo>
                  <a:pt x="10403204" y="1190356"/>
                  <a:pt x="10197090" y="1192580"/>
                  <a:pt x="9963531" y="1176501"/>
                </a:cubicBezTo>
                <a:cubicBezTo>
                  <a:pt x="9729972" y="1160422"/>
                  <a:pt x="9342985" y="1214338"/>
                  <a:pt x="9095994" y="1176501"/>
                </a:cubicBezTo>
                <a:cubicBezTo>
                  <a:pt x="8849003" y="1138664"/>
                  <a:pt x="8713953" y="1178670"/>
                  <a:pt x="8438769" y="1176501"/>
                </a:cubicBezTo>
                <a:cubicBezTo>
                  <a:pt x="8163585" y="1174332"/>
                  <a:pt x="8028926" y="1174735"/>
                  <a:pt x="7781544" y="1176501"/>
                </a:cubicBezTo>
                <a:cubicBezTo>
                  <a:pt x="7534162" y="1178267"/>
                  <a:pt x="7381260" y="1208588"/>
                  <a:pt x="7019163" y="1176501"/>
                </a:cubicBezTo>
                <a:cubicBezTo>
                  <a:pt x="6657066" y="1144414"/>
                  <a:pt x="6460365" y="1160714"/>
                  <a:pt x="6151626" y="1176501"/>
                </a:cubicBezTo>
                <a:cubicBezTo>
                  <a:pt x="5842887" y="1192288"/>
                  <a:pt x="5886271" y="1184473"/>
                  <a:pt x="5809869" y="1176501"/>
                </a:cubicBezTo>
                <a:cubicBezTo>
                  <a:pt x="5733467" y="1168529"/>
                  <a:pt x="5550690" y="1191285"/>
                  <a:pt x="5468112" y="1176501"/>
                </a:cubicBezTo>
                <a:cubicBezTo>
                  <a:pt x="5385534" y="1161717"/>
                  <a:pt x="5030219" y="1183839"/>
                  <a:pt x="4916043" y="1176501"/>
                </a:cubicBezTo>
                <a:cubicBezTo>
                  <a:pt x="4801867" y="1169163"/>
                  <a:pt x="4409322" y="1181554"/>
                  <a:pt x="4258818" y="1176501"/>
                </a:cubicBezTo>
                <a:cubicBezTo>
                  <a:pt x="4108315" y="1171448"/>
                  <a:pt x="3972694" y="1181877"/>
                  <a:pt x="3706749" y="1176501"/>
                </a:cubicBezTo>
                <a:cubicBezTo>
                  <a:pt x="3440804" y="1171125"/>
                  <a:pt x="3315130" y="1170966"/>
                  <a:pt x="2944368" y="1176501"/>
                </a:cubicBezTo>
                <a:cubicBezTo>
                  <a:pt x="2573606" y="1182036"/>
                  <a:pt x="2276417" y="1204612"/>
                  <a:pt x="2076831" y="1176501"/>
                </a:cubicBezTo>
                <a:cubicBezTo>
                  <a:pt x="1877245" y="1148390"/>
                  <a:pt x="1720401" y="1154890"/>
                  <a:pt x="1419606" y="1176501"/>
                </a:cubicBezTo>
                <a:cubicBezTo>
                  <a:pt x="1118811" y="1198112"/>
                  <a:pt x="997419" y="1184380"/>
                  <a:pt x="867537" y="1176501"/>
                </a:cubicBezTo>
                <a:cubicBezTo>
                  <a:pt x="737655" y="1168622"/>
                  <a:pt x="206867" y="1138353"/>
                  <a:pt x="0" y="1176501"/>
                </a:cubicBezTo>
                <a:cubicBezTo>
                  <a:pt x="8903" y="947588"/>
                  <a:pt x="26945" y="767765"/>
                  <a:pt x="0" y="576485"/>
                </a:cubicBezTo>
                <a:cubicBezTo>
                  <a:pt x="-26945" y="385205"/>
                  <a:pt x="-25119" y="133454"/>
                  <a:pt x="0" y="0"/>
                </a:cubicBezTo>
                <a:close/>
              </a:path>
            </a:pathLst>
          </a:custGeom>
          <a:solidFill>
            <a:srgbClr val="EBDDF4"/>
          </a:solidFill>
          <a:ln w="19050" cap="sq">
            <a:solidFill>
              <a:srgbClr val="432673"/>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txBody>
          <a:bodyPr spcFirstLastPara="1" wrap="square" lIns="180000" tIns="180000" rIns="180000" bIns="180000" anchor="t" anchorCtr="0">
            <a:noAutofit/>
          </a:bodyPr>
          <a:lstStyle>
            <a:defPPr marR="0" lvl="0" algn="l" rtl="0">
              <a:lnSpc>
                <a:spcPct val="100000"/>
              </a:lnSpc>
              <a:spcBef>
                <a:spcPts val="0"/>
              </a:spcBef>
              <a:spcAft>
                <a:spcPts val="0"/>
              </a:spcAft>
            </a:defPPr>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2200"/>
              <a:buFont typeface="Arial"/>
              <a:buNone/>
            </a:pPr>
            <a:r>
              <a:rPr lang="en-GB" sz="1800" dirty="0"/>
              <a:t>Objects with mass attract each other, and how strong the attraction, depends on the mass of both objects. Because the Earth is so massive compared to most objects, only the mass of the Earth matters in calculations on Earth, so the attraction between them is considered constant: 9.8 m/s</a:t>
            </a:r>
            <a:r>
              <a:rPr lang="en-GB" sz="1800" baseline="30000" dirty="0"/>
              <a:t>2</a:t>
            </a:r>
            <a:r>
              <a:rPr lang="en-GB" sz="1800" dirty="0"/>
              <a:t>.</a:t>
            </a:r>
          </a:p>
        </p:txBody>
      </p:sp>
      <p:sp>
        <p:nvSpPr>
          <p:cNvPr id="12" name="Content Placeholder 6">
            <a:extLst>
              <a:ext uri="{FF2B5EF4-FFF2-40B4-BE49-F238E27FC236}">
                <a16:creationId xmlns:a16="http://schemas.microsoft.com/office/drawing/2014/main" id="{FC0EF265-2916-3B40-F695-840C4458CE3E}"/>
              </a:ext>
            </a:extLst>
          </p:cNvPr>
          <p:cNvSpPr txBox="1">
            <a:spLocks/>
          </p:cNvSpPr>
          <p:nvPr/>
        </p:nvSpPr>
        <p:spPr>
          <a:xfrm>
            <a:off x="8398932" y="919246"/>
            <a:ext cx="2954867" cy="3473052"/>
          </a:xfrm>
          <a:custGeom>
            <a:avLst/>
            <a:gdLst>
              <a:gd name="csX0" fmla="*/ 0 w 2954867"/>
              <a:gd name="csY0" fmla="*/ 0 h 3473052"/>
              <a:gd name="csX1" fmla="*/ 531876 w 2954867"/>
              <a:gd name="csY1" fmla="*/ 0 h 3473052"/>
              <a:gd name="csX2" fmla="*/ 1093301 w 2954867"/>
              <a:gd name="csY2" fmla="*/ 0 h 3473052"/>
              <a:gd name="csX3" fmla="*/ 1684274 w 2954867"/>
              <a:gd name="csY3" fmla="*/ 0 h 3473052"/>
              <a:gd name="csX4" fmla="*/ 2186602 w 2954867"/>
              <a:gd name="csY4" fmla="*/ 0 h 3473052"/>
              <a:gd name="csX5" fmla="*/ 2954867 w 2954867"/>
              <a:gd name="csY5" fmla="*/ 0 h 3473052"/>
              <a:gd name="csX6" fmla="*/ 2954867 w 2954867"/>
              <a:gd name="csY6" fmla="*/ 659880 h 3473052"/>
              <a:gd name="csX7" fmla="*/ 2954867 w 2954867"/>
              <a:gd name="csY7" fmla="*/ 1319760 h 3473052"/>
              <a:gd name="csX8" fmla="*/ 2954867 w 2954867"/>
              <a:gd name="csY8" fmla="*/ 2014370 h 3473052"/>
              <a:gd name="csX9" fmla="*/ 2954867 w 2954867"/>
              <a:gd name="csY9" fmla="*/ 2674250 h 3473052"/>
              <a:gd name="csX10" fmla="*/ 2954867 w 2954867"/>
              <a:gd name="csY10" fmla="*/ 3473052 h 3473052"/>
              <a:gd name="csX11" fmla="*/ 2304796 w 2954867"/>
              <a:gd name="csY11" fmla="*/ 3473052 h 3473052"/>
              <a:gd name="csX12" fmla="*/ 1684274 w 2954867"/>
              <a:gd name="csY12" fmla="*/ 3473052 h 3473052"/>
              <a:gd name="csX13" fmla="*/ 1181947 w 2954867"/>
              <a:gd name="csY13" fmla="*/ 3473052 h 3473052"/>
              <a:gd name="csX14" fmla="*/ 590973 w 2954867"/>
              <a:gd name="csY14" fmla="*/ 3473052 h 3473052"/>
              <a:gd name="csX15" fmla="*/ 0 w 2954867"/>
              <a:gd name="csY15" fmla="*/ 3473052 h 3473052"/>
              <a:gd name="csX16" fmla="*/ 0 w 2954867"/>
              <a:gd name="csY16" fmla="*/ 2708981 h 3473052"/>
              <a:gd name="csX17" fmla="*/ 0 w 2954867"/>
              <a:gd name="csY17" fmla="*/ 2049101 h 3473052"/>
              <a:gd name="csX18" fmla="*/ 0 w 2954867"/>
              <a:gd name="csY18" fmla="*/ 1319760 h 3473052"/>
              <a:gd name="csX19" fmla="*/ 0 w 2954867"/>
              <a:gd name="csY19" fmla="*/ 0 h 34730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954867" h="3473052" fill="none" extrusionOk="0">
                <a:moveTo>
                  <a:pt x="0" y="0"/>
                </a:moveTo>
                <a:cubicBezTo>
                  <a:pt x="137094" y="18836"/>
                  <a:pt x="308340" y="13039"/>
                  <a:pt x="531876" y="0"/>
                </a:cubicBezTo>
                <a:cubicBezTo>
                  <a:pt x="755412" y="-13039"/>
                  <a:pt x="927778" y="8375"/>
                  <a:pt x="1093301" y="0"/>
                </a:cubicBezTo>
                <a:cubicBezTo>
                  <a:pt x="1258824" y="-8375"/>
                  <a:pt x="1479970" y="-9149"/>
                  <a:pt x="1684274" y="0"/>
                </a:cubicBezTo>
                <a:cubicBezTo>
                  <a:pt x="1888578" y="9149"/>
                  <a:pt x="1955553" y="9929"/>
                  <a:pt x="2186602" y="0"/>
                </a:cubicBezTo>
                <a:cubicBezTo>
                  <a:pt x="2417651" y="-9929"/>
                  <a:pt x="2759609" y="-22636"/>
                  <a:pt x="2954867" y="0"/>
                </a:cubicBezTo>
                <a:cubicBezTo>
                  <a:pt x="2976773" y="156498"/>
                  <a:pt x="2953792" y="369051"/>
                  <a:pt x="2954867" y="659880"/>
                </a:cubicBezTo>
                <a:cubicBezTo>
                  <a:pt x="2955942" y="950709"/>
                  <a:pt x="2979206" y="1105934"/>
                  <a:pt x="2954867" y="1319760"/>
                </a:cubicBezTo>
                <a:cubicBezTo>
                  <a:pt x="2930528" y="1533586"/>
                  <a:pt x="2969500" y="1863124"/>
                  <a:pt x="2954867" y="2014370"/>
                </a:cubicBezTo>
                <a:cubicBezTo>
                  <a:pt x="2940235" y="2165616"/>
                  <a:pt x="2964024" y="2535516"/>
                  <a:pt x="2954867" y="2674250"/>
                </a:cubicBezTo>
                <a:cubicBezTo>
                  <a:pt x="2945710" y="2812984"/>
                  <a:pt x="2947993" y="3266493"/>
                  <a:pt x="2954867" y="3473052"/>
                </a:cubicBezTo>
                <a:cubicBezTo>
                  <a:pt x="2646654" y="3496615"/>
                  <a:pt x="2496422" y="3443785"/>
                  <a:pt x="2304796" y="3473052"/>
                </a:cubicBezTo>
                <a:cubicBezTo>
                  <a:pt x="2113170" y="3502319"/>
                  <a:pt x="1979442" y="3444917"/>
                  <a:pt x="1684274" y="3473052"/>
                </a:cubicBezTo>
                <a:cubicBezTo>
                  <a:pt x="1389106" y="3501187"/>
                  <a:pt x="1393850" y="3469196"/>
                  <a:pt x="1181947" y="3473052"/>
                </a:cubicBezTo>
                <a:cubicBezTo>
                  <a:pt x="970044" y="3476908"/>
                  <a:pt x="801044" y="3496266"/>
                  <a:pt x="590973" y="3473052"/>
                </a:cubicBezTo>
                <a:cubicBezTo>
                  <a:pt x="380902" y="3449838"/>
                  <a:pt x="254551" y="3462950"/>
                  <a:pt x="0" y="3473052"/>
                </a:cubicBezTo>
                <a:cubicBezTo>
                  <a:pt x="-38180" y="3104273"/>
                  <a:pt x="-4861" y="2917911"/>
                  <a:pt x="0" y="2708981"/>
                </a:cubicBezTo>
                <a:cubicBezTo>
                  <a:pt x="4861" y="2500051"/>
                  <a:pt x="4600" y="2309620"/>
                  <a:pt x="0" y="2049101"/>
                </a:cubicBezTo>
                <a:cubicBezTo>
                  <a:pt x="-4600" y="1788582"/>
                  <a:pt x="-14139" y="1607296"/>
                  <a:pt x="0" y="1319760"/>
                </a:cubicBezTo>
                <a:cubicBezTo>
                  <a:pt x="14139" y="1032224"/>
                  <a:pt x="-10781" y="341453"/>
                  <a:pt x="0" y="0"/>
                </a:cubicBezTo>
                <a:close/>
              </a:path>
              <a:path w="2954867" h="3473052" stroke="0" extrusionOk="0">
                <a:moveTo>
                  <a:pt x="0" y="0"/>
                </a:moveTo>
                <a:cubicBezTo>
                  <a:pt x="170644" y="11695"/>
                  <a:pt x="448438" y="21811"/>
                  <a:pt x="650071" y="0"/>
                </a:cubicBezTo>
                <a:cubicBezTo>
                  <a:pt x="851704" y="-21811"/>
                  <a:pt x="1000009" y="11622"/>
                  <a:pt x="1241044" y="0"/>
                </a:cubicBezTo>
                <a:cubicBezTo>
                  <a:pt x="1482079" y="-11622"/>
                  <a:pt x="1566438" y="-832"/>
                  <a:pt x="1772920" y="0"/>
                </a:cubicBezTo>
                <a:cubicBezTo>
                  <a:pt x="1979402" y="832"/>
                  <a:pt x="2110883" y="-98"/>
                  <a:pt x="2363894" y="0"/>
                </a:cubicBezTo>
                <a:cubicBezTo>
                  <a:pt x="2616905" y="98"/>
                  <a:pt x="2678716" y="3065"/>
                  <a:pt x="2954867" y="0"/>
                </a:cubicBezTo>
                <a:cubicBezTo>
                  <a:pt x="2956436" y="159746"/>
                  <a:pt x="2976978" y="357992"/>
                  <a:pt x="2954867" y="625149"/>
                </a:cubicBezTo>
                <a:cubicBezTo>
                  <a:pt x="2932756" y="892306"/>
                  <a:pt x="2969050" y="957376"/>
                  <a:pt x="2954867" y="1215568"/>
                </a:cubicBezTo>
                <a:cubicBezTo>
                  <a:pt x="2940684" y="1473760"/>
                  <a:pt x="2955265" y="1585443"/>
                  <a:pt x="2954867" y="1805987"/>
                </a:cubicBezTo>
                <a:cubicBezTo>
                  <a:pt x="2954469" y="2026531"/>
                  <a:pt x="2926373" y="2240225"/>
                  <a:pt x="2954867" y="2465867"/>
                </a:cubicBezTo>
                <a:cubicBezTo>
                  <a:pt x="2983361" y="2691509"/>
                  <a:pt x="2946959" y="3025029"/>
                  <a:pt x="2954867" y="3473052"/>
                </a:cubicBezTo>
                <a:cubicBezTo>
                  <a:pt x="2830424" y="3498304"/>
                  <a:pt x="2574244" y="3484951"/>
                  <a:pt x="2393442" y="3473052"/>
                </a:cubicBezTo>
                <a:cubicBezTo>
                  <a:pt x="2212640" y="3461153"/>
                  <a:pt x="2001681" y="3467310"/>
                  <a:pt x="1772920" y="3473052"/>
                </a:cubicBezTo>
                <a:cubicBezTo>
                  <a:pt x="1544159" y="3478794"/>
                  <a:pt x="1446462" y="3469969"/>
                  <a:pt x="1241044" y="3473052"/>
                </a:cubicBezTo>
                <a:cubicBezTo>
                  <a:pt x="1035626" y="3476135"/>
                  <a:pt x="904178" y="3446958"/>
                  <a:pt x="679619" y="3473052"/>
                </a:cubicBezTo>
                <a:cubicBezTo>
                  <a:pt x="455060" y="3499146"/>
                  <a:pt x="152687" y="3505091"/>
                  <a:pt x="0" y="3473052"/>
                </a:cubicBezTo>
                <a:cubicBezTo>
                  <a:pt x="-10918" y="3120358"/>
                  <a:pt x="30801" y="3050867"/>
                  <a:pt x="0" y="2708981"/>
                </a:cubicBezTo>
                <a:cubicBezTo>
                  <a:pt x="-30801" y="2367095"/>
                  <a:pt x="25411" y="2257325"/>
                  <a:pt x="0" y="1979640"/>
                </a:cubicBezTo>
                <a:cubicBezTo>
                  <a:pt x="-25411" y="1701955"/>
                  <a:pt x="-28812" y="1664151"/>
                  <a:pt x="0" y="1354490"/>
                </a:cubicBezTo>
                <a:cubicBezTo>
                  <a:pt x="28812" y="1044829"/>
                  <a:pt x="-6807" y="901624"/>
                  <a:pt x="0" y="729341"/>
                </a:cubicBezTo>
                <a:cubicBezTo>
                  <a:pt x="6807" y="557058"/>
                  <a:pt x="5754" y="241389"/>
                  <a:pt x="0" y="0"/>
                </a:cubicBezTo>
                <a:close/>
              </a:path>
            </a:pathLst>
          </a:custGeom>
          <a:solidFill>
            <a:srgbClr val="EBDDF4"/>
          </a:solidFill>
          <a:ln w="19050" cap="sq">
            <a:solidFill>
              <a:srgbClr val="432673"/>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txBody>
          <a:bodyPr spcFirstLastPara="1" wrap="square" lIns="180000" tIns="180000" rIns="180000" bIns="180000" anchor="t" anchorCtr="0">
            <a:noAutofit/>
          </a:bodyPr>
          <a:lstStyle>
            <a:defPPr marR="0" lvl="0" algn="l" rtl="0">
              <a:lnSpc>
                <a:spcPct val="100000"/>
              </a:lnSpc>
              <a:spcBef>
                <a:spcPts val="0"/>
              </a:spcBef>
              <a:spcAft>
                <a:spcPts val="0"/>
              </a:spcAft>
            </a:defPPr>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200"/>
              <a:buFont typeface="Arial"/>
              <a:buNone/>
            </a:pPr>
            <a:r>
              <a:rPr lang="en-GB" sz="1800" b="1" dirty="0"/>
              <a:t>TIP</a:t>
            </a:r>
            <a:endParaRPr lang="en-GB" sz="1800" dirty="0"/>
          </a:p>
          <a:p>
            <a:pPr marL="0" indent="0">
              <a:buSzPts val="2200"/>
              <a:buFont typeface="Arial"/>
              <a:buNone/>
            </a:pPr>
            <a:r>
              <a:rPr lang="en-GB" sz="1800" dirty="0"/>
              <a:t>If anyone attempts to argue this principle with you by dropping a piece of paper with another object, crumple the paper into a tight ball and repeat the experiment, or use a large block of printer paper!</a:t>
            </a:r>
          </a:p>
        </p:txBody>
      </p:sp>
      <p:sp>
        <p:nvSpPr>
          <p:cNvPr id="5" name="Google Shape;147;p2">
            <a:extLst>
              <a:ext uri="{FF2B5EF4-FFF2-40B4-BE49-F238E27FC236}">
                <a16:creationId xmlns:a16="http://schemas.microsoft.com/office/drawing/2014/main" id="{B013660D-DAA5-0FBD-6AA9-CD5E73CE83BC}"/>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dirty="0"/>
              <a:t>Resource 2: Key mathematical mechanics principles</a:t>
            </a:r>
          </a:p>
        </p:txBody>
      </p:sp>
      <p:sp>
        <p:nvSpPr>
          <p:cNvPr id="2" name="Text Placeholder 5">
            <a:extLst>
              <a:ext uri="{FF2B5EF4-FFF2-40B4-BE49-F238E27FC236}">
                <a16:creationId xmlns:a16="http://schemas.microsoft.com/office/drawing/2014/main" id="{EA0EE117-581A-9172-C2FE-8AB6A4CD3183}"/>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838200" y="365125"/>
            <a:ext cx="108611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Key formulae for mechanical science principles</a:t>
            </a:r>
            <a:endParaRPr sz="4000" dirty="0"/>
          </a:p>
        </p:txBody>
      </p:sp>
      <mc:AlternateContent xmlns:mc="http://schemas.openxmlformats.org/markup-compatibility/2006" xmlns:a14="http://schemas.microsoft.com/office/drawing/2010/main">
        <mc:Choice Requires="a14">
          <p:sp>
            <p:nvSpPr>
              <p:cNvPr id="172" name="Google Shape;172;p5"/>
              <p:cNvSpPr txBox="1">
                <a:spLocks noGrp="1"/>
              </p:cNvSpPr>
              <p:nvPr>
                <p:ph type="body" idx="1"/>
              </p:nvPr>
            </p:nvSpPr>
            <p:spPr>
              <a:xfrm>
                <a:off x="838200" y="1690688"/>
                <a:ext cx="10515600" cy="4486275"/>
              </a:xfrm>
              <a:prstGeom prst="rect">
                <a:avLst/>
              </a:prstGeom>
              <a:solidFill>
                <a:srgbClr val="EBDDF4"/>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dirty="0"/>
                  <a:t>Here are the key formulae that you will need for this topic, along with their symbols and  SI units:</a:t>
                </a:r>
              </a:p>
              <a:p>
                <a:pPr marL="0" lvl="0" indent="0" algn="l" rtl="0">
                  <a:lnSpc>
                    <a:spcPct val="108000"/>
                  </a:lnSpc>
                  <a:spcBef>
                    <a:spcPts val="0"/>
                  </a:spcBef>
                  <a:spcAft>
                    <a:spcPts val="0"/>
                  </a:spcAft>
                  <a:buSzPts val="2400"/>
                  <a:buNone/>
                </a:pPr>
                <a:endParaRPr lang="en-GB" dirty="0"/>
              </a:p>
              <a:p>
                <a:pPr marL="228600" lvl="0" indent="-228600" algn="l" rtl="0">
                  <a:lnSpc>
                    <a:spcPct val="108000"/>
                  </a:lnSpc>
                  <a:spcBef>
                    <a:spcPts val="1000"/>
                  </a:spcBef>
                  <a:spcAft>
                    <a:spcPts val="0"/>
                  </a:spcAft>
                  <a:buSzPts val="2600"/>
                  <a:buChar char="•"/>
                </a:pPr>
                <a:r>
                  <a:rPr lang="en-GB" sz="2600" dirty="0">
                    <a:latin typeface="Cambria Math" panose="02040503050406030204" pitchFamily="18" charset="0"/>
                    <a:ea typeface="Cambria Math" panose="02040503050406030204" pitchFamily="18" charset="0"/>
                    <a:cs typeface="Times New Roman"/>
                    <a:sym typeface="Times New Roman"/>
                  </a:rPr>
                  <a:t>force</a:t>
                </a:r>
                <a:r>
                  <a:rPr lang="en-GB" sz="2600" dirty="0">
                    <a:latin typeface="Times New Roman"/>
                    <a:ea typeface="Times New Roman"/>
                    <a:cs typeface="Times New Roman"/>
                    <a:sym typeface="Times New Roman"/>
                  </a:rPr>
                  <a:t>, </a:t>
                </a:r>
                <a14:m>
                  <m:oMath xmlns:m="http://schemas.openxmlformats.org/officeDocument/2006/math">
                    <m:r>
                      <a:rPr lang="en-GB" sz="2600" i="1" dirty="0" smtClean="0">
                        <a:latin typeface="Cambria Math" panose="02040503050406030204" pitchFamily="18" charset="0"/>
                        <a:ea typeface="Times New Roman"/>
                        <a:cs typeface="Times New Roman"/>
                        <a:sym typeface="Times New Roman"/>
                      </a:rPr>
                      <m:t>𝐹</m:t>
                    </m:r>
                    <m:r>
                      <a:rPr lang="en-GB" sz="2600" i="1" dirty="0" smtClean="0">
                        <a:latin typeface="Cambria Math" panose="02040503050406030204" pitchFamily="18" charset="0"/>
                        <a:ea typeface="Times New Roman"/>
                        <a:cs typeface="Times New Roman"/>
                        <a:sym typeface="Times New Roman"/>
                      </a:rPr>
                      <m:t> </m:t>
                    </m:r>
                    <m:r>
                      <m:rPr>
                        <m:nor/>
                      </m:rPr>
                      <a:rPr lang="en-GB" sz="2600" i="0"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N</m:t>
                    </m:r>
                    <m:r>
                      <m:rPr>
                        <m:nor/>
                      </m:rPr>
                      <a:rPr lang="en-GB" sz="2600" i="0" dirty="0" smtClean="0">
                        <a:latin typeface="Cambria Math" panose="02040503050406030204" pitchFamily="18" charset="0"/>
                        <a:ea typeface="Times New Roman"/>
                        <a:cs typeface="Times New Roman"/>
                        <a:sym typeface="Times New Roman"/>
                      </a:rPr>
                      <m:t>)</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mass</m:t>
                    </m:r>
                    <m:r>
                      <a:rPr lang="en-GB" sz="2600" i="1"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𝑚</m:t>
                    </m:r>
                    <m:r>
                      <a:rPr lang="en-GB" sz="2600" i="1" dirty="0" smtClean="0">
                        <a:latin typeface="Cambria Math" panose="02040503050406030204" pitchFamily="18" charset="0"/>
                        <a:ea typeface="Times New Roman"/>
                        <a:cs typeface="Times New Roman"/>
                        <a:sym typeface="Times New Roman"/>
                      </a:rPr>
                      <m:t> </m:t>
                    </m:r>
                    <m:r>
                      <m:rPr>
                        <m:nor/>
                      </m:rPr>
                      <a:rPr lang="en-GB" sz="2600" i="0"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kg</m:t>
                    </m:r>
                    <m:r>
                      <m:rPr>
                        <m:nor/>
                      </m:rPr>
                      <a:rPr lang="en-GB" sz="2600" i="0" dirty="0" smtClean="0">
                        <a:latin typeface="Cambria Math" panose="02040503050406030204" pitchFamily="18" charset="0"/>
                        <a:ea typeface="Times New Roman"/>
                        <a:cs typeface="Times New Roman"/>
                        <a:sym typeface="Times New Roman"/>
                      </a:rPr>
                      <m:t>)</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acceleration</m:t>
                    </m:r>
                    <m:r>
                      <a:rPr lang="en-GB" sz="2600" i="1"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𝑎</m:t>
                    </m:r>
                    <m:r>
                      <a:rPr lang="en-GB" sz="2600" i="1" dirty="0" smtClean="0">
                        <a:latin typeface="Cambria Math" panose="02040503050406030204" pitchFamily="18" charset="0"/>
                        <a:ea typeface="Times New Roman"/>
                        <a:cs typeface="Times New Roman"/>
                        <a:sym typeface="Times New Roman"/>
                      </a:rPr>
                      <m:t> </m:t>
                    </m:r>
                    <m:r>
                      <m:rPr>
                        <m:nor/>
                      </m:rPr>
                      <a:rPr lang="en-GB" sz="2600" i="0"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m</m:t>
                    </m:r>
                    <m:r>
                      <m:rPr>
                        <m:nor/>
                      </m:rPr>
                      <a:rPr lang="en-GB" sz="2600" i="0"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s</m:t>
                    </m:r>
                    <m:r>
                      <m:rPr>
                        <m:nor/>
                      </m:rPr>
                      <a:rPr lang="en-GB" sz="2600" i="0" baseline="30000" dirty="0">
                        <a:latin typeface="Cambria Math" panose="02040503050406030204" pitchFamily="18" charset="0"/>
                        <a:ea typeface="Times New Roman"/>
                        <a:cs typeface="Times New Roman"/>
                        <a:sym typeface="Times New Roman"/>
                      </a:rPr>
                      <m:t>2</m:t>
                    </m:r>
                    <m:r>
                      <m:rPr>
                        <m:nor/>
                      </m:rPr>
                      <a:rPr lang="en-GB" sz="2600" i="0" dirty="0">
                        <a:latin typeface="Cambria Math" panose="02040503050406030204" pitchFamily="18" charset="0"/>
                        <a:ea typeface="Times New Roman"/>
                        <a:cs typeface="Times New Roman"/>
                        <a:sym typeface="Times New Roman"/>
                      </a:rPr>
                      <m:t>)</m:t>
                    </m:r>
                  </m:oMath>
                </a14:m>
                <a:endParaRPr lang="en-GB" sz="2600" dirty="0">
                  <a:latin typeface="Times New Roman"/>
                  <a:ea typeface="Times New Roman"/>
                  <a:cs typeface="Times New Roman"/>
                  <a:sym typeface="Times New Roman"/>
                </a:endParaRPr>
              </a:p>
              <a:p>
                <a:pPr marL="228600" lvl="0" indent="-228600" algn="l" rtl="0">
                  <a:lnSpc>
                    <a:spcPct val="108000"/>
                  </a:lnSpc>
                  <a:spcBef>
                    <a:spcPts val="2200"/>
                  </a:spcBef>
                  <a:spcAft>
                    <a:spcPts val="0"/>
                  </a:spcAft>
                  <a:buSzPts val="2600"/>
                  <a:buChar char="•"/>
                </a:pPr>
                <a:r>
                  <a:rPr lang="en-US" sz="2600" b="0" i="0" dirty="0">
                    <a:latin typeface="Cambria Math" panose="02040503050406030204" pitchFamily="18" charset="0"/>
                    <a:ea typeface="Cambria Math" panose="02040503050406030204" pitchFamily="18" charset="0"/>
                    <a:cs typeface="Times New Roman"/>
                    <a:sym typeface="Times New Roman"/>
                  </a:rPr>
                  <a:t>w</a:t>
                </a:r>
                <a:r>
                  <a:rPr lang="en-GB" sz="2600" dirty="0">
                    <a:latin typeface="Cambria Math" panose="02040503050406030204" pitchFamily="18" charset="0"/>
                    <a:ea typeface="Cambria Math" panose="02040503050406030204" pitchFamily="18" charset="0"/>
                    <a:cs typeface="Times New Roman"/>
                    <a:sym typeface="Times New Roman"/>
                  </a:rPr>
                  <a:t>ork (energy)</a:t>
                </a:r>
                <a:r>
                  <a:rPr lang="en-GB" sz="2600" dirty="0">
                    <a:latin typeface="Times New Roman"/>
                    <a:ea typeface="Times New Roman"/>
                    <a:cs typeface="Times New Roman"/>
                    <a:sym typeface="Times New Roman"/>
                  </a:rPr>
                  <a:t>, </a:t>
                </a:r>
                <a14:m>
                  <m:oMath xmlns:m="http://schemas.openxmlformats.org/officeDocument/2006/math">
                    <m:r>
                      <a:rPr lang="en-US" sz="2600" b="0" i="1" dirty="0" smtClean="0">
                        <a:latin typeface="Cambria Math" panose="02040503050406030204" pitchFamily="18" charset="0"/>
                        <a:ea typeface="Times New Roman"/>
                        <a:cs typeface="Times New Roman"/>
                        <a:sym typeface="Times New Roman"/>
                      </a:rPr>
                      <m:t>𝑊</m:t>
                    </m:r>
                    <m:r>
                      <a:rPr lang="en-GB" sz="2600" i="1" dirty="0" smtClean="0">
                        <a:latin typeface="Cambria Math" panose="02040503050406030204" pitchFamily="18" charset="0"/>
                        <a:ea typeface="Times New Roman"/>
                        <a:cs typeface="Times New Roman"/>
                        <a:sym typeface="Times New Roman"/>
                      </a:rPr>
                      <m:t> </m:t>
                    </m:r>
                    <m:r>
                      <m:rPr>
                        <m:nor/>
                      </m:rPr>
                      <a:rPr lang="en-GB" sz="2600" i="0"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J</m:t>
                    </m:r>
                    <m:r>
                      <m:rPr>
                        <m:nor/>
                      </m:rPr>
                      <a:rPr lang="en-GB" sz="2600" i="0" dirty="0" smtClean="0">
                        <a:latin typeface="Cambria Math" panose="02040503050406030204" pitchFamily="18" charset="0"/>
                        <a:ea typeface="Times New Roman"/>
                        <a:cs typeface="Times New Roman"/>
                        <a:sym typeface="Times New Roman"/>
                      </a:rPr>
                      <m:t>)</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force</m:t>
                    </m:r>
                    <m:r>
                      <a:rPr lang="en-GB" sz="2600" i="1"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𝐹</m:t>
                    </m:r>
                    <m:r>
                      <a:rPr lang="en-GB" sz="2600" i="1" dirty="0" smtClean="0">
                        <a:latin typeface="Cambria Math" panose="02040503050406030204" pitchFamily="18" charset="0"/>
                        <a:ea typeface="Times New Roman"/>
                        <a:cs typeface="Times New Roman"/>
                        <a:sym typeface="Times New Roman"/>
                      </a:rPr>
                      <m:t> </m:t>
                    </m:r>
                    <m:r>
                      <m:rPr>
                        <m:nor/>
                      </m:rPr>
                      <a:rPr lang="en-GB" sz="2600" i="0"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N</m:t>
                    </m:r>
                    <m:r>
                      <m:rPr>
                        <m:nor/>
                      </m:rPr>
                      <a:rPr lang="en-GB" sz="2600" i="0" dirty="0" smtClean="0">
                        <a:latin typeface="Cambria Math" panose="02040503050406030204" pitchFamily="18" charset="0"/>
                        <a:ea typeface="Times New Roman"/>
                        <a:cs typeface="Times New Roman"/>
                        <a:sym typeface="Times New Roman"/>
                      </a:rPr>
                      <m:t>)</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distance</m:t>
                    </m:r>
                    <m:r>
                      <a:rPr lang="en-GB" sz="2600" i="1"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𝑑</m:t>
                    </m:r>
                    <m:r>
                      <a:rPr lang="en-GB" sz="2600" i="1" dirty="0" smtClean="0">
                        <a:latin typeface="Cambria Math" panose="02040503050406030204" pitchFamily="18" charset="0"/>
                        <a:ea typeface="Times New Roman"/>
                        <a:cs typeface="Times New Roman"/>
                        <a:sym typeface="Times New Roman"/>
                      </a:rPr>
                      <m:t> </m:t>
                    </m:r>
                    <m:r>
                      <m:rPr>
                        <m:nor/>
                      </m:rPr>
                      <a:rPr lang="en-GB" sz="2600" i="0"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m</m:t>
                    </m:r>
                    <m:r>
                      <m:rPr>
                        <m:nor/>
                      </m:rPr>
                      <a:rPr lang="en-GB" sz="2600" i="0" dirty="0" smtClean="0">
                        <a:latin typeface="Cambria Math" panose="02040503050406030204" pitchFamily="18" charset="0"/>
                        <a:ea typeface="Times New Roman"/>
                        <a:cs typeface="Times New Roman"/>
                        <a:sym typeface="Times New Roman"/>
                      </a:rPr>
                      <m:t>)</m:t>
                    </m:r>
                  </m:oMath>
                </a14:m>
                <a:endParaRPr lang="en-GB" sz="2600" dirty="0">
                  <a:latin typeface="Times New Roman"/>
                  <a:ea typeface="Times New Roman"/>
                  <a:cs typeface="Times New Roman"/>
                  <a:sym typeface="Times New Roman"/>
                </a:endParaRPr>
              </a:p>
              <a:p>
                <a:pPr marL="228600" indent="-228600">
                  <a:spcBef>
                    <a:spcPts val="2200"/>
                  </a:spcBef>
                  <a:buSzPts val="2600"/>
                </a:pPr>
                <a:r>
                  <a:rPr lang="en-GB" sz="2600" dirty="0">
                    <a:latin typeface="Cambria Math" panose="02040503050406030204" pitchFamily="18" charset="0"/>
                    <a:ea typeface="Cambria Math" panose="02040503050406030204" pitchFamily="18" charset="0"/>
                    <a:cs typeface="Times New Roman"/>
                    <a:sym typeface="Times New Roman"/>
                  </a:rPr>
                  <a:t>power</a:t>
                </a:r>
                <a:r>
                  <a:rPr lang="en-GB" sz="2600" dirty="0">
                    <a:latin typeface="Times New Roman"/>
                    <a:ea typeface="Times New Roman"/>
                    <a:cs typeface="Times New Roman"/>
                    <a:sym typeface="Times New Roman"/>
                  </a:rPr>
                  <a:t>,</a:t>
                </a:r>
                <a14:m>
                  <m:oMath xmlns:m="http://schemas.openxmlformats.org/officeDocument/2006/math">
                    <m:r>
                      <m:rPr>
                        <m:nor/>
                      </m:rPr>
                      <a:rPr lang="en-US" sz="2600" i="0">
                        <a:latin typeface="Cambria Math" panose="02040503050406030204" pitchFamily="18" charset="0"/>
                      </a:rPr>
                      <m:t> </m:t>
                    </m:r>
                    <m:r>
                      <a:rPr lang="en-US" sz="2600" i="1">
                        <a:latin typeface="Cambria Math" panose="02040503050406030204" pitchFamily="18" charset="0"/>
                      </a:rPr>
                      <m:t>𝑃</m:t>
                    </m:r>
                    <m:r>
                      <a:rPr lang="en-US" sz="2600" i="1">
                        <a:latin typeface="Cambria Math" panose="02040503050406030204" pitchFamily="18" charset="0"/>
                      </a:rPr>
                      <m:t> </m:t>
                    </m:r>
                    <m:r>
                      <m:rPr>
                        <m:nor/>
                      </m:rPr>
                      <a:rPr lang="en-US" sz="2600" i="0">
                        <a:latin typeface="Cambria Math" panose="02040503050406030204" pitchFamily="18" charset="0"/>
                      </a:rPr>
                      <m:t>(</m:t>
                    </m:r>
                    <m:r>
                      <m:rPr>
                        <m:nor/>
                      </m:rPr>
                      <a:rPr lang="en-US" sz="2600" i="0">
                        <a:latin typeface="Cambria Math" panose="02040503050406030204" pitchFamily="18" charset="0"/>
                      </a:rPr>
                      <m:t>W</m:t>
                    </m:r>
                    <m:r>
                      <m:rPr>
                        <m:nor/>
                      </m:rPr>
                      <a:rPr lang="en-US" sz="2600" i="0">
                        <a:latin typeface="Cambria Math" panose="02040503050406030204" pitchFamily="18" charset="0"/>
                      </a:rPr>
                      <m:t>)</m:t>
                    </m:r>
                    <m:r>
                      <a:rPr lang="en-US" sz="2600" i="1">
                        <a:latin typeface="Cambria Math" panose="02040503050406030204" pitchFamily="18" charset="0"/>
                      </a:rPr>
                      <m:t>= </m:t>
                    </m:r>
                    <m:f>
                      <m:fPr>
                        <m:ctrlPr>
                          <a:rPr lang="en-US" sz="2600" i="1">
                            <a:latin typeface="Cambria Math" panose="02040503050406030204" pitchFamily="18" charset="0"/>
                          </a:rPr>
                        </m:ctrlPr>
                      </m:fPr>
                      <m:num>
                        <m:r>
                          <m:rPr>
                            <m:nor/>
                          </m:rPr>
                          <a:rPr lang="en-US" sz="2600" i="0">
                            <a:latin typeface="Cambria Math" panose="02040503050406030204" pitchFamily="18" charset="0"/>
                          </a:rPr>
                          <m:t>energy</m:t>
                        </m:r>
                        <m:r>
                          <m:rPr>
                            <m:nor/>
                          </m:rPr>
                          <a:rPr lang="en-US" sz="2600" i="0">
                            <a:latin typeface="Cambria Math" panose="02040503050406030204" pitchFamily="18" charset="0"/>
                          </a:rPr>
                          <m:t>, </m:t>
                        </m:r>
                        <m:r>
                          <a:rPr lang="en-US" sz="2600" i="1">
                            <a:latin typeface="Cambria Math" panose="02040503050406030204" pitchFamily="18" charset="0"/>
                          </a:rPr>
                          <m:t>𝐸</m:t>
                        </m:r>
                        <m:r>
                          <m:rPr>
                            <m:nor/>
                          </m:rPr>
                          <a:rPr lang="en-US" sz="2600" i="0">
                            <a:latin typeface="Cambria Math" panose="02040503050406030204" pitchFamily="18" charset="0"/>
                          </a:rPr>
                          <m:t> (</m:t>
                        </m:r>
                        <m:r>
                          <m:rPr>
                            <m:nor/>
                          </m:rPr>
                          <a:rPr lang="en-US" sz="2600" i="0">
                            <a:latin typeface="Cambria Math" panose="02040503050406030204" pitchFamily="18" charset="0"/>
                          </a:rPr>
                          <m:t>J</m:t>
                        </m:r>
                        <m:r>
                          <m:rPr>
                            <m:nor/>
                          </m:rPr>
                          <a:rPr lang="en-US" sz="2600" i="0">
                            <a:latin typeface="Cambria Math" panose="02040503050406030204" pitchFamily="18" charset="0"/>
                          </a:rPr>
                          <m:t>)</m:t>
                        </m:r>
                      </m:num>
                      <m:den>
                        <m:r>
                          <m:rPr>
                            <m:nor/>
                          </m:rPr>
                          <a:rPr lang="en-US" sz="2600" i="0">
                            <a:latin typeface="Cambria Math" panose="02040503050406030204" pitchFamily="18" charset="0"/>
                          </a:rPr>
                          <m:t>time</m:t>
                        </m:r>
                        <m:r>
                          <m:rPr>
                            <m:nor/>
                          </m:rPr>
                          <a:rPr lang="en-US" sz="2600" i="0">
                            <a:latin typeface="Cambria Math" panose="02040503050406030204" pitchFamily="18" charset="0"/>
                          </a:rPr>
                          <m:t>, </m:t>
                        </m:r>
                        <m:r>
                          <a:rPr lang="en-US" sz="2600" i="1">
                            <a:latin typeface="Cambria Math" panose="02040503050406030204" pitchFamily="18" charset="0"/>
                          </a:rPr>
                          <m:t> </m:t>
                        </m:r>
                        <m:r>
                          <a:rPr lang="en-US" sz="2600" i="1">
                            <a:latin typeface="Cambria Math" panose="02040503050406030204" pitchFamily="18" charset="0"/>
                          </a:rPr>
                          <m:t>𝑡</m:t>
                        </m:r>
                        <m:r>
                          <a:rPr lang="en-US" sz="2600" i="1">
                            <a:latin typeface="Cambria Math" panose="02040503050406030204" pitchFamily="18" charset="0"/>
                          </a:rPr>
                          <m:t> </m:t>
                        </m:r>
                        <m:r>
                          <m:rPr>
                            <m:nor/>
                          </m:rPr>
                          <a:rPr lang="en-US" sz="2600" i="0">
                            <a:latin typeface="Cambria Math" panose="02040503050406030204" pitchFamily="18" charset="0"/>
                          </a:rPr>
                          <m:t>(</m:t>
                        </m:r>
                        <m:r>
                          <m:rPr>
                            <m:nor/>
                          </m:rPr>
                          <a:rPr lang="en-US" sz="2600" i="0">
                            <a:latin typeface="Cambria Math" panose="02040503050406030204" pitchFamily="18" charset="0"/>
                          </a:rPr>
                          <m:t>s</m:t>
                        </m:r>
                        <m:r>
                          <m:rPr>
                            <m:nor/>
                          </m:rPr>
                          <a:rPr lang="en-US" sz="2600" i="0">
                            <a:latin typeface="Cambria Math" panose="02040503050406030204" pitchFamily="18" charset="0"/>
                          </a:rPr>
                          <m:t>)</m:t>
                        </m:r>
                      </m:den>
                    </m:f>
                  </m:oMath>
                </a14:m>
                <a:endParaRPr lang="en-US" sz="2600" dirty="0"/>
              </a:p>
              <a:p>
                <a:pPr marL="228600" lvl="0" indent="-228600" algn="l" rtl="0">
                  <a:lnSpc>
                    <a:spcPct val="108000"/>
                  </a:lnSpc>
                  <a:spcBef>
                    <a:spcPts val="2200"/>
                  </a:spcBef>
                  <a:spcAft>
                    <a:spcPts val="0"/>
                  </a:spcAft>
                  <a:buSzPts val="2600"/>
                  <a:buChar char="•"/>
                </a:pPr>
                <a:endParaRPr dirty="0"/>
              </a:p>
            </p:txBody>
          </p:sp>
        </mc:Choice>
        <mc:Fallback xmlns="">
          <p:sp>
            <p:nvSpPr>
              <p:cNvPr id="172" name="Google Shape;172;p5"/>
              <p:cNvSpPr txBox="1">
                <a:spLocks noGrp="1" noRot="1" noChangeAspect="1" noMove="1" noResize="1" noEditPoints="1" noAdjustHandles="1" noChangeArrowheads="1" noChangeShapeType="1" noTextEdit="1"/>
              </p:cNvSpPr>
              <p:nvPr>
                <p:ph type="body" idx="1"/>
              </p:nvPr>
            </p:nvSpPr>
            <p:spPr>
              <a:xfrm>
                <a:off x="838200" y="1690688"/>
                <a:ext cx="10515600" cy="4486275"/>
              </a:xfrm>
              <a:prstGeom prst="rect">
                <a:avLst/>
              </a:prstGeom>
              <a:blipFill>
                <a:blip r:embed="rId3"/>
                <a:stretch>
                  <a:fillRect l="-121"/>
                </a:stretch>
              </a:blipFill>
              <a:ln>
                <a:noFill/>
              </a:ln>
            </p:spPr>
            <p:txBody>
              <a:bodyPr/>
              <a:lstStyle/>
              <a:p>
                <a:r>
                  <a:rPr lang="en-US">
                    <a:noFill/>
                  </a:rPr>
                  <a:t> </a:t>
                </a:r>
              </a:p>
            </p:txBody>
          </p:sp>
        </mc:Fallback>
      </mc:AlternateContent>
      <p:grpSp>
        <p:nvGrpSpPr>
          <p:cNvPr id="174" name="Google Shape;174;p5"/>
          <p:cNvGrpSpPr/>
          <p:nvPr/>
        </p:nvGrpSpPr>
        <p:grpSpPr>
          <a:xfrm>
            <a:off x="9211733" y="4035423"/>
            <a:ext cx="1951566" cy="1951566"/>
            <a:chOff x="7647709" y="2425735"/>
            <a:chExt cx="3151118" cy="3151118"/>
          </a:xfrm>
        </p:grpSpPr>
        <p:sp>
          <p:nvSpPr>
            <p:cNvPr id="175" name="Google Shape;175;p5"/>
            <p:cNvSpPr/>
            <p:nvPr/>
          </p:nvSpPr>
          <p:spPr>
            <a:xfrm>
              <a:off x="7647709" y="2425735"/>
              <a:ext cx="3151118" cy="3151118"/>
            </a:xfrm>
            <a:prstGeom prst="ellipse">
              <a:avLst/>
            </a:prstGeom>
            <a:solidFill>
              <a:schemeClr val="lt1"/>
            </a:solidFill>
            <a:ln w="38100" cap="flat" cmpd="sng">
              <a:solidFill>
                <a:srgbClr val="EBDD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6" name="Google Shape;176;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06910" y="3115579"/>
              <a:ext cx="1830427" cy="1781649"/>
            </a:xfrm>
            <a:prstGeom prst="rect">
              <a:avLst/>
            </a:prstGeom>
            <a:noFill/>
            <a:ln>
              <a:noFill/>
            </a:ln>
          </p:spPr>
        </p:pic>
      </p:grpSp>
      <p:sp>
        <p:nvSpPr>
          <p:cNvPr id="4" name="Google Shape;147;p2">
            <a:extLst>
              <a:ext uri="{FF2B5EF4-FFF2-40B4-BE49-F238E27FC236}">
                <a16:creationId xmlns:a16="http://schemas.microsoft.com/office/drawing/2014/main" id="{73966260-EEAA-9F9D-48BD-C6F8384F4C7D}"/>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dirty="0"/>
              <a:t>Resource 2: Key mathematical mechanics principles</a:t>
            </a:r>
          </a:p>
        </p:txBody>
      </p:sp>
      <p:sp>
        <p:nvSpPr>
          <p:cNvPr id="2" name="Text Placeholder 5">
            <a:extLst>
              <a:ext uri="{FF2B5EF4-FFF2-40B4-BE49-F238E27FC236}">
                <a16:creationId xmlns:a16="http://schemas.microsoft.com/office/drawing/2014/main" id="{30E34958-2D42-E4B6-B991-8156DBCDD388}"/>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76D6ACC8-44FD-1941-5E70-3D6E65809C93}"/>
            </a:ext>
          </a:extLst>
        </p:cNvPr>
        <p:cNvGrpSpPr/>
        <p:nvPr/>
      </p:nvGrpSpPr>
      <p:grpSpPr>
        <a:xfrm>
          <a:off x="0" y="0"/>
          <a:ext cx="0" cy="0"/>
          <a:chOff x="0" y="0"/>
          <a:chExt cx="0" cy="0"/>
        </a:xfrm>
      </p:grpSpPr>
      <p:sp>
        <p:nvSpPr>
          <p:cNvPr id="183" name="Google Shape;183;p6">
            <a:extLst>
              <a:ext uri="{FF2B5EF4-FFF2-40B4-BE49-F238E27FC236}">
                <a16:creationId xmlns:a16="http://schemas.microsoft.com/office/drawing/2014/main" id="{A6AE3E06-DF81-AA35-7A5F-409D0EF1444B}"/>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000"/>
            </a:pPr>
            <a:r>
              <a:rPr lang="en-GB" dirty="0"/>
              <a:t>Thinking in forces</a:t>
            </a:r>
            <a:endParaRPr dirty="0">
              <a:solidFill>
                <a:schemeClr val="accent1"/>
              </a:solidFill>
            </a:endParaRPr>
          </a:p>
        </p:txBody>
      </p:sp>
      <p:sp>
        <p:nvSpPr>
          <p:cNvPr id="184" name="Google Shape;184;p6">
            <a:extLst>
              <a:ext uri="{FF2B5EF4-FFF2-40B4-BE49-F238E27FC236}">
                <a16:creationId xmlns:a16="http://schemas.microsoft.com/office/drawing/2014/main" id="{53BBFC80-E448-5089-0411-152227B50A9A}"/>
              </a:ext>
            </a:extLst>
          </p:cNvPr>
          <p:cNvSpPr txBox="1">
            <a:spLocks noGrp="1"/>
          </p:cNvSpPr>
          <p:nvPr>
            <p:ph type="body" idx="1"/>
          </p:nvPr>
        </p:nvSpPr>
        <p:spPr>
          <a:xfrm>
            <a:off x="838199" y="1690688"/>
            <a:ext cx="10735102" cy="4486275"/>
          </a:xfrm>
          <a:prstGeom prst="rect">
            <a:avLst/>
          </a:prstGeom>
          <a:solidFill>
            <a:schemeClr val="lt1"/>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600"/>
              <a:buNone/>
            </a:pPr>
            <a:r>
              <a:rPr lang="en-GB" b="1" dirty="0"/>
              <a:t>Think of examples of each type of force.</a:t>
            </a:r>
          </a:p>
          <a:p>
            <a:pPr marL="457200" lvl="1" indent="0">
              <a:spcBef>
                <a:spcPts val="0"/>
              </a:spcBef>
              <a:buSzPts val="2600"/>
              <a:buNone/>
            </a:pPr>
            <a:endParaRPr lang="en-GB" sz="2400" b="1" dirty="0"/>
          </a:p>
          <a:p>
            <a:pPr marL="457200" lvl="1" indent="0">
              <a:spcBef>
                <a:spcPts val="0"/>
              </a:spcBef>
              <a:buSzPts val="2600"/>
              <a:buNone/>
            </a:pPr>
            <a:r>
              <a:rPr lang="en-GB" sz="2400" b="1" dirty="0"/>
              <a:t>Tension: </a:t>
            </a:r>
            <a:r>
              <a:rPr lang="en-GB" sz="2400" dirty="0"/>
              <a:t>Pulling forces that stretch materials</a:t>
            </a:r>
          </a:p>
          <a:p>
            <a:pPr marL="457200" lvl="1" indent="0">
              <a:spcBef>
                <a:spcPts val="0"/>
              </a:spcBef>
              <a:buSzPts val="2600"/>
              <a:buNone/>
            </a:pPr>
            <a:r>
              <a:rPr lang="en-US" sz="2400" dirty="0"/>
              <a:t>	 </a:t>
            </a:r>
            <a:endParaRPr sz="2400" dirty="0"/>
          </a:p>
          <a:p>
            <a:pPr marL="457200" lvl="1" indent="0">
              <a:spcBef>
                <a:spcPts val="1000"/>
              </a:spcBef>
              <a:buSzPts val="2600"/>
              <a:buNone/>
            </a:pPr>
            <a:r>
              <a:rPr lang="en-GB" sz="2400" b="1" dirty="0"/>
              <a:t>Compression: </a:t>
            </a:r>
            <a:r>
              <a:rPr lang="en-GB" sz="2400" dirty="0"/>
              <a:t>Pushing forces that compact materials</a:t>
            </a:r>
          </a:p>
          <a:p>
            <a:pPr marL="457200" lvl="1" indent="0">
              <a:spcBef>
                <a:spcPts val="1000"/>
              </a:spcBef>
              <a:buSzPts val="2600"/>
              <a:buNone/>
            </a:pPr>
            <a:r>
              <a:rPr lang="en-US" sz="2400" dirty="0"/>
              <a:t>	 </a:t>
            </a:r>
            <a:endParaRPr sz="2400" dirty="0"/>
          </a:p>
          <a:p>
            <a:pPr marL="457200" lvl="1" indent="0">
              <a:spcBef>
                <a:spcPts val="1000"/>
              </a:spcBef>
              <a:buSzPts val="2600"/>
              <a:buNone/>
            </a:pPr>
            <a:r>
              <a:rPr lang="en-GB" sz="2400" b="1" dirty="0"/>
              <a:t>Bending</a:t>
            </a:r>
            <a:r>
              <a:rPr lang="en-GB" sz="2400" dirty="0"/>
              <a:t>: Combined tension and compression creating curvature</a:t>
            </a:r>
          </a:p>
          <a:p>
            <a:pPr marL="457200" lvl="1" indent="0">
              <a:buSzPts val="2600"/>
              <a:buNone/>
            </a:pPr>
            <a:r>
              <a:rPr lang="en-US" sz="2400" dirty="0"/>
              <a:t>	 </a:t>
            </a:r>
          </a:p>
          <a:p>
            <a:pPr marL="457200" lvl="1" indent="0">
              <a:buSzPts val="2600"/>
              <a:buNone/>
            </a:pPr>
            <a:r>
              <a:rPr lang="en-GB" sz="2400" b="1" dirty="0"/>
              <a:t>Torsion: </a:t>
            </a:r>
            <a:r>
              <a:rPr lang="en-GB" sz="2400" dirty="0"/>
              <a:t>Twisting forces causing rotational stress</a:t>
            </a:r>
          </a:p>
          <a:p>
            <a:pPr marL="0" lvl="0" indent="0" algn="l" rtl="0">
              <a:lnSpc>
                <a:spcPct val="108000"/>
              </a:lnSpc>
              <a:spcBef>
                <a:spcPts val="1000"/>
              </a:spcBef>
              <a:spcAft>
                <a:spcPts val="0"/>
              </a:spcAft>
              <a:buSzPts val="2600"/>
              <a:buNone/>
            </a:pPr>
            <a:r>
              <a:rPr lang="en-GB" dirty="0"/>
              <a:t>	 </a:t>
            </a:r>
            <a:endParaRPr dirty="0"/>
          </a:p>
        </p:txBody>
      </p:sp>
      <p:sp>
        <p:nvSpPr>
          <p:cNvPr id="4" name="Google Shape;147;p2">
            <a:extLst>
              <a:ext uri="{FF2B5EF4-FFF2-40B4-BE49-F238E27FC236}">
                <a16:creationId xmlns:a16="http://schemas.microsoft.com/office/drawing/2014/main" id="{DE223DE2-CC54-5055-11F1-E229034A0C79}"/>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dirty="0"/>
              <a:t>Resource 2: Key mathematical mechanics principles</a:t>
            </a:r>
          </a:p>
        </p:txBody>
      </p:sp>
      <p:sp>
        <p:nvSpPr>
          <p:cNvPr id="2" name="Text Placeholder 5">
            <a:extLst>
              <a:ext uri="{FF2B5EF4-FFF2-40B4-BE49-F238E27FC236}">
                <a16:creationId xmlns:a16="http://schemas.microsoft.com/office/drawing/2014/main" id="{8B634533-933A-B559-2ECF-A959C529CB1A}"/>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extLst>
      <p:ext uri="{BB962C8B-B14F-4D97-AF65-F5344CB8AC3E}">
        <p14:creationId xmlns:p14="http://schemas.microsoft.com/office/powerpoint/2010/main" val="254417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Thinking in forces: </a:t>
            </a:r>
            <a:r>
              <a:rPr lang="en-GB" dirty="0">
                <a:solidFill>
                  <a:schemeClr val="accent1"/>
                </a:solidFill>
              </a:rPr>
              <a:t>Answers</a:t>
            </a:r>
            <a:endParaRPr dirty="0">
              <a:solidFill>
                <a:schemeClr val="accent1"/>
              </a:solidFill>
            </a:endParaRPr>
          </a:p>
        </p:txBody>
      </p:sp>
      <p:sp>
        <p:nvSpPr>
          <p:cNvPr id="184" name="Google Shape;184;p6"/>
          <p:cNvSpPr txBox="1">
            <a:spLocks noGrp="1"/>
          </p:cNvSpPr>
          <p:nvPr>
            <p:ph type="body" idx="1"/>
          </p:nvPr>
        </p:nvSpPr>
        <p:spPr>
          <a:xfrm>
            <a:off x="838200" y="1502797"/>
            <a:ext cx="10735102" cy="4486275"/>
          </a:xfrm>
          <a:prstGeom prst="rect">
            <a:avLst/>
          </a:prstGeom>
          <a:solidFill>
            <a:schemeClr val="lt1"/>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600"/>
              <a:buNone/>
            </a:pPr>
            <a:r>
              <a:rPr lang="en-GB" b="1" dirty="0"/>
              <a:t>Think of examples of each type of force.</a:t>
            </a:r>
          </a:p>
          <a:p>
            <a:pPr marL="457200" lvl="1" indent="0">
              <a:spcBef>
                <a:spcPts val="0"/>
              </a:spcBef>
              <a:buSzPts val="2600"/>
              <a:buNone/>
            </a:pPr>
            <a:endParaRPr lang="en-GB" sz="2400" b="1" dirty="0"/>
          </a:p>
          <a:p>
            <a:pPr marL="457200" lvl="1" indent="0">
              <a:spcBef>
                <a:spcPts val="0"/>
              </a:spcBef>
              <a:buSzPts val="2600"/>
              <a:buNone/>
            </a:pPr>
            <a:r>
              <a:rPr lang="en-GB" sz="2400" b="1" dirty="0"/>
              <a:t>Tension: </a:t>
            </a:r>
            <a:r>
              <a:rPr lang="en-GB" sz="2400" dirty="0"/>
              <a:t>Pulling forces that stretch materials</a:t>
            </a:r>
          </a:p>
          <a:p>
            <a:pPr marL="457200" lvl="1" indent="0">
              <a:spcBef>
                <a:spcPts val="0"/>
              </a:spcBef>
              <a:buSzPts val="2600"/>
              <a:buNone/>
            </a:pPr>
            <a:r>
              <a:rPr lang="en-US" sz="2400" dirty="0"/>
              <a:t>	</a:t>
            </a:r>
            <a:r>
              <a:rPr lang="en-US" sz="2400" dirty="0">
                <a:solidFill>
                  <a:schemeClr val="accent1"/>
                </a:solidFill>
              </a:rPr>
              <a:t>Wires stretched between pylons</a:t>
            </a:r>
            <a:endParaRPr sz="2400" dirty="0">
              <a:solidFill>
                <a:schemeClr val="accent1"/>
              </a:solidFill>
            </a:endParaRPr>
          </a:p>
          <a:p>
            <a:pPr marL="457200" lvl="1" indent="0">
              <a:spcBef>
                <a:spcPts val="1000"/>
              </a:spcBef>
              <a:buSzPts val="2600"/>
              <a:buNone/>
            </a:pPr>
            <a:r>
              <a:rPr lang="en-GB" sz="2400" b="1" dirty="0"/>
              <a:t>Compression: </a:t>
            </a:r>
            <a:r>
              <a:rPr lang="en-GB" sz="2400" dirty="0"/>
              <a:t>Pushing forces that compact materials</a:t>
            </a:r>
          </a:p>
          <a:p>
            <a:pPr marL="457200" lvl="1" indent="0">
              <a:spcBef>
                <a:spcPts val="1000"/>
              </a:spcBef>
              <a:buSzPts val="2600"/>
              <a:buNone/>
            </a:pPr>
            <a:r>
              <a:rPr lang="en-US" sz="2400" dirty="0"/>
              <a:t>	</a:t>
            </a:r>
            <a:r>
              <a:rPr lang="en-US" sz="2400" dirty="0">
                <a:solidFill>
                  <a:schemeClr val="accent1"/>
                </a:solidFill>
              </a:rPr>
              <a:t>The weight of a building on concrete pillars</a:t>
            </a:r>
            <a:endParaRPr sz="2400" dirty="0">
              <a:solidFill>
                <a:schemeClr val="accent1"/>
              </a:solidFill>
            </a:endParaRPr>
          </a:p>
          <a:p>
            <a:pPr marL="457200" lvl="1" indent="0">
              <a:spcBef>
                <a:spcPts val="1000"/>
              </a:spcBef>
              <a:buSzPts val="2600"/>
              <a:buNone/>
            </a:pPr>
            <a:r>
              <a:rPr lang="en-GB" sz="2400" b="1" dirty="0"/>
              <a:t>Bending</a:t>
            </a:r>
            <a:r>
              <a:rPr lang="en-GB" sz="2400" dirty="0"/>
              <a:t>: Combined tension and compression creating curvature</a:t>
            </a:r>
          </a:p>
          <a:p>
            <a:pPr marL="457200" lvl="1" indent="0">
              <a:buSzPts val="2600"/>
              <a:buNone/>
            </a:pPr>
            <a:r>
              <a:rPr lang="en-US" sz="2400" dirty="0">
                <a:solidFill>
                  <a:schemeClr val="accent1"/>
                </a:solidFill>
              </a:rPr>
              <a:t>	A shelf bending under the weight of books</a:t>
            </a:r>
          </a:p>
          <a:p>
            <a:pPr marL="457200" lvl="1" indent="0">
              <a:buSzPts val="2600"/>
              <a:buNone/>
            </a:pPr>
            <a:r>
              <a:rPr lang="en-GB" sz="2400" b="1" dirty="0"/>
              <a:t>Torsion: </a:t>
            </a:r>
            <a:r>
              <a:rPr lang="en-GB" sz="2400" dirty="0"/>
              <a:t>Twisting forces causing rotational stress</a:t>
            </a:r>
          </a:p>
          <a:p>
            <a:pPr marL="457200" lvl="1" indent="0">
              <a:spcBef>
                <a:spcPts val="1000"/>
              </a:spcBef>
              <a:buSzPts val="2600"/>
              <a:buNone/>
            </a:pPr>
            <a:r>
              <a:rPr lang="en-GB" sz="2400" dirty="0"/>
              <a:t>	</a:t>
            </a:r>
            <a:r>
              <a:rPr lang="en-GB" sz="2400" dirty="0">
                <a:solidFill>
                  <a:schemeClr val="accent1"/>
                </a:solidFill>
              </a:rPr>
              <a:t>The twisting on a drive shaft</a:t>
            </a:r>
            <a:endParaRPr sz="2400" dirty="0">
              <a:solidFill>
                <a:schemeClr val="accent1"/>
              </a:solidFill>
            </a:endParaRPr>
          </a:p>
        </p:txBody>
      </p:sp>
      <p:sp>
        <p:nvSpPr>
          <p:cNvPr id="4" name="Google Shape;147;p2">
            <a:extLst>
              <a:ext uri="{FF2B5EF4-FFF2-40B4-BE49-F238E27FC236}">
                <a16:creationId xmlns:a16="http://schemas.microsoft.com/office/drawing/2014/main" id="{8733515B-C0B3-D54B-8436-BC12AD6332AE}"/>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dirty="0"/>
              <a:t>Resource 2: Key mathematical mechanics principles</a:t>
            </a:r>
          </a:p>
        </p:txBody>
      </p:sp>
      <p:sp>
        <p:nvSpPr>
          <p:cNvPr id="2" name="Text Placeholder 5">
            <a:extLst>
              <a:ext uri="{FF2B5EF4-FFF2-40B4-BE49-F238E27FC236}">
                <a16:creationId xmlns:a16="http://schemas.microsoft.com/office/drawing/2014/main" id="{E878BACB-7924-C83D-A2A1-839E01AAFFF4}"/>
              </a:ext>
            </a:extLst>
          </p:cNvPr>
          <p:cNvSpPr txBox="1">
            <a:spLocks/>
          </p:cNvSpPr>
          <p:nvPr/>
        </p:nvSpPr>
        <p:spPr>
          <a:xfrm>
            <a:off x="9973929" y="162686"/>
            <a:ext cx="2078545" cy="365125"/>
          </a:xfrm>
          <a:prstGeom prst="flowChartAlternateProcess">
            <a:avLst/>
          </a:prstGeom>
          <a:solidFill>
            <a:schemeClr val="accent2"/>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What is a force?</a:t>
            </a:r>
            <a:endParaRPr dirty="0"/>
          </a:p>
        </p:txBody>
      </p:sp>
      <mc:AlternateContent xmlns:mc="http://schemas.openxmlformats.org/markup-compatibility/2006" xmlns:a14="http://schemas.microsoft.com/office/drawing/2010/main">
        <mc:Choice Requires="a14">
          <p:sp>
            <p:nvSpPr>
              <p:cNvPr id="240" name="Google Shape;240;p12"/>
              <p:cNvSpPr txBox="1">
                <a:spLocks noGrp="1"/>
              </p:cNvSpPr>
              <p:nvPr>
                <p:ph type="body" idx="1"/>
              </p:nvPr>
            </p:nvSpPr>
            <p:spPr>
              <a:xfrm>
                <a:off x="838199" y="1554480"/>
                <a:ext cx="6194613" cy="4622483"/>
              </a:xfrm>
              <a:prstGeom prst="rect">
                <a:avLst/>
              </a:prstGeom>
              <a:noFill/>
              <a:ln>
                <a:noFill/>
              </a:ln>
            </p:spPr>
            <p:txBody>
              <a:bodyPr spcFirstLastPara="1" wrap="square" lIns="0" tIns="0" rIns="0" bIns="0" anchor="t" anchorCtr="0">
                <a:noAutofit/>
              </a:bodyPr>
              <a:lstStyle/>
              <a:p>
                <a:pPr marL="114300" lvl="0" indent="0" algn="l" rtl="0">
                  <a:lnSpc>
                    <a:spcPct val="108000"/>
                  </a:lnSpc>
                  <a:spcBef>
                    <a:spcPts val="1000"/>
                  </a:spcBef>
                  <a:spcAft>
                    <a:spcPts val="0"/>
                  </a:spcAft>
                  <a:buClr>
                    <a:srgbClr val="432673"/>
                  </a:buClr>
                  <a:buSzPts val="2400"/>
                  <a:buNone/>
                </a:pPr>
                <a:r>
                  <a:rPr lang="en-GB" dirty="0"/>
                  <a:t>A </a:t>
                </a:r>
                <a:r>
                  <a:rPr lang="en-GB" b="1" dirty="0"/>
                  <a:t>force</a:t>
                </a:r>
                <a:r>
                  <a:rPr lang="en-GB" dirty="0"/>
                  <a:t> is a push or a pull that can cause an object to start to move, speed up, slow down or change its direction or shape.</a:t>
                </a:r>
              </a:p>
              <a:p>
                <a:pPr marL="114300" lvl="0" indent="0" algn="l" rtl="0">
                  <a:lnSpc>
                    <a:spcPct val="108000"/>
                  </a:lnSpc>
                  <a:spcBef>
                    <a:spcPts val="1000"/>
                  </a:spcBef>
                  <a:spcAft>
                    <a:spcPts val="0"/>
                  </a:spcAft>
                  <a:buClr>
                    <a:srgbClr val="432673"/>
                  </a:buClr>
                  <a:buSzPts val="2400"/>
                  <a:buNone/>
                </a:pPr>
                <a:endParaRPr dirty="0"/>
              </a:p>
              <a:p>
                <a:pPr marL="114300" lvl="0" indent="0" algn="l" rtl="0">
                  <a:lnSpc>
                    <a:spcPct val="108000"/>
                  </a:lnSpc>
                  <a:spcBef>
                    <a:spcPts val="1000"/>
                  </a:spcBef>
                  <a:spcAft>
                    <a:spcPts val="0"/>
                  </a:spcAft>
                  <a:buClr>
                    <a:srgbClr val="432673"/>
                  </a:buClr>
                  <a:buSzPts val="2400"/>
                  <a:buNone/>
                </a:pPr>
                <a:r>
                  <a:rPr lang="en-GB" dirty="0"/>
                  <a:t>The mechanics formula is:</a:t>
                </a:r>
                <a:endParaRPr dirty="0"/>
              </a:p>
              <a:p>
                <a:pPr marL="114300" lvl="0" indent="0" algn="l" rtl="0">
                  <a:lnSpc>
                    <a:spcPct val="108000"/>
                  </a:lnSpc>
                  <a:spcBef>
                    <a:spcPts val="1000"/>
                  </a:spcBef>
                  <a:spcAft>
                    <a:spcPts val="0"/>
                  </a:spcAft>
                  <a:buClr>
                    <a:srgbClr val="432673"/>
                  </a:buClr>
                  <a:buSzPts val="2400"/>
                  <a:buNone/>
                </a:pPr>
                <a14:m>
                  <m:oMathPara xmlns:m="http://schemas.openxmlformats.org/officeDocument/2006/math">
                    <m:oMathParaPr>
                      <m:jc m:val="centerGroup"/>
                    </m:oMathParaPr>
                    <m:oMath xmlns:m="http://schemas.openxmlformats.org/officeDocument/2006/math">
                      <m:r>
                        <m:rPr>
                          <m:nor/>
                        </m:rPr>
                        <a:rPr lang="en-GB" sz="2600" i="0" dirty="0" smtClean="0">
                          <a:latin typeface="Cambria Math" panose="02040503050406030204" pitchFamily="18" charset="0"/>
                          <a:ea typeface="Times New Roman"/>
                          <a:cs typeface="Times New Roman"/>
                          <a:sym typeface="Times New Roman"/>
                        </a:rPr>
                        <m:t>force</m:t>
                      </m:r>
                      <m:r>
                        <m:rPr>
                          <m:nor/>
                        </m:rPr>
                        <a:rPr lang="en-GB" sz="2600" i="0"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𝐹</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mass</m:t>
                      </m:r>
                      <m:r>
                        <m:rPr>
                          <m:nor/>
                        </m:rPr>
                        <a:rPr lang="en-GB" sz="2600" i="0"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𝑚</m:t>
                      </m:r>
                      <m:r>
                        <a:rPr lang="en-GB" sz="2600" i="1" dirty="0" smtClean="0">
                          <a:latin typeface="Cambria Math" panose="02040503050406030204" pitchFamily="18" charset="0"/>
                          <a:ea typeface="Times New Roman"/>
                          <a:cs typeface="Times New Roman"/>
                          <a:sym typeface="Times New Roman"/>
                        </a:rPr>
                        <m:t>×</m:t>
                      </m:r>
                      <m:r>
                        <m:rPr>
                          <m:nor/>
                        </m:rPr>
                        <a:rPr lang="en-GB" sz="2600" i="0" dirty="0" smtClean="0">
                          <a:latin typeface="Cambria Math" panose="02040503050406030204" pitchFamily="18" charset="0"/>
                          <a:ea typeface="Times New Roman"/>
                          <a:cs typeface="Times New Roman"/>
                          <a:sym typeface="Times New Roman"/>
                        </a:rPr>
                        <m:t>acceleration</m:t>
                      </m:r>
                      <m:r>
                        <m:rPr>
                          <m:nor/>
                        </m:rPr>
                        <a:rPr lang="en-GB" sz="2600" i="0" dirty="0" smtClean="0">
                          <a:latin typeface="Cambria Math" panose="02040503050406030204" pitchFamily="18" charset="0"/>
                          <a:ea typeface="Times New Roman"/>
                          <a:cs typeface="Times New Roman"/>
                          <a:sym typeface="Times New Roman"/>
                        </a:rPr>
                        <m:t>, </m:t>
                      </m:r>
                      <m:r>
                        <a:rPr lang="en-GB" sz="2600" i="1" dirty="0" smtClean="0">
                          <a:latin typeface="Cambria Math" panose="02040503050406030204" pitchFamily="18" charset="0"/>
                          <a:ea typeface="Times New Roman"/>
                          <a:cs typeface="Times New Roman"/>
                          <a:sym typeface="Times New Roman"/>
                        </a:rPr>
                        <m:t>𝑎</m:t>
                      </m:r>
                    </m:oMath>
                  </m:oMathPara>
                </a14:m>
                <a:endParaRPr dirty="0"/>
              </a:p>
              <a:p>
                <a:pPr marL="114300" lvl="0" indent="0" algn="l" rtl="0">
                  <a:lnSpc>
                    <a:spcPct val="108000"/>
                  </a:lnSpc>
                  <a:spcBef>
                    <a:spcPts val="1000"/>
                  </a:spcBef>
                  <a:spcAft>
                    <a:spcPts val="0"/>
                  </a:spcAft>
                  <a:buSzPts val="2400"/>
                  <a:buNone/>
                </a:pPr>
                <a:endParaRPr lang="en-GB" b="1" dirty="0"/>
              </a:p>
              <a:p>
                <a:pPr marL="114300" lvl="0" indent="0" algn="l" rtl="0">
                  <a:lnSpc>
                    <a:spcPct val="108000"/>
                  </a:lnSpc>
                  <a:spcBef>
                    <a:spcPts val="1000"/>
                  </a:spcBef>
                  <a:spcAft>
                    <a:spcPts val="0"/>
                  </a:spcAft>
                  <a:buSzPts val="2400"/>
                  <a:buNone/>
                </a:pPr>
                <a:r>
                  <a:rPr lang="en-GB" dirty="0"/>
                  <a:t>Forces come in different forms: weight, effort, thrust, friction, resistance, normal reaction, drag, tension.</a:t>
                </a:r>
                <a:endParaRPr dirty="0"/>
              </a:p>
            </p:txBody>
          </p:sp>
        </mc:Choice>
        <mc:Fallback xmlns="">
          <p:sp>
            <p:nvSpPr>
              <p:cNvPr id="240" name="Google Shape;240;p12"/>
              <p:cNvSpPr txBox="1">
                <a:spLocks noGrp="1" noRot="1" noChangeAspect="1" noMove="1" noResize="1" noEditPoints="1" noAdjustHandles="1" noChangeArrowheads="1" noChangeShapeType="1" noTextEdit="1"/>
              </p:cNvSpPr>
              <p:nvPr>
                <p:ph type="body" idx="1"/>
              </p:nvPr>
            </p:nvSpPr>
            <p:spPr>
              <a:xfrm>
                <a:off x="838199" y="1554480"/>
                <a:ext cx="6194613" cy="4622483"/>
              </a:xfrm>
              <a:prstGeom prst="rect">
                <a:avLst/>
              </a:prstGeom>
              <a:blipFill>
                <a:blip r:embed="rId3"/>
                <a:stretch>
                  <a:fillRect l="-1082" r="-3343" b="-329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1" name="Google Shape;241;p12"/>
              <p:cNvSpPr txBox="1">
                <a:spLocks noGrp="1"/>
              </p:cNvSpPr>
              <p:nvPr>
                <p:ph type="body" idx="2"/>
              </p:nvPr>
            </p:nvSpPr>
            <p:spPr>
              <a:xfrm>
                <a:off x="8175008" y="2900212"/>
                <a:ext cx="3507474" cy="3284134"/>
              </a:xfrm>
              <a:prstGeom prst="rect">
                <a:avLst/>
              </a:prstGeom>
              <a:noFill/>
              <a:ln>
                <a:noFill/>
              </a:ln>
            </p:spPr>
            <p:txBody>
              <a:bodyPr spcFirstLastPara="1" wrap="square" lIns="91425" tIns="45700" rIns="91425" bIns="45700" anchor="t" anchorCtr="0">
                <a:normAutofit/>
              </a:bodyPr>
              <a:lstStyle/>
              <a:p>
                <a:pPr marL="342900" lvl="0" indent="-342900" algn="l" rtl="0">
                  <a:lnSpc>
                    <a:spcPct val="108000"/>
                  </a:lnSpc>
                  <a:spcBef>
                    <a:spcPts val="1000"/>
                  </a:spcBef>
                  <a:spcAft>
                    <a:spcPts val="0"/>
                  </a:spcAft>
                  <a:buClr>
                    <a:srgbClr val="432673"/>
                  </a:buClr>
                  <a:buSzPts val="2000"/>
                  <a:buFont typeface="Arial"/>
                  <a:buChar char="•"/>
                </a:pPr>
                <a:r>
                  <a:rPr lang="en-GB" dirty="0"/>
                  <a:t>Mass is measured in kilograms (kg).</a:t>
                </a:r>
              </a:p>
              <a:p>
                <a:pPr marL="342900" lvl="0" indent="-342900" algn="l" rtl="0">
                  <a:lnSpc>
                    <a:spcPct val="108000"/>
                  </a:lnSpc>
                  <a:spcBef>
                    <a:spcPts val="1000"/>
                  </a:spcBef>
                  <a:spcAft>
                    <a:spcPts val="0"/>
                  </a:spcAft>
                  <a:buClr>
                    <a:srgbClr val="432673"/>
                  </a:buClr>
                  <a:buSzPts val="2000"/>
                  <a:buFont typeface="Arial"/>
                  <a:buChar char="•"/>
                </a:pPr>
                <a:r>
                  <a:rPr lang="en-GB" dirty="0">
                    <a:latin typeface="+mj-lt"/>
                  </a:rPr>
                  <a:t>Acceleration is measured in metres per second squared, or metres per second per second (</a:t>
                </a:r>
                <a:r>
                  <a:rPr lang="en-GB" dirty="0">
                    <a:latin typeface="+mj-lt"/>
                    <a:ea typeface="Times New Roman"/>
                    <a:cs typeface="Times New Roman"/>
                    <a:sym typeface="Times New Roman"/>
                  </a:rPr>
                  <a:t>m/s</a:t>
                </a:r>
                <a:r>
                  <a:rPr lang="en-GB" baseline="30000" dirty="0">
                    <a:latin typeface="+mj-lt"/>
                    <a:ea typeface="Times New Roman"/>
                    <a:cs typeface="Times New Roman"/>
                    <a:sym typeface="Times New Roman"/>
                  </a:rPr>
                  <a:t>2</a:t>
                </a:r>
                <a:r>
                  <a:rPr lang="en-GB" dirty="0">
                    <a:latin typeface="+mj-lt"/>
                    <a:ea typeface="Times New Roman"/>
                    <a:cs typeface="Times New Roman"/>
                    <a:sym typeface="Times New Roman"/>
                  </a:rPr>
                  <a:t>).</a:t>
                </a:r>
              </a:p>
              <a:p>
                <a:pPr marL="342900" indent="-342900">
                  <a:buClr>
                    <a:srgbClr val="432673"/>
                  </a:buClr>
                  <a:buFont typeface="Arial"/>
                  <a:buChar char="•"/>
                </a:pPr>
                <a:r>
                  <a:rPr lang="en-GB" dirty="0"/>
                  <a:t>Force is measured in newtons (</a:t>
                </a:r>
                <a14:m>
                  <m:oMath xmlns:m="http://schemas.openxmlformats.org/officeDocument/2006/math">
                    <m:r>
                      <m:rPr>
                        <m:sty m:val="p"/>
                      </m:rPr>
                      <a:rPr lang="en-GB" b="0" i="0" smtClean="0">
                        <a:latin typeface="Cambria Math" panose="02040503050406030204" pitchFamily="18" charset="0"/>
                      </a:rPr>
                      <m:t>N</m:t>
                    </m:r>
                    <m:r>
                      <a:rPr lang="en-US" i="1">
                        <a:latin typeface="Cambria Math" panose="02040503050406030204" pitchFamily="18" charset="0"/>
                      </a:rPr>
                      <m:t>=</m:t>
                    </m:r>
                    <m:r>
                      <m:rPr>
                        <m:nor/>
                      </m:rPr>
                      <a:rPr lang="en-US" i="0">
                        <a:latin typeface="Cambria Math" panose="02040503050406030204" pitchFamily="18" charset="0"/>
                      </a:rPr>
                      <m:t>kg</m:t>
                    </m:r>
                    <m:r>
                      <m:rPr>
                        <m:nor/>
                      </m:rPr>
                      <a:rPr lang="en-GB" b="0" i="0" smtClean="0">
                        <a:latin typeface="Cambria Math" panose="02040503050406030204" pitchFamily="18" charset="0"/>
                      </a:rPr>
                      <m:t> </m:t>
                    </m:r>
                    <m:r>
                      <m:rPr>
                        <m:nor/>
                      </m:rPr>
                      <a:rPr lang="en-US" i="0">
                        <a:latin typeface="Cambria Math" panose="02040503050406030204" pitchFamily="18" charset="0"/>
                      </a:rPr>
                      <m:t>m</m:t>
                    </m:r>
                    <m:r>
                      <m:rPr>
                        <m:nor/>
                      </m:rPr>
                      <a:rPr lang="en-US" i="0">
                        <a:latin typeface="Cambria Math" panose="02040503050406030204" pitchFamily="18" charset="0"/>
                      </a:rPr>
                      <m:t>/</m:t>
                    </m:r>
                    <m:sSup>
                      <m:sSupPr>
                        <m:ctrlPr>
                          <a:rPr lang="en-US" i="1">
                            <a:latin typeface="Cambria Math" panose="02040503050406030204" pitchFamily="18" charset="0"/>
                          </a:rPr>
                        </m:ctrlPr>
                      </m:sSupPr>
                      <m:e>
                        <m:r>
                          <m:rPr>
                            <m:nor/>
                          </m:rPr>
                          <a:rPr lang="en-US" i="0">
                            <a:latin typeface="Cambria Math" panose="02040503050406030204" pitchFamily="18" charset="0"/>
                          </a:rPr>
                          <m:t>s</m:t>
                        </m:r>
                      </m:e>
                      <m:sup>
                        <m:r>
                          <a:rPr lang="en-US" i="1">
                            <a:latin typeface="Cambria Math" panose="02040503050406030204" pitchFamily="18" charset="0"/>
                          </a:rPr>
                          <m:t>2</m:t>
                        </m:r>
                      </m:sup>
                    </m:sSup>
                  </m:oMath>
                </a14:m>
                <a:r>
                  <a:rPr lang="en-GB" dirty="0"/>
                  <a:t>).</a:t>
                </a:r>
              </a:p>
            </p:txBody>
          </p:sp>
        </mc:Choice>
        <mc:Fallback xmlns="">
          <p:sp>
            <p:nvSpPr>
              <p:cNvPr id="241" name="Google Shape;241;p12"/>
              <p:cNvSpPr txBox="1">
                <a:spLocks noGrp="1" noRot="1" noChangeAspect="1" noMove="1" noResize="1" noEditPoints="1" noAdjustHandles="1" noChangeArrowheads="1" noChangeShapeType="1" noTextEdit="1"/>
              </p:cNvSpPr>
              <p:nvPr>
                <p:ph type="body" idx="2"/>
              </p:nvPr>
            </p:nvSpPr>
            <p:spPr>
              <a:xfrm>
                <a:off x="8175008" y="2900212"/>
                <a:ext cx="3507474" cy="3284134"/>
              </a:xfrm>
              <a:prstGeom prst="rect">
                <a:avLst/>
              </a:prstGeom>
              <a:blipFill>
                <a:blip r:embed="rId4"/>
                <a:stretch>
                  <a:fillRect l="-1444" r="-1083"/>
                </a:stretch>
              </a:blipFill>
              <a:ln>
                <a:noFill/>
              </a:ln>
            </p:spPr>
            <p:txBody>
              <a:bodyPr/>
              <a:lstStyle/>
              <a:p>
                <a:r>
                  <a:rPr lang="en-US">
                    <a:noFill/>
                  </a:rPr>
                  <a:t> </a:t>
                </a:r>
              </a:p>
            </p:txBody>
          </p:sp>
        </mc:Fallback>
      </mc:AlternateContent>
      <p:sp>
        <p:nvSpPr>
          <p:cNvPr id="242" name="Google Shape;242;p12"/>
          <p:cNvSpPr txBox="1">
            <a:spLocks noGrp="1"/>
          </p:cNvSpPr>
          <p:nvPr>
            <p:ph type="body" idx="3"/>
          </p:nvPr>
        </p:nvSpPr>
        <p:spPr>
          <a:xfrm>
            <a:off x="8175008" y="2055812"/>
            <a:ext cx="2649202" cy="60737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800"/>
              <a:buNone/>
            </a:pPr>
            <a:r>
              <a:rPr lang="en-GB">
                <a:latin typeface="+mj-lt"/>
                <a:ea typeface="Times New Roman"/>
                <a:cs typeface="Times New Roman"/>
                <a:sym typeface="Times New Roman"/>
              </a:rPr>
              <a:t>The variables</a:t>
            </a:r>
            <a:endParaRPr>
              <a:latin typeface="+mj-lt"/>
            </a:endParaRPr>
          </a:p>
        </p:txBody>
      </p:sp>
      <p:sp>
        <p:nvSpPr>
          <p:cNvPr id="2" name="Google Shape;147;p2">
            <a:extLst>
              <a:ext uri="{FF2B5EF4-FFF2-40B4-BE49-F238E27FC236}">
                <a16:creationId xmlns:a16="http://schemas.microsoft.com/office/drawing/2014/main" id="{2A701641-C9BD-10E8-C919-FDFBE214C5E9}"/>
              </a:ext>
            </a:extLst>
          </p:cNvPr>
          <p:cNvSpPr txBox="1">
            <a:spLocks/>
          </p:cNvSpPr>
          <p:nvPr/>
        </p:nvSpPr>
        <p:spPr>
          <a:xfrm>
            <a:off x="838200" y="6356349"/>
            <a:ext cx="4826000" cy="374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8000"/>
              </a:lnSpc>
              <a:spcBef>
                <a:spcPts val="10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1pPr>
            <a:lvl2pPr marL="914400" marR="0" lvl="1"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2pPr>
            <a:lvl3pPr marL="1371600" marR="0" lvl="2"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3pPr>
            <a:lvl4pPr marL="1828800" marR="0" lvl="3"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4pPr>
            <a:lvl5pPr marL="2286000" marR="0" lvl="4" indent="-228600" algn="l" rtl="0">
              <a:lnSpc>
                <a:spcPct val="108000"/>
              </a:lnSpc>
              <a:spcBef>
                <a:spcPts val="500"/>
              </a:spcBef>
              <a:spcAft>
                <a:spcPts val="0"/>
              </a:spcAft>
              <a:buClr>
                <a:srgbClr val="534C29"/>
              </a:buClr>
              <a:buSzPts val="1200"/>
              <a:buFont typeface="Arial"/>
              <a:buNone/>
              <a:defRPr sz="1200" b="0" i="0" u="none" strike="noStrike" cap="none">
                <a:solidFill>
                  <a:srgbClr val="89898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Resource 2: Key mathematical mechanics principles</a:t>
            </a:r>
          </a:p>
        </p:txBody>
      </p:sp>
      <p:sp>
        <p:nvSpPr>
          <p:cNvPr id="4" name="Text Placeholder 5">
            <a:extLst>
              <a:ext uri="{FF2B5EF4-FFF2-40B4-BE49-F238E27FC236}">
                <a16:creationId xmlns:a16="http://schemas.microsoft.com/office/drawing/2014/main" id="{E15F315C-5CA7-41BA-0D4A-607551FD0ACC}"/>
              </a:ext>
            </a:extLst>
          </p:cNvPr>
          <p:cNvSpPr txBox="1">
            <a:spLocks/>
          </p:cNvSpPr>
          <p:nvPr/>
        </p:nvSpPr>
        <p:spPr>
          <a:xfrm>
            <a:off x="9740240" y="230188"/>
            <a:ext cx="2078545" cy="365125"/>
          </a:xfrm>
          <a:prstGeom prst="flowChartAlternateProcess">
            <a:avLst/>
          </a:prstGeom>
          <a:solidFill>
            <a:schemeClr val="accent2"/>
          </a:solidFill>
        </p:spPr>
        <p:txBody>
          <a:bodyPr vert="horz" lIns="91440" tIns="45720" rIns="91440" bIns="45720" rtlCol="0">
            <a:noAutofit/>
          </a:bodyPr>
          <a:lstStyle>
            <a:defPPr>
              <a:defRPr lang="en-US"/>
            </a:defPPr>
            <a:lvl1pPr marL="0" indent="0" algn="l" defTabSz="914400" rtl="0" eaLnBrk="1" latinLnBrk="0" hangingPunct="1">
              <a:lnSpc>
                <a:spcPct val="108000"/>
              </a:lnSpc>
              <a:spcBef>
                <a:spcPts val="10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Forces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fb43fb1aa4e59332d5b0f19b84463a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72831a12c1f50ef4f14741b0b460a1ce"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A5AECC-8753-4576-944E-FECF42F359CA}"/>
</file>

<file path=customXml/itemProps2.xml><?xml version="1.0" encoding="utf-8"?>
<ds:datastoreItem xmlns:ds="http://schemas.openxmlformats.org/officeDocument/2006/customXml" ds:itemID="{676BBC13-FF40-4FE0-8CF7-C901023E0716}"/>
</file>

<file path=customXml/itemProps3.xml><?xml version="1.0" encoding="utf-8"?>
<ds:datastoreItem xmlns:ds="http://schemas.openxmlformats.org/officeDocument/2006/customXml" ds:itemID="{52C61B59-763F-4352-862E-1DB33A87A6BF}"/>
</file>

<file path=docProps/app.xml><?xml version="1.0" encoding="utf-8"?>
<Properties xmlns="http://schemas.openxmlformats.org/officeDocument/2006/extended-properties" xmlns:vt="http://schemas.openxmlformats.org/officeDocument/2006/docPropsVTypes">
  <TotalTime>0</TotalTime>
  <Words>2936</Words>
  <Application>Microsoft Office PowerPoint</Application>
  <PresentationFormat>Widescreen</PresentationFormat>
  <Paragraphs>394</Paragraphs>
  <Slides>33</Slides>
  <Notes>32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Cambria Math</vt:lpstr>
      <vt:lpstr>Arial</vt:lpstr>
      <vt:lpstr>Times New Roman</vt:lpstr>
      <vt:lpstr>Calibri</vt:lpstr>
      <vt:lpstr>Arial Narrow</vt:lpstr>
      <vt:lpstr>Office Theme</vt:lpstr>
      <vt:lpstr>Building Services Engineering</vt:lpstr>
      <vt:lpstr>Key mathematical mechanics principles: structural engineer</vt:lpstr>
      <vt:lpstr>In this resource, we will:</vt:lpstr>
      <vt:lpstr>Gravitational freefall and mass</vt:lpstr>
      <vt:lpstr>Acceleration due to gravity</vt:lpstr>
      <vt:lpstr>Key formulae for mechanical science principles</vt:lpstr>
      <vt:lpstr>Thinking in forces</vt:lpstr>
      <vt:lpstr>Thinking in forces: Answers</vt:lpstr>
      <vt:lpstr>What is a force?</vt:lpstr>
      <vt:lpstr>Calculating force</vt:lpstr>
      <vt:lpstr>Calculating force: Answer</vt:lpstr>
      <vt:lpstr>How materials respond to force</vt:lpstr>
      <vt:lpstr>Energy and work done</vt:lpstr>
      <vt:lpstr>Calculating work done</vt:lpstr>
      <vt:lpstr>Calculating work done: Answer</vt:lpstr>
      <vt:lpstr>Simple pulley</vt:lpstr>
      <vt:lpstr>Pulleys that reduce effort</vt:lpstr>
      <vt:lpstr>Levers as a tool</vt:lpstr>
      <vt:lpstr>Some history of levers</vt:lpstr>
      <vt:lpstr>Moments and torque</vt:lpstr>
      <vt:lpstr>How does a lever work?</vt:lpstr>
      <vt:lpstr>Three classes of lever</vt:lpstr>
      <vt:lpstr>Three classes of lever</vt:lpstr>
      <vt:lpstr>The theory of moments</vt:lpstr>
      <vt:lpstr>Calculating moments</vt:lpstr>
      <vt:lpstr>Calculating moments: Answer</vt:lpstr>
      <vt:lpstr>What is power?</vt:lpstr>
      <vt:lpstr>Calculating power</vt:lpstr>
      <vt:lpstr>Calculating power: Answer</vt:lpstr>
      <vt:lpstr>Calculating hoist motor efficiency</vt:lpstr>
      <vt:lpstr>Calculating hoist motor efficiency: Answer</vt:lpstr>
      <vt:lpstr>In this resource,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2026-07-02T13:27:36Z</dcterms:created>
  <dcterms:modified xsi:type="dcterms:W3CDTF">2026-07-02T13:27:38Z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