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6"/>
  </p:notesMasterIdLst>
  <p:handoutMasterIdLst>
    <p:handoutMasterId r:id="rId17"/>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70" autoAdjust="0"/>
    <p:restoredTop sz="92945" autoAdjust="0"/>
  </p:normalViewPr>
  <p:slideViewPr>
    <p:cSldViewPr snapToGrid="0">
      <p:cViewPr varScale="1">
        <p:scale>
          <a:sx n="69" d="100"/>
          <a:sy n="69" d="100"/>
        </p:scale>
        <p:origin x="516" y="32"/>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81" d="100"/>
          <a:sy n="81" d="100"/>
        </p:scale>
        <p:origin x="307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02/07/2026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02/07/2026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0AD6862-A2D3-97DC-C371-6F80684068B1}"/>
              </a:ext>
            </a:extLst>
          </p:cNvPr>
          <p:cNvPicPr>
            <a:picLocks noChangeAspect="1"/>
          </p:cNvPicPr>
          <p:nvPr userDrawn="1"/>
        </p:nvPicPr>
        <p:blipFill>
          <a:blip r:embed="rId2"/>
          <a:stretch>
            <a:fillRect/>
          </a:stretch>
        </p:blipFill>
        <p:spPr>
          <a:xfrm>
            <a:off x="-475" y="4318"/>
            <a:ext cx="12192000" cy="3638550"/>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5" y="523875"/>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5190283" y="1705172"/>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24143" y="2121779"/>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46987"/>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3163" y="2281144"/>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112A64AA-446A-2713-BDA7-81300AD51464}"/>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4581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84D3DE66-A5E4-7A86-5422-46A670E2F54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9483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ECE09403-815E-13FD-A8E6-183F5EDCE6A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71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D9176D38-DD4B-318E-0650-844AE87CAD2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158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B90E7E9B-765A-66AA-C73D-6D6925E46DC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4760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603"/>
            <a:ext cx="12192000" cy="6858001"/>
          </a:xfrm>
          <a:prstGeom prst="rect">
            <a:avLst/>
          </a:prstGeom>
        </p:spPr>
      </p:pic>
      <p:sp>
        <p:nvSpPr>
          <p:cNvPr id="7" name="Footer Placeholder 4">
            <a:extLst>
              <a:ext uri="{FF2B5EF4-FFF2-40B4-BE49-F238E27FC236}">
                <a16:creationId xmlns:a16="http://schemas.microsoft.com/office/drawing/2014/main" id="{1FE61FDA-5E2B-208F-5A20-01FC775E7B9F}"/>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83453" y="491318"/>
            <a:ext cx="2178305" cy="914500"/>
          </a:xfrm>
          <a:prstGeom prst="rect">
            <a:avLst/>
          </a:prstGeom>
        </p:spPr>
      </p:pic>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96077A1-E8E2-1A0E-EAA2-3C58D28CE76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95439F6D-5749-A3A1-689B-D14D818B9D3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A6D8D520-98E2-5E44-5ADB-2BBDFDEDFAA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21000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3" name="Footer Placeholder 4">
            <a:extLst>
              <a:ext uri="{FF2B5EF4-FFF2-40B4-BE49-F238E27FC236}">
                <a16:creationId xmlns:a16="http://schemas.microsoft.com/office/drawing/2014/main" id="{0D54498B-C549-9310-13CE-BD16B518878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2256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4" name="Footer Placeholder 4">
            <a:extLst>
              <a:ext uri="{FF2B5EF4-FFF2-40B4-BE49-F238E27FC236}">
                <a16:creationId xmlns:a16="http://schemas.microsoft.com/office/drawing/2014/main" id="{9417A4B4-F6DF-C7D3-B5A6-08847F26FE77}"/>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648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99112244-DEF1-8543-0950-A8C91765982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July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7574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754070"/>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2: Key mathematical mechanics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814748" y="2472301"/>
                <a:ext cx="5202288" cy="256268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a:rPr lang="en-US" i="1" smtClean="0">
                        <a:latin typeface="Cambria Math" panose="02040503050406030204" pitchFamily="18" charset="0"/>
                        <a:ea typeface="Cambria Math" panose="02040503050406030204" pitchFamily="18" charset="0"/>
                      </a:rPr>
                      <m:t>𝑀</m:t>
                    </m:r>
                    <m:r>
                      <a:rPr lang="en-US" i="1" smtClean="0">
                        <a:latin typeface="Cambria Math" panose="02040503050406030204" pitchFamily="18" charset="0"/>
                        <a:ea typeface="Cambria Math" panose="02040503050406030204" pitchFamily="18" charset="0"/>
                      </a:rPr>
                      <m:t> = </m:t>
                    </m:r>
                    <m:r>
                      <a:rPr lang="en-US" i="1" smtClean="0">
                        <a:latin typeface="Cambria Math" panose="02040503050406030204" pitchFamily="18" charset="0"/>
                        <a:ea typeface="Cambria Math" panose="02040503050406030204" pitchFamily="18" charset="0"/>
                      </a:rPr>
                      <m:t>𝐹𝑑</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𝑀</m:t>
                    </m:r>
                    <m:r>
                      <a:rPr lang="en-US" i="1">
                        <a:latin typeface="Cambria Math" panose="02040503050406030204" pitchFamily="18" charset="0"/>
                        <a:ea typeface="Cambria Math" panose="02040503050406030204" pitchFamily="18" charset="0"/>
                      </a:rPr>
                      <m:t> = 40 </m:t>
                    </m:r>
                    <m:r>
                      <m:rPr>
                        <m:sty m:val="p"/>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×1.5 </m:t>
                    </m:r>
                    <m:r>
                      <m:rPr>
                        <m:nor/>
                      </m:rPr>
                      <a:rPr lang="en-US" i="0">
                        <a:latin typeface="Cambria Math" panose="02040503050406030204" pitchFamily="18" charset="0"/>
                        <a:ea typeface="Cambria Math" panose="02040503050406030204" pitchFamily="18" charset="0"/>
                      </a:rPr>
                      <m:t>m</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𝑀</m:t>
                    </m:r>
                    <m:r>
                      <a:rPr lang="en-US" b="1" i="1">
                        <a:latin typeface="Cambria Math" panose="02040503050406030204" pitchFamily="18" charset="0"/>
                        <a:ea typeface="Cambria Math" panose="02040503050406030204" pitchFamily="18" charset="0"/>
                      </a:rPr>
                      <m:t> = </m:t>
                    </m:r>
                    <m:r>
                      <a:rPr lang="en-US" b="1" i="1">
                        <a:latin typeface="Cambria Math" panose="02040503050406030204" pitchFamily="18" charset="0"/>
                        <a:ea typeface="Cambria Math" panose="02040503050406030204" pitchFamily="18" charset="0"/>
                      </a:rPr>
                      <m:t>𝟔𝟎</m:t>
                    </m:r>
                    <m:r>
                      <a:rPr lang="en-US" b="1" i="1">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Nm</m:t>
                    </m:r>
                    <m:r>
                      <m:rPr>
                        <m:nor/>
                      </m:rPr>
                      <a:rPr lang="en-US" b="0" i="0">
                        <a:latin typeface="Cambria Math" panose="02040503050406030204" pitchFamily="18" charset="0"/>
                        <a:ea typeface="Cambria Math" panose="02040503050406030204" pitchFamily="18" charset="0"/>
                      </a:rPr>
                      <m:t> </m:t>
                    </m:r>
                  </m:oMath>
                </a14:m>
                <a:br>
                  <a:rPr lang="en-US" b="1" i="1" dirty="0">
                    <a:latin typeface="Cambria Math" panose="02040503050406030204" pitchFamily="18" charset="0"/>
                    <a:ea typeface="Cambria Math" panose="02040503050406030204" pitchFamily="18" charset="0"/>
                  </a:rPr>
                </a:br>
                <a14:m>
                  <m:oMath xmlns:m="http://schemas.openxmlformats.org/officeDocument/2006/math">
                    <m:r>
                      <m:rPr>
                        <m:nor/>
                      </m:rPr>
                      <a:rPr lang="en-US" b="0" i="0">
                        <a:latin typeface="Cambria Math" panose="02040503050406030204" pitchFamily="18" charset="0"/>
                        <a:ea typeface="Cambria Math" panose="02040503050406030204" pitchFamily="18" charset="0"/>
                      </a:rPr>
                      <m:t>acting</m:t>
                    </m:r>
                    <m:r>
                      <m:rPr>
                        <m:nor/>
                      </m:rPr>
                      <a:rPr lang="en-US" b="0" i="0">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in</m:t>
                    </m:r>
                    <m:r>
                      <m:rPr>
                        <m:nor/>
                      </m:rPr>
                      <a:rPr lang="en-US" b="0" i="0">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the</m:t>
                    </m:r>
                    <m:r>
                      <m:rPr>
                        <m:nor/>
                      </m:rPr>
                      <a:rPr lang="en-US" b="0" i="0">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clockwise</m:t>
                    </m:r>
                    <m:r>
                      <m:rPr>
                        <m:nor/>
                      </m:rPr>
                      <a:rPr lang="en-US" b="0" i="0" smtClean="0">
                        <a:latin typeface="Cambria Math" panose="02040503050406030204" pitchFamily="18" charset="0"/>
                        <a:ea typeface="Cambria Math" panose="02040503050406030204" pitchFamily="18" charset="0"/>
                      </a:rPr>
                      <m:t> </m:t>
                    </m:r>
                    <m:r>
                      <m:rPr>
                        <m:nor/>
                      </m:rPr>
                      <a:rPr lang="en-US" b="0" i="0" smtClean="0">
                        <a:latin typeface="Cambria Math" panose="02040503050406030204" pitchFamily="18" charset="0"/>
                        <a:ea typeface="Cambria Math" panose="02040503050406030204" pitchFamily="18" charset="0"/>
                      </a:rPr>
                      <m:t>direction</m:t>
                    </m:r>
                  </m:oMath>
                </a14:m>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814748" y="2472301"/>
                <a:ext cx="5202288" cy="256268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CA3AB623-DB2E-E3E1-1046-49DFDAEA4C4C}"/>
              </a:ext>
            </a:extLst>
          </p:cNvPr>
          <p:cNvSpPr txBox="1">
            <a:spLocks/>
          </p:cNvSpPr>
          <p:nvPr/>
        </p:nvSpPr>
        <p:spPr>
          <a:xfrm>
            <a:off x="660075" y="2833063"/>
            <a:ext cx="5854254" cy="338016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scaffold board rests on two putlogs as shown in the diagram.</a:t>
            </a:r>
          </a:p>
          <a:p>
            <a:pPr marL="0" indent="0">
              <a:buNone/>
            </a:pPr>
            <a:r>
              <a:rPr lang="en-US" dirty="0"/>
              <a:t>A weight of 40 N is placed 1.5 m to the right pivot B.</a:t>
            </a:r>
          </a:p>
          <a:p>
            <a:pPr marL="0" indent="0">
              <a:buNone/>
            </a:pPr>
            <a:r>
              <a:rPr lang="en-US" b="1" dirty="0"/>
              <a:t>Calculate the value and direction of the moment, clearly stating the units.</a:t>
            </a:r>
          </a:p>
          <a:p>
            <a:pPr marL="0" inden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pic>
        <p:nvPicPr>
          <p:cNvPr id="5" name="image5.png" descr="A horizontal line on two triangles, one labelled A and one labelled B.">
            <a:extLst>
              <a:ext uri="{FF2B5EF4-FFF2-40B4-BE49-F238E27FC236}">
                <a16:creationId xmlns:a16="http://schemas.microsoft.com/office/drawing/2014/main" id="{20EDF2FB-F936-C88C-B1B5-C4358F14EDA2}"/>
              </a:ext>
            </a:extLst>
          </p:cNvPr>
          <p:cNvPicPr/>
          <p:nvPr/>
        </p:nvPicPr>
        <p:blipFill>
          <a:blip r:embed="rId4"/>
          <a:srcRect/>
          <a:stretch>
            <a:fillRect/>
          </a:stretch>
        </p:blipFill>
        <p:spPr>
          <a:xfrm>
            <a:off x="1138619" y="1305678"/>
            <a:ext cx="4897166" cy="1527385"/>
          </a:xfrm>
          <a:prstGeom prst="rect">
            <a:avLst/>
          </a:prstGeom>
          <a:ln/>
        </p:spPr>
      </p:pic>
      <p:sp>
        <p:nvSpPr>
          <p:cNvPr id="7" name="Rectangle 6">
            <a:extLst>
              <a:ext uri="{FF2B5EF4-FFF2-40B4-BE49-F238E27FC236}">
                <a16:creationId xmlns:a16="http://schemas.microsoft.com/office/drawing/2014/main" id="{6ABC285F-B54A-1354-CD0E-4764A8CB4FE0}"/>
              </a:ext>
            </a:extLst>
          </p:cNvPr>
          <p:cNvSpPr>
            <a:spLocks noChangeArrowheads="1"/>
          </p:cNvSpPr>
          <p:nvPr/>
        </p:nvSpPr>
        <p:spPr bwMode="auto">
          <a:xfrm>
            <a:off x="7193242" y="4734716"/>
            <a:ext cx="416055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Moments have units Nm, not J.</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 are for work done.</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State the direction of the moment.</a:t>
            </a:r>
          </a:p>
        </p:txBody>
      </p:sp>
      <p:sp>
        <p:nvSpPr>
          <p:cNvPr id="8" name="Text Placeholder 15">
            <a:extLst>
              <a:ext uri="{FF2B5EF4-FFF2-40B4-BE49-F238E27FC236}">
                <a16:creationId xmlns:a16="http://schemas.microsoft.com/office/drawing/2014/main" id="{6F3D0071-7F2F-41EC-5EA7-A1A4ED6BA4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E8798EE1-68A7-32C8-DC56-66397880023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builder pushes a heavy wheelbarrow across level ground. The worker supplies an input power of 200 W. Due to rolling resistance, only 160 W is transferred into useful forward motion.</a:t>
            </a:r>
          </a:p>
          <a:p>
            <a:pPr marL="0" indent="0">
              <a:buNone/>
            </a:pPr>
            <a:endParaRPr lang="en-US" dirty="0"/>
          </a:p>
          <a:p>
            <a:pPr marL="0" indent="0">
              <a:buNone/>
            </a:pPr>
            <a:r>
              <a:rPr lang="en-US" b="1" dirty="0"/>
              <a:t>Calculate the mechanical efficiency of the task.</a:t>
            </a:r>
          </a:p>
          <a:p>
            <a:pPr marL="0" indent="0">
              <a:buNone/>
            </a:pPr>
            <a:r>
              <a:rPr lang="en-US" b="1" dirty="0"/>
              <a:t>State one reason why the efficiency is less than 100%.</a:t>
            </a:r>
          </a:p>
          <a:p>
            <a:pPr marL="0" indent="0">
              <a:buNone/>
            </a:pPr>
            <a:endParaRPr lang="en-US" dirty="0"/>
          </a:p>
        </p:txBody>
      </p:sp>
      <p:sp>
        <p:nvSpPr>
          <p:cNvPr id="6" name="Text Placeholder 15">
            <a:extLst>
              <a:ext uri="{FF2B5EF4-FFF2-40B4-BE49-F238E27FC236}">
                <a16:creationId xmlns:a16="http://schemas.microsoft.com/office/drawing/2014/main" id="{10063558-D556-FE88-6F41-41176E1F904E}"/>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F7D9FE9-E9E8-B219-8935-5A9EC8AEF8C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691548" y="1690688"/>
                <a:ext cx="5346122" cy="2993390"/>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m:rPr>
                        <m:sty m:val="p"/>
                      </m:rPr>
                      <a:rPr lang="en-US" i="0" smtClean="0">
                        <a:latin typeface="Cambria Math" panose="02040503050406030204" pitchFamily="18" charset="0"/>
                        <a:ea typeface="Cambria Math" panose="02040503050406030204" pitchFamily="18" charset="0"/>
                      </a:rPr>
                      <m:t>mechanical</m:t>
                    </m:r>
                    <m:r>
                      <a:rPr lang="en-US" i="0" smtClean="0">
                        <a:latin typeface="Cambria Math" panose="02040503050406030204" pitchFamily="18" charset="0"/>
                        <a:ea typeface="Cambria Math" panose="02040503050406030204" pitchFamily="18" charset="0"/>
                      </a:rPr>
                      <m:t> </m:t>
                    </m:r>
                    <m:r>
                      <m:rPr>
                        <m:sty m:val="p"/>
                      </m:rPr>
                      <a:rPr lang="en-US" i="0" smtClean="0">
                        <a:latin typeface="Cambria Math" panose="02040503050406030204" pitchFamily="18" charset="0"/>
                        <a:ea typeface="Cambria Math" panose="02040503050406030204" pitchFamily="18" charset="0"/>
                      </a:rPr>
                      <m:t>efficiency</m:t>
                    </m:r>
                    <m:r>
                      <a:rPr lang="en-US" i="0" smtClean="0">
                        <a:latin typeface="Cambria Math" panose="02040503050406030204" pitchFamily="18" charset="0"/>
                        <a:ea typeface="Cambria Math" panose="02040503050406030204" pitchFamily="18" charset="0"/>
                      </a:rPr>
                      <m:t> =</m:t>
                    </m:r>
                    <m:f>
                      <m:fPr>
                        <m:ctrlPr>
                          <a:rPr lang="en-US" i="1">
                            <a:latin typeface="Cambria Math" panose="02040503050406030204" pitchFamily="18" charset="0"/>
                            <a:ea typeface="Cambria Math" panose="02040503050406030204" pitchFamily="18" charset="0"/>
                          </a:rPr>
                        </m:ctrlPr>
                      </m:fPr>
                      <m:num>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out</m:t>
                        </m:r>
                      </m:num>
                      <m:den>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in</m:t>
                        </m:r>
                      </m:den>
                    </m:f>
                  </m:oMath>
                </a14:m>
                <a:endParaRPr lang="en-US"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1">
                            <a:latin typeface="Cambria Math" panose="02040503050406030204" pitchFamily="18" charset="0"/>
                            <a:ea typeface="Cambria Math" panose="02040503050406030204" pitchFamily="18" charset="0"/>
                          </a:rPr>
                        </m:ctrlPr>
                      </m:fPr>
                      <m:num>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out</m:t>
                        </m:r>
                      </m:num>
                      <m:den>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160 </m:t>
                        </m:r>
                        <m:r>
                          <m:rPr>
                            <m:sty m:val="p"/>
                          </m:rPr>
                          <a:rPr lang="en-US" b="0" i="0" smtClean="0">
                            <a:latin typeface="Cambria Math" panose="02040503050406030204" pitchFamily="18" charset="0"/>
                            <a:ea typeface="Cambria Math" panose="02040503050406030204" pitchFamily="18" charset="0"/>
                          </a:rPr>
                          <m:t>W</m:t>
                        </m:r>
                      </m:num>
                      <m:den>
                        <m:r>
                          <a:rPr lang="en-US" b="0" i="1" smtClean="0">
                            <a:latin typeface="Cambria Math" panose="02040503050406030204" pitchFamily="18" charset="0"/>
                            <a:ea typeface="Cambria Math" panose="02040503050406030204" pitchFamily="18" charset="0"/>
                          </a:rPr>
                          <m:t>200 </m:t>
                        </m:r>
                        <m:r>
                          <m:rPr>
                            <m:sty m:val="p"/>
                          </m:rPr>
                          <a:rPr lang="en-US" b="0" i="0" smtClean="0">
                            <a:latin typeface="Cambria Math" panose="02040503050406030204" pitchFamily="18" charset="0"/>
                            <a:ea typeface="Cambria Math" panose="02040503050406030204" pitchFamily="18" charset="0"/>
                          </a:rPr>
                          <m:t>W</m:t>
                        </m:r>
                      </m:den>
                    </m:f>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1" smtClean="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=0.8</m:t>
                    </m:r>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1" smtClean="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0.8×100%</m:t>
                    </m:r>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1" smtClean="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m:t>
                    </m:r>
                    <m:r>
                      <a:rPr lang="en-US" b="1" i="1">
                        <a:latin typeface="Cambria Math" panose="02040503050406030204" pitchFamily="18" charset="0"/>
                        <a:ea typeface="Cambria Math" panose="02040503050406030204" pitchFamily="18" charset="0"/>
                      </a:rPr>
                      <m:t>𝟖𝟎</m:t>
                    </m:r>
                    <m:r>
                      <a:rPr lang="en-US" b="1" i="1">
                        <a:latin typeface="Cambria Math" panose="02040503050406030204" pitchFamily="18" charset="0"/>
                        <a:ea typeface="Cambria Math" panose="02040503050406030204" pitchFamily="18" charset="0"/>
                      </a:rPr>
                      <m:t>%</m:t>
                    </m:r>
                  </m:oMath>
                </a14:m>
                <a:r>
                  <a:rPr lang="en-US" b="1" dirty="0">
                    <a:latin typeface="Cambria Math" panose="02040503050406030204" pitchFamily="18" charset="0"/>
                    <a:ea typeface="Cambria Math" panose="02040503050406030204" pitchFamily="18" charset="0"/>
                  </a:rPr>
                  <a:t> </a:t>
                </a:r>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691548" y="1690688"/>
                <a:ext cx="5346122" cy="2993390"/>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9C4476B2-6369-4338-FCA4-CBC64D42DFD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builder pushes a heavy wheelbarrow across level ground. The worker supplies an input power of 200 W. Due to rolling resistance, only 160 W is transferred into useful forward motion.</a:t>
            </a:r>
          </a:p>
          <a:p>
            <a:pPr marL="0" indent="0">
              <a:buNone/>
            </a:pPr>
            <a:endParaRPr lang="en-US" dirty="0"/>
          </a:p>
          <a:p>
            <a:pPr marL="0" indent="0">
              <a:buNone/>
            </a:pPr>
            <a:r>
              <a:rPr lang="en-US" b="1" dirty="0"/>
              <a:t>Calculate the mechanical efficiency of the task.</a:t>
            </a:r>
          </a:p>
          <a:p>
            <a:pPr marL="0" indent="0">
              <a:buNone/>
            </a:pPr>
            <a:r>
              <a:rPr lang="en-US" b="1" dirty="0"/>
              <a:t>State one reason why the efficiency is less than 100%.</a:t>
            </a:r>
          </a:p>
          <a:p>
            <a:pPr marL="0" indent="0">
              <a:buNone/>
            </a:pPr>
            <a:endParaRPr lang="en-US" dirty="0"/>
          </a:p>
        </p:txBody>
      </p:sp>
      <p:sp>
        <p:nvSpPr>
          <p:cNvPr id="9" name="TextBox 8">
            <a:extLst>
              <a:ext uri="{FF2B5EF4-FFF2-40B4-BE49-F238E27FC236}">
                <a16:creationId xmlns:a16="http://schemas.microsoft.com/office/drawing/2014/main" id="{FCCA27D3-579A-4561-A911-8E28CF90AF75}"/>
              </a:ext>
            </a:extLst>
          </p:cNvPr>
          <p:cNvSpPr txBox="1"/>
          <p:nvPr/>
        </p:nvSpPr>
        <p:spPr>
          <a:xfrm>
            <a:off x="6857999" y="4901645"/>
            <a:ext cx="5179671" cy="1107996"/>
          </a:xfrm>
          <a:prstGeom prst="rect">
            <a:avLst/>
          </a:prstGeom>
          <a:noFill/>
        </p:spPr>
        <p:txBody>
          <a:bodyPr wrap="square">
            <a:spAutoFit/>
          </a:bodyPr>
          <a:lstStyle/>
          <a:p>
            <a:r>
              <a:rPr lang="en-US" sz="2200" dirty="0">
                <a:effectLst/>
                <a:latin typeface="Arial" panose="020B0604020202020204" pitchFamily="34" charset="0"/>
                <a:ea typeface="Times New Roman" panose="02020603050405020304" pitchFamily="18" charset="0"/>
                <a:cs typeface="Arial" panose="020B0604020202020204" pitchFamily="34" charset="0"/>
              </a:rPr>
              <a:t>Valid reasons include: friction, resistance from soft/uneven ground, </a:t>
            </a:r>
            <a:r>
              <a:rPr lang="en-US" sz="2200" dirty="0" err="1">
                <a:effectLst/>
                <a:latin typeface="Arial" panose="020B0604020202020204" pitchFamily="34" charset="0"/>
                <a:ea typeface="Times New Roman" panose="02020603050405020304" pitchFamily="18" charset="0"/>
                <a:cs typeface="Arial" panose="020B0604020202020204" pitchFamily="34" charset="0"/>
              </a:rPr>
              <a:t>tyre</a:t>
            </a:r>
            <a:r>
              <a:rPr lang="en-US" sz="2200" dirty="0">
                <a:effectLst/>
                <a:latin typeface="Arial" panose="020B0604020202020204" pitchFamily="34" charset="0"/>
                <a:ea typeface="Times New Roman" panose="02020603050405020304" pitchFamily="18" charset="0"/>
                <a:cs typeface="Arial" panose="020B0604020202020204" pitchFamily="34" charset="0"/>
              </a:rPr>
              <a:t> deformation, side to side motion.</a:t>
            </a:r>
            <a:r>
              <a:rPr lang="en-US" sz="2200" dirty="0">
                <a:effectLst/>
                <a:latin typeface="Arial" panose="020B0604020202020204" pitchFamily="34" charset="0"/>
                <a:cs typeface="Arial" panose="020B0604020202020204" pitchFamily="34" charset="0"/>
              </a:rPr>
              <a:t> </a:t>
            </a:r>
            <a:endParaRPr lang="en-US" sz="22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F0EDE22F-9141-1A21-2E64-6ECC70022E6B}"/>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4D8318FE-E15B-75B5-14FE-B0671965B73B}"/>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3" name="Content Placeholder 4">
            <a:extLst>
              <a:ext uri="{FF2B5EF4-FFF2-40B4-BE49-F238E27FC236}">
                <a16:creationId xmlns:a16="http://schemas.microsoft.com/office/drawing/2014/main" id="{F7675010-0A67-84D5-474E-E782952F7113}"/>
              </a:ext>
            </a:extLst>
          </p:cNvPr>
          <p:cNvSpPr txBox="1">
            <a:spLocks/>
          </p:cNvSpPr>
          <p:nvPr/>
        </p:nvSpPr>
        <p:spPr>
          <a:xfrm>
            <a:off x="625352" y="2087019"/>
            <a:ext cx="5854254" cy="3104750"/>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scissor lift lifts concrete blocks with a combined mass of 1500 kg through a height of 10 m. </a:t>
            </a:r>
          </a:p>
          <a:p>
            <a:pPr marL="0" indent="0">
              <a:buNone/>
            </a:pPr>
            <a:r>
              <a:rPr lang="en-US" b="1" dirty="0"/>
              <a:t>Work out the power required to complete the task in 20 s. </a:t>
            </a:r>
          </a:p>
          <a:p>
            <a:pPr marL="0" indent="0">
              <a:buNone/>
            </a:pPr>
            <a:r>
              <a:rPr lang="en-US" b="1" dirty="0"/>
              <a:t>Give your answer in kilowatts.</a:t>
            </a:r>
          </a:p>
        </p:txBody>
      </p:sp>
      <p:sp>
        <p:nvSpPr>
          <p:cNvPr id="6" name="Text Placeholder 15">
            <a:extLst>
              <a:ext uri="{FF2B5EF4-FFF2-40B4-BE49-F238E27FC236}">
                <a16:creationId xmlns:a16="http://schemas.microsoft.com/office/drawing/2014/main" id="{DD4C6758-042B-942D-2091-89B9090FC861}"/>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DCB9C966-2998-40EF-8B3E-3187951B8A4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3243790"/>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a:rPr lang="en-US" i="1" smtClean="0">
                        <a:latin typeface="Cambria Math" panose="02040503050406030204" pitchFamily="18" charset="0"/>
                      </a:rPr>
                      <m:t>𝑊</m:t>
                    </m:r>
                    <m:r>
                      <a:rPr lang="en-US" i="1" smtClean="0">
                        <a:latin typeface="Cambria Math" panose="02040503050406030204" pitchFamily="18" charset="0"/>
                      </a:rPr>
                      <m:t> = </m:t>
                    </m:r>
                    <m:r>
                      <a:rPr lang="en-US" i="1" smtClean="0">
                        <a:latin typeface="Cambria Math" panose="02040503050406030204" pitchFamily="18" charset="0"/>
                      </a:rPr>
                      <m:t>𝑚𝑔</m:t>
                    </m:r>
                    <m:r>
                      <a:rPr lang="en-US" i="1" smtClean="0">
                        <a:latin typeface="Cambria Math" panose="02040503050406030204" pitchFamily="18" charset="0"/>
                      </a:rPr>
                      <m:t> × </m:t>
                    </m:r>
                    <m:r>
                      <a:rPr lang="en-US" i="1" smtClean="0">
                        <a:latin typeface="Cambria Math" panose="02040503050406030204" pitchFamily="18" charset="0"/>
                      </a:rPr>
                      <m:t>𝑑</m:t>
                    </m:r>
                  </m:oMath>
                </a14:m>
                <a:endParaRPr lang="en-US" dirty="0"/>
              </a:p>
              <a:p>
                <a:pPr>
                  <a:lnSpc>
                    <a:spcPct val="100000"/>
                  </a:lnSpc>
                  <a:spcBef>
                    <a:spcPts val="0"/>
                  </a:spcBef>
                  <a:buClr>
                    <a:schemeClr val="bg1"/>
                  </a:buClr>
                </a:pPr>
                <a14:m>
                  <m:oMath xmlns:m="http://schemas.openxmlformats.org/officeDocument/2006/math">
                    <m:r>
                      <a:rPr lang="en-US" i="1" smtClean="0">
                        <a:solidFill>
                          <a:schemeClr val="bg1"/>
                        </a:solidFill>
                        <a:latin typeface="Cambria Math" panose="02040503050406030204" pitchFamily="18" charset="0"/>
                      </a:rPr>
                      <m:t>𝑊</m:t>
                    </m:r>
                    <m:r>
                      <a:rPr lang="en-US" i="1" smtClean="0">
                        <a:solidFill>
                          <a:schemeClr val="bg1"/>
                        </a:solidFill>
                        <a:latin typeface="Cambria Math" panose="02040503050406030204" pitchFamily="18" charset="0"/>
                      </a:rPr>
                      <m:t> = 1500 </m:t>
                    </m:r>
                    <m:r>
                      <m:rPr>
                        <m:sty m:val="p"/>
                      </m:rPr>
                      <a:rPr lang="en-US" i="0">
                        <a:latin typeface="Cambria Math" panose="02040503050406030204" pitchFamily="18" charset="0"/>
                      </a:rPr>
                      <m:t>kg</m:t>
                    </m:r>
                    <m:r>
                      <a:rPr lang="en-US" i="1">
                        <a:latin typeface="Cambria Math" panose="02040503050406030204" pitchFamily="18" charset="0"/>
                      </a:rPr>
                      <m:t>×9.8 </m:t>
                    </m:r>
                    <m:r>
                      <m:rPr>
                        <m:sty m:val="p"/>
                      </m:rPr>
                      <a:rPr lang="en-US" i="0">
                        <a:latin typeface="Cambria Math" panose="02040503050406030204" pitchFamily="18" charset="0"/>
                      </a:rPr>
                      <m:t>m</m:t>
                    </m:r>
                    <m:r>
                      <a:rPr lang="en-US" i="0">
                        <a:latin typeface="Cambria Math" panose="02040503050406030204" pitchFamily="18" charset="0"/>
                      </a:rPr>
                      <m:t>/</m:t>
                    </m:r>
                    <m:sSup>
                      <m:sSupPr>
                        <m:ctrlPr>
                          <a:rPr lang="en-US" i="1">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r>
                      <a:rPr lang="en-US" i="1">
                        <a:latin typeface="Cambria Math" panose="02040503050406030204" pitchFamily="18" charset="0"/>
                      </a:rPr>
                      <m:t>×10 </m:t>
                    </m:r>
                    <m:r>
                      <m:rPr>
                        <m:sty m:val="p"/>
                      </m:rPr>
                      <a:rPr lang="en-US" i="0">
                        <a:latin typeface="Cambria Math" panose="02040503050406030204" pitchFamily="18" charset="0"/>
                      </a:rPr>
                      <m:t>m</m:t>
                    </m:r>
                  </m:oMath>
                </a14:m>
                <a:endParaRPr lang="en-US" dirty="0"/>
              </a:p>
              <a:p>
                <a:pPr>
                  <a:lnSpc>
                    <a:spcPct val="100000"/>
                  </a:lnSpc>
                  <a:spcBef>
                    <a:spcPts val="0"/>
                  </a:spcBef>
                  <a:buClr>
                    <a:schemeClr val="bg1"/>
                  </a:buClr>
                </a:pPr>
                <a14:m>
                  <m:oMath xmlns:m="http://schemas.openxmlformats.org/officeDocument/2006/math">
                    <m:r>
                      <a:rPr lang="en-US" i="1">
                        <a:solidFill>
                          <a:schemeClr val="bg1"/>
                        </a:solidFill>
                        <a:latin typeface="Cambria Math" panose="02040503050406030204" pitchFamily="18" charset="0"/>
                      </a:rPr>
                      <m:t>𝑊</m:t>
                    </m:r>
                    <m:r>
                      <a:rPr lang="en-US" b="0" i="1" smtClean="0">
                        <a:solidFill>
                          <a:schemeClr val="bg1"/>
                        </a:solidFill>
                        <a:latin typeface="Cambria Math" panose="02040503050406030204" pitchFamily="18" charset="0"/>
                      </a:rPr>
                      <m:t> </m:t>
                    </m:r>
                    <m:r>
                      <a:rPr lang="en-US" i="1">
                        <a:latin typeface="Cambria Math" panose="02040503050406030204" pitchFamily="18" charset="0"/>
                      </a:rPr>
                      <m:t>= 147 000 </m:t>
                    </m:r>
                    <m:r>
                      <m:rPr>
                        <m:sty m:val="p"/>
                      </m:rPr>
                      <a:rPr lang="en-US" i="0">
                        <a:latin typeface="Cambria Math" panose="02040503050406030204" pitchFamily="18" charset="0"/>
                      </a:rPr>
                      <m:t>J</m:t>
                    </m:r>
                  </m:oMath>
                </a14:m>
                <a:endParaRPr lang="en-US" dirty="0"/>
              </a:p>
              <a:p>
                <a:pPr>
                  <a:lnSpc>
                    <a:spcPct val="100000"/>
                  </a:lnSpc>
                  <a:spcBef>
                    <a:spcPts val="0"/>
                  </a:spcBef>
                  <a:buClr>
                    <a:schemeClr val="bg1"/>
                  </a:buClr>
                </a:pPr>
                <a:endParaRPr lang="en-US" dirty="0"/>
              </a:p>
              <a:p>
                <a:pPr>
                  <a:lnSpc>
                    <a:spcPct val="100000"/>
                  </a:lnSpc>
                  <a:spcBef>
                    <a:spcPts val="0"/>
                  </a:spcBef>
                  <a:buClr>
                    <a:schemeClr val="bg1"/>
                  </a:buClr>
                </a:pPr>
                <a14:m>
                  <m:oMath xmlns:m="http://schemas.openxmlformats.org/officeDocument/2006/math">
                    <m:r>
                      <a:rPr lang="en-US" i="1">
                        <a:latin typeface="Cambria Math" panose="02040503050406030204" pitchFamily="18" charset="0"/>
                      </a:rPr>
                      <m:t>𝑃</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𝑊</m:t>
                        </m:r>
                      </m:num>
                      <m:den>
                        <m:r>
                          <a:rPr lang="en-US" i="1">
                            <a:latin typeface="Cambria Math" panose="02040503050406030204" pitchFamily="18" charset="0"/>
                          </a:rPr>
                          <m:t>𝑡</m:t>
                        </m:r>
                      </m:den>
                    </m:f>
                  </m:oMath>
                </a14:m>
                <a:endParaRPr lang="en-US" i="1" dirty="0"/>
              </a:p>
              <a:p>
                <a:pPr>
                  <a:lnSpc>
                    <a:spcPct val="100000"/>
                  </a:lnSpc>
                  <a:spcBef>
                    <a:spcPts val="0"/>
                  </a:spcBef>
                  <a:buClr>
                    <a:schemeClr val="bg1"/>
                  </a:buClr>
                </a:pPr>
                <a14:m>
                  <m:oMath xmlns:m="http://schemas.openxmlformats.org/officeDocument/2006/math">
                    <m:r>
                      <a:rPr lang="en-US" i="1" smtClean="0">
                        <a:solidFill>
                          <a:schemeClr val="bg1"/>
                        </a:solidFill>
                        <a:latin typeface="Cambria Math" panose="02040503050406030204" pitchFamily="18" charset="0"/>
                      </a:rPr>
                      <m:t>𝑃</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147 000</m:t>
                        </m:r>
                        <m:r>
                          <a:rPr lang="en-US" b="0" i="1" smtClean="0">
                            <a:latin typeface="Cambria Math" panose="02040503050406030204" pitchFamily="18" charset="0"/>
                          </a:rPr>
                          <m:t> </m:t>
                        </m:r>
                        <m:r>
                          <m:rPr>
                            <m:sty m:val="p"/>
                          </m:rPr>
                          <a:rPr lang="en-US" b="0" i="0" smtClean="0">
                            <a:latin typeface="Cambria Math" panose="02040503050406030204" pitchFamily="18" charset="0"/>
                          </a:rPr>
                          <m:t>J</m:t>
                        </m:r>
                        <m:r>
                          <a:rPr lang="en-US" i="1">
                            <a:latin typeface="Cambria Math" panose="02040503050406030204" pitchFamily="18" charset="0"/>
                          </a:rPr>
                          <m:t> </m:t>
                        </m:r>
                      </m:num>
                      <m:den>
                        <m:r>
                          <a:rPr lang="en-US" i="1">
                            <a:latin typeface="Cambria Math" panose="02040503050406030204" pitchFamily="18" charset="0"/>
                          </a:rPr>
                          <m:t>20</m:t>
                        </m:r>
                        <m:r>
                          <a:rPr lang="en-US" b="0" i="1" smtClean="0">
                            <a:latin typeface="Cambria Math" panose="02040503050406030204" pitchFamily="18" charset="0"/>
                          </a:rPr>
                          <m:t> </m:t>
                        </m:r>
                        <m:r>
                          <m:rPr>
                            <m:sty m:val="p"/>
                          </m:rPr>
                          <a:rPr lang="en-US" b="0" i="0" smtClean="0">
                            <a:latin typeface="Cambria Math" panose="02040503050406030204" pitchFamily="18" charset="0"/>
                          </a:rPr>
                          <m:t>s</m:t>
                        </m:r>
                      </m:den>
                    </m:f>
                  </m:oMath>
                </a14:m>
                <a:endParaRPr lang="en-US" i="1" dirty="0"/>
              </a:p>
              <a:p>
                <a:pPr>
                  <a:lnSpc>
                    <a:spcPct val="100000"/>
                  </a:lnSpc>
                  <a:spcBef>
                    <a:spcPts val="0"/>
                  </a:spcBef>
                  <a:buClr>
                    <a:schemeClr val="bg1"/>
                  </a:buClr>
                </a:pPr>
                <a14:m>
                  <m:oMath xmlns:m="http://schemas.openxmlformats.org/officeDocument/2006/math">
                    <m:r>
                      <a:rPr lang="en-US" i="1">
                        <a:solidFill>
                          <a:schemeClr val="bg1"/>
                        </a:solidFill>
                        <a:latin typeface="Cambria Math" panose="02040503050406030204" pitchFamily="18" charset="0"/>
                      </a:rPr>
                      <m:t>𝑃</m:t>
                    </m:r>
                    <m:r>
                      <a:rPr lang="en-US" i="1">
                        <a:latin typeface="Cambria Math" panose="02040503050406030204" pitchFamily="18" charset="0"/>
                      </a:rPr>
                      <m:t> =7350</m:t>
                    </m:r>
                    <m:r>
                      <a:rPr lang="en-US" b="0" i="1" smtClean="0">
                        <a:latin typeface="Cambria Math" panose="02040503050406030204" pitchFamily="18" charset="0"/>
                      </a:rPr>
                      <m:t> </m:t>
                    </m:r>
                    <m:r>
                      <m:rPr>
                        <m:sty m:val="p"/>
                      </m:rPr>
                      <a:rPr lang="en-US" b="0" i="0" smtClean="0">
                        <a:latin typeface="Cambria Math" panose="02040503050406030204" pitchFamily="18" charset="0"/>
                      </a:rPr>
                      <m:t>W</m:t>
                    </m:r>
                    <m:r>
                      <a:rPr lang="en-US" i="1">
                        <a:latin typeface="Cambria Math" panose="02040503050406030204" pitchFamily="18" charset="0"/>
                      </a:rPr>
                      <m:t>=</m:t>
                    </m:r>
                    <m:r>
                      <a:rPr lang="en-US" b="1" i="1">
                        <a:latin typeface="Cambria Math" panose="02040503050406030204" pitchFamily="18" charset="0"/>
                      </a:rPr>
                      <m:t>𝟕</m:t>
                    </m:r>
                    <m:r>
                      <a:rPr lang="en-US" b="1" i="1">
                        <a:latin typeface="Cambria Math" panose="02040503050406030204" pitchFamily="18" charset="0"/>
                      </a:rPr>
                      <m:t>.</m:t>
                    </m:r>
                    <m:r>
                      <a:rPr lang="en-US" b="1" i="1">
                        <a:latin typeface="Cambria Math" panose="02040503050406030204" pitchFamily="18" charset="0"/>
                      </a:rPr>
                      <m:t>𝟑𝟓</m:t>
                    </m:r>
                    <m:r>
                      <a:rPr lang="en-US" b="1" i="1" smtClean="0">
                        <a:latin typeface="Cambria Math" panose="02040503050406030204" pitchFamily="18" charset="0"/>
                      </a:rPr>
                      <m:t> </m:t>
                    </m:r>
                    <m:r>
                      <a:rPr lang="en-US" b="1" i="0" smtClean="0">
                        <a:latin typeface="Cambria Math" panose="02040503050406030204" pitchFamily="18" charset="0"/>
                      </a:rPr>
                      <m:t>𝐤𝐖</m:t>
                    </m:r>
                  </m:oMath>
                </a14:m>
                <a:endParaRPr lang="en-US" b="1" dirty="0"/>
              </a:p>
              <a:p>
                <a:endParaRPr lang="en-US" dirty="0"/>
              </a:p>
              <a:p>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3243790"/>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E67B93FB-1EC2-3CC4-2C9D-45423235C022}"/>
              </a:ext>
            </a:extLst>
          </p:cNvPr>
          <p:cNvSpPr txBox="1">
            <a:spLocks/>
          </p:cNvSpPr>
          <p:nvPr/>
        </p:nvSpPr>
        <p:spPr>
          <a:xfrm>
            <a:off x="625352" y="2087019"/>
            <a:ext cx="5854254" cy="3104750"/>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scissor lift lifts concrete blocks with a combined mass of 1500 kg through a height of 10 m. </a:t>
            </a:r>
          </a:p>
          <a:p>
            <a:pPr marL="0" indent="0">
              <a:buNone/>
            </a:pPr>
            <a:r>
              <a:rPr lang="en-US" b="1" dirty="0"/>
              <a:t>Work out the power required to complete the task in 20 s. </a:t>
            </a:r>
          </a:p>
          <a:p>
            <a:pPr marL="0" indent="0">
              <a:buNone/>
            </a:pPr>
            <a:r>
              <a:rPr lang="en-US" b="1" dirty="0"/>
              <a:t>Give your answer in kilowatts.</a:t>
            </a:r>
          </a:p>
        </p:txBody>
      </p:sp>
      <p:sp>
        <p:nvSpPr>
          <p:cNvPr id="9" name="TextBox 8">
            <a:extLst>
              <a:ext uri="{FF2B5EF4-FFF2-40B4-BE49-F238E27FC236}">
                <a16:creationId xmlns:a16="http://schemas.microsoft.com/office/drawing/2014/main" id="{D7B43E01-0BAE-A11F-72AB-F4881A6E1217}"/>
              </a:ext>
            </a:extLst>
          </p:cNvPr>
          <p:cNvSpPr txBox="1"/>
          <p:nvPr/>
        </p:nvSpPr>
        <p:spPr>
          <a:xfrm>
            <a:off x="6908156" y="5297541"/>
            <a:ext cx="5179671" cy="769441"/>
          </a:xfrm>
          <a:prstGeom prst="rect">
            <a:avLst/>
          </a:prstGeom>
          <a:noFill/>
        </p:spPr>
        <p:txBody>
          <a:bodyPr wrap="square">
            <a:spAutoFit/>
          </a:bodyPr>
          <a:lstStyle/>
          <a:p>
            <a:r>
              <a:rPr lang="en-US" sz="2200" dirty="0">
                <a:effectLst/>
                <a:latin typeface="Arial" panose="020B0604020202020204" pitchFamily="34" charset="0"/>
                <a:ea typeface="Times New Roman" panose="02020603050405020304" pitchFamily="18" charset="0"/>
                <a:cs typeface="Arial" panose="020B0604020202020204" pitchFamily="34" charset="0"/>
              </a:rPr>
              <a:t>Power is the rate of work.</a:t>
            </a:r>
          </a:p>
          <a:p>
            <a:r>
              <a:rPr lang="en-US" sz="2200" dirty="0">
                <a:latin typeface="Arial" panose="020B0604020202020204" pitchFamily="34" charset="0"/>
                <a:cs typeface="Arial" panose="020B0604020202020204" pitchFamily="34" charset="0"/>
              </a:rPr>
              <a:t>Remember to include units.</a:t>
            </a:r>
          </a:p>
        </p:txBody>
      </p:sp>
      <p:sp>
        <p:nvSpPr>
          <p:cNvPr id="6" name="Text Placeholder 15">
            <a:extLst>
              <a:ext uri="{FF2B5EF4-FFF2-40B4-BE49-F238E27FC236}">
                <a16:creationId xmlns:a16="http://schemas.microsoft.com/office/drawing/2014/main" id="{1DA0D9BC-A052-3708-1E15-87DE0E83AD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29505239-FAFD-1F0D-F352-AF6D29898F8F}"/>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199" y="6356349"/>
            <a:ext cx="4941277" cy="396143"/>
          </a:xfrm>
        </p:spPr>
        <p:txBody>
          <a:body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7D1155C8-1F19-98F0-0B70-4765725BA23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5" name="Content Placeholder 4">
            <a:extLst>
              <a:ext uri="{FF2B5EF4-FFF2-40B4-BE49-F238E27FC236}">
                <a16:creationId xmlns:a16="http://schemas.microsoft.com/office/drawing/2014/main" id="{38C4E9F3-2B13-0F8C-0584-B19F087F0B3C}"/>
              </a:ext>
            </a:extLst>
          </p:cNvPr>
          <p:cNvSpPr>
            <a:spLocks noGrp="1"/>
          </p:cNvSpPr>
          <p:nvPr>
            <p:ph idx="1"/>
          </p:nvPr>
        </p:nvSpPr>
        <p:spPr>
          <a:xfrm>
            <a:off x="433449" y="1565454"/>
            <a:ext cx="6813880" cy="4721032"/>
          </a:xfrm>
        </p:spPr>
        <p:txBody>
          <a:bodyPr anchor="ctr">
            <a:normAutofit/>
          </a:bodyPr>
          <a:lstStyle/>
          <a:p>
            <a:pPr marL="0" indent="0" algn="ctr">
              <a:buNone/>
            </a:pPr>
            <a:r>
              <a:rPr lang="en-US" dirty="0"/>
              <a:t>During an inspection of a commercial heat pump installation, you are reviewing the data from the energy meter that monitors how much energy the system consumes each day. The supervising engineer asks you to confirm which unit is used to measure energy so that the readings can be correctly entered into the commissioning report. </a:t>
            </a:r>
          </a:p>
          <a:p>
            <a:pPr marL="0" indent="0" algn="ctr">
              <a:buNone/>
            </a:pPr>
            <a:r>
              <a:rPr lang="en-US" b="1" dirty="0"/>
              <a:t>What are the units of energy?</a:t>
            </a:r>
          </a:p>
        </p:txBody>
      </p:sp>
      <p:sp>
        <p:nvSpPr>
          <p:cNvPr id="6" name="TextBox 5">
            <a:extLst>
              <a:ext uri="{FF2B5EF4-FFF2-40B4-BE49-F238E27FC236}">
                <a16:creationId xmlns:a16="http://schemas.microsoft.com/office/drawing/2014/main" id="{9DA697AD-4FF0-C922-F5BD-86A5C4875FBA}"/>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joules (J)</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 (N)</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watts (W)</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pascals (Pa)</a:t>
            </a:r>
          </a:p>
        </p:txBody>
      </p:sp>
      <p:sp>
        <p:nvSpPr>
          <p:cNvPr id="8" name="Text Placeholder 15">
            <a:extLst>
              <a:ext uri="{FF2B5EF4-FFF2-40B4-BE49-F238E27FC236}">
                <a16:creationId xmlns:a16="http://schemas.microsoft.com/office/drawing/2014/main" id="{8EC26499-84B0-AD84-0B3C-B15563E25574}"/>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85D449B-8AB8-B0A3-CA82-278A888F001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9" name="Content Placeholder 4">
            <a:extLst>
              <a:ext uri="{FF2B5EF4-FFF2-40B4-BE49-F238E27FC236}">
                <a16:creationId xmlns:a16="http://schemas.microsoft.com/office/drawing/2014/main" id="{CACD839C-ED21-2F4A-4DD9-75C572130F2D}"/>
              </a:ext>
            </a:extLst>
          </p:cNvPr>
          <p:cNvSpPr>
            <a:spLocks noGrp="1"/>
          </p:cNvSpPr>
          <p:nvPr>
            <p:ph idx="1"/>
          </p:nvPr>
        </p:nvSpPr>
        <p:spPr>
          <a:xfrm>
            <a:off x="433449" y="1565454"/>
            <a:ext cx="6813880" cy="4721032"/>
          </a:xfrm>
        </p:spPr>
        <p:txBody>
          <a:bodyPr anchor="ctr">
            <a:normAutofit/>
          </a:bodyPr>
          <a:lstStyle/>
          <a:p>
            <a:pPr marL="0" indent="0" algn="ctr">
              <a:buNone/>
            </a:pPr>
            <a:r>
              <a:rPr lang="en-US" dirty="0"/>
              <a:t>During an inspection of a commercial heat pump installation, you are reviewing the data from the energy meter that monitors how much energy the system consumes each day. The supervising engineer asks you to confirm which unit is used to measure energy so that the readings can be correctly entered into the commissioning report. </a:t>
            </a:r>
          </a:p>
          <a:p>
            <a:pPr marL="0" indent="0" algn="ctr">
              <a:buNone/>
            </a:pPr>
            <a:r>
              <a:rPr lang="en-US" b="1" dirty="0"/>
              <a:t>What are the units of energy?</a:t>
            </a:r>
          </a:p>
        </p:txBody>
      </p:sp>
      <p:sp>
        <p:nvSpPr>
          <p:cNvPr id="17" name="TextBox 16">
            <a:extLst>
              <a:ext uri="{FF2B5EF4-FFF2-40B4-BE49-F238E27FC236}">
                <a16:creationId xmlns:a16="http://schemas.microsoft.com/office/drawing/2014/main" id="{2B12F299-F8FB-CE54-2E21-44F498D93CD4}"/>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joules (J)</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 (N)</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watts (W)</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pascals (Pa)</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8038532" y="4529476"/>
            <a:ext cx="319029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a:t>
            </a: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 measure energy</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newtons measure force</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watts measure power</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pascals measure pressure</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8015906" y="1527062"/>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15">
            <a:extLst>
              <a:ext uri="{FF2B5EF4-FFF2-40B4-BE49-F238E27FC236}">
                <a16:creationId xmlns:a16="http://schemas.microsoft.com/office/drawing/2014/main" id="{EB1861E2-7179-99D1-0604-2EF40BA4919B}"/>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A2396E4B-7234-F06F-EBFF-9FABEB2D8E7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2329734"/>
            <a:ext cx="6813880" cy="2719943"/>
          </a:xfrm>
        </p:spPr>
        <p:txBody>
          <a:bodyPr anchor="ctr">
            <a:normAutofit/>
          </a:bodyPr>
          <a:lstStyle/>
          <a:p>
            <a:pPr marL="0" indent="0" algn="ctr">
              <a:buNone/>
            </a:pPr>
            <a:r>
              <a:rPr lang="en-US" dirty="0"/>
              <a:t>A ladder has a mass of 24 kg.</a:t>
            </a:r>
          </a:p>
          <a:p>
            <a:pPr marL="0" indent="0" algn="ctr">
              <a:buNone/>
            </a:pPr>
            <a:r>
              <a:rPr lang="en-US" b="1" dirty="0"/>
              <a:t>Work out the weight of the ladder.</a:t>
            </a:r>
          </a:p>
          <a:p>
            <a:pPr marL="0" indent="0" algn="ctr">
              <a:buNone/>
            </a:pPr>
            <a:r>
              <a:rPr lang="en-US" dirty="0"/>
              <a:t>Take the acceleration due to gravity to be </a:t>
            </a:r>
            <a:br>
              <a:rPr lang="en-US" dirty="0"/>
            </a:br>
            <a:r>
              <a:rPr lang="en-US" b="1" dirty="0"/>
              <a:t>10 m/s</a:t>
            </a:r>
            <a:r>
              <a:rPr lang="en-US" b="1" baseline="30000" dirty="0"/>
              <a:t>2</a:t>
            </a:r>
            <a:r>
              <a:rPr lang="en-US" b="1" dirty="0"/>
              <a:t> </a:t>
            </a:r>
            <a:r>
              <a:rPr lang="en-US" dirty="0"/>
              <a:t>to help with mental </a:t>
            </a:r>
            <a:r>
              <a:rPr lang="en-US" dirty="0" err="1"/>
              <a:t>maths</a:t>
            </a:r>
            <a:r>
              <a:rPr lang="en-US" dirty="0"/>
              <a:t>.</a:t>
            </a:r>
          </a:p>
        </p:txBody>
      </p:sp>
      <p:sp>
        <p:nvSpPr>
          <p:cNvPr id="3" name="TextBox 2">
            <a:extLst>
              <a:ext uri="{FF2B5EF4-FFF2-40B4-BE49-F238E27FC236}">
                <a16:creationId xmlns:a16="http://schemas.microsoft.com/office/drawing/2014/main" id="{B0E41660-4578-20E4-24F0-6675DF99831B}"/>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24 kg</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0.24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kg</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487A3492-88F9-B670-1B26-A6C252EBFDE1}"/>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DC85105-A56B-5D86-FE0E-CE6FEEEEBBD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2" name="Oval 1">
            <a:extLst>
              <a:ext uri="{FF2B5EF4-FFF2-40B4-BE49-F238E27FC236}">
                <a16:creationId xmlns:a16="http://schemas.microsoft.com/office/drawing/2014/main" id="{C3B6BE0D-47CD-8A2E-37EC-17190886B527}"/>
              </a:ext>
            </a:extLst>
          </p:cNvPr>
          <p:cNvSpPr/>
          <p:nvPr/>
        </p:nvSpPr>
        <p:spPr>
          <a:xfrm>
            <a:off x="7834892" y="3641675"/>
            <a:ext cx="3260678" cy="820741"/>
          </a:xfrm>
          <a:custGeom>
            <a:avLst/>
            <a:gdLst>
              <a:gd name="csX0" fmla="*/ 0 w 3260678"/>
              <a:gd name="csY0" fmla="*/ 410371 h 820741"/>
              <a:gd name="csX1" fmla="*/ 1630339 w 3260678"/>
              <a:gd name="csY1" fmla="*/ 0 h 820741"/>
              <a:gd name="csX2" fmla="*/ 3260678 w 3260678"/>
              <a:gd name="csY2" fmla="*/ 410371 h 820741"/>
              <a:gd name="csX3" fmla="*/ 1630339 w 3260678"/>
              <a:gd name="csY3" fmla="*/ 820742 h 820741"/>
              <a:gd name="csX4" fmla="*/ 0 w 3260678"/>
              <a:gd name="csY4" fmla="*/ 410371 h 820741"/>
            </a:gdLst>
            <a:ahLst/>
            <a:cxnLst>
              <a:cxn ang="0">
                <a:pos x="csX0" y="csY0"/>
              </a:cxn>
              <a:cxn ang="0">
                <a:pos x="csX1" y="csY1"/>
              </a:cxn>
              <a:cxn ang="0">
                <a:pos x="csX2" y="csY2"/>
              </a:cxn>
              <a:cxn ang="0">
                <a:pos x="csX3" y="csY3"/>
              </a:cxn>
              <a:cxn ang="0">
                <a:pos x="csX4" y="csY4"/>
              </a:cxn>
            </a:cxnLst>
            <a:rect l="l" t="t" r="r" b="b"/>
            <a:pathLst>
              <a:path w="3260678" h="820741" extrusionOk="0">
                <a:moveTo>
                  <a:pt x="0" y="410371"/>
                </a:moveTo>
                <a:cubicBezTo>
                  <a:pt x="-18832" y="172113"/>
                  <a:pt x="670001" y="22492"/>
                  <a:pt x="1630339" y="0"/>
                </a:cubicBezTo>
                <a:cubicBezTo>
                  <a:pt x="2572059" y="8697"/>
                  <a:pt x="3204165" y="185526"/>
                  <a:pt x="3260678" y="410371"/>
                </a:cubicBezTo>
                <a:cubicBezTo>
                  <a:pt x="3165792" y="729674"/>
                  <a:pt x="2502383" y="977535"/>
                  <a:pt x="1630339" y="820742"/>
                </a:cubicBezTo>
                <a:cubicBezTo>
                  <a:pt x="687547"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4">
            <a:extLst>
              <a:ext uri="{FF2B5EF4-FFF2-40B4-BE49-F238E27FC236}">
                <a16:creationId xmlns:a16="http://schemas.microsoft.com/office/drawing/2014/main" id="{5232502E-7E1F-0D80-A2F2-F1F3F6871804}"/>
              </a:ext>
            </a:extLst>
          </p:cNvPr>
          <p:cNvSpPr>
            <a:spLocks noGrp="1"/>
          </p:cNvSpPr>
          <p:nvPr>
            <p:ph idx="1"/>
          </p:nvPr>
        </p:nvSpPr>
        <p:spPr>
          <a:xfrm>
            <a:off x="433449" y="2329734"/>
            <a:ext cx="6813880" cy="2719943"/>
          </a:xfrm>
        </p:spPr>
        <p:txBody>
          <a:bodyPr anchor="ctr">
            <a:normAutofit/>
          </a:bodyPr>
          <a:lstStyle/>
          <a:p>
            <a:pPr marL="0" indent="0" algn="ctr">
              <a:buNone/>
            </a:pPr>
            <a:r>
              <a:rPr lang="en-US" dirty="0"/>
              <a:t>A ladder has a mass of 24 kg.</a:t>
            </a:r>
          </a:p>
          <a:p>
            <a:pPr marL="0" indent="0" algn="ctr">
              <a:buNone/>
            </a:pPr>
            <a:r>
              <a:rPr lang="en-US" b="1" dirty="0"/>
              <a:t>Work out the weight of the ladder.</a:t>
            </a:r>
          </a:p>
          <a:p>
            <a:pPr marL="0" indent="0" algn="ctr">
              <a:buNone/>
            </a:pPr>
            <a:r>
              <a:rPr lang="en-US" dirty="0"/>
              <a:t>Take the acceleration due to gravity to be </a:t>
            </a:r>
            <a:br>
              <a:rPr lang="en-US" dirty="0"/>
            </a:br>
            <a:r>
              <a:rPr lang="en-US" b="1" dirty="0"/>
              <a:t>10 m/s</a:t>
            </a:r>
            <a:r>
              <a:rPr lang="en-US" b="1" baseline="30000" dirty="0"/>
              <a:t>2</a:t>
            </a:r>
            <a:r>
              <a:rPr lang="en-US" b="1" dirty="0"/>
              <a:t> </a:t>
            </a:r>
            <a:r>
              <a:rPr lang="en-US" dirty="0"/>
              <a:t>to help with mental </a:t>
            </a:r>
            <a:r>
              <a:rPr lang="en-US" dirty="0" err="1"/>
              <a:t>maths</a:t>
            </a:r>
            <a:r>
              <a:rPr lang="en-US" dirty="0"/>
              <a:t>.</a:t>
            </a:r>
          </a:p>
        </p:txBody>
      </p:sp>
      <p:sp>
        <p:nvSpPr>
          <p:cNvPr id="5" name="TextBox 4">
            <a:extLst>
              <a:ext uri="{FF2B5EF4-FFF2-40B4-BE49-F238E27FC236}">
                <a16:creationId xmlns:a16="http://schemas.microsoft.com/office/drawing/2014/main" id="{E367502B-A102-0B10-9C72-860822259475}"/>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24 kg</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0.24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kg</a:t>
            </a:r>
            <a:endParaRPr lang="en-GB" sz="28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502F35C1-38DA-2CCC-E6DE-DA1930423652}"/>
              </a:ext>
            </a:extLst>
          </p:cNvPr>
          <p:cNvSpPr>
            <a:spLocks noChangeArrowheads="1"/>
          </p:cNvSpPr>
          <p:nvPr/>
        </p:nvSpPr>
        <p:spPr bwMode="auto">
          <a:xfrm>
            <a:off x="7508583" y="5049677"/>
            <a:ext cx="391329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Weight is mass times acceleration due to gravity.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It is a force.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Weight and force have units N.</a:t>
            </a:r>
            <a:endParaRPr kumimoji="0" lang="en-US" altLang="en-US" sz="2000" b="0" i="0" u="none" strike="noStrike" cap="none" normalizeH="0" baseline="0" dirty="0">
              <a:ln>
                <a:noFill/>
              </a:ln>
              <a:effectLst/>
              <a:latin typeface="Arial" panose="020B0604020202020204" pitchFamily="34" charset="0"/>
            </a:endParaRPr>
          </a:p>
        </p:txBody>
      </p:sp>
      <p:sp>
        <p:nvSpPr>
          <p:cNvPr id="9" name="Text Placeholder 15">
            <a:extLst>
              <a:ext uri="{FF2B5EF4-FFF2-40B4-BE49-F238E27FC236}">
                <a16:creationId xmlns:a16="http://schemas.microsoft.com/office/drawing/2014/main" id="{0FCE4A20-5E87-4861-5965-1EAF1937E3A8}"/>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6" name="Text Placeholder 5">
            <a:extLst>
              <a:ext uri="{FF2B5EF4-FFF2-40B4-BE49-F238E27FC236}">
                <a16:creationId xmlns:a16="http://schemas.microsoft.com/office/drawing/2014/main" id="{98AE63D0-36D1-BCA7-22A1-B03C8D7B4CF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5" name="Content Placeholder 4">
            <a:extLst>
              <a:ext uri="{FF2B5EF4-FFF2-40B4-BE49-F238E27FC236}">
                <a16:creationId xmlns:a16="http://schemas.microsoft.com/office/drawing/2014/main" id="{6F3E8971-D70E-D480-78AC-620DB67FAFA7}"/>
              </a:ext>
            </a:extLst>
          </p:cNvPr>
          <p:cNvSpPr txBox="1">
            <a:spLocks/>
          </p:cNvSpPr>
          <p:nvPr/>
        </p:nvSpPr>
        <p:spPr>
          <a:xfrm>
            <a:off x="621631" y="2135145"/>
            <a:ext cx="5854254" cy="299448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forklift truck is used to lift a pallet of bricks of mass 500 kg from the ground to a height of 6 m. </a:t>
            </a:r>
          </a:p>
          <a:p>
            <a:pPr marL="0" indent="0">
              <a:buNone/>
            </a:pPr>
            <a:r>
              <a:rPr lang="en-US" b="1" dirty="0"/>
              <a:t>Calculate the work done by the forklift truck. Give your answer in kilojoules. </a:t>
            </a: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sp>
        <p:nvSpPr>
          <p:cNvPr id="6" name="Text Placeholder 15">
            <a:extLst>
              <a:ext uri="{FF2B5EF4-FFF2-40B4-BE49-F238E27FC236}">
                <a16:creationId xmlns:a16="http://schemas.microsoft.com/office/drawing/2014/main" id="{1C596E81-B42D-C52A-BF27-F874B519CB5C}"/>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9B81FB63-87C5-5C8D-28B3-C40C1DB6E00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850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FFFF"/>
                  </a:buClr>
                </a:pPr>
                <a14:m>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𝑚𝑔</m:t>
                    </m:r>
                  </m:oMath>
                </a14:m>
                <a:endParaRPr lang="en-US" dirty="0"/>
              </a:p>
              <a:p>
                <a:pPr>
                  <a:buClr>
                    <a:srgbClr val="FFFFFF"/>
                  </a:buClr>
                </a:pPr>
                <a14:m>
                  <m:oMath xmlns:m="http://schemas.openxmlformats.org/officeDocument/2006/math">
                    <m:r>
                      <a:rPr lang="en-US" i="1" smtClean="0">
                        <a:solidFill>
                          <a:schemeClr val="bg1"/>
                        </a:solidFill>
                        <a:latin typeface="Cambria Math" panose="02040503050406030204" pitchFamily="18" charset="0"/>
                      </a:rPr>
                      <m:t>𝐹</m:t>
                    </m:r>
                    <m:r>
                      <a:rPr lang="en-US" i="1">
                        <a:latin typeface="Cambria Math" panose="02040503050406030204" pitchFamily="18" charset="0"/>
                      </a:rPr>
                      <m:t>= 500 </m:t>
                    </m:r>
                    <m:r>
                      <m:rPr>
                        <m:sty m:val="p"/>
                      </m:rPr>
                      <a:rPr lang="en-US" i="0">
                        <a:latin typeface="Cambria Math" panose="02040503050406030204" pitchFamily="18" charset="0"/>
                      </a:rPr>
                      <m:t>kg</m:t>
                    </m:r>
                    <m:r>
                      <a:rPr lang="en-US" i="1">
                        <a:latin typeface="Cambria Math" panose="02040503050406030204" pitchFamily="18" charset="0"/>
                      </a:rPr>
                      <m:t>×9.8 </m:t>
                    </m:r>
                    <m:r>
                      <m:rPr>
                        <m:sty m:val="p"/>
                      </m:rPr>
                      <a:rPr lang="en-US" i="0">
                        <a:latin typeface="Cambria Math" panose="02040503050406030204" pitchFamily="18" charset="0"/>
                      </a:rPr>
                      <m:t>m</m:t>
                    </m:r>
                    <m:r>
                      <a:rPr lang="en-US" i="0">
                        <a:latin typeface="Cambria Math" panose="02040503050406030204" pitchFamily="18" charset="0"/>
                      </a:rPr>
                      <m:t>/</m:t>
                    </m:r>
                    <m:sSup>
                      <m:sSupPr>
                        <m:ctrlPr>
                          <a:rPr lang="en-US" i="1">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oMath>
                </a14:m>
                <a:endParaRPr lang="en-US" dirty="0"/>
              </a:p>
              <a:p>
                <a:pPr>
                  <a:buClr>
                    <a:srgbClr val="FFFFFF"/>
                  </a:buClr>
                </a:pPr>
                <a14:m>
                  <m:oMath xmlns:m="http://schemas.openxmlformats.org/officeDocument/2006/math">
                    <m:r>
                      <a:rPr lang="en-US" i="1" smtClean="0">
                        <a:solidFill>
                          <a:schemeClr val="bg1"/>
                        </a:solidFill>
                        <a:latin typeface="Cambria Math" panose="02040503050406030204" pitchFamily="18" charset="0"/>
                      </a:rPr>
                      <m:t>𝐹</m:t>
                    </m:r>
                    <m:r>
                      <a:rPr lang="en-US" i="1">
                        <a:latin typeface="Cambria Math" panose="02040503050406030204" pitchFamily="18" charset="0"/>
                      </a:rPr>
                      <m:t>= 4900 </m:t>
                    </m:r>
                    <m:r>
                      <m:rPr>
                        <m:sty m:val="p"/>
                      </m:rPr>
                      <a:rPr lang="en-US" i="0">
                        <a:latin typeface="Cambria Math" panose="02040503050406030204" pitchFamily="18" charset="0"/>
                      </a:rPr>
                      <m:t>N</m:t>
                    </m:r>
                  </m:oMath>
                </a14:m>
                <a:endParaRPr lang="en-US" dirty="0"/>
              </a:p>
              <a:p>
                <a:pPr>
                  <a:buClr>
                    <a:srgbClr val="FFFFFF"/>
                  </a:buClr>
                </a:pPr>
                <a:endParaRPr lang="en-US" dirty="0"/>
              </a:p>
              <a:p>
                <a:pPr>
                  <a:buClr>
                    <a:schemeClr val="bg1"/>
                  </a:buClr>
                </a:pPr>
                <a14:m>
                  <m:oMath xmlns:m="http://schemas.openxmlformats.org/officeDocument/2006/math">
                    <m:r>
                      <a:rPr lang="en-US" i="1">
                        <a:latin typeface="Cambria Math" panose="02040503050406030204" pitchFamily="18" charset="0"/>
                      </a:rPr>
                      <m:t>𝑊</m:t>
                    </m:r>
                    <m:r>
                      <a:rPr lang="en-US" i="1">
                        <a:latin typeface="Cambria Math" panose="02040503050406030204" pitchFamily="18" charset="0"/>
                      </a:rPr>
                      <m:t> = </m:t>
                    </m:r>
                    <m:r>
                      <a:rPr lang="en-US" i="1">
                        <a:latin typeface="Cambria Math" panose="02040503050406030204" pitchFamily="18" charset="0"/>
                      </a:rPr>
                      <m:t>𝐹𝑑</m:t>
                    </m:r>
                  </m:oMath>
                </a14:m>
                <a:endParaRPr lang="en-US" dirty="0"/>
              </a:p>
              <a:p>
                <a:pPr>
                  <a:buClr>
                    <a:schemeClr val="bg1"/>
                  </a:buClr>
                </a:pPr>
                <a14:m>
                  <m:oMath xmlns:m="http://schemas.openxmlformats.org/officeDocument/2006/math">
                    <m:r>
                      <a:rPr lang="en-US" i="1" smtClean="0">
                        <a:solidFill>
                          <a:schemeClr val="bg1"/>
                        </a:solidFill>
                        <a:latin typeface="Cambria Math" panose="02040503050406030204" pitchFamily="18" charset="0"/>
                      </a:rPr>
                      <m:t>𝑊</m:t>
                    </m:r>
                    <m:r>
                      <a:rPr lang="en-US" i="1">
                        <a:latin typeface="Cambria Math" panose="02040503050406030204" pitchFamily="18" charset="0"/>
                      </a:rPr>
                      <m:t>= 4900 </m:t>
                    </m:r>
                    <m:r>
                      <m:rPr>
                        <m:sty m:val="p"/>
                      </m:rPr>
                      <a:rPr lang="en-US" i="0">
                        <a:latin typeface="Cambria Math" panose="02040503050406030204" pitchFamily="18" charset="0"/>
                      </a:rPr>
                      <m:t>N</m:t>
                    </m:r>
                    <m:r>
                      <a:rPr lang="en-US" i="1">
                        <a:latin typeface="Cambria Math" panose="02040503050406030204" pitchFamily="18" charset="0"/>
                      </a:rPr>
                      <m:t>×6 </m:t>
                    </m:r>
                    <m:r>
                      <m:rPr>
                        <m:sty m:val="p"/>
                      </m:rPr>
                      <a:rPr lang="en-US" i="0">
                        <a:latin typeface="Cambria Math" panose="02040503050406030204" pitchFamily="18" charset="0"/>
                      </a:rPr>
                      <m:t>m</m:t>
                    </m:r>
                  </m:oMath>
                </a14:m>
                <a:endParaRPr lang="en-US" dirty="0"/>
              </a:p>
              <a:p>
                <a:pPr>
                  <a:buClr>
                    <a:schemeClr val="bg1"/>
                  </a:buClr>
                </a:pPr>
                <a14:m>
                  <m:oMath xmlns:m="http://schemas.openxmlformats.org/officeDocument/2006/math">
                    <m:r>
                      <a:rPr lang="en-US" i="1">
                        <a:solidFill>
                          <a:schemeClr val="bg1"/>
                        </a:solidFill>
                        <a:latin typeface="Cambria Math" panose="02040503050406030204" pitchFamily="18" charset="0"/>
                      </a:rPr>
                      <m:t>𝑊</m:t>
                    </m:r>
                    <m:r>
                      <a:rPr lang="en-US" i="1">
                        <a:latin typeface="Cambria Math" panose="02040503050406030204" pitchFamily="18" charset="0"/>
                      </a:rPr>
                      <m:t>= 29 400 </m:t>
                    </m:r>
                    <m:r>
                      <m:rPr>
                        <m:sty m:val="p"/>
                      </m:rPr>
                      <a:rPr lang="en-US" i="0">
                        <a:latin typeface="Cambria Math" panose="02040503050406030204" pitchFamily="18" charset="0"/>
                      </a:rPr>
                      <m:t>J</m:t>
                    </m:r>
                  </m:oMath>
                </a14:m>
                <a:endParaRPr lang="en-US" dirty="0"/>
              </a:p>
              <a:p>
                <a:pPr>
                  <a:buClr>
                    <a:schemeClr val="bg1"/>
                  </a:buClr>
                </a:pPr>
                <a14:m>
                  <m:oMath xmlns:m="http://schemas.openxmlformats.org/officeDocument/2006/math">
                    <m:r>
                      <a:rPr lang="en-US" i="1">
                        <a:solidFill>
                          <a:schemeClr val="bg1"/>
                        </a:solidFill>
                        <a:latin typeface="Cambria Math" panose="02040503050406030204" pitchFamily="18" charset="0"/>
                      </a:rPr>
                      <m:t>𝑊</m:t>
                    </m:r>
                    <m:r>
                      <a:rPr lang="en-US" b="1" i="1">
                        <a:latin typeface="Cambria Math" panose="02040503050406030204" pitchFamily="18" charset="0"/>
                      </a:rPr>
                      <m:t>= </m:t>
                    </m:r>
                    <m:r>
                      <a:rPr lang="en-US" b="1" i="1">
                        <a:latin typeface="Cambria Math" panose="02040503050406030204" pitchFamily="18" charset="0"/>
                      </a:rPr>
                      <m:t>𝟐𝟗</m:t>
                    </m:r>
                    <m:r>
                      <a:rPr lang="en-US" b="1" i="1">
                        <a:latin typeface="Cambria Math" panose="02040503050406030204" pitchFamily="18" charset="0"/>
                      </a:rPr>
                      <m:t>.</m:t>
                    </m:r>
                    <m:r>
                      <a:rPr lang="en-US" b="1" i="1">
                        <a:latin typeface="Cambria Math" panose="02040503050406030204" pitchFamily="18" charset="0"/>
                      </a:rPr>
                      <m:t>𝟒</m:t>
                    </m:r>
                    <m:r>
                      <a:rPr lang="en-US" b="1" i="1">
                        <a:latin typeface="Cambria Math" panose="02040503050406030204" pitchFamily="18" charset="0"/>
                      </a:rPr>
                      <m:t> </m:t>
                    </m:r>
                    <m:r>
                      <a:rPr lang="en-US" b="1" i="0">
                        <a:latin typeface="Cambria Math" panose="02040503050406030204" pitchFamily="18" charset="0"/>
                      </a:rPr>
                      <m:t>𝐤𝐉</m:t>
                    </m:r>
                  </m:oMath>
                </a14:m>
                <a:endParaRPr lang="en-US" dirty="0"/>
              </a:p>
              <a:p>
                <a:pPr>
                  <a:buClr>
                    <a:srgbClr val="FFFFFF"/>
                  </a:buClr>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3"/>
                <a:stretch>
                  <a:fillRect/>
                </a:stretch>
              </a:blipFill>
            </p:spPr>
            <p:txBody>
              <a:bodyPr/>
              <a:lstStyle/>
              <a:p>
                <a:r>
                  <a:rPr lang="en-GB">
                    <a:noFill/>
                  </a:rPr>
                  <a:t> </a:t>
                </a:r>
              </a:p>
            </p:txBody>
          </p:sp>
        </mc:Fallback>
      </mc:AlternateContent>
      <p:sp>
        <p:nvSpPr>
          <p:cNvPr id="8" name="Content Placeholder 4">
            <a:extLst>
              <a:ext uri="{FF2B5EF4-FFF2-40B4-BE49-F238E27FC236}">
                <a16:creationId xmlns:a16="http://schemas.microsoft.com/office/drawing/2014/main" id="{A545643F-93E9-07C6-FF05-6500B187BF61}"/>
              </a:ext>
            </a:extLst>
          </p:cNvPr>
          <p:cNvSpPr txBox="1">
            <a:spLocks/>
          </p:cNvSpPr>
          <p:nvPr/>
        </p:nvSpPr>
        <p:spPr>
          <a:xfrm>
            <a:off x="621631" y="2135145"/>
            <a:ext cx="5854254" cy="299448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forklift truck is used to lift a pallet of bricks of mass 500 kg from the ground to a height of 6 m. </a:t>
            </a:r>
          </a:p>
          <a:p>
            <a:pPr marL="0" indent="0">
              <a:buNone/>
            </a:pPr>
            <a:r>
              <a:rPr lang="en-US" b="1" dirty="0"/>
              <a:t>Calculate the work done by the forklift truck. Give your answer in kilojoules. </a:t>
            </a: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C66701B-7346-287F-B78A-B3BB34E59368}"/>
                  </a:ext>
                </a:extLst>
              </p:cNvPr>
              <p:cNvSpPr>
                <a:spLocks noChangeArrowheads="1"/>
              </p:cNvSpPr>
              <p:nvPr/>
            </p:nvSpPr>
            <p:spPr bwMode="auto">
              <a:xfrm>
                <a:off x="8823782" y="3075057"/>
                <a:ext cx="2746587" cy="70788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14:m>
                  <m:oMath xmlns:m="http://schemas.openxmlformats.org/officeDocument/2006/math">
                    <m:r>
                      <a:rPr lang="en-US" altLang="en-US" sz="2000" i="1" dirty="0" smtClean="0">
                        <a:latin typeface="Cambria Math" panose="02040503050406030204" pitchFamily="18" charset="0"/>
                        <a:ea typeface="Times New Roman" panose="02020603050405020304" pitchFamily="18" charset="0"/>
                        <a:cs typeface="Lato" panose="020F0502020204030203" pitchFamily="34" charset="0"/>
                      </a:rPr>
                      <m:t>𝑔</m:t>
                    </m:r>
                  </m:oMath>
                </a14:m>
                <a:r>
                  <a:rPr lang="en-US" altLang="en-US" sz="2000" dirty="0">
                    <a:latin typeface="Arial" panose="020B0604020202020204" pitchFamily="34" charset="0"/>
                    <a:ea typeface="Times New Roman" panose="02020603050405020304" pitchFamily="18" charset="0"/>
                    <a:cs typeface="Lato" panose="020F0502020204030203" pitchFamily="34" charset="0"/>
                  </a:rPr>
                  <a:t> is </a:t>
                </a: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acceleration due to gravity, not grams.</a:t>
                </a:r>
              </a:p>
            </p:txBody>
          </p:sp>
        </mc:Choice>
        <mc:Fallback xmlns="">
          <p:sp>
            <p:nvSpPr>
              <p:cNvPr id="11" name="Rectangle 10">
                <a:extLst>
                  <a:ext uri="{FF2B5EF4-FFF2-40B4-BE49-F238E27FC236}">
                    <a16:creationId xmlns:a16="http://schemas.microsoft.com/office/drawing/2014/main" id="{BC66701B-7346-287F-B78A-B3BB34E59368}"/>
                  </a:ext>
                </a:extLst>
              </p:cNvPr>
              <p:cNvSpPr>
                <a:spLocks noRot="1" noChangeAspect="1" noMove="1" noResize="1" noEditPoints="1" noAdjustHandles="1" noChangeArrowheads="1" noChangeShapeType="1" noTextEdit="1"/>
              </p:cNvSpPr>
              <p:nvPr/>
            </p:nvSpPr>
            <p:spPr bwMode="auto">
              <a:xfrm>
                <a:off x="8823782" y="3075057"/>
                <a:ext cx="2746587" cy="707886"/>
              </a:xfrm>
              <a:prstGeom prst="rect">
                <a:avLst/>
              </a:prstGeom>
              <a:blipFill>
                <a:blip r:embed="rId4"/>
                <a:stretch>
                  <a:fillRect l="-2294" t="-1724" b="-137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 name="Text Placeholder 15">
            <a:extLst>
              <a:ext uri="{FF2B5EF4-FFF2-40B4-BE49-F238E27FC236}">
                <a16:creationId xmlns:a16="http://schemas.microsoft.com/office/drawing/2014/main" id="{983CABFF-1179-7C6C-BB2B-9A053AFCA8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1BB78D7E-F864-AC9D-64B9-ED9FE4F9A7A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60075" y="2833063"/>
            <a:ext cx="5854254" cy="3309829"/>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scaffold board rests on two putlogs as shown in the diagram.</a:t>
            </a:r>
          </a:p>
          <a:p>
            <a:pPr marL="0" indent="0">
              <a:buNone/>
            </a:pPr>
            <a:r>
              <a:rPr lang="en-US" dirty="0"/>
              <a:t>A weight of 40 N is placed 1.5 m to the right pivot B.</a:t>
            </a:r>
          </a:p>
          <a:p>
            <a:pPr marL="0" indent="0">
              <a:buNone/>
            </a:pPr>
            <a:r>
              <a:rPr lang="en-US" b="1" dirty="0"/>
              <a:t>Calculate the value and direction of the moment, clearly stating the units.</a:t>
            </a:r>
          </a:p>
          <a:p>
            <a:pPr marL="0" inden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pic>
        <p:nvPicPr>
          <p:cNvPr id="6" name="image5.png" descr="A horizontal line on two triangles, one labelled A and one labelled B.">
            <a:extLst>
              <a:ext uri="{FF2B5EF4-FFF2-40B4-BE49-F238E27FC236}">
                <a16:creationId xmlns:a16="http://schemas.microsoft.com/office/drawing/2014/main" id="{47AC3B3E-0E21-5AA4-42FE-3F9B354B90D2}"/>
              </a:ext>
            </a:extLst>
          </p:cNvPr>
          <p:cNvPicPr/>
          <p:nvPr/>
        </p:nvPicPr>
        <p:blipFill>
          <a:blip r:embed="rId3"/>
          <a:srcRect/>
          <a:stretch>
            <a:fillRect/>
          </a:stretch>
        </p:blipFill>
        <p:spPr>
          <a:xfrm>
            <a:off x="1138619" y="1305678"/>
            <a:ext cx="4897166" cy="1527385"/>
          </a:xfrm>
          <a:prstGeom prst="rect">
            <a:avLst/>
          </a:prstGeom>
          <a:ln/>
        </p:spPr>
      </p:pic>
      <p:sp>
        <p:nvSpPr>
          <p:cNvPr id="7" name="Text Placeholder 15">
            <a:extLst>
              <a:ext uri="{FF2B5EF4-FFF2-40B4-BE49-F238E27FC236}">
                <a16:creationId xmlns:a16="http://schemas.microsoft.com/office/drawing/2014/main" id="{CA4E0B5C-6F3C-D886-DDAC-E8071D8063F5}"/>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899CE534-CCBE-6C6B-59A4-072E16B8E1A5}"/>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1015</Words>
  <Application>Microsoft Office PowerPoint</Application>
  <PresentationFormat>Widescreen</PresentationFormat>
  <Paragraphs>150</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2026-07-02T13:26:52Z</dcterms:created>
  <dcterms:modified xsi:type="dcterms:W3CDTF">2026-07-02T13:26:54Z</dcterms:modified>
</cp:coreProperties>
</file>