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trictFirstAndLastChars="0" embedTrueTypeFonts="1" saveSubsetFonts="1" autoCompressPictures="0">
  <p:sldMasterIdLst>
    <p:sldMasterId id="2147483648" r:id="rId1"/>
  </p:sldMasterIdLst>
  <p:notesMasterIdLst>
    <p:notesMasterId r:id="rId35"/>
  </p:notesMasterIdLst>
  <p:sldIdLst>
    <p:sldId id="256" r:id="rId2"/>
    <p:sldId id="335" r:id="rId3"/>
    <p:sldId id="257" r:id="rId4"/>
    <p:sldId id="258" r:id="rId5"/>
    <p:sldId id="259" r:id="rId6"/>
    <p:sldId id="260" r:id="rId7"/>
    <p:sldId id="303" r:id="rId8"/>
    <p:sldId id="261" r:id="rId9"/>
    <p:sldId id="267" r:id="rId10"/>
    <p:sldId id="268" r:id="rId11"/>
    <p:sldId id="298" r:id="rId12"/>
    <p:sldId id="269" r:id="rId13"/>
    <p:sldId id="274" r:id="rId14"/>
    <p:sldId id="275" r:id="rId15"/>
    <p:sldId id="299" r:id="rId16"/>
    <p:sldId id="305" r:id="rId17"/>
    <p:sldId id="306" r:id="rId18"/>
    <p:sldId id="262" r:id="rId19"/>
    <p:sldId id="263" r:id="rId20"/>
    <p:sldId id="270" r:id="rId21"/>
    <p:sldId id="264" r:id="rId22"/>
    <p:sldId id="307" r:id="rId23"/>
    <p:sldId id="265" r:id="rId24"/>
    <p:sldId id="271" r:id="rId25"/>
    <p:sldId id="272" r:id="rId26"/>
    <p:sldId id="302" r:id="rId27"/>
    <p:sldId id="276" r:id="rId28"/>
    <p:sldId id="277" r:id="rId29"/>
    <p:sldId id="300" r:id="rId30"/>
    <p:sldId id="278" r:id="rId31"/>
    <p:sldId id="301" r:id="rId32"/>
    <p:sldId id="308" r:id="rId33"/>
    <p:sldId id="334" r:id="rId34"/>
  </p:sldIdLst>
  <p:sldSz cx="12192000" cy="6858000"/>
  <p:notesSz cx="6858000" cy="9144000"/>
  <p:embeddedFontLst>
    <p:embeddedFont>
      <p:font typeface="Arial Narrow" panose="020B0606020202030204" pitchFamily="34" charset="0"/>
      <p:regular r:id="rId36"/>
      <p:bold r:id="rId37"/>
      <p:italic r:id="rId38"/>
      <p:boldItalic r:id="rId39"/>
    </p:embeddedFont>
    <p:embeddedFont>
      <p:font typeface="Cambria Math" panose="02040503050406030204" pitchFamily="18" charset="0"/>
      <p:regular r:id="rId4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41" roundtripDataSignature="AMtx7mjuMrgXdFcPiRFPXp3x2K3RyU6HVQ=="/>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32673"/>
    <a:srgbClr val="88A2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00" autoAdjust="0"/>
    <p:restoredTop sz="88125"/>
  </p:normalViewPr>
  <p:slideViewPr>
    <p:cSldViewPr snapToGrid="0">
      <p:cViewPr varScale="1">
        <p:scale>
          <a:sx n="62" d="100"/>
          <a:sy n="62" d="100"/>
        </p:scale>
        <p:origin x="816" y="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4.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2.fntdata"/><Relationship Id="rId40" Type="http://schemas.openxmlformats.org/officeDocument/2006/relationships/font" Target="fonts/font5.fntdata"/><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1.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3.fntdata"/><Relationship Id="rId46" Type="http://schemas.microsoft.com/office/2018/10/relationships/authors" Target="authors.xml"/><Relationship Id="rId20" Type="http://schemas.openxmlformats.org/officeDocument/2006/relationships/slide" Target="slides/slide19.xml"/><Relationship Id="rId41"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vimeo.com/1198454546/2632cafae6"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Image © Shutterstock/</a:t>
            </a:r>
            <a:r>
              <a:rPr lang="en-GB" sz="1200" b="0" i="0" u="none" strike="noStrike" cap="none" dirty="0" err="1">
                <a:solidFill>
                  <a:schemeClr val="dk1"/>
                </a:solidFill>
                <a:effectLst/>
                <a:latin typeface="Calibri"/>
                <a:ea typeface="Calibri"/>
                <a:cs typeface="Calibri"/>
                <a:sym typeface="Calibri"/>
              </a:rPr>
              <a:t>Gorodenkoff</a:t>
            </a:r>
            <a:endParaRPr lang="en-GB" dirty="0"/>
          </a:p>
        </p:txBody>
      </p:sp>
      <p:sp>
        <p:nvSpPr>
          <p:cNvPr id="134" name="Google Shape;134;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6" name="Google Shape;246;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7" name="Google Shape;247;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a:extLst>
            <a:ext uri="{FF2B5EF4-FFF2-40B4-BE49-F238E27FC236}">
              <a16:creationId xmlns:a16="http://schemas.microsoft.com/office/drawing/2014/main" id="{9FCCBB4B-9612-34CF-EAF4-E05B0590E348}"/>
            </a:ext>
          </a:extLst>
        </p:cNvPr>
        <p:cNvGrpSpPr/>
        <p:nvPr/>
      </p:nvGrpSpPr>
      <p:grpSpPr>
        <a:xfrm>
          <a:off x="0" y="0"/>
          <a:ext cx="0" cy="0"/>
          <a:chOff x="0" y="0"/>
          <a:chExt cx="0" cy="0"/>
        </a:xfrm>
      </p:grpSpPr>
      <p:sp>
        <p:nvSpPr>
          <p:cNvPr id="245" name="Google Shape;245;p13:notes">
            <a:extLst>
              <a:ext uri="{FF2B5EF4-FFF2-40B4-BE49-F238E27FC236}">
                <a16:creationId xmlns:a16="http://schemas.microsoft.com/office/drawing/2014/main" id="{DCFF3186-6831-43D6-F556-F584CEFA8A7C}"/>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6" name="Google Shape;246;p13:notes">
            <a:extLst>
              <a:ext uri="{FF2B5EF4-FFF2-40B4-BE49-F238E27FC236}">
                <a16:creationId xmlns:a16="http://schemas.microsoft.com/office/drawing/2014/main" id="{CF55F3A5-2631-936A-C5F8-C42D87352BD5}"/>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7" name="Google Shape;247;p13:notes">
            <a:extLst>
              <a:ext uri="{FF2B5EF4-FFF2-40B4-BE49-F238E27FC236}">
                <a16:creationId xmlns:a16="http://schemas.microsoft.com/office/drawing/2014/main" id="{F861733B-3C45-2B68-BD45-B4C62812E1F0}"/>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11</a:t>
            </a:fld>
            <a:endParaRPr/>
          </a:p>
        </p:txBody>
      </p:sp>
    </p:spTree>
    <p:extLst>
      <p:ext uri="{BB962C8B-B14F-4D97-AF65-F5344CB8AC3E}">
        <p14:creationId xmlns:p14="http://schemas.microsoft.com/office/powerpoint/2010/main" val="15530705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 name="Google Shape;255;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a:p>
          <a:p>
            <a:pPr marL="0" lvl="0" indent="0" algn="l" rtl="0">
              <a:spcBef>
                <a:spcPts val="0"/>
              </a:spcBef>
              <a:spcAft>
                <a:spcPts val="0"/>
              </a:spcAft>
              <a:buNone/>
            </a:pPr>
            <a:endParaRPr/>
          </a:p>
        </p:txBody>
      </p:sp>
      <p:sp>
        <p:nvSpPr>
          <p:cNvPr id="256" name="Google Shape;256;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3" name="Google Shape;303;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b="0" dirty="0"/>
          </a:p>
        </p:txBody>
      </p:sp>
      <p:sp>
        <p:nvSpPr>
          <p:cNvPr id="304" name="Google Shape;304;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13</a:t>
            </a:fld>
            <a:endParaRPr/>
          </a:p>
        </p:txBody>
      </p:sp>
    </p:spTree>
    <p:extLst>
      <p:ext uri="{BB962C8B-B14F-4D97-AF65-F5344CB8AC3E}">
        <p14:creationId xmlns:p14="http://schemas.microsoft.com/office/powerpoint/2010/main" val="3154809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3" name="Google Shape;313;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b="0" i="0" dirty="0">
                <a:latin typeface="Arial"/>
                <a:ea typeface="Arial"/>
                <a:cs typeface="Arial"/>
                <a:sym typeface="Arial"/>
              </a:rPr>
              <a:t>Image © Shutterstock/Microgen</a:t>
            </a:r>
            <a:br>
              <a:rPr lang="en-GB" dirty="0"/>
            </a:br>
            <a:endParaRPr dirty="0"/>
          </a:p>
        </p:txBody>
      </p:sp>
      <p:sp>
        <p:nvSpPr>
          <p:cNvPr id="314" name="Google Shape;314;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14</a:t>
            </a:fld>
            <a:endParaRPr/>
          </a:p>
        </p:txBody>
      </p:sp>
    </p:spTree>
    <p:extLst>
      <p:ext uri="{BB962C8B-B14F-4D97-AF65-F5344CB8AC3E}">
        <p14:creationId xmlns:p14="http://schemas.microsoft.com/office/powerpoint/2010/main" val="26646147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a:extLst>
            <a:ext uri="{FF2B5EF4-FFF2-40B4-BE49-F238E27FC236}">
              <a16:creationId xmlns:a16="http://schemas.microsoft.com/office/drawing/2014/main" id="{754986C1-5C5B-7295-CD10-F520EC85B53B}"/>
            </a:ext>
          </a:extLst>
        </p:cNvPr>
        <p:cNvGrpSpPr/>
        <p:nvPr/>
      </p:nvGrpSpPr>
      <p:grpSpPr>
        <a:xfrm>
          <a:off x="0" y="0"/>
          <a:ext cx="0" cy="0"/>
          <a:chOff x="0" y="0"/>
          <a:chExt cx="0" cy="0"/>
        </a:xfrm>
      </p:grpSpPr>
      <p:sp>
        <p:nvSpPr>
          <p:cNvPr id="312" name="Google Shape;312;p20:notes">
            <a:extLst>
              <a:ext uri="{FF2B5EF4-FFF2-40B4-BE49-F238E27FC236}">
                <a16:creationId xmlns:a16="http://schemas.microsoft.com/office/drawing/2014/main" id="{009F36F9-78A2-02B4-7536-52AAD461963F}"/>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3" name="Google Shape;313;p20:notes">
            <a:extLst>
              <a:ext uri="{FF2B5EF4-FFF2-40B4-BE49-F238E27FC236}">
                <a16:creationId xmlns:a16="http://schemas.microsoft.com/office/drawing/2014/main" id="{DB400421-824E-5FFA-5D32-0FA052FDBFAC}"/>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14" name="Google Shape;314;p20:notes">
            <a:extLst>
              <a:ext uri="{FF2B5EF4-FFF2-40B4-BE49-F238E27FC236}">
                <a16:creationId xmlns:a16="http://schemas.microsoft.com/office/drawing/2014/main" id="{ED23A3AE-33FB-528D-511D-F12D867B2A0C}"/>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15</a:t>
            </a:fld>
            <a:endParaRPr/>
          </a:p>
        </p:txBody>
      </p:sp>
    </p:spTree>
    <p:extLst>
      <p:ext uri="{BB962C8B-B14F-4D97-AF65-F5344CB8AC3E}">
        <p14:creationId xmlns:p14="http://schemas.microsoft.com/office/powerpoint/2010/main" val="35598465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a:extLst>
            <a:ext uri="{FF2B5EF4-FFF2-40B4-BE49-F238E27FC236}">
              <a16:creationId xmlns:a16="http://schemas.microsoft.com/office/drawing/2014/main" id="{035B67FC-0876-44F0-AEB5-1E636F85F948}"/>
            </a:ext>
          </a:extLst>
        </p:cNvPr>
        <p:cNvGrpSpPr/>
        <p:nvPr/>
      </p:nvGrpSpPr>
      <p:grpSpPr>
        <a:xfrm>
          <a:off x="0" y="0"/>
          <a:ext cx="0" cy="0"/>
          <a:chOff x="0" y="0"/>
          <a:chExt cx="0" cy="0"/>
        </a:xfrm>
      </p:grpSpPr>
      <p:sp>
        <p:nvSpPr>
          <p:cNvPr id="312" name="Google Shape;312;p20:notes">
            <a:extLst>
              <a:ext uri="{FF2B5EF4-FFF2-40B4-BE49-F238E27FC236}">
                <a16:creationId xmlns:a16="http://schemas.microsoft.com/office/drawing/2014/main" id="{F017B545-273A-2018-AD69-F76F83C3D0C8}"/>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3" name="Google Shape;313;p20:notes">
            <a:extLst>
              <a:ext uri="{FF2B5EF4-FFF2-40B4-BE49-F238E27FC236}">
                <a16:creationId xmlns:a16="http://schemas.microsoft.com/office/drawing/2014/main" id="{6791117F-B562-D296-9A19-2CE274904092}"/>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14" name="Google Shape;314;p20:notes">
            <a:extLst>
              <a:ext uri="{FF2B5EF4-FFF2-40B4-BE49-F238E27FC236}">
                <a16:creationId xmlns:a16="http://schemas.microsoft.com/office/drawing/2014/main" id="{85BC9472-FA95-F113-8457-0D3ADA7A7C2C}"/>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16</a:t>
            </a:fld>
            <a:endParaRPr/>
          </a:p>
        </p:txBody>
      </p:sp>
    </p:spTree>
    <p:extLst>
      <p:ext uri="{BB962C8B-B14F-4D97-AF65-F5344CB8AC3E}">
        <p14:creationId xmlns:p14="http://schemas.microsoft.com/office/powerpoint/2010/main" val="11152684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a:extLst>
            <a:ext uri="{FF2B5EF4-FFF2-40B4-BE49-F238E27FC236}">
              <a16:creationId xmlns:a16="http://schemas.microsoft.com/office/drawing/2014/main" id="{D3413741-426E-959F-54E3-B22EAEE9B0EB}"/>
            </a:ext>
          </a:extLst>
        </p:cNvPr>
        <p:cNvGrpSpPr/>
        <p:nvPr/>
      </p:nvGrpSpPr>
      <p:grpSpPr>
        <a:xfrm>
          <a:off x="0" y="0"/>
          <a:ext cx="0" cy="0"/>
          <a:chOff x="0" y="0"/>
          <a:chExt cx="0" cy="0"/>
        </a:xfrm>
      </p:grpSpPr>
      <p:sp>
        <p:nvSpPr>
          <p:cNvPr id="312" name="Google Shape;312;p20:notes">
            <a:extLst>
              <a:ext uri="{FF2B5EF4-FFF2-40B4-BE49-F238E27FC236}">
                <a16:creationId xmlns:a16="http://schemas.microsoft.com/office/drawing/2014/main" id="{B8BF8AB9-76F8-FCBD-F927-A9660EAEAC29}"/>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3" name="Google Shape;313;p20:notes">
            <a:extLst>
              <a:ext uri="{FF2B5EF4-FFF2-40B4-BE49-F238E27FC236}">
                <a16:creationId xmlns:a16="http://schemas.microsoft.com/office/drawing/2014/main" id="{12739149-8F0E-1127-27E4-B105DF69F2A2}"/>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br>
              <a:rPr lang="en-GB" dirty="0"/>
            </a:br>
            <a:endParaRPr dirty="0"/>
          </a:p>
        </p:txBody>
      </p:sp>
      <p:sp>
        <p:nvSpPr>
          <p:cNvPr id="314" name="Google Shape;314;p20:notes">
            <a:extLst>
              <a:ext uri="{FF2B5EF4-FFF2-40B4-BE49-F238E27FC236}">
                <a16:creationId xmlns:a16="http://schemas.microsoft.com/office/drawing/2014/main" id="{6BD5B978-678B-44BE-0AE5-EFAB4CE356EB}"/>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17</a:t>
            </a:fld>
            <a:endParaRPr/>
          </a:p>
        </p:txBody>
      </p:sp>
    </p:spTree>
    <p:extLst>
      <p:ext uri="{BB962C8B-B14F-4D97-AF65-F5344CB8AC3E}">
        <p14:creationId xmlns:p14="http://schemas.microsoft.com/office/powerpoint/2010/main" val="39297880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9" name="Google Shape;189;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FF0000"/>
              </a:buClr>
              <a:buSzPts val="1200"/>
              <a:buFont typeface="Arial"/>
              <a:buNone/>
            </a:pPr>
            <a:r>
              <a:rPr lang="en-GB" sz="1200" b="0" i="0" dirty="0">
                <a:solidFill>
                  <a:srgbClr val="FF0000"/>
                </a:solidFill>
                <a:latin typeface="Arial"/>
                <a:ea typeface="Arial"/>
                <a:cs typeface="Arial"/>
                <a:sym typeface="Arial"/>
              </a:rPr>
              <a:t>Image © Shutterstock/Pat Marais</a:t>
            </a:r>
            <a:endParaRPr sz="1200" dirty="0">
              <a:solidFill>
                <a:srgbClr val="FF0000"/>
              </a:solidFill>
            </a:endParaRPr>
          </a:p>
        </p:txBody>
      </p:sp>
      <p:sp>
        <p:nvSpPr>
          <p:cNvPr id="190" name="Google Shape;190;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8" name="Google Shape;198;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FF0000"/>
              </a:buClr>
              <a:buSzPts val="1200"/>
              <a:buFont typeface="Arial"/>
              <a:buNone/>
            </a:pPr>
            <a:r>
              <a:rPr lang="en-GB" sz="1200" b="0" i="0" dirty="0">
                <a:solidFill>
                  <a:srgbClr val="FF0000"/>
                </a:solidFill>
                <a:latin typeface="Arial"/>
                <a:ea typeface="Arial"/>
                <a:cs typeface="Arial"/>
                <a:sym typeface="Arial"/>
              </a:rPr>
              <a:t>Image © Shutterstock/Second Saturn</a:t>
            </a:r>
            <a:endParaRPr sz="1200" dirty="0">
              <a:solidFill>
                <a:srgbClr val="FF0000"/>
              </a:solidFill>
            </a:endParaRPr>
          </a:p>
        </p:txBody>
      </p:sp>
      <p:sp>
        <p:nvSpPr>
          <p:cNvPr id="199" name="Google Shape;199;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mathematical mechanics principles: structural engineer video: </a:t>
            </a:r>
            <a:r>
              <a:rPr lang="en-GB" sz="1200" b="0" i="0" u="sng" strike="noStrike" cap="none" dirty="0">
                <a:solidFill>
                  <a:schemeClr val="dk1"/>
                </a:solidFill>
                <a:effectLst/>
                <a:latin typeface="Calibri"/>
                <a:ea typeface="Calibri"/>
                <a:cs typeface="Calibri"/>
                <a:sym typeface="Calibri"/>
                <a:hlinkClick r:id="rId3"/>
              </a:rPr>
              <a:t>https://vimeo.com/1198454546/2632cafae6</a:t>
            </a:r>
            <a:endParaRPr lang="en-GB"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2</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458747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6" name="Google Shape;266;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b="0"/>
          </a:p>
        </p:txBody>
      </p:sp>
      <p:sp>
        <p:nvSpPr>
          <p:cNvPr id="267" name="Google Shape;267;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7" name="Google Shape;207;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8" name="Google Shape;208;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a:extLst>
            <a:ext uri="{FF2B5EF4-FFF2-40B4-BE49-F238E27FC236}">
              <a16:creationId xmlns:a16="http://schemas.microsoft.com/office/drawing/2014/main" id="{DA69EB5D-7E61-E48C-0ED9-96E58EA5C23D}"/>
            </a:ext>
          </a:extLst>
        </p:cNvPr>
        <p:cNvGrpSpPr/>
        <p:nvPr/>
      </p:nvGrpSpPr>
      <p:grpSpPr>
        <a:xfrm>
          <a:off x="0" y="0"/>
          <a:ext cx="0" cy="0"/>
          <a:chOff x="0" y="0"/>
          <a:chExt cx="0" cy="0"/>
        </a:xfrm>
      </p:grpSpPr>
      <p:sp>
        <p:nvSpPr>
          <p:cNvPr id="216" name="Google Shape;216;p10:notes">
            <a:extLst>
              <a:ext uri="{FF2B5EF4-FFF2-40B4-BE49-F238E27FC236}">
                <a16:creationId xmlns:a16="http://schemas.microsoft.com/office/drawing/2014/main" id="{60CEFA31-EAEE-326E-99D7-8C71F3448171}"/>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7" name="Google Shape;217;p10:notes">
            <a:extLst>
              <a:ext uri="{FF2B5EF4-FFF2-40B4-BE49-F238E27FC236}">
                <a16:creationId xmlns:a16="http://schemas.microsoft.com/office/drawing/2014/main" id="{91D6B252-FE3A-B9FE-114A-C8A8149DEFBE}"/>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r>
              <a:rPr lang="en-CA" dirty="0"/>
              <a:t>Image (left) (c) Shutterstock/Anton Starikov</a:t>
            </a:r>
          </a:p>
          <a:p>
            <a:pPr marL="0" lvl="0" indent="0" algn="l" rtl="0">
              <a:lnSpc>
                <a:spcPct val="100000"/>
              </a:lnSpc>
              <a:spcBef>
                <a:spcPts val="0"/>
              </a:spcBef>
              <a:spcAft>
                <a:spcPts val="0"/>
              </a:spcAft>
              <a:buClr>
                <a:schemeClr val="dk1"/>
              </a:buClr>
              <a:buSzPts val="1400"/>
              <a:buFont typeface="Calibri"/>
              <a:buNone/>
            </a:pPr>
            <a:r>
              <a:rPr lang="en-US" dirty="0"/>
              <a:t>Image (</a:t>
            </a:r>
            <a:r>
              <a:rPr lang="en-US" dirty="0" err="1"/>
              <a:t>centre</a:t>
            </a:r>
            <a:r>
              <a:rPr lang="en-US" dirty="0"/>
              <a:t>) (c) Shutterstock/Pedal to the Stock</a:t>
            </a:r>
          </a:p>
          <a:p>
            <a:pPr marL="0" lvl="0" indent="0" algn="l" rtl="0">
              <a:lnSpc>
                <a:spcPct val="100000"/>
              </a:lnSpc>
              <a:spcBef>
                <a:spcPts val="0"/>
              </a:spcBef>
              <a:spcAft>
                <a:spcPts val="0"/>
              </a:spcAft>
              <a:buClr>
                <a:schemeClr val="dk1"/>
              </a:buClr>
              <a:buSzPts val="1400"/>
              <a:buFont typeface="Calibri"/>
              <a:buNone/>
            </a:pPr>
            <a:r>
              <a:rPr lang="en-CA" dirty="0"/>
              <a:t>Image (right) (c) Shutterstock/Passakorn </a:t>
            </a:r>
            <a:r>
              <a:rPr lang="en-CA" dirty="0" err="1"/>
              <a:t>sakulphan</a:t>
            </a:r>
            <a:endParaRPr dirty="0"/>
          </a:p>
        </p:txBody>
      </p:sp>
      <p:sp>
        <p:nvSpPr>
          <p:cNvPr id="218" name="Google Shape;218;p10:notes">
            <a:extLst>
              <a:ext uri="{FF2B5EF4-FFF2-40B4-BE49-F238E27FC236}">
                <a16:creationId xmlns:a16="http://schemas.microsoft.com/office/drawing/2014/main" id="{D8763914-D558-FDB1-5BFF-ED48FB80A572}"/>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en-GB"/>
              <a:t>22</a:t>
            </a:fld>
            <a:endParaRPr/>
          </a:p>
        </p:txBody>
      </p:sp>
    </p:spTree>
    <p:extLst>
      <p:ext uri="{BB962C8B-B14F-4D97-AF65-F5344CB8AC3E}">
        <p14:creationId xmlns:p14="http://schemas.microsoft.com/office/powerpoint/2010/main" val="36541145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7" name="Google Shape;217;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r>
              <a:rPr lang="en-CA" dirty="0"/>
              <a:t>Image (left) (c) Shutterstock/Anton Starikov</a:t>
            </a:r>
          </a:p>
          <a:p>
            <a:pPr marL="0" lvl="0" indent="0" algn="l" rtl="0">
              <a:lnSpc>
                <a:spcPct val="100000"/>
              </a:lnSpc>
              <a:spcBef>
                <a:spcPts val="0"/>
              </a:spcBef>
              <a:spcAft>
                <a:spcPts val="0"/>
              </a:spcAft>
              <a:buClr>
                <a:schemeClr val="dk1"/>
              </a:buClr>
              <a:buSzPts val="1400"/>
              <a:buFont typeface="Calibri"/>
              <a:buNone/>
            </a:pPr>
            <a:r>
              <a:rPr lang="en-CA" dirty="0"/>
              <a:t>Image (centre) (c) Shutterstock/Pedal to the Stock</a:t>
            </a:r>
          </a:p>
          <a:p>
            <a:pPr marL="0" lvl="0" indent="0" algn="l" rtl="0">
              <a:lnSpc>
                <a:spcPct val="100000"/>
              </a:lnSpc>
              <a:spcBef>
                <a:spcPts val="0"/>
              </a:spcBef>
              <a:spcAft>
                <a:spcPts val="0"/>
              </a:spcAft>
              <a:buClr>
                <a:schemeClr val="dk1"/>
              </a:buClr>
              <a:buSzPts val="1400"/>
              <a:buFont typeface="Calibri"/>
              <a:buNone/>
            </a:pPr>
            <a:r>
              <a:rPr lang="en-CA" dirty="0"/>
              <a:t>Image (right) (c) Shutterstock/Passakorn </a:t>
            </a:r>
            <a:r>
              <a:rPr lang="en-CA" dirty="0" err="1"/>
              <a:t>sakulphan</a:t>
            </a:r>
            <a:endParaRPr lang="en-CA" dirty="0"/>
          </a:p>
          <a:p>
            <a:pPr marL="0" lvl="0" indent="0" algn="l" rtl="0">
              <a:lnSpc>
                <a:spcPct val="100000"/>
              </a:lnSpc>
              <a:spcBef>
                <a:spcPts val="0"/>
              </a:spcBef>
              <a:spcAft>
                <a:spcPts val="0"/>
              </a:spcAft>
              <a:buClr>
                <a:schemeClr val="dk1"/>
              </a:buClr>
              <a:buSzPts val="1400"/>
              <a:buFont typeface="Calibri"/>
              <a:buNone/>
            </a:pPr>
            <a:endParaRPr dirty="0"/>
          </a:p>
        </p:txBody>
      </p:sp>
      <p:sp>
        <p:nvSpPr>
          <p:cNvPr id="218" name="Google Shape;218;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en-GB"/>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6" name="Google Shape;276;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7" name="Google Shape;277;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5" name="Google Shape;285;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6" name="Google Shape;286;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a:extLst>
            <a:ext uri="{FF2B5EF4-FFF2-40B4-BE49-F238E27FC236}">
              <a16:creationId xmlns:a16="http://schemas.microsoft.com/office/drawing/2014/main" id="{42CF3F29-AA45-E037-4B38-DF137746E10D}"/>
            </a:ext>
          </a:extLst>
        </p:cNvPr>
        <p:cNvGrpSpPr/>
        <p:nvPr/>
      </p:nvGrpSpPr>
      <p:grpSpPr>
        <a:xfrm>
          <a:off x="0" y="0"/>
          <a:ext cx="0" cy="0"/>
          <a:chOff x="0" y="0"/>
          <a:chExt cx="0" cy="0"/>
        </a:xfrm>
      </p:grpSpPr>
      <p:sp>
        <p:nvSpPr>
          <p:cNvPr id="284" name="Google Shape;284;p17:notes">
            <a:extLst>
              <a:ext uri="{FF2B5EF4-FFF2-40B4-BE49-F238E27FC236}">
                <a16:creationId xmlns:a16="http://schemas.microsoft.com/office/drawing/2014/main" id="{0DDAABE8-041C-612A-58F3-4E4577A3BC8C}"/>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5" name="Google Shape;285;p17:notes">
            <a:extLst>
              <a:ext uri="{FF2B5EF4-FFF2-40B4-BE49-F238E27FC236}">
                <a16:creationId xmlns:a16="http://schemas.microsoft.com/office/drawing/2014/main" id="{15E349F3-B5B8-57AB-E538-975245387FCA}"/>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86" name="Google Shape;286;p17:notes">
            <a:extLst>
              <a:ext uri="{FF2B5EF4-FFF2-40B4-BE49-F238E27FC236}">
                <a16:creationId xmlns:a16="http://schemas.microsoft.com/office/drawing/2014/main" id="{D05ED9A0-7F4B-4187-C61E-F535303A69F9}"/>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26</a:t>
            </a:fld>
            <a:endParaRPr/>
          </a:p>
        </p:txBody>
      </p:sp>
    </p:spTree>
    <p:extLst>
      <p:ext uri="{BB962C8B-B14F-4D97-AF65-F5344CB8AC3E}">
        <p14:creationId xmlns:p14="http://schemas.microsoft.com/office/powerpoint/2010/main" val="37180397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2" name="Google Shape;322;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b="0" dirty="0"/>
          </a:p>
        </p:txBody>
      </p:sp>
      <p:sp>
        <p:nvSpPr>
          <p:cNvPr id="323" name="Google Shape;323;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3" name="Google Shape;333;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34" name="Google Shape;334;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a:extLst>
            <a:ext uri="{FF2B5EF4-FFF2-40B4-BE49-F238E27FC236}">
              <a16:creationId xmlns:a16="http://schemas.microsoft.com/office/drawing/2014/main" id="{5D02A147-CF23-D67F-45AC-79A485FB1314}"/>
            </a:ext>
          </a:extLst>
        </p:cNvPr>
        <p:cNvGrpSpPr/>
        <p:nvPr/>
      </p:nvGrpSpPr>
      <p:grpSpPr>
        <a:xfrm>
          <a:off x="0" y="0"/>
          <a:ext cx="0" cy="0"/>
          <a:chOff x="0" y="0"/>
          <a:chExt cx="0" cy="0"/>
        </a:xfrm>
      </p:grpSpPr>
      <p:sp>
        <p:nvSpPr>
          <p:cNvPr id="332" name="Google Shape;332;p22:notes">
            <a:extLst>
              <a:ext uri="{FF2B5EF4-FFF2-40B4-BE49-F238E27FC236}">
                <a16:creationId xmlns:a16="http://schemas.microsoft.com/office/drawing/2014/main" id="{C0DE8F73-7579-4850-75FB-7365A72B66C9}"/>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3" name="Google Shape;333;p22:notes">
            <a:extLst>
              <a:ext uri="{FF2B5EF4-FFF2-40B4-BE49-F238E27FC236}">
                <a16:creationId xmlns:a16="http://schemas.microsoft.com/office/drawing/2014/main" id="{99F20B71-6B7B-A808-6817-C781ED6653B5}"/>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34" name="Google Shape;334;p22:notes">
            <a:extLst>
              <a:ext uri="{FF2B5EF4-FFF2-40B4-BE49-F238E27FC236}">
                <a16:creationId xmlns:a16="http://schemas.microsoft.com/office/drawing/2014/main" id="{8D195C93-911D-575F-DEE4-8E91730777AD}"/>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29</a:t>
            </a:fld>
            <a:endParaRPr/>
          </a:p>
        </p:txBody>
      </p:sp>
    </p:spTree>
    <p:extLst>
      <p:ext uri="{BB962C8B-B14F-4D97-AF65-F5344CB8AC3E}">
        <p14:creationId xmlns:p14="http://schemas.microsoft.com/office/powerpoint/2010/main" val="31063461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2" name="Google Shape;142;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3" name="Google Shape;343;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4" name="Google Shape;344;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30</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a:extLst>
            <a:ext uri="{FF2B5EF4-FFF2-40B4-BE49-F238E27FC236}">
              <a16:creationId xmlns:a16="http://schemas.microsoft.com/office/drawing/2014/main" id="{C7AED4F8-220B-DF78-9C1F-3C3B1FDBEE44}"/>
            </a:ext>
          </a:extLst>
        </p:cNvPr>
        <p:cNvGrpSpPr/>
        <p:nvPr/>
      </p:nvGrpSpPr>
      <p:grpSpPr>
        <a:xfrm>
          <a:off x="0" y="0"/>
          <a:ext cx="0" cy="0"/>
          <a:chOff x="0" y="0"/>
          <a:chExt cx="0" cy="0"/>
        </a:xfrm>
      </p:grpSpPr>
      <p:sp>
        <p:nvSpPr>
          <p:cNvPr id="342" name="Google Shape;342;p23:notes">
            <a:extLst>
              <a:ext uri="{FF2B5EF4-FFF2-40B4-BE49-F238E27FC236}">
                <a16:creationId xmlns:a16="http://schemas.microsoft.com/office/drawing/2014/main" id="{FA2D79BF-9712-013E-7386-F01FF2D25EAB}"/>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3" name="Google Shape;343;p23:notes">
            <a:extLst>
              <a:ext uri="{FF2B5EF4-FFF2-40B4-BE49-F238E27FC236}">
                <a16:creationId xmlns:a16="http://schemas.microsoft.com/office/drawing/2014/main" id="{4585CDC3-32A4-A233-C1AC-35A8A6DCDB9B}"/>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4" name="Google Shape;344;p23:notes">
            <a:extLst>
              <a:ext uri="{FF2B5EF4-FFF2-40B4-BE49-F238E27FC236}">
                <a16:creationId xmlns:a16="http://schemas.microsoft.com/office/drawing/2014/main" id="{31664FA1-D1BE-6FF1-6BF1-5B7594B19FEE}"/>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31</a:t>
            </a:fld>
            <a:endParaRPr/>
          </a:p>
        </p:txBody>
      </p:sp>
    </p:spTree>
    <p:extLst>
      <p:ext uri="{BB962C8B-B14F-4D97-AF65-F5344CB8AC3E}">
        <p14:creationId xmlns:p14="http://schemas.microsoft.com/office/powerpoint/2010/main" val="40600376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a:extLst>
            <a:ext uri="{FF2B5EF4-FFF2-40B4-BE49-F238E27FC236}">
              <a16:creationId xmlns:a16="http://schemas.microsoft.com/office/drawing/2014/main" id="{45800264-030D-57F3-CA50-9B01420B09F1}"/>
            </a:ext>
          </a:extLst>
        </p:cNvPr>
        <p:cNvGrpSpPr/>
        <p:nvPr/>
      </p:nvGrpSpPr>
      <p:grpSpPr>
        <a:xfrm>
          <a:off x="0" y="0"/>
          <a:ext cx="0" cy="0"/>
          <a:chOff x="0" y="0"/>
          <a:chExt cx="0" cy="0"/>
        </a:xfrm>
      </p:grpSpPr>
      <p:sp>
        <p:nvSpPr>
          <p:cNvPr id="141" name="Google Shape;141;p2:notes">
            <a:extLst>
              <a:ext uri="{FF2B5EF4-FFF2-40B4-BE49-F238E27FC236}">
                <a16:creationId xmlns:a16="http://schemas.microsoft.com/office/drawing/2014/main" id="{D89EBD7A-E9D5-B41B-7DC1-0F8CFA53F755}"/>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2" name="Google Shape;142;p2:notes">
            <a:extLst>
              <a:ext uri="{FF2B5EF4-FFF2-40B4-BE49-F238E27FC236}">
                <a16:creationId xmlns:a16="http://schemas.microsoft.com/office/drawing/2014/main" id="{66A801A7-7503-5E95-BE5D-74A7B235EAF3}"/>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133326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0" name="Google Shape;150;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FF0000"/>
              </a:buClr>
              <a:buSzPts val="1200"/>
              <a:buFont typeface="Arial"/>
              <a:buNone/>
            </a:pPr>
            <a:r>
              <a:rPr lang="en-GB" sz="1200" b="0" i="0" dirty="0">
                <a:solidFill>
                  <a:srgbClr val="FF0000"/>
                </a:solidFill>
                <a:latin typeface="Arial"/>
                <a:ea typeface="Arial"/>
                <a:cs typeface="Arial"/>
                <a:sym typeface="Arial"/>
              </a:rPr>
              <a:t>Image © Shutterstock/Collection </a:t>
            </a:r>
            <a:r>
              <a:rPr lang="en-GB" sz="1200" b="0" i="0" dirty="0" err="1">
                <a:solidFill>
                  <a:srgbClr val="FF0000"/>
                </a:solidFill>
                <a:latin typeface="Arial"/>
                <a:ea typeface="Arial"/>
                <a:cs typeface="Arial"/>
                <a:sym typeface="Arial"/>
              </a:rPr>
              <a:t>Maykova</a:t>
            </a:r>
            <a:endParaRPr sz="1200" dirty="0">
              <a:solidFill>
                <a:srgbClr val="FF0000"/>
              </a:solidFill>
            </a:endParaRPr>
          </a:p>
        </p:txBody>
      </p:sp>
      <p:sp>
        <p:nvSpPr>
          <p:cNvPr id="151" name="Google Shape;151;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9" name="Google Shape;159;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a:p>
          <a:p>
            <a:pPr marL="0" lvl="0" indent="0" algn="l" rtl="0">
              <a:spcBef>
                <a:spcPts val="0"/>
              </a:spcBef>
              <a:spcAft>
                <a:spcPts val="0"/>
              </a:spcAft>
              <a:buNone/>
            </a:pPr>
            <a:endParaRPr/>
          </a:p>
        </p:txBody>
      </p:sp>
      <p:sp>
        <p:nvSpPr>
          <p:cNvPr id="160" name="Google Shape;160;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8" name="Google Shape;168;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9" name="Google Shape;169;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a:extLst>
            <a:ext uri="{FF2B5EF4-FFF2-40B4-BE49-F238E27FC236}">
              <a16:creationId xmlns:a16="http://schemas.microsoft.com/office/drawing/2014/main" id="{4C512246-256F-7C2F-198B-0F072413175D}"/>
            </a:ext>
          </a:extLst>
        </p:cNvPr>
        <p:cNvGrpSpPr/>
        <p:nvPr/>
      </p:nvGrpSpPr>
      <p:grpSpPr>
        <a:xfrm>
          <a:off x="0" y="0"/>
          <a:ext cx="0" cy="0"/>
          <a:chOff x="0" y="0"/>
          <a:chExt cx="0" cy="0"/>
        </a:xfrm>
      </p:grpSpPr>
      <p:sp>
        <p:nvSpPr>
          <p:cNvPr id="179" name="Google Shape;179;p6:notes">
            <a:extLst>
              <a:ext uri="{FF2B5EF4-FFF2-40B4-BE49-F238E27FC236}">
                <a16:creationId xmlns:a16="http://schemas.microsoft.com/office/drawing/2014/main" id="{EC6A9488-9FE6-74B0-4C77-586CEF63227E}"/>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0" name="Google Shape;180;p6:notes">
            <a:extLst>
              <a:ext uri="{FF2B5EF4-FFF2-40B4-BE49-F238E27FC236}">
                <a16:creationId xmlns:a16="http://schemas.microsoft.com/office/drawing/2014/main" id="{195E3171-0B9F-612A-51DA-A4419AAF9C72}"/>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a:p>
          <a:p>
            <a:pPr marL="0" lvl="0" indent="0" algn="l" rtl="0">
              <a:spcBef>
                <a:spcPts val="0"/>
              </a:spcBef>
              <a:spcAft>
                <a:spcPts val="0"/>
              </a:spcAft>
              <a:buNone/>
            </a:pPr>
            <a:endParaRPr/>
          </a:p>
        </p:txBody>
      </p:sp>
      <p:sp>
        <p:nvSpPr>
          <p:cNvPr id="181" name="Google Shape;181;p6:notes">
            <a:extLst>
              <a:ext uri="{FF2B5EF4-FFF2-40B4-BE49-F238E27FC236}">
                <a16:creationId xmlns:a16="http://schemas.microsoft.com/office/drawing/2014/main" id="{6BCF9DCC-B0A3-3448-E263-BAC2CD41C75E}"/>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7</a:t>
            </a:fld>
            <a:endParaRPr/>
          </a:p>
        </p:txBody>
      </p:sp>
    </p:spTree>
    <p:extLst>
      <p:ext uri="{BB962C8B-B14F-4D97-AF65-F5344CB8AC3E}">
        <p14:creationId xmlns:p14="http://schemas.microsoft.com/office/powerpoint/2010/main" val="30246630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0" name="Google Shape;180;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a:p>
          <a:p>
            <a:pPr marL="0" lvl="0" indent="0" algn="l" rtl="0">
              <a:spcBef>
                <a:spcPts val="0"/>
              </a:spcBef>
              <a:spcAft>
                <a:spcPts val="0"/>
              </a:spcAft>
              <a:buNone/>
            </a:pPr>
            <a:endParaRPr/>
          </a:p>
        </p:txBody>
      </p:sp>
      <p:sp>
        <p:nvSpPr>
          <p:cNvPr id="181" name="Google Shape;181;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7" name="Google Shape;237;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2"/>
        <p:cNvGrpSpPr/>
        <p:nvPr/>
      </p:nvGrpSpPr>
      <p:grpSpPr>
        <a:xfrm>
          <a:off x="0" y="0"/>
          <a:ext cx="0" cy="0"/>
          <a:chOff x="0" y="0"/>
          <a:chExt cx="0" cy="0"/>
        </a:xfrm>
      </p:grpSpPr>
      <p:pic>
        <p:nvPicPr>
          <p:cNvPr id="5" name="Picture 4">
            <a:extLst>
              <a:ext uri="{FF2B5EF4-FFF2-40B4-BE49-F238E27FC236}">
                <a16:creationId xmlns:a16="http://schemas.microsoft.com/office/drawing/2014/main" id="{3B7E8A16-6C7F-0FE1-7B92-F2BC22392BED}"/>
              </a:ext>
            </a:extLst>
          </p:cNvPr>
          <p:cNvPicPr>
            <a:picLocks noChangeAspect="1"/>
          </p:cNvPicPr>
          <p:nvPr userDrawn="1"/>
        </p:nvPicPr>
        <p:blipFill>
          <a:blip r:embed="rId2"/>
          <a:stretch>
            <a:fillRect/>
          </a:stretch>
        </p:blipFill>
        <p:spPr>
          <a:xfrm>
            <a:off x="0" y="0"/>
            <a:ext cx="12192000" cy="3638550"/>
          </a:xfrm>
          <a:prstGeom prst="rect">
            <a:avLst/>
          </a:prstGeom>
        </p:spPr>
      </p:pic>
      <p:pic>
        <p:nvPicPr>
          <p:cNvPr id="14" name="Google Shape;14;p25"/>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476" y="544830"/>
            <a:ext cx="12192000" cy="6858001"/>
          </a:xfrm>
          <a:prstGeom prst="rect">
            <a:avLst/>
          </a:prstGeom>
          <a:noFill/>
          <a:ln>
            <a:noFill/>
          </a:ln>
        </p:spPr>
      </p:pic>
      <p:pic>
        <p:nvPicPr>
          <p:cNvPr id="15" name="Google Shape;15;p25"/>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5190283" y="1705172"/>
            <a:ext cx="1811433" cy="1799998"/>
          </a:xfrm>
          <a:prstGeom prst="rect">
            <a:avLst/>
          </a:prstGeom>
          <a:noFill/>
          <a:ln>
            <a:noFill/>
          </a:ln>
        </p:spPr>
      </p:pic>
      <p:pic>
        <p:nvPicPr>
          <p:cNvPr id="16" name="Google Shape;16;p25" descr="A purple line art of a hammer and screwdriver&#10;&#10;Description automatically generated"/>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5607737" y="2061377"/>
            <a:ext cx="975575" cy="949577"/>
          </a:xfrm>
          <a:prstGeom prst="rect">
            <a:avLst/>
          </a:prstGeom>
          <a:noFill/>
          <a:ln>
            <a:noFill/>
          </a:ln>
        </p:spPr>
      </p:pic>
      <p:sp>
        <p:nvSpPr>
          <p:cNvPr id="17" name="Google Shape;17;p25"/>
          <p:cNvSpPr txBox="1">
            <a:spLocks noGrp="1"/>
          </p:cNvSpPr>
          <p:nvPr>
            <p:ph type="ctrTitle"/>
          </p:nvPr>
        </p:nvSpPr>
        <p:spPr>
          <a:xfrm>
            <a:off x="1524000" y="3835106"/>
            <a:ext cx="9144000" cy="875845"/>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rgbClr val="432673"/>
              </a:buClr>
              <a:buSzPts val="5200"/>
              <a:buFont typeface="Arial"/>
              <a:buNone/>
              <a:defRPr sz="5200" b="1">
                <a:solidFill>
                  <a:srgbClr val="432673"/>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 name="Google Shape;18;p25"/>
          <p:cNvSpPr txBox="1">
            <a:spLocks noGrp="1"/>
          </p:cNvSpPr>
          <p:nvPr>
            <p:ph type="subTitle" idx="1"/>
          </p:nvPr>
        </p:nvSpPr>
        <p:spPr>
          <a:xfrm>
            <a:off x="1524000" y="4903189"/>
            <a:ext cx="9144000" cy="583211"/>
          </a:xfrm>
          <a:prstGeom prst="rect">
            <a:avLst/>
          </a:prstGeom>
          <a:noFill/>
          <a:ln>
            <a:noFill/>
          </a:ln>
        </p:spPr>
        <p:txBody>
          <a:bodyPr spcFirstLastPara="1" wrap="square" lIns="91425" tIns="45700" rIns="91425" bIns="45700" anchor="t" anchorCtr="0">
            <a:noAutofit/>
          </a:bodyPr>
          <a:lstStyle>
            <a:lvl1pPr lvl="0" algn="ctr">
              <a:lnSpc>
                <a:spcPct val="108000"/>
              </a:lnSpc>
              <a:spcBef>
                <a:spcPts val="1000"/>
              </a:spcBef>
              <a:spcAft>
                <a:spcPts val="0"/>
              </a:spcAft>
              <a:buSzPts val="2800"/>
              <a:buNone/>
              <a:defRPr sz="2800">
                <a:solidFill>
                  <a:srgbClr val="595959"/>
                </a:solidFill>
              </a:defRPr>
            </a:lvl1pPr>
            <a:lvl2pPr lvl="1" algn="ctr">
              <a:lnSpc>
                <a:spcPct val="108000"/>
              </a:lnSpc>
              <a:spcBef>
                <a:spcPts val="500"/>
              </a:spcBef>
              <a:spcAft>
                <a:spcPts val="0"/>
              </a:spcAft>
              <a:buSzPts val="2000"/>
              <a:buNone/>
              <a:defRPr sz="2000"/>
            </a:lvl2pPr>
            <a:lvl3pPr lvl="2" algn="ctr">
              <a:lnSpc>
                <a:spcPct val="108000"/>
              </a:lnSpc>
              <a:spcBef>
                <a:spcPts val="500"/>
              </a:spcBef>
              <a:spcAft>
                <a:spcPts val="0"/>
              </a:spcAft>
              <a:buSzPts val="1800"/>
              <a:buNone/>
              <a:defRPr sz="1800"/>
            </a:lvl3pPr>
            <a:lvl4pPr lvl="3" algn="ctr">
              <a:lnSpc>
                <a:spcPct val="108000"/>
              </a:lnSpc>
              <a:spcBef>
                <a:spcPts val="500"/>
              </a:spcBef>
              <a:spcAft>
                <a:spcPts val="0"/>
              </a:spcAft>
              <a:buSzPts val="1600"/>
              <a:buNone/>
              <a:defRPr sz="1600"/>
            </a:lvl4pPr>
            <a:lvl5pPr lvl="4" algn="ctr">
              <a:lnSpc>
                <a:spcPct val="108000"/>
              </a:lnSpc>
              <a:spcBef>
                <a:spcPts val="500"/>
              </a:spcBef>
              <a:spcAft>
                <a:spcPts val="0"/>
              </a:spcAft>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9" name="Google Shape;19;p25"/>
          <p:cNvSpPr txBox="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ctr" rtl="0">
              <a:spcBef>
                <a:spcPts val="0"/>
              </a:spcBef>
              <a:spcAft>
                <a:spcPts val="0"/>
              </a:spcAft>
              <a:buNone/>
            </a:pPr>
            <a:r>
              <a:rPr lang="en-GB" sz="1200" b="0" i="0" u="none" strike="noStrike" cap="none" dirty="0">
                <a:solidFill>
                  <a:srgbClr val="888888"/>
                </a:solidFill>
                <a:latin typeface="Arial"/>
                <a:ea typeface="Arial"/>
                <a:cs typeface="Arial"/>
                <a:sym typeface="Arial"/>
              </a:rPr>
              <a:t>Version 1, July 2026</a:t>
            </a:r>
            <a:endParaRPr sz="1200" b="0" i="0" u="none" strike="noStrike" cap="none" dirty="0">
              <a:solidFill>
                <a:srgbClr val="888888"/>
              </a:solidFill>
              <a:latin typeface="Arial"/>
              <a:ea typeface="Arial"/>
              <a:cs typeface="Arial"/>
              <a:sym typeface="Arial"/>
            </a:endParaRPr>
          </a:p>
        </p:txBody>
      </p:sp>
      <p:sp>
        <p:nvSpPr>
          <p:cNvPr id="20" name="Google Shape;20;p25"/>
          <p:cNvSpPr txBox="1">
            <a:spLocks noGrp="1"/>
          </p:cNvSpPr>
          <p:nvPr>
            <p:ph type="body" idx="2"/>
          </p:nvPr>
        </p:nvSpPr>
        <p:spPr>
          <a:xfrm>
            <a:off x="6096000" y="2846987"/>
            <a:ext cx="5623668" cy="534189"/>
          </a:xfrm>
          <a:prstGeom prst="rect">
            <a:avLst/>
          </a:prstGeom>
          <a:noFill/>
          <a:ln>
            <a:noFill/>
          </a:ln>
        </p:spPr>
        <p:txBody>
          <a:bodyPr spcFirstLastPara="1" wrap="square" lIns="91425" tIns="45700" rIns="91425" bIns="45700" anchor="t" anchorCtr="0">
            <a:noAutofit/>
          </a:bodyPr>
          <a:lstStyle>
            <a:lvl1pPr marL="457200" lvl="0" indent="-228600" algn="r">
              <a:lnSpc>
                <a:spcPct val="108000"/>
              </a:lnSpc>
              <a:spcBef>
                <a:spcPts val="1000"/>
              </a:spcBef>
              <a:spcAft>
                <a:spcPts val="0"/>
              </a:spcAft>
              <a:buSzPts val="2000"/>
              <a:buNone/>
              <a:defRPr sz="2000" b="1" i="0" u="none">
                <a:solidFill>
                  <a:srgbClr val="432673"/>
                </a:solidFill>
              </a:defRPr>
            </a:lvl1pPr>
            <a:lvl2pPr marL="914400" lvl="1" indent="-228600" algn="l">
              <a:lnSpc>
                <a:spcPct val="108000"/>
              </a:lnSpc>
              <a:spcBef>
                <a:spcPts val="500"/>
              </a:spcBef>
              <a:spcAft>
                <a:spcPts val="0"/>
              </a:spcAft>
              <a:buSzPts val="1400"/>
              <a:buNone/>
              <a:defRPr sz="1400"/>
            </a:lvl2pPr>
            <a:lvl3pPr marL="1371600" lvl="2" indent="-228600" algn="l">
              <a:lnSpc>
                <a:spcPct val="108000"/>
              </a:lnSpc>
              <a:spcBef>
                <a:spcPts val="500"/>
              </a:spcBef>
              <a:spcAft>
                <a:spcPts val="0"/>
              </a:spcAft>
              <a:buSzPts val="1400"/>
              <a:buNone/>
              <a:defRPr sz="1400"/>
            </a:lvl3pPr>
            <a:lvl4pPr marL="1828800" lvl="3" indent="-228600" algn="l">
              <a:lnSpc>
                <a:spcPct val="108000"/>
              </a:lnSpc>
              <a:spcBef>
                <a:spcPts val="500"/>
              </a:spcBef>
              <a:spcAft>
                <a:spcPts val="0"/>
              </a:spcAft>
              <a:buSzPts val="1400"/>
              <a:buNone/>
              <a:defRPr sz="1400"/>
            </a:lvl4pPr>
            <a:lvl5pPr marL="2286000" lvl="4" indent="-228600" algn="l">
              <a:lnSpc>
                <a:spcPct val="108000"/>
              </a:lnSpc>
              <a:spcBef>
                <a:spcPts val="500"/>
              </a:spcBef>
              <a:spcAft>
                <a:spcPts val="0"/>
              </a:spcAft>
              <a:buSzPts val="1400"/>
              <a:buNone/>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21" name="Google Shape;21;p25"/>
          <p:cNvSpPr txBox="1">
            <a:spLocks noGrp="1"/>
          </p:cNvSpPr>
          <p:nvPr>
            <p:ph type="body" idx="3"/>
          </p:nvPr>
        </p:nvSpPr>
        <p:spPr>
          <a:xfrm>
            <a:off x="1524000" y="5625863"/>
            <a:ext cx="9144000" cy="458004"/>
          </a:xfrm>
          <a:prstGeom prst="rect">
            <a:avLst/>
          </a:prstGeom>
          <a:noFill/>
          <a:ln>
            <a:noFill/>
          </a:ln>
        </p:spPr>
        <p:txBody>
          <a:bodyPr spcFirstLastPara="1" wrap="square" lIns="91425" tIns="45700" rIns="91425" bIns="45700" anchor="t" anchorCtr="0">
            <a:noAutofit/>
          </a:bodyPr>
          <a:lstStyle>
            <a:lvl1pPr marL="457200" lvl="0" indent="-228600" algn="ctr">
              <a:lnSpc>
                <a:spcPct val="108000"/>
              </a:lnSpc>
              <a:spcBef>
                <a:spcPts val="1000"/>
              </a:spcBef>
              <a:spcAft>
                <a:spcPts val="0"/>
              </a:spcAft>
              <a:buSzPts val="2400"/>
              <a:buNone/>
              <a:defRPr sz="2400">
                <a:solidFill>
                  <a:srgbClr val="262626"/>
                </a:solidFill>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2" name="Google Shape;22;p25" descr="A picture containing screenshot, graphics, pattern, circle&#10;&#10;Description automatically generated"/>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703163" y="2251025"/>
            <a:ext cx="2049637" cy="860482"/>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Activity_video">
  <p:cSld name="Activity_video">
    <p:spTree>
      <p:nvGrpSpPr>
        <p:cNvPr id="1" name="Shape 79"/>
        <p:cNvGrpSpPr/>
        <p:nvPr/>
      </p:nvGrpSpPr>
      <p:grpSpPr>
        <a:xfrm>
          <a:off x="0" y="0"/>
          <a:ext cx="0" cy="0"/>
          <a:chOff x="0" y="0"/>
          <a:chExt cx="0" cy="0"/>
        </a:xfrm>
      </p:grpSpPr>
      <p:sp>
        <p:nvSpPr>
          <p:cNvPr id="81" name="Google Shape;81;p34"/>
          <p:cNvSpPr>
            <a:spLocks noGrp="1"/>
          </p:cNvSpPr>
          <p:nvPr>
            <p:ph type="body" idx="1"/>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2" name="Google Shape;82;p3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3" name="Google Shape;83;p34"/>
          <p:cNvSpPr>
            <a:spLocks noGrp="1"/>
          </p:cNvSpPr>
          <p:nvPr>
            <p:ph type="media" idx="2"/>
          </p:nvPr>
        </p:nvSpPr>
        <p:spPr>
          <a:xfrm>
            <a:off x="1345277" y="1825625"/>
            <a:ext cx="2863468" cy="2014538"/>
          </a:xfrm>
          <a:prstGeom prst="rect">
            <a:avLst/>
          </a:prstGeom>
          <a:noFill/>
          <a:ln>
            <a:noFill/>
          </a:ln>
        </p:spPr>
        <p:txBody>
          <a:bodyPr spcFirstLastPara="1" wrap="square" lIns="91425" tIns="45700" rIns="91425" bIns="45700" anchor="t" anchorCtr="0">
            <a:normAutofit/>
          </a:bodyPr>
          <a:lstStyle>
            <a:lvl1pPr marR="0" lvl="0" algn="l" rtl="0">
              <a:lnSpc>
                <a:spcPct val="108000"/>
              </a:lnSpc>
              <a:spcBef>
                <a:spcPts val="1000"/>
              </a:spcBef>
              <a:spcAft>
                <a:spcPts val="0"/>
              </a:spcAft>
              <a:buClr>
                <a:srgbClr val="534C29"/>
              </a:buClr>
              <a:buSzPts val="2400"/>
              <a:buFont typeface="Arial"/>
              <a:buChar char="•"/>
              <a:defRPr sz="2400" b="0" i="0" u="none" strike="noStrike" cap="none">
                <a:solidFill>
                  <a:srgbClr val="262626"/>
                </a:solidFill>
                <a:latin typeface="Arial"/>
                <a:ea typeface="Arial"/>
                <a:cs typeface="Arial"/>
                <a:sym typeface="Arial"/>
              </a:defRPr>
            </a:lvl1pPr>
            <a:lvl2pPr marR="0" lvl="1" algn="l" rtl="0">
              <a:lnSpc>
                <a:spcPct val="108000"/>
              </a:lnSpc>
              <a:spcBef>
                <a:spcPts val="500"/>
              </a:spcBef>
              <a:spcAft>
                <a:spcPts val="0"/>
              </a:spcAft>
              <a:buClr>
                <a:srgbClr val="534C29"/>
              </a:buClr>
              <a:buSzPts val="2000"/>
              <a:buFont typeface="Arial"/>
              <a:buChar char="•"/>
              <a:defRPr sz="2000" b="0" i="0" u="none" strike="noStrike" cap="none">
                <a:solidFill>
                  <a:srgbClr val="262626"/>
                </a:solidFill>
                <a:latin typeface="Arial"/>
                <a:ea typeface="Arial"/>
                <a:cs typeface="Arial"/>
                <a:sym typeface="Arial"/>
              </a:defRPr>
            </a:lvl2pPr>
            <a:lvl3pPr marR="0" lvl="2" algn="l" rtl="0">
              <a:lnSpc>
                <a:spcPct val="108000"/>
              </a:lnSpc>
              <a:spcBef>
                <a:spcPts val="500"/>
              </a:spcBef>
              <a:spcAft>
                <a:spcPts val="0"/>
              </a:spcAft>
              <a:buClr>
                <a:srgbClr val="534C29"/>
              </a:buClr>
              <a:buSzPts val="1800"/>
              <a:buFont typeface="Arial"/>
              <a:buChar char="•"/>
              <a:defRPr sz="1800" b="0" i="0" u="none" strike="noStrike" cap="none">
                <a:solidFill>
                  <a:srgbClr val="262626"/>
                </a:solidFill>
                <a:latin typeface="Arial"/>
                <a:ea typeface="Arial"/>
                <a:cs typeface="Arial"/>
                <a:sym typeface="Arial"/>
              </a:defRPr>
            </a:lvl3pPr>
            <a:lvl4pPr marR="0" lvl="3"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4pPr>
            <a:lvl5pPr marR="0" lvl="4"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4" name="Google Shape;84;p34"/>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Version 1, July 2026</a:t>
            </a:r>
            <a:endParaRPr sz="1200" b="0" i="0" u="none" strike="noStrike" cap="none" dirty="0">
              <a:solidFill>
                <a:srgbClr val="888888"/>
              </a:solidFill>
              <a:latin typeface="Arial"/>
              <a:ea typeface="Arial"/>
              <a:cs typeface="Arial"/>
              <a:sym typeface="Arial"/>
            </a:endParaRPr>
          </a:p>
        </p:txBody>
      </p:sp>
      <p:sp>
        <p:nvSpPr>
          <p:cNvPr id="85" name="Google Shape;85;p34"/>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6" name="Google Shape;86;p34"/>
          <p:cNvSpPr>
            <a:spLocks noGrp="1"/>
          </p:cNvSpPr>
          <p:nvPr>
            <p:ph type="media" idx="4"/>
          </p:nvPr>
        </p:nvSpPr>
        <p:spPr>
          <a:xfrm>
            <a:off x="4913252" y="1825625"/>
            <a:ext cx="2868020" cy="2014538"/>
          </a:xfrm>
          <a:prstGeom prst="rect">
            <a:avLst/>
          </a:prstGeom>
          <a:noFill/>
          <a:ln>
            <a:noFill/>
          </a:ln>
        </p:spPr>
        <p:txBody>
          <a:bodyPr spcFirstLastPara="1" wrap="square" lIns="91425" tIns="45700" rIns="91425" bIns="45700" anchor="t" anchorCtr="0">
            <a:normAutofit/>
          </a:bodyPr>
          <a:lstStyle>
            <a:lvl1pPr marR="0" lvl="0" algn="l" rtl="0">
              <a:lnSpc>
                <a:spcPct val="108000"/>
              </a:lnSpc>
              <a:spcBef>
                <a:spcPts val="1000"/>
              </a:spcBef>
              <a:spcAft>
                <a:spcPts val="0"/>
              </a:spcAft>
              <a:buClr>
                <a:srgbClr val="534C29"/>
              </a:buClr>
              <a:buSzPts val="2400"/>
              <a:buFont typeface="Arial"/>
              <a:buChar char="•"/>
              <a:defRPr sz="2400" b="0" i="0" u="none" strike="noStrike" cap="none">
                <a:solidFill>
                  <a:srgbClr val="262626"/>
                </a:solidFill>
                <a:latin typeface="Arial"/>
                <a:ea typeface="Arial"/>
                <a:cs typeface="Arial"/>
                <a:sym typeface="Arial"/>
              </a:defRPr>
            </a:lvl1pPr>
            <a:lvl2pPr marR="0" lvl="1" algn="l" rtl="0">
              <a:lnSpc>
                <a:spcPct val="108000"/>
              </a:lnSpc>
              <a:spcBef>
                <a:spcPts val="500"/>
              </a:spcBef>
              <a:spcAft>
                <a:spcPts val="0"/>
              </a:spcAft>
              <a:buClr>
                <a:srgbClr val="534C29"/>
              </a:buClr>
              <a:buSzPts val="2000"/>
              <a:buFont typeface="Arial"/>
              <a:buChar char="•"/>
              <a:defRPr sz="2000" b="0" i="0" u="none" strike="noStrike" cap="none">
                <a:solidFill>
                  <a:srgbClr val="262626"/>
                </a:solidFill>
                <a:latin typeface="Arial"/>
                <a:ea typeface="Arial"/>
                <a:cs typeface="Arial"/>
                <a:sym typeface="Arial"/>
              </a:defRPr>
            </a:lvl2pPr>
            <a:lvl3pPr marR="0" lvl="2" algn="l" rtl="0">
              <a:lnSpc>
                <a:spcPct val="108000"/>
              </a:lnSpc>
              <a:spcBef>
                <a:spcPts val="500"/>
              </a:spcBef>
              <a:spcAft>
                <a:spcPts val="0"/>
              </a:spcAft>
              <a:buClr>
                <a:srgbClr val="534C29"/>
              </a:buClr>
              <a:buSzPts val="1800"/>
              <a:buFont typeface="Arial"/>
              <a:buChar char="•"/>
              <a:defRPr sz="1800" b="0" i="0" u="none" strike="noStrike" cap="none">
                <a:solidFill>
                  <a:srgbClr val="262626"/>
                </a:solidFill>
                <a:latin typeface="Arial"/>
                <a:ea typeface="Arial"/>
                <a:cs typeface="Arial"/>
                <a:sym typeface="Arial"/>
              </a:defRPr>
            </a:lvl3pPr>
            <a:lvl4pPr marR="0" lvl="3"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4pPr>
            <a:lvl5pPr marR="0" lvl="4"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7" name="Google Shape;87;p34"/>
          <p:cNvSpPr>
            <a:spLocks noGrp="1"/>
          </p:cNvSpPr>
          <p:nvPr>
            <p:ph type="media" idx="5"/>
          </p:nvPr>
        </p:nvSpPr>
        <p:spPr>
          <a:xfrm>
            <a:off x="8485779" y="1825625"/>
            <a:ext cx="2868020" cy="2014538"/>
          </a:xfrm>
          <a:prstGeom prst="rect">
            <a:avLst/>
          </a:prstGeom>
          <a:noFill/>
          <a:ln>
            <a:noFill/>
          </a:ln>
        </p:spPr>
        <p:txBody>
          <a:bodyPr spcFirstLastPara="1" wrap="square" lIns="91425" tIns="45700" rIns="91425" bIns="45700" anchor="t" anchorCtr="0">
            <a:normAutofit/>
          </a:bodyPr>
          <a:lstStyle>
            <a:lvl1pPr marR="0" lvl="0" algn="l" rtl="0">
              <a:lnSpc>
                <a:spcPct val="108000"/>
              </a:lnSpc>
              <a:spcBef>
                <a:spcPts val="1000"/>
              </a:spcBef>
              <a:spcAft>
                <a:spcPts val="0"/>
              </a:spcAft>
              <a:buClr>
                <a:srgbClr val="534C29"/>
              </a:buClr>
              <a:buSzPts val="2400"/>
              <a:buFont typeface="Arial"/>
              <a:buChar char="•"/>
              <a:defRPr sz="2400" b="0" i="0" u="none" strike="noStrike" cap="none">
                <a:solidFill>
                  <a:srgbClr val="262626"/>
                </a:solidFill>
                <a:latin typeface="Arial"/>
                <a:ea typeface="Arial"/>
                <a:cs typeface="Arial"/>
                <a:sym typeface="Arial"/>
              </a:defRPr>
            </a:lvl1pPr>
            <a:lvl2pPr marR="0" lvl="1" algn="l" rtl="0">
              <a:lnSpc>
                <a:spcPct val="108000"/>
              </a:lnSpc>
              <a:spcBef>
                <a:spcPts val="500"/>
              </a:spcBef>
              <a:spcAft>
                <a:spcPts val="0"/>
              </a:spcAft>
              <a:buClr>
                <a:srgbClr val="534C29"/>
              </a:buClr>
              <a:buSzPts val="2000"/>
              <a:buFont typeface="Arial"/>
              <a:buChar char="•"/>
              <a:defRPr sz="2000" b="0" i="0" u="none" strike="noStrike" cap="none">
                <a:solidFill>
                  <a:srgbClr val="262626"/>
                </a:solidFill>
                <a:latin typeface="Arial"/>
                <a:ea typeface="Arial"/>
                <a:cs typeface="Arial"/>
                <a:sym typeface="Arial"/>
              </a:defRPr>
            </a:lvl2pPr>
            <a:lvl3pPr marR="0" lvl="2" algn="l" rtl="0">
              <a:lnSpc>
                <a:spcPct val="108000"/>
              </a:lnSpc>
              <a:spcBef>
                <a:spcPts val="500"/>
              </a:spcBef>
              <a:spcAft>
                <a:spcPts val="0"/>
              </a:spcAft>
              <a:buClr>
                <a:srgbClr val="534C29"/>
              </a:buClr>
              <a:buSzPts val="1800"/>
              <a:buFont typeface="Arial"/>
              <a:buChar char="•"/>
              <a:defRPr sz="1800" b="0" i="0" u="none" strike="noStrike" cap="none">
                <a:solidFill>
                  <a:srgbClr val="262626"/>
                </a:solidFill>
                <a:latin typeface="Arial"/>
                <a:ea typeface="Arial"/>
                <a:cs typeface="Arial"/>
                <a:sym typeface="Arial"/>
              </a:defRPr>
            </a:lvl3pPr>
            <a:lvl4pPr marR="0" lvl="3"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4pPr>
            <a:lvl5pPr marR="0" lvl="4"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8" name="Google Shape;88;p34"/>
          <p:cNvSpPr>
            <a:spLocks noGrp="1"/>
          </p:cNvSpPr>
          <p:nvPr>
            <p:ph type="media" idx="6"/>
          </p:nvPr>
        </p:nvSpPr>
        <p:spPr>
          <a:xfrm>
            <a:off x="3128522" y="4046026"/>
            <a:ext cx="2869506" cy="2014538"/>
          </a:xfrm>
          <a:prstGeom prst="rect">
            <a:avLst/>
          </a:prstGeom>
          <a:noFill/>
          <a:ln>
            <a:noFill/>
          </a:ln>
        </p:spPr>
        <p:txBody>
          <a:bodyPr spcFirstLastPara="1" wrap="square" lIns="91425" tIns="45700" rIns="91425" bIns="45700" anchor="t" anchorCtr="0">
            <a:normAutofit/>
          </a:bodyPr>
          <a:lstStyle>
            <a:lvl1pPr marR="0" lvl="0" algn="l" rtl="0">
              <a:lnSpc>
                <a:spcPct val="108000"/>
              </a:lnSpc>
              <a:spcBef>
                <a:spcPts val="1000"/>
              </a:spcBef>
              <a:spcAft>
                <a:spcPts val="0"/>
              </a:spcAft>
              <a:buClr>
                <a:srgbClr val="534C29"/>
              </a:buClr>
              <a:buSzPts val="2400"/>
              <a:buFont typeface="Arial"/>
              <a:buChar char="•"/>
              <a:defRPr sz="2400" b="0" i="0" u="none" strike="noStrike" cap="none">
                <a:solidFill>
                  <a:srgbClr val="262626"/>
                </a:solidFill>
                <a:latin typeface="Arial"/>
                <a:ea typeface="Arial"/>
                <a:cs typeface="Arial"/>
                <a:sym typeface="Arial"/>
              </a:defRPr>
            </a:lvl1pPr>
            <a:lvl2pPr marR="0" lvl="1" algn="l" rtl="0">
              <a:lnSpc>
                <a:spcPct val="108000"/>
              </a:lnSpc>
              <a:spcBef>
                <a:spcPts val="500"/>
              </a:spcBef>
              <a:spcAft>
                <a:spcPts val="0"/>
              </a:spcAft>
              <a:buClr>
                <a:srgbClr val="534C29"/>
              </a:buClr>
              <a:buSzPts val="2000"/>
              <a:buFont typeface="Arial"/>
              <a:buChar char="•"/>
              <a:defRPr sz="2000" b="0" i="0" u="none" strike="noStrike" cap="none">
                <a:solidFill>
                  <a:srgbClr val="262626"/>
                </a:solidFill>
                <a:latin typeface="Arial"/>
                <a:ea typeface="Arial"/>
                <a:cs typeface="Arial"/>
                <a:sym typeface="Arial"/>
              </a:defRPr>
            </a:lvl2pPr>
            <a:lvl3pPr marR="0" lvl="2" algn="l" rtl="0">
              <a:lnSpc>
                <a:spcPct val="108000"/>
              </a:lnSpc>
              <a:spcBef>
                <a:spcPts val="500"/>
              </a:spcBef>
              <a:spcAft>
                <a:spcPts val="0"/>
              </a:spcAft>
              <a:buClr>
                <a:srgbClr val="534C29"/>
              </a:buClr>
              <a:buSzPts val="1800"/>
              <a:buFont typeface="Arial"/>
              <a:buChar char="•"/>
              <a:defRPr sz="1800" b="0" i="0" u="none" strike="noStrike" cap="none">
                <a:solidFill>
                  <a:srgbClr val="262626"/>
                </a:solidFill>
                <a:latin typeface="Arial"/>
                <a:ea typeface="Arial"/>
                <a:cs typeface="Arial"/>
                <a:sym typeface="Arial"/>
              </a:defRPr>
            </a:lvl3pPr>
            <a:lvl4pPr marR="0" lvl="3"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4pPr>
            <a:lvl5pPr marR="0" lvl="4"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9" name="Google Shape;89;p34"/>
          <p:cNvSpPr>
            <a:spLocks noGrp="1"/>
          </p:cNvSpPr>
          <p:nvPr>
            <p:ph type="media" idx="7"/>
          </p:nvPr>
        </p:nvSpPr>
        <p:spPr>
          <a:xfrm>
            <a:off x="6701049" y="4046026"/>
            <a:ext cx="2869506" cy="2014538"/>
          </a:xfrm>
          <a:prstGeom prst="rect">
            <a:avLst/>
          </a:prstGeom>
          <a:noFill/>
          <a:ln>
            <a:noFill/>
          </a:ln>
        </p:spPr>
        <p:txBody>
          <a:bodyPr spcFirstLastPara="1" wrap="square" lIns="91425" tIns="45700" rIns="91425" bIns="45700" anchor="t" anchorCtr="0">
            <a:normAutofit/>
          </a:bodyPr>
          <a:lstStyle>
            <a:lvl1pPr marR="0" lvl="0" algn="l" rtl="0">
              <a:lnSpc>
                <a:spcPct val="108000"/>
              </a:lnSpc>
              <a:spcBef>
                <a:spcPts val="1000"/>
              </a:spcBef>
              <a:spcAft>
                <a:spcPts val="0"/>
              </a:spcAft>
              <a:buClr>
                <a:srgbClr val="534C29"/>
              </a:buClr>
              <a:buSzPts val="2400"/>
              <a:buFont typeface="Arial"/>
              <a:buChar char="•"/>
              <a:defRPr sz="2400" b="0" i="0" u="none" strike="noStrike" cap="none">
                <a:solidFill>
                  <a:srgbClr val="262626"/>
                </a:solidFill>
                <a:latin typeface="Arial"/>
                <a:ea typeface="Arial"/>
                <a:cs typeface="Arial"/>
                <a:sym typeface="Arial"/>
              </a:defRPr>
            </a:lvl1pPr>
            <a:lvl2pPr marR="0" lvl="1" algn="l" rtl="0">
              <a:lnSpc>
                <a:spcPct val="108000"/>
              </a:lnSpc>
              <a:spcBef>
                <a:spcPts val="500"/>
              </a:spcBef>
              <a:spcAft>
                <a:spcPts val="0"/>
              </a:spcAft>
              <a:buClr>
                <a:srgbClr val="534C29"/>
              </a:buClr>
              <a:buSzPts val="2000"/>
              <a:buFont typeface="Arial"/>
              <a:buChar char="•"/>
              <a:defRPr sz="2000" b="0" i="0" u="none" strike="noStrike" cap="none">
                <a:solidFill>
                  <a:srgbClr val="262626"/>
                </a:solidFill>
                <a:latin typeface="Arial"/>
                <a:ea typeface="Arial"/>
                <a:cs typeface="Arial"/>
                <a:sym typeface="Arial"/>
              </a:defRPr>
            </a:lvl2pPr>
            <a:lvl3pPr marR="0" lvl="2" algn="l" rtl="0">
              <a:lnSpc>
                <a:spcPct val="108000"/>
              </a:lnSpc>
              <a:spcBef>
                <a:spcPts val="500"/>
              </a:spcBef>
              <a:spcAft>
                <a:spcPts val="0"/>
              </a:spcAft>
              <a:buClr>
                <a:srgbClr val="534C29"/>
              </a:buClr>
              <a:buSzPts val="1800"/>
              <a:buFont typeface="Arial"/>
              <a:buChar char="•"/>
              <a:defRPr sz="1800" b="0" i="0" u="none" strike="noStrike" cap="none">
                <a:solidFill>
                  <a:srgbClr val="262626"/>
                </a:solidFill>
                <a:latin typeface="Arial"/>
                <a:ea typeface="Arial"/>
                <a:cs typeface="Arial"/>
                <a:sym typeface="Arial"/>
              </a:defRPr>
            </a:lvl3pPr>
            <a:lvl4pPr marR="0" lvl="3"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4pPr>
            <a:lvl5pPr marR="0" lvl="4"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90" name="Google Shape;90;p34"/>
          <p:cNvSpPr/>
          <p:nvPr/>
        </p:nvSpPr>
        <p:spPr>
          <a:xfrm>
            <a:off x="838200" y="1825625"/>
            <a:ext cx="507077" cy="507077"/>
          </a:xfrm>
          <a:prstGeom prst="ellipse">
            <a:avLst/>
          </a:prstGeom>
          <a:solidFill>
            <a:srgbClr val="43267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b="1" i="0" u="none" strike="noStrike" cap="none">
                <a:solidFill>
                  <a:schemeClr val="lt1"/>
                </a:solidFill>
                <a:latin typeface="Arial"/>
                <a:ea typeface="Arial"/>
                <a:cs typeface="Arial"/>
                <a:sym typeface="Arial"/>
              </a:rPr>
              <a:t>1</a:t>
            </a:r>
            <a:endParaRPr/>
          </a:p>
        </p:txBody>
      </p:sp>
      <p:sp>
        <p:nvSpPr>
          <p:cNvPr id="91" name="Google Shape;91;p34"/>
          <p:cNvSpPr/>
          <p:nvPr/>
        </p:nvSpPr>
        <p:spPr>
          <a:xfrm>
            <a:off x="4406175" y="1825625"/>
            <a:ext cx="507077" cy="507077"/>
          </a:xfrm>
          <a:prstGeom prst="ellipse">
            <a:avLst/>
          </a:prstGeom>
          <a:solidFill>
            <a:srgbClr val="43267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b="1" i="0" u="none" strike="noStrike" cap="none">
                <a:solidFill>
                  <a:schemeClr val="lt1"/>
                </a:solidFill>
                <a:latin typeface="Arial"/>
                <a:ea typeface="Arial"/>
                <a:cs typeface="Arial"/>
                <a:sym typeface="Arial"/>
              </a:rPr>
              <a:t>2</a:t>
            </a:r>
            <a:endParaRPr/>
          </a:p>
        </p:txBody>
      </p:sp>
      <p:sp>
        <p:nvSpPr>
          <p:cNvPr id="92" name="Google Shape;92;p34"/>
          <p:cNvSpPr/>
          <p:nvPr/>
        </p:nvSpPr>
        <p:spPr>
          <a:xfrm>
            <a:off x="7983254" y="1825625"/>
            <a:ext cx="507077" cy="507077"/>
          </a:xfrm>
          <a:prstGeom prst="ellipse">
            <a:avLst/>
          </a:prstGeom>
          <a:solidFill>
            <a:srgbClr val="43267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b="1" i="0" u="none" strike="noStrike" cap="none">
                <a:solidFill>
                  <a:schemeClr val="lt1"/>
                </a:solidFill>
                <a:latin typeface="Arial"/>
                <a:ea typeface="Arial"/>
                <a:cs typeface="Arial"/>
                <a:sym typeface="Arial"/>
              </a:rPr>
              <a:t>3</a:t>
            </a:r>
            <a:endParaRPr/>
          </a:p>
        </p:txBody>
      </p:sp>
      <p:sp>
        <p:nvSpPr>
          <p:cNvPr id="93" name="Google Shape;93;p34"/>
          <p:cNvSpPr/>
          <p:nvPr/>
        </p:nvSpPr>
        <p:spPr>
          <a:xfrm>
            <a:off x="2621445" y="4046026"/>
            <a:ext cx="507077" cy="507077"/>
          </a:xfrm>
          <a:prstGeom prst="ellipse">
            <a:avLst/>
          </a:prstGeom>
          <a:solidFill>
            <a:srgbClr val="43267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b="1" i="0" u="none" strike="noStrike" cap="none">
                <a:solidFill>
                  <a:schemeClr val="lt1"/>
                </a:solidFill>
                <a:latin typeface="Arial"/>
                <a:ea typeface="Arial"/>
                <a:cs typeface="Arial"/>
                <a:sym typeface="Arial"/>
              </a:rPr>
              <a:t>4</a:t>
            </a:r>
            <a:endParaRPr/>
          </a:p>
        </p:txBody>
      </p:sp>
      <p:sp>
        <p:nvSpPr>
          <p:cNvPr id="94" name="Google Shape;94;p34"/>
          <p:cNvSpPr/>
          <p:nvPr/>
        </p:nvSpPr>
        <p:spPr>
          <a:xfrm>
            <a:off x="6193974" y="4046026"/>
            <a:ext cx="507077" cy="507077"/>
          </a:xfrm>
          <a:prstGeom prst="ellipse">
            <a:avLst/>
          </a:prstGeom>
          <a:solidFill>
            <a:srgbClr val="43267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b="1" i="0" u="none" strike="noStrike" cap="none">
                <a:solidFill>
                  <a:schemeClr val="lt1"/>
                </a:solidFill>
                <a:latin typeface="Arial"/>
                <a:ea typeface="Arial"/>
                <a:cs typeface="Arial"/>
                <a:sym typeface="Arial"/>
              </a:rPr>
              <a:t>5</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1_Activity_video+caption">
  <p:cSld name="1_Activity_video+caption">
    <p:spTree>
      <p:nvGrpSpPr>
        <p:cNvPr id="1" name="Shape 95"/>
        <p:cNvGrpSpPr/>
        <p:nvPr/>
      </p:nvGrpSpPr>
      <p:grpSpPr>
        <a:xfrm>
          <a:off x="0" y="0"/>
          <a:ext cx="0" cy="0"/>
          <a:chOff x="0" y="0"/>
          <a:chExt cx="0" cy="0"/>
        </a:xfrm>
      </p:grpSpPr>
      <p:sp>
        <p:nvSpPr>
          <p:cNvPr id="97" name="Google Shape;97;p35"/>
          <p:cNvSpPr>
            <a:spLocks noGrp="1"/>
          </p:cNvSpPr>
          <p:nvPr>
            <p:ph type="body" idx="1"/>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8" name="Google Shape;98;p3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9" name="Google Shape;99;p35"/>
          <p:cNvSpPr>
            <a:spLocks noGrp="1"/>
          </p:cNvSpPr>
          <p:nvPr>
            <p:ph type="media" idx="2"/>
          </p:nvPr>
        </p:nvSpPr>
        <p:spPr>
          <a:xfrm>
            <a:off x="838200" y="1825625"/>
            <a:ext cx="10515600" cy="3714142"/>
          </a:xfrm>
          <a:prstGeom prst="rect">
            <a:avLst/>
          </a:prstGeom>
          <a:noFill/>
          <a:ln>
            <a:noFill/>
          </a:ln>
        </p:spPr>
        <p:txBody>
          <a:bodyPr spcFirstLastPara="1" wrap="square" lIns="91425" tIns="45700" rIns="91425" bIns="45700" anchor="t" anchorCtr="0">
            <a:normAutofit/>
          </a:bodyPr>
          <a:lstStyle>
            <a:lvl1pPr marR="0" lvl="0" algn="l" rtl="0">
              <a:lnSpc>
                <a:spcPct val="108000"/>
              </a:lnSpc>
              <a:spcBef>
                <a:spcPts val="1000"/>
              </a:spcBef>
              <a:spcAft>
                <a:spcPts val="0"/>
              </a:spcAft>
              <a:buClr>
                <a:srgbClr val="534C29"/>
              </a:buClr>
              <a:buSzPts val="2400"/>
              <a:buFont typeface="Arial"/>
              <a:buChar char="•"/>
              <a:defRPr sz="2400" b="0" i="0" u="none" strike="noStrike" cap="none">
                <a:solidFill>
                  <a:srgbClr val="262626"/>
                </a:solidFill>
                <a:latin typeface="Arial"/>
                <a:ea typeface="Arial"/>
                <a:cs typeface="Arial"/>
                <a:sym typeface="Arial"/>
              </a:defRPr>
            </a:lvl1pPr>
            <a:lvl2pPr marR="0" lvl="1" algn="l" rtl="0">
              <a:lnSpc>
                <a:spcPct val="108000"/>
              </a:lnSpc>
              <a:spcBef>
                <a:spcPts val="500"/>
              </a:spcBef>
              <a:spcAft>
                <a:spcPts val="0"/>
              </a:spcAft>
              <a:buClr>
                <a:srgbClr val="534C29"/>
              </a:buClr>
              <a:buSzPts val="2000"/>
              <a:buFont typeface="Arial"/>
              <a:buChar char="•"/>
              <a:defRPr sz="2000" b="0" i="0" u="none" strike="noStrike" cap="none">
                <a:solidFill>
                  <a:srgbClr val="262626"/>
                </a:solidFill>
                <a:latin typeface="Arial"/>
                <a:ea typeface="Arial"/>
                <a:cs typeface="Arial"/>
                <a:sym typeface="Arial"/>
              </a:defRPr>
            </a:lvl2pPr>
            <a:lvl3pPr marR="0" lvl="2" algn="l" rtl="0">
              <a:lnSpc>
                <a:spcPct val="108000"/>
              </a:lnSpc>
              <a:spcBef>
                <a:spcPts val="500"/>
              </a:spcBef>
              <a:spcAft>
                <a:spcPts val="0"/>
              </a:spcAft>
              <a:buClr>
                <a:srgbClr val="534C29"/>
              </a:buClr>
              <a:buSzPts val="1800"/>
              <a:buFont typeface="Arial"/>
              <a:buChar char="•"/>
              <a:defRPr sz="1800" b="0" i="0" u="none" strike="noStrike" cap="none">
                <a:solidFill>
                  <a:srgbClr val="262626"/>
                </a:solidFill>
                <a:latin typeface="Arial"/>
                <a:ea typeface="Arial"/>
                <a:cs typeface="Arial"/>
                <a:sym typeface="Arial"/>
              </a:defRPr>
            </a:lvl3pPr>
            <a:lvl4pPr marR="0" lvl="3"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4pPr>
            <a:lvl5pPr marR="0" lvl="4"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00" name="Google Shape;100;p35"/>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1, July 2026</a:t>
            </a:r>
            <a:endParaRPr sz="1200" b="0" i="0" u="none" strike="noStrike" cap="none" dirty="0">
              <a:solidFill>
                <a:srgbClr val="888888"/>
              </a:solidFill>
              <a:latin typeface="Arial"/>
              <a:ea typeface="Arial"/>
              <a:cs typeface="Arial"/>
              <a:sym typeface="Arial"/>
            </a:endParaRPr>
          </a:p>
        </p:txBody>
      </p:sp>
      <p:sp>
        <p:nvSpPr>
          <p:cNvPr id="101" name="Google Shape;101;p35"/>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 name="Google Shape;102;p35"/>
          <p:cNvSpPr txBox="1">
            <a:spLocks noGrp="1"/>
          </p:cNvSpPr>
          <p:nvPr>
            <p:ph type="body" idx="4"/>
          </p:nvPr>
        </p:nvSpPr>
        <p:spPr>
          <a:xfrm>
            <a:off x="838199" y="5744095"/>
            <a:ext cx="10515599" cy="432867"/>
          </a:xfrm>
          <a:prstGeom prst="rect">
            <a:avLst/>
          </a:prstGeom>
          <a:no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800"/>
              <a:buNone/>
              <a:defRPr sz="1800"/>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Activity_questions">
  <p:cSld name="Activity_questions">
    <p:spTree>
      <p:nvGrpSpPr>
        <p:cNvPr id="1" name="Shape 103"/>
        <p:cNvGrpSpPr/>
        <p:nvPr/>
      </p:nvGrpSpPr>
      <p:grpSpPr>
        <a:xfrm>
          <a:off x="0" y="0"/>
          <a:ext cx="0" cy="0"/>
          <a:chOff x="0" y="0"/>
          <a:chExt cx="0" cy="0"/>
        </a:xfrm>
      </p:grpSpPr>
      <p:pic>
        <p:nvPicPr>
          <p:cNvPr id="104" name="Google Shape;104;p36" descr="A purple and black file folder&#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7556311" y="1610866"/>
            <a:ext cx="4635689" cy="5247133"/>
          </a:xfrm>
          <a:prstGeom prst="rect">
            <a:avLst/>
          </a:prstGeom>
          <a:noFill/>
          <a:ln>
            <a:noFill/>
          </a:ln>
        </p:spPr>
      </p:pic>
      <p:sp>
        <p:nvSpPr>
          <p:cNvPr id="105" name="Google Shape;105;p3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6" name="Google Shape;106;p36"/>
          <p:cNvSpPr txBox="1">
            <a:spLocks noGrp="1"/>
          </p:cNvSpPr>
          <p:nvPr>
            <p:ph type="body" idx="1"/>
          </p:nvPr>
        </p:nvSpPr>
        <p:spPr>
          <a:xfrm>
            <a:off x="838199" y="1825625"/>
            <a:ext cx="6400801"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7" name="Google Shape;107;p36"/>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1, July 2026</a:t>
            </a:r>
            <a:endParaRPr sz="1200" b="0" i="0" u="none" strike="noStrike" cap="none" dirty="0">
              <a:solidFill>
                <a:srgbClr val="888888"/>
              </a:solidFill>
              <a:latin typeface="Arial"/>
              <a:ea typeface="Arial"/>
              <a:cs typeface="Arial"/>
              <a:sym typeface="Arial"/>
            </a:endParaRPr>
          </a:p>
        </p:txBody>
      </p:sp>
      <p:sp>
        <p:nvSpPr>
          <p:cNvPr id="108" name="Google Shape;108;p36"/>
          <p:cNvSpPr>
            <a:spLocks noGrp="1"/>
          </p:cNvSpPr>
          <p:nvPr>
            <p:ph type="body" idx="2"/>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9" name="Google Shape;109;p36"/>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Activity_text+image">
  <p:cSld name="Activity_text+image">
    <p:spTree>
      <p:nvGrpSpPr>
        <p:cNvPr id="1" name="Shape 110"/>
        <p:cNvGrpSpPr/>
        <p:nvPr/>
      </p:nvGrpSpPr>
      <p:grpSpPr>
        <a:xfrm>
          <a:off x="0" y="0"/>
          <a:ext cx="0" cy="0"/>
          <a:chOff x="0" y="0"/>
          <a:chExt cx="0" cy="0"/>
        </a:xfrm>
      </p:grpSpPr>
      <p:sp>
        <p:nvSpPr>
          <p:cNvPr id="111" name="Google Shape;111;p37"/>
          <p:cNvSpPr txBox="1">
            <a:spLocks noGrp="1"/>
          </p:cNvSpPr>
          <p:nvPr>
            <p:ph type="body" idx="1"/>
          </p:nvPr>
        </p:nvSpPr>
        <p:spPr>
          <a:xfrm>
            <a:off x="839788" y="1872343"/>
            <a:ext cx="3932238" cy="3988707"/>
          </a:xfrm>
          <a:prstGeom prst="rect">
            <a:avLst/>
          </a:prstGeom>
          <a:noFill/>
          <a:ln>
            <a:noFill/>
          </a:ln>
        </p:spPr>
        <p:txBody>
          <a:bodyPr spcFirstLastPara="1" wrap="square" lIns="91425" tIns="45700" rIns="91425" bIns="457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2" name="Google Shape;112;p37"/>
          <p:cNvSpPr txBox="1">
            <a:spLocks noGrp="1"/>
          </p:cNvSpPr>
          <p:nvPr>
            <p:ph type="title"/>
          </p:nvPr>
        </p:nvSpPr>
        <p:spPr>
          <a:xfrm>
            <a:off x="839788" y="457200"/>
            <a:ext cx="3932237" cy="1255486"/>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262626"/>
              </a:buClr>
              <a:buSzPts val="3600"/>
              <a:buFont typeface="Arial"/>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3" name="Google Shape;113;p37"/>
          <p:cNvSpPr>
            <a:spLocks noGrp="1"/>
          </p:cNvSpPr>
          <p:nvPr>
            <p:ph type="pic" idx="2"/>
          </p:nvPr>
        </p:nvSpPr>
        <p:spPr>
          <a:xfrm>
            <a:off x="5183188" y="1284514"/>
            <a:ext cx="5762398" cy="4576536"/>
          </a:xfrm>
          <a:prstGeom prst="rect">
            <a:avLst/>
          </a:prstGeom>
          <a:noFill/>
          <a:ln>
            <a:noFill/>
          </a:ln>
        </p:spPr>
      </p:sp>
      <p:sp>
        <p:nvSpPr>
          <p:cNvPr id="114" name="Google Shape;114;p37"/>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1, July 2026</a:t>
            </a:r>
            <a:endParaRPr sz="1200" b="0" i="0" u="none" strike="noStrike" cap="none" dirty="0">
              <a:solidFill>
                <a:srgbClr val="888888"/>
              </a:solidFill>
              <a:latin typeface="Arial"/>
              <a:ea typeface="Arial"/>
              <a:cs typeface="Arial"/>
              <a:sym typeface="Arial"/>
            </a:endParaRPr>
          </a:p>
        </p:txBody>
      </p:sp>
      <p:sp>
        <p:nvSpPr>
          <p:cNvPr id="115" name="Google Shape;115;p37"/>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6" name="Google Shape;116;p37"/>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Activity_two box">
  <p:cSld name="Activity_two box">
    <p:spTree>
      <p:nvGrpSpPr>
        <p:cNvPr id="1" name="Shape 117"/>
        <p:cNvGrpSpPr/>
        <p:nvPr/>
      </p:nvGrpSpPr>
      <p:grpSpPr>
        <a:xfrm>
          <a:off x="0" y="0"/>
          <a:ext cx="0" cy="0"/>
          <a:chOff x="0" y="0"/>
          <a:chExt cx="0" cy="0"/>
        </a:xfrm>
      </p:grpSpPr>
      <p:sp>
        <p:nvSpPr>
          <p:cNvPr id="118" name="Google Shape;118;p3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9" name="Google Shape;119;p38"/>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1, July 2026</a:t>
            </a:r>
            <a:endParaRPr sz="1200" b="0" i="0" u="none" strike="noStrike" cap="none" dirty="0">
              <a:solidFill>
                <a:srgbClr val="888888"/>
              </a:solidFill>
              <a:latin typeface="Arial"/>
              <a:ea typeface="Arial"/>
              <a:cs typeface="Arial"/>
              <a:sym typeface="Arial"/>
            </a:endParaRPr>
          </a:p>
        </p:txBody>
      </p:sp>
      <p:sp>
        <p:nvSpPr>
          <p:cNvPr id="120" name="Google Shape;120;p38"/>
          <p:cNvSpPr txBox="1">
            <a:spLocks noGrp="1"/>
          </p:cNvSpPr>
          <p:nvPr>
            <p:ph type="body" idx="1"/>
          </p:nvPr>
        </p:nvSpPr>
        <p:spPr>
          <a:xfrm>
            <a:off x="838200" y="1978025"/>
            <a:ext cx="5196840" cy="4351338"/>
          </a:xfrm>
          <a:prstGeom prst="rect">
            <a:avLst/>
          </a:prstGeom>
          <a:noFill/>
          <a:ln w="28575" cap="flat" cmpd="sng">
            <a:solidFill>
              <a:srgbClr val="EBDDF4"/>
            </a:solidFill>
            <a:prstDash val="solid"/>
            <a:round/>
            <a:headEnd type="none" w="sm" len="sm"/>
            <a:tailEnd type="none" w="sm" len="sm"/>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1" name="Google Shape;121;p38"/>
          <p:cNvSpPr txBox="1">
            <a:spLocks noGrp="1"/>
          </p:cNvSpPr>
          <p:nvPr>
            <p:ph type="body" idx="2"/>
          </p:nvPr>
        </p:nvSpPr>
        <p:spPr>
          <a:xfrm>
            <a:off x="6168046" y="1978025"/>
            <a:ext cx="5196840" cy="4351338"/>
          </a:xfrm>
          <a:prstGeom prst="rect">
            <a:avLst/>
          </a:prstGeom>
          <a:noFill/>
          <a:ln w="28575" cap="flat" cmpd="sng">
            <a:solidFill>
              <a:srgbClr val="EBDDF4"/>
            </a:solidFill>
            <a:prstDash val="solid"/>
            <a:round/>
            <a:headEnd type="none" w="sm" len="sm"/>
            <a:tailEnd type="none" w="sm" len="sm"/>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2" name="Google Shape;122;p38"/>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3" name="Google Shape;123;p38"/>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onsolidation">
  <p:cSld name="Consolidation">
    <p:spTree>
      <p:nvGrpSpPr>
        <p:cNvPr id="1" name="Shape 124"/>
        <p:cNvGrpSpPr/>
        <p:nvPr/>
      </p:nvGrpSpPr>
      <p:grpSpPr>
        <a:xfrm>
          <a:off x="0" y="0"/>
          <a:ext cx="0" cy="0"/>
          <a:chOff x="0" y="0"/>
          <a:chExt cx="0" cy="0"/>
        </a:xfrm>
      </p:grpSpPr>
      <p:sp>
        <p:nvSpPr>
          <p:cNvPr id="126" name="Google Shape;126;p3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7" name="Google Shape;127;p39"/>
          <p:cNvSpPr txBox="1">
            <a:spLocks noGrp="1"/>
          </p:cNvSpPr>
          <p:nvPr>
            <p:ph type="body" idx="1"/>
          </p:nvPr>
        </p:nvSpPr>
        <p:spPr>
          <a:xfrm>
            <a:off x="838199" y="1825625"/>
            <a:ext cx="10515599"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8" name="Google Shape;128;p39"/>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1, July 2026</a:t>
            </a:r>
            <a:endParaRPr sz="1200" b="0" i="0" u="none" strike="noStrike" cap="none" dirty="0">
              <a:solidFill>
                <a:srgbClr val="888888"/>
              </a:solidFill>
              <a:latin typeface="Arial"/>
              <a:ea typeface="Arial"/>
              <a:cs typeface="Arial"/>
              <a:sym typeface="Arial"/>
            </a:endParaRPr>
          </a:p>
        </p:txBody>
      </p:sp>
      <p:sp>
        <p:nvSpPr>
          <p:cNvPr id="129" name="Google Shape;129;p39"/>
          <p:cNvSpPr>
            <a:spLocks noGrp="1"/>
          </p:cNvSpPr>
          <p:nvPr>
            <p:ph type="body" idx="2"/>
          </p:nvPr>
        </p:nvSpPr>
        <p:spPr>
          <a:xfrm>
            <a:off x="9973929" y="162686"/>
            <a:ext cx="2078545" cy="365125"/>
          </a:xfrm>
          <a:prstGeom prst="flowChartAlternateProcess">
            <a:avLst/>
          </a:prstGeom>
          <a:solidFill>
            <a:srgbClr val="8E53EF"/>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0" name="Google Shape;130;p39"/>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Consolida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xfrm>
            <a:off x="838199" y="1825625"/>
            <a:ext cx="10515599" cy="4351338"/>
          </a:xfrm>
        </p:spPr>
        <p:txBody>
          <a:bodyPr/>
          <a:lstStyle>
            <a:lvl1pPr>
              <a:buClr>
                <a:srgbClr val="432673"/>
              </a:buClr>
              <a:defRPr/>
            </a:lvl1pPr>
            <a:lvl2pPr>
              <a:buClr>
                <a:srgbClr val="432673"/>
              </a:buClr>
              <a:defRPr/>
            </a:lvl2pPr>
            <a:lvl3pPr>
              <a:buClr>
                <a:srgbClr val="432673"/>
              </a:buClr>
              <a:defRPr/>
            </a:lvl3pPr>
            <a:lvl4pPr>
              <a:buClr>
                <a:srgbClr val="432673"/>
              </a:buClr>
              <a:defRPr/>
            </a:lvl4pPr>
            <a:lvl5pPr>
              <a:buClr>
                <a:srgbClr val="432673"/>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Text Placeholder 5">
            <a:extLst>
              <a:ext uri="{FF2B5EF4-FFF2-40B4-BE49-F238E27FC236}">
                <a16:creationId xmlns:a16="http://schemas.microsoft.com/office/drawing/2014/main" id="{FF5D3C5C-5B7F-CBEB-FEEC-39FE9832DEA5}"/>
              </a:ext>
            </a:extLst>
          </p:cNvPr>
          <p:cNvSpPr>
            <a:spLocks noGrp="1"/>
          </p:cNvSpPr>
          <p:nvPr>
            <p:ph type="body" sz="quarter" idx="14"/>
          </p:nvPr>
        </p:nvSpPr>
        <p:spPr>
          <a:xfrm>
            <a:off x="9973929" y="162686"/>
            <a:ext cx="2078545" cy="365125"/>
          </a:xfrm>
          <a:prstGeom prst="flowChartAlternateProcess">
            <a:avLst/>
          </a:prstGeom>
          <a:solidFill>
            <a:srgbClr val="8E53E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4" name="Text Placeholder 12">
            <a:extLst>
              <a:ext uri="{FF2B5EF4-FFF2-40B4-BE49-F238E27FC236}">
                <a16:creationId xmlns:a16="http://schemas.microsoft.com/office/drawing/2014/main" id="{EBB2B898-75E4-BA92-0EDE-F8F75E140AC5}"/>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5" name="Footer Placeholder 4">
            <a:extLst>
              <a:ext uri="{FF2B5EF4-FFF2-40B4-BE49-F238E27FC236}">
                <a16:creationId xmlns:a16="http://schemas.microsoft.com/office/drawing/2014/main" id="{D8382BDE-4DD0-D8C6-583A-52FFBA104F9E}"/>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algn="r"/>
            <a:r>
              <a:rPr lang="en-US" dirty="0">
                <a:latin typeface="Arial" panose="020B0604020202020204" pitchFamily="34" charset="0"/>
                <a:cs typeface="Arial" panose="020B0604020202020204" pitchFamily="34" charset="0"/>
              </a:rPr>
              <a:t>Version 1, July 2026</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6565899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Intro_1">
  <p:cSld name="Intro_1">
    <p:spTree>
      <p:nvGrpSpPr>
        <p:cNvPr id="1" name="Shape 23"/>
        <p:cNvGrpSpPr/>
        <p:nvPr/>
      </p:nvGrpSpPr>
      <p:grpSpPr>
        <a:xfrm>
          <a:off x="0" y="0"/>
          <a:ext cx="0" cy="0"/>
          <a:chOff x="0" y="0"/>
          <a:chExt cx="0" cy="0"/>
        </a:xfrm>
      </p:grpSpPr>
      <p:sp>
        <p:nvSpPr>
          <p:cNvPr id="25" name="Google Shape;25;p2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6" name="Google Shape;26;p26"/>
          <p:cNvSpPr txBox="1">
            <a:spLocks noGrp="1"/>
          </p:cNvSpPr>
          <p:nvPr>
            <p:ph type="body" idx="1"/>
          </p:nvPr>
        </p:nvSpPr>
        <p:spPr>
          <a:xfrm>
            <a:off x="838200" y="1825625"/>
            <a:ext cx="64008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 name="Google Shape;27;p26"/>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Version 1, July 2026</a:t>
            </a:r>
            <a:endParaRPr sz="1200" b="0" i="0" u="none" strike="noStrike" cap="none" dirty="0">
              <a:solidFill>
                <a:srgbClr val="888888"/>
              </a:solidFill>
              <a:latin typeface="Arial"/>
              <a:ea typeface="Arial"/>
              <a:cs typeface="Arial"/>
              <a:sym typeface="Arial"/>
            </a:endParaRPr>
          </a:p>
        </p:txBody>
      </p:sp>
      <p:sp>
        <p:nvSpPr>
          <p:cNvPr id="28" name="Google Shape;28;p26"/>
          <p:cNvSpPr txBox="1">
            <a:spLocks noGrp="1"/>
          </p:cNvSpPr>
          <p:nvPr>
            <p:ph type="body" idx="2"/>
          </p:nvPr>
        </p:nvSpPr>
        <p:spPr>
          <a:xfrm>
            <a:off x="7530353" y="1825625"/>
            <a:ext cx="3823447" cy="4351338"/>
          </a:xfrm>
          <a:prstGeom prst="rect">
            <a:avLst/>
          </a:prstGeom>
          <a:solidFill>
            <a:schemeClr val="lt1"/>
          </a:solidFill>
          <a:ln w="28575" cap="flat" cmpd="sng">
            <a:solidFill>
              <a:srgbClr val="88A2FF"/>
            </a:solidFill>
            <a:prstDash val="solid"/>
            <a:round/>
            <a:headEnd type="none" w="sm" len="sm"/>
            <a:tailEnd type="none" w="sm" len="sm"/>
          </a:ln>
        </p:spPr>
        <p:txBody>
          <a:bodyPr spcFirstLastPara="1" wrap="square" lIns="180000" tIns="144000" rIns="180000" bIns="144000" anchor="t" anchorCtr="0">
            <a:noAutofit/>
          </a:bodyPr>
          <a:lstStyle>
            <a:lvl1pPr marL="457200" lvl="0" indent="-228600" algn="l">
              <a:lnSpc>
                <a:spcPct val="108000"/>
              </a:lnSpc>
              <a:spcBef>
                <a:spcPts val="1000"/>
              </a:spcBef>
              <a:spcAft>
                <a:spcPts val="0"/>
              </a:spcAft>
              <a:buSzPts val="1800"/>
              <a:buNone/>
              <a:defRPr sz="1800"/>
            </a:lvl1pPr>
            <a:lvl2pPr marL="914400" lvl="1" indent="-228600" algn="l">
              <a:lnSpc>
                <a:spcPct val="108000"/>
              </a:lnSpc>
              <a:spcBef>
                <a:spcPts val="500"/>
              </a:spcBef>
              <a:spcAft>
                <a:spcPts val="0"/>
              </a:spcAft>
              <a:buSzPts val="1800"/>
              <a:buNone/>
              <a:defRPr sz="1800"/>
            </a:lvl2pPr>
            <a:lvl3pPr marL="1371600" lvl="2" indent="-228600" algn="l">
              <a:lnSpc>
                <a:spcPct val="108000"/>
              </a:lnSpc>
              <a:spcBef>
                <a:spcPts val="500"/>
              </a:spcBef>
              <a:spcAft>
                <a:spcPts val="0"/>
              </a:spcAft>
              <a:buSzPts val="1800"/>
              <a:buNone/>
              <a:defRPr sz="1800"/>
            </a:lvl3pPr>
            <a:lvl4pPr marL="1828800" lvl="3" indent="-228600" algn="l">
              <a:lnSpc>
                <a:spcPct val="108000"/>
              </a:lnSpc>
              <a:spcBef>
                <a:spcPts val="500"/>
              </a:spcBef>
              <a:spcAft>
                <a:spcPts val="0"/>
              </a:spcAft>
              <a:buSzPts val="1800"/>
              <a:buNone/>
              <a:defRPr sz="1800"/>
            </a:lvl4pPr>
            <a:lvl5pPr marL="2286000" lvl="4" indent="-228600" algn="l">
              <a:lnSpc>
                <a:spcPct val="108000"/>
              </a:lnSpc>
              <a:spcBef>
                <a:spcPts val="500"/>
              </a:spcBef>
              <a:spcAft>
                <a:spcPts val="0"/>
              </a:spcAft>
              <a:buSzPts val="1800"/>
              <a:buNone/>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 name="Google Shape;29;p26"/>
          <p:cNvSpPr>
            <a:spLocks noGrp="1"/>
          </p:cNvSpPr>
          <p:nvPr>
            <p:ph type="body" idx="3"/>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 name="Google Shape;30;p26"/>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Intro_3">
  <p:cSld name="Intro_3">
    <p:spTree>
      <p:nvGrpSpPr>
        <p:cNvPr id="1" name="Shape 31"/>
        <p:cNvGrpSpPr/>
        <p:nvPr/>
      </p:nvGrpSpPr>
      <p:grpSpPr>
        <a:xfrm>
          <a:off x="0" y="0"/>
          <a:ext cx="0" cy="0"/>
          <a:chOff x="0" y="0"/>
          <a:chExt cx="0" cy="0"/>
        </a:xfrm>
      </p:grpSpPr>
      <p:sp>
        <p:nvSpPr>
          <p:cNvPr id="32" name="Google Shape;32;p2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 name="Google Shape;33;p27"/>
          <p:cNvSpPr txBox="1">
            <a:spLocks noGrp="1"/>
          </p:cNvSpPr>
          <p:nvPr>
            <p:ph type="body" idx="1"/>
          </p:nvPr>
        </p:nvSpPr>
        <p:spPr>
          <a:xfrm>
            <a:off x="838199" y="1825625"/>
            <a:ext cx="5921829" cy="4351338"/>
          </a:xfrm>
          <a:prstGeom prst="rect">
            <a:avLst/>
          </a:prstGeom>
          <a:solidFill>
            <a:srgbClr val="EBDDF4"/>
          </a:solidFill>
          <a:ln>
            <a:noFill/>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 name="Google Shape;34;p27"/>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1, July 2026</a:t>
            </a:r>
            <a:endParaRPr sz="1200" b="0" i="0" u="none" strike="noStrike" cap="none" dirty="0">
              <a:solidFill>
                <a:srgbClr val="888888"/>
              </a:solidFill>
              <a:latin typeface="Arial"/>
              <a:ea typeface="Arial"/>
              <a:cs typeface="Arial"/>
              <a:sym typeface="Arial"/>
            </a:endParaRPr>
          </a:p>
        </p:txBody>
      </p:sp>
      <p:sp>
        <p:nvSpPr>
          <p:cNvPr id="35" name="Google Shape;35;p27"/>
          <p:cNvSpPr>
            <a:spLocks noGrp="1"/>
          </p:cNvSpPr>
          <p:nvPr>
            <p:ph type="body" idx="2"/>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27"/>
          <p:cNvSpPr>
            <a:spLocks noGrp="1"/>
          </p:cNvSpPr>
          <p:nvPr>
            <p:ph type="pic" idx="3"/>
          </p:nvPr>
        </p:nvSpPr>
        <p:spPr>
          <a:xfrm>
            <a:off x="6989083" y="1825625"/>
            <a:ext cx="4364717" cy="4351338"/>
          </a:xfrm>
          <a:prstGeom prst="rect">
            <a:avLst/>
          </a:prstGeom>
          <a:noFill/>
          <a:ln>
            <a:noFill/>
          </a:ln>
        </p:spPr>
        <p:txBody>
          <a:bodyPr/>
          <a:lstStyle/>
          <a:p>
            <a:endParaRPr lang="en-US"/>
          </a:p>
        </p:txBody>
      </p:sp>
      <p:sp>
        <p:nvSpPr>
          <p:cNvPr id="37" name="Google Shape;37;p27"/>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Activity_text+box">
  <p:cSld name="Activity_text+box">
    <p:spTree>
      <p:nvGrpSpPr>
        <p:cNvPr id="1" name="Shape 38"/>
        <p:cNvGrpSpPr/>
        <p:nvPr/>
      </p:nvGrpSpPr>
      <p:grpSpPr>
        <a:xfrm>
          <a:off x="0" y="0"/>
          <a:ext cx="0" cy="0"/>
          <a:chOff x="0" y="0"/>
          <a:chExt cx="0" cy="0"/>
        </a:xfrm>
      </p:grpSpPr>
      <p:sp>
        <p:nvSpPr>
          <p:cNvPr id="39" name="Google Shape;39;p2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0" name="Google Shape;40;p28"/>
          <p:cNvSpPr txBox="1">
            <a:spLocks noGrp="1"/>
          </p:cNvSpPr>
          <p:nvPr>
            <p:ph type="body" idx="1"/>
          </p:nvPr>
        </p:nvSpPr>
        <p:spPr>
          <a:xfrm>
            <a:off x="838200" y="1825625"/>
            <a:ext cx="7083829" cy="4351338"/>
          </a:xfrm>
          <a:prstGeom prst="rect">
            <a:avLst/>
          </a:prstGeom>
          <a:solidFill>
            <a:schemeClr val="lt1"/>
          </a:solidFill>
          <a:ln>
            <a:noFill/>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28"/>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1, July 2026</a:t>
            </a:r>
            <a:endParaRPr sz="1200" b="0" i="0" u="none" strike="noStrike" cap="none" dirty="0">
              <a:solidFill>
                <a:srgbClr val="888888"/>
              </a:solidFill>
              <a:latin typeface="Arial"/>
              <a:ea typeface="Arial"/>
              <a:cs typeface="Arial"/>
              <a:sym typeface="Arial"/>
            </a:endParaRPr>
          </a:p>
        </p:txBody>
      </p:sp>
      <p:sp>
        <p:nvSpPr>
          <p:cNvPr id="42" name="Google Shape;42;p28"/>
          <p:cNvSpPr txBox="1">
            <a:spLocks noGrp="1"/>
          </p:cNvSpPr>
          <p:nvPr>
            <p:ph type="body" idx="2"/>
          </p:nvPr>
        </p:nvSpPr>
        <p:spPr>
          <a:xfrm>
            <a:off x="8179724" y="1825625"/>
            <a:ext cx="3174076" cy="4351338"/>
          </a:xfrm>
          <a:prstGeom prst="rect">
            <a:avLst/>
          </a:prstGeom>
          <a:solidFill>
            <a:srgbClr val="EBDDF4"/>
          </a:solidFill>
          <a:ln w="19050" cap="sq" cmpd="sng">
            <a:solidFill>
              <a:srgbClr val="432673"/>
            </a:solidFill>
            <a:prstDash val="solid"/>
            <a:round/>
            <a:headEnd type="none" w="sm" len="sm"/>
            <a:tailEnd type="none" w="sm" len="sm"/>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 name="Google Shape;43;p28"/>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28"/>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Intro_2">
  <p:cSld name="Intro_2">
    <p:spTree>
      <p:nvGrpSpPr>
        <p:cNvPr id="1" name="Shape 45"/>
        <p:cNvGrpSpPr/>
        <p:nvPr/>
      </p:nvGrpSpPr>
      <p:grpSpPr>
        <a:xfrm>
          <a:off x="0" y="0"/>
          <a:ext cx="0" cy="0"/>
          <a:chOff x="0" y="0"/>
          <a:chExt cx="0" cy="0"/>
        </a:xfrm>
      </p:grpSpPr>
      <p:sp>
        <p:nvSpPr>
          <p:cNvPr id="46" name="Google Shape;46;p2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29"/>
          <p:cNvSpPr txBox="1">
            <a:spLocks noGrp="1"/>
          </p:cNvSpPr>
          <p:nvPr>
            <p:ph type="body" idx="1"/>
          </p:nvPr>
        </p:nvSpPr>
        <p:spPr>
          <a:xfrm>
            <a:off x="838200" y="1825625"/>
            <a:ext cx="10515600" cy="4351338"/>
          </a:xfrm>
          <a:prstGeom prst="rect">
            <a:avLst/>
          </a:prstGeom>
          <a:solidFill>
            <a:srgbClr val="EBDDF4"/>
          </a:solidFill>
          <a:ln>
            <a:noFill/>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 name="Google Shape;48;p29"/>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Version 1, July 2026</a:t>
            </a:r>
            <a:endParaRPr sz="1200" b="0" i="0" u="none" strike="noStrike" cap="none" dirty="0">
              <a:solidFill>
                <a:srgbClr val="888888"/>
              </a:solidFill>
              <a:latin typeface="Arial"/>
              <a:ea typeface="Arial"/>
              <a:cs typeface="Arial"/>
              <a:sym typeface="Arial"/>
            </a:endParaRPr>
          </a:p>
        </p:txBody>
      </p:sp>
      <p:sp>
        <p:nvSpPr>
          <p:cNvPr id="49" name="Google Shape;49;p29"/>
          <p:cNvSpPr>
            <a:spLocks noGrp="1"/>
          </p:cNvSpPr>
          <p:nvPr>
            <p:ph type="body" idx="2"/>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0" name="Google Shape;50;p29"/>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Activity_answers">
  <p:cSld name="Activity_answers">
    <p:spTree>
      <p:nvGrpSpPr>
        <p:cNvPr id="1" name="Shape 51"/>
        <p:cNvGrpSpPr/>
        <p:nvPr/>
      </p:nvGrpSpPr>
      <p:grpSpPr>
        <a:xfrm>
          <a:off x="0" y="0"/>
          <a:ext cx="0" cy="0"/>
          <a:chOff x="0" y="0"/>
          <a:chExt cx="0" cy="0"/>
        </a:xfrm>
      </p:grpSpPr>
      <p:pic>
        <p:nvPicPr>
          <p:cNvPr id="52" name="Google Shape;52;p30" descr="A purple and black file folder&#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7556311" y="1610866"/>
            <a:ext cx="4635689" cy="5247133"/>
          </a:xfrm>
          <a:prstGeom prst="rect">
            <a:avLst/>
          </a:prstGeom>
          <a:noFill/>
          <a:ln>
            <a:noFill/>
          </a:ln>
        </p:spPr>
      </p:pic>
      <p:sp>
        <p:nvSpPr>
          <p:cNvPr id="53" name="Google Shape;53;p3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4" name="Google Shape;54;p30"/>
          <p:cNvSpPr txBox="1">
            <a:spLocks noGrp="1"/>
          </p:cNvSpPr>
          <p:nvPr>
            <p:ph type="body" idx="1"/>
          </p:nvPr>
        </p:nvSpPr>
        <p:spPr>
          <a:xfrm>
            <a:off x="838199" y="1825625"/>
            <a:ext cx="6400801"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5" name="Google Shape;55;p30"/>
          <p:cNvSpPr txBox="1">
            <a:spLocks noGrp="1"/>
          </p:cNvSpPr>
          <p:nvPr>
            <p:ph type="body" idx="2"/>
          </p:nvPr>
        </p:nvSpPr>
        <p:spPr>
          <a:xfrm>
            <a:off x="8175008" y="2892829"/>
            <a:ext cx="3507474" cy="3284134"/>
          </a:xfrm>
          <a:prstGeom prst="rect">
            <a:avLst/>
          </a:prstGeom>
          <a:no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2000"/>
              <a:buNone/>
              <a:defRPr sz="2000">
                <a:solidFill>
                  <a:srgbClr val="10283A"/>
                </a:solidFill>
              </a:defRPr>
            </a:lvl1pPr>
            <a:lvl2pPr marL="914400" lvl="1" indent="-228600" algn="l">
              <a:lnSpc>
                <a:spcPct val="108000"/>
              </a:lnSpc>
              <a:spcBef>
                <a:spcPts val="500"/>
              </a:spcBef>
              <a:spcAft>
                <a:spcPts val="0"/>
              </a:spcAft>
              <a:buSzPts val="2000"/>
              <a:buNone/>
              <a:defRPr sz="2000">
                <a:solidFill>
                  <a:srgbClr val="10283A"/>
                </a:solidFill>
              </a:defRPr>
            </a:lvl2pPr>
            <a:lvl3pPr marL="1371600" lvl="2" indent="-228600" algn="l">
              <a:lnSpc>
                <a:spcPct val="108000"/>
              </a:lnSpc>
              <a:spcBef>
                <a:spcPts val="500"/>
              </a:spcBef>
              <a:spcAft>
                <a:spcPts val="0"/>
              </a:spcAft>
              <a:buSzPts val="2000"/>
              <a:buNone/>
              <a:defRPr sz="2000">
                <a:solidFill>
                  <a:srgbClr val="10283A"/>
                </a:solidFill>
              </a:defRPr>
            </a:lvl3pPr>
            <a:lvl4pPr marL="1828800" lvl="3" indent="-228600" algn="l">
              <a:lnSpc>
                <a:spcPct val="108000"/>
              </a:lnSpc>
              <a:spcBef>
                <a:spcPts val="500"/>
              </a:spcBef>
              <a:spcAft>
                <a:spcPts val="0"/>
              </a:spcAft>
              <a:buSzPts val="2000"/>
              <a:buNone/>
              <a:defRPr sz="2000">
                <a:solidFill>
                  <a:srgbClr val="10283A"/>
                </a:solidFill>
              </a:defRPr>
            </a:lvl4pPr>
            <a:lvl5pPr marL="2286000" lvl="4" indent="-228600" algn="l">
              <a:lnSpc>
                <a:spcPct val="108000"/>
              </a:lnSpc>
              <a:spcBef>
                <a:spcPts val="500"/>
              </a:spcBef>
              <a:spcAft>
                <a:spcPts val="0"/>
              </a:spcAft>
              <a:buSzPts val="2000"/>
              <a:buNone/>
              <a:defRPr sz="2000">
                <a:solidFill>
                  <a:srgbClr val="10283A"/>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6" name="Google Shape;56;p30"/>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1, July 2026</a:t>
            </a:r>
            <a:endParaRPr sz="1200" b="0" i="0" u="none" strike="noStrike" cap="none" dirty="0">
              <a:solidFill>
                <a:srgbClr val="888888"/>
              </a:solidFill>
              <a:latin typeface="Arial"/>
              <a:ea typeface="Arial"/>
              <a:cs typeface="Arial"/>
              <a:sym typeface="Arial"/>
            </a:endParaRPr>
          </a:p>
        </p:txBody>
      </p:sp>
      <p:sp>
        <p:nvSpPr>
          <p:cNvPr id="57" name="Google Shape;57;p30"/>
          <p:cNvSpPr txBox="1">
            <a:spLocks noGrp="1"/>
          </p:cNvSpPr>
          <p:nvPr>
            <p:ph type="body" idx="3"/>
          </p:nvPr>
        </p:nvSpPr>
        <p:spPr>
          <a:xfrm>
            <a:off x="8175008" y="2055812"/>
            <a:ext cx="2689727" cy="620511"/>
          </a:xfrm>
          <a:prstGeom prst="rect">
            <a:avLst/>
          </a:prstGeom>
          <a:no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2800"/>
              <a:buNone/>
              <a:defRPr sz="2800" b="1">
                <a:solidFill>
                  <a:srgbClr val="10283A"/>
                </a:solidFill>
              </a:defRPr>
            </a:lvl1pPr>
            <a:lvl2pPr marL="914400" lvl="1" indent="-228600" algn="l">
              <a:lnSpc>
                <a:spcPct val="108000"/>
              </a:lnSpc>
              <a:spcBef>
                <a:spcPts val="500"/>
              </a:spcBef>
              <a:spcAft>
                <a:spcPts val="0"/>
              </a:spcAft>
              <a:buSzPts val="2000"/>
              <a:buNone/>
              <a:defRPr sz="2000">
                <a:solidFill>
                  <a:srgbClr val="FF0000"/>
                </a:solidFill>
              </a:defRPr>
            </a:lvl2pPr>
            <a:lvl3pPr marL="1371600" lvl="2" indent="-228600" algn="l">
              <a:lnSpc>
                <a:spcPct val="108000"/>
              </a:lnSpc>
              <a:spcBef>
                <a:spcPts val="500"/>
              </a:spcBef>
              <a:spcAft>
                <a:spcPts val="0"/>
              </a:spcAft>
              <a:buSzPts val="2000"/>
              <a:buNone/>
              <a:defRPr sz="2000">
                <a:solidFill>
                  <a:srgbClr val="FF0000"/>
                </a:solidFill>
              </a:defRPr>
            </a:lvl3pPr>
            <a:lvl4pPr marL="1828800" lvl="3" indent="-228600" algn="l">
              <a:lnSpc>
                <a:spcPct val="108000"/>
              </a:lnSpc>
              <a:spcBef>
                <a:spcPts val="500"/>
              </a:spcBef>
              <a:spcAft>
                <a:spcPts val="0"/>
              </a:spcAft>
              <a:buSzPts val="2000"/>
              <a:buNone/>
              <a:defRPr sz="2000">
                <a:solidFill>
                  <a:srgbClr val="FF0000"/>
                </a:solidFill>
              </a:defRPr>
            </a:lvl4pPr>
            <a:lvl5pPr marL="2286000" lvl="4" indent="-228600" algn="l">
              <a:lnSpc>
                <a:spcPct val="108000"/>
              </a:lnSpc>
              <a:spcBef>
                <a:spcPts val="500"/>
              </a:spcBef>
              <a:spcAft>
                <a:spcPts val="0"/>
              </a:spcAft>
              <a:buSzPts val="2000"/>
              <a:buNone/>
              <a:defRPr sz="2000">
                <a:solidFill>
                  <a:srgbClr val="FF0000"/>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8" name="Google Shape;58;p30"/>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9" name="Google Shape;59;p30"/>
          <p:cNvSpPr txBox="1">
            <a:spLocks noGrp="1"/>
          </p:cNvSpPr>
          <p:nvPr>
            <p:ph type="body" idx="5"/>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Intro_3">
  <p:cSld name="1_Intro_3">
    <p:spTree>
      <p:nvGrpSpPr>
        <p:cNvPr id="1" name="Shape 60"/>
        <p:cNvGrpSpPr/>
        <p:nvPr/>
      </p:nvGrpSpPr>
      <p:grpSpPr>
        <a:xfrm>
          <a:off x="0" y="0"/>
          <a:ext cx="0" cy="0"/>
          <a:chOff x="0" y="0"/>
          <a:chExt cx="0" cy="0"/>
        </a:xfrm>
      </p:grpSpPr>
      <p:sp>
        <p:nvSpPr>
          <p:cNvPr id="61" name="Google Shape;61;p3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Font typeface="Arial"/>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2" name="Google Shape;62;p31"/>
          <p:cNvSpPr txBox="1">
            <a:spLocks noGrp="1"/>
          </p:cNvSpPr>
          <p:nvPr>
            <p:ph type="body" idx="1"/>
          </p:nvPr>
        </p:nvSpPr>
        <p:spPr>
          <a:xfrm>
            <a:off x="838199" y="1825625"/>
            <a:ext cx="5921829" cy="4351338"/>
          </a:xfrm>
          <a:prstGeom prst="rect">
            <a:avLst/>
          </a:prstGeom>
          <a:solidFill>
            <a:srgbClr val="EBDDF4"/>
          </a:solidFill>
          <a:ln>
            <a:noFill/>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3" name="Google Shape;63;p31"/>
          <p:cNvSpPr>
            <a:spLocks noGrp="1"/>
          </p:cNvSpPr>
          <p:nvPr>
            <p:ph type="body" idx="2"/>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4" name="Google Shape;64;p31"/>
          <p:cNvSpPr>
            <a:spLocks noGrp="1"/>
          </p:cNvSpPr>
          <p:nvPr>
            <p:ph type="pic" idx="3"/>
          </p:nvPr>
        </p:nvSpPr>
        <p:spPr>
          <a:xfrm>
            <a:off x="6989083" y="1825625"/>
            <a:ext cx="4364717" cy="4351338"/>
          </a:xfrm>
          <a:prstGeom prst="rect">
            <a:avLst/>
          </a:prstGeom>
          <a:noFill/>
          <a:ln>
            <a:noFill/>
          </a:ln>
        </p:spPr>
        <p:txBody>
          <a:bodyPr/>
          <a:lstStyle/>
          <a:p>
            <a:endParaRPr lang="en-US"/>
          </a:p>
        </p:txBody>
      </p:sp>
      <p:sp>
        <p:nvSpPr>
          <p:cNvPr id="65" name="Google Shape;65;p31"/>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6" name="Google Shape;66;p31"/>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r>
              <a:rPr lang="en-GB" sz="1200" b="0" i="0" u="none" strike="noStrike" cap="none" dirty="0">
                <a:solidFill>
                  <a:srgbClr val="888888"/>
                </a:solidFill>
                <a:latin typeface="Arial"/>
                <a:ea typeface="Arial"/>
                <a:cs typeface="Arial"/>
                <a:sym typeface="Arial"/>
              </a:rPr>
              <a:t>© Gatsby Technical Education Projects 2026</a:t>
            </a:r>
            <a:endParaRPr sz="1400" b="0" i="0" u="none" strike="noStrike" cap="none" dirty="0">
              <a:solidFill>
                <a:srgbClr val="000000"/>
              </a:solidFill>
              <a:latin typeface="Arial"/>
              <a:ea typeface="Arial"/>
              <a:cs typeface="Arial"/>
              <a:sym typeface="Arial"/>
            </a:endParaRPr>
          </a:p>
          <a:p>
            <a:pPr marL="0" marR="0" lvl="0" indent="0" algn="r" rtl="0">
              <a:lnSpc>
                <a:spcPct val="100000"/>
              </a:lnSpc>
              <a:spcBef>
                <a:spcPts val="0"/>
              </a:spcBef>
              <a:spcAft>
                <a:spcPts val="0"/>
              </a:spcAft>
              <a:buClr>
                <a:srgbClr val="000000"/>
              </a:buClr>
              <a:buSzPts val="1200"/>
              <a:buFont typeface="Arial"/>
              <a:buNone/>
            </a:pPr>
            <a:r>
              <a:rPr lang="en-GB" sz="1200" b="0" i="0" u="none" strike="noStrike" cap="none" dirty="0">
                <a:solidFill>
                  <a:srgbClr val="888888"/>
                </a:solidFill>
                <a:latin typeface="Arial"/>
                <a:ea typeface="Arial"/>
                <a:cs typeface="Arial"/>
                <a:sym typeface="Arial"/>
              </a:rPr>
              <a:t>Version 1, July 2026</a:t>
            </a:r>
            <a:endParaRPr sz="1200" b="0" i="0" u="none" strike="noStrike" cap="none" dirty="0">
              <a:solidFill>
                <a:srgbClr val="888888"/>
              </a:solidFill>
              <a:latin typeface="Arial"/>
              <a:ea typeface="Arial"/>
              <a:cs typeface="Arial"/>
              <a:sym typeface="Arial"/>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Lesson pause">
  <p:cSld name="Lesson pause">
    <p:spTree>
      <p:nvGrpSpPr>
        <p:cNvPr id="1" name="Shape 67"/>
        <p:cNvGrpSpPr/>
        <p:nvPr/>
      </p:nvGrpSpPr>
      <p:grpSpPr>
        <a:xfrm>
          <a:off x="0" y="0"/>
          <a:ext cx="0" cy="0"/>
          <a:chOff x="0" y="0"/>
          <a:chExt cx="0" cy="0"/>
        </a:xfrm>
      </p:grpSpPr>
      <p:pic>
        <p:nvPicPr>
          <p:cNvPr id="68" name="Google Shape;68;p32"/>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2603"/>
            <a:ext cx="12192000" cy="6858001"/>
          </a:xfrm>
          <a:prstGeom prst="rect">
            <a:avLst/>
          </a:prstGeom>
          <a:noFill/>
          <a:ln>
            <a:noFill/>
          </a:ln>
        </p:spPr>
      </p:pic>
      <p:sp>
        <p:nvSpPr>
          <p:cNvPr id="69" name="Google Shape;69;p32"/>
          <p:cNvSpPr txBox="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ctr" rtl="0">
              <a:spcBef>
                <a:spcPts val="0"/>
              </a:spcBef>
              <a:spcAft>
                <a:spcPts val="0"/>
              </a:spcAft>
              <a:buNone/>
            </a:pPr>
            <a:r>
              <a:rPr lang="en-GB" sz="1200" b="0" i="0" u="none" strike="noStrike" cap="none" dirty="0">
                <a:solidFill>
                  <a:srgbClr val="888888"/>
                </a:solidFill>
                <a:latin typeface="Arial"/>
                <a:ea typeface="Arial"/>
                <a:cs typeface="Arial"/>
                <a:sym typeface="Arial"/>
              </a:rPr>
              <a:t>Version 1, July 2026</a:t>
            </a:r>
            <a:endParaRPr sz="1200" b="0" i="0" u="none" strike="noStrike" cap="none" dirty="0">
              <a:solidFill>
                <a:srgbClr val="888888"/>
              </a:solidFill>
              <a:latin typeface="Arial"/>
              <a:ea typeface="Arial"/>
              <a:cs typeface="Arial"/>
              <a:sym typeface="Arial"/>
            </a:endParaRPr>
          </a:p>
        </p:txBody>
      </p:sp>
      <p:sp>
        <p:nvSpPr>
          <p:cNvPr id="70" name="Google Shape;70;p32"/>
          <p:cNvSpPr txBox="1">
            <a:spLocks noGrp="1"/>
          </p:cNvSpPr>
          <p:nvPr>
            <p:ph type="ctrTitle"/>
          </p:nvPr>
        </p:nvSpPr>
        <p:spPr>
          <a:xfrm>
            <a:off x="1524000" y="3835106"/>
            <a:ext cx="9144000" cy="875845"/>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rgbClr val="432673"/>
              </a:buClr>
              <a:buSzPts val="5200"/>
              <a:buFont typeface="Arial"/>
              <a:buNone/>
              <a:defRPr sz="5200" b="1">
                <a:solidFill>
                  <a:srgbClr val="432673"/>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1" name="Google Shape;71;p32"/>
          <p:cNvSpPr txBox="1">
            <a:spLocks noGrp="1"/>
          </p:cNvSpPr>
          <p:nvPr>
            <p:ph type="subTitle" idx="1"/>
          </p:nvPr>
        </p:nvSpPr>
        <p:spPr>
          <a:xfrm>
            <a:off x="1524000" y="4903189"/>
            <a:ext cx="9144000" cy="1316636"/>
          </a:xfrm>
          <a:prstGeom prst="rect">
            <a:avLst/>
          </a:prstGeom>
          <a:noFill/>
          <a:ln>
            <a:noFill/>
          </a:ln>
        </p:spPr>
        <p:txBody>
          <a:bodyPr spcFirstLastPara="1" wrap="square" lIns="91425" tIns="45700" rIns="91425" bIns="45700" anchor="t" anchorCtr="0">
            <a:noAutofit/>
          </a:bodyPr>
          <a:lstStyle>
            <a:lvl1pPr lvl="0" algn="ctr">
              <a:lnSpc>
                <a:spcPct val="108000"/>
              </a:lnSpc>
              <a:spcBef>
                <a:spcPts val="1000"/>
              </a:spcBef>
              <a:spcAft>
                <a:spcPts val="0"/>
              </a:spcAft>
              <a:buSzPts val="2800"/>
              <a:buNone/>
              <a:defRPr sz="2800">
                <a:solidFill>
                  <a:srgbClr val="595959"/>
                </a:solidFill>
              </a:defRPr>
            </a:lvl1pPr>
            <a:lvl2pPr lvl="1" algn="ctr">
              <a:lnSpc>
                <a:spcPct val="108000"/>
              </a:lnSpc>
              <a:spcBef>
                <a:spcPts val="500"/>
              </a:spcBef>
              <a:spcAft>
                <a:spcPts val="0"/>
              </a:spcAft>
              <a:buSzPts val="2000"/>
              <a:buNone/>
              <a:defRPr sz="2000"/>
            </a:lvl2pPr>
            <a:lvl3pPr lvl="2" algn="ctr">
              <a:lnSpc>
                <a:spcPct val="108000"/>
              </a:lnSpc>
              <a:spcBef>
                <a:spcPts val="500"/>
              </a:spcBef>
              <a:spcAft>
                <a:spcPts val="0"/>
              </a:spcAft>
              <a:buSzPts val="1800"/>
              <a:buNone/>
              <a:defRPr sz="1800"/>
            </a:lvl3pPr>
            <a:lvl4pPr lvl="3" algn="ctr">
              <a:lnSpc>
                <a:spcPct val="108000"/>
              </a:lnSpc>
              <a:spcBef>
                <a:spcPts val="500"/>
              </a:spcBef>
              <a:spcAft>
                <a:spcPts val="0"/>
              </a:spcAft>
              <a:buSzPts val="1600"/>
              <a:buNone/>
              <a:defRPr sz="1600"/>
            </a:lvl4pPr>
            <a:lvl5pPr lvl="4" algn="ctr">
              <a:lnSpc>
                <a:spcPct val="108000"/>
              </a:lnSpc>
              <a:spcBef>
                <a:spcPts val="500"/>
              </a:spcBef>
              <a:spcAft>
                <a:spcPts val="0"/>
              </a:spcAft>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pic>
        <p:nvPicPr>
          <p:cNvPr id="72" name="Google Shape;72;p32" descr="A picture containing screenshot, graphics, pattern, circle&#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9483453" y="491318"/>
            <a:ext cx="2178305" cy="914500"/>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Intro_4">
  <p:cSld name="Intro_4">
    <p:spTree>
      <p:nvGrpSpPr>
        <p:cNvPr id="1" name="Shape 73"/>
        <p:cNvGrpSpPr/>
        <p:nvPr/>
      </p:nvGrpSpPr>
      <p:grpSpPr>
        <a:xfrm>
          <a:off x="0" y="0"/>
          <a:ext cx="0" cy="0"/>
          <a:chOff x="0" y="0"/>
          <a:chExt cx="0" cy="0"/>
        </a:xfrm>
      </p:grpSpPr>
      <p:sp>
        <p:nvSpPr>
          <p:cNvPr id="74" name="Google Shape;74;p3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 name="Google Shape;75;p33"/>
          <p:cNvSpPr txBox="1">
            <a:spLocks noGrp="1"/>
          </p:cNvSpPr>
          <p:nvPr>
            <p:ph type="body" idx="1"/>
          </p:nvPr>
        </p:nvSpPr>
        <p:spPr>
          <a:xfrm>
            <a:off x="838200" y="1825625"/>
            <a:ext cx="10515600" cy="4351338"/>
          </a:xfrm>
          <a:prstGeom prst="rect">
            <a:avLst/>
          </a:prstGeom>
          <a:noFill/>
          <a:ln w="28575" cap="flat" cmpd="sng">
            <a:solidFill>
              <a:srgbClr val="EBDDF4"/>
            </a:solidFill>
            <a:prstDash val="solid"/>
            <a:round/>
            <a:headEnd type="none" w="sm" len="sm"/>
            <a:tailEnd type="none" w="sm" len="sm"/>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6" name="Google Shape;76;p33"/>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1, July 2026</a:t>
            </a:r>
            <a:endParaRPr sz="1200" b="0" i="0" u="none" strike="noStrike" cap="none" dirty="0">
              <a:solidFill>
                <a:srgbClr val="888888"/>
              </a:solidFill>
              <a:latin typeface="Arial"/>
              <a:ea typeface="Arial"/>
              <a:cs typeface="Arial"/>
              <a:sym typeface="Arial"/>
            </a:endParaRPr>
          </a:p>
        </p:txBody>
      </p:sp>
      <p:sp>
        <p:nvSpPr>
          <p:cNvPr id="77" name="Google Shape;77;p33"/>
          <p:cNvSpPr>
            <a:spLocks noGrp="1"/>
          </p:cNvSpPr>
          <p:nvPr>
            <p:ph type="body" idx="2"/>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8" name="Google Shape;78;p33"/>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262626"/>
              </a:buClr>
              <a:buSzPts val="4000"/>
              <a:buFont typeface="Arial"/>
              <a:buNone/>
              <a:defRPr sz="4000" b="0" i="0" u="none" strike="noStrike" cap="none">
                <a:solidFill>
                  <a:srgbClr val="262626"/>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8000"/>
              </a:lnSpc>
              <a:spcBef>
                <a:spcPts val="1000"/>
              </a:spcBef>
              <a:spcAft>
                <a:spcPts val="0"/>
              </a:spcAft>
              <a:buClr>
                <a:srgbClr val="534C29"/>
              </a:buClr>
              <a:buSzPts val="2400"/>
              <a:buFont typeface="Arial"/>
              <a:buChar char="•"/>
              <a:defRPr sz="2400" b="0" i="0" u="none" strike="noStrike" cap="none">
                <a:solidFill>
                  <a:srgbClr val="262626"/>
                </a:solidFill>
                <a:latin typeface="Arial"/>
                <a:ea typeface="Arial"/>
                <a:cs typeface="Arial"/>
                <a:sym typeface="Arial"/>
              </a:defRPr>
            </a:lvl1pPr>
            <a:lvl2pPr marL="914400" marR="0" lvl="1" indent="-355600" algn="l" rtl="0">
              <a:lnSpc>
                <a:spcPct val="108000"/>
              </a:lnSpc>
              <a:spcBef>
                <a:spcPts val="500"/>
              </a:spcBef>
              <a:spcAft>
                <a:spcPts val="0"/>
              </a:spcAft>
              <a:buClr>
                <a:srgbClr val="534C29"/>
              </a:buClr>
              <a:buSzPts val="2000"/>
              <a:buFont typeface="Arial"/>
              <a:buChar char="•"/>
              <a:defRPr sz="2000" b="0" i="0" u="none" strike="noStrike" cap="none">
                <a:solidFill>
                  <a:srgbClr val="262626"/>
                </a:solidFill>
                <a:latin typeface="Arial"/>
                <a:ea typeface="Arial"/>
                <a:cs typeface="Arial"/>
                <a:sym typeface="Arial"/>
              </a:defRPr>
            </a:lvl2pPr>
            <a:lvl3pPr marL="1371600" marR="0" lvl="2" indent="-342900" algn="l" rtl="0">
              <a:lnSpc>
                <a:spcPct val="108000"/>
              </a:lnSpc>
              <a:spcBef>
                <a:spcPts val="500"/>
              </a:spcBef>
              <a:spcAft>
                <a:spcPts val="0"/>
              </a:spcAft>
              <a:buClr>
                <a:srgbClr val="534C29"/>
              </a:buClr>
              <a:buSzPts val="1800"/>
              <a:buFont typeface="Arial"/>
              <a:buChar char="•"/>
              <a:defRPr sz="1800" b="0" i="0" u="none" strike="noStrike" cap="none">
                <a:solidFill>
                  <a:srgbClr val="262626"/>
                </a:solidFill>
                <a:latin typeface="Arial"/>
                <a:ea typeface="Arial"/>
                <a:cs typeface="Arial"/>
                <a:sym typeface="Arial"/>
              </a:defRPr>
            </a:lvl3pPr>
            <a:lvl4pPr marL="1828800" marR="0" lvl="3" indent="-330200"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4pPr>
            <a:lvl5pPr marL="2286000" marR="0" lvl="4" indent="-330200"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1.xml"/><Relationship Id="rId1" Type="http://schemas.openxmlformats.org/officeDocument/2006/relationships/video" Target="https://player.vimeo.com/video/1198454546?h=2632cafae6&amp;amp;app_id=122963" TargetMode="External"/><Relationship Id="rId4" Type="http://schemas.openxmlformats.org/officeDocument/2006/relationships/image" Target="../media/image8.jpeg"/></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image" Target="../media/image16.jpeg"/><Relationship Id="rId4" Type="http://schemas.openxmlformats.org/officeDocument/2006/relationships/image" Target="../media/image15.jpeg"/></Relationships>
</file>

<file path=ppt/slides/_rels/slide2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image" Target="../media/image16.jpeg"/><Relationship Id="rId4" Type="http://schemas.openxmlformats.org/officeDocument/2006/relationships/image" Target="../media/image15.jpeg"/></Relationships>
</file>

<file path=ppt/slides/_rels/slide24.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0.png"/><Relationship Id="rId7" Type="http://schemas.openxmlformats.org/officeDocument/2006/relationships/image" Target="../media/image29.png"/><Relationship Id="rId2" Type="http://schemas.openxmlformats.org/officeDocument/2006/relationships/notesSlide" Target="../notesSlides/notesSlide24.xml"/><Relationship Id="rId1" Type="http://schemas.openxmlformats.org/officeDocument/2006/relationships/slideLayout" Target="../slideLayouts/slideLayout4.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 Id="rId9" Type="http://schemas.openxmlformats.org/officeDocument/2006/relationships/image" Target="../media/image31.png"/></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4.xml"/><Relationship Id="rId4" Type="http://schemas.openxmlformats.org/officeDocument/2006/relationships/image" Target="../media/image32.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 Id="rId4" Type="http://schemas.openxmlformats.org/officeDocument/2006/relationships/image" Target="../media/image300.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230.pn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40.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1"/>
          <p:cNvSpPr txBox="1">
            <a:spLocks noGrp="1"/>
          </p:cNvSpPr>
          <p:nvPr>
            <p:ph type="ctrTitle"/>
          </p:nvPr>
        </p:nvSpPr>
        <p:spPr>
          <a:xfrm>
            <a:off x="1524000" y="3771698"/>
            <a:ext cx="9144000" cy="875845"/>
          </a:xfrm>
          <a:prstGeom prst="rect">
            <a:avLst/>
          </a:prstGeom>
          <a:noFill/>
          <a:ln>
            <a:noFill/>
          </a:ln>
        </p:spPr>
        <p:txBody>
          <a:bodyPr spcFirstLastPara="1" wrap="square" lIns="91425" tIns="45700" rIns="91425" bIns="45700" anchor="b" anchorCtr="0">
            <a:normAutofit fontScale="90000"/>
          </a:bodyPr>
          <a:lstStyle/>
          <a:p>
            <a:pPr lvl="0">
              <a:buSzPct val="100000"/>
            </a:pPr>
            <a:r>
              <a:rPr lang="en-US" dirty="0"/>
              <a:t>Building Services Engineering</a:t>
            </a:r>
            <a:endParaRPr dirty="0"/>
          </a:p>
        </p:txBody>
      </p:sp>
      <p:sp>
        <p:nvSpPr>
          <p:cNvPr id="137" name="Google Shape;137;p1"/>
          <p:cNvSpPr txBox="1">
            <a:spLocks noGrp="1"/>
          </p:cNvSpPr>
          <p:nvPr>
            <p:ph type="subTitle" idx="1"/>
          </p:nvPr>
        </p:nvSpPr>
        <p:spPr>
          <a:xfrm>
            <a:off x="1524000" y="4903189"/>
            <a:ext cx="9144000" cy="583211"/>
          </a:xfrm>
          <a:prstGeom prst="rect">
            <a:avLst/>
          </a:prstGeom>
          <a:noFill/>
          <a:ln>
            <a:noFill/>
          </a:ln>
        </p:spPr>
        <p:txBody>
          <a:bodyPr spcFirstLastPara="1" wrap="square" lIns="91425" tIns="45700" rIns="91425" bIns="45700" anchor="t" anchorCtr="0">
            <a:normAutofit/>
          </a:bodyPr>
          <a:lstStyle/>
          <a:p>
            <a:pPr marL="0" lvl="0" indent="0" algn="ctr" rtl="0">
              <a:lnSpc>
                <a:spcPct val="108000"/>
              </a:lnSpc>
              <a:spcBef>
                <a:spcPts val="0"/>
              </a:spcBef>
              <a:spcAft>
                <a:spcPts val="0"/>
              </a:spcAft>
              <a:buSzPts val="2800"/>
              <a:buNone/>
            </a:pPr>
            <a:r>
              <a:rPr lang="en-GB" dirty="0"/>
              <a:t>Topic: Practical mathematics</a:t>
            </a:r>
            <a:endParaRPr dirty="0"/>
          </a:p>
        </p:txBody>
      </p:sp>
      <p:sp>
        <p:nvSpPr>
          <p:cNvPr id="138" name="Google Shape;138;p1"/>
          <p:cNvSpPr txBox="1">
            <a:spLocks noGrp="1"/>
          </p:cNvSpPr>
          <p:nvPr>
            <p:ph type="body" idx="2"/>
          </p:nvPr>
        </p:nvSpPr>
        <p:spPr>
          <a:xfrm>
            <a:off x="6096000" y="2937704"/>
            <a:ext cx="5623668" cy="534189"/>
          </a:xfrm>
          <a:prstGeom prst="rect">
            <a:avLst/>
          </a:prstGeom>
          <a:noFill/>
          <a:ln>
            <a:noFill/>
          </a:ln>
        </p:spPr>
        <p:txBody>
          <a:bodyPr spcFirstLastPara="1" wrap="square" lIns="91425" tIns="45700" rIns="91425" bIns="45700" anchor="t" anchorCtr="0">
            <a:noAutofit/>
          </a:bodyPr>
          <a:lstStyle/>
          <a:p>
            <a:pPr marL="0" lvl="0" indent="0" algn="r" rtl="0">
              <a:lnSpc>
                <a:spcPct val="108000"/>
              </a:lnSpc>
              <a:spcBef>
                <a:spcPts val="0"/>
              </a:spcBef>
              <a:spcAft>
                <a:spcPts val="0"/>
              </a:spcAft>
              <a:buSzPts val="2000"/>
              <a:buNone/>
            </a:pPr>
            <a:r>
              <a:rPr lang="en-GB" dirty="0"/>
              <a:t>Route: Construction</a:t>
            </a:r>
            <a:endParaRPr dirty="0"/>
          </a:p>
        </p:txBody>
      </p:sp>
      <p:sp>
        <p:nvSpPr>
          <p:cNvPr id="139" name="Google Shape;139;p1"/>
          <p:cNvSpPr txBox="1">
            <a:spLocks noGrp="1"/>
          </p:cNvSpPr>
          <p:nvPr>
            <p:ph type="body" idx="3"/>
          </p:nvPr>
        </p:nvSpPr>
        <p:spPr>
          <a:xfrm>
            <a:off x="1051668" y="5554478"/>
            <a:ext cx="10668000" cy="597467"/>
          </a:xfrm>
          <a:prstGeom prst="rect">
            <a:avLst/>
          </a:prstGeom>
          <a:noFill/>
          <a:ln>
            <a:noFill/>
          </a:ln>
        </p:spPr>
        <p:txBody>
          <a:bodyPr spcFirstLastPara="1" wrap="square" lIns="91425" tIns="45700" rIns="91425" bIns="45700" anchor="t" anchorCtr="0">
            <a:noAutofit/>
          </a:bodyPr>
          <a:lstStyle/>
          <a:p>
            <a:pPr marL="0" lvl="0" indent="0" algn="ctr" rtl="0">
              <a:lnSpc>
                <a:spcPct val="108000"/>
              </a:lnSpc>
              <a:spcBef>
                <a:spcPts val="0"/>
              </a:spcBef>
              <a:spcAft>
                <a:spcPts val="0"/>
              </a:spcAft>
              <a:buSzPts val="2400"/>
              <a:buNone/>
            </a:pPr>
            <a:r>
              <a:rPr lang="en-GB" dirty="0"/>
              <a:t>Resource 2: Key mathematical mechanics principles</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1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Calculating force</a:t>
            </a:r>
            <a:endParaRPr/>
          </a:p>
        </p:txBody>
      </p:sp>
      <p:sp>
        <p:nvSpPr>
          <p:cNvPr id="250" name="Google Shape;250;p13"/>
          <p:cNvSpPr txBox="1">
            <a:spLocks noGrp="1"/>
          </p:cNvSpPr>
          <p:nvPr>
            <p:ph type="body" idx="1"/>
          </p:nvPr>
        </p:nvSpPr>
        <p:spPr>
          <a:xfrm>
            <a:off x="636495" y="1690688"/>
            <a:ext cx="7040526" cy="4515802"/>
          </a:xfrm>
          <a:prstGeom prst="rect">
            <a:avLst/>
          </a:prstGeom>
          <a:solidFill>
            <a:schemeClr val="lt1"/>
          </a:solidFill>
          <a:ln>
            <a:noFill/>
          </a:ln>
        </p:spPr>
        <p:txBody>
          <a:bodyPr spcFirstLastPara="1" wrap="square" lIns="180000" tIns="180000" rIns="180000" bIns="180000" anchor="t" anchorCtr="0">
            <a:noAutofit/>
          </a:bodyPr>
          <a:lstStyle/>
          <a:p>
            <a:pPr marL="114300" lvl="0" indent="0" algn="l" rtl="0">
              <a:lnSpc>
                <a:spcPct val="108000"/>
              </a:lnSpc>
              <a:spcBef>
                <a:spcPts val="0"/>
              </a:spcBef>
              <a:spcAft>
                <a:spcPts val="0"/>
              </a:spcAft>
              <a:buClr>
                <a:srgbClr val="432673"/>
              </a:buClr>
              <a:buSzPts val="2400"/>
              <a:buNone/>
            </a:pPr>
            <a:r>
              <a:rPr lang="en-GB" dirty="0"/>
              <a:t>A carpenter needs to use 20 wooden joists. </a:t>
            </a:r>
            <a:br>
              <a:rPr lang="en-GB" dirty="0"/>
            </a:br>
            <a:r>
              <a:rPr lang="en-GB" dirty="0"/>
              <a:t>She knows that one joist has a mass of 1.6 kg. Calculate the weight of the 20 joists.</a:t>
            </a:r>
            <a:endParaRPr dirty="0"/>
          </a:p>
          <a:p>
            <a:pPr marL="114300" lvl="0" indent="0" algn="l" rtl="0">
              <a:lnSpc>
                <a:spcPct val="108000"/>
              </a:lnSpc>
              <a:spcBef>
                <a:spcPts val="1000"/>
              </a:spcBef>
              <a:spcAft>
                <a:spcPts val="0"/>
              </a:spcAft>
              <a:buClr>
                <a:srgbClr val="432673"/>
              </a:buClr>
              <a:buSzPts val="2400"/>
              <a:buNone/>
            </a:pPr>
            <a:endParaRPr dirty="0"/>
          </a:p>
          <a:p>
            <a:pPr marL="114300" lvl="0" indent="0" algn="l" rtl="0">
              <a:lnSpc>
                <a:spcPct val="108000"/>
              </a:lnSpc>
              <a:spcBef>
                <a:spcPts val="1000"/>
              </a:spcBef>
              <a:spcAft>
                <a:spcPts val="0"/>
              </a:spcAft>
              <a:buClr>
                <a:srgbClr val="432673"/>
              </a:buClr>
              <a:buSzPts val="2400"/>
              <a:buNone/>
            </a:pPr>
            <a:endParaRPr dirty="0"/>
          </a:p>
          <a:p>
            <a:pPr marL="0" lvl="0" indent="0" algn="l" rtl="0">
              <a:lnSpc>
                <a:spcPct val="108000"/>
              </a:lnSpc>
              <a:spcBef>
                <a:spcPts val="600"/>
              </a:spcBef>
              <a:spcAft>
                <a:spcPts val="0"/>
              </a:spcAft>
              <a:buSzPts val="2400"/>
              <a:buNone/>
            </a:pPr>
            <a:endParaRPr dirty="0"/>
          </a:p>
        </p:txBody>
      </p:sp>
      <mc:AlternateContent xmlns:mc="http://schemas.openxmlformats.org/markup-compatibility/2006" xmlns:a14="http://schemas.microsoft.com/office/drawing/2010/main">
        <mc:Choice Requires="a14">
          <p:sp>
            <p:nvSpPr>
              <p:cNvPr id="251" name="Google Shape;251;p13"/>
              <p:cNvSpPr txBox="1">
                <a:spLocks noGrp="1"/>
              </p:cNvSpPr>
              <p:nvPr>
                <p:ph type="body" idx="2"/>
              </p:nvPr>
            </p:nvSpPr>
            <p:spPr>
              <a:xfrm>
                <a:off x="8179724" y="1825626"/>
                <a:ext cx="3250276" cy="3795246"/>
              </a:xfrm>
              <a:custGeom>
                <a:avLst/>
                <a:gdLst>
                  <a:gd name="csX0" fmla="*/ 0 w 3250276"/>
                  <a:gd name="csY0" fmla="*/ 0 h 3795246"/>
                  <a:gd name="csX1" fmla="*/ 585050 w 3250276"/>
                  <a:gd name="csY1" fmla="*/ 0 h 3795246"/>
                  <a:gd name="csX2" fmla="*/ 1267608 w 3250276"/>
                  <a:gd name="csY2" fmla="*/ 0 h 3795246"/>
                  <a:gd name="csX3" fmla="*/ 1852657 w 3250276"/>
                  <a:gd name="csY3" fmla="*/ 0 h 3795246"/>
                  <a:gd name="csX4" fmla="*/ 2437707 w 3250276"/>
                  <a:gd name="csY4" fmla="*/ 0 h 3795246"/>
                  <a:gd name="csX5" fmla="*/ 3250276 w 3250276"/>
                  <a:gd name="csY5" fmla="*/ 0 h 3795246"/>
                  <a:gd name="csX6" fmla="*/ 3250276 w 3250276"/>
                  <a:gd name="csY6" fmla="*/ 594589 h 3795246"/>
                  <a:gd name="csX7" fmla="*/ 3250276 w 3250276"/>
                  <a:gd name="csY7" fmla="*/ 1265082 h 3795246"/>
                  <a:gd name="csX8" fmla="*/ 3250276 w 3250276"/>
                  <a:gd name="csY8" fmla="*/ 1935575 h 3795246"/>
                  <a:gd name="csX9" fmla="*/ 3250276 w 3250276"/>
                  <a:gd name="csY9" fmla="*/ 2568116 h 3795246"/>
                  <a:gd name="csX10" fmla="*/ 3250276 w 3250276"/>
                  <a:gd name="csY10" fmla="*/ 3162705 h 3795246"/>
                  <a:gd name="csX11" fmla="*/ 3250276 w 3250276"/>
                  <a:gd name="csY11" fmla="*/ 3795246 h 3795246"/>
                  <a:gd name="csX12" fmla="*/ 2535215 w 3250276"/>
                  <a:gd name="csY12" fmla="*/ 3795246 h 3795246"/>
                  <a:gd name="csX13" fmla="*/ 1982668 w 3250276"/>
                  <a:gd name="csY13" fmla="*/ 3795246 h 3795246"/>
                  <a:gd name="csX14" fmla="*/ 1397619 w 3250276"/>
                  <a:gd name="csY14" fmla="*/ 3795246 h 3795246"/>
                  <a:gd name="csX15" fmla="*/ 715061 w 3250276"/>
                  <a:gd name="csY15" fmla="*/ 3795246 h 3795246"/>
                  <a:gd name="csX16" fmla="*/ 0 w 3250276"/>
                  <a:gd name="csY16" fmla="*/ 3795246 h 3795246"/>
                  <a:gd name="csX17" fmla="*/ 0 w 3250276"/>
                  <a:gd name="csY17" fmla="*/ 3124753 h 3795246"/>
                  <a:gd name="csX18" fmla="*/ 0 w 3250276"/>
                  <a:gd name="csY18" fmla="*/ 2568116 h 3795246"/>
                  <a:gd name="csX19" fmla="*/ 0 w 3250276"/>
                  <a:gd name="csY19" fmla="*/ 1897623 h 3795246"/>
                  <a:gd name="csX20" fmla="*/ 0 w 3250276"/>
                  <a:gd name="csY20" fmla="*/ 1265082 h 3795246"/>
                  <a:gd name="csX21" fmla="*/ 0 w 3250276"/>
                  <a:gd name="csY21" fmla="*/ 632541 h 3795246"/>
                  <a:gd name="csX22" fmla="*/ 0 w 3250276"/>
                  <a:gd name="csY22" fmla="*/ 0 h 379524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Lst>
                <a:rect l="l" t="t" r="r" b="b"/>
                <a:pathLst>
                  <a:path w="3250276" h="3795246" fill="none" extrusionOk="0">
                    <a:moveTo>
                      <a:pt x="0" y="0"/>
                    </a:moveTo>
                    <a:cubicBezTo>
                      <a:pt x="221961" y="9526"/>
                      <a:pt x="347943" y="-7170"/>
                      <a:pt x="585050" y="0"/>
                    </a:cubicBezTo>
                    <a:cubicBezTo>
                      <a:pt x="822157" y="7170"/>
                      <a:pt x="1111583" y="-24774"/>
                      <a:pt x="1267608" y="0"/>
                    </a:cubicBezTo>
                    <a:cubicBezTo>
                      <a:pt x="1423633" y="24774"/>
                      <a:pt x="1622265" y="25483"/>
                      <a:pt x="1852657" y="0"/>
                    </a:cubicBezTo>
                    <a:cubicBezTo>
                      <a:pt x="2083049" y="-25483"/>
                      <a:pt x="2229109" y="26714"/>
                      <a:pt x="2437707" y="0"/>
                    </a:cubicBezTo>
                    <a:cubicBezTo>
                      <a:pt x="2646305" y="-26714"/>
                      <a:pt x="2929799" y="3223"/>
                      <a:pt x="3250276" y="0"/>
                    </a:cubicBezTo>
                    <a:cubicBezTo>
                      <a:pt x="3279830" y="217915"/>
                      <a:pt x="3239202" y="330259"/>
                      <a:pt x="3250276" y="594589"/>
                    </a:cubicBezTo>
                    <a:cubicBezTo>
                      <a:pt x="3261350" y="858919"/>
                      <a:pt x="3277462" y="1002306"/>
                      <a:pt x="3250276" y="1265082"/>
                    </a:cubicBezTo>
                    <a:cubicBezTo>
                      <a:pt x="3223090" y="1527858"/>
                      <a:pt x="3242365" y="1693955"/>
                      <a:pt x="3250276" y="1935575"/>
                    </a:cubicBezTo>
                    <a:cubicBezTo>
                      <a:pt x="3258187" y="2177195"/>
                      <a:pt x="3276156" y="2391276"/>
                      <a:pt x="3250276" y="2568116"/>
                    </a:cubicBezTo>
                    <a:cubicBezTo>
                      <a:pt x="3224396" y="2744956"/>
                      <a:pt x="3270091" y="2910791"/>
                      <a:pt x="3250276" y="3162705"/>
                    </a:cubicBezTo>
                    <a:cubicBezTo>
                      <a:pt x="3230461" y="3414619"/>
                      <a:pt x="3277234" y="3638220"/>
                      <a:pt x="3250276" y="3795246"/>
                    </a:cubicBezTo>
                    <a:cubicBezTo>
                      <a:pt x="2905627" y="3779918"/>
                      <a:pt x="2834185" y="3803082"/>
                      <a:pt x="2535215" y="3795246"/>
                    </a:cubicBezTo>
                    <a:cubicBezTo>
                      <a:pt x="2236245" y="3787410"/>
                      <a:pt x="2185701" y="3816210"/>
                      <a:pt x="1982668" y="3795246"/>
                    </a:cubicBezTo>
                    <a:cubicBezTo>
                      <a:pt x="1779635" y="3774282"/>
                      <a:pt x="1592527" y="3793163"/>
                      <a:pt x="1397619" y="3795246"/>
                    </a:cubicBezTo>
                    <a:cubicBezTo>
                      <a:pt x="1202711" y="3797329"/>
                      <a:pt x="977513" y="3818396"/>
                      <a:pt x="715061" y="3795246"/>
                    </a:cubicBezTo>
                    <a:cubicBezTo>
                      <a:pt x="452609" y="3772096"/>
                      <a:pt x="238906" y="3815008"/>
                      <a:pt x="0" y="3795246"/>
                    </a:cubicBezTo>
                    <a:cubicBezTo>
                      <a:pt x="11206" y="3615885"/>
                      <a:pt x="28806" y="3458553"/>
                      <a:pt x="0" y="3124753"/>
                    </a:cubicBezTo>
                    <a:cubicBezTo>
                      <a:pt x="-28806" y="2790953"/>
                      <a:pt x="12689" y="2746054"/>
                      <a:pt x="0" y="2568116"/>
                    </a:cubicBezTo>
                    <a:cubicBezTo>
                      <a:pt x="-12689" y="2390178"/>
                      <a:pt x="-29017" y="2096727"/>
                      <a:pt x="0" y="1897623"/>
                    </a:cubicBezTo>
                    <a:cubicBezTo>
                      <a:pt x="29017" y="1698519"/>
                      <a:pt x="21084" y="1399105"/>
                      <a:pt x="0" y="1265082"/>
                    </a:cubicBezTo>
                    <a:cubicBezTo>
                      <a:pt x="-21084" y="1131059"/>
                      <a:pt x="8845" y="931385"/>
                      <a:pt x="0" y="632541"/>
                    </a:cubicBezTo>
                    <a:cubicBezTo>
                      <a:pt x="-8845" y="333697"/>
                      <a:pt x="27548" y="188070"/>
                      <a:pt x="0" y="0"/>
                    </a:cubicBezTo>
                    <a:close/>
                  </a:path>
                  <a:path w="3250276" h="3795246" stroke="0" extrusionOk="0">
                    <a:moveTo>
                      <a:pt x="0" y="0"/>
                    </a:moveTo>
                    <a:cubicBezTo>
                      <a:pt x="345434" y="35439"/>
                      <a:pt x="480002" y="22650"/>
                      <a:pt x="715061" y="0"/>
                    </a:cubicBezTo>
                    <a:cubicBezTo>
                      <a:pt x="950120" y="-22650"/>
                      <a:pt x="1150222" y="-22755"/>
                      <a:pt x="1267608" y="0"/>
                    </a:cubicBezTo>
                    <a:cubicBezTo>
                      <a:pt x="1384994" y="22755"/>
                      <a:pt x="1811455" y="-12994"/>
                      <a:pt x="1982668" y="0"/>
                    </a:cubicBezTo>
                    <a:cubicBezTo>
                      <a:pt x="2153881" y="12994"/>
                      <a:pt x="2309364" y="7044"/>
                      <a:pt x="2567718" y="0"/>
                    </a:cubicBezTo>
                    <a:cubicBezTo>
                      <a:pt x="2826072" y="-7044"/>
                      <a:pt x="2999681" y="-17896"/>
                      <a:pt x="3250276" y="0"/>
                    </a:cubicBezTo>
                    <a:cubicBezTo>
                      <a:pt x="3236689" y="270506"/>
                      <a:pt x="3234815" y="331657"/>
                      <a:pt x="3250276" y="556636"/>
                    </a:cubicBezTo>
                    <a:cubicBezTo>
                      <a:pt x="3265737" y="781615"/>
                      <a:pt x="3264391" y="859207"/>
                      <a:pt x="3250276" y="1113272"/>
                    </a:cubicBezTo>
                    <a:cubicBezTo>
                      <a:pt x="3236161" y="1367337"/>
                      <a:pt x="3254300" y="1517012"/>
                      <a:pt x="3250276" y="1821718"/>
                    </a:cubicBezTo>
                    <a:cubicBezTo>
                      <a:pt x="3246252" y="2126424"/>
                      <a:pt x="3253748" y="2200300"/>
                      <a:pt x="3250276" y="2416307"/>
                    </a:cubicBezTo>
                    <a:cubicBezTo>
                      <a:pt x="3246804" y="2632314"/>
                      <a:pt x="3274799" y="2816612"/>
                      <a:pt x="3250276" y="3124753"/>
                    </a:cubicBezTo>
                    <a:cubicBezTo>
                      <a:pt x="3225753" y="3432894"/>
                      <a:pt x="3224914" y="3611401"/>
                      <a:pt x="3250276" y="3795246"/>
                    </a:cubicBezTo>
                    <a:cubicBezTo>
                      <a:pt x="2961671" y="3800065"/>
                      <a:pt x="2930331" y="3789663"/>
                      <a:pt x="2632724" y="3795246"/>
                    </a:cubicBezTo>
                    <a:cubicBezTo>
                      <a:pt x="2335117" y="3800829"/>
                      <a:pt x="2165460" y="3806245"/>
                      <a:pt x="2047674" y="3795246"/>
                    </a:cubicBezTo>
                    <a:cubicBezTo>
                      <a:pt x="1929888" y="3784248"/>
                      <a:pt x="1671982" y="3788701"/>
                      <a:pt x="1430121" y="3795246"/>
                    </a:cubicBezTo>
                    <a:cubicBezTo>
                      <a:pt x="1188260" y="3801791"/>
                      <a:pt x="999069" y="3822312"/>
                      <a:pt x="877575" y="3795246"/>
                    </a:cubicBezTo>
                    <a:cubicBezTo>
                      <a:pt x="756081" y="3768180"/>
                      <a:pt x="261882" y="3810904"/>
                      <a:pt x="0" y="3795246"/>
                    </a:cubicBezTo>
                    <a:cubicBezTo>
                      <a:pt x="-6013" y="3592591"/>
                      <a:pt x="2146" y="3311474"/>
                      <a:pt x="0" y="3162705"/>
                    </a:cubicBezTo>
                    <a:cubicBezTo>
                      <a:pt x="-2146" y="3013936"/>
                      <a:pt x="-25389" y="2835060"/>
                      <a:pt x="0" y="2568116"/>
                    </a:cubicBezTo>
                    <a:cubicBezTo>
                      <a:pt x="25389" y="2301172"/>
                      <a:pt x="-15588" y="2208203"/>
                      <a:pt x="0" y="2049433"/>
                    </a:cubicBezTo>
                    <a:cubicBezTo>
                      <a:pt x="15588" y="1890663"/>
                      <a:pt x="31191" y="1625301"/>
                      <a:pt x="0" y="1340987"/>
                    </a:cubicBezTo>
                    <a:cubicBezTo>
                      <a:pt x="-31191" y="1056673"/>
                      <a:pt x="11247" y="830750"/>
                      <a:pt x="0" y="632541"/>
                    </a:cubicBezTo>
                    <a:cubicBezTo>
                      <a:pt x="-11247" y="434332"/>
                      <a:pt x="-1136" y="230065"/>
                      <a:pt x="0" y="0"/>
                    </a:cubicBezTo>
                    <a:close/>
                  </a:path>
                </a:pathLst>
              </a:custGeom>
              <a:solidFill>
                <a:srgbClr val="EBDDF4"/>
              </a:solidFill>
              <a:ln>
                <a:solidFill>
                  <a:srgbClr val="432673"/>
                </a:solidFill>
                <a:extLst>
                  <a:ext uri="{C807C97D-BFC1-408E-A445-0C87EB9F89A2}">
                    <ask:lineSketchStyleProps xmlns:ask="http://schemas.microsoft.com/office/drawing/2018/sketchyshapes" sd="1126646710">
                      <a:prstGeom prst="rect">
                        <a:avLst/>
                      </a:prstGeom>
                      <ask:type>
                        <ask:lineSketchFreehand/>
                      </ask:type>
                    </ask:lineSketchStyleProps>
                  </a:ext>
                </a:extLst>
              </a:ln>
            </p:spPr>
            <p:txBody>
              <a:bodyPr spcFirstLastPara="1" wrap="square" lIns="180000" tIns="180000" rIns="180000" bIns="180000" anchor="ctr" anchorCtr="0">
                <a:normAutofit/>
              </a:bodyPr>
              <a:lstStyle/>
              <a:p>
                <a:pPr marL="228600" lvl="0" indent="-228600" algn="l" rtl="0">
                  <a:lnSpc>
                    <a:spcPct val="108000"/>
                  </a:lnSpc>
                  <a:spcBef>
                    <a:spcPts val="0"/>
                  </a:spcBef>
                  <a:spcAft>
                    <a:spcPts val="0"/>
                  </a:spcAft>
                  <a:buClr>
                    <a:srgbClr val="432673"/>
                  </a:buClr>
                  <a:buSzPts val="2400"/>
                  <a:buChar char="•"/>
                </a:pPr>
                <a:r>
                  <a:rPr lang="en-GB" dirty="0"/>
                  <a:t>Remember that mass is not weight. Weight is a force due to the effect of gravity on a mass.</a:t>
                </a:r>
                <a:endParaRPr dirty="0"/>
              </a:p>
              <a:p>
                <a:pPr marL="228600" lvl="0" indent="-228600" algn="l" rtl="0">
                  <a:lnSpc>
                    <a:spcPct val="108000"/>
                  </a:lnSpc>
                  <a:spcBef>
                    <a:spcPts val="1000"/>
                  </a:spcBef>
                  <a:spcAft>
                    <a:spcPts val="0"/>
                  </a:spcAft>
                  <a:buClr>
                    <a:srgbClr val="432673"/>
                  </a:buClr>
                  <a:buSzPts val="2400"/>
                  <a:buChar char="•"/>
                </a:pPr>
                <a:r>
                  <a:rPr lang="en-GB" dirty="0"/>
                  <a:t>You will usually be told to use </a:t>
                </a:r>
                <a:br>
                  <a:rPr lang="en-GB" dirty="0"/>
                </a:br>
                <a14:m>
                  <m:oMath xmlns:m="http://schemas.openxmlformats.org/officeDocument/2006/math">
                    <m:r>
                      <a:rPr lang="en-GB" sz="2600" i="1" dirty="0" smtClean="0">
                        <a:latin typeface="Cambria Math" panose="02040503050406030204" pitchFamily="18" charset="0"/>
                        <a:ea typeface="Times New Roman"/>
                        <a:cs typeface="Times New Roman"/>
                        <a:sym typeface="Times New Roman"/>
                      </a:rPr>
                      <m:t>𝑔</m:t>
                    </m:r>
                    <m:r>
                      <a:rPr lang="en-GB" i="1" dirty="0">
                        <a:latin typeface="Cambria Math" panose="02040503050406030204" pitchFamily="18" charset="0"/>
                      </a:rPr>
                      <m:t> = 9.8 </m:t>
                    </m:r>
                    <m:r>
                      <m:rPr>
                        <m:nor/>
                      </m:rPr>
                      <a:rPr lang="en-GB" i="0" dirty="0">
                        <a:latin typeface="Cambria Math" panose="02040503050406030204" pitchFamily="18" charset="0"/>
                      </a:rPr>
                      <m:t>m</m:t>
                    </m:r>
                    <m:r>
                      <m:rPr>
                        <m:nor/>
                      </m:rPr>
                      <a:rPr lang="en-GB" i="0" dirty="0">
                        <a:latin typeface="Cambria Math" panose="02040503050406030204" pitchFamily="18" charset="0"/>
                      </a:rPr>
                      <m:t>/</m:t>
                    </m:r>
                    <m:r>
                      <m:rPr>
                        <m:nor/>
                      </m:rPr>
                      <a:rPr lang="en-GB" i="0" dirty="0">
                        <a:latin typeface="Cambria Math" panose="02040503050406030204" pitchFamily="18" charset="0"/>
                      </a:rPr>
                      <m:t>s</m:t>
                    </m:r>
                    <m:r>
                      <m:rPr>
                        <m:nor/>
                      </m:rPr>
                      <a:rPr lang="en-GB" i="0" baseline="30000" dirty="0">
                        <a:latin typeface="Cambria Math" panose="02040503050406030204" pitchFamily="18" charset="0"/>
                      </a:rPr>
                      <m:t>2</m:t>
                    </m:r>
                  </m:oMath>
                </a14:m>
                <a:endParaRPr dirty="0"/>
              </a:p>
            </p:txBody>
          </p:sp>
        </mc:Choice>
        <mc:Fallback xmlns="">
          <p:sp>
            <p:nvSpPr>
              <p:cNvPr id="251" name="Google Shape;251;p13"/>
              <p:cNvSpPr txBox="1">
                <a:spLocks noGrp="1" noRot="1" noChangeAspect="1" noMove="1" noResize="1" noEditPoints="1" noAdjustHandles="1" noChangeArrowheads="1" noChangeShapeType="1" noTextEdit="1"/>
              </p:cNvSpPr>
              <p:nvPr>
                <p:ph type="body" idx="2"/>
              </p:nvPr>
            </p:nvSpPr>
            <p:spPr>
              <a:xfrm>
                <a:off x="8179724" y="1825626"/>
                <a:ext cx="3250276" cy="3795246"/>
              </a:xfrm>
              <a:prstGeom prst="rect">
                <a:avLst/>
              </a:prstGeom>
              <a:blipFill>
                <a:blip r:embed="rId3"/>
                <a:stretch>
                  <a:fillRect/>
                </a:stretch>
              </a:blipFill>
              <a:ln>
                <a:solidFill>
                  <a:srgbClr val="432673"/>
                </a:solidFill>
                <a:extLst>
                  <a:ext uri="{C807C97D-BFC1-408E-A445-0C87EB9F89A2}">
                    <ask:lineSketchStyleProps xmlns:ask="http://schemas.microsoft.com/office/drawing/2018/sketchyshapes" sd="1126646710">
                      <a:custGeom>
                        <a:avLst/>
                        <a:gdLst>
                          <a:gd name="csX0" fmla="*/ 0 w 3250276"/>
                          <a:gd name="csY0" fmla="*/ 0 h 3795246"/>
                          <a:gd name="csX1" fmla="*/ 585050 w 3250276"/>
                          <a:gd name="csY1" fmla="*/ 0 h 3795246"/>
                          <a:gd name="csX2" fmla="*/ 1267608 w 3250276"/>
                          <a:gd name="csY2" fmla="*/ 0 h 3795246"/>
                          <a:gd name="csX3" fmla="*/ 1852657 w 3250276"/>
                          <a:gd name="csY3" fmla="*/ 0 h 3795246"/>
                          <a:gd name="csX4" fmla="*/ 2437707 w 3250276"/>
                          <a:gd name="csY4" fmla="*/ 0 h 3795246"/>
                          <a:gd name="csX5" fmla="*/ 3250276 w 3250276"/>
                          <a:gd name="csY5" fmla="*/ 0 h 3795246"/>
                          <a:gd name="csX6" fmla="*/ 3250276 w 3250276"/>
                          <a:gd name="csY6" fmla="*/ 594589 h 3795246"/>
                          <a:gd name="csX7" fmla="*/ 3250276 w 3250276"/>
                          <a:gd name="csY7" fmla="*/ 1265082 h 3795246"/>
                          <a:gd name="csX8" fmla="*/ 3250276 w 3250276"/>
                          <a:gd name="csY8" fmla="*/ 1935575 h 3795246"/>
                          <a:gd name="csX9" fmla="*/ 3250276 w 3250276"/>
                          <a:gd name="csY9" fmla="*/ 2568116 h 3795246"/>
                          <a:gd name="csX10" fmla="*/ 3250276 w 3250276"/>
                          <a:gd name="csY10" fmla="*/ 3162705 h 3795246"/>
                          <a:gd name="csX11" fmla="*/ 3250276 w 3250276"/>
                          <a:gd name="csY11" fmla="*/ 3795246 h 3795246"/>
                          <a:gd name="csX12" fmla="*/ 2535215 w 3250276"/>
                          <a:gd name="csY12" fmla="*/ 3795246 h 3795246"/>
                          <a:gd name="csX13" fmla="*/ 1982668 w 3250276"/>
                          <a:gd name="csY13" fmla="*/ 3795246 h 3795246"/>
                          <a:gd name="csX14" fmla="*/ 1397619 w 3250276"/>
                          <a:gd name="csY14" fmla="*/ 3795246 h 3795246"/>
                          <a:gd name="csX15" fmla="*/ 715061 w 3250276"/>
                          <a:gd name="csY15" fmla="*/ 3795246 h 3795246"/>
                          <a:gd name="csX16" fmla="*/ 0 w 3250276"/>
                          <a:gd name="csY16" fmla="*/ 3795246 h 3795246"/>
                          <a:gd name="csX17" fmla="*/ 0 w 3250276"/>
                          <a:gd name="csY17" fmla="*/ 3124753 h 3795246"/>
                          <a:gd name="csX18" fmla="*/ 0 w 3250276"/>
                          <a:gd name="csY18" fmla="*/ 2568116 h 3795246"/>
                          <a:gd name="csX19" fmla="*/ 0 w 3250276"/>
                          <a:gd name="csY19" fmla="*/ 1897623 h 3795246"/>
                          <a:gd name="csX20" fmla="*/ 0 w 3250276"/>
                          <a:gd name="csY20" fmla="*/ 1265082 h 3795246"/>
                          <a:gd name="csX21" fmla="*/ 0 w 3250276"/>
                          <a:gd name="csY21" fmla="*/ 632541 h 3795246"/>
                          <a:gd name="csX22" fmla="*/ 0 w 3250276"/>
                          <a:gd name="csY22" fmla="*/ 0 h 379524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Lst>
                        <a:rect l="l" t="t" r="r" b="b"/>
                        <a:pathLst>
                          <a:path w="3250276" h="3795246" fill="none" extrusionOk="0">
                            <a:moveTo>
                              <a:pt x="0" y="0"/>
                            </a:moveTo>
                            <a:cubicBezTo>
                              <a:pt x="221961" y="9526"/>
                              <a:pt x="347943" y="-7170"/>
                              <a:pt x="585050" y="0"/>
                            </a:cubicBezTo>
                            <a:cubicBezTo>
                              <a:pt x="822157" y="7170"/>
                              <a:pt x="1111583" y="-24774"/>
                              <a:pt x="1267608" y="0"/>
                            </a:cubicBezTo>
                            <a:cubicBezTo>
                              <a:pt x="1423633" y="24774"/>
                              <a:pt x="1622265" y="25483"/>
                              <a:pt x="1852657" y="0"/>
                            </a:cubicBezTo>
                            <a:cubicBezTo>
                              <a:pt x="2083049" y="-25483"/>
                              <a:pt x="2229109" y="26714"/>
                              <a:pt x="2437707" y="0"/>
                            </a:cubicBezTo>
                            <a:cubicBezTo>
                              <a:pt x="2646305" y="-26714"/>
                              <a:pt x="2929799" y="3223"/>
                              <a:pt x="3250276" y="0"/>
                            </a:cubicBezTo>
                            <a:cubicBezTo>
                              <a:pt x="3279830" y="217915"/>
                              <a:pt x="3239202" y="330259"/>
                              <a:pt x="3250276" y="594589"/>
                            </a:cubicBezTo>
                            <a:cubicBezTo>
                              <a:pt x="3261350" y="858919"/>
                              <a:pt x="3277462" y="1002306"/>
                              <a:pt x="3250276" y="1265082"/>
                            </a:cubicBezTo>
                            <a:cubicBezTo>
                              <a:pt x="3223090" y="1527858"/>
                              <a:pt x="3242365" y="1693955"/>
                              <a:pt x="3250276" y="1935575"/>
                            </a:cubicBezTo>
                            <a:cubicBezTo>
                              <a:pt x="3258187" y="2177195"/>
                              <a:pt x="3276156" y="2391276"/>
                              <a:pt x="3250276" y="2568116"/>
                            </a:cubicBezTo>
                            <a:cubicBezTo>
                              <a:pt x="3224396" y="2744956"/>
                              <a:pt x="3270091" y="2910791"/>
                              <a:pt x="3250276" y="3162705"/>
                            </a:cubicBezTo>
                            <a:cubicBezTo>
                              <a:pt x="3230461" y="3414619"/>
                              <a:pt x="3277234" y="3638220"/>
                              <a:pt x="3250276" y="3795246"/>
                            </a:cubicBezTo>
                            <a:cubicBezTo>
                              <a:pt x="2905627" y="3779918"/>
                              <a:pt x="2834185" y="3803082"/>
                              <a:pt x="2535215" y="3795246"/>
                            </a:cubicBezTo>
                            <a:cubicBezTo>
                              <a:pt x="2236245" y="3787410"/>
                              <a:pt x="2185701" y="3816210"/>
                              <a:pt x="1982668" y="3795246"/>
                            </a:cubicBezTo>
                            <a:cubicBezTo>
                              <a:pt x="1779635" y="3774282"/>
                              <a:pt x="1592527" y="3793163"/>
                              <a:pt x="1397619" y="3795246"/>
                            </a:cubicBezTo>
                            <a:cubicBezTo>
                              <a:pt x="1202711" y="3797329"/>
                              <a:pt x="977513" y="3818396"/>
                              <a:pt x="715061" y="3795246"/>
                            </a:cubicBezTo>
                            <a:cubicBezTo>
                              <a:pt x="452609" y="3772096"/>
                              <a:pt x="238906" y="3815008"/>
                              <a:pt x="0" y="3795246"/>
                            </a:cubicBezTo>
                            <a:cubicBezTo>
                              <a:pt x="11206" y="3615885"/>
                              <a:pt x="28806" y="3458553"/>
                              <a:pt x="0" y="3124753"/>
                            </a:cubicBezTo>
                            <a:cubicBezTo>
                              <a:pt x="-28806" y="2790953"/>
                              <a:pt x="12689" y="2746054"/>
                              <a:pt x="0" y="2568116"/>
                            </a:cubicBezTo>
                            <a:cubicBezTo>
                              <a:pt x="-12689" y="2390178"/>
                              <a:pt x="-29017" y="2096727"/>
                              <a:pt x="0" y="1897623"/>
                            </a:cubicBezTo>
                            <a:cubicBezTo>
                              <a:pt x="29017" y="1698519"/>
                              <a:pt x="21084" y="1399105"/>
                              <a:pt x="0" y="1265082"/>
                            </a:cubicBezTo>
                            <a:cubicBezTo>
                              <a:pt x="-21084" y="1131059"/>
                              <a:pt x="8845" y="931385"/>
                              <a:pt x="0" y="632541"/>
                            </a:cubicBezTo>
                            <a:cubicBezTo>
                              <a:pt x="-8845" y="333697"/>
                              <a:pt x="27548" y="188070"/>
                              <a:pt x="0" y="0"/>
                            </a:cubicBezTo>
                            <a:close/>
                          </a:path>
                          <a:path w="3250276" h="3795246" stroke="0" extrusionOk="0">
                            <a:moveTo>
                              <a:pt x="0" y="0"/>
                            </a:moveTo>
                            <a:cubicBezTo>
                              <a:pt x="345434" y="35439"/>
                              <a:pt x="480002" y="22650"/>
                              <a:pt x="715061" y="0"/>
                            </a:cubicBezTo>
                            <a:cubicBezTo>
                              <a:pt x="950120" y="-22650"/>
                              <a:pt x="1150222" y="-22755"/>
                              <a:pt x="1267608" y="0"/>
                            </a:cubicBezTo>
                            <a:cubicBezTo>
                              <a:pt x="1384994" y="22755"/>
                              <a:pt x="1811455" y="-12994"/>
                              <a:pt x="1982668" y="0"/>
                            </a:cubicBezTo>
                            <a:cubicBezTo>
                              <a:pt x="2153881" y="12994"/>
                              <a:pt x="2309364" y="7044"/>
                              <a:pt x="2567718" y="0"/>
                            </a:cubicBezTo>
                            <a:cubicBezTo>
                              <a:pt x="2826072" y="-7044"/>
                              <a:pt x="2999681" y="-17896"/>
                              <a:pt x="3250276" y="0"/>
                            </a:cubicBezTo>
                            <a:cubicBezTo>
                              <a:pt x="3236689" y="270506"/>
                              <a:pt x="3234815" y="331657"/>
                              <a:pt x="3250276" y="556636"/>
                            </a:cubicBezTo>
                            <a:cubicBezTo>
                              <a:pt x="3265737" y="781615"/>
                              <a:pt x="3264391" y="859207"/>
                              <a:pt x="3250276" y="1113272"/>
                            </a:cubicBezTo>
                            <a:cubicBezTo>
                              <a:pt x="3236161" y="1367337"/>
                              <a:pt x="3254300" y="1517012"/>
                              <a:pt x="3250276" y="1821718"/>
                            </a:cubicBezTo>
                            <a:cubicBezTo>
                              <a:pt x="3246252" y="2126424"/>
                              <a:pt x="3253748" y="2200300"/>
                              <a:pt x="3250276" y="2416307"/>
                            </a:cubicBezTo>
                            <a:cubicBezTo>
                              <a:pt x="3246804" y="2632314"/>
                              <a:pt x="3274799" y="2816612"/>
                              <a:pt x="3250276" y="3124753"/>
                            </a:cubicBezTo>
                            <a:cubicBezTo>
                              <a:pt x="3225753" y="3432894"/>
                              <a:pt x="3224914" y="3611401"/>
                              <a:pt x="3250276" y="3795246"/>
                            </a:cubicBezTo>
                            <a:cubicBezTo>
                              <a:pt x="2961671" y="3800065"/>
                              <a:pt x="2930331" y="3789663"/>
                              <a:pt x="2632724" y="3795246"/>
                            </a:cubicBezTo>
                            <a:cubicBezTo>
                              <a:pt x="2335117" y="3800829"/>
                              <a:pt x="2165460" y="3806245"/>
                              <a:pt x="2047674" y="3795246"/>
                            </a:cubicBezTo>
                            <a:cubicBezTo>
                              <a:pt x="1929888" y="3784248"/>
                              <a:pt x="1671982" y="3788701"/>
                              <a:pt x="1430121" y="3795246"/>
                            </a:cubicBezTo>
                            <a:cubicBezTo>
                              <a:pt x="1188260" y="3801791"/>
                              <a:pt x="999069" y="3822312"/>
                              <a:pt x="877575" y="3795246"/>
                            </a:cubicBezTo>
                            <a:cubicBezTo>
                              <a:pt x="756081" y="3768180"/>
                              <a:pt x="261882" y="3810904"/>
                              <a:pt x="0" y="3795246"/>
                            </a:cubicBezTo>
                            <a:cubicBezTo>
                              <a:pt x="-6013" y="3592591"/>
                              <a:pt x="2146" y="3311474"/>
                              <a:pt x="0" y="3162705"/>
                            </a:cubicBezTo>
                            <a:cubicBezTo>
                              <a:pt x="-2146" y="3013936"/>
                              <a:pt x="-25389" y="2835060"/>
                              <a:pt x="0" y="2568116"/>
                            </a:cubicBezTo>
                            <a:cubicBezTo>
                              <a:pt x="25389" y="2301172"/>
                              <a:pt x="-15588" y="2208203"/>
                              <a:pt x="0" y="2049433"/>
                            </a:cubicBezTo>
                            <a:cubicBezTo>
                              <a:pt x="15588" y="1890663"/>
                              <a:pt x="31191" y="1625301"/>
                              <a:pt x="0" y="1340987"/>
                            </a:cubicBezTo>
                            <a:cubicBezTo>
                              <a:pt x="-31191" y="1056673"/>
                              <a:pt x="11247" y="830750"/>
                              <a:pt x="0" y="632541"/>
                            </a:cubicBezTo>
                            <a:cubicBezTo>
                              <a:pt x="-11247" y="434332"/>
                              <a:pt x="-1136" y="230065"/>
                              <a:pt x="0" y="0"/>
                            </a:cubicBezTo>
                            <a:close/>
                          </a:path>
                        </a:pathLst>
                      </a:custGeom>
                      <ask:type>
                        <ask:lineSketchFreehand/>
                      </ask:type>
                    </ask:lineSketchStyleProps>
                  </a:ext>
                </a:extLst>
              </a:ln>
            </p:spPr>
            <p:txBody>
              <a:bodyPr/>
              <a:lstStyle/>
              <a:p>
                <a:r>
                  <a:rPr lang="en-US">
                    <a:noFill/>
                  </a:rPr>
                  <a:t> </a:t>
                </a:r>
              </a:p>
            </p:txBody>
          </p:sp>
        </mc:Fallback>
      </mc:AlternateContent>
      <p:sp>
        <p:nvSpPr>
          <p:cNvPr id="2" name="Google Shape;147;p2">
            <a:extLst>
              <a:ext uri="{FF2B5EF4-FFF2-40B4-BE49-F238E27FC236}">
                <a16:creationId xmlns:a16="http://schemas.microsoft.com/office/drawing/2014/main" id="{425F6317-7A3F-31FF-D7D9-68A0BE19DEA9}"/>
              </a:ext>
            </a:extLst>
          </p:cNvPr>
          <p:cNvSpPr txBox="1">
            <a:spLocks/>
          </p:cNvSpPr>
          <p:nvPr/>
        </p:nvSpPr>
        <p:spPr>
          <a:xfrm>
            <a:off x="838200" y="6356349"/>
            <a:ext cx="4826000" cy="37465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pPr>
            <a:r>
              <a:rPr lang="en-US" dirty="0"/>
              <a:t>Resource 2: Key mathematical mechanics principles</a:t>
            </a:r>
          </a:p>
        </p:txBody>
      </p:sp>
      <p:sp>
        <p:nvSpPr>
          <p:cNvPr id="3" name="Text Placeholder 5">
            <a:extLst>
              <a:ext uri="{FF2B5EF4-FFF2-40B4-BE49-F238E27FC236}">
                <a16:creationId xmlns:a16="http://schemas.microsoft.com/office/drawing/2014/main" id="{D98369FF-D9CD-0E6F-3A07-387B64EC6765}"/>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Forces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8">
          <a:extLst>
            <a:ext uri="{FF2B5EF4-FFF2-40B4-BE49-F238E27FC236}">
              <a16:creationId xmlns:a16="http://schemas.microsoft.com/office/drawing/2014/main" id="{2BFC555B-107B-4D1E-632A-006CCBA5904F}"/>
            </a:ext>
          </a:extLst>
        </p:cNvPr>
        <p:cNvGrpSpPr/>
        <p:nvPr/>
      </p:nvGrpSpPr>
      <p:grpSpPr>
        <a:xfrm>
          <a:off x="0" y="0"/>
          <a:ext cx="0" cy="0"/>
          <a:chOff x="0" y="0"/>
          <a:chExt cx="0" cy="0"/>
        </a:xfrm>
      </p:grpSpPr>
      <p:sp>
        <p:nvSpPr>
          <p:cNvPr id="249" name="Google Shape;249;p13">
            <a:extLst>
              <a:ext uri="{FF2B5EF4-FFF2-40B4-BE49-F238E27FC236}">
                <a16:creationId xmlns:a16="http://schemas.microsoft.com/office/drawing/2014/main" id="{BF784B01-2B70-A557-3866-296B54C2FC67}"/>
              </a:ext>
            </a:extLst>
          </p:cNvPr>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dirty="0"/>
              <a:t>Calculating force: </a:t>
            </a:r>
            <a:r>
              <a:rPr lang="en-GB" dirty="0">
                <a:solidFill>
                  <a:schemeClr val="accent1"/>
                </a:solidFill>
              </a:rPr>
              <a:t>Answer</a:t>
            </a:r>
            <a:endParaRPr dirty="0">
              <a:solidFill>
                <a:schemeClr val="accent1"/>
              </a:solidFill>
            </a:endParaRPr>
          </a:p>
        </p:txBody>
      </p:sp>
      <mc:AlternateContent xmlns:mc="http://schemas.openxmlformats.org/markup-compatibility/2006" xmlns:a14="http://schemas.microsoft.com/office/drawing/2010/main">
        <mc:Choice Requires="a14">
          <p:sp>
            <p:nvSpPr>
              <p:cNvPr id="250" name="Google Shape;250;p13">
                <a:extLst>
                  <a:ext uri="{FF2B5EF4-FFF2-40B4-BE49-F238E27FC236}">
                    <a16:creationId xmlns:a16="http://schemas.microsoft.com/office/drawing/2014/main" id="{A8C1D0B0-047C-A2ED-6809-DAB0CFDB1B69}"/>
                  </a:ext>
                </a:extLst>
              </p:cNvPr>
              <p:cNvSpPr txBox="1">
                <a:spLocks noGrp="1"/>
              </p:cNvSpPr>
              <p:nvPr>
                <p:ph type="body" idx="1"/>
              </p:nvPr>
            </p:nvSpPr>
            <p:spPr>
              <a:xfrm>
                <a:off x="636494" y="1690688"/>
                <a:ext cx="7040526" cy="4515802"/>
              </a:xfrm>
              <a:prstGeom prst="rect">
                <a:avLst/>
              </a:prstGeom>
              <a:solidFill>
                <a:schemeClr val="lt1"/>
              </a:solidFill>
              <a:ln>
                <a:noFill/>
              </a:ln>
            </p:spPr>
            <p:txBody>
              <a:bodyPr spcFirstLastPara="1" wrap="square" lIns="180000" tIns="180000" rIns="180000" bIns="180000" anchor="t" anchorCtr="0">
                <a:noAutofit/>
              </a:bodyPr>
              <a:lstStyle/>
              <a:p>
                <a:pPr marL="114300" lvl="0" indent="0" algn="l" rtl="0">
                  <a:lnSpc>
                    <a:spcPct val="108000"/>
                  </a:lnSpc>
                  <a:spcBef>
                    <a:spcPts val="0"/>
                  </a:spcBef>
                  <a:spcAft>
                    <a:spcPts val="0"/>
                  </a:spcAft>
                  <a:buClr>
                    <a:srgbClr val="432673"/>
                  </a:buClr>
                  <a:buSzPts val="2400"/>
                  <a:buNone/>
                </a:pPr>
                <a:r>
                  <a:rPr lang="en-GB" dirty="0"/>
                  <a:t>A carpenter needs to use 20 wooden joists. </a:t>
                </a:r>
                <a:br>
                  <a:rPr lang="en-GB" dirty="0"/>
                </a:br>
                <a:r>
                  <a:rPr lang="en-GB" dirty="0"/>
                  <a:t>She knows that one joist has a mass of 1.6 kg. Calculate the weight of the 20 joists.</a:t>
                </a:r>
              </a:p>
              <a:p>
                <a:pPr marL="114300" lvl="0" indent="0" algn="l" rtl="0">
                  <a:lnSpc>
                    <a:spcPct val="108000"/>
                  </a:lnSpc>
                  <a:spcBef>
                    <a:spcPts val="0"/>
                  </a:spcBef>
                  <a:spcAft>
                    <a:spcPts val="0"/>
                  </a:spcAft>
                  <a:buClr>
                    <a:srgbClr val="432673"/>
                  </a:buClr>
                  <a:buSzPts val="2400"/>
                  <a:buNone/>
                </a:pPr>
                <a:endParaRPr lang="en-GB" dirty="0"/>
              </a:p>
              <a:p>
                <a:pPr marL="114300" lvl="0" indent="0" algn="l" rtl="0">
                  <a:lnSpc>
                    <a:spcPct val="108000"/>
                  </a:lnSpc>
                  <a:spcBef>
                    <a:spcPts val="1000"/>
                  </a:spcBef>
                  <a:spcAft>
                    <a:spcPts val="0"/>
                  </a:spcAft>
                  <a:buClr>
                    <a:srgbClr val="432673"/>
                  </a:buClr>
                  <a:buSzPts val="2400"/>
                  <a:buNone/>
                </a:pPr>
                <a:r>
                  <a:rPr lang="en-GB" dirty="0"/>
                  <a:t>The mass of 20 joists is: </a:t>
                </a:r>
              </a:p>
              <a:p>
                <a:pPr marL="114300" lvl="0" indent="0" algn="l" rtl="0">
                  <a:lnSpc>
                    <a:spcPct val="108000"/>
                  </a:lnSpc>
                  <a:spcBef>
                    <a:spcPts val="1000"/>
                  </a:spcBef>
                  <a:spcAft>
                    <a:spcPts val="0"/>
                  </a:spcAft>
                  <a:buClr>
                    <a:srgbClr val="432673"/>
                  </a:buClr>
                  <a:buSzPts val="2400"/>
                  <a:buNone/>
                </a:pPr>
                <a14:m>
                  <m:oMathPara xmlns:m="http://schemas.openxmlformats.org/officeDocument/2006/math">
                    <m:oMathParaPr>
                      <m:jc m:val="centerGroup"/>
                    </m:oMathParaPr>
                    <m:oMath xmlns:m="http://schemas.openxmlformats.org/officeDocument/2006/math">
                      <m:r>
                        <a:rPr lang="en-GB" i="1" dirty="0" smtClean="0">
                          <a:latin typeface="Cambria Math" panose="02040503050406030204" pitchFamily="18" charset="0"/>
                        </a:rPr>
                        <m:t>20</m:t>
                      </m:r>
                      <m:r>
                        <a:rPr lang="en-GB" i="1" dirty="0">
                          <a:latin typeface="Cambria Math" panose="02040503050406030204" pitchFamily="18" charset="0"/>
                        </a:rPr>
                        <m:t>×1.6</m:t>
                      </m:r>
                      <m:r>
                        <a:rPr lang="en-US" b="0" i="1" dirty="0" smtClean="0">
                          <a:latin typeface="Cambria Math" panose="02040503050406030204" pitchFamily="18" charset="0"/>
                        </a:rPr>
                        <m:t> </m:t>
                      </m:r>
                      <m:r>
                        <m:rPr>
                          <m:nor/>
                        </m:rPr>
                        <a:rPr lang="en-US" b="0" i="0" dirty="0" smtClean="0">
                          <a:latin typeface="Cambria Math" panose="02040503050406030204" pitchFamily="18" charset="0"/>
                        </a:rPr>
                        <m:t>kg</m:t>
                      </m:r>
                      <m:r>
                        <a:rPr lang="en-GB" i="1" dirty="0">
                          <a:latin typeface="Cambria Math" panose="02040503050406030204" pitchFamily="18" charset="0"/>
                        </a:rPr>
                        <m:t>=32</m:t>
                      </m:r>
                      <m:r>
                        <m:rPr>
                          <m:nor/>
                        </m:rPr>
                        <a:rPr lang="en-GB" i="0" dirty="0">
                          <a:latin typeface="Cambria Math" panose="02040503050406030204" pitchFamily="18" charset="0"/>
                        </a:rPr>
                        <m:t> </m:t>
                      </m:r>
                      <m:r>
                        <m:rPr>
                          <m:nor/>
                        </m:rPr>
                        <a:rPr lang="en-GB" i="0" dirty="0">
                          <a:latin typeface="Cambria Math" panose="02040503050406030204" pitchFamily="18" charset="0"/>
                        </a:rPr>
                        <m:t>kg</m:t>
                      </m:r>
                    </m:oMath>
                  </m:oMathPara>
                </a14:m>
                <a:endParaRPr lang="en-GB" dirty="0"/>
              </a:p>
              <a:p>
                <a:pPr marL="114300" lvl="0" indent="0" algn="l" rtl="0">
                  <a:lnSpc>
                    <a:spcPct val="108000"/>
                  </a:lnSpc>
                  <a:spcBef>
                    <a:spcPts val="1000"/>
                  </a:spcBef>
                  <a:spcAft>
                    <a:spcPts val="0"/>
                  </a:spcAft>
                  <a:buClr>
                    <a:srgbClr val="432673"/>
                  </a:buClr>
                  <a:buSzPts val="2400"/>
                  <a:buNone/>
                </a:pPr>
                <a:r>
                  <a:rPr lang="en-GB" dirty="0"/>
                  <a:t>Use </a:t>
                </a:r>
                <a14:m>
                  <m:oMath xmlns:m="http://schemas.openxmlformats.org/officeDocument/2006/math">
                    <m:r>
                      <a:rPr lang="en-GB" i="1" dirty="0" smtClean="0">
                        <a:latin typeface="Cambria Math" panose="02040503050406030204" pitchFamily="18" charset="0"/>
                        <a:ea typeface="Times New Roman"/>
                        <a:cs typeface="Times New Roman"/>
                        <a:sym typeface="Times New Roman"/>
                      </a:rPr>
                      <m:t>𝐹</m:t>
                    </m:r>
                    <m:r>
                      <a:rPr lang="en-GB" i="1" dirty="0">
                        <a:latin typeface="Cambria Math" panose="02040503050406030204" pitchFamily="18" charset="0"/>
                      </a:rPr>
                      <m:t>=</m:t>
                    </m:r>
                    <m:r>
                      <a:rPr lang="en-GB" i="1" dirty="0">
                        <a:latin typeface="Cambria Math" panose="02040503050406030204" pitchFamily="18" charset="0"/>
                        <a:ea typeface="Times New Roman"/>
                        <a:cs typeface="Times New Roman"/>
                        <a:sym typeface="Times New Roman"/>
                      </a:rPr>
                      <m:t>𝑚𝑎</m:t>
                    </m:r>
                    <m:r>
                      <a:rPr lang="en-GB" i="1" dirty="0">
                        <a:latin typeface="Cambria Math" panose="02040503050406030204" pitchFamily="18" charset="0"/>
                      </a:rPr>
                      <m:t> </m:t>
                    </m:r>
                  </m:oMath>
                </a14:m>
                <a:r>
                  <a:rPr lang="en-GB" dirty="0"/>
                  <a:t>with </a:t>
                </a:r>
                <a14:m>
                  <m:oMath xmlns:m="http://schemas.openxmlformats.org/officeDocument/2006/math">
                    <m:r>
                      <a:rPr lang="en-GB" i="1" dirty="0" smtClean="0">
                        <a:latin typeface="Cambria Math" panose="02040503050406030204" pitchFamily="18" charset="0"/>
                        <a:ea typeface="Times New Roman"/>
                        <a:cs typeface="Times New Roman"/>
                        <a:sym typeface="Times New Roman"/>
                      </a:rPr>
                      <m:t>𝑎</m:t>
                    </m:r>
                    <m:r>
                      <a:rPr lang="en-GB" i="1" dirty="0">
                        <a:latin typeface="Cambria Math" panose="02040503050406030204" pitchFamily="18" charset="0"/>
                      </a:rPr>
                      <m:t>=</m:t>
                    </m:r>
                    <m:r>
                      <a:rPr lang="en-GB" i="1" dirty="0">
                        <a:latin typeface="Cambria Math" panose="02040503050406030204" pitchFamily="18" charset="0"/>
                        <a:ea typeface="Times New Roman"/>
                        <a:cs typeface="Times New Roman"/>
                        <a:sym typeface="Times New Roman"/>
                      </a:rPr>
                      <m:t>𝑔</m:t>
                    </m:r>
                    <m:r>
                      <a:rPr lang="en-GB" b="0" i="0" dirty="0" smtClean="0">
                        <a:latin typeface="Cambria Math" panose="02040503050406030204" pitchFamily="18" charset="0"/>
                        <a:ea typeface="Times New Roman"/>
                        <a:cs typeface="Times New Roman"/>
                        <a:sym typeface="Times New Roman"/>
                      </a:rPr>
                      <m:t>:</m:t>
                    </m:r>
                  </m:oMath>
                </a14:m>
                <a:endParaRPr lang="en-GB" dirty="0"/>
              </a:p>
              <a:p>
                <a:pPr marL="114300" lvl="0" indent="0" algn="l" rtl="0">
                  <a:lnSpc>
                    <a:spcPct val="108000"/>
                  </a:lnSpc>
                  <a:spcBef>
                    <a:spcPts val="1000"/>
                  </a:spcBef>
                  <a:spcAft>
                    <a:spcPts val="0"/>
                  </a:spcAft>
                  <a:buClr>
                    <a:srgbClr val="432673"/>
                  </a:buClr>
                  <a:buSzPts val="2400"/>
                  <a:buNone/>
                </a:pPr>
                <a14:m>
                  <m:oMathPara xmlns:m="http://schemas.openxmlformats.org/officeDocument/2006/math">
                    <m:oMathParaPr>
                      <m:jc m:val="centerGroup"/>
                    </m:oMathParaPr>
                    <m:oMath xmlns:m="http://schemas.openxmlformats.org/officeDocument/2006/math">
                      <m:r>
                        <a:rPr lang="en-GB" i="1" dirty="0" smtClean="0">
                          <a:latin typeface="Cambria Math" panose="02040503050406030204" pitchFamily="18" charset="0"/>
                          <a:ea typeface="Times New Roman"/>
                          <a:cs typeface="Times New Roman"/>
                          <a:sym typeface="Times New Roman"/>
                        </a:rPr>
                        <m:t>𝐹</m:t>
                      </m:r>
                      <m:r>
                        <a:rPr lang="en-GB" i="1" dirty="0">
                          <a:latin typeface="Cambria Math" panose="02040503050406030204" pitchFamily="18" charset="0"/>
                        </a:rPr>
                        <m:t>=</m:t>
                      </m:r>
                      <m:r>
                        <a:rPr lang="en-GB" i="1" dirty="0">
                          <a:latin typeface="Cambria Math" panose="02040503050406030204" pitchFamily="18" charset="0"/>
                          <a:ea typeface="Times New Roman"/>
                          <a:cs typeface="Times New Roman"/>
                          <a:sym typeface="Times New Roman"/>
                        </a:rPr>
                        <m:t>𝑚𝑔</m:t>
                      </m:r>
                      <m:r>
                        <a:rPr lang="en-GB" i="1" dirty="0">
                          <a:latin typeface="Cambria Math" panose="02040503050406030204" pitchFamily="18" charset="0"/>
                          <a:ea typeface="Times New Roman"/>
                          <a:cs typeface="Times New Roman"/>
                          <a:sym typeface="Times New Roman"/>
                        </a:rPr>
                        <m:t>=32 </m:t>
                      </m:r>
                      <m:r>
                        <m:rPr>
                          <m:nor/>
                        </m:rPr>
                        <a:rPr lang="en-US" b="0" i="0" dirty="0" smtClean="0">
                          <a:latin typeface="Cambria Math" panose="02040503050406030204" pitchFamily="18" charset="0"/>
                          <a:ea typeface="Times New Roman"/>
                          <a:cs typeface="Times New Roman"/>
                          <a:sym typeface="Times New Roman"/>
                        </a:rPr>
                        <m:t>kg</m:t>
                      </m:r>
                      <m:r>
                        <a:rPr lang="en-GB" i="1" dirty="0">
                          <a:latin typeface="Cambria Math" panose="02040503050406030204" pitchFamily="18" charset="0"/>
                          <a:ea typeface="Times New Roman"/>
                          <a:cs typeface="Times New Roman"/>
                          <a:sym typeface="Times New Roman"/>
                        </a:rPr>
                        <m:t>×9.8</m:t>
                      </m:r>
                      <m:r>
                        <a:rPr lang="en-GB" b="0" i="1" dirty="0" smtClean="0">
                          <a:latin typeface="Cambria Math" panose="02040503050406030204" pitchFamily="18" charset="0"/>
                          <a:ea typeface="Times New Roman"/>
                          <a:cs typeface="Times New Roman"/>
                          <a:sym typeface="Times New Roman"/>
                        </a:rPr>
                        <m:t> </m:t>
                      </m:r>
                      <m:r>
                        <m:rPr>
                          <m:sty m:val="p"/>
                        </m:rPr>
                        <a:rPr lang="en-GB" b="0" i="0" dirty="0" smtClean="0">
                          <a:latin typeface="Cambria Math" panose="02040503050406030204" pitchFamily="18" charset="0"/>
                          <a:ea typeface="Times New Roman"/>
                          <a:cs typeface="Times New Roman"/>
                          <a:sym typeface="Times New Roman"/>
                        </a:rPr>
                        <m:t>m</m:t>
                      </m:r>
                      <m:r>
                        <a:rPr lang="en-GB" b="0" i="0" dirty="0" smtClean="0">
                          <a:latin typeface="Cambria Math" panose="02040503050406030204" pitchFamily="18" charset="0"/>
                          <a:ea typeface="Times New Roman"/>
                          <a:cs typeface="Times New Roman"/>
                          <a:sym typeface="Times New Roman"/>
                        </a:rPr>
                        <m:t>/</m:t>
                      </m:r>
                      <m:sSup>
                        <m:sSupPr>
                          <m:ctrlPr>
                            <a:rPr lang="en-GB" b="0" i="1" dirty="0" smtClean="0">
                              <a:latin typeface="Cambria Math" panose="02040503050406030204" pitchFamily="18" charset="0"/>
                              <a:cs typeface="Times New Roman"/>
                              <a:sym typeface="Times New Roman"/>
                            </a:rPr>
                          </m:ctrlPr>
                        </m:sSupPr>
                        <m:e>
                          <m:r>
                            <m:rPr>
                              <m:sty m:val="p"/>
                            </m:rPr>
                            <a:rPr lang="en-GB" b="0" i="0" dirty="0" smtClean="0">
                              <a:latin typeface="Cambria Math" panose="02040503050406030204" pitchFamily="18" charset="0"/>
                              <a:cs typeface="Times New Roman"/>
                              <a:sym typeface="Times New Roman"/>
                            </a:rPr>
                            <m:t>s</m:t>
                          </m:r>
                        </m:e>
                        <m:sup>
                          <m:r>
                            <a:rPr lang="en-GB" b="0" i="0" dirty="0" smtClean="0">
                              <a:latin typeface="Cambria Math" panose="02040503050406030204" pitchFamily="18" charset="0"/>
                              <a:cs typeface="Times New Roman"/>
                              <a:sym typeface="Times New Roman"/>
                            </a:rPr>
                            <m:t>2</m:t>
                          </m:r>
                        </m:sup>
                      </m:sSup>
                      <m:r>
                        <a:rPr lang="en-GB" b="1" i="1" dirty="0" smtClean="0">
                          <a:latin typeface="Cambria Math" panose="02040503050406030204" pitchFamily="18" charset="0"/>
                        </a:rPr>
                        <m:t>=</m:t>
                      </m:r>
                      <m:r>
                        <a:rPr lang="en-GB" b="1" i="1" dirty="0">
                          <a:latin typeface="Cambria Math" panose="02040503050406030204" pitchFamily="18" charset="0"/>
                        </a:rPr>
                        <m:t>𝟑𝟏𝟑</m:t>
                      </m:r>
                      <m:r>
                        <a:rPr lang="en-GB" b="1" i="1" dirty="0">
                          <a:latin typeface="Cambria Math" panose="02040503050406030204" pitchFamily="18" charset="0"/>
                        </a:rPr>
                        <m:t>.</m:t>
                      </m:r>
                      <m:r>
                        <a:rPr lang="en-GB" b="1" i="1" dirty="0">
                          <a:latin typeface="Cambria Math" panose="02040503050406030204" pitchFamily="18" charset="0"/>
                        </a:rPr>
                        <m:t>𝟔</m:t>
                      </m:r>
                      <m:r>
                        <a:rPr lang="en-GB" b="1" i="1" dirty="0">
                          <a:latin typeface="Cambria Math" panose="02040503050406030204" pitchFamily="18" charset="0"/>
                        </a:rPr>
                        <m:t> </m:t>
                      </m:r>
                      <m:r>
                        <m:rPr>
                          <m:nor/>
                        </m:rPr>
                        <a:rPr lang="en-GB" b="0" i="0" dirty="0">
                          <a:latin typeface="Cambria Math" panose="02040503050406030204" pitchFamily="18" charset="0"/>
                        </a:rPr>
                        <m:t>N</m:t>
                      </m:r>
                    </m:oMath>
                  </m:oMathPara>
                </a14:m>
                <a:endParaRPr lang="en-GB" dirty="0"/>
              </a:p>
              <a:p>
                <a:pPr marL="114300" lvl="0" indent="0" algn="l" rtl="0">
                  <a:lnSpc>
                    <a:spcPct val="108000"/>
                  </a:lnSpc>
                  <a:spcBef>
                    <a:spcPts val="1000"/>
                  </a:spcBef>
                  <a:spcAft>
                    <a:spcPts val="0"/>
                  </a:spcAft>
                  <a:buClr>
                    <a:srgbClr val="432673"/>
                  </a:buClr>
                  <a:buSzPts val="2400"/>
                  <a:buNone/>
                </a:pPr>
                <a:endParaRPr lang="en-GB" dirty="0"/>
              </a:p>
              <a:p>
                <a:pPr marL="114300" lvl="0" indent="0" algn="l" rtl="0">
                  <a:lnSpc>
                    <a:spcPct val="108000"/>
                  </a:lnSpc>
                  <a:spcBef>
                    <a:spcPts val="1000"/>
                  </a:spcBef>
                  <a:spcAft>
                    <a:spcPts val="0"/>
                  </a:spcAft>
                  <a:buClr>
                    <a:srgbClr val="432673"/>
                  </a:buClr>
                  <a:buSzPts val="2400"/>
                  <a:buNone/>
                </a:pPr>
                <a:endParaRPr lang="en-GB" dirty="0"/>
              </a:p>
              <a:p>
                <a:pPr marL="114300" lvl="0" indent="0" algn="l" rtl="0">
                  <a:lnSpc>
                    <a:spcPct val="108000"/>
                  </a:lnSpc>
                  <a:spcBef>
                    <a:spcPts val="1000"/>
                  </a:spcBef>
                  <a:spcAft>
                    <a:spcPts val="0"/>
                  </a:spcAft>
                  <a:buClr>
                    <a:srgbClr val="432673"/>
                  </a:buClr>
                  <a:buSzPts val="2400"/>
                  <a:buNone/>
                </a:pPr>
                <a:endParaRPr lang="en-GB" dirty="0"/>
              </a:p>
              <a:p>
                <a:pPr marL="0" lvl="0" indent="0" algn="l" rtl="0">
                  <a:lnSpc>
                    <a:spcPct val="108000"/>
                  </a:lnSpc>
                  <a:spcBef>
                    <a:spcPts val="600"/>
                  </a:spcBef>
                  <a:spcAft>
                    <a:spcPts val="0"/>
                  </a:spcAft>
                  <a:buSzPts val="2400"/>
                  <a:buNone/>
                </a:pPr>
                <a:endParaRPr dirty="0"/>
              </a:p>
            </p:txBody>
          </p:sp>
        </mc:Choice>
        <mc:Fallback xmlns="">
          <p:sp>
            <p:nvSpPr>
              <p:cNvPr id="250" name="Google Shape;250;p13">
                <a:extLst>
                  <a:ext uri="{FF2B5EF4-FFF2-40B4-BE49-F238E27FC236}">
                    <a16:creationId xmlns:a16="http://schemas.microsoft.com/office/drawing/2014/main" id="{A8C1D0B0-047C-A2ED-6809-DAB0CFDB1B69}"/>
                  </a:ext>
                </a:extLst>
              </p:cNvPr>
              <p:cNvSpPr txBox="1">
                <a:spLocks noGrp="1" noRot="1" noChangeAspect="1" noMove="1" noResize="1" noEditPoints="1" noAdjustHandles="1" noChangeArrowheads="1" noChangeShapeType="1" noTextEdit="1"/>
              </p:cNvSpPr>
              <p:nvPr>
                <p:ph type="body" idx="1"/>
              </p:nvPr>
            </p:nvSpPr>
            <p:spPr>
              <a:xfrm>
                <a:off x="636494" y="1690688"/>
                <a:ext cx="7040526" cy="4515802"/>
              </a:xfrm>
              <a:prstGeom prst="rect">
                <a:avLst/>
              </a:prstGeom>
              <a:blipFill>
                <a:blip r:embed="rId3"/>
                <a:stretch>
                  <a:fillRect/>
                </a:stretch>
              </a:blipFill>
              <a:ln>
                <a:noFill/>
              </a:ln>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4" name="Google Shape;251;p13">
                <a:extLst>
                  <a:ext uri="{FF2B5EF4-FFF2-40B4-BE49-F238E27FC236}">
                    <a16:creationId xmlns:a16="http://schemas.microsoft.com/office/drawing/2014/main" id="{E339CE4A-3A97-0631-87A7-230B95302B67}"/>
                  </a:ext>
                </a:extLst>
              </p:cNvPr>
              <p:cNvSpPr txBox="1">
                <a:spLocks/>
              </p:cNvSpPr>
              <p:nvPr/>
            </p:nvSpPr>
            <p:spPr>
              <a:xfrm>
                <a:off x="8179724" y="1825626"/>
                <a:ext cx="3250276" cy="3795246"/>
              </a:xfrm>
              <a:custGeom>
                <a:avLst/>
                <a:gdLst>
                  <a:gd name="csX0" fmla="*/ 0 w 3250276"/>
                  <a:gd name="csY0" fmla="*/ 0 h 3795246"/>
                  <a:gd name="csX1" fmla="*/ 552547 w 3250276"/>
                  <a:gd name="csY1" fmla="*/ 0 h 3795246"/>
                  <a:gd name="csX2" fmla="*/ 1105094 w 3250276"/>
                  <a:gd name="csY2" fmla="*/ 0 h 3795246"/>
                  <a:gd name="csX3" fmla="*/ 1722646 w 3250276"/>
                  <a:gd name="csY3" fmla="*/ 0 h 3795246"/>
                  <a:gd name="csX4" fmla="*/ 2372701 w 3250276"/>
                  <a:gd name="csY4" fmla="*/ 0 h 3795246"/>
                  <a:gd name="csX5" fmla="*/ 3250276 w 3250276"/>
                  <a:gd name="csY5" fmla="*/ 0 h 3795246"/>
                  <a:gd name="csX6" fmla="*/ 3250276 w 3250276"/>
                  <a:gd name="csY6" fmla="*/ 518684 h 3795246"/>
                  <a:gd name="csX7" fmla="*/ 3250276 w 3250276"/>
                  <a:gd name="csY7" fmla="*/ 1037367 h 3795246"/>
                  <a:gd name="csX8" fmla="*/ 3250276 w 3250276"/>
                  <a:gd name="csY8" fmla="*/ 1631956 h 3795246"/>
                  <a:gd name="csX9" fmla="*/ 3250276 w 3250276"/>
                  <a:gd name="csY9" fmla="*/ 2340402 h 3795246"/>
                  <a:gd name="csX10" fmla="*/ 3250276 w 3250276"/>
                  <a:gd name="csY10" fmla="*/ 3048848 h 3795246"/>
                  <a:gd name="csX11" fmla="*/ 3250276 w 3250276"/>
                  <a:gd name="csY11" fmla="*/ 3795246 h 3795246"/>
                  <a:gd name="csX12" fmla="*/ 2535215 w 3250276"/>
                  <a:gd name="csY12" fmla="*/ 3795246 h 3795246"/>
                  <a:gd name="csX13" fmla="*/ 1950166 w 3250276"/>
                  <a:gd name="csY13" fmla="*/ 3795246 h 3795246"/>
                  <a:gd name="csX14" fmla="*/ 1332613 w 3250276"/>
                  <a:gd name="csY14" fmla="*/ 3795246 h 3795246"/>
                  <a:gd name="csX15" fmla="*/ 747563 w 3250276"/>
                  <a:gd name="csY15" fmla="*/ 3795246 h 3795246"/>
                  <a:gd name="csX16" fmla="*/ 0 w 3250276"/>
                  <a:gd name="csY16" fmla="*/ 3795246 h 3795246"/>
                  <a:gd name="csX17" fmla="*/ 0 w 3250276"/>
                  <a:gd name="csY17" fmla="*/ 3276562 h 3795246"/>
                  <a:gd name="csX18" fmla="*/ 0 w 3250276"/>
                  <a:gd name="csY18" fmla="*/ 2681974 h 3795246"/>
                  <a:gd name="csX19" fmla="*/ 0 w 3250276"/>
                  <a:gd name="csY19" fmla="*/ 2125338 h 3795246"/>
                  <a:gd name="csX20" fmla="*/ 0 w 3250276"/>
                  <a:gd name="csY20" fmla="*/ 1530749 h 3795246"/>
                  <a:gd name="csX21" fmla="*/ 0 w 3250276"/>
                  <a:gd name="csY21" fmla="*/ 860256 h 3795246"/>
                  <a:gd name="csX22" fmla="*/ 0 w 3250276"/>
                  <a:gd name="csY22" fmla="*/ 0 h 379524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Lst>
                <a:rect l="l" t="t" r="r" b="b"/>
                <a:pathLst>
                  <a:path w="3250276" h="3795246" fill="none" extrusionOk="0">
                    <a:moveTo>
                      <a:pt x="0" y="0"/>
                    </a:moveTo>
                    <a:cubicBezTo>
                      <a:pt x="178896" y="22651"/>
                      <a:pt x="425170" y="-18263"/>
                      <a:pt x="552547" y="0"/>
                    </a:cubicBezTo>
                    <a:cubicBezTo>
                      <a:pt x="679924" y="18263"/>
                      <a:pt x="918352" y="6908"/>
                      <a:pt x="1105094" y="0"/>
                    </a:cubicBezTo>
                    <a:cubicBezTo>
                      <a:pt x="1291836" y="-6908"/>
                      <a:pt x="1531031" y="29912"/>
                      <a:pt x="1722646" y="0"/>
                    </a:cubicBezTo>
                    <a:cubicBezTo>
                      <a:pt x="1914261" y="-29912"/>
                      <a:pt x="2198501" y="-25070"/>
                      <a:pt x="2372701" y="0"/>
                    </a:cubicBezTo>
                    <a:cubicBezTo>
                      <a:pt x="2546901" y="25070"/>
                      <a:pt x="2888650" y="6914"/>
                      <a:pt x="3250276" y="0"/>
                    </a:cubicBezTo>
                    <a:cubicBezTo>
                      <a:pt x="3261508" y="253763"/>
                      <a:pt x="3243154" y="373165"/>
                      <a:pt x="3250276" y="518684"/>
                    </a:cubicBezTo>
                    <a:cubicBezTo>
                      <a:pt x="3257398" y="664203"/>
                      <a:pt x="3247451" y="809327"/>
                      <a:pt x="3250276" y="1037367"/>
                    </a:cubicBezTo>
                    <a:cubicBezTo>
                      <a:pt x="3253101" y="1265407"/>
                      <a:pt x="3245636" y="1361531"/>
                      <a:pt x="3250276" y="1631956"/>
                    </a:cubicBezTo>
                    <a:cubicBezTo>
                      <a:pt x="3254916" y="1902381"/>
                      <a:pt x="3261318" y="2167542"/>
                      <a:pt x="3250276" y="2340402"/>
                    </a:cubicBezTo>
                    <a:cubicBezTo>
                      <a:pt x="3239234" y="2513262"/>
                      <a:pt x="3276663" y="2750135"/>
                      <a:pt x="3250276" y="3048848"/>
                    </a:cubicBezTo>
                    <a:cubicBezTo>
                      <a:pt x="3223889" y="3347561"/>
                      <a:pt x="3255731" y="3566226"/>
                      <a:pt x="3250276" y="3795246"/>
                    </a:cubicBezTo>
                    <a:cubicBezTo>
                      <a:pt x="3085191" y="3828396"/>
                      <a:pt x="2757278" y="3823853"/>
                      <a:pt x="2535215" y="3795246"/>
                    </a:cubicBezTo>
                    <a:cubicBezTo>
                      <a:pt x="2313152" y="3766639"/>
                      <a:pt x="2161375" y="3793264"/>
                      <a:pt x="1950166" y="3795246"/>
                    </a:cubicBezTo>
                    <a:cubicBezTo>
                      <a:pt x="1738957" y="3797228"/>
                      <a:pt x="1591547" y="3792768"/>
                      <a:pt x="1332613" y="3795246"/>
                    </a:cubicBezTo>
                    <a:cubicBezTo>
                      <a:pt x="1073679" y="3797724"/>
                      <a:pt x="973627" y="3772031"/>
                      <a:pt x="747563" y="3795246"/>
                    </a:cubicBezTo>
                    <a:cubicBezTo>
                      <a:pt x="521499" y="3818462"/>
                      <a:pt x="274972" y="3822207"/>
                      <a:pt x="0" y="3795246"/>
                    </a:cubicBezTo>
                    <a:cubicBezTo>
                      <a:pt x="-6583" y="3660837"/>
                      <a:pt x="-5626" y="3459404"/>
                      <a:pt x="0" y="3276562"/>
                    </a:cubicBezTo>
                    <a:cubicBezTo>
                      <a:pt x="5626" y="3093720"/>
                      <a:pt x="-4536" y="2852536"/>
                      <a:pt x="0" y="2681974"/>
                    </a:cubicBezTo>
                    <a:cubicBezTo>
                      <a:pt x="4536" y="2511412"/>
                      <a:pt x="14149" y="2400969"/>
                      <a:pt x="0" y="2125338"/>
                    </a:cubicBezTo>
                    <a:cubicBezTo>
                      <a:pt x="-14149" y="1849707"/>
                      <a:pt x="-5811" y="1674021"/>
                      <a:pt x="0" y="1530749"/>
                    </a:cubicBezTo>
                    <a:cubicBezTo>
                      <a:pt x="5811" y="1387477"/>
                      <a:pt x="21880" y="1043377"/>
                      <a:pt x="0" y="860256"/>
                    </a:cubicBezTo>
                    <a:cubicBezTo>
                      <a:pt x="-21880" y="677135"/>
                      <a:pt x="34318" y="254425"/>
                      <a:pt x="0" y="0"/>
                    </a:cubicBezTo>
                    <a:close/>
                  </a:path>
                  <a:path w="3250276" h="3795246" stroke="0" extrusionOk="0">
                    <a:moveTo>
                      <a:pt x="0" y="0"/>
                    </a:moveTo>
                    <a:cubicBezTo>
                      <a:pt x="259626" y="-4978"/>
                      <a:pt x="398732" y="-34119"/>
                      <a:pt x="715061" y="0"/>
                    </a:cubicBezTo>
                    <a:cubicBezTo>
                      <a:pt x="1031390" y="34119"/>
                      <a:pt x="1032362" y="3225"/>
                      <a:pt x="1267608" y="0"/>
                    </a:cubicBezTo>
                    <a:cubicBezTo>
                      <a:pt x="1502854" y="-3225"/>
                      <a:pt x="1629662" y="27311"/>
                      <a:pt x="1852657" y="0"/>
                    </a:cubicBezTo>
                    <a:cubicBezTo>
                      <a:pt x="2075652" y="-27311"/>
                      <a:pt x="2239982" y="-4710"/>
                      <a:pt x="2470210" y="0"/>
                    </a:cubicBezTo>
                    <a:cubicBezTo>
                      <a:pt x="2700438" y="4710"/>
                      <a:pt x="2873996" y="-1383"/>
                      <a:pt x="3250276" y="0"/>
                    </a:cubicBezTo>
                    <a:cubicBezTo>
                      <a:pt x="3224603" y="220805"/>
                      <a:pt x="3268862" y="475592"/>
                      <a:pt x="3250276" y="632541"/>
                    </a:cubicBezTo>
                    <a:cubicBezTo>
                      <a:pt x="3231690" y="789490"/>
                      <a:pt x="3269892" y="1107075"/>
                      <a:pt x="3250276" y="1265082"/>
                    </a:cubicBezTo>
                    <a:cubicBezTo>
                      <a:pt x="3230660" y="1423089"/>
                      <a:pt x="3278058" y="1790555"/>
                      <a:pt x="3250276" y="1935575"/>
                    </a:cubicBezTo>
                    <a:cubicBezTo>
                      <a:pt x="3222494" y="2080595"/>
                      <a:pt x="3275767" y="2301966"/>
                      <a:pt x="3250276" y="2568116"/>
                    </a:cubicBezTo>
                    <a:cubicBezTo>
                      <a:pt x="3224785" y="2834266"/>
                      <a:pt x="3259645" y="3023531"/>
                      <a:pt x="3250276" y="3162705"/>
                    </a:cubicBezTo>
                    <a:cubicBezTo>
                      <a:pt x="3240907" y="3301879"/>
                      <a:pt x="3277211" y="3595423"/>
                      <a:pt x="3250276" y="3795246"/>
                    </a:cubicBezTo>
                    <a:cubicBezTo>
                      <a:pt x="3021013" y="3779061"/>
                      <a:pt x="2857803" y="3816419"/>
                      <a:pt x="2697729" y="3795246"/>
                    </a:cubicBezTo>
                    <a:cubicBezTo>
                      <a:pt x="2537655" y="3774073"/>
                      <a:pt x="2331773" y="3785172"/>
                      <a:pt x="2112679" y="3795246"/>
                    </a:cubicBezTo>
                    <a:cubicBezTo>
                      <a:pt x="1893585" y="3805321"/>
                      <a:pt x="1629753" y="3784266"/>
                      <a:pt x="1495127" y="3795246"/>
                    </a:cubicBezTo>
                    <a:cubicBezTo>
                      <a:pt x="1360501" y="3806226"/>
                      <a:pt x="1027957" y="3782979"/>
                      <a:pt x="910077" y="3795246"/>
                    </a:cubicBezTo>
                    <a:cubicBezTo>
                      <a:pt x="792197" y="3807514"/>
                      <a:pt x="231188" y="3787095"/>
                      <a:pt x="0" y="3795246"/>
                    </a:cubicBezTo>
                    <a:cubicBezTo>
                      <a:pt x="-27570" y="3625327"/>
                      <a:pt x="-13120" y="3331491"/>
                      <a:pt x="0" y="3086800"/>
                    </a:cubicBezTo>
                    <a:cubicBezTo>
                      <a:pt x="13120" y="2842109"/>
                      <a:pt x="18560" y="2635973"/>
                      <a:pt x="0" y="2378354"/>
                    </a:cubicBezTo>
                    <a:cubicBezTo>
                      <a:pt x="-18560" y="2120735"/>
                      <a:pt x="18108" y="2025885"/>
                      <a:pt x="0" y="1821718"/>
                    </a:cubicBezTo>
                    <a:cubicBezTo>
                      <a:pt x="-18108" y="1617551"/>
                      <a:pt x="-19391" y="1484593"/>
                      <a:pt x="0" y="1189177"/>
                    </a:cubicBezTo>
                    <a:cubicBezTo>
                      <a:pt x="19391" y="893761"/>
                      <a:pt x="54866" y="481340"/>
                      <a:pt x="0" y="0"/>
                    </a:cubicBezTo>
                    <a:close/>
                  </a:path>
                </a:pathLst>
              </a:custGeom>
              <a:solidFill>
                <a:srgbClr val="EBDDF4"/>
              </a:solidFill>
              <a:ln w="19050" cap="sq" cmpd="sng">
                <a:solidFill>
                  <a:srgbClr val="432673"/>
                </a:solidFill>
                <a:prstDash val="solid"/>
                <a:round/>
                <a:headEnd type="none" w="sm" len="sm"/>
                <a:tailEnd type="none" w="sm" len="sm"/>
                <a:extLst>
                  <a:ext uri="{C807C97D-BFC1-408E-A445-0C87EB9F89A2}">
                    <ask:lineSketchStyleProps xmlns:ask="http://schemas.microsoft.com/office/drawing/2018/sketchyshapes" sd="3382564630">
                      <a:prstGeom prst="rect">
                        <a:avLst/>
                      </a:prstGeom>
                      <ask:type>
                        <ask:lineSketchFreehand/>
                      </ask:type>
                    </ask:lineSketchStyleProps>
                  </a:ext>
                </a:extLst>
              </a:ln>
            </p:spPr>
            <p:txBody>
              <a:bodyPr spcFirstLastPara="1" wrap="square" lIns="180000" tIns="180000" rIns="180000" bIns="180000" anchor="ctr" anchorCtr="0">
                <a:normAutofit/>
              </a:bodyPr>
              <a:lstStyle>
                <a:defPPr marR="0" lvl="0" algn="l" rtl="0">
                  <a:lnSpc>
                    <a:spcPct val="100000"/>
                  </a:lnSpc>
                  <a:spcBef>
                    <a:spcPts val="0"/>
                  </a:spcBef>
                  <a:spcAft>
                    <a:spcPts val="0"/>
                  </a:spcAft>
                </a:defPPr>
                <a:lvl1pPr marL="457200" marR="0" lvl="0" indent="-342900" algn="l" rtl="0">
                  <a:lnSpc>
                    <a:spcPct val="108000"/>
                  </a:lnSpc>
                  <a:spcBef>
                    <a:spcPts val="1000"/>
                  </a:spcBef>
                  <a:spcAft>
                    <a:spcPts val="0"/>
                  </a:spcAft>
                  <a:buClr>
                    <a:srgbClr val="534C29"/>
                  </a:buClr>
                  <a:buSzPts val="1800"/>
                  <a:buFont typeface="Arial"/>
                  <a:buChar char="•"/>
                  <a:defRPr sz="2400" b="0" i="0" u="none" strike="noStrike" cap="none">
                    <a:solidFill>
                      <a:srgbClr val="262626"/>
                    </a:solidFill>
                    <a:latin typeface="Arial"/>
                    <a:ea typeface="Arial"/>
                    <a:cs typeface="Arial"/>
                    <a:sym typeface="Arial"/>
                  </a:defRPr>
                </a:lvl1pPr>
                <a:lvl2pPr marL="914400" marR="0" lvl="1" indent="-342900" algn="l" rtl="0">
                  <a:lnSpc>
                    <a:spcPct val="108000"/>
                  </a:lnSpc>
                  <a:spcBef>
                    <a:spcPts val="500"/>
                  </a:spcBef>
                  <a:spcAft>
                    <a:spcPts val="0"/>
                  </a:spcAft>
                  <a:buClr>
                    <a:srgbClr val="534C29"/>
                  </a:buClr>
                  <a:buSzPts val="1800"/>
                  <a:buFont typeface="Arial"/>
                  <a:buChar char="•"/>
                  <a:defRPr sz="2000" b="0" i="0" u="none" strike="noStrike" cap="none">
                    <a:solidFill>
                      <a:srgbClr val="262626"/>
                    </a:solidFill>
                    <a:latin typeface="Arial"/>
                    <a:ea typeface="Arial"/>
                    <a:cs typeface="Arial"/>
                    <a:sym typeface="Arial"/>
                  </a:defRPr>
                </a:lvl2pPr>
                <a:lvl3pPr marL="1371600" marR="0" lvl="2" indent="-342900" algn="l" rtl="0">
                  <a:lnSpc>
                    <a:spcPct val="108000"/>
                  </a:lnSpc>
                  <a:spcBef>
                    <a:spcPts val="500"/>
                  </a:spcBef>
                  <a:spcAft>
                    <a:spcPts val="0"/>
                  </a:spcAft>
                  <a:buClr>
                    <a:srgbClr val="534C29"/>
                  </a:buClr>
                  <a:buSzPts val="1800"/>
                  <a:buFont typeface="Arial"/>
                  <a:buChar char="•"/>
                  <a:defRPr sz="1800" b="0" i="0" u="none" strike="noStrike" cap="none">
                    <a:solidFill>
                      <a:srgbClr val="262626"/>
                    </a:solidFill>
                    <a:latin typeface="Arial"/>
                    <a:ea typeface="Arial"/>
                    <a:cs typeface="Arial"/>
                    <a:sym typeface="Arial"/>
                  </a:defRPr>
                </a:lvl3pPr>
                <a:lvl4pPr marL="1828800" marR="0" lvl="3" indent="-342900" algn="l" rtl="0">
                  <a:lnSpc>
                    <a:spcPct val="108000"/>
                  </a:lnSpc>
                  <a:spcBef>
                    <a:spcPts val="500"/>
                  </a:spcBef>
                  <a:spcAft>
                    <a:spcPts val="0"/>
                  </a:spcAft>
                  <a:buClr>
                    <a:srgbClr val="534C29"/>
                  </a:buClr>
                  <a:buSzPts val="1800"/>
                  <a:buFont typeface="Arial"/>
                  <a:buChar char="•"/>
                  <a:defRPr sz="1600" b="0" i="0" u="none" strike="noStrike" cap="none">
                    <a:solidFill>
                      <a:srgbClr val="262626"/>
                    </a:solidFill>
                    <a:latin typeface="Arial"/>
                    <a:ea typeface="Arial"/>
                    <a:cs typeface="Arial"/>
                    <a:sym typeface="Arial"/>
                  </a:defRPr>
                </a:lvl4pPr>
                <a:lvl5pPr marL="2286000" marR="0" lvl="4" indent="-342900" algn="l" rtl="0">
                  <a:lnSpc>
                    <a:spcPct val="108000"/>
                  </a:lnSpc>
                  <a:spcBef>
                    <a:spcPts val="500"/>
                  </a:spcBef>
                  <a:spcAft>
                    <a:spcPts val="0"/>
                  </a:spcAft>
                  <a:buClr>
                    <a:srgbClr val="534C29"/>
                  </a:buClr>
                  <a:buSzPts val="1800"/>
                  <a:buFont typeface="Arial"/>
                  <a:buChar char="•"/>
                  <a:defRPr sz="1600" b="0" i="0" u="none" strike="noStrike" cap="none">
                    <a:solidFill>
                      <a:srgbClr val="262626"/>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228600" indent="-228600">
                  <a:spcBef>
                    <a:spcPts val="0"/>
                  </a:spcBef>
                  <a:buSzPts val="2400"/>
                </a:pPr>
                <a:r>
                  <a:rPr lang="en-GB" dirty="0"/>
                  <a:t>Remember that mass is not weight. Weight is a force due to the effect of gravity on a mass.</a:t>
                </a:r>
              </a:p>
              <a:p>
                <a:pPr marL="228600" indent="-228600">
                  <a:buSzPts val="2400"/>
                </a:pPr>
                <a:r>
                  <a:rPr lang="en-GB" dirty="0"/>
                  <a:t>You will usually be told to use </a:t>
                </a:r>
                <a:br>
                  <a:rPr lang="en-GB" dirty="0"/>
                </a:br>
                <a14:m>
                  <m:oMath xmlns:m="http://schemas.openxmlformats.org/officeDocument/2006/math">
                    <m:r>
                      <a:rPr lang="en-GB" sz="2600" i="1" dirty="0" smtClean="0">
                        <a:latin typeface="Cambria Math" panose="02040503050406030204" pitchFamily="18" charset="0"/>
                        <a:ea typeface="Times New Roman"/>
                        <a:cs typeface="Times New Roman"/>
                        <a:sym typeface="Times New Roman"/>
                      </a:rPr>
                      <m:t>𝑔</m:t>
                    </m:r>
                    <m:r>
                      <a:rPr lang="en-GB" i="1" dirty="0">
                        <a:latin typeface="Cambria Math" panose="02040503050406030204" pitchFamily="18" charset="0"/>
                      </a:rPr>
                      <m:t>=9.8 </m:t>
                    </m:r>
                    <m:r>
                      <m:rPr>
                        <m:nor/>
                      </m:rPr>
                      <a:rPr lang="en-GB" i="0" dirty="0">
                        <a:latin typeface="Cambria Math" panose="02040503050406030204" pitchFamily="18" charset="0"/>
                      </a:rPr>
                      <m:t>m</m:t>
                    </m:r>
                    <m:r>
                      <m:rPr>
                        <m:nor/>
                      </m:rPr>
                      <a:rPr lang="en-GB" i="0" dirty="0">
                        <a:latin typeface="Cambria Math" panose="02040503050406030204" pitchFamily="18" charset="0"/>
                      </a:rPr>
                      <m:t>/</m:t>
                    </m:r>
                    <m:r>
                      <m:rPr>
                        <m:nor/>
                      </m:rPr>
                      <a:rPr lang="en-GB" i="0" dirty="0">
                        <a:latin typeface="Cambria Math" panose="02040503050406030204" pitchFamily="18" charset="0"/>
                      </a:rPr>
                      <m:t>s</m:t>
                    </m:r>
                    <m:r>
                      <m:rPr>
                        <m:nor/>
                      </m:rPr>
                      <a:rPr lang="en-GB" i="0" baseline="30000" dirty="0">
                        <a:latin typeface="Cambria Math" panose="02040503050406030204" pitchFamily="18" charset="0"/>
                      </a:rPr>
                      <m:t>2</m:t>
                    </m:r>
                  </m:oMath>
                </a14:m>
                <a:endParaRPr lang="en-GB" dirty="0"/>
              </a:p>
            </p:txBody>
          </p:sp>
        </mc:Choice>
        <mc:Fallback xmlns="">
          <p:sp>
            <p:nvSpPr>
              <p:cNvPr id="4" name="Google Shape;251;p13">
                <a:extLst>
                  <a:ext uri="{FF2B5EF4-FFF2-40B4-BE49-F238E27FC236}">
                    <a16:creationId xmlns:a16="http://schemas.microsoft.com/office/drawing/2014/main" id="{E339CE4A-3A97-0631-87A7-230B95302B67}"/>
                  </a:ext>
                </a:extLst>
              </p:cNvPr>
              <p:cNvSpPr txBox="1">
                <a:spLocks noRot="1" noChangeAspect="1" noMove="1" noResize="1" noEditPoints="1" noAdjustHandles="1" noChangeArrowheads="1" noChangeShapeType="1" noTextEdit="1"/>
              </p:cNvSpPr>
              <p:nvPr/>
            </p:nvSpPr>
            <p:spPr>
              <a:xfrm>
                <a:off x="8179724" y="1825626"/>
                <a:ext cx="3250276" cy="3795246"/>
              </a:xfrm>
              <a:prstGeom prst="rect">
                <a:avLst/>
              </a:prstGeom>
              <a:blipFill>
                <a:blip r:embed="rId4"/>
                <a:stretch>
                  <a:fillRect/>
                </a:stretch>
              </a:blipFill>
              <a:ln w="19050" cap="sq" cmpd="sng">
                <a:solidFill>
                  <a:srgbClr val="432673"/>
                </a:solidFill>
                <a:prstDash val="solid"/>
                <a:round/>
                <a:headEnd type="none" w="sm" len="sm"/>
                <a:tailEnd type="none" w="sm" len="sm"/>
                <a:extLst>
                  <a:ext uri="{C807C97D-BFC1-408E-A445-0C87EB9F89A2}">
                    <ask:lineSketchStyleProps xmlns:ask="http://schemas.microsoft.com/office/drawing/2018/sketchyshapes" sd="3382564630">
                      <a:custGeom>
                        <a:avLst/>
                        <a:gdLst>
                          <a:gd name="csX0" fmla="*/ 0 w 3250276"/>
                          <a:gd name="csY0" fmla="*/ 0 h 3795246"/>
                          <a:gd name="csX1" fmla="*/ 552547 w 3250276"/>
                          <a:gd name="csY1" fmla="*/ 0 h 3795246"/>
                          <a:gd name="csX2" fmla="*/ 1105094 w 3250276"/>
                          <a:gd name="csY2" fmla="*/ 0 h 3795246"/>
                          <a:gd name="csX3" fmla="*/ 1722646 w 3250276"/>
                          <a:gd name="csY3" fmla="*/ 0 h 3795246"/>
                          <a:gd name="csX4" fmla="*/ 2372701 w 3250276"/>
                          <a:gd name="csY4" fmla="*/ 0 h 3795246"/>
                          <a:gd name="csX5" fmla="*/ 3250276 w 3250276"/>
                          <a:gd name="csY5" fmla="*/ 0 h 3795246"/>
                          <a:gd name="csX6" fmla="*/ 3250276 w 3250276"/>
                          <a:gd name="csY6" fmla="*/ 518684 h 3795246"/>
                          <a:gd name="csX7" fmla="*/ 3250276 w 3250276"/>
                          <a:gd name="csY7" fmla="*/ 1037367 h 3795246"/>
                          <a:gd name="csX8" fmla="*/ 3250276 w 3250276"/>
                          <a:gd name="csY8" fmla="*/ 1631956 h 3795246"/>
                          <a:gd name="csX9" fmla="*/ 3250276 w 3250276"/>
                          <a:gd name="csY9" fmla="*/ 2340402 h 3795246"/>
                          <a:gd name="csX10" fmla="*/ 3250276 w 3250276"/>
                          <a:gd name="csY10" fmla="*/ 3048848 h 3795246"/>
                          <a:gd name="csX11" fmla="*/ 3250276 w 3250276"/>
                          <a:gd name="csY11" fmla="*/ 3795246 h 3795246"/>
                          <a:gd name="csX12" fmla="*/ 2535215 w 3250276"/>
                          <a:gd name="csY12" fmla="*/ 3795246 h 3795246"/>
                          <a:gd name="csX13" fmla="*/ 1950166 w 3250276"/>
                          <a:gd name="csY13" fmla="*/ 3795246 h 3795246"/>
                          <a:gd name="csX14" fmla="*/ 1332613 w 3250276"/>
                          <a:gd name="csY14" fmla="*/ 3795246 h 3795246"/>
                          <a:gd name="csX15" fmla="*/ 747563 w 3250276"/>
                          <a:gd name="csY15" fmla="*/ 3795246 h 3795246"/>
                          <a:gd name="csX16" fmla="*/ 0 w 3250276"/>
                          <a:gd name="csY16" fmla="*/ 3795246 h 3795246"/>
                          <a:gd name="csX17" fmla="*/ 0 w 3250276"/>
                          <a:gd name="csY17" fmla="*/ 3276562 h 3795246"/>
                          <a:gd name="csX18" fmla="*/ 0 w 3250276"/>
                          <a:gd name="csY18" fmla="*/ 2681974 h 3795246"/>
                          <a:gd name="csX19" fmla="*/ 0 w 3250276"/>
                          <a:gd name="csY19" fmla="*/ 2125338 h 3795246"/>
                          <a:gd name="csX20" fmla="*/ 0 w 3250276"/>
                          <a:gd name="csY20" fmla="*/ 1530749 h 3795246"/>
                          <a:gd name="csX21" fmla="*/ 0 w 3250276"/>
                          <a:gd name="csY21" fmla="*/ 860256 h 3795246"/>
                          <a:gd name="csX22" fmla="*/ 0 w 3250276"/>
                          <a:gd name="csY22" fmla="*/ 0 h 379524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Lst>
                        <a:rect l="l" t="t" r="r" b="b"/>
                        <a:pathLst>
                          <a:path w="3250276" h="3795246" fill="none" extrusionOk="0">
                            <a:moveTo>
                              <a:pt x="0" y="0"/>
                            </a:moveTo>
                            <a:cubicBezTo>
                              <a:pt x="178896" y="22651"/>
                              <a:pt x="425170" y="-18263"/>
                              <a:pt x="552547" y="0"/>
                            </a:cubicBezTo>
                            <a:cubicBezTo>
                              <a:pt x="679924" y="18263"/>
                              <a:pt x="918352" y="6908"/>
                              <a:pt x="1105094" y="0"/>
                            </a:cubicBezTo>
                            <a:cubicBezTo>
                              <a:pt x="1291836" y="-6908"/>
                              <a:pt x="1531031" y="29912"/>
                              <a:pt x="1722646" y="0"/>
                            </a:cubicBezTo>
                            <a:cubicBezTo>
                              <a:pt x="1914261" y="-29912"/>
                              <a:pt x="2198501" y="-25070"/>
                              <a:pt x="2372701" y="0"/>
                            </a:cubicBezTo>
                            <a:cubicBezTo>
                              <a:pt x="2546901" y="25070"/>
                              <a:pt x="2888650" y="6914"/>
                              <a:pt x="3250276" y="0"/>
                            </a:cubicBezTo>
                            <a:cubicBezTo>
                              <a:pt x="3261508" y="253763"/>
                              <a:pt x="3243154" y="373165"/>
                              <a:pt x="3250276" y="518684"/>
                            </a:cubicBezTo>
                            <a:cubicBezTo>
                              <a:pt x="3257398" y="664203"/>
                              <a:pt x="3247451" y="809327"/>
                              <a:pt x="3250276" y="1037367"/>
                            </a:cubicBezTo>
                            <a:cubicBezTo>
                              <a:pt x="3253101" y="1265407"/>
                              <a:pt x="3245636" y="1361531"/>
                              <a:pt x="3250276" y="1631956"/>
                            </a:cubicBezTo>
                            <a:cubicBezTo>
                              <a:pt x="3254916" y="1902381"/>
                              <a:pt x="3261318" y="2167542"/>
                              <a:pt x="3250276" y="2340402"/>
                            </a:cubicBezTo>
                            <a:cubicBezTo>
                              <a:pt x="3239234" y="2513262"/>
                              <a:pt x="3276663" y="2750135"/>
                              <a:pt x="3250276" y="3048848"/>
                            </a:cubicBezTo>
                            <a:cubicBezTo>
                              <a:pt x="3223889" y="3347561"/>
                              <a:pt x="3255731" y="3566226"/>
                              <a:pt x="3250276" y="3795246"/>
                            </a:cubicBezTo>
                            <a:cubicBezTo>
                              <a:pt x="3085191" y="3828396"/>
                              <a:pt x="2757278" y="3823853"/>
                              <a:pt x="2535215" y="3795246"/>
                            </a:cubicBezTo>
                            <a:cubicBezTo>
                              <a:pt x="2313152" y="3766639"/>
                              <a:pt x="2161375" y="3793264"/>
                              <a:pt x="1950166" y="3795246"/>
                            </a:cubicBezTo>
                            <a:cubicBezTo>
                              <a:pt x="1738957" y="3797228"/>
                              <a:pt x="1591547" y="3792768"/>
                              <a:pt x="1332613" y="3795246"/>
                            </a:cubicBezTo>
                            <a:cubicBezTo>
                              <a:pt x="1073679" y="3797724"/>
                              <a:pt x="973627" y="3772031"/>
                              <a:pt x="747563" y="3795246"/>
                            </a:cubicBezTo>
                            <a:cubicBezTo>
                              <a:pt x="521499" y="3818462"/>
                              <a:pt x="274972" y="3822207"/>
                              <a:pt x="0" y="3795246"/>
                            </a:cubicBezTo>
                            <a:cubicBezTo>
                              <a:pt x="-6583" y="3660837"/>
                              <a:pt x="-5626" y="3459404"/>
                              <a:pt x="0" y="3276562"/>
                            </a:cubicBezTo>
                            <a:cubicBezTo>
                              <a:pt x="5626" y="3093720"/>
                              <a:pt x="-4536" y="2852536"/>
                              <a:pt x="0" y="2681974"/>
                            </a:cubicBezTo>
                            <a:cubicBezTo>
                              <a:pt x="4536" y="2511412"/>
                              <a:pt x="14149" y="2400969"/>
                              <a:pt x="0" y="2125338"/>
                            </a:cubicBezTo>
                            <a:cubicBezTo>
                              <a:pt x="-14149" y="1849707"/>
                              <a:pt x="-5811" y="1674021"/>
                              <a:pt x="0" y="1530749"/>
                            </a:cubicBezTo>
                            <a:cubicBezTo>
                              <a:pt x="5811" y="1387477"/>
                              <a:pt x="21880" y="1043377"/>
                              <a:pt x="0" y="860256"/>
                            </a:cubicBezTo>
                            <a:cubicBezTo>
                              <a:pt x="-21880" y="677135"/>
                              <a:pt x="34318" y="254425"/>
                              <a:pt x="0" y="0"/>
                            </a:cubicBezTo>
                            <a:close/>
                          </a:path>
                          <a:path w="3250276" h="3795246" stroke="0" extrusionOk="0">
                            <a:moveTo>
                              <a:pt x="0" y="0"/>
                            </a:moveTo>
                            <a:cubicBezTo>
                              <a:pt x="259626" y="-4978"/>
                              <a:pt x="398732" y="-34119"/>
                              <a:pt x="715061" y="0"/>
                            </a:cubicBezTo>
                            <a:cubicBezTo>
                              <a:pt x="1031390" y="34119"/>
                              <a:pt x="1032362" y="3225"/>
                              <a:pt x="1267608" y="0"/>
                            </a:cubicBezTo>
                            <a:cubicBezTo>
                              <a:pt x="1502854" y="-3225"/>
                              <a:pt x="1629662" y="27311"/>
                              <a:pt x="1852657" y="0"/>
                            </a:cubicBezTo>
                            <a:cubicBezTo>
                              <a:pt x="2075652" y="-27311"/>
                              <a:pt x="2239982" y="-4710"/>
                              <a:pt x="2470210" y="0"/>
                            </a:cubicBezTo>
                            <a:cubicBezTo>
                              <a:pt x="2700438" y="4710"/>
                              <a:pt x="2873996" y="-1383"/>
                              <a:pt x="3250276" y="0"/>
                            </a:cubicBezTo>
                            <a:cubicBezTo>
                              <a:pt x="3224603" y="220805"/>
                              <a:pt x="3268862" y="475592"/>
                              <a:pt x="3250276" y="632541"/>
                            </a:cubicBezTo>
                            <a:cubicBezTo>
                              <a:pt x="3231690" y="789490"/>
                              <a:pt x="3269892" y="1107075"/>
                              <a:pt x="3250276" y="1265082"/>
                            </a:cubicBezTo>
                            <a:cubicBezTo>
                              <a:pt x="3230660" y="1423089"/>
                              <a:pt x="3278058" y="1790555"/>
                              <a:pt x="3250276" y="1935575"/>
                            </a:cubicBezTo>
                            <a:cubicBezTo>
                              <a:pt x="3222494" y="2080595"/>
                              <a:pt x="3275767" y="2301966"/>
                              <a:pt x="3250276" y="2568116"/>
                            </a:cubicBezTo>
                            <a:cubicBezTo>
                              <a:pt x="3224785" y="2834266"/>
                              <a:pt x="3259645" y="3023531"/>
                              <a:pt x="3250276" y="3162705"/>
                            </a:cubicBezTo>
                            <a:cubicBezTo>
                              <a:pt x="3240907" y="3301879"/>
                              <a:pt x="3277211" y="3595423"/>
                              <a:pt x="3250276" y="3795246"/>
                            </a:cubicBezTo>
                            <a:cubicBezTo>
                              <a:pt x="3021013" y="3779061"/>
                              <a:pt x="2857803" y="3816419"/>
                              <a:pt x="2697729" y="3795246"/>
                            </a:cubicBezTo>
                            <a:cubicBezTo>
                              <a:pt x="2537655" y="3774073"/>
                              <a:pt x="2331773" y="3785172"/>
                              <a:pt x="2112679" y="3795246"/>
                            </a:cubicBezTo>
                            <a:cubicBezTo>
                              <a:pt x="1893585" y="3805321"/>
                              <a:pt x="1629753" y="3784266"/>
                              <a:pt x="1495127" y="3795246"/>
                            </a:cubicBezTo>
                            <a:cubicBezTo>
                              <a:pt x="1360501" y="3806226"/>
                              <a:pt x="1027957" y="3782979"/>
                              <a:pt x="910077" y="3795246"/>
                            </a:cubicBezTo>
                            <a:cubicBezTo>
                              <a:pt x="792197" y="3807514"/>
                              <a:pt x="231188" y="3787095"/>
                              <a:pt x="0" y="3795246"/>
                            </a:cubicBezTo>
                            <a:cubicBezTo>
                              <a:pt x="-27570" y="3625327"/>
                              <a:pt x="-13120" y="3331491"/>
                              <a:pt x="0" y="3086800"/>
                            </a:cubicBezTo>
                            <a:cubicBezTo>
                              <a:pt x="13120" y="2842109"/>
                              <a:pt x="18560" y="2635973"/>
                              <a:pt x="0" y="2378354"/>
                            </a:cubicBezTo>
                            <a:cubicBezTo>
                              <a:pt x="-18560" y="2120735"/>
                              <a:pt x="18108" y="2025885"/>
                              <a:pt x="0" y="1821718"/>
                            </a:cubicBezTo>
                            <a:cubicBezTo>
                              <a:pt x="-18108" y="1617551"/>
                              <a:pt x="-19391" y="1484593"/>
                              <a:pt x="0" y="1189177"/>
                            </a:cubicBezTo>
                            <a:cubicBezTo>
                              <a:pt x="19391" y="893761"/>
                              <a:pt x="54866" y="481340"/>
                              <a:pt x="0" y="0"/>
                            </a:cubicBezTo>
                            <a:close/>
                          </a:path>
                        </a:pathLst>
                      </a:custGeom>
                      <ask:type>
                        <ask:lineSketchFreehand/>
                      </ask:type>
                    </ask:lineSketchStyleProps>
                  </a:ext>
                </a:extLst>
              </a:ln>
            </p:spPr>
            <p:txBody>
              <a:bodyPr/>
              <a:lstStyle/>
              <a:p>
                <a:r>
                  <a:rPr lang="en-US">
                    <a:noFill/>
                  </a:rPr>
                  <a:t> </a:t>
                </a:r>
              </a:p>
            </p:txBody>
          </p:sp>
        </mc:Fallback>
      </mc:AlternateContent>
      <p:sp>
        <p:nvSpPr>
          <p:cNvPr id="2" name="Google Shape;147;p2">
            <a:extLst>
              <a:ext uri="{FF2B5EF4-FFF2-40B4-BE49-F238E27FC236}">
                <a16:creationId xmlns:a16="http://schemas.microsoft.com/office/drawing/2014/main" id="{035955C9-008B-44B4-4F4B-C207EA4794B5}"/>
              </a:ext>
            </a:extLst>
          </p:cNvPr>
          <p:cNvSpPr txBox="1">
            <a:spLocks/>
          </p:cNvSpPr>
          <p:nvPr/>
        </p:nvSpPr>
        <p:spPr>
          <a:xfrm>
            <a:off x="838200" y="6356349"/>
            <a:ext cx="4826000" cy="37465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pPr>
            <a:r>
              <a:rPr lang="en-US" dirty="0"/>
              <a:t>Resource 2: Key mathematical mechanics principles</a:t>
            </a:r>
          </a:p>
        </p:txBody>
      </p:sp>
      <p:sp>
        <p:nvSpPr>
          <p:cNvPr id="3" name="Text Placeholder 5">
            <a:extLst>
              <a:ext uri="{FF2B5EF4-FFF2-40B4-BE49-F238E27FC236}">
                <a16:creationId xmlns:a16="http://schemas.microsoft.com/office/drawing/2014/main" id="{32F9C6A9-A100-5A00-BFAE-158624891669}"/>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Forces</a:t>
            </a:r>
          </a:p>
        </p:txBody>
      </p:sp>
    </p:spTree>
    <p:extLst>
      <p:ext uri="{BB962C8B-B14F-4D97-AF65-F5344CB8AC3E}">
        <p14:creationId xmlns:p14="http://schemas.microsoft.com/office/powerpoint/2010/main" val="40041042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1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dirty="0"/>
              <a:t>How materials respond to force</a:t>
            </a:r>
            <a:endParaRPr dirty="0"/>
          </a:p>
        </p:txBody>
      </p:sp>
      <mc:AlternateContent xmlns:mc="http://schemas.openxmlformats.org/markup-compatibility/2006" xmlns:a14="http://schemas.microsoft.com/office/drawing/2010/main">
        <mc:Choice Requires="a14">
          <p:sp>
            <p:nvSpPr>
              <p:cNvPr id="259" name="Google Shape;259;p14"/>
              <p:cNvSpPr txBox="1">
                <a:spLocks noGrp="1"/>
              </p:cNvSpPr>
              <p:nvPr>
                <p:ph type="body" idx="1"/>
              </p:nvPr>
            </p:nvSpPr>
            <p:spPr>
              <a:xfrm>
                <a:off x="838200" y="1690688"/>
                <a:ext cx="10845800" cy="4486275"/>
              </a:xfrm>
              <a:prstGeom prst="rect">
                <a:avLst/>
              </a:prstGeom>
              <a:solidFill>
                <a:schemeClr val="lt1"/>
              </a:solidFill>
              <a:ln>
                <a:noFill/>
              </a:ln>
            </p:spPr>
            <p:txBody>
              <a:bodyPr spcFirstLastPara="1" wrap="square" lIns="180000" tIns="180000" rIns="180000" bIns="180000" anchor="t" anchorCtr="0">
                <a:normAutofit/>
              </a:bodyPr>
              <a:lstStyle/>
              <a:p>
                <a:pPr marL="0" lvl="0" indent="0" algn="l" rtl="0">
                  <a:lnSpc>
                    <a:spcPct val="108000"/>
                  </a:lnSpc>
                  <a:spcBef>
                    <a:spcPts val="0"/>
                  </a:spcBef>
                  <a:spcAft>
                    <a:spcPts val="0"/>
                  </a:spcAft>
                  <a:buSzPts val="2600"/>
                  <a:buNone/>
                </a:pPr>
                <a:r>
                  <a:rPr lang="en-GB" b="1" dirty="0"/>
                  <a:t>Stress </a:t>
                </a:r>
                <a:r>
                  <a:rPr lang="en-GB" dirty="0"/>
                  <a:t>describes how force is distributed inside a material:</a:t>
                </a:r>
              </a:p>
              <a:p>
                <a:pPr marL="0" lvl="0" indent="0" algn="ctr" rtl="0">
                  <a:lnSpc>
                    <a:spcPct val="108000"/>
                  </a:lnSpc>
                  <a:spcBef>
                    <a:spcPts val="0"/>
                  </a:spcBef>
                  <a:spcAft>
                    <a:spcPts val="0"/>
                  </a:spcAft>
                  <a:buSzPts val="2600"/>
                  <a:buNone/>
                </a:pPr>
                <a:r>
                  <a:rPr lang="en-GB" b="1" dirty="0"/>
                  <a:t> </a:t>
                </a:r>
                <a14:m>
                  <m:oMath xmlns:m="http://schemas.openxmlformats.org/officeDocument/2006/math">
                    <m:r>
                      <m:rPr>
                        <m:nor/>
                      </m:rPr>
                      <a:rPr lang="en-GB" i="0" smtClean="0">
                        <a:latin typeface="Cambria Math" panose="02040503050406030204" pitchFamily="18" charset="0"/>
                      </a:rPr>
                      <m:t>s</m:t>
                    </m:r>
                    <m:r>
                      <m:rPr>
                        <m:nor/>
                      </m:rPr>
                      <a:rPr lang="en-US" i="0" smtClean="0">
                        <a:latin typeface="Cambria Math" panose="02040503050406030204" pitchFamily="18" charset="0"/>
                      </a:rPr>
                      <m:t>tress</m:t>
                    </m:r>
                    <m:r>
                      <a:rPr lang="en-US" b="0" i="1" smtClean="0">
                        <a:latin typeface="Cambria Math" panose="02040503050406030204" pitchFamily="18" charset="0"/>
                      </a:rPr>
                      <m:t>=</m:t>
                    </m:r>
                    <m:f>
                      <m:fPr>
                        <m:ctrlPr>
                          <a:rPr lang="en-US" i="1" smtClean="0">
                            <a:latin typeface="Cambria Math" panose="02040503050406030204" pitchFamily="18" charset="0"/>
                          </a:rPr>
                        </m:ctrlPr>
                      </m:fPr>
                      <m:num>
                        <m:r>
                          <m:rPr>
                            <m:nor/>
                          </m:rPr>
                          <a:rPr lang="en-US" i="0" smtClean="0">
                            <a:latin typeface="Cambria Math" panose="02040503050406030204" pitchFamily="18" charset="0"/>
                          </a:rPr>
                          <m:t>force</m:t>
                        </m:r>
                      </m:num>
                      <m:den>
                        <m:r>
                          <m:rPr>
                            <m:nor/>
                          </m:rPr>
                          <a:rPr lang="en-US" i="0" smtClean="0">
                            <a:latin typeface="Cambria Math" panose="02040503050406030204" pitchFamily="18" charset="0"/>
                          </a:rPr>
                          <m:t>area</m:t>
                        </m:r>
                      </m:den>
                    </m:f>
                    <m:r>
                      <a:rPr lang="en-US" b="0" i="0" smtClean="0">
                        <a:latin typeface="Cambria Math" panose="02040503050406030204" pitchFamily="18" charset="0"/>
                      </a:rPr>
                      <m:t>, </m:t>
                    </m:r>
                  </m:oMath>
                </a14:m>
                <a:r>
                  <a:rPr lang="en-GB" dirty="0"/>
                  <a:t>measured in pascals (Pa) or N/m</a:t>
                </a:r>
                <a:r>
                  <a:rPr lang="en-GB" baseline="30000" dirty="0"/>
                  <a:t>2</a:t>
                </a:r>
                <a:r>
                  <a:rPr lang="en-GB" dirty="0"/>
                  <a:t>.</a:t>
                </a:r>
              </a:p>
              <a:p>
                <a:pPr marL="0" lvl="0" indent="0" algn="ctr" rtl="0">
                  <a:lnSpc>
                    <a:spcPct val="108000"/>
                  </a:lnSpc>
                  <a:spcBef>
                    <a:spcPts val="0"/>
                  </a:spcBef>
                  <a:spcAft>
                    <a:spcPts val="0"/>
                  </a:spcAft>
                  <a:buSzPts val="2600"/>
                  <a:buNone/>
                </a:pPr>
                <a:endParaRPr lang="en-GB" dirty="0"/>
              </a:p>
              <a:p>
                <a:pPr marL="0" lvl="0" indent="0" rtl="0">
                  <a:lnSpc>
                    <a:spcPct val="108000"/>
                  </a:lnSpc>
                  <a:spcBef>
                    <a:spcPts val="0"/>
                  </a:spcBef>
                  <a:spcAft>
                    <a:spcPts val="0"/>
                  </a:spcAft>
                  <a:buSzPts val="2600"/>
                  <a:buNone/>
                </a:pPr>
                <a:r>
                  <a:rPr lang="en-GB" b="1" dirty="0"/>
                  <a:t>Strain</a:t>
                </a:r>
                <a:r>
                  <a:rPr lang="en-GB" dirty="0"/>
                  <a:t> describes how much a material deforms relative to its original size:</a:t>
                </a:r>
                <a:endParaRPr lang="en-US" b="0" i="0" dirty="0">
                  <a:latin typeface="Cambria Math" panose="02040503050406030204" pitchFamily="18" charset="0"/>
                </a:endParaRPr>
              </a:p>
              <a:p>
                <a:pPr marL="0" lvl="0" indent="0" algn="ctr" rtl="0">
                  <a:lnSpc>
                    <a:spcPct val="108000"/>
                  </a:lnSpc>
                  <a:spcBef>
                    <a:spcPts val="0"/>
                  </a:spcBef>
                  <a:spcAft>
                    <a:spcPts val="0"/>
                  </a:spcAft>
                  <a:buSzPts val="2600"/>
                  <a:buNone/>
                </a:pPr>
                <a14:m>
                  <m:oMath xmlns:m="http://schemas.openxmlformats.org/officeDocument/2006/math">
                    <m:r>
                      <m:rPr>
                        <m:nor/>
                      </m:rPr>
                      <a:rPr lang="en-US" b="0" i="0" smtClean="0">
                        <a:latin typeface="Cambria Math" panose="02040503050406030204" pitchFamily="18" charset="0"/>
                      </a:rPr>
                      <m:t>strain</m:t>
                    </m:r>
                    <m:r>
                      <a:rPr lang="en-US" b="0" i="1" smtClean="0">
                        <a:latin typeface="Cambria Math" panose="02040503050406030204" pitchFamily="18" charset="0"/>
                      </a:rPr>
                      <m:t>=</m:t>
                    </m:r>
                    <m:f>
                      <m:fPr>
                        <m:ctrlPr>
                          <a:rPr lang="en-US" b="0" i="1" smtClean="0">
                            <a:latin typeface="Cambria Math" panose="02040503050406030204" pitchFamily="18" charset="0"/>
                          </a:rPr>
                        </m:ctrlPr>
                      </m:fPr>
                      <m:num>
                        <m:r>
                          <m:rPr>
                            <m:nor/>
                          </m:rPr>
                          <a:rPr lang="en-US" b="0" i="0" smtClean="0">
                            <a:latin typeface="Cambria Math" panose="02040503050406030204" pitchFamily="18" charset="0"/>
                          </a:rPr>
                          <m:t>deformation</m:t>
                        </m:r>
                      </m:num>
                      <m:den>
                        <m:r>
                          <m:rPr>
                            <m:nor/>
                          </m:rPr>
                          <a:rPr lang="en-US" b="0" i="0" smtClean="0">
                            <a:latin typeface="Cambria Math" panose="02040503050406030204" pitchFamily="18" charset="0"/>
                          </a:rPr>
                          <m:t>orignal</m:t>
                        </m:r>
                        <m:r>
                          <m:rPr>
                            <m:nor/>
                          </m:rPr>
                          <a:rPr lang="en-US" b="0" i="0" smtClean="0">
                            <a:latin typeface="Cambria Math" panose="02040503050406030204" pitchFamily="18" charset="0"/>
                          </a:rPr>
                          <m:t> </m:t>
                        </m:r>
                        <m:r>
                          <m:rPr>
                            <m:nor/>
                          </m:rPr>
                          <a:rPr lang="en-US" b="0" i="0" smtClean="0">
                            <a:latin typeface="Cambria Math" panose="02040503050406030204" pitchFamily="18" charset="0"/>
                          </a:rPr>
                          <m:t>length</m:t>
                        </m:r>
                      </m:den>
                    </m:f>
                    <m:r>
                      <a:rPr lang="en-US" b="0" i="1" smtClean="0">
                        <a:latin typeface="Cambria Math" panose="02040503050406030204" pitchFamily="18" charset="0"/>
                      </a:rPr>
                      <m:t> , </m:t>
                    </m:r>
                  </m:oMath>
                </a14:m>
                <a:r>
                  <a:rPr lang="en-GB" dirty="0"/>
                  <a:t>which is a ratio, so it has no units.</a:t>
                </a:r>
              </a:p>
              <a:p>
                <a:pPr marL="88900" lvl="0" indent="0" algn="l" rtl="0">
                  <a:lnSpc>
                    <a:spcPct val="108000"/>
                  </a:lnSpc>
                  <a:spcBef>
                    <a:spcPts val="1800"/>
                  </a:spcBef>
                  <a:spcAft>
                    <a:spcPts val="0"/>
                  </a:spcAft>
                  <a:buSzPts val="2600"/>
                  <a:buNone/>
                </a:pPr>
                <a:r>
                  <a:rPr lang="en-GB" dirty="0"/>
                  <a:t>Stress–strain relationships </a:t>
                </a:r>
                <a:br>
                  <a:rPr lang="en-GB" dirty="0"/>
                </a:br>
                <a:r>
                  <a:rPr lang="en-GB" dirty="0"/>
                  <a:t>describe how materials respond </a:t>
                </a:r>
                <a:br>
                  <a:rPr lang="en-GB" dirty="0"/>
                </a:br>
                <a:r>
                  <a:rPr lang="en-GB" dirty="0"/>
                  <a:t>to forces.</a:t>
                </a:r>
                <a:endParaRPr dirty="0"/>
              </a:p>
            </p:txBody>
          </p:sp>
        </mc:Choice>
        <mc:Fallback xmlns="">
          <p:sp>
            <p:nvSpPr>
              <p:cNvPr id="259" name="Google Shape;259;p14"/>
              <p:cNvSpPr txBox="1">
                <a:spLocks noGrp="1" noRot="1" noChangeAspect="1" noMove="1" noResize="1" noEditPoints="1" noAdjustHandles="1" noChangeArrowheads="1" noChangeShapeType="1" noTextEdit="1"/>
              </p:cNvSpPr>
              <p:nvPr>
                <p:ph type="body" idx="1"/>
              </p:nvPr>
            </p:nvSpPr>
            <p:spPr>
              <a:xfrm>
                <a:off x="838200" y="1690688"/>
                <a:ext cx="10845800" cy="4486275"/>
              </a:xfrm>
              <a:prstGeom prst="rect">
                <a:avLst/>
              </a:prstGeom>
              <a:blipFill>
                <a:blip r:embed="rId3"/>
                <a:stretch>
                  <a:fillRect l="-56"/>
                </a:stretch>
              </a:blipFill>
              <a:ln>
                <a:noFill/>
              </a:ln>
            </p:spPr>
            <p:txBody>
              <a:bodyPr/>
              <a:lstStyle/>
              <a:p>
                <a:r>
                  <a:rPr lang="en-GB">
                    <a:noFill/>
                  </a:rPr>
                  <a:t> </a:t>
                </a:r>
              </a:p>
            </p:txBody>
          </p:sp>
        </mc:Fallback>
      </mc:AlternateContent>
      <p:sp>
        <p:nvSpPr>
          <p:cNvPr id="260" name="Google Shape;260;p14"/>
          <p:cNvSpPr txBox="1">
            <a:spLocks noGrp="1"/>
          </p:cNvSpPr>
          <p:nvPr>
            <p:ph type="body" idx="2"/>
          </p:nvPr>
        </p:nvSpPr>
        <p:spPr>
          <a:xfrm>
            <a:off x="6261100" y="4788430"/>
            <a:ext cx="5096934" cy="1388533"/>
          </a:xfrm>
          <a:custGeom>
            <a:avLst/>
            <a:gdLst>
              <a:gd name="csX0" fmla="*/ 0 w 5096934"/>
              <a:gd name="csY0" fmla="*/ 0 h 1388533"/>
              <a:gd name="csX1" fmla="*/ 586147 w 5096934"/>
              <a:gd name="csY1" fmla="*/ 0 h 1388533"/>
              <a:gd name="csX2" fmla="*/ 1274234 w 5096934"/>
              <a:gd name="csY2" fmla="*/ 0 h 1388533"/>
              <a:gd name="csX3" fmla="*/ 1911350 w 5096934"/>
              <a:gd name="csY3" fmla="*/ 0 h 1388533"/>
              <a:gd name="csX4" fmla="*/ 2650406 w 5096934"/>
              <a:gd name="csY4" fmla="*/ 0 h 1388533"/>
              <a:gd name="csX5" fmla="*/ 3134614 w 5096934"/>
              <a:gd name="csY5" fmla="*/ 0 h 1388533"/>
              <a:gd name="csX6" fmla="*/ 3873670 w 5096934"/>
              <a:gd name="csY6" fmla="*/ 0 h 1388533"/>
              <a:gd name="csX7" fmla="*/ 4510787 w 5096934"/>
              <a:gd name="csY7" fmla="*/ 0 h 1388533"/>
              <a:gd name="csX8" fmla="*/ 5096934 w 5096934"/>
              <a:gd name="csY8" fmla="*/ 0 h 1388533"/>
              <a:gd name="csX9" fmla="*/ 5096934 w 5096934"/>
              <a:gd name="csY9" fmla="*/ 680381 h 1388533"/>
              <a:gd name="csX10" fmla="*/ 5096934 w 5096934"/>
              <a:gd name="csY10" fmla="*/ 1388533 h 1388533"/>
              <a:gd name="csX11" fmla="*/ 4357879 w 5096934"/>
              <a:gd name="csY11" fmla="*/ 1388533 h 1388533"/>
              <a:gd name="csX12" fmla="*/ 3873670 w 5096934"/>
              <a:gd name="csY12" fmla="*/ 1388533 h 1388533"/>
              <a:gd name="csX13" fmla="*/ 3389461 w 5096934"/>
              <a:gd name="csY13" fmla="*/ 1388533 h 1388533"/>
              <a:gd name="csX14" fmla="*/ 2905252 w 5096934"/>
              <a:gd name="csY14" fmla="*/ 1388533 h 1388533"/>
              <a:gd name="csX15" fmla="*/ 2268136 w 5096934"/>
              <a:gd name="csY15" fmla="*/ 1388533 h 1388533"/>
              <a:gd name="csX16" fmla="*/ 1732958 w 5096934"/>
              <a:gd name="csY16" fmla="*/ 1388533 h 1388533"/>
              <a:gd name="csX17" fmla="*/ 993902 w 5096934"/>
              <a:gd name="csY17" fmla="*/ 1388533 h 1388533"/>
              <a:gd name="csX18" fmla="*/ 0 w 5096934"/>
              <a:gd name="csY18" fmla="*/ 1388533 h 1388533"/>
              <a:gd name="csX19" fmla="*/ 0 w 5096934"/>
              <a:gd name="csY19" fmla="*/ 735922 h 1388533"/>
              <a:gd name="csX20" fmla="*/ 0 w 5096934"/>
              <a:gd name="csY20" fmla="*/ 0 h 138853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Lst>
            <a:rect l="l" t="t" r="r" b="b"/>
            <a:pathLst>
              <a:path w="5096934" h="1388533" fill="none" extrusionOk="0">
                <a:moveTo>
                  <a:pt x="0" y="0"/>
                </a:moveTo>
                <a:cubicBezTo>
                  <a:pt x="252779" y="6694"/>
                  <a:pt x="413041" y="26802"/>
                  <a:pt x="586147" y="0"/>
                </a:cubicBezTo>
                <a:cubicBezTo>
                  <a:pt x="759253" y="-26802"/>
                  <a:pt x="1002653" y="-14826"/>
                  <a:pt x="1274234" y="0"/>
                </a:cubicBezTo>
                <a:cubicBezTo>
                  <a:pt x="1545815" y="14826"/>
                  <a:pt x="1637399" y="-3551"/>
                  <a:pt x="1911350" y="0"/>
                </a:cubicBezTo>
                <a:cubicBezTo>
                  <a:pt x="2185301" y="3551"/>
                  <a:pt x="2286135" y="-9572"/>
                  <a:pt x="2650406" y="0"/>
                </a:cubicBezTo>
                <a:cubicBezTo>
                  <a:pt x="3014677" y="9572"/>
                  <a:pt x="2996277" y="17268"/>
                  <a:pt x="3134614" y="0"/>
                </a:cubicBezTo>
                <a:cubicBezTo>
                  <a:pt x="3272951" y="-17268"/>
                  <a:pt x="3560562" y="27520"/>
                  <a:pt x="3873670" y="0"/>
                </a:cubicBezTo>
                <a:cubicBezTo>
                  <a:pt x="4186778" y="-27520"/>
                  <a:pt x="4196275" y="21552"/>
                  <a:pt x="4510787" y="0"/>
                </a:cubicBezTo>
                <a:cubicBezTo>
                  <a:pt x="4825299" y="-21552"/>
                  <a:pt x="4934159" y="-21660"/>
                  <a:pt x="5096934" y="0"/>
                </a:cubicBezTo>
                <a:cubicBezTo>
                  <a:pt x="5091218" y="303151"/>
                  <a:pt x="5079440" y="534933"/>
                  <a:pt x="5096934" y="680381"/>
                </a:cubicBezTo>
                <a:cubicBezTo>
                  <a:pt x="5114428" y="825829"/>
                  <a:pt x="5097821" y="1149565"/>
                  <a:pt x="5096934" y="1388533"/>
                </a:cubicBezTo>
                <a:cubicBezTo>
                  <a:pt x="4795084" y="1413987"/>
                  <a:pt x="4529727" y="1383469"/>
                  <a:pt x="4357879" y="1388533"/>
                </a:cubicBezTo>
                <a:cubicBezTo>
                  <a:pt x="4186032" y="1393597"/>
                  <a:pt x="4016677" y="1376037"/>
                  <a:pt x="3873670" y="1388533"/>
                </a:cubicBezTo>
                <a:cubicBezTo>
                  <a:pt x="3730663" y="1401029"/>
                  <a:pt x="3556990" y="1382473"/>
                  <a:pt x="3389461" y="1388533"/>
                </a:cubicBezTo>
                <a:cubicBezTo>
                  <a:pt x="3221932" y="1394593"/>
                  <a:pt x="3051118" y="1375394"/>
                  <a:pt x="2905252" y="1388533"/>
                </a:cubicBezTo>
                <a:cubicBezTo>
                  <a:pt x="2759386" y="1401672"/>
                  <a:pt x="2496966" y="1415426"/>
                  <a:pt x="2268136" y="1388533"/>
                </a:cubicBezTo>
                <a:cubicBezTo>
                  <a:pt x="2039306" y="1361640"/>
                  <a:pt x="1843639" y="1380609"/>
                  <a:pt x="1732958" y="1388533"/>
                </a:cubicBezTo>
                <a:cubicBezTo>
                  <a:pt x="1622277" y="1396457"/>
                  <a:pt x="1182629" y="1422753"/>
                  <a:pt x="993902" y="1388533"/>
                </a:cubicBezTo>
                <a:cubicBezTo>
                  <a:pt x="805175" y="1354313"/>
                  <a:pt x="284261" y="1389743"/>
                  <a:pt x="0" y="1388533"/>
                </a:cubicBezTo>
                <a:cubicBezTo>
                  <a:pt x="22046" y="1129166"/>
                  <a:pt x="-19769" y="898329"/>
                  <a:pt x="0" y="735922"/>
                </a:cubicBezTo>
                <a:cubicBezTo>
                  <a:pt x="19769" y="573515"/>
                  <a:pt x="-35668" y="174380"/>
                  <a:pt x="0" y="0"/>
                </a:cubicBezTo>
                <a:close/>
              </a:path>
              <a:path w="5096934" h="1388533" stroke="0" extrusionOk="0">
                <a:moveTo>
                  <a:pt x="0" y="0"/>
                </a:moveTo>
                <a:cubicBezTo>
                  <a:pt x="168566" y="-7895"/>
                  <a:pt x="422259" y="-3943"/>
                  <a:pt x="586147" y="0"/>
                </a:cubicBezTo>
                <a:cubicBezTo>
                  <a:pt x="750035" y="3943"/>
                  <a:pt x="951313" y="-20991"/>
                  <a:pt x="1121325" y="0"/>
                </a:cubicBezTo>
                <a:cubicBezTo>
                  <a:pt x="1291337" y="20991"/>
                  <a:pt x="1510272" y="26922"/>
                  <a:pt x="1809412" y="0"/>
                </a:cubicBezTo>
                <a:cubicBezTo>
                  <a:pt x="2108552" y="-26922"/>
                  <a:pt x="2134412" y="24556"/>
                  <a:pt x="2446528" y="0"/>
                </a:cubicBezTo>
                <a:cubicBezTo>
                  <a:pt x="2758644" y="-24556"/>
                  <a:pt x="2693808" y="16861"/>
                  <a:pt x="2930737" y="0"/>
                </a:cubicBezTo>
                <a:cubicBezTo>
                  <a:pt x="3167666" y="-16861"/>
                  <a:pt x="3383686" y="-25780"/>
                  <a:pt x="3567854" y="0"/>
                </a:cubicBezTo>
                <a:cubicBezTo>
                  <a:pt x="3752022" y="25780"/>
                  <a:pt x="3961094" y="-31223"/>
                  <a:pt x="4204971" y="0"/>
                </a:cubicBezTo>
                <a:cubicBezTo>
                  <a:pt x="4448848" y="31223"/>
                  <a:pt x="4908924" y="-3558"/>
                  <a:pt x="5096934" y="0"/>
                </a:cubicBezTo>
                <a:cubicBezTo>
                  <a:pt x="5085927" y="224285"/>
                  <a:pt x="5127783" y="403782"/>
                  <a:pt x="5096934" y="708152"/>
                </a:cubicBezTo>
                <a:cubicBezTo>
                  <a:pt x="5066085" y="1012522"/>
                  <a:pt x="5077111" y="1171542"/>
                  <a:pt x="5096934" y="1388533"/>
                </a:cubicBezTo>
                <a:cubicBezTo>
                  <a:pt x="4935770" y="1386808"/>
                  <a:pt x="4776610" y="1400807"/>
                  <a:pt x="4612725" y="1388533"/>
                </a:cubicBezTo>
                <a:cubicBezTo>
                  <a:pt x="4448840" y="1376259"/>
                  <a:pt x="4142116" y="1380543"/>
                  <a:pt x="3873670" y="1388533"/>
                </a:cubicBezTo>
                <a:cubicBezTo>
                  <a:pt x="3605224" y="1396523"/>
                  <a:pt x="3495222" y="1374298"/>
                  <a:pt x="3338492" y="1388533"/>
                </a:cubicBezTo>
                <a:cubicBezTo>
                  <a:pt x="3181762" y="1402768"/>
                  <a:pt x="3069305" y="1407692"/>
                  <a:pt x="2854283" y="1388533"/>
                </a:cubicBezTo>
                <a:cubicBezTo>
                  <a:pt x="2639261" y="1369374"/>
                  <a:pt x="2554747" y="1377704"/>
                  <a:pt x="2370074" y="1388533"/>
                </a:cubicBezTo>
                <a:cubicBezTo>
                  <a:pt x="2185401" y="1399362"/>
                  <a:pt x="2024218" y="1406720"/>
                  <a:pt x="1885866" y="1388533"/>
                </a:cubicBezTo>
                <a:cubicBezTo>
                  <a:pt x="1747514" y="1370346"/>
                  <a:pt x="1429109" y="1373506"/>
                  <a:pt x="1299718" y="1388533"/>
                </a:cubicBezTo>
                <a:cubicBezTo>
                  <a:pt x="1170327" y="1403560"/>
                  <a:pt x="934656" y="1404849"/>
                  <a:pt x="662601" y="1388533"/>
                </a:cubicBezTo>
                <a:cubicBezTo>
                  <a:pt x="390546" y="1372217"/>
                  <a:pt x="265642" y="1396378"/>
                  <a:pt x="0" y="1388533"/>
                </a:cubicBezTo>
                <a:cubicBezTo>
                  <a:pt x="29502" y="1164242"/>
                  <a:pt x="24144" y="976655"/>
                  <a:pt x="0" y="694267"/>
                </a:cubicBezTo>
                <a:cubicBezTo>
                  <a:pt x="-24144" y="411879"/>
                  <a:pt x="22286" y="190026"/>
                  <a:pt x="0" y="0"/>
                </a:cubicBezTo>
                <a:close/>
              </a:path>
            </a:pathLst>
          </a:custGeom>
          <a:solidFill>
            <a:srgbClr val="EBDDF4"/>
          </a:solidFill>
          <a:ln>
            <a:solidFill>
              <a:srgbClr val="432673"/>
            </a:solidFill>
            <a:extLst>
              <a:ext uri="{C807C97D-BFC1-408E-A445-0C87EB9F89A2}">
                <ask:lineSketchStyleProps xmlns:ask="http://schemas.microsoft.com/office/drawing/2018/sketchyshapes" sd="4065477799">
                  <a:prstGeom prst="rect">
                    <a:avLst/>
                  </a:prstGeom>
                  <ask:type>
                    <ask:lineSketchFreehand/>
                  </ask:type>
                </ask:lineSketchStyleProps>
              </a:ext>
            </a:extLst>
          </a:ln>
        </p:spPr>
        <p:txBody>
          <a:bodyPr spcFirstLastPara="1" wrap="square" lIns="180000" tIns="180000" rIns="180000" bIns="180000" anchor="t" anchorCtr="0">
            <a:noAutofit/>
          </a:bodyPr>
          <a:lstStyle/>
          <a:p>
            <a:pPr marL="0" lvl="0" indent="0" algn="l" rtl="0">
              <a:lnSpc>
                <a:spcPct val="108000"/>
              </a:lnSpc>
              <a:spcBef>
                <a:spcPts val="0"/>
              </a:spcBef>
              <a:spcAft>
                <a:spcPts val="0"/>
              </a:spcAft>
              <a:buSzPts val="2200"/>
              <a:buNone/>
            </a:pPr>
            <a:r>
              <a:rPr lang="en-GB" sz="2000" b="1" dirty="0"/>
              <a:t>Mini task</a:t>
            </a:r>
            <a:endParaRPr sz="2000" dirty="0"/>
          </a:p>
          <a:p>
            <a:pPr marL="0" lvl="0" indent="0" algn="l" rtl="0">
              <a:lnSpc>
                <a:spcPct val="108000"/>
              </a:lnSpc>
              <a:spcBef>
                <a:spcPts val="1000"/>
              </a:spcBef>
              <a:spcAft>
                <a:spcPts val="0"/>
              </a:spcAft>
              <a:buSzPts val="2200"/>
              <a:buNone/>
            </a:pPr>
            <a:r>
              <a:rPr lang="en-GB" sz="2000" dirty="0"/>
              <a:t>Which material has a higher strain under the same load: Rubber or concrete?</a:t>
            </a:r>
            <a:endParaRPr sz="2000" dirty="0"/>
          </a:p>
        </p:txBody>
      </p:sp>
      <p:sp>
        <p:nvSpPr>
          <p:cNvPr id="4" name="Google Shape;147;p2">
            <a:extLst>
              <a:ext uri="{FF2B5EF4-FFF2-40B4-BE49-F238E27FC236}">
                <a16:creationId xmlns:a16="http://schemas.microsoft.com/office/drawing/2014/main" id="{16F76D26-4FA0-6968-21E6-2A38FF46BD9A}"/>
              </a:ext>
            </a:extLst>
          </p:cNvPr>
          <p:cNvSpPr txBox="1">
            <a:spLocks/>
          </p:cNvSpPr>
          <p:nvPr/>
        </p:nvSpPr>
        <p:spPr>
          <a:xfrm>
            <a:off x="838200" y="6356349"/>
            <a:ext cx="4826000" cy="37465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pPr>
            <a:r>
              <a:rPr lang="en-US" dirty="0"/>
              <a:t>Resource 2: Key mathematical mechanics principles</a:t>
            </a:r>
          </a:p>
        </p:txBody>
      </p:sp>
      <p:sp>
        <p:nvSpPr>
          <p:cNvPr id="2" name="Text Placeholder 5">
            <a:extLst>
              <a:ext uri="{FF2B5EF4-FFF2-40B4-BE49-F238E27FC236}">
                <a16:creationId xmlns:a16="http://schemas.microsoft.com/office/drawing/2014/main" id="{168FAA83-927A-9176-A55F-C6C80CD095A9}"/>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Forces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Google Shape;306;p1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dirty="0"/>
              <a:t>Energy and work done</a:t>
            </a:r>
            <a:endParaRPr dirty="0"/>
          </a:p>
        </p:txBody>
      </p:sp>
      <mc:AlternateContent xmlns:mc="http://schemas.openxmlformats.org/markup-compatibility/2006" xmlns:a14="http://schemas.microsoft.com/office/drawing/2010/main">
        <mc:Choice Requires="a14">
          <p:sp>
            <p:nvSpPr>
              <p:cNvPr id="307" name="Google Shape;307;p19"/>
              <p:cNvSpPr txBox="1">
                <a:spLocks noGrp="1"/>
              </p:cNvSpPr>
              <p:nvPr>
                <p:ph type="body" idx="1"/>
              </p:nvPr>
            </p:nvSpPr>
            <p:spPr>
              <a:xfrm>
                <a:off x="838198" y="1825625"/>
                <a:ext cx="6606093" cy="4351338"/>
              </a:xfrm>
              <a:prstGeom prst="rect">
                <a:avLst/>
              </a:prstGeom>
              <a:no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2600"/>
                  <a:buNone/>
                </a:pPr>
                <a:r>
                  <a:rPr lang="en-GB" sz="2600" b="1" dirty="0"/>
                  <a:t>What is energy?</a:t>
                </a:r>
                <a:endParaRPr lang="en-GB" dirty="0"/>
              </a:p>
              <a:p>
                <a:pPr marL="0" lvl="0" indent="0" algn="l" rtl="0">
                  <a:lnSpc>
                    <a:spcPct val="108000"/>
                  </a:lnSpc>
                  <a:spcBef>
                    <a:spcPts val="1000"/>
                  </a:spcBef>
                  <a:spcAft>
                    <a:spcPts val="0"/>
                  </a:spcAft>
                  <a:buSzPts val="2600"/>
                  <a:buNone/>
                </a:pPr>
                <a:r>
                  <a:rPr lang="en-GB" sz="2600" dirty="0"/>
                  <a:t>Energy is the ability to cause change. </a:t>
                </a:r>
              </a:p>
              <a:p>
                <a:pPr marL="0" lvl="0" indent="0" algn="l" rtl="0">
                  <a:lnSpc>
                    <a:spcPct val="108000"/>
                  </a:lnSpc>
                  <a:spcBef>
                    <a:spcPts val="1000"/>
                  </a:spcBef>
                  <a:spcAft>
                    <a:spcPts val="0"/>
                  </a:spcAft>
                  <a:buSzPts val="2600"/>
                  <a:buNone/>
                </a:pPr>
                <a:r>
                  <a:rPr lang="en-GB" sz="2600" dirty="0"/>
                  <a:t>Example: energy is stored in a battery. </a:t>
                </a:r>
                <a:br>
                  <a:rPr lang="en-GB" sz="2600" dirty="0"/>
                </a:br>
                <a:r>
                  <a:rPr lang="en-GB" sz="2600" dirty="0"/>
                  <a:t>It has potential to create a current in a wire.</a:t>
                </a:r>
              </a:p>
              <a:p>
                <a:pPr marL="0" lvl="0" indent="0" algn="l" rtl="0">
                  <a:lnSpc>
                    <a:spcPct val="108000"/>
                  </a:lnSpc>
                  <a:spcBef>
                    <a:spcPts val="1000"/>
                  </a:spcBef>
                  <a:spcAft>
                    <a:spcPts val="0"/>
                  </a:spcAft>
                  <a:buSzPts val="2600"/>
                  <a:buNone/>
                </a:pPr>
                <a:r>
                  <a:rPr lang="en-GB" sz="2600" b="1" dirty="0"/>
                  <a:t>What is work?</a:t>
                </a:r>
              </a:p>
              <a:p>
                <a:pPr marL="0" lvl="0" indent="0" algn="l" rtl="0">
                  <a:lnSpc>
                    <a:spcPct val="108000"/>
                  </a:lnSpc>
                  <a:spcBef>
                    <a:spcPts val="1000"/>
                  </a:spcBef>
                  <a:spcAft>
                    <a:spcPts val="0"/>
                  </a:spcAft>
                  <a:buSzPts val="2600"/>
                  <a:buNone/>
                </a:pPr>
                <a:r>
                  <a:rPr lang="en-GB" sz="2600" dirty="0"/>
                  <a:t>Work is transferring energy</a:t>
                </a:r>
                <a:r>
                  <a:rPr lang="en-US" sz="2600" dirty="0"/>
                  <a:t> by applying a force over a distance. In mechanics:</a:t>
                </a:r>
                <a:endParaRPr dirty="0"/>
              </a:p>
              <a:p>
                <a:pPr marL="0" lvl="0" indent="0" algn="l" rtl="0">
                  <a:lnSpc>
                    <a:spcPct val="108000"/>
                  </a:lnSpc>
                  <a:spcBef>
                    <a:spcPts val="1000"/>
                  </a:spcBef>
                  <a:spcAft>
                    <a:spcPts val="0"/>
                  </a:spcAft>
                  <a:buSzPts val="3200"/>
                  <a:buNone/>
                </a:pPr>
                <a14:m>
                  <m:oMathPara xmlns:m="http://schemas.openxmlformats.org/officeDocument/2006/math">
                    <m:oMathParaPr>
                      <m:jc m:val="centerGroup"/>
                    </m:oMathParaPr>
                    <m:oMath xmlns:m="http://schemas.openxmlformats.org/officeDocument/2006/math">
                      <m:r>
                        <m:rPr>
                          <m:sty m:val="p"/>
                        </m:rPr>
                        <a:rPr lang="en-GB" sz="2600" i="0" dirty="0" smtClean="0">
                          <a:latin typeface="Cambria Math" panose="02040503050406030204" pitchFamily="18" charset="0"/>
                          <a:ea typeface="Times New Roman"/>
                          <a:cs typeface="Times New Roman"/>
                          <a:sym typeface="Times New Roman"/>
                        </a:rPr>
                        <m:t>work</m:t>
                      </m:r>
                      <m:r>
                        <a:rPr lang="en-GB" sz="2600" i="0" dirty="0" smtClean="0">
                          <a:latin typeface="Cambria Math" panose="02040503050406030204" pitchFamily="18" charset="0"/>
                          <a:ea typeface="Times New Roman"/>
                          <a:cs typeface="Times New Roman"/>
                          <a:sym typeface="Times New Roman"/>
                        </a:rPr>
                        <m:t> </m:t>
                      </m:r>
                      <m:r>
                        <m:rPr>
                          <m:sty m:val="p"/>
                        </m:rPr>
                        <a:rPr lang="en-GB" sz="2600" i="0" dirty="0" smtClean="0">
                          <a:latin typeface="Cambria Math" panose="02040503050406030204" pitchFamily="18" charset="0"/>
                          <a:ea typeface="Times New Roman"/>
                          <a:cs typeface="Times New Roman"/>
                          <a:sym typeface="Times New Roman"/>
                        </a:rPr>
                        <m:t>done</m:t>
                      </m:r>
                      <m:r>
                        <a:rPr lang="en-GB" sz="2600" i="0" dirty="0" smtClean="0">
                          <a:latin typeface="Cambria Math" panose="02040503050406030204" pitchFamily="18" charset="0"/>
                          <a:ea typeface="Times New Roman"/>
                          <a:cs typeface="Times New Roman"/>
                          <a:sym typeface="Times New Roman"/>
                        </a:rPr>
                        <m:t>, </m:t>
                      </m:r>
                      <m:r>
                        <a:rPr lang="en-GB" sz="2600" i="1" dirty="0" smtClean="0">
                          <a:latin typeface="Cambria Math" panose="02040503050406030204" pitchFamily="18" charset="0"/>
                          <a:ea typeface="Times New Roman"/>
                          <a:cs typeface="Times New Roman"/>
                          <a:sym typeface="Times New Roman"/>
                        </a:rPr>
                        <m:t>𝑊</m:t>
                      </m:r>
                      <m:r>
                        <a:rPr lang="en-GB" sz="2600" i="1" dirty="0" smtClean="0">
                          <a:latin typeface="Cambria Math" panose="02040503050406030204" pitchFamily="18" charset="0"/>
                          <a:ea typeface="Times New Roman"/>
                          <a:cs typeface="Times New Roman"/>
                          <a:sym typeface="Times New Roman"/>
                        </a:rPr>
                        <m:t>=</m:t>
                      </m:r>
                      <m:r>
                        <m:rPr>
                          <m:nor/>
                        </m:rPr>
                        <a:rPr lang="en-GB" sz="2600" i="0" dirty="0" smtClean="0">
                          <a:latin typeface="Cambria Math" panose="02040503050406030204" pitchFamily="18" charset="0"/>
                          <a:ea typeface="Times New Roman"/>
                          <a:cs typeface="Times New Roman"/>
                          <a:sym typeface="Times New Roman"/>
                        </a:rPr>
                        <m:t>force</m:t>
                      </m:r>
                      <m:r>
                        <m:rPr>
                          <m:nor/>
                        </m:rPr>
                        <a:rPr lang="en-GB" sz="2600" i="0" dirty="0" smtClean="0">
                          <a:latin typeface="Cambria Math" panose="02040503050406030204" pitchFamily="18" charset="0"/>
                          <a:ea typeface="Times New Roman"/>
                          <a:cs typeface="Times New Roman"/>
                          <a:sym typeface="Times New Roman"/>
                        </a:rPr>
                        <m:t>, </m:t>
                      </m:r>
                      <m:r>
                        <a:rPr lang="en-GB" sz="2600" i="1" dirty="0" smtClean="0">
                          <a:latin typeface="Cambria Math" panose="02040503050406030204" pitchFamily="18" charset="0"/>
                          <a:ea typeface="Times New Roman"/>
                          <a:cs typeface="Times New Roman"/>
                          <a:sym typeface="Times New Roman"/>
                        </a:rPr>
                        <m:t>𝐹</m:t>
                      </m:r>
                      <m:r>
                        <a:rPr lang="en-GB" sz="2600" i="1" dirty="0" smtClean="0">
                          <a:latin typeface="Cambria Math" panose="02040503050406030204" pitchFamily="18" charset="0"/>
                          <a:ea typeface="Times New Roman"/>
                          <a:cs typeface="Times New Roman"/>
                          <a:sym typeface="Times New Roman"/>
                        </a:rPr>
                        <m:t>×</m:t>
                      </m:r>
                      <m:r>
                        <m:rPr>
                          <m:nor/>
                        </m:rPr>
                        <a:rPr lang="en-GB" sz="2600" i="0" dirty="0" smtClean="0">
                          <a:latin typeface="Cambria Math" panose="02040503050406030204" pitchFamily="18" charset="0"/>
                          <a:ea typeface="Times New Roman"/>
                          <a:cs typeface="Times New Roman"/>
                          <a:sym typeface="Times New Roman"/>
                        </a:rPr>
                        <m:t>distance</m:t>
                      </m:r>
                      <m:r>
                        <m:rPr>
                          <m:nor/>
                        </m:rPr>
                        <a:rPr lang="en-GB" sz="2600" i="0" dirty="0" smtClean="0">
                          <a:latin typeface="Cambria Math" panose="02040503050406030204" pitchFamily="18" charset="0"/>
                          <a:ea typeface="Times New Roman"/>
                          <a:cs typeface="Times New Roman"/>
                          <a:sym typeface="Times New Roman"/>
                        </a:rPr>
                        <m:t>, </m:t>
                      </m:r>
                      <m:r>
                        <a:rPr lang="en-GB" sz="2600" i="1" dirty="0" smtClean="0">
                          <a:latin typeface="Cambria Math" panose="02040503050406030204" pitchFamily="18" charset="0"/>
                          <a:ea typeface="Times New Roman"/>
                          <a:cs typeface="Times New Roman"/>
                          <a:sym typeface="Times New Roman"/>
                        </a:rPr>
                        <m:t>𝑑</m:t>
                      </m:r>
                      <m:r>
                        <a:rPr lang="en-GB" sz="2600" i="1" dirty="0" smtClean="0">
                          <a:latin typeface="Cambria Math" panose="02040503050406030204" pitchFamily="18" charset="0"/>
                          <a:ea typeface="Times New Roman"/>
                          <a:cs typeface="Times New Roman"/>
                          <a:sym typeface="Times New Roman"/>
                        </a:rPr>
                        <m:t> </m:t>
                      </m:r>
                    </m:oMath>
                  </m:oMathPara>
                </a14:m>
                <a:endParaRPr dirty="0"/>
              </a:p>
            </p:txBody>
          </p:sp>
        </mc:Choice>
        <mc:Fallback xmlns="">
          <p:sp>
            <p:nvSpPr>
              <p:cNvPr id="307" name="Google Shape;307;p19"/>
              <p:cNvSpPr txBox="1">
                <a:spLocks noGrp="1" noRot="1" noChangeAspect="1" noMove="1" noResize="1" noEditPoints="1" noAdjustHandles="1" noChangeArrowheads="1" noChangeShapeType="1" noTextEdit="1"/>
              </p:cNvSpPr>
              <p:nvPr>
                <p:ph type="body" idx="1"/>
              </p:nvPr>
            </p:nvSpPr>
            <p:spPr>
              <a:xfrm>
                <a:off x="838198" y="1825625"/>
                <a:ext cx="6606093" cy="4351338"/>
              </a:xfrm>
              <a:prstGeom prst="rect">
                <a:avLst/>
              </a:prstGeom>
              <a:blipFill>
                <a:blip r:embed="rId3"/>
                <a:stretch>
                  <a:fillRect l="-1661" t="-1261" r="-461"/>
                </a:stretch>
              </a:blipFill>
              <a:ln>
                <a:noFill/>
              </a:ln>
            </p:spPr>
            <p:txBody>
              <a:bodyPr/>
              <a:lstStyle/>
              <a:p>
                <a:r>
                  <a:rPr lang="en-GB">
                    <a:noFill/>
                  </a:rPr>
                  <a:t> </a:t>
                </a:r>
              </a:p>
            </p:txBody>
          </p:sp>
        </mc:Fallback>
      </mc:AlternateContent>
      <p:sp>
        <p:nvSpPr>
          <p:cNvPr id="308" name="Google Shape;308;p19"/>
          <p:cNvSpPr txBox="1">
            <a:spLocks noGrp="1"/>
          </p:cNvSpPr>
          <p:nvPr>
            <p:ph type="body" idx="2"/>
          </p:nvPr>
        </p:nvSpPr>
        <p:spPr>
          <a:xfrm>
            <a:off x="8175008" y="2892829"/>
            <a:ext cx="3507474" cy="3284134"/>
          </a:xfrm>
          <a:prstGeom prst="rect">
            <a:avLst/>
          </a:prstGeom>
          <a:noFill/>
          <a:ln>
            <a:noFill/>
          </a:ln>
        </p:spPr>
        <p:txBody>
          <a:bodyPr spcFirstLastPara="1" wrap="square" lIns="91425" tIns="45700" rIns="91425" bIns="45700" anchor="t" anchorCtr="0">
            <a:normAutofit fontScale="85000" lnSpcReduction="20000"/>
          </a:bodyPr>
          <a:lstStyle/>
          <a:p>
            <a:pPr marL="342900" lvl="0" indent="-342900" algn="l" rtl="0">
              <a:lnSpc>
                <a:spcPct val="108000"/>
              </a:lnSpc>
              <a:spcBef>
                <a:spcPts val="0"/>
              </a:spcBef>
              <a:spcAft>
                <a:spcPts val="0"/>
              </a:spcAft>
              <a:buClr>
                <a:srgbClr val="432673"/>
              </a:buClr>
              <a:buSzPct val="100000"/>
              <a:buFont typeface="Arial"/>
              <a:buChar char="•"/>
            </a:pPr>
            <a:r>
              <a:rPr lang="en-GB" sz="2400" dirty="0"/>
              <a:t>Work done (energy) is measured in joules (J).</a:t>
            </a:r>
            <a:endParaRPr dirty="0"/>
          </a:p>
          <a:p>
            <a:pPr marL="342900" lvl="0" indent="-342900" algn="l" rtl="0">
              <a:lnSpc>
                <a:spcPct val="108000"/>
              </a:lnSpc>
              <a:spcBef>
                <a:spcPts val="1000"/>
              </a:spcBef>
              <a:spcAft>
                <a:spcPts val="0"/>
              </a:spcAft>
              <a:buClr>
                <a:srgbClr val="432673"/>
              </a:buClr>
              <a:buSzPct val="100000"/>
              <a:buFont typeface="Arial"/>
              <a:buChar char="•"/>
            </a:pPr>
            <a:r>
              <a:rPr lang="en-GB" sz="2400" dirty="0"/>
              <a:t>Power is measured in watts (W).</a:t>
            </a:r>
            <a:endParaRPr dirty="0"/>
          </a:p>
          <a:p>
            <a:pPr marL="342900" lvl="0" indent="-342900" algn="l" rtl="0">
              <a:lnSpc>
                <a:spcPct val="108000"/>
              </a:lnSpc>
              <a:spcBef>
                <a:spcPts val="1000"/>
              </a:spcBef>
              <a:spcAft>
                <a:spcPts val="0"/>
              </a:spcAft>
              <a:buClr>
                <a:srgbClr val="432673"/>
              </a:buClr>
              <a:buSzPct val="100000"/>
              <a:buFont typeface="Arial"/>
              <a:buChar char="•"/>
            </a:pPr>
            <a:r>
              <a:rPr lang="en-GB" sz="2400" dirty="0"/>
              <a:t>Time is measured in seconds (s).</a:t>
            </a:r>
            <a:endParaRPr dirty="0"/>
          </a:p>
          <a:p>
            <a:pPr marL="0" lvl="0" indent="0" algn="l" rtl="0">
              <a:lnSpc>
                <a:spcPct val="108000"/>
              </a:lnSpc>
              <a:spcBef>
                <a:spcPts val="1000"/>
              </a:spcBef>
              <a:spcAft>
                <a:spcPts val="0"/>
              </a:spcAft>
              <a:buSzPct val="100000"/>
              <a:buNone/>
            </a:pPr>
            <a:r>
              <a:rPr lang="en-GB" sz="2400" b="1" dirty="0"/>
              <a:t>If you are given hours or minutes in a question, remember to convert to seconds!</a:t>
            </a:r>
            <a:endParaRPr dirty="0"/>
          </a:p>
          <a:p>
            <a:pPr marL="0" lvl="0" indent="0" algn="l" rtl="0">
              <a:lnSpc>
                <a:spcPct val="108000"/>
              </a:lnSpc>
              <a:spcBef>
                <a:spcPts val="1000"/>
              </a:spcBef>
              <a:spcAft>
                <a:spcPts val="0"/>
              </a:spcAft>
              <a:buSzPct val="100000"/>
              <a:buNone/>
            </a:pPr>
            <a:endParaRPr dirty="0"/>
          </a:p>
        </p:txBody>
      </p:sp>
      <p:sp>
        <p:nvSpPr>
          <p:cNvPr id="309" name="Google Shape;309;p19"/>
          <p:cNvSpPr txBox="1">
            <a:spLocks noGrp="1"/>
          </p:cNvSpPr>
          <p:nvPr>
            <p:ph type="body" idx="3"/>
          </p:nvPr>
        </p:nvSpPr>
        <p:spPr>
          <a:xfrm>
            <a:off x="8175008" y="2055812"/>
            <a:ext cx="2689727" cy="620511"/>
          </a:xfrm>
          <a:prstGeom prst="rect">
            <a:avLst/>
          </a:prstGeom>
          <a:no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2800"/>
              <a:buNone/>
            </a:pPr>
            <a:r>
              <a:rPr lang="en-GB"/>
              <a:t>The variables</a:t>
            </a:r>
            <a:endParaRPr/>
          </a:p>
        </p:txBody>
      </p:sp>
      <p:sp>
        <p:nvSpPr>
          <p:cNvPr id="2" name="Google Shape;147;p2">
            <a:extLst>
              <a:ext uri="{FF2B5EF4-FFF2-40B4-BE49-F238E27FC236}">
                <a16:creationId xmlns:a16="http://schemas.microsoft.com/office/drawing/2014/main" id="{4FFBFFEF-642B-FC83-FD1A-9ADD2B173BFD}"/>
              </a:ext>
            </a:extLst>
          </p:cNvPr>
          <p:cNvSpPr txBox="1">
            <a:spLocks/>
          </p:cNvSpPr>
          <p:nvPr/>
        </p:nvSpPr>
        <p:spPr>
          <a:xfrm>
            <a:off x="838200" y="6356349"/>
            <a:ext cx="4826000" cy="37465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pPr>
            <a:r>
              <a:rPr lang="en-US" dirty="0"/>
              <a:t>Resource 2: Key mathematical mechanics principles</a:t>
            </a:r>
          </a:p>
        </p:txBody>
      </p:sp>
      <p:sp>
        <p:nvSpPr>
          <p:cNvPr id="4" name="Text Placeholder 5">
            <a:extLst>
              <a:ext uri="{FF2B5EF4-FFF2-40B4-BE49-F238E27FC236}">
                <a16:creationId xmlns:a16="http://schemas.microsoft.com/office/drawing/2014/main" id="{CCF1AB1A-D11B-F0BC-536B-B77287C55242}"/>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Energy and work done</a:t>
            </a:r>
          </a:p>
        </p:txBody>
      </p:sp>
    </p:spTree>
    <p:extLst>
      <p:ext uri="{BB962C8B-B14F-4D97-AF65-F5344CB8AC3E}">
        <p14:creationId xmlns:p14="http://schemas.microsoft.com/office/powerpoint/2010/main" val="21833957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316" name="Google Shape;316;p2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dirty="0"/>
              <a:t>Calculating work done</a:t>
            </a:r>
            <a:endParaRPr dirty="0"/>
          </a:p>
        </p:txBody>
      </p:sp>
      <p:pic>
        <p:nvPicPr>
          <p:cNvPr id="319" name="Google Shape;319;p20" descr="A construction worker pushing material with a hand pallet truck"/>
          <p:cNvPicPr preferRelativeResize="0"/>
          <p:nvPr/>
        </p:nvPicPr>
        <p:blipFill>
          <a:blip r:embed="rId3" cstate="screen">
            <a:alphaModFix/>
            <a:extLst>
              <a:ext uri="{28A0092B-C50C-407E-A947-70E740481C1C}">
                <a14:useLocalDpi xmlns:a14="http://schemas.microsoft.com/office/drawing/2010/main"/>
              </a:ext>
            </a:extLst>
          </a:blip>
          <a:srcRect/>
          <a:stretch>
            <a:fillRect/>
          </a:stretch>
        </p:blipFill>
        <p:spPr>
          <a:xfrm>
            <a:off x="5554987" y="1690688"/>
            <a:ext cx="5798814" cy="4032779"/>
          </a:xfrm>
          <a:prstGeom prst="rect">
            <a:avLst/>
          </a:prstGeom>
          <a:noFill/>
          <a:ln>
            <a:noFill/>
          </a:ln>
        </p:spPr>
      </p:pic>
      <mc:AlternateContent xmlns:mc="http://schemas.openxmlformats.org/markup-compatibility/2006" xmlns:a14="http://schemas.microsoft.com/office/drawing/2010/main">
        <mc:Choice Requires="a14">
          <p:sp>
            <p:nvSpPr>
              <p:cNvPr id="4" name="Google Shape;317;p20">
                <a:extLst>
                  <a:ext uri="{FF2B5EF4-FFF2-40B4-BE49-F238E27FC236}">
                    <a16:creationId xmlns:a16="http://schemas.microsoft.com/office/drawing/2014/main" id="{ABA55C1C-869B-AB05-6562-85FFFCBAD1CC}"/>
                  </a:ext>
                </a:extLst>
              </p:cNvPr>
              <p:cNvSpPr txBox="1">
                <a:spLocks/>
              </p:cNvSpPr>
              <p:nvPr/>
            </p:nvSpPr>
            <p:spPr>
              <a:xfrm>
                <a:off x="838201" y="1690688"/>
                <a:ext cx="4333240" cy="4593664"/>
              </a:xfrm>
              <a:prstGeom prst="rect">
                <a:avLst/>
              </a:prstGeom>
              <a:solidFill>
                <a:schemeClr val="lt1"/>
              </a:solid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108000"/>
                  </a:lnSpc>
                  <a:spcBef>
                    <a:spcPts val="1000"/>
                  </a:spcBef>
                  <a:spcAft>
                    <a:spcPts val="0"/>
                  </a:spcAft>
                  <a:buClr>
                    <a:srgbClr val="534C29"/>
                  </a:buClr>
                  <a:buSzPts val="1800"/>
                  <a:buFont typeface="Arial"/>
                  <a:buChar char="•"/>
                  <a:defRPr sz="2400" b="0" i="0" u="none" strike="noStrike" cap="none">
                    <a:solidFill>
                      <a:srgbClr val="262626"/>
                    </a:solidFill>
                    <a:latin typeface="Arial"/>
                    <a:ea typeface="Arial"/>
                    <a:cs typeface="Arial"/>
                    <a:sym typeface="Arial"/>
                  </a:defRPr>
                </a:lvl1pPr>
                <a:lvl2pPr marL="914400" marR="0" lvl="1" indent="-342900" algn="l" rtl="0">
                  <a:lnSpc>
                    <a:spcPct val="108000"/>
                  </a:lnSpc>
                  <a:spcBef>
                    <a:spcPts val="500"/>
                  </a:spcBef>
                  <a:spcAft>
                    <a:spcPts val="0"/>
                  </a:spcAft>
                  <a:buClr>
                    <a:srgbClr val="534C29"/>
                  </a:buClr>
                  <a:buSzPts val="1800"/>
                  <a:buFont typeface="Arial"/>
                  <a:buChar char="•"/>
                  <a:defRPr sz="2000" b="0" i="0" u="none" strike="noStrike" cap="none">
                    <a:solidFill>
                      <a:srgbClr val="262626"/>
                    </a:solidFill>
                    <a:latin typeface="Arial"/>
                    <a:ea typeface="Arial"/>
                    <a:cs typeface="Arial"/>
                    <a:sym typeface="Arial"/>
                  </a:defRPr>
                </a:lvl2pPr>
                <a:lvl3pPr marL="1371600" marR="0" lvl="2" indent="-342900" algn="l" rtl="0">
                  <a:lnSpc>
                    <a:spcPct val="108000"/>
                  </a:lnSpc>
                  <a:spcBef>
                    <a:spcPts val="500"/>
                  </a:spcBef>
                  <a:spcAft>
                    <a:spcPts val="0"/>
                  </a:spcAft>
                  <a:buClr>
                    <a:srgbClr val="534C29"/>
                  </a:buClr>
                  <a:buSzPts val="1800"/>
                  <a:buFont typeface="Arial"/>
                  <a:buChar char="•"/>
                  <a:defRPr sz="1800" b="0" i="0" u="none" strike="noStrike" cap="none">
                    <a:solidFill>
                      <a:srgbClr val="262626"/>
                    </a:solidFill>
                    <a:latin typeface="Arial"/>
                    <a:ea typeface="Arial"/>
                    <a:cs typeface="Arial"/>
                    <a:sym typeface="Arial"/>
                  </a:defRPr>
                </a:lvl3pPr>
                <a:lvl4pPr marL="1828800" marR="0" lvl="3" indent="-342900" algn="l" rtl="0">
                  <a:lnSpc>
                    <a:spcPct val="108000"/>
                  </a:lnSpc>
                  <a:spcBef>
                    <a:spcPts val="500"/>
                  </a:spcBef>
                  <a:spcAft>
                    <a:spcPts val="0"/>
                  </a:spcAft>
                  <a:buClr>
                    <a:srgbClr val="534C29"/>
                  </a:buClr>
                  <a:buSzPts val="1800"/>
                  <a:buFont typeface="Arial"/>
                  <a:buChar char="•"/>
                  <a:defRPr sz="1600" b="0" i="0" u="none" strike="noStrike" cap="none">
                    <a:solidFill>
                      <a:srgbClr val="262626"/>
                    </a:solidFill>
                    <a:latin typeface="Arial"/>
                    <a:ea typeface="Arial"/>
                    <a:cs typeface="Arial"/>
                    <a:sym typeface="Arial"/>
                  </a:defRPr>
                </a:lvl4pPr>
                <a:lvl5pPr marL="2286000" marR="0" lvl="4" indent="-342900" algn="l" rtl="0">
                  <a:lnSpc>
                    <a:spcPct val="108000"/>
                  </a:lnSpc>
                  <a:spcBef>
                    <a:spcPts val="500"/>
                  </a:spcBef>
                  <a:spcAft>
                    <a:spcPts val="0"/>
                  </a:spcAft>
                  <a:buClr>
                    <a:srgbClr val="534C29"/>
                  </a:buClr>
                  <a:buSzPts val="1800"/>
                  <a:buFont typeface="Arial"/>
                  <a:buChar char="•"/>
                  <a:defRPr sz="1600" b="0" i="0" u="none" strike="noStrike" cap="none">
                    <a:solidFill>
                      <a:srgbClr val="262626"/>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114300" indent="0">
                  <a:spcBef>
                    <a:spcPts val="0"/>
                  </a:spcBef>
                  <a:buClr>
                    <a:srgbClr val="432673"/>
                  </a:buClr>
                  <a:buSzPts val="2400"/>
                  <a:buFont typeface="Arial"/>
                  <a:buNone/>
                </a:pPr>
                <a:r>
                  <a:rPr lang="en-GB" dirty="0"/>
                  <a:t>A construction worker pushes a pallet truck a distance of </a:t>
                </a:r>
                <a14:m>
                  <m:oMath xmlns:m="http://schemas.openxmlformats.org/officeDocument/2006/math">
                    <m:r>
                      <a:rPr lang="en-GB" i="1" dirty="0" smtClean="0">
                        <a:latin typeface="Cambria Math" panose="02040503050406030204" pitchFamily="18" charset="0"/>
                      </a:rPr>
                      <m:t>530</m:t>
                    </m:r>
                    <m:r>
                      <a:rPr lang="en-GB" i="1" baseline="30000" dirty="0">
                        <a:latin typeface="Cambria Math" panose="02040503050406030204" pitchFamily="18" charset="0"/>
                      </a:rPr>
                      <m:t> </m:t>
                    </m:r>
                    <m:r>
                      <m:rPr>
                        <m:nor/>
                      </m:rPr>
                      <a:rPr lang="en-GB" i="0" dirty="0">
                        <a:latin typeface="Cambria Math" panose="02040503050406030204" pitchFamily="18" charset="0"/>
                      </a:rPr>
                      <m:t>cm</m:t>
                    </m:r>
                  </m:oMath>
                </a14:m>
                <a:r>
                  <a:rPr lang="en-GB" dirty="0"/>
                  <a:t>.</a:t>
                </a:r>
              </a:p>
              <a:p>
                <a:pPr marL="114300" indent="0">
                  <a:buClr>
                    <a:srgbClr val="432673"/>
                  </a:buClr>
                  <a:buSzPts val="2400"/>
                  <a:buFont typeface="Arial"/>
                  <a:buNone/>
                </a:pPr>
                <a:r>
                  <a:rPr lang="en-GB" dirty="0"/>
                  <a:t>He applies a constant horizontal force of </a:t>
                </a:r>
                <a14:m>
                  <m:oMath xmlns:m="http://schemas.openxmlformats.org/officeDocument/2006/math">
                    <m:r>
                      <a:rPr lang="en-GB" i="1" dirty="0" smtClean="0">
                        <a:latin typeface="Cambria Math" panose="02040503050406030204" pitchFamily="18" charset="0"/>
                      </a:rPr>
                      <m:t>230</m:t>
                    </m:r>
                    <m:r>
                      <a:rPr lang="en-GB" i="1" baseline="30000" dirty="0">
                        <a:latin typeface="Cambria Math" panose="02040503050406030204" pitchFamily="18" charset="0"/>
                      </a:rPr>
                      <m:t> </m:t>
                    </m:r>
                    <m:r>
                      <m:rPr>
                        <m:nor/>
                      </m:rPr>
                      <a:rPr lang="en-GB" i="0" dirty="0">
                        <a:latin typeface="Cambria Math" panose="02040503050406030204" pitchFamily="18" charset="0"/>
                      </a:rPr>
                      <m:t>N</m:t>
                    </m:r>
                  </m:oMath>
                </a14:m>
                <a:r>
                  <a:rPr lang="en-GB" dirty="0"/>
                  <a:t> to keep the truck moving.</a:t>
                </a:r>
              </a:p>
              <a:p>
                <a:pPr marL="114300" indent="0">
                  <a:spcBef>
                    <a:spcPts val="1200"/>
                  </a:spcBef>
                  <a:buClr>
                    <a:srgbClr val="432673"/>
                  </a:buClr>
                  <a:buSzPts val="2400"/>
                  <a:buFont typeface="Arial"/>
                  <a:buNone/>
                </a:pPr>
                <a:r>
                  <a:rPr lang="en-GB" dirty="0"/>
                  <a:t>Give your answer in joules.</a:t>
                </a:r>
              </a:p>
            </p:txBody>
          </p:sp>
        </mc:Choice>
        <mc:Fallback xmlns="">
          <p:sp>
            <p:nvSpPr>
              <p:cNvPr id="4" name="Google Shape;317;p20">
                <a:extLst>
                  <a:ext uri="{FF2B5EF4-FFF2-40B4-BE49-F238E27FC236}">
                    <a16:creationId xmlns:a16="http://schemas.microsoft.com/office/drawing/2014/main" id="{ABA55C1C-869B-AB05-6562-85FFFCBAD1CC}"/>
                  </a:ext>
                </a:extLst>
              </p:cNvPr>
              <p:cNvSpPr txBox="1">
                <a:spLocks noRot="1" noChangeAspect="1" noMove="1" noResize="1" noEditPoints="1" noAdjustHandles="1" noChangeArrowheads="1" noChangeShapeType="1" noTextEdit="1"/>
              </p:cNvSpPr>
              <p:nvPr/>
            </p:nvSpPr>
            <p:spPr>
              <a:xfrm>
                <a:off x="838201" y="1690688"/>
                <a:ext cx="4333240" cy="4593664"/>
              </a:xfrm>
              <a:prstGeom prst="rect">
                <a:avLst/>
              </a:prstGeom>
              <a:blipFill>
                <a:blip r:embed="rId4"/>
                <a:stretch>
                  <a:fillRect l="-1690" t="-1857" r="-1268"/>
                </a:stretch>
              </a:blipFill>
              <a:ln>
                <a:noFill/>
              </a:ln>
            </p:spPr>
            <p:txBody>
              <a:bodyPr/>
              <a:lstStyle/>
              <a:p>
                <a:r>
                  <a:rPr lang="en-CA">
                    <a:noFill/>
                  </a:rPr>
                  <a:t> </a:t>
                </a:r>
              </a:p>
            </p:txBody>
          </p:sp>
        </mc:Fallback>
      </mc:AlternateContent>
      <p:sp>
        <p:nvSpPr>
          <p:cNvPr id="2" name="Google Shape;147;p2">
            <a:extLst>
              <a:ext uri="{FF2B5EF4-FFF2-40B4-BE49-F238E27FC236}">
                <a16:creationId xmlns:a16="http://schemas.microsoft.com/office/drawing/2014/main" id="{0EB92508-C708-B6A8-672C-F7C684553663}"/>
              </a:ext>
            </a:extLst>
          </p:cNvPr>
          <p:cNvSpPr txBox="1">
            <a:spLocks/>
          </p:cNvSpPr>
          <p:nvPr/>
        </p:nvSpPr>
        <p:spPr>
          <a:xfrm>
            <a:off x="838200" y="6356349"/>
            <a:ext cx="4826000" cy="37465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pPr>
            <a:r>
              <a:rPr lang="en-US" dirty="0"/>
              <a:t>Resource 2: Key mathematical mechanics principles</a:t>
            </a:r>
          </a:p>
        </p:txBody>
      </p:sp>
      <p:sp>
        <p:nvSpPr>
          <p:cNvPr id="3" name="Text Placeholder 5">
            <a:extLst>
              <a:ext uri="{FF2B5EF4-FFF2-40B4-BE49-F238E27FC236}">
                <a16:creationId xmlns:a16="http://schemas.microsoft.com/office/drawing/2014/main" id="{900041B9-BBFE-EB01-C8D4-BCE04914F6CE}"/>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Energy and work done</a:t>
            </a:r>
          </a:p>
        </p:txBody>
      </p:sp>
    </p:spTree>
    <p:extLst>
      <p:ext uri="{BB962C8B-B14F-4D97-AF65-F5344CB8AC3E}">
        <p14:creationId xmlns:p14="http://schemas.microsoft.com/office/powerpoint/2010/main" val="23780114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15">
          <a:extLst>
            <a:ext uri="{FF2B5EF4-FFF2-40B4-BE49-F238E27FC236}">
              <a16:creationId xmlns:a16="http://schemas.microsoft.com/office/drawing/2014/main" id="{27A97868-F15E-4056-13CB-19D2ED9188D1}"/>
            </a:ext>
          </a:extLst>
        </p:cNvPr>
        <p:cNvGrpSpPr/>
        <p:nvPr/>
      </p:nvGrpSpPr>
      <p:grpSpPr>
        <a:xfrm>
          <a:off x="0" y="0"/>
          <a:ext cx="0" cy="0"/>
          <a:chOff x="0" y="0"/>
          <a:chExt cx="0" cy="0"/>
        </a:xfrm>
      </p:grpSpPr>
      <p:sp>
        <p:nvSpPr>
          <p:cNvPr id="316" name="Google Shape;316;p20">
            <a:extLst>
              <a:ext uri="{FF2B5EF4-FFF2-40B4-BE49-F238E27FC236}">
                <a16:creationId xmlns:a16="http://schemas.microsoft.com/office/drawing/2014/main" id="{F15CC2E0-3B92-96DE-B616-D31508CE73AA}"/>
              </a:ext>
            </a:extLst>
          </p:cNvPr>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dirty="0"/>
              <a:t>Calculating work done: </a:t>
            </a:r>
            <a:r>
              <a:rPr lang="en-GB" dirty="0">
                <a:solidFill>
                  <a:schemeClr val="accent1"/>
                </a:solidFill>
              </a:rPr>
              <a:t>Answer</a:t>
            </a:r>
            <a:endParaRPr dirty="0">
              <a:solidFill>
                <a:schemeClr val="accent1"/>
              </a:solidFill>
            </a:endParaRPr>
          </a:p>
        </p:txBody>
      </p:sp>
      <mc:AlternateContent xmlns:mc="http://schemas.openxmlformats.org/markup-compatibility/2006" xmlns:a14="http://schemas.microsoft.com/office/drawing/2010/main">
        <mc:Choice Requires="a14">
          <p:sp>
            <p:nvSpPr>
              <p:cNvPr id="317" name="Google Shape;317;p20">
                <a:extLst>
                  <a:ext uri="{FF2B5EF4-FFF2-40B4-BE49-F238E27FC236}">
                    <a16:creationId xmlns:a16="http://schemas.microsoft.com/office/drawing/2014/main" id="{DDDA2142-B527-37CD-861D-6C3CCA8E4BC2}"/>
                  </a:ext>
                </a:extLst>
              </p:cNvPr>
              <p:cNvSpPr txBox="1">
                <a:spLocks noGrp="1"/>
              </p:cNvSpPr>
              <p:nvPr>
                <p:ph type="body" idx="1"/>
              </p:nvPr>
            </p:nvSpPr>
            <p:spPr>
              <a:xfrm>
                <a:off x="838200" y="1690688"/>
                <a:ext cx="5842299" cy="4593664"/>
              </a:xfrm>
              <a:prstGeom prst="rect">
                <a:avLst/>
              </a:prstGeom>
              <a:solidFill>
                <a:schemeClr val="lt1"/>
              </a:solidFill>
              <a:ln>
                <a:noFill/>
              </a:ln>
            </p:spPr>
            <p:txBody>
              <a:bodyPr spcFirstLastPara="1" wrap="square" lIns="0" tIns="0" rIns="0" bIns="0" anchor="t" anchorCtr="0">
                <a:noAutofit/>
              </a:bodyPr>
              <a:lstStyle/>
              <a:p>
                <a:pPr marL="114300" lvl="0" indent="0" algn="l" rtl="0">
                  <a:lnSpc>
                    <a:spcPct val="108000"/>
                  </a:lnSpc>
                  <a:spcBef>
                    <a:spcPts val="0"/>
                  </a:spcBef>
                  <a:spcAft>
                    <a:spcPts val="0"/>
                  </a:spcAft>
                  <a:buClr>
                    <a:srgbClr val="432673"/>
                  </a:buClr>
                  <a:buSzPts val="2400"/>
                  <a:buNone/>
                </a:pPr>
                <a:r>
                  <a:rPr lang="en-GB" dirty="0"/>
                  <a:t>A construction worker pushes a pallet truck a distance of </a:t>
                </a:r>
                <a14:m>
                  <m:oMath xmlns:m="http://schemas.openxmlformats.org/officeDocument/2006/math">
                    <m:r>
                      <a:rPr lang="en-GB" i="1" dirty="0" smtClean="0">
                        <a:latin typeface="Cambria Math" panose="02040503050406030204" pitchFamily="18" charset="0"/>
                      </a:rPr>
                      <m:t>530</m:t>
                    </m:r>
                    <m:r>
                      <a:rPr lang="en-GB" i="1" baseline="30000" dirty="0">
                        <a:latin typeface="Cambria Math" panose="02040503050406030204" pitchFamily="18" charset="0"/>
                      </a:rPr>
                      <m:t> </m:t>
                    </m:r>
                    <m:r>
                      <m:rPr>
                        <m:nor/>
                      </m:rPr>
                      <a:rPr lang="en-GB" i="0" dirty="0">
                        <a:latin typeface="Cambria Math" panose="02040503050406030204" pitchFamily="18" charset="0"/>
                      </a:rPr>
                      <m:t>cm</m:t>
                    </m:r>
                  </m:oMath>
                </a14:m>
                <a:r>
                  <a:rPr lang="en-GB" dirty="0"/>
                  <a:t>.</a:t>
                </a:r>
              </a:p>
              <a:p>
                <a:pPr marL="114300" lvl="0" indent="0" algn="l" rtl="0">
                  <a:lnSpc>
                    <a:spcPct val="108000"/>
                  </a:lnSpc>
                  <a:spcBef>
                    <a:spcPts val="1000"/>
                  </a:spcBef>
                  <a:spcAft>
                    <a:spcPts val="0"/>
                  </a:spcAft>
                  <a:buClr>
                    <a:srgbClr val="432673"/>
                  </a:buClr>
                  <a:buSzPts val="2400"/>
                  <a:buNone/>
                </a:pPr>
                <a:r>
                  <a:rPr lang="en-GB" dirty="0"/>
                  <a:t>He applies a constant horizontal force of </a:t>
                </a:r>
                <a14:m>
                  <m:oMath xmlns:m="http://schemas.openxmlformats.org/officeDocument/2006/math">
                    <m:r>
                      <a:rPr lang="en-GB" i="1" dirty="0" smtClean="0">
                        <a:latin typeface="Cambria Math" panose="02040503050406030204" pitchFamily="18" charset="0"/>
                      </a:rPr>
                      <m:t>230</m:t>
                    </m:r>
                    <m:r>
                      <a:rPr lang="en-GB" i="1" baseline="30000" dirty="0">
                        <a:latin typeface="Cambria Math" panose="02040503050406030204" pitchFamily="18" charset="0"/>
                      </a:rPr>
                      <m:t> </m:t>
                    </m:r>
                    <m:r>
                      <m:rPr>
                        <m:nor/>
                      </m:rPr>
                      <a:rPr lang="en-GB" i="0" dirty="0">
                        <a:latin typeface="Cambria Math" panose="02040503050406030204" pitchFamily="18" charset="0"/>
                      </a:rPr>
                      <m:t>N</m:t>
                    </m:r>
                  </m:oMath>
                </a14:m>
                <a:r>
                  <a:rPr lang="en-GB" dirty="0"/>
                  <a:t> to keep the truck moving.</a:t>
                </a:r>
              </a:p>
              <a:p>
                <a:pPr marL="114300" lvl="0" indent="0" algn="l" rtl="0">
                  <a:lnSpc>
                    <a:spcPct val="108000"/>
                  </a:lnSpc>
                  <a:spcBef>
                    <a:spcPts val="1200"/>
                  </a:spcBef>
                  <a:spcAft>
                    <a:spcPts val="0"/>
                  </a:spcAft>
                  <a:buClr>
                    <a:srgbClr val="432673"/>
                  </a:buClr>
                  <a:buSzPts val="2400"/>
                  <a:buNone/>
                </a:pPr>
                <a:r>
                  <a:rPr lang="en-GB" dirty="0"/>
                  <a:t>Give your answer in joules.</a:t>
                </a:r>
              </a:p>
              <a:p>
                <a:pPr marL="114300" lvl="0" indent="0" algn="l" rtl="0">
                  <a:lnSpc>
                    <a:spcPct val="108000"/>
                  </a:lnSpc>
                  <a:spcBef>
                    <a:spcPts val="1600"/>
                  </a:spcBef>
                  <a:spcAft>
                    <a:spcPts val="0"/>
                  </a:spcAft>
                  <a:buClr>
                    <a:srgbClr val="432673"/>
                  </a:buClr>
                  <a:buSzPts val="2400"/>
                  <a:buNone/>
                </a:pPr>
                <a:r>
                  <a:rPr lang="en-GB" dirty="0"/>
                  <a:t>First convert centimetres to metres:</a:t>
                </a:r>
              </a:p>
              <a:p>
                <a:pPr marL="114300" lvl="0" indent="0" algn="l" rtl="0">
                  <a:lnSpc>
                    <a:spcPct val="108000"/>
                  </a:lnSpc>
                  <a:spcBef>
                    <a:spcPts val="1000"/>
                  </a:spcBef>
                  <a:spcAft>
                    <a:spcPts val="0"/>
                  </a:spcAft>
                  <a:buClr>
                    <a:srgbClr val="432673"/>
                  </a:buClr>
                  <a:buSzPts val="2400"/>
                  <a:buNone/>
                </a:pPr>
                <a14:m>
                  <m:oMathPara xmlns:m="http://schemas.openxmlformats.org/officeDocument/2006/math">
                    <m:oMathParaPr>
                      <m:jc m:val="centerGroup"/>
                    </m:oMathParaPr>
                    <m:oMath xmlns:m="http://schemas.openxmlformats.org/officeDocument/2006/math">
                      <m:r>
                        <a:rPr lang="en-GB" i="1" dirty="0" smtClean="0">
                          <a:latin typeface="Cambria Math" panose="02040503050406030204" pitchFamily="18" charset="0"/>
                        </a:rPr>
                        <m:t>530 </m:t>
                      </m:r>
                      <m:r>
                        <m:rPr>
                          <m:nor/>
                        </m:rPr>
                        <a:rPr lang="en-GB" i="0" dirty="0" smtClean="0">
                          <a:latin typeface="Cambria Math" panose="02040503050406030204" pitchFamily="18" charset="0"/>
                        </a:rPr>
                        <m:t>cm</m:t>
                      </m:r>
                      <m:r>
                        <a:rPr lang="en-GB" i="1" dirty="0" smtClean="0">
                          <a:latin typeface="Cambria Math" panose="02040503050406030204" pitchFamily="18" charset="0"/>
                        </a:rPr>
                        <m:t>=530</m:t>
                      </m:r>
                      <m:r>
                        <a:rPr lang="en-US" b="0" i="1" dirty="0" smtClean="0">
                          <a:latin typeface="Cambria Math" panose="02040503050406030204" pitchFamily="18" charset="0"/>
                        </a:rPr>
                        <m:t> </m:t>
                      </m:r>
                      <m:r>
                        <m:rPr>
                          <m:nor/>
                        </m:rPr>
                        <a:rPr lang="en-US" b="0" i="0" dirty="0" smtClean="0">
                          <a:latin typeface="Cambria Math" panose="02040503050406030204" pitchFamily="18" charset="0"/>
                        </a:rPr>
                        <m:t>cm</m:t>
                      </m:r>
                      <m:r>
                        <a:rPr lang="en-US" b="0" i="1" dirty="0" smtClean="0">
                          <a:latin typeface="Cambria Math" panose="02040503050406030204" pitchFamily="18" charset="0"/>
                        </a:rPr>
                        <m:t>×</m:t>
                      </m:r>
                      <m:f>
                        <m:fPr>
                          <m:ctrlPr>
                            <a:rPr lang="en-GB" i="1" dirty="0" smtClean="0">
                              <a:latin typeface="Cambria Math" panose="02040503050406030204" pitchFamily="18" charset="0"/>
                            </a:rPr>
                          </m:ctrlPr>
                        </m:fPr>
                        <m:num>
                          <m:r>
                            <a:rPr lang="en-US" b="0" i="1" dirty="0" smtClean="0">
                              <a:latin typeface="Cambria Math" panose="02040503050406030204" pitchFamily="18" charset="0"/>
                            </a:rPr>
                            <m:t>1</m:t>
                          </m:r>
                        </m:num>
                        <m:den>
                          <m:r>
                            <a:rPr lang="en-US" b="0" i="1" dirty="0" smtClean="0">
                              <a:latin typeface="Cambria Math" panose="02040503050406030204" pitchFamily="18" charset="0"/>
                            </a:rPr>
                            <m:t>100</m:t>
                          </m:r>
                        </m:den>
                      </m:f>
                      <m:f>
                        <m:fPr>
                          <m:ctrlPr>
                            <a:rPr lang="en-GB" i="1" dirty="0" smtClean="0">
                              <a:latin typeface="Cambria Math" panose="02040503050406030204" pitchFamily="18" charset="0"/>
                            </a:rPr>
                          </m:ctrlPr>
                        </m:fPr>
                        <m:num>
                          <m:r>
                            <m:rPr>
                              <m:nor/>
                            </m:rPr>
                            <a:rPr lang="en-US" b="0" i="0" dirty="0" smtClean="0">
                              <a:latin typeface="Cambria Math" panose="02040503050406030204" pitchFamily="18" charset="0"/>
                            </a:rPr>
                            <m:t>m</m:t>
                          </m:r>
                        </m:num>
                        <m:den>
                          <m:r>
                            <m:rPr>
                              <m:nor/>
                            </m:rPr>
                            <a:rPr lang="en-US" b="0" i="0" dirty="0" smtClean="0">
                              <a:latin typeface="Cambria Math" panose="02040503050406030204" pitchFamily="18" charset="0"/>
                            </a:rPr>
                            <m:t>cm</m:t>
                          </m:r>
                        </m:den>
                      </m:f>
                      <m:r>
                        <a:rPr lang="en-GB" i="1" dirty="0" smtClean="0">
                          <a:latin typeface="Cambria Math" panose="02040503050406030204" pitchFamily="18" charset="0"/>
                        </a:rPr>
                        <m:t> =5.3 </m:t>
                      </m:r>
                      <m:r>
                        <m:rPr>
                          <m:nor/>
                        </m:rPr>
                        <a:rPr lang="en-GB" i="0" dirty="0">
                          <a:latin typeface="Cambria Math" panose="02040503050406030204" pitchFamily="18" charset="0"/>
                        </a:rPr>
                        <m:t>m</m:t>
                      </m:r>
                      <m:r>
                        <a:rPr lang="en-GB" i="1" dirty="0">
                          <a:latin typeface="Cambria Math" panose="02040503050406030204" pitchFamily="18" charset="0"/>
                        </a:rPr>
                        <m:t> </m:t>
                      </m:r>
                    </m:oMath>
                  </m:oMathPara>
                </a14:m>
                <a:endParaRPr lang="en-GB" dirty="0"/>
              </a:p>
              <a:p>
                <a:pPr marL="114300" lvl="0" indent="0" algn="l" rtl="0">
                  <a:lnSpc>
                    <a:spcPct val="108000"/>
                  </a:lnSpc>
                  <a:spcBef>
                    <a:spcPts val="1000"/>
                  </a:spcBef>
                  <a:spcAft>
                    <a:spcPts val="0"/>
                  </a:spcAft>
                  <a:buClr>
                    <a:srgbClr val="432673"/>
                  </a:buClr>
                  <a:buSzPts val="2400"/>
                  <a:buNone/>
                </a:pPr>
                <a:r>
                  <a:rPr lang="en-GB" dirty="0"/>
                  <a:t>Use </a:t>
                </a:r>
                <a14:m>
                  <m:oMath xmlns:m="http://schemas.openxmlformats.org/officeDocument/2006/math">
                    <m:r>
                      <a:rPr lang="en-US" b="0" i="1" smtClean="0">
                        <a:latin typeface="Cambria Math" panose="02040503050406030204" pitchFamily="18" charset="0"/>
                      </a:rPr>
                      <m:t>𝑊</m:t>
                    </m:r>
                    <m:r>
                      <a:rPr lang="en-US" b="0" i="1" smtClean="0">
                        <a:latin typeface="Cambria Math" panose="02040503050406030204" pitchFamily="18" charset="0"/>
                      </a:rPr>
                      <m:t>=</m:t>
                    </m:r>
                    <m:r>
                      <a:rPr lang="en-US" b="0" i="1" smtClean="0">
                        <a:latin typeface="Cambria Math" panose="02040503050406030204" pitchFamily="18" charset="0"/>
                      </a:rPr>
                      <m:t>𝐹</m:t>
                    </m:r>
                    <m:r>
                      <a:rPr lang="en-US" b="0" i="1" smtClean="0">
                        <a:latin typeface="Cambria Math" panose="02040503050406030204" pitchFamily="18" charset="0"/>
                      </a:rPr>
                      <m:t>×</m:t>
                    </m:r>
                    <m:r>
                      <a:rPr lang="en-US" b="0" i="1" smtClean="0">
                        <a:latin typeface="Cambria Math" panose="02040503050406030204" pitchFamily="18" charset="0"/>
                      </a:rPr>
                      <m:t>𝑑</m:t>
                    </m:r>
                    <m:r>
                      <a:rPr lang="en-US" b="0" i="1" smtClean="0">
                        <a:latin typeface="Cambria Math" panose="02040503050406030204" pitchFamily="18" charset="0"/>
                      </a:rPr>
                      <m:t>=230 </m:t>
                    </m:r>
                    <m:r>
                      <m:rPr>
                        <m:nor/>
                      </m:rPr>
                      <a:rPr lang="en-US" b="0" i="0" smtClean="0">
                        <a:latin typeface="Cambria Math" panose="02040503050406030204" pitchFamily="18" charset="0"/>
                      </a:rPr>
                      <m:t>N</m:t>
                    </m:r>
                    <m:r>
                      <a:rPr lang="en-US" b="0" i="1" smtClean="0">
                        <a:latin typeface="Cambria Math" panose="02040503050406030204" pitchFamily="18" charset="0"/>
                      </a:rPr>
                      <m:t>×5.3</m:t>
                    </m:r>
                    <m:r>
                      <m:rPr>
                        <m:nor/>
                      </m:rPr>
                      <a:rPr lang="en-GB" b="0" i="0" smtClean="0">
                        <a:latin typeface="Cambria Math" panose="02040503050406030204" pitchFamily="18" charset="0"/>
                      </a:rPr>
                      <m:t> </m:t>
                    </m:r>
                    <m:r>
                      <m:rPr>
                        <m:nor/>
                      </m:rPr>
                      <a:rPr lang="en-US" b="0" i="0" smtClean="0">
                        <a:latin typeface="Cambria Math" panose="02040503050406030204" pitchFamily="18" charset="0"/>
                      </a:rPr>
                      <m:t>m</m:t>
                    </m:r>
                    <m:r>
                      <a:rPr lang="en-US" b="0" i="1" smtClean="0">
                        <a:latin typeface="Cambria Math" panose="02040503050406030204" pitchFamily="18" charset="0"/>
                      </a:rPr>
                      <m:t>=</m:t>
                    </m:r>
                    <m:r>
                      <a:rPr lang="en-US" b="1" i="1" smtClean="0">
                        <a:latin typeface="Cambria Math" panose="02040503050406030204" pitchFamily="18" charset="0"/>
                      </a:rPr>
                      <m:t>𝟏𝟐𝟏𝟗</m:t>
                    </m:r>
                    <m:r>
                      <a:rPr lang="en-US" b="1" i="1" smtClean="0">
                        <a:latin typeface="Cambria Math" panose="02040503050406030204" pitchFamily="18" charset="0"/>
                      </a:rPr>
                      <m:t> </m:t>
                    </m:r>
                    <m:r>
                      <m:rPr>
                        <m:nor/>
                      </m:rPr>
                      <a:rPr lang="en-US" b="0" i="0" smtClean="0">
                        <a:latin typeface="Cambria Math" panose="02040503050406030204" pitchFamily="18" charset="0"/>
                      </a:rPr>
                      <m:t>J</m:t>
                    </m:r>
                  </m:oMath>
                </a14:m>
                <a:endParaRPr lang="en-GB" b="1" dirty="0"/>
              </a:p>
              <a:p>
                <a:pPr marL="114300" lvl="0" indent="0" algn="l" rtl="0">
                  <a:lnSpc>
                    <a:spcPct val="108000"/>
                  </a:lnSpc>
                  <a:spcBef>
                    <a:spcPts val="1000"/>
                  </a:spcBef>
                  <a:spcAft>
                    <a:spcPts val="0"/>
                  </a:spcAft>
                  <a:buClr>
                    <a:srgbClr val="432673"/>
                  </a:buClr>
                  <a:buSzPts val="2400"/>
                  <a:buNone/>
                </a:pPr>
                <a:endParaRPr lang="en-GB" dirty="0"/>
              </a:p>
            </p:txBody>
          </p:sp>
        </mc:Choice>
        <mc:Fallback xmlns="">
          <p:sp>
            <p:nvSpPr>
              <p:cNvPr id="317" name="Google Shape;317;p20">
                <a:extLst>
                  <a:ext uri="{FF2B5EF4-FFF2-40B4-BE49-F238E27FC236}">
                    <a16:creationId xmlns:a16="http://schemas.microsoft.com/office/drawing/2014/main" id="{DDDA2142-B527-37CD-861D-6C3CCA8E4BC2}"/>
                  </a:ext>
                </a:extLst>
              </p:cNvPr>
              <p:cNvSpPr txBox="1">
                <a:spLocks noGrp="1" noRot="1" noChangeAspect="1" noMove="1" noResize="1" noEditPoints="1" noAdjustHandles="1" noChangeArrowheads="1" noChangeShapeType="1" noTextEdit="1"/>
              </p:cNvSpPr>
              <p:nvPr>
                <p:ph type="body" idx="1"/>
              </p:nvPr>
            </p:nvSpPr>
            <p:spPr>
              <a:xfrm>
                <a:off x="838200" y="1690688"/>
                <a:ext cx="5842299" cy="4593664"/>
              </a:xfrm>
              <a:prstGeom prst="rect">
                <a:avLst/>
              </a:prstGeom>
              <a:blipFill>
                <a:blip r:embed="rId3"/>
                <a:stretch>
                  <a:fillRect l="-1253" t="-1857" r="-104"/>
                </a:stretch>
              </a:blipFill>
              <a:ln>
                <a:noFill/>
              </a:ln>
            </p:spPr>
            <p:txBody>
              <a:bodyPr/>
              <a:lstStyle/>
              <a:p>
                <a:r>
                  <a:rPr lang="en-GB">
                    <a:noFill/>
                  </a:rPr>
                  <a:t> </a:t>
                </a:r>
              </a:p>
            </p:txBody>
          </p:sp>
        </mc:Fallback>
      </mc:AlternateContent>
      <p:sp>
        <p:nvSpPr>
          <p:cNvPr id="2" name="Google Shape;290;p17">
            <a:extLst>
              <a:ext uri="{FF2B5EF4-FFF2-40B4-BE49-F238E27FC236}">
                <a16:creationId xmlns:a16="http://schemas.microsoft.com/office/drawing/2014/main" id="{AE5D72D9-92C0-2A43-A528-B11C3ED1FDDE}"/>
              </a:ext>
            </a:extLst>
          </p:cNvPr>
          <p:cNvSpPr txBox="1">
            <a:spLocks noGrp="1"/>
          </p:cNvSpPr>
          <p:nvPr>
            <p:ph type="body" idx="2"/>
          </p:nvPr>
        </p:nvSpPr>
        <p:spPr>
          <a:xfrm>
            <a:off x="8664716" y="1690688"/>
            <a:ext cx="2689084" cy="3424611"/>
          </a:xfrm>
          <a:custGeom>
            <a:avLst/>
            <a:gdLst>
              <a:gd name="csX0" fmla="*/ 0 w 2689084"/>
              <a:gd name="csY0" fmla="*/ 0 h 3424611"/>
              <a:gd name="csX1" fmla="*/ 726053 w 2689084"/>
              <a:gd name="csY1" fmla="*/ 0 h 3424611"/>
              <a:gd name="csX2" fmla="*/ 1425215 w 2689084"/>
              <a:gd name="csY2" fmla="*/ 0 h 3424611"/>
              <a:gd name="csX3" fmla="*/ 2689084 w 2689084"/>
              <a:gd name="csY3" fmla="*/ 0 h 3424611"/>
              <a:gd name="csX4" fmla="*/ 2689084 w 2689084"/>
              <a:gd name="csY4" fmla="*/ 753414 h 3424611"/>
              <a:gd name="csX5" fmla="*/ 2689084 w 2689084"/>
              <a:gd name="csY5" fmla="*/ 1438337 h 3424611"/>
              <a:gd name="csX6" fmla="*/ 2689084 w 2689084"/>
              <a:gd name="csY6" fmla="*/ 2123259 h 3424611"/>
              <a:gd name="csX7" fmla="*/ 2689084 w 2689084"/>
              <a:gd name="csY7" fmla="*/ 2739689 h 3424611"/>
              <a:gd name="csX8" fmla="*/ 2689084 w 2689084"/>
              <a:gd name="csY8" fmla="*/ 3424611 h 3424611"/>
              <a:gd name="csX9" fmla="*/ 1989922 w 2689084"/>
              <a:gd name="csY9" fmla="*/ 3424611 h 3424611"/>
              <a:gd name="csX10" fmla="*/ 1317651 w 2689084"/>
              <a:gd name="csY10" fmla="*/ 3424611 h 3424611"/>
              <a:gd name="csX11" fmla="*/ 672271 w 2689084"/>
              <a:gd name="csY11" fmla="*/ 3424611 h 3424611"/>
              <a:gd name="csX12" fmla="*/ 0 w 2689084"/>
              <a:gd name="csY12" fmla="*/ 3424611 h 3424611"/>
              <a:gd name="csX13" fmla="*/ 0 w 2689084"/>
              <a:gd name="csY13" fmla="*/ 2705443 h 3424611"/>
              <a:gd name="csX14" fmla="*/ 0 w 2689084"/>
              <a:gd name="csY14" fmla="*/ 2054767 h 3424611"/>
              <a:gd name="csX15" fmla="*/ 0 w 2689084"/>
              <a:gd name="csY15" fmla="*/ 1301352 h 3424611"/>
              <a:gd name="csX16" fmla="*/ 0 w 2689084"/>
              <a:gd name="csY16" fmla="*/ 0 h 342461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Lst>
            <a:rect l="l" t="t" r="r" b="b"/>
            <a:pathLst>
              <a:path w="2689084" h="3424611" fill="none" extrusionOk="0">
                <a:moveTo>
                  <a:pt x="0" y="0"/>
                </a:moveTo>
                <a:cubicBezTo>
                  <a:pt x="251887" y="3024"/>
                  <a:pt x="375851" y="29532"/>
                  <a:pt x="726053" y="0"/>
                </a:cubicBezTo>
                <a:cubicBezTo>
                  <a:pt x="1076255" y="-29532"/>
                  <a:pt x="1165416" y="-29351"/>
                  <a:pt x="1425215" y="0"/>
                </a:cubicBezTo>
                <a:cubicBezTo>
                  <a:pt x="1685014" y="29351"/>
                  <a:pt x="2364778" y="-32489"/>
                  <a:pt x="2689084" y="0"/>
                </a:cubicBezTo>
                <a:cubicBezTo>
                  <a:pt x="2668889" y="314160"/>
                  <a:pt x="2662945" y="593317"/>
                  <a:pt x="2689084" y="753414"/>
                </a:cubicBezTo>
                <a:cubicBezTo>
                  <a:pt x="2715223" y="913511"/>
                  <a:pt x="2656109" y="1140403"/>
                  <a:pt x="2689084" y="1438337"/>
                </a:cubicBezTo>
                <a:cubicBezTo>
                  <a:pt x="2722059" y="1736271"/>
                  <a:pt x="2698996" y="1876946"/>
                  <a:pt x="2689084" y="2123259"/>
                </a:cubicBezTo>
                <a:cubicBezTo>
                  <a:pt x="2679172" y="2369572"/>
                  <a:pt x="2714084" y="2478413"/>
                  <a:pt x="2689084" y="2739689"/>
                </a:cubicBezTo>
                <a:cubicBezTo>
                  <a:pt x="2664085" y="3000965"/>
                  <a:pt x="2690164" y="3128402"/>
                  <a:pt x="2689084" y="3424611"/>
                </a:cubicBezTo>
                <a:cubicBezTo>
                  <a:pt x="2512065" y="3440456"/>
                  <a:pt x="2268855" y="3391651"/>
                  <a:pt x="1989922" y="3424611"/>
                </a:cubicBezTo>
                <a:cubicBezTo>
                  <a:pt x="1710989" y="3457571"/>
                  <a:pt x="1619905" y="3413434"/>
                  <a:pt x="1317651" y="3424611"/>
                </a:cubicBezTo>
                <a:cubicBezTo>
                  <a:pt x="1015397" y="3435788"/>
                  <a:pt x="943557" y="3456835"/>
                  <a:pt x="672271" y="3424611"/>
                </a:cubicBezTo>
                <a:cubicBezTo>
                  <a:pt x="400985" y="3392387"/>
                  <a:pt x="200160" y="3405174"/>
                  <a:pt x="0" y="3424611"/>
                </a:cubicBezTo>
                <a:cubicBezTo>
                  <a:pt x="-24542" y="3249448"/>
                  <a:pt x="-20455" y="2928641"/>
                  <a:pt x="0" y="2705443"/>
                </a:cubicBezTo>
                <a:cubicBezTo>
                  <a:pt x="20455" y="2482245"/>
                  <a:pt x="2122" y="2331439"/>
                  <a:pt x="0" y="2054767"/>
                </a:cubicBezTo>
                <a:cubicBezTo>
                  <a:pt x="-2122" y="1778095"/>
                  <a:pt x="-26096" y="1606123"/>
                  <a:pt x="0" y="1301352"/>
                </a:cubicBezTo>
                <a:cubicBezTo>
                  <a:pt x="26096" y="996582"/>
                  <a:pt x="29627" y="342521"/>
                  <a:pt x="0" y="0"/>
                </a:cubicBezTo>
                <a:close/>
              </a:path>
              <a:path w="2689084" h="3424611" stroke="0" extrusionOk="0">
                <a:moveTo>
                  <a:pt x="0" y="0"/>
                </a:moveTo>
                <a:cubicBezTo>
                  <a:pt x="292565" y="-3421"/>
                  <a:pt x="576150" y="-25878"/>
                  <a:pt x="726053" y="0"/>
                </a:cubicBezTo>
                <a:cubicBezTo>
                  <a:pt x="875956" y="25878"/>
                  <a:pt x="1136924" y="-10308"/>
                  <a:pt x="1371433" y="0"/>
                </a:cubicBezTo>
                <a:cubicBezTo>
                  <a:pt x="1605942" y="10308"/>
                  <a:pt x="1694642" y="-10883"/>
                  <a:pt x="2016813" y="0"/>
                </a:cubicBezTo>
                <a:cubicBezTo>
                  <a:pt x="2338984" y="10883"/>
                  <a:pt x="2549122" y="-4080"/>
                  <a:pt x="2689084" y="0"/>
                </a:cubicBezTo>
                <a:cubicBezTo>
                  <a:pt x="2674845" y="336042"/>
                  <a:pt x="2673947" y="576704"/>
                  <a:pt x="2689084" y="753414"/>
                </a:cubicBezTo>
                <a:cubicBezTo>
                  <a:pt x="2704221" y="930124"/>
                  <a:pt x="2700783" y="1201338"/>
                  <a:pt x="2689084" y="1472583"/>
                </a:cubicBezTo>
                <a:cubicBezTo>
                  <a:pt x="2677385" y="1743828"/>
                  <a:pt x="2670619" y="2004765"/>
                  <a:pt x="2689084" y="2191751"/>
                </a:cubicBezTo>
                <a:cubicBezTo>
                  <a:pt x="2707549" y="2378737"/>
                  <a:pt x="2736477" y="3003979"/>
                  <a:pt x="2689084" y="3424611"/>
                </a:cubicBezTo>
                <a:cubicBezTo>
                  <a:pt x="2416272" y="3442313"/>
                  <a:pt x="2178808" y="3411755"/>
                  <a:pt x="1963031" y="3424611"/>
                </a:cubicBezTo>
                <a:cubicBezTo>
                  <a:pt x="1747254" y="3437467"/>
                  <a:pt x="1487109" y="3435629"/>
                  <a:pt x="1263869" y="3424611"/>
                </a:cubicBezTo>
                <a:cubicBezTo>
                  <a:pt x="1040629" y="3413593"/>
                  <a:pt x="880175" y="3416606"/>
                  <a:pt x="645380" y="3424611"/>
                </a:cubicBezTo>
                <a:cubicBezTo>
                  <a:pt x="410585" y="3432616"/>
                  <a:pt x="261351" y="3408161"/>
                  <a:pt x="0" y="3424611"/>
                </a:cubicBezTo>
                <a:cubicBezTo>
                  <a:pt x="14490" y="3193508"/>
                  <a:pt x="-34272" y="2939874"/>
                  <a:pt x="0" y="2705443"/>
                </a:cubicBezTo>
                <a:cubicBezTo>
                  <a:pt x="34272" y="2471012"/>
                  <a:pt x="-25155" y="2198665"/>
                  <a:pt x="0" y="1952028"/>
                </a:cubicBezTo>
                <a:cubicBezTo>
                  <a:pt x="25155" y="1705391"/>
                  <a:pt x="-23164" y="1557800"/>
                  <a:pt x="0" y="1267106"/>
                </a:cubicBezTo>
                <a:cubicBezTo>
                  <a:pt x="23164" y="976412"/>
                  <a:pt x="-19545" y="803753"/>
                  <a:pt x="0" y="684922"/>
                </a:cubicBezTo>
                <a:cubicBezTo>
                  <a:pt x="19545" y="566091"/>
                  <a:pt x="-13192" y="261422"/>
                  <a:pt x="0" y="0"/>
                </a:cubicBezTo>
                <a:close/>
              </a:path>
            </a:pathLst>
          </a:custGeom>
          <a:solidFill>
            <a:srgbClr val="EBDDF4"/>
          </a:solidFill>
          <a:ln>
            <a:solidFill>
              <a:srgbClr val="432673"/>
            </a:solidFill>
            <a:extLst>
              <a:ext uri="{C807C97D-BFC1-408E-A445-0C87EB9F89A2}">
                <ask:lineSketchStyleProps xmlns:ask="http://schemas.microsoft.com/office/drawing/2018/sketchyshapes" sd="145511491">
                  <a:prstGeom prst="rect">
                    <a:avLst/>
                  </a:prstGeom>
                  <ask:type>
                    <ask:lineSketchFreehand/>
                  </ask:type>
                </ask:lineSketchStyleProps>
              </a:ext>
            </a:extLst>
          </a:ln>
        </p:spPr>
        <p:txBody>
          <a:bodyPr spcFirstLastPara="1" wrap="square" lIns="180000" tIns="180000" rIns="180000" bIns="180000" anchor="t" anchorCtr="0">
            <a:noAutofit/>
          </a:bodyPr>
          <a:lstStyle/>
          <a:p>
            <a:pPr marL="0" lvl="0" indent="0" algn="l" rtl="0">
              <a:lnSpc>
                <a:spcPct val="108000"/>
              </a:lnSpc>
              <a:spcBef>
                <a:spcPts val="0"/>
              </a:spcBef>
              <a:spcAft>
                <a:spcPts val="0"/>
              </a:spcAft>
              <a:buSzPts val="2400"/>
              <a:buNone/>
            </a:pPr>
            <a:r>
              <a:rPr lang="en-GB" sz="2000" b="1" dirty="0"/>
              <a:t>EXAM TIP</a:t>
            </a:r>
            <a:endParaRPr sz="2000" dirty="0"/>
          </a:p>
          <a:p>
            <a:pPr marL="0" lvl="0" indent="0" algn="l" rtl="0">
              <a:lnSpc>
                <a:spcPct val="108000"/>
              </a:lnSpc>
              <a:spcBef>
                <a:spcPts val="1000"/>
              </a:spcBef>
              <a:spcAft>
                <a:spcPts val="0"/>
              </a:spcAft>
              <a:buSzPts val="2400"/>
              <a:buNone/>
            </a:pPr>
            <a:r>
              <a:rPr lang="en-GB" sz="2000" dirty="0"/>
              <a:t>Always show your reasoning clearly. You can never write down too much information, and sometimes just writing a formula will get you marks.</a:t>
            </a:r>
            <a:endParaRPr sz="2000" dirty="0"/>
          </a:p>
        </p:txBody>
      </p:sp>
      <p:sp>
        <p:nvSpPr>
          <p:cNvPr id="3" name="Google Shape;147;p2">
            <a:extLst>
              <a:ext uri="{FF2B5EF4-FFF2-40B4-BE49-F238E27FC236}">
                <a16:creationId xmlns:a16="http://schemas.microsoft.com/office/drawing/2014/main" id="{314C43CB-9414-CDE8-784C-C0C01152C7A3}"/>
              </a:ext>
            </a:extLst>
          </p:cNvPr>
          <p:cNvSpPr txBox="1">
            <a:spLocks/>
          </p:cNvSpPr>
          <p:nvPr/>
        </p:nvSpPr>
        <p:spPr>
          <a:xfrm>
            <a:off x="838200" y="6356349"/>
            <a:ext cx="4826000" cy="37465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pPr>
            <a:r>
              <a:rPr lang="en-US" dirty="0"/>
              <a:t>Resource 2: Key mathematical mechanics principles</a:t>
            </a:r>
          </a:p>
        </p:txBody>
      </p:sp>
      <p:sp>
        <p:nvSpPr>
          <p:cNvPr id="4" name="Text Placeholder 5">
            <a:extLst>
              <a:ext uri="{FF2B5EF4-FFF2-40B4-BE49-F238E27FC236}">
                <a16:creationId xmlns:a16="http://schemas.microsoft.com/office/drawing/2014/main" id="{C6A97050-24BD-E81D-A09C-F19E5CE6F767}"/>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Energy and work done</a:t>
            </a:r>
          </a:p>
        </p:txBody>
      </p:sp>
    </p:spTree>
    <p:extLst>
      <p:ext uri="{BB962C8B-B14F-4D97-AF65-F5344CB8AC3E}">
        <p14:creationId xmlns:p14="http://schemas.microsoft.com/office/powerpoint/2010/main" val="12270343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15">
          <a:extLst>
            <a:ext uri="{FF2B5EF4-FFF2-40B4-BE49-F238E27FC236}">
              <a16:creationId xmlns:a16="http://schemas.microsoft.com/office/drawing/2014/main" id="{6A41E3C8-F8FD-1A40-9589-0A7E9AFDB9A3}"/>
            </a:ext>
          </a:extLst>
        </p:cNvPr>
        <p:cNvGrpSpPr/>
        <p:nvPr/>
      </p:nvGrpSpPr>
      <p:grpSpPr>
        <a:xfrm>
          <a:off x="0" y="0"/>
          <a:ext cx="0" cy="0"/>
          <a:chOff x="0" y="0"/>
          <a:chExt cx="0" cy="0"/>
        </a:xfrm>
      </p:grpSpPr>
      <p:sp>
        <p:nvSpPr>
          <p:cNvPr id="15" name="Google Shape;230;p11">
            <a:extLst>
              <a:ext uri="{FF2B5EF4-FFF2-40B4-BE49-F238E27FC236}">
                <a16:creationId xmlns:a16="http://schemas.microsoft.com/office/drawing/2014/main" id="{664F4FF5-8E13-2CA3-51DD-290407F1DAB0}"/>
              </a:ext>
            </a:extLst>
          </p:cNvPr>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dirty="0"/>
              <a:t>Simple pulley</a:t>
            </a:r>
            <a:endParaRPr dirty="0"/>
          </a:p>
        </p:txBody>
      </p:sp>
      <mc:AlternateContent xmlns:mc="http://schemas.openxmlformats.org/markup-compatibility/2006" xmlns:a14="http://schemas.microsoft.com/office/drawing/2010/main">
        <mc:Choice Requires="a14">
          <p:sp>
            <p:nvSpPr>
              <p:cNvPr id="16" name="Google Shape;231;p11">
                <a:extLst>
                  <a:ext uri="{FF2B5EF4-FFF2-40B4-BE49-F238E27FC236}">
                    <a16:creationId xmlns:a16="http://schemas.microsoft.com/office/drawing/2014/main" id="{C1E55D31-0083-AB0D-7666-36D6FF945A81}"/>
                  </a:ext>
                </a:extLst>
              </p:cNvPr>
              <p:cNvSpPr txBox="1">
                <a:spLocks noGrp="1"/>
              </p:cNvSpPr>
              <p:nvPr>
                <p:ph type="body" idx="1"/>
              </p:nvPr>
            </p:nvSpPr>
            <p:spPr>
              <a:xfrm>
                <a:off x="838198" y="1825625"/>
                <a:ext cx="7549545" cy="4351338"/>
              </a:xfrm>
              <a:prstGeom prst="rect">
                <a:avLst/>
              </a:prstGeom>
              <a:noFill/>
              <a:ln>
                <a:noFill/>
              </a:ln>
            </p:spPr>
            <p:txBody>
              <a:bodyPr spcFirstLastPara="1" wrap="square" lIns="0" tIns="0" rIns="0" bIns="0" anchor="t" anchorCtr="0">
                <a:normAutofit/>
              </a:bodyPr>
              <a:lstStyle/>
              <a:p>
                <a:pPr marL="0" lvl="0" indent="0" algn="l" rtl="0">
                  <a:lnSpc>
                    <a:spcPct val="108000"/>
                  </a:lnSpc>
                  <a:spcBef>
                    <a:spcPts val="1000"/>
                  </a:spcBef>
                  <a:spcAft>
                    <a:spcPts val="0"/>
                  </a:spcAft>
                  <a:buSzPts val="2400"/>
                  <a:buNone/>
                </a:pPr>
                <a:r>
                  <a:rPr lang="en-GB" dirty="0"/>
                  <a:t>A </a:t>
                </a:r>
                <a:r>
                  <a:rPr lang="en-GB" b="1" dirty="0"/>
                  <a:t>simple</a:t>
                </a:r>
                <a:r>
                  <a:rPr lang="en-GB" dirty="0"/>
                  <a:t> pulley has one wheel and a rope to help lift heavy loads.</a:t>
                </a:r>
              </a:p>
              <a:p>
                <a:pPr marL="0" lvl="0" indent="0" algn="l" rtl="0">
                  <a:lnSpc>
                    <a:spcPct val="108000"/>
                  </a:lnSpc>
                  <a:spcBef>
                    <a:spcPts val="1000"/>
                  </a:spcBef>
                  <a:spcAft>
                    <a:spcPts val="0"/>
                  </a:spcAft>
                  <a:buSzPts val="2400"/>
                  <a:buNone/>
                </a:pPr>
                <a:r>
                  <a:rPr lang="en-GB" dirty="0"/>
                  <a:t>It does not reduce the effort but changes </a:t>
                </a:r>
                <a:r>
                  <a:rPr lang="en-GB" b="1" dirty="0"/>
                  <a:t>the direction of the effort</a:t>
                </a:r>
                <a:r>
                  <a:rPr lang="en-GB" dirty="0"/>
                  <a:t>,</a:t>
                </a:r>
                <a:r>
                  <a:rPr lang="en-GB" b="1" dirty="0"/>
                  <a:t> </a:t>
                </a:r>
                <a:r>
                  <a:rPr lang="en-GB" dirty="0"/>
                  <a:t>which can make lifting easier.</a:t>
                </a:r>
              </a:p>
              <a:p>
                <a:pPr marL="0" lvl="0" indent="0" algn="l" rtl="0">
                  <a:lnSpc>
                    <a:spcPct val="108000"/>
                  </a:lnSpc>
                  <a:spcBef>
                    <a:spcPts val="1000"/>
                  </a:spcBef>
                  <a:spcAft>
                    <a:spcPts val="0"/>
                  </a:spcAft>
                  <a:buSzPts val="2400"/>
                  <a:buNone/>
                </a:pPr>
                <a:r>
                  <a:rPr lang="en-GB" dirty="0"/>
                  <a:t>The formula for work done lifting an object with mass </a:t>
                </a:r>
                <a14:m>
                  <m:oMath xmlns:m="http://schemas.openxmlformats.org/officeDocument/2006/math">
                    <m:r>
                      <a:rPr lang="en-GB" i="1" dirty="0" smtClean="0">
                        <a:latin typeface="Cambria Math" panose="02040503050406030204" pitchFamily="18" charset="0"/>
                      </a:rPr>
                      <m:t>𝑚</m:t>
                    </m:r>
                  </m:oMath>
                </a14:m>
                <a:r>
                  <a:rPr lang="en-GB" dirty="0"/>
                  <a:t> to height </a:t>
                </a:r>
                <a14:m>
                  <m:oMath xmlns:m="http://schemas.openxmlformats.org/officeDocument/2006/math">
                    <m:r>
                      <a:rPr lang="en-GB" i="1" dirty="0" smtClean="0">
                        <a:latin typeface="Cambria Math" panose="02040503050406030204" pitchFamily="18" charset="0"/>
                      </a:rPr>
                      <m:t>h</m:t>
                    </m:r>
                  </m:oMath>
                </a14:m>
                <a:r>
                  <a:rPr lang="en-GB" dirty="0"/>
                  <a:t> is:</a:t>
                </a:r>
              </a:p>
              <a:p>
                <a:pPr marL="0" lvl="0" indent="0" algn="l" rtl="0">
                  <a:lnSpc>
                    <a:spcPct val="108000"/>
                  </a:lnSpc>
                  <a:spcBef>
                    <a:spcPts val="1000"/>
                  </a:spcBef>
                  <a:spcAft>
                    <a:spcPts val="0"/>
                  </a:spcAft>
                  <a:buSzPts val="2400"/>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𝑊</m:t>
                      </m:r>
                      <m:r>
                        <a:rPr lang="en-US" b="0" i="1" smtClean="0">
                          <a:latin typeface="Cambria Math" panose="02040503050406030204" pitchFamily="18" charset="0"/>
                        </a:rPr>
                        <m:t>=</m:t>
                      </m:r>
                      <m:r>
                        <a:rPr lang="en-US" b="0" i="1" smtClean="0">
                          <a:latin typeface="Cambria Math" panose="02040503050406030204" pitchFamily="18" charset="0"/>
                        </a:rPr>
                        <m:t>𝑚</m:t>
                      </m:r>
                      <m:r>
                        <a:rPr lang="en-US" b="0" i="1" smtClean="0">
                          <a:latin typeface="Cambria Math" panose="02040503050406030204" pitchFamily="18" charset="0"/>
                        </a:rPr>
                        <m:t>×</m:t>
                      </m:r>
                      <m:r>
                        <a:rPr lang="en-US" b="0" i="1" smtClean="0">
                          <a:latin typeface="Cambria Math" panose="02040503050406030204" pitchFamily="18" charset="0"/>
                        </a:rPr>
                        <m:t>𝑔</m:t>
                      </m:r>
                      <m:r>
                        <a:rPr lang="en-US" b="0" i="1" smtClean="0">
                          <a:latin typeface="Cambria Math" panose="02040503050406030204" pitchFamily="18" charset="0"/>
                        </a:rPr>
                        <m:t>×</m:t>
                      </m:r>
                      <m:r>
                        <a:rPr lang="en-US" b="0" i="1" smtClean="0">
                          <a:latin typeface="Cambria Math" panose="02040503050406030204" pitchFamily="18" charset="0"/>
                        </a:rPr>
                        <m:t>h</m:t>
                      </m:r>
                    </m:oMath>
                  </m:oMathPara>
                </a14:m>
                <a:endParaRPr lang="en-GB" dirty="0"/>
              </a:p>
              <a:p>
                <a:pPr marL="0" lvl="0" indent="0" algn="l" rtl="0">
                  <a:lnSpc>
                    <a:spcPct val="108000"/>
                  </a:lnSpc>
                  <a:spcBef>
                    <a:spcPts val="1000"/>
                  </a:spcBef>
                  <a:spcAft>
                    <a:spcPts val="0"/>
                  </a:spcAft>
                  <a:buSzPts val="2400"/>
                  <a:buNone/>
                </a:pPr>
                <a:endParaRPr lang="en-GB" dirty="0"/>
              </a:p>
              <a:p>
                <a:pPr marL="0" lvl="0" indent="0" algn="l" rtl="0">
                  <a:lnSpc>
                    <a:spcPct val="108000"/>
                  </a:lnSpc>
                  <a:spcBef>
                    <a:spcPts val="1000"/>
                  </a:spcBef>
                  <a:spcAft>
                    <a:spcPts val="0"/>
                  </a:spcAft>
                  <a:buSzPts val="2400"/>
                  <a:buNone/>
                </a:pPr>
                <a:r>
                  <a:rPr lang="en-GB" dirty="0"/>
                  <a:t>In this formula</a:t>
                </a:r>
                <a14:m>
                  <m:oMath xmlns:m="http://schemas.openxmlformats.org/officeDocument/2006/math">
                    <m:r>
                      <a:rPr lang="en-GB" b="0" i="0" smtClean="0">
                        <a:latin typeface="Cambria Math" panose="02040503050406030204" pitchFamily="18" charset="0"/>
                      </a:rPr>
                      <m:t> </m:t>
                    </m:r>
                    <m:r>
                      <a:rPr lang="en-US" b="0" i="1" smtClean="0">
                        <a:latin typeface="Cambria Math" panose="02040503050406030204" pitchFamily="18" charset="0"/>
                      </a:rPr>
                      <m:t>𝑚</m:t>
                    </m:r>
                    <m:r>
                      <a:rPr lang="en-US" b="0" i="1" smtClean="0">
                        <a:latin typeface="Cambria Math" panose="02040503050406030204" pitchFamily="18" charset="0"/>
                      </a:rPr>
                      <m:t>×</m:t>
                    </m:r>
                    <m:r>
                      <a:rPr lang="en-US" b="0" i="1" smtClean="0">
                        <a:latin typeface="Cambria Math" panose="02040503050406030204" pitchFamily="18" charset="0"/>
                      </a:rPr>
                      <m:t>𝑔</m:t>
                    </m:r>
                  </m:oMath>
                </a14:m>
                <a:r>
                  <a:rPr lang="en-GB" dirty="0"/>
                  <a:t> is the force of gravity on the load.</a:t>
                </a:r>
              </a:p>
            </p:txBody>
          </p:sp>
        </mc:Choice>
        <mc:Fallback xmlns="">
          <p:sp>
            <p:nvSpPr>
              <p:cNvPr id="16" name="Google Shape;231;p11">
                <a:extLst>
                  <a:ext uri="{FF2B5EF4-FFF2-40B4-BE49-F238E27FC236}">
                    <a16:creationId xmlns:a16="http://schemas.microsoft.com/office/drawing/2014/main" id="{C1E55D31-0083-AB0D-7666-36D6FF945A81}"/>
                  </a:ext>
                </a:extLst>
              </p:cNvPr>
              <p:cNvSpPr txBox="1">
                <a:spLocks noGrp="1" noRot="1" noChangeAspect="1" noMove="1" noResize="1" noEditPoints="1" noAdjustHandles="1" noChangeArrowheads="1" noChangeShapeType="1" noTextEdit="1"/>
              </p:cNvSpPr>
              <p:nvPr>
                <p:ph type="body" idx="1"/>
              </p:nvPr>
            </p:nvSpPr>
            <p:spPr>
              <a:xfrm>
                <a:off x="838198" y="1825625"/>
                <a:ext cx="7549545" cy="4351338"/>
              </a:xfrm>
              <a:prstGeom prst="rect">
                <a:avLst/>
              </a:prstGeom>
              <a:blipFill>
                <a:blip r:embed="rId3"/>
                <a:stretch>
                  <a:fillRect l="-2421" r="-1372"/>
                </a:stretch>
              </a:blipFill>
              <a:ln>
                <a:noFill/>
              </a:ln>
            </p:spPr>
            <p:txBody>
              <a:bodyPr/>
              <a:lstStyle/>
              <a:p>
                <a:r>
                  <a:rPr lang="en-GB">
                    <a:noFill/>
                  </a:rPr>
                  <a:t> </a:t>
                </a:r>
              </a:p>
            </p:txBody>
          </p:sp>
        </mc:Fallback>
      </mc:AlternateContent>
      <p:grpSp>
        <p:nvGrpSpPr>
          <p:cNvPr id="5" name="Group 4" descr="A pully showing a load, represented by a square, linked to a rope that goes over a wheel. Effort is indicated on the other side of the rope to the load. ">
            <a:extLst>
              <a:ext uri="{FF2B5EF4-FFF2-40B4-BE49-F238E27FC236}">
                <a16:creationId xmlns:a16="http://schemas.microsoft.com/office/drawing/2014/main" id="{40BA5A02-EF0F-F0E4-CFD6-423926D2BEB7}"/>
              </a:ext>
            </a:extLst>
          </p:cNvPr>
          <p:cNvGrpSpPr/>
          <p:nvPr/>
        </p:nvGrpSpPr>
        <p:grpSpPr>
          <a:xfrm>
            <a:off x="8130486" y="876813"/>
            <a:ext cx="3135624" cy="5153464"/>
            <a:chOff x="7606053" y="876813"/>
            <a:chExt cx="3135624" cy="5153464"/>
          </a:xfrm>
        </p:grpSpPr>
        <p:grpSp>
          <p:nvGrpSpPr>
            <p:cNvPr id="9" name="Group 8">
              <a:extLst>
                <a:ext uri="{FF2B5EF4-FFF2-40B4-BE49-F238E27FC236}">
                  <a16:creationId xmlns:a16="http://schemas.microsoft.com/office/drawing/2014/main" id="{4AADE70F-CE90-3850-7F55-98FB042CBE5E}"/>
                </a:ext>
              </a:extLst>
            </p:cNvPr>
            <p:cNvGrpSpPr/>
            <p:nvPr/>
          </p:nvGrpSpPr>
          <p:grpSpPr>
            <a:xfrm>
              <a:off x="8758518" y="2030505"/>
              <a:ext cx="1353671" cy="3065930"/>
              <a:chOff x="6096000" y="2151529"/>
              <a:chExt cx="1353671" cy="3065930"/>
            </a:xfrm>
          </p:grpSpPr>
          <p:grpSp>
            <p:nvGrpSpPr>
              <p:cNvPr id="10" name="Group 9">
                <a:extLst>
                  <a:ext uri="{FF2B5EF4-FFF2-40B4-BE49-F238E27FC236}">
                    <a16:creationId xmlns:a16="http://schemas.microsoft.com/office/drawing/2014/main" id="{22B6D426-095B-F7E7-BCA1-2D8CAAB540C4}"/>
                  </a:ext>
                </a:extLst>
              </p:cNvPr>
              <p:cNvGrpSpPr/>
              <p:nvPr/>
            </p:nvGrpSpPr>
            <p:grpSpPr>
              <a:xfrm>
                <a:off x="6096000" y="2151529"/>
                <a:ext cx="1353671" cy="1048871"/>
                <a:chOff x="6096000" y="2151529"/>
                <a:chExt cx="1353671" cy="1048871"/>
              </a:xfrm>
            </p:grpSpPr>
            <p:sp>
              <p:nvSpPr>
                <p:cNvPr id="13" name="Oval 12">
                  <a:extLst>
                    <a:ext uri="{FF2B5EF4-FFF2-40B4-BE49-F238E27FC236}">
                      <a16:creationId xmlns:a16="http://schemas.microsoft.com/office/drawing/2014/main" id="{70C41815-6E0E-996D-9147-9B8653BA71BC}"/>
                    </a:ext>
                  </a:extLst>
                </p:cNvPr>
                <p:cNvSpPr/>
                <p:nvPr/>
              </p:nvSpPr>
              <p:spPr>
                <a:xfrm>
                  <a:off x="6279777" y="2151529"/>
                  <a:ext cx="900953" cy="900953"/>
                </a:xfrm>
                <a:prstGeom prst="ellipse">
                  <a:avLst/>
                </a:prstGeom>
                <a:noFill/>
                <a:ln w="508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DF83B838-076A-316B-404C-32ACBA567216}"/>
                    </a:ext>
                  </a:extLst>
                </p:cNvPr>
                <p:cNvSpPr/>
                <p:nvPr/>
              </p:nvSpPr>
              <p:spPr>
                <a:xfrm>
                  <a:off x="6096000" y="2611100"/>
                  <a:ext cx="1353671" cy="5893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1" name="Straight Connector 10">
                <a:extLst>
                  <a:ext uri="{FF2B5EF4-FFF2-40B4-BE49-F238E27FC236}">
                    <a16:creationId xmlns:a16="http://schemas.microsoft.com/office/drawing/2014/main" id="{72F1242F-34B5-A510-215F-DC1661B003C4}"/>
                  </a:ext>
                </a:extLst>
              </p:cNvPr>
              <p:cNvCxnSpPr>
                <a:stCxn id="13" idx="2"/>
              </p:cNvCxnSpPr>
              <p:nvPr/>
            </p:nvCxnSpPr>
            <p:spPr>
              <a:xfrm flipH="1">
                <a:off x="6266329" y="2602006"/>
                <a:ext cx="13448" cy="2615453"/>
              </a:xfrm>
              <a:prstGeom prst="line">
                <a:avLst/>
              </a:prstGeom>
              <a:ln w="508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7C28982C-8558-9C7C-29B2-AFEC608C8FA9}"/>
                  </a:ext>
                </a:extLst>
              </p:cNvPr>
              <p:cNvCxnSpPr/>
              <p:nvPr/>
            </p:nvCxnSpPr>
            <p:spPr>
              <a:xfrm flipH="1">
                <a:off x="7165039" y="2594291"/>
                <a:ext cx="13448" cy="2615453"/>
              </a:xfrm>
              <a:prstGeom prst="line">
                <a:avLst/>
              </a:prstGeom>
              <a:ln w="5080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grpSp>
        <p:sp>
          <p:nvSpPr>
            <p:cNvPr id="17" name="Oval 16">
              <a:extLst>
                <a:ext uri="{FF2B5EF4-FFF2-40B4-BE49-F238E27FC236}">
                  <a16:creationId xmlns:a16="http://schemas.microsoft.com/office/drawing/2014/main" id="{280A9CF3-822B-20E5-EEA7-D6BF2EB0A255}"/>
                </a:ext>
              </a:extLst>
            </p:cNvPr>
            <p:cNvSpPr/>
            <p:nvPr/>
          </p:nvSpPr>
          <p:spPr>
            <a:xfrm>
              <a:off x="9105900" y="2200965"/>
              <a:ext cx="578223" cy="578223"/>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41CABD1F-AA98-387E-2055-0E9E795469A4}"/>
                </a:ext>
              </a:extLst>
            </p:cNvPr>
            <p:cNvSpPr/>
            <p:nvPr/>
          </p:nvSpPr>
          <p:spPr>
            <a:xfrm>
              <a:off x="8597153" y="4554537"/>
              <a:ext cx="676835" cy="67683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13924B50-4B4B-8CEA-37E0-D3FB99C9D01F}"/>
                </a:ext>
              </a:extLst>
            </p:cNvPr>
            <p:cNvSpPr txBox="1"/>
            <p:nvPr/>
          </p:nvSpPr>
          <p:spPr>
            <a:xfrm>
              <a:off x="9273988" y="1154389"/>
              <a:ext cx="1467689" cy="430887"/>
            </a:xfrm>
            <a:prstGeom prst="rect">
              <a:avLst/>
            </a:prstGeom>
            <a:noFill/>
          </p:spPr>
          <p:txBody>
            <a:bodyPr wrap="square" rtlCol="0">
              <a:spAutoFit/>
            </a:bodyPr>
            <a:lstStyle/>
            <a:p>
              <a:pPr algn="ctr"/>
              <a:r>
                <a:rPr lang="en-US" sz="2200" dirty="0"/>
                <a:t>wheel</a:t>
              </a:r>
            </a:p>
          </p:txBody>
        </p:sp>
        <p:sp>
          <p:nvSpPr>
            <p:cNvPr id="20" name="TextBox 19">
              <a:extLst>
                <a:ext uri="{FF2B5EF4-FFF2-40B4-BE49-F238E27FC236}">
                  <a16:creationId xmlns:a16="http://schemas.microsoft.com/office/drawing/2014/main" id="{2E178EBF-6834-9A9C-A12B-A79E126F7657}"/>
                </a:ext>
              </a:extLst>
            </p:cNvPr>
            <p:cNvSpPr txBox="1"/>
            <p:nvPr/>
          </p:nvSpPr>
          <p:spPr>
            <a:xfrm>
              <a:off x="7925082" y="876813"/>
              <a:ext cx="1467689" cy="430887"/>
            </a:xfrm>
            <a:prstGeom prst="rect">
              <a:avLst/>
            </a:prstGeom>
            <a:noFill/>
          </p:spPr>
          <p:txBody>
            <a:bodyPr wrap="square" rtlCol="0">
              <a:spAutoFit/>
            </a:bodyPr>
            <a:lstStyle/>
            <a:p>
              <a:pPr algn="ctr"/>
              <a:r>
                <a:rPr lang="en-US" sz="2200" dirty="0"/>
                <a:t>rope</a:t>
              </a:r>
            </a:p>
          </p:txBody>
        </p:sp>
        <p:cxnSp>
          <p:nvCxnSpPr>
            <p:cNvPr id="21" name="Straight Arrow Connector 20">
              <a:extLst>
                <a:ext uri="{FF2B5EF4-FFF2-40B4-BE49-F238E27FC236}">
                  <a16:creationId xmlns:a16="http://schemas.microsoft.com/office/drawing/2014/main" id="{D985DF4E-CC9D-9BB4-B6AB-ED18F823C4EC}"/>
                </a:ext>
              </a:extLst>
            </p:cNvPr>
            <p:cNvCxnSpPr>
              <a:stCxn id="19" idx="2"/>
              <a:endCxn id="17" idx="7"/>
            </p:cNvCxnSpPr>
            <p:nvPr/>
          </p:nvCxnSpPr>
          <p:spPr>
            <a:xfrm flipH="1">
              <a:off x="9599444" y="1585276"/>
              <a:ext cx="408389" cy="70036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2FE837E8-5FD1-6029-98C0-1BA964069DF0}"/>
                </a:ext>
              </a:extLst>
            </p:cNvPr>
            <p:cNvCxnSpPr>
              <a:stCxn id="20" idx="2"/>
              <a:endCxn id="13" idx="1"/>
            </p:cNvCxnSpPr>
            <p:nvPr/>
          </p:nvCxnSpPr>
          <p:spPr>
            <a:xfrm>
              <a:off x="8658927" y="1307700"/>
              <a:ext cx="415310" cy="85474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3FFFB8E-A4A5-208C-134A-0BDD5B428FAD}"/>
                </a:ext>
              </a:extLst>
            </p:cNvPr>
            <p:cNvSpPr txBox="1"/>
            <p:nvPr/>
          </p:nvSpPr>
          <p:spPr>
            <a:xfrm>
              <a:off x="9344669" y="4985462"/>
              <a:ext cx="933368" cy="430887"/>
            </a:xfrm>
            <a:prstGeom prst="rect">
              <a:avLst/>
            </a:prstGeom>
            <a:noFill/>
          </p:spPr>
          <p:txBody>
            <a:bodyPr wrap="square" rtlCol="0">
              <a:spAutoFit/>
            </a:bodyPr>
            <a:lstStyle/>
            <a:p>
              <a:r>
                <a:rPr lang="en-US" sz="2200" dirty="0"/>
                <a:t>effort</a:t>
              </a:r>
            </a:p>
          </p:txBody>
        </p:sp>
        <p:cxnSp>
          <p:nvCxnSpPr>
            <p:cNvPr id="24" name="Straight Connector 23">
              <a:extLst>
                <a:ext uri="{FF2B5EF4-FFF2-40B4-BE49-F238E27FC236}">
                  <a16:creationId xmlns:a16="http://schemas.microsoft.com/office/drawing/2014/main" id="{ED253E71-8C14-56DB-9F47-53257280C561}"/>
                </a:ext>
              </a:extLst>
            </p:cNvPr>
            <p:cNvCxnSpPr>
              <a:cxnSpLocks/>
            </p:cNvCxnSpPr>
            <p:nvPr/>
          </p:nvCxnSpPr>
          <p:spPr>
            <a:xfrm>
              <a:off x="8945615" y="4899448"/>
              <a:ext cx="0" cy="690741"/>
            </a:xfrm>
            <a:prstGeom prst="line">
              <a:avLst/>
            </a:prstGeom>
            <a:ln w="38100">
              <a:solidFill>
                <a:schemeClr val="tx1"/>
              </a:solidFill>
              <a:headEnd type="oval" w="lg" len="lg"/>
              <a:tailEnd type="triangle" w="lg" len="lg"/>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0609BC42-2498-8A47-50C6-07581ADE65BB}"/>
                </a:ext>
              </a:extLst>
            </p:cNvPr>
            <p:cNvSpPr txBox="1"/>
            <p:nvPr/>
          </p:nvSpPr>
          <p:spPr>
            <a:xfrm>
              <a:off x="7606053" y="5599390"/>
              <a:ext cx="2645588" cy="430887"/>
            </a:xfrm>
            <a:prstGeom prst="rect">
              <a:avLst/>
            </a:prstGeom>
            <a:noFill/>
          </p:spPr>
          <p:txBody>
            <a:bodyPr wrap="square" rtlCol="0">
              <a:spAutoFit/>
            </a:bodyPr>
            <a:lstStyle/>
            <a:p>
              <a:pPr algn="ctr"/>
              <a:r>
                <a:rPr lang="en-US" sz="2200" dirty="0"/>
                <a:t>load</a:t>
              </a:r>
            </a:p>
          </p:txBody>
        </p:sp>
      </p:grpSp>
      <p:sp>
        <p:nvSpPr>
          <p:cNvPr id="2" name="Google Shape;147;p2">
            <a:extLst>
              <a:ext uri="{FF2B5EF4-FFF2-40B4-BE49-F238E27FC236}">
                <a16:creationId xmlns:a16="http://schemas.microsoft.com/office/drawing/2014/main" id="{16B8F65F-C927-A66B-1C7F-361F98CEA70E}"/>
              </a:ext>
            </a:extLst>
          </p:cNvPr>
          <p:cNvSpPr txBox="1">
            <a:spLocks/>
          </p:cNvSpPr>
          <p:nvPr/>
        </p:nvSpPr>
        <p:spPr>
          <a:xfrm>
            <a:off x="838200" y="6356349"/>
            <a:ext cx="4826000" cy="37465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pPr>
            <a:r>
              <a:rPr lang="en-US" dirty="0"/>
              <a:t>Resource 2: Key mathematical mechanics principles</a:t>
            </a:r>
          </a:p>
        </p:txBody>
      </p:sp>
      <p:sp>
        <p:nvSpPr>
          <p:cNvPr id="3" name="Text Placeholder 5">
            <a:extLst>
              <a:ext uri="{FF2B5EF4-FFF2-40B4-BE49-F238E27FC236}">
                <a16:creationId xmlns:a16="http://schemas.microsoft.com/office/drawing/2014/main" id="{04364194-6B49-40BA-00C7-B5C86426FAC6}"/>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Energy and work done</a:t>
            </a:r>
          </a:p>
        </p:txBody>
      </p:sp>
    </p:spTree>
    <p:extLst>
      <p:ext uri="{BB962C8B-B14F-4D97-AF65-F5344CB8AC3E}">
        <p14:creationId xmlns:p14="http://schemas.microsoft.com/office/powerpoint/2010/main" val="16762337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15">
          <a:extLst>
            <a:ext uri="{FF2B5EF4-FFF2-40B4-BE49-F238E27FC236}">
              <a16:creationId xmlns:a16="http://schemas.microsoft.com/office/drawing/2014/main" id="{57DBF796-036B-2BA6-6F97-3894F58D241E}"/>
            </a:ext>
          </a:extLst>
        </p:cNvPr>
        <p:cNvGrpSpPr/>
        <p:nvPr/>
      </p:nvGrpSpPr>
      <p:grpSpPr>
        <a:xfrm>
          <a:off x="0" y="0"/>
          <a:ext cx="0" cy="0"/>
          <a:chOff x="0" y="0"/>
          <a:chExt cx="0" cy="0"/>
        </a:xfrm>
      </p:grpSpPr>
      <p:sp>
        <p:nvSpPr>
          <p:cNvPr id="15" name="Google Shape;230;p11">
            <a:extLst>
              <a:ext uri="{FF2B5EF4-FFF2-40B4-BE49-F238E27FC236}">
                <a16:creationId xmlns:a16="http://schemas.microsoft.com/office/drawing/2014/main" id="{77B1EC31-5444-79AD-E4FA-F8485C27CA56}"/>
              </a:ext>
            </a:extLst>
          </p:cNvPr>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lvl="0">
              <a:buSzPts val="4000"/>
            </a:pPr>
            <a:r>
              <a:rPr lang="en-GB" dirty="0"/>
              <a:t>Pulleys that reduce effort</a:t>
            </a:r>
            <a:endParaRPr dirty="0"/>
          </a:p>
        </p:txBody>
      </p:sp>
      <p:sp>
        <p:nvSpPr>
          <p:cNvPr id="16" name="Google Shape;231;p11">
            <a:extLst>
              <a:ext uri="{FF2B5EF4-FFF2-40B4-BE49-F238E27FC236}">
                <a16:creationId xmlns:a16="http://schemas.microsoft.com/office/drawing/2014/main" id="{3579F4CC-F25E-3510-EE9C-B637413F3009}"/>
              </a:ext>
            </a:extLst>
          </p:cNvPr>
          <p:cNvSpPr txBox="1">
            <a:spLocks noGrp="1"/>
          </p:cNvSpPr>
          <p:nvPr>
            <p:ph type="body" idx="1"/>
          </p:nvPr>
        </p:nvSpPr>
        <p:spPr>
          <a:xfrm>
            <a:off x="838199" y="1825624"/>
            <a:ext cx="6218289" cy="3854271"/>
          </a:xfrm>
          <a:prstGeom prst="rect">
            <a:avLst/>
          </a:prstGeom>
          <a:noFill/>
          <a:ln>
            <a:noFill/>
          </a:ln>
        </p:spPr>
        <p:txBody>
          <a:bodyPr spcFirstLastPara="1" wrap="square" lIns="0" tIns="0" rIns="0" bIns="0" anchor="t" anchorCtr="0">
            <a:normAutofit/>
          </a:bodyPr>
          <a:lstStyle/>
          <a:p>
            <a:pPr marL="0" lvl="0" indent="0" algn="l" rtl="0">
              <a:lnSpc>
                <a:spcPct val="108000"/>
              </a:lnSpc>
              <a:spcBef>
                <a:spcPts val="0"/>
              </a:spcBef>
              <a:spcAft>
                <a:spcPts val="0"/>
              </a:spcAft>
              <a:buSzPts val="2400"/>
              <a:buNone/>
            </a:pPr>
            <a:r>
              <a:rPr lang="en-US" dirty="0"/>
              <a:t>Pulleys can be designed reduce effort.</a:t>
            </a:r>
          </a:p>
          <a:p>
            <a:pPr marL="0" lvl="0" indent="0">
              <a:buSzPts val="2000"/>
              <a:buNone/>
            </a:pPr>
            <a:r>
              <a:rPr lang="en-GB" dirty="0"/>
              <a:t>This pulley reduces the force required by half because there are two rope segments pulling on the load.</a:t>
            </a:r>
          </a:p>
          <a:p>
            <a:pPr marL="0" lvl="0" indent="0">
              <a:buSzPts val="2000"/>
              <a:buNone/>
            </a:pPr>
            <a:r>
              <a:rPr lang="en-GB" dirty="0"/>
              <a:t>The user will need to pull the rope twice as far, so the same work is done over a longer distance, which reduces the force required.</a:t>
            </a:r>
          </a:p>
        </p:txBody>
      </p:sp>
      <p:sp>
        <p:nvSpPr>
          <p:cNvPr id="19" name="TextBox 18">
            <a:extLst>
              <a:ext uri="{FF2B5EF4-FFF2-40B4-BE49-F238E27FC236}">
                <a16:creationId xmlns:a16="http://schemas.microsoft.com/office/drawing/2014/main" id="{B162F94F-E2F1-A605-A4BF-0DB5991546A8}"/>
              </a:ext>
            </a:extLst>
          </p:cNvPr>
          <p:cNvSpPr txBox="1"/>
          <p:nvPr/>
        </p:nvSpPr>
        <p:spPr>
          <a:xfrm>
            <a:off x="8614106" y="696388"/>
            <a:ext cx="1467689" cy="769441"/>
          </a:xfrm>
          <a:prstGeom prst="rect">
            <a:avLst/>
          </a:prstGeom>
          <a:noFill/>
        </p:spPr>
        <p:txBody>
          <a:bodyPr wrap="square" rtlCol="0">
            <a:spAutoFit/>
          </a:bodyPr>
          <a:lstStyle/>
          <a:p>
            <a:pPr algn="ctr"/>
            <a:r>
              <a:rPr lang="en-US" sz="2200" dirty="0"/>
              <a:t>fixed wheel</a:t>
            </a:r>
          </a:p>
        </p:txBody>
      </p:sp>
      <p:sp>
        <p:nvSpPr>
          <p:cNvPr id="20" name="TextBox 19">
            <a:extLst>
              <a:ext uri="{FF2B5EF4-FFF2-40B4-BE49-F238E27FC236}">
                <a16:creationId xmlns:a16="http://schemas.microsoft.com/office/drawing/2014/main" id="{F9FD720E-9507-ED89-7DF1-CC9765E80785}"/>
              </a:ext>
            </a:extLst>
          </p:cNvPr>
          <p:cNvSpPr txBox="1"/>
          <p:nvPr/>
        </p:nvSpPr>
        <p:spPr>
          <a:xfrm>
            <a:off x="7333414" y="1024730"/>
            <a:ext cx="1467689" cy="430887"/>
          </a:xfrm>
          <a:prstGeom prst="rect">
            <a:avLst/>
          </a:prstGeom>
          <a:noFill/>
        </p:spPr>
        <p:txBody>
          <a:bodyPr wrap="square" rtlCol="0">
            <a:spAutoFit/>
          </a:bodyPr>
          <a:lstStyle/>
          <a:p>
            <a:pPr algn="ctr"/>
            <a:r>
              <a:rPr lang="en-US" sz="2200" dirty="0"/>
              <a:t>rope</a:t>
            </a:r>
          </a:p>
        </p:txBody>
      </p:sp>
      <p:cxnSp>
        <p:nvCxnSpPr>
          <p:cNvPr id="22" name="Straight Arrow Connector 21">
            <a:extLst>
              <a:ext uri="{FF2B5EF4-FFF2-40B4-BE49-F238E27FC236}">
                <a16:creationId xmlns:a16="http://schemas.microsoft.com/office/drawing/2014/main" id="{488E8D4C-F288-04DF-DB25-CDEC4DDFF210}"/>
              </a:ext>
            </a:extLst>
          </p:cNvPr>
          <p:cNvCxnSpPr>
            <a:stCxn id="20" idx="2"/>
            <a:endCxn id="13" idx="1"/>
          </p:cNvCxnSpPr>
          <p:nvPr/>
        </p:nvCxnSpPr>
        <p:spPr>
          <a:xfrm>
            <a:off x="8067259" y="1455617"/>
            <a:ext cx="401863" cy="85474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3A3A69D-8408-F637-DB05-2292454226DF}"/>
              </a:ext>
            </a:extLst>
          </p:cNvPr>
          <p:cNvSpPr txBox="1"/>
          <p:nvPr/>
        </p:nvSpPr>
        <p:spPr>
          <a:xfrm>
            <a:off x="7964960" y="5396926"/>
            <a:ext cx="933368" cy="430887"/>
          </a:xfrm>
          <a:prstGeom prst="rect">
            <a:avLst/>
          </a:prstGeom>
          <a:noFill/>
        </p:spPr>
        <p:txBody>
          <a:bodyPr wrap="square" rtlCol="0">
            <a:spAutoFit/>
          </a:bodyPr>
          <a:lstStyle/>
          <a:p>
            <a:r>
              <a:rPr lang="en-US" sz="2200" dirty="0"/>
              <a:t>effort</a:t>
            </a:r>
          </a:p>
        </p:txBody>
      </p:sp>
      <p:sp>
        <p:nvSpPr>
          <p:cNvPr id="34" name="TextBox 33">
            <a:extLst>
              <a:ext uri="{FF2B5EF4-FFF2-40B4-BE49-F238E27FC236}">
                <a16:creationId xmlns:a16="http://schemas.microsoft.com/office/drawing/2014/main" id="{C10624A4-A1AB-AC2C-B329-59FF0CC8C090}"/>
              </a:ext>
            </a:extLst>
          </p:cNvPr>
          <p:cNvSpPr txBox="1"/>
          <p:nvPr/>
        </p:nvSpPr>
        <p:spPr>
          <a:xfrm>
            <a:off x="9886605" y="1294402"/>
            <a:ext cx="1467689" cy="769441"/>
          </a:xfrm>
          <a:prstGeom prst="rect">
            <a:avLst/>
          </a:prstGeom>
          <a:noFill/>
        </p:spPr>
        <p:txBody>
          <a:bodyPr wrap="square" rtlCol="0">
            <a:spAutoFit/>
          </a:bodyPr>
          <a:lstStyle/>
          <a:p>
            <a:pPr algn="ctr"/>
            <a:r>
              <a:rPr lang="en-US" sz="2200" dirty="0"/>
              <a:t>free  wheel</a:t>
            </a:r>
          </a:p>
        </p:txBody>
      </p:sp>
      <p:grpSp>
        <p:nvGrpSpPr>
          <p:cNvPr id="5" name="Group 4" descr="A pulley system, with the rope looped over the top of one fixed wheel and beneath a free wheel. The load is under the free wheel and the effort is indicated under the fixed wheel. A label indicates that this is 1/2 load.">
            <a:extLst>
              <a:ext uri="{FF2B5EF4-FFF2-40B4-BE49-F238E27FC236}">
                <a16:creationId xmlns:a16="http://schemas.microsoft.com/office/drawing/2014/main" id="{FC9F9FB8-76D5-BC1F-B948-096C7580CC2E}"/>
              </a:ext>
            </a:extLst>
          </p:cNvPr>
          <p:cNvGrpSpPr/>
          <p:nvPr/>
        </p:nvGrpSpPr>
        <p:grpSpPr>
          <a:xfrm>
            <a:off x="7853820" y="1465829"/>
            <a:ext cx="3949189" cy="3998858"/>
            <a:chOff x="7853820" y="1465829"/>
            <a:chExt cx="3949189" cy="3998858"/>
          </a:xfrm>
        </p:grpSpPr>
        <p:sp>
          <p:nvSpPr>
            <p:cNvPr id="13" name="Oval 12">
              <a:extLst>
                <a:ext uri="{FF2B5EF4-FFF2-40B4-BE49-F238E27FC236}">
                  <a16:creationId xmlns:a16="http://schemas.microsoft.com/office/drawing/2014/main" id="{39F9E35B-CCF9-B012-046E-87B815FDCF72}"/>
                </a:ext>
              </a:extLst>
            </p:cNvPr>
            <p:cNvSpPr/>
            <p:nvPr/>
          </p:nvSpPr>
          <p:spPr>
            <a:xfrm>
              <a:off x="8337180" y="2178422"/>
              <a:ext cx="900953" cy="900953"/>
            </a:xfrm>
            <a:prstGeom prst="ellipse">
              <a:avLst/>
            </a:prstGeom>
            <a:noFill/>
            <a:ln w="508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EF895758-B3DF-5878-9934-F370AB00C559}"/>
                </a:ext>
              </a:extLst>
            </p:cNvPr>
            <p:cNvSpPr/>
            <p:nvPr/>
          </p:nvSpPr>
          <p:spPr>
            <a:xfrm>
              <a:off x="7853820" y="2646674"/>
              <a:ext cx="1353671" cy="106346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55562325-D9D2-6304-2054-D6519E4BAE84}"/>
                </a:ext>
              </a:extLst>
            </p:cNvPr>
            <p:cNvCxnSpPr>
              <a:stCxn id="13" idx="2"/>
            </p:cNvCxnSpPr>
            <p:nvPr/>
          </p:nvCxnSpPr>
          <p:spPr>
            <a:xfrm flipH="1">
              <a:off x="8323732" y="2628899"/>
              <a:ext cx="13448" cy="2615453"/>
            </a:xfrm>
            <a:prstGeom prst="line">
              <a:avLst/>
            </a:prstGeom>
            <a:ln w="5080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17" name="Oval 16">
              <a:extLst>
                <a:ext uri="{FF2B5EF4-FFF2-40B4-BE49-F238E27FC236}">
                  <a16:creationId xmlns:a16="http://schemas.microsoft.com/office/drawing/2014/main" id="{49573BC4-F9A8-A9CA-46A7-391831C74298}"/>
                </a:ext>
              </a:extLst>
            </p:cNvPr>
            <p:cNvSpPr/>
            <p:nvPr/>
          </p:nvSpPr>
          <p:spPr>
            <a:xfrm>
              <a:off x="8514232" y="2348882"/>
              <a:ext cx="578223" cy="578223"/>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Arrow Connector 20">
              <a:extLst>
                <a:ext uri="{FF2B5EF4-FFF2-40B4-BE49-F238E27FC236}">
                  <a16:creationId xmlns:a16="http://schemas.microsoft.com/office/drawing/2014/main" id="{438CCF86-DD5F-E316-0712-7A8BE9F280CE}"/>
                </a:ext>
              </a:extLst>
            </p:cNvPr>
            <p:cNvCxnSpPr>
              <a:stCxn id="19" idx="2"/>
              <a:endCxn id="17" idx="7"/>
            </p:cNvCxnSpPr>
            <p:nvPr/>
          </p:nvCxnSpPr>
          <p:spPr>
            <a:xfrm flipH="1">
              <a:off x="9007776" y="1465829"/>
              <a:ext cx="340175" cy="96773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26" name="Group 25">
              <a:extLst>
                <a:ext uri="{FF2B5EF4-FFF2-40B4-BE49-F238E27FC236}">
                  <a16:creationId xmlns:a16="http://schemas.microsoft.com/office/drawing/2014/main" id="{715D93F8-3DC3-F13F-3904-8A7EA1D0E600}"/>
                </a:ext>
              </a:extLst>
            </p:cNvPr>
            <p:cNvGrpSpPr/>
            <p:nvPr/>
          </p:nvGrpSpPr>
          <p:grpSpPr>
            <a:xfrm>
              <a:off x="8356851" y="3068820"/>
              <a:ext cx="2645588" cy="2395867"/>
              <a:chOff x="8948519" y="2060295"/>
              <a:chExt cx="2645588" cy="2395867"/>
            </a:xfrm>
          </p:grpSpPr>
          <p:sp>
            <p:nvSpPr>
              <p:cNvPr id="4" name="Oval 3">
                <a:extLst>
                  <a:ext uri="{FF2B5EF4-FFF2-40B4-BE49-F238E27FC236}">
                    <a16:creationId xmlns:a16="http://schemas.microsoft.com/office/drawing/2014/main" id="{DF368FBA-5C7D-D3A6-071C-722885217000}"/>
                  </a:ext>
                </a:extLst>
              </p:cNvPr>
              <p:cNvSpPr/>
              <p:nvPr/>
            </p:nvSpPr>
            <p:spPr>
              <a:xfrm rot="10800000">
                <a:off x="9831815" y="2060295"/>
                <a:ext cx="900953" cy="900953"/>
              </a:xfrm>
              <a:prstGeom prst="ellipse">
                <a:avLst/>
              </a:prstGeom>
              <a:noFill/>
              <a:ln w="508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1298FD7A-69CD-AA76-781C-C529E332D036}"/>
                  </a:ext>
                </a:extLst>
              </p:cNvPr>
              <p:cNvSpPr/>
              <p:nvPr/>
            </p:nvSpPr>
            <p:spPr>
              <a:xfrm>
                <a:off x="9939619" y="2980422"/>
                <a:ext cx="676835" cy="67683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 name="Straight Connector 23">
                <a:extLst>
                  <a:ext uri="{FF2B5EF4-FFF2-40B4-BE49-F238E27FC236}">
                    <a16:creationId xmlns:a16="http://schemas.microsoft.com/office/drawing/2014/main" id="{30ED4DAA-8565-89B1-0D38-0505956D6910}"/>
                  </a:ext>
                </a:extLst>
              </p:cNvPr>
              <p:cNvCxnSpPr>
                <a:cxnSpLocks/>
              </p:cNvCxnSpPr>
              <p:nvPr/>
            </p:nvCxnSpPr>
            <p:spPr>
              <a:xfrm>
                <a:off x="10288081" y="3325333"/>
                <a:ext cx="0" cy="690741"/>
              </a:xfrm>
              <a:prstGeom prst="line">
                <a:avLst/>
              </a:prstGeom>
              <a:ln w="38100">
                <a:solidFill>
                  <a:schemeClr val="tx1"/>
                </a:solidFill>
                <a:headEnd type="oval" w="lg" len="lg"/>
                <a:tailEnd type="triangle" w="lg" len="lg"/>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3A7D8413-932E-F0F7-B420-2B32A7058477}"/>
                  </a:ext>
                </a:extLst>
              </p:cNvPr>
              <p:cNvSpPr txBox="1"/>
              <p:nvPr/>
            </p:nvSpPr>
            <p:spPr>
              <a:xfrm>
                <a:off x="8948519" y="4025275"/>
                <a:ext cx="2645588" cy="430887"/>
              </a:xfrm>
              <a:prstGeom prst="rect">
                <a:avLst/>
              </a:prstGeom>
              <a:noFill/>
            </p:spPr>
            <p:txBody>
              <a:bodyPr wrap="square" rtlCol="0">
                <a:spAutoFit/>
              </a:bodyPr>
              <a:lstStyle/>
              <a:p>
                <a:pPr algn="ctr"/>
                <a:r>
                  <a:rPr lang="en-US" sz="2200" dirty="0"/>
                  <a:t>load</a:t>
                </a:r>
              </a:p>
            </p:txBody>
          </p:sp>
        </p:grpSp>
        <p:sp>
          <p:nvSpPr>
            <p:cNvPr id="28" name="Rectangle 27">
              <a:extLst>
                <a:ext uri="{FF2B5EF4-FFF2-40B4-BE49-F238E27FC236}">
                  <a16:creationId xmlns:a16="http://schemas.microsoft.com/office/drawing/2014/main" id="{592E62B0-6CF1-02B0-65E9-1A2D12903721}"/>
                </a:ext>
              </a:extLst>
            </p:cNvPr>
            <p:cNvSpPr/>
            <p:nvPr/>
          </p:nvSpPr>
          <p:spPr>
            <a:xfrm rot="10800000">
              <a:off x="8998100" y="2907455"/>
              <a:ext cx="1353671" cy="5893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32E4BD5E-A76D-3396-88B1-79A4A809E6FE}"/>
                </a:ext>
              </a:extLst>
            </p:cNvPr>
            <p:cNvSpPr/>
            <p:nvPr/>
          </p:nvSpPr>
          <p:spPr>
            <a:xfrm>
              <a:off x="9399270" y="3224437"/>
              <a:ext cx="578223" cy="578223"/>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9D3F6DCE-8162-E3D2-056C-077253FDBD8B}"/>
                </a:ext>
              </a:extLst>
            </p:cNvPr>
            <p:cNvCxnSpPr>
              <a:cxnSpLocks/>
              <a:endCxn id="4" idx="2"/>
            </p:cNvCxnSpPr>
            <p:nvPr/>
          </p:nvCxnSpPr>
          <p:spPr>
            <a:xfrm flipH="1">
              <a:off x="10141100" y="2178422"/>
              <a:ext cx="8909" cy="1340874"/>
            </a:xfrm>
            <a:prstGeom prst="line">
              <a:avLst/>
            </a:prstGeom>
            <a:ln w="50800">
              <a:solidFill>
                <a:schemeClr val="tx1"/>
              </a:solidFill>
              <a:tailEnd type="none" w="lg" len="lg"/>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BBE9B264-3A38-F841-1DE2-90026E33FED8}"/>
                </a:ext>
              </a:extLst>
            </p:cNvPr>
            <p:cNvCxnSpPr>
              <a:cxnSpLocks/>
              <a:endCxn id="4" idx="6"/>
            </p:cNvCxnSpPr>
            <p:nvPr/>
          </p:nvCxnSpPr>
          <p:spPr>
            <a:xfrm>
              <a:off x="9234003" y="2581598"/>
              <a:ext cx="6144" cy="937698"/>
            </a:xfrm>
            <a:prstGeom prst="line">
              <a:avLst/>
            </a:prstGeom>
            <a:ln w="50800">
              <a:solidFill>
                <a:schemeClr val="tx1"/>
              </a:solidFill>
              <a:tailEnd type="none" w="lg" len="lg"/>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990A7BAF-3FF1-CE1A-95B4-EA735EA35558}"/>
                </a:ext>
              </a:extLst>
            </p:cNvPr>
            <p:cNvCxnSpPr>
              <a:cxnSpLocks/>
              <a:stCxn id="34" idx="2"/>
              <a:endCxn id="3" idx="0"/>
            </p:cNvCxnSpPr>
            <p:nvPr/>
          </p:nvCxnSpPr>
          <p:spPr>
            <a:xfrm flipH="1">
              <a:off x="9688382" y="2063843"/>
              <a:ext cx="932068" cy="116059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D044CD01-5CE8-72FA-2D56-9F3ED01C60F7}"/>
                </a:ext>
              </a:extLst>
            </p:cNvPr>
            <p:cNvCxnSpPr>
              <a:cxnSpLocks/>
            </p:cNvCxnSpPr>
            <p:nvPr/>
          </p:nvCxnSpPr>
          <p:spPr>
            <a:xfrm flipH="1" flipV="1">
              <a:off x="10356554" y="2994303"/>
              <a:ext cx="11027" cy="587286"/>
            </a:xfrm>
            <a:prstGeom prst="line">
              <a:avLst/>
            </a:prstGeom>
            <a:ln w="38100">
              <a:solidFill>
                <a:schemeClr val="tx1"/>
              </a:solidFill>
              <a:headEnd type="oval" w="lg" len="lg"/>
              <a:tailEnd type="triangle" w="lg" len="lg"/>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AD45D440-418E-062B-C6D4-AE0745A2B10D}"/>
                </a:ext>
              </a:extLst>
            </p:cNvPr>
            <p:cNvSpPr txBox="1"/>
            <p:nvPr/>
          </p:nvSpPr>
          <p:spPr>
            <a:xfrm>
              <a:off x="10150009" y="3127870"/>
              <a:ext cx="1653000" cy="430887"/>
            </a:xfrm>
            <a:prstGeom prst="rect">
              <a:avLst/>
            </a:prstGeom>
            <a:noFill/>
          </p:spPr>
          <p:txBody>
            <a:bodyPr wrap="square" rtlCol="0">
              <a:spAutoFit/>
            </a:bodyPr>
            <a:lstStyle/>
            <a:p>
              <a:pPr algn="ctr"/>
              <a:r>
                <a:rPr lang="en-US" sz="2200" dirty="0"/>
                <a:t>½ load</a:t>
              </a:r>
            </a:p>
          </p:txBody>
        </p:sp>
        <p:cxnSp>
          <p:nvCxnSpPr>
            <p:cNvPr id="42" name="Straight Connector 41">
              <a:extLst>
                <a:ext uri="{FF2B5EF4-FFF2-40B4-BE49-F238E27FC236}">
                  <a16:creationId xmlns:a16="http://schemas.microsoft.com/office/drawing/2014/main" id="{1F3CF671-B59E-F3ED-27E8-D46B25F17A4B}"/>
                </a:ext>
              </a:extLst>
            </p:cNvPr>
            <p:cNvCxnSpPr>
              <a:cxnSpLocks/>
            </p:cNvCxnSpPr>
            <p:nvPr/>
          </p:nvCxnSpPr>
          <p:spPr>
            <a:xfrm flipH="1" flipV="1">
              <a:off x="9047247" y="3010306"/>
              <a:ext cx="11027" cy="587286"/>
            </a:xfrm>
            <a:prstGeom prst="line">
              <a:avLst/>
            </a:prstGeom>
            <a:ln w="38100">
              <a:solidFill>
                <a:schemeClr val="tx1"/>
              </a:solidFill>
              <a:headEnd type="oval" w="lg" len="lg"/>
              <a:tailEnd type="triangle" w="lg" len="lg"/>
            </a:ln>
          </p:spPr>
          <p:style>
            <a:lnRef idx="1">
              <a:schemeClr val="accent1"/>
            </a:lnRef>
            <a:fillRef idx="0">
              <a:schemeClr val="accent1"/>
            </a:fillRef>
            <a:effectRef idx="0">
              <a:schemeClr val="accent1"/>
            </a:effectRef>
            <a:fontRef idx="minor">
              <a:schemeClr val="tx1"/>
            </a:fontRef>
          </p:style>
        </p:cxnSp>
      </p:grpSp>
      <p:sp>
        <p:nvSpPr>
          <p:cNvPr id="2" name="Google Shape;147;p2">
            <a:extLst>
              <a:ext uri="{FF2B5EF4-FFF2-40B4-BE49-F238E27FC236}">
                <a16:creationId xmlns:a16="http://schemas.microsoft.com/office/drawing/2014/main" id="{E11C80BD-A8E6-1501-11EC-883163F553AF}"/>
              </a:ext>
            </a:extLst>
          </p:cNvPr>
          <p:cNvSpPr txBox="1">
            <a:spLocks/>
          </p:cNvSpPr>
          <p:nvPr/>
        </p:nvSpPr>
        <p:spPr>
          <a:xfrm>
            <a:off x="838200" y="6356349"/>
            <a:ext cx="4826000" cy="37465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pPr>
            <a:r>
              <a:rPr lang="en-US" dirty="0"/>
              <a:t>Resource 2: Key mathematical mechanics principles</a:t>
            </a:r>
          </a:p>
        </p:txBody>
      </p:sp>
      <p:sp>
        <p:nvSpPr>
          <p:cNvPr id="8" name="Text Placeholder 5">
            <a:extLst>
              <a:ext uri="{FF2B5EF4-FFF2-40B4-BE49-F238E27FC236}">
                <a16:creationId xmlns:a16="http://schemas.microsoft.com/office/drawing/2014/main" id="{AE09A5E4-CF9B-8A41-04D2-B7132EC3E53D}"/>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Energy and work done</a:t>
            </a:r>
          </a:p>
        </p:txBody>
      </p:sp>
    </p:spTree>
    <p:extLst>
      <p:ext uri="{BB962C8B-B14F-4D97-AF65-F5344CB8AC3E}">
        <p14:creationId xmlns:p14="http://schemas.microsoft.com/office/powerpoint/2010/main" val="12148611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dirty="0"/>
              <a:t>Levers as a tool</a:t>
            </a:r>
            <a:endParaRPr dirty="0"/>
          </a:p>
        </p:txBody>
      </p:sp>
      <p:sp>
        <p:nvSpPr>
          <p:cNvPr id="193" name="Google Shape;193;p7"/>
          <p:cNvSpPr txBox="1">
            <a:spLocks noGrp="1"/>
          </p:cNvSpPr>
          <p:nvPr>
            <p:ph type="body" idx="1"/>
          </p:nvPr>
        </p:nvSpPr>
        <p:spPr>
          <a:xfrm>
            <a:off x="838199" y="1825625"/>
            <a:ext cx="5921829" cy="4351338"/>
          </a:xfrm>
          <a:prstGeom prst="rect">
            <a:avLst/>
          </a:prstGeom>
          <a:solidFill>
            <a:srgbClr val="EBDDF4"/>
          </a:solidFill>
          <a:ln>
            <a:noFill/>
          </a:ln>
        </p:spPr>
        <p:txBody>
          <a:bodyPr spcFirstLastPara="1" wrap="square" lIns="180000" tIns="180000" rIns="180000" bIns="180000" anchor="t" anchorCtr="0">
            <a:normAutofit/>
          </a:bodyPr>
          <a:lstStyle/>
          <a:p>
            <a:pPr marL="0" lvl="0" indent="0" algn="l" rtl="0">
              <a:lnSpc>
                <a:spcPct val="108000"/>
              </a:lnSpc>
              <a:spcBef>
                <a:spcPts val="0"/>
              </a:spcBef>
              <a:spcAft>
                <a:spcPts val="0"/>
              </a:spcAft>
              <a:buSzPts val="2400"/>
              <a:buNone/>
            </a:pPr>
            <a:r>
              <a:rPr lang="en-GB" dirty="0"/>
              <a:t>More than 2000 years ago, the Greek philosopher Archimedes said:</a:t>
            </a:r>
            <a:endParaRPr dirty="0"/>
          </a:p>
          <a:p>
            <a:pPr marL="0" lvl="0" indent="0" algn="l" rtl="0">
              <a:lnSpc>
                <a:spcPct val="108000"/>
              </a:lnSpc>
              <a:spcBef>
                <a:spcPts val="1000"/>
              </a:spcBef>
              <a:spcAft>
                <a:spcPts val="0"/>
              </a:spcAft>
              <a:buSzPts val="2400"/>
              <a:buNone/>
            </a:pPr>
            <a:endParaRPr dirty="0"/>
          </a:p>
          <a:p>
            <a:pPr marL="0" lvl="0" indent="0" algn="l" rtl="0">
              <a:lnSpc>
                <a:spcPct val="108000"/>
              </a:lnSpc>
              <a:spcBef>
                <a:spcPts val="1000"/>
              </a:spcBef>
              <a:spcAft>
                <a:spcPts val="0"/>
              </a:spcAft>
              <a:buSzPts val="2400"/>
              <a:buNone/>
            </a:pPr>
            <a:r>
              <a:rPr lang="en-GB" dirty="0"/>
              <a:t>"Give me a place to stand and a lever long enough, and I will move the world."</a:t>
            </a:r>
            <a:endParaRPr dirty="0"/>
          </a:p>
          <a:p>
            <a:pPr marL="0" lvl="0" indent="0" algn="l" rtl="0">
              <a:lnSpc>
                <a:spcPct val="108000"/>
              </a:lnSpc>
              <a:spcBef>
                <a:spcPts val="1000"/>
              </a:spcBef>
              <a:spcAft>
                <a:spcPts val="0"/>
              </a:spcAft>
              <a:buSzPts val="2400"/>
              <a:buNone/>
            </a:pPr>
            <a:endParaRPr dirty="0"/>
          </a:p>
          <a:p>
            <a:pPr marL="0" lvl="0" indent="0" algn="l" rtl="0">
              <a:lnSpc>
                <a:spcPct val="108000"/>
              </a:lnSpc>
              <a:spcBef>
                <a:spcPts val="1000"/>
              </a:spcBef>
              <a:spcAft>
                <a:spcPts val="0"/>
              </a:spcAft>
              <a:buSzPts val="2400"/>
              <a:buNone/>
            </a:pPr>
            <a:r>
              <a:rPr lang="en-GB" b="1" dirty="0"/>
              <a:t>What do you think he meant by this?</a:t>
            </a:r>
            <a:endParaRPr dirty="0"/>
          </a:p>
        </p:txBody>
      </p:sp>
      <p:pic>
        <p:nvPicPr>
          <p:cNvPr id="195" name="Google Shape;195;p7" descr="A simple wooden lever being used to move a rock&#10;"/>
          <p:cNvPicPr preferRelativeResize="0">
            <a:picLocks noGrp="1"/>
          </p:cNvPicPr>
          <p:nvPr>
            <p:ph type="pic" idx="3"/>
          </p:nvPr>
        </p:nvPicPr>
        <p:blipFill>
          <a:blip r:embed="rId3" cstate="screen">
            <a:alphaModFix/>
            <a:extLst>
              <a:ext uri="{28A0092B-C50C-407E-A947-70E740481C1C}">
                <a14:useLocalDpi xmlns:a14="http://schemas.microsoft.com/office/drawing/2010/main"/>
              </a:ext>
            </a:extLst>
          </a:blip>
          <a:srcRect/>
          <a:stretch/>
        </p:blipFill>
        <p:spPr>
          <a:xfrm>
            <a:off x="6989083" y="1825625"/>
            <a:ext cx="4364717" cy="4351338"/>
          </a:xfrm>
          <a:prstGeom prst="rect">
            <a:avLst/>
          </a:prstGeom>
          <a:noFill/>
          <a:ln>
            <a:noFill/>
          </a:ln>
        </p:spPr>
      </p:pic>
      <p:sp>
        <p:nvSpPr>
          <p:cNvPr id="4" name="Google Shape;147;p2">
            <a:extLst>
              <a:ext uri="{FF2B5EF4-FFF2-40B4-BE49-F238E27FC236}">
                <a16:creationId xmlns:a16="http://schemas.microsoft.com/office/drawing/2014/main" id="{A4E9CA3B-E9BD-8521-66A2-DB68C0C9AA99}"/>
              </a:ext>
            </a:extLst>
          </p:cNvPr>
          <p:cNvSpPr txBox="1">
            <a:spLocks/>
          </p:cNvSpPr>
          <p:nvPr/>
        </p:nvSpPr>
        <p:spPr>
          <a:xfrm>
            <a:off x="838200" y="6356349"/>
            <a:ext cx="4826000" cy="37465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pPr>
            <a:r>
              <a:rPr lang="en-US" dirty="0"/>
              <a:t>Resource 2: Key mathematical mechanics principles</a:t>
            </a:r>
          </a:p>
        </p:txBody>
      </p:sp>
      <p:sp>
        <p:nvSpPr>
          <p:cNvPr id="3" name="Text Placeholder 5">
            <a:extLst>
              <a:ext uri="{FF2B5EF4-FFF2-40B4-BE49-F238E27FC236}">
                <a16:creationId xmlns:a16="http://schemas.microsoft.com/office/drawing/2014/main" id="{3F0F4723-A2F3-B3D0-F69A-9347058AF640}"/>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Moments and torque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dirty="0"/>
              <a:t>Some history of levers</a:t>
            </a:r>
            <a:endParaRPr dirty="0"/>
          </a:p>
        </p:txBody>
      </p:sp>
      <p:sp>
        <p:nvSpPr>
          <p:cNvPr id="202" name="Google Shape;202;p8"/>
          <p:cNvSpPr txBox="1">
            <a:spLocks noGrp="1"/>
          </p:cNvSpPr>
          <p:nvPr>
            <p:ph type="body" idx="1"/>
          </p:nvPr>
        </p:nvSpPr>
        <p:spPr>
          <a:xfrm>
            <a:off x="838199" y="1825625"/>
            <a:ext cx="5921829" cy="4351338"/>
          </a:xfrm>
          <a:prstGeom prst="rect">
            <a:avLst/>
          </a:prstGeom>
          <a:solidFill>
            <a:srgbClr val="EBDDF4"/>
          </a:solidFill>
          <a:ln>
            <a:noFill/>
          </a:ln>
        </p:spPr>
        <p:txBody>
          <a:bodyPr spcFirstLastPara="1" wrap="square" lIns="180000" tIns="180000" rIns="180000" bIns="180000" anchor="t" anchorCtr="0">
            <a:noAutofit/>
          </a:bodyPr>
          <a:lstStyle/>
          <a:p>
            <a:pPr marL="0" lvl="0" indent="0" algn="l" rtl="0">
              <a:lnSpc>
                <a:spcPct val="108000"/>
              </a:lnSpc>
              <a:spcBef>
                <a:spcPts val="0"/>
              </a:spcBef>
              <a:spcAft>
                <a:spcPts val="0"/>
              </a:spcAft>
              <a:buSzPts val="2400"/>
              <a:buNone/>
            </a:pPr>
            <a:r>
              <a:rPr lang="en-GB" dirty="0"/>
              <a:t>Whilst Archimedes was the first person known to write about levers, simple levers such as sticks and oars were used many years before he was born. </a:t>
            </a:r>
            <a:endParaRPr dirty="0"/>
          </a:p>
          <a:p>
            <a:pPr marL="0" lvl="0" indent="0" algn="l" rtl="0">
              <a:lnSpc>
                <a:spcPct val="108000"/>
              </a:lnSpc>
              <a:spcBef>
                <a:spcPts val="1000"/>
              </a:spcBef>
              <a:spcAft>
                <a:spcPts val="0"/>
              </a:spcAft>
              <a:buSzPts val="2400"/>
              <a:buNone/>
            </a:pPr>
            <a:r>
              <a:rPr lang="en-GB" dirty="0"/>
              <a:t>Levers were used in ancient Egypt and Mesopotamia to lift water and large stone structures known as obelisks.</a:t>
            </a:r>
            <a:endParaRPr dirty="0"/>
          </a:p>
          <a:p>
            <a:pPr marL="0" lvl="0" indent="0" algn="l" rtl="0">
              <a:lnSpc>
                <a:spcPct val="108000"/>
              </a:lnSpc>
              <a:spcBef>
                <a:spcPts val="1000"/>
              </a:spcBef>
              <a:spcAft>
                <a:spcPts val="0"/>
              </a:spcAft>
              <a:buSzPts val="2400"/>
              <a:buNone/>
            </a:pPr>
            <a:r>
              <a:rPr lang="en-GB" dirty="0"/>
              <a:t>They were also used to position the standing stones to create Stonehenge.</a:t>
            </a:r>
            <a:endParaRPr dirty="0"/>
          </a:p>
        </p:txBody>
      </p:sp>
      <p:pic>
        <p:nvPicPr>
          <p:cNvPr id="204" name="Google Shape;204;p8" descr="Standing stones at Stonehenge"/>
          <p:cNvPicPr preferRelativeResize="0">
            <a:picLocks noGrp="1"/>
          </p:cNvPicPr>
          <p:nvPr>
            <p:ph type="pic" idx="3"/>
          </p:nvPr>
        </p:nvPicPr>
        <p:blipFill>
          <a:blip r:embed="rId3" cstate="screen">
            <a:alphaModFix/>
            <a:extLst>
              <a:ext uri="{28A0092B-C50C-407E-A947-70E740481C1C}">
                <a14:useLocalDpi xmlns:a14="http://schemas.microsoft.com/office/drawing/2010/main"/>
              </a:ext>
            </a:extLst>
          </a:blip>
          <a:srcRect/>
          <a:stretch/>
        </p:blipFill>
        <p:spPr>
          <a:xfrm>
            <a:off x="6989083" y="1825625"/>
            <a:ext cx="4364717" cy="4351338"/>
          </a:xfrm>
          <a:prstGeom prst="rect">
            <a:avLst/>
          </a:prstGeom>
          <a:noFill/>
          <a:ln>
            <a:noFill/>
          </a:ln>
        </p:spPr>
      </p:pic>
      <p:sp>
        <p:nvSpPr>
          <p:cNvPr id="4" name="Google Shape;147;p2">
            <a:extLst>
              <a:ext uri="{FF2B5EF4-FFF2-40B4-BE49-F238E27FC236}">
                <a16:creationId xmlns:a16="http://schemas.microsoft.com/office/drawing/2014/main" id="{35BA3F1F-906C-C017-34C0-E642D5239A13}"/>
              </a:ext>
            </a:extLst>
          </p:cNvPr>
          <p:cNvSpPr txBox="1">
            <a:spLocks/>
          </p:cNvSpPr>
          <p:nvPr/>
        </p:nvSpPr>
        <p:spPr>
          <a:xfrm>
            <a:off x="838200" y="6356349"/>
            <a:ext cx="4826000" cy="37465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pPr>
            <a:r>
              <a:rPr lang="en-US" dirty="0"/>
              <a:t>Resource 2: Key mathematical mechanics principles</a:t>
            </a:r>
          </a:p>
        </p:txBody>
      </p:sp>
      <p:sp>
        <p:nvSpPr>
          <p:cNvPr id="2" name="Text Placeholder 5">
            <a:extLst>
              <a:ext uri="{FF2B5EF4-FFF2-40B4-BE49-F238E27FC236}">
                <a16:creationId xmlns:a16="http://schemas.microsoft.com/office/drawing/2014/main" id="{0D9BB7A9-FD8A-D41A-1617-24C9FCC427EB}"/>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Moments and torque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29F9E5DD-E955-CD96-650E-25C0F8D08577}"/>
              </a:ext>
            </a:extLst>
          </p:cNvPr>
          <p:cNvSpPr>
            <a:spLocks noGrp="1"/>
          </p:cNvSpPr>
          <p:nvPr>
            <p:ph type="title"/>
          </p:nvPr>
        </p:nvSpPr>
        <p:spPr>
          <a:xfrm>
            <a:off x="838200" y="365125"/>
            <a:ext cx="10515600" cy="1325563"/>
          </a:xfrm>
        </p:spPr>
        <p:txBody>
          <a:bodyPr/>
          <a:lstStyle/>
          <a:p>
            <a:r>
              <a:rPr lang="en-US" dirty="0"/>
              <a:t>Key mathematical mechanics principles: structural engineer</a:t>
            </a:r>
            <a:endParaRPr lang="en-GB" dirty="0"/>
          </a:p>
        </p:txBody>
      </p:sp>
      <p:sp>
        <p:nvSpPr>
          <p:cNvPr id="10" name="Text Placeholder 9">
            <a:extLst>
              <a:ext uri="{FF2B5EF4-FFF2-40B4-BE49-F238E27FC236}">
                <a16:creationId xmlns:a16="http://schemas.microsoft.com/office/drawing/2014/main" id="{3202DBEF-E72B-F700-4DEE-D45AE56D60AE}"/>
              </a:ext>
            </a:extLst>
          </p:cNvPr>
          <p:cNvSpPr>
            <a:spLocks noGrp="1"/>
          </p:cNvSpPr>
          <p:nvPr>
            <p:ph type="body" idx="3"/>
          </p:nvPr>
        </p:nvSpPr>
        <p:spPr/>
        <p:txBody>
          <a:bodyPr/>
          <a:lstStyle/>
          <a:p>
            <a:r>
              <a:rPr lang="en-US" dirty="0"/>
              <a:t>Resource 2: Key mathematical mechanics principles</a:t>
            </a:r>
          </a:p>
        </p:txBody>
      </p:sp>
      <p:sp>
        <p:nvSpPr>
          <p:cNvPr id="4" name="Text Placeholder 5">
            <a:extLst>
              <a:ext uri="{FF2B5EF4-FFF2-40B4-BE49-F238E27FC236}">
                <a16:creationId xmlns:a16="http://schemas.microsoft.com/office/drawing/2014/main" id="{584FB1AF-D181-8FF3-75B2-92034C9FD379}"/>
              </a:ext>
            </a:extLst>
          </p:cNvPr>
          <p:cNvSpPr txBox="1">
            <a:spLocks/>
          </p:cNvSpPr>
          <p:nvPr/>
        </p:nvSpPr>
        <p:spPr>
          <a:xfrm>
            <a:off x="9973929" y="162686"/>
            <a:ext cx="2078545" cy="365125"/>
          </a:xfrm>
          <a:prstGeom prst="flowChartAlternateProcess">
            <a:avLst/>
          </a:prstGeom>
          <a:solidFill>
            <a:srgbClr val="ED7D31"/>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Video</a:t>
            </a:r>
          </a:p>
        </p:txBody>
      </p:sp>
      <p:pic>
        <p:nvPicPr>
          <p:cNvPr id="5" name="Online Media 4" title="Key mathmatical mechanics principles: structural engineer">
            <a:hlinkClick r:id="" action="ppaction://media"/>
            <a:extLst>
              <a:ext uri="{FF2B5EF4-FFF2-40B4-BE49-F238E27FC236}">
                <a16:creationId xmlns:a16="http://schemas.microsoft.com/office/drawing/2014/main" id="{C937882B-8E08-813A-863B-4858AF900C3F}"/>
              </a:ext>
            </a:extLst>
          </p:cNvPr>
          <p:cNvPicPr>
            <a:picLocks noRot="1" noChangeAspect="1"/>
          </p:cNvPicPr>
          <p:nvPr>
            <a:videoFile r:link="rId1"/>
          </p:nvPr>
        </p:nvPicPr>
        <p:blipFill>
          <a:blip r:embed="rId4"/>
          <a:stretch>
            <a:fillRect/>
          </a:stretch>
        </p:blipFill>
        <p:spPr>
          <a:xfrm>
            <a:off x="2051030" y="1690688"/>
            <a:ext cx="8089939" cy="4557712"/>
          </a:xfrm>
          <a:prstGeom prst="rect">
            <a:avLst/>
          </a:prstGeom>
        </p:spPr>
      </p:pic>
    </p:spTree>
    <p:extLst>
      <p:ext uri="{BB962C8B-B14F-4D97-AF65-F5344CB8AC3E}">
        <p14:creationId xmlns:p14="http://schemas.microsoft.com/office/powerpoint/2010/main" val="2865034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1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dirty="0"/>
              <a:t>Moments and torque</a:t>
            </a:r>
            <a:endParaRPr dirty="0"/>
          </a:p>
        </p:txBody>
      </p:sp>
      <mc:AlternateContent xmlns:mc="http://schemas.openxmlformats.org/markup-compatibility/2006" xmlns:a14="http://schemas.microsoft.com/office/drawing/2010/main">
        <mc:Choice Requires="a14">
          <p:sp>
            <p:nvSpPr>
              <p:cNvPr id="270" name="Google Shape;270;p15"/>
              <p:cNvSpPr txBox="1">
                <a:spLocks noGrp="1"/>
              </p:cNvSpPr>
              <p:nvPr>
                <p:ph type="body" idx="1"/>
              </p:nvPr>
            </p:nvSpPr>
            <p:spPr>
              <a:xfrm>
                <a:off x="838199" y="1825625"/>
                <a:ext cx="6223002" cy="4351338"/>
              </a:xfrm>
              <a:prstGeom prst="rect">
                <a:avLst/>
              </a:prstGeom>
              <a:noFill/>
              <a:ln>
                <a:noFill/>
              </a:ln>
            </p:spPr>
            <p:txBody>
              <a:bodyPr spcFirstLastPara="1" wrap="square" lIns="91425" tIns="45700" rIns="91425" bIns="45700" anchor="t" anchorCtr="0">
                <a:normAutofit fontScale="92500" lnSpcReduction="20000"/>
              </a:bodyPr>
              <a:lstStyle/>
              <a:p>
                <a:pPr marL="0" lvl="0" indent="0" algn="l" rtl="0">
                  <a:lnSpc>
                    <a:spcPct val="108000"/>
                  </a:lnSpc>
                  <a:spcBef>
                    <a:spcPts val="1000"/>
                  </a:spcBef>
                  <a:spcAft>
                    <a:spcPts val="0"/>
                  </a:spcAft>
                  <a:buSzPts val="2400"/>
                  <a:buNone/>
                </a:pPr>
                <a:r>
                  <a:rPr lang="en-GB" dirty="0"/>
                  <a:t>A </a:t>
                </a:r>
                <a:r>
                  <a:rPr lang="en-GB" b="1" dirty="0"/>
                  <a:t>moment</a:t>
                </a:r>
                <a:r>
                  <a:rPr lang="en-GB" dirty="0"/>
                  <a:t> is the effect of a force at a distance that tends to cause a </a:t>
                </a:r>
                <a:r>
                  <a:rPr lang="en-GB" b="1" dirty="0"/>
                  <a:t>rotation</a:t>
                </a:r>
                <a:r>
                  <a:rPr lang="en-GB" dirty="0"/>
                  <a:t> about a </a:t>
                </a:r>
                <a:r>
                  <a:rPr lang="en-GB" b="1" dirty="0"/>
                  <a:t>pivot</a:t>
                </a:r>
                <a:r>
                  <a:rPr lang="en-GB" dirty="0"/>
                  <a:t> </a:t>
                </a:r>
                <a:r>
                  <a:rPr lang="en-GB" b="1" dirty="0"/>
                  <a:t>point</a:t>
                </a:r>
                <a:r>
                  <a:rPr lang="en-GB" dirty="0"/>
                  <a:t>, such as with beams or levers.</a:t>
                </a:r>
              </a:p>
              <a:p>
                <a:pPr marL="0" lvl="0" indent="0" algn="l" rtl="0">
                  <a:lnSpc>
                    <a:spcPct val="108000"/>
                  </a:lnSpc>
                  <a:spcBef>
                    <a:spcPts val="1000"/>
                  </a:spcBef>
                  <a:spcAft>
                    <a:spcPts val="0"/>
                  </a:spcAft>
                  <a:buSzPts val="2400"/>
                  <a:buNone/>
                </a:pPr>
                <a:endParaRPr lang="en-GB" dirty="0"/>
              </a:p>
              <a:p>
                <a:pPr marL="0" lvl="0" indent="0" algn="l" rtl="0">
                  <a:lnSpc>
                    <a:spcPct val="108000"/>
                  </a:lnSpc>
                  <a:spcBef>
                    <a:spcPts val="1000"/>
                  </a:spcBef>
                  <a:spcAft>
                    <a:spcPts val="0"/>
                  </a:spcAft>
                  <a:buSzPts val="2400"/>
                  <a:buNone/>
                </a:pPr>
                <a14:m>
                  <m:oMathPara xmlns:m="http://schemas.openxmlformats.org/officeDocument/2006/math">
                    <m:oMathParaPr>
                      <m:jc m:val="centerGroup"/>
                    </m:oMathParaPr>
                    <m:oMath xmlns:m="http://schemas.openxmlformats.org/officeDocument/2006/math">
                      <m:r>
                        <a:rPr lang="en-GB" i="1" dirty="0" smtClean="0">
                          <a:solidFill>
                            <a:srgbClr val="0D0D0D"/>
                          </a:solidFill>
                          <a:latin typeface="Cambria Math" panose="02040503050406030204" pitchFamily="18" charset="0"/>
                          <a:ea typeface="Cambria Math" panose="02040503050406030204" pitchFamily="18" charset="0"/>
                          <a:cs typeface="Times New Roman"/>
                          <a:sym typeface="Times New Roman"/>
                        </a:rPr>
                        <m:t>𝑀</m:t>
                      </m:r>
                      <m:r>
                        <a:rPr lang="en-GB" i="1" dirty="0">
                          <a:solidFill>
                            <a:srgbClr val="0D0D0D"/>
                          </a:solidFill>
                          <a:latin typeface="Cambria Math" panose="02040503050406030204" pitchFamily="18" charset="0"/>
                          <a:ea typeface="Arial"/>
                          <a:cs typeface="Arial"/>
                          <a:sym typeface="Arial"/>
                        </a:rPr>
                        <m:t> </m:t>
                      </m:r>
                      <m:r>
                        <m:rPr>
                          <m:nor/>
                        </m:rPr>
                        <a:rPr lang="en-GB" i="0" dirty="0">
                          <a:solidFill>
                            <a:srgbClr val="0D0D0D"/>
                          </a:solidFill>
                          <a:latin typeface="Cambria Math" panose="02040503050406030204" pitchFamily="18" charset="0"/>
                          <a:ea typeface="Arial"/>
                          <a:cs typeface="Arial"/>
                          <a:sym typeface="Arial"/>
                        </a:rPr>
                        <m:t>(</m:t>
                      </m:r>
                      <m:r>
                        <m:rPr>
                          <m:nor/>
                        </m:rPr>
                        <a:rPr lang="en-GB" i="0" dirty="0">
                          <a:solidFill>
                            <a:srgbClr val="0D0D0D"/>
                          </a:solidFill>
                          <a:latin typeface="Cambria Math" panose="02040503050406030204" pitchFamily="18" charset="0"/>
                          <a:ea typeface="Arial"/>
                          <a:cs typeface="Arial"/>
                          <a:sym typeface="Arial"/>
                        </a:rPr>
                        <m:t>moment</m:t>
                      </m:r>
                      <m:r>
                        <m:rPr>
                          <m:nor/>
                        </m:rPr>
                        <a:rPr lang="en-GB" i="0" dirty="0">
                          <a:solidFill>
                            <a:srgbClr val="0D0D0D"/>
                          </a:solidFill>
                          <a:latin typeface="Cambria Math" panose="02040503050406030204" pitchFamily="18" charset="0"/>
                          <a:ea typeface="Arial"/>
                          <a:cs typeface="Arial"/>
                          <a:sym typeface="Arial"/>
                        </a:rPr>
                        <m:t>)</m:t>
                      </m:r>
                      <m:r>
                        <a:rPr lang="en-GB" i="1" dirty="0">
                          <a:solidFill>
                            <a:srgbClr val="0D0D0D"/>
                          </a:solidFill>
                          <a:latin typeface="Cambria Math" panose="02040503050406030204" pitchFamily="18" charset="0"/>
                          <a:ea typeface="Arial"/>
                          <a:cs typeface="Arial"/>
                          <a:sym typeface="Arial"/>
                        </a:rPr>
                        <m:t>=</m:t>
                      </m:r>
                      <m:r>
                        <a:rPr lang="en-GB" i="1" dirty="0">
                          <a:solidFill>
                            <a:srgbClr val="0D0D0D"/>
                          </a:solidFill>
                          <a:latin typeface="Cambria Math" panose="02040503050406030204" pitchFamily="18" charset="0"/>
                          <a:ea typeface="Cambria Math" panose="02040503050406030204" pitchFamily="18" charset="0"/>
                          <a:cs typeface="Times New Roman"/>
                          <a:sym typeface="Times New Roman"/>
                        </a:rPr>
                        <m:t>𝐹</m:t>
                      </m:r>
                      <m:r>
                        <a:rPr lang="en-GB" i="1" dirty="0">
                          <a:solidFill>
                            <a:srgbClr val="0D0D0D"/>
                          </a:solidFill>
                          <a:latin typeface="Cambria Math" panose="02040503050406030204" pitchFamily="18" charset="0"/>
                          <a:ea typeface="Arial"/>
                          <a:cs typeface="Arial"/>
                          <a:sym typeface="Arial"/>
                        </a:rPr>
                        <m:t> </m:t>
                      </m:r>
                      <m:r>
                        <m:rPr>
                          <m:nor/>
                        </m:rPr>
                        <a:rPr lang="en-GB" i="0" dirty="0">
                          <a:solidFill>
                            <a:srgbClr val="0D0D0D"/>
                          </a:solidFill>
                          <a:latin typeface="Cambria Math" panose="02040503050406030204" pitchFamily="18" charset="0"/>
                          <a:ea typeface="Arial"/>
                          <a:cs typeface="Arial"/>
                          <a:sym typeface="Arial"/>
                        </a:rPr>
                        <m:t>(</m:t>
                      </m:r>
                      <m:r>
                        <m:rPr>
                          <m:nor/>
                        </m:rPr>
                        <a:rPr lang="en-GB" i="0" dirty="0">
                          <a:solidFill>
                            <a:srgbClr val="0D0D0D"/>
                          </a:solidFill>
                          <a:latin typeface="Cambria Math" panose="02040503050406030204" pitchFamily="18" charset="0"/>
                          <a:ea typeface="Arial"/>
                          <a:cs typeface="Arial"/>
                          <a:sym typeface="Arial"/>
                        </a:rPr>
                        <m:t>force</m:t>
                      </m:r>
                      <m:r>
                        <m:rPr>
                          <m:nor/>
                        </m:rPr>
                        <a:rPr lang="en-GB" i="0" dirty="0">
                          <a:solidFill>
                            <a:srgbClr val="0D0D0D"/>
                          </a:solidFill>
                          <a:latin typeface="Cambria Math" panose="02040503050406030204" pitchFamily="18" charset="0"/>
                          <a:ea typeface="Arial"/>
                          <a:cs typeface="Arial"/>
                          <a:sym typeface="Arial"/>
                        </a:rPr>
                        <m:t>)</m:t>
                      </m:r>
                      <m:r>
                        <a:rPr lang="en-GB" i="1" dirty="0">
                          <a:solidFill>
                            <a:srgbClr val="0D0D0D"/>
                          </a:solidFill>
                          <a:latin typeface="Cambria Math" panose="02040503050406030204" pitchFamily="18" charset="0"/>
                          <a:ea typeface="Cambria Math" panose="02040503050406030204" pitchFamily="18" charset="0"/>
                          <a:cs typeface="Cambria Math"/>
                          <a:sym typeface="Cambria Math"/>
                        </a:rPr>
                        <m:t>×</m:t>
                      </m:r>
                      <m:r>
                        <a:rPr lang="en-GB" b="0" i="1" dirty="0" smtClean="0">
                          <a:solidFill>
                            <a:srgbClr val="0D0D0D"/>
                          </a:solidFill>
                          <a:latin typeface="Cambria Math" panose="02040503050406030204" pitchFamily="18" charset="0"/>
                          <a:ea typeface="Cambria Math" panose="02040503050406030204" pitchFamily="18" charset="0"/>
                          <a:sym typeface="Arial"/>
                        </a:rPr>
                        <m:t>𝑑</m:t>
                      </m:r>
                      <m:r>
                        <a:rPr lang="en-GB" i="1" dirty="0">
                          <a:solidFill>
                            <a:srgbClr val="0D0D0D"/>
                          </a:solidFill>
                          <a:latin typeface="Cambria Math" panose="02040503050406030204" pitchFamily="18" charset="0"/>
                          <a:ea typeface="Cambria Math" panose="02040503050406030204" pitchFamily="18" charset="0"/>
                          <a:sym typeface="Arial"/>
                        </a:rPr>
                        <m:t> </m:t>
                      </m:r>
                      <m:r>
                        <m:rPr>
                          <m:nor/>
                        </m:rPr>
                        <a:rPr lang="en-GB" i="0" dirty="0">
                          <a:solidFill>
                            <a:srgbClr val="0D0D0D"/>
                          </a:solidFill>
                          <a:latin typeface="Cambria Math" panose="02040503050406030204" pitchFamily="18" charset="0"/>
                          <a:ea typeface="Arial"/>
                          <a:cs typeface="Arial"/>
                          <a:sym typeface="Arial"/>
                        </a:rPr>
                        <m:t>(</m:t>
                      </m:r>
                      <m:r>
                        <m:rPr>
                          <m:nor/>
                        </m:rPr>
                        <a:rPr lang="en-US" b="0" i="0" dirty="0" smtClean="0">
                          <a:solidFill>
                            <a:srgbClr val="0D0D0D"/>
                          </a:solidFill>
                          <a:latin typeface="Cambria Math" panose="02040503050406030204" pitchFamily="18" charset="0"/>
                          <a:ea typeface="Arial"/>
                          <a:cs typeface="Arial"/>
                          <a:sym typeface="Arial"/>
                        </a:rPr>
                        <m:t>perp</m:t>
                      </m:r>
                      <m:r>
                        <m:rPr>
                          <m:nor/>
                        </m:rPr>
                        <a:rPr lang="en-US" b="0" i="0" dirty="0" smtClean="0">
                          <a:solidFill>
                            <a:srgbClr val="0D0D0D"/>
                          </a:solidFill>
                          <a:latin typeface="Cambria Math" panose="02040503050406030204" pitchFamily="18" charset="0"/>
                          <a:ea typeface="Arial"/>
                          <a:cs typeface="Arial"/>
                          <a:sym typeface="Arial"/>
                        </a:rPr>
                        <m:t>. </m:t>
                      </m:r>
                      <m:r>
                        <m:rPr>
                          <m:nor/>
                        </m:rPr>
                        <a:rPr lang="en-GB" i="0" dirty="0">
                          <a:solidFill>
                            <a:srgbClr val="0D0D0D"/>
                          </a:solidFill>
                          <a:latin typeface="Cambria Math" panose="02040503050406030204" pitchFamily="18" charset="0"/>
                          <a:ea typeface="Arial"/>
                          <a:cs typeface="Arial"/>
                          <a:sym typeface="Arial"/>
                        </a:rPr>
                        <m:t>distance</m:t>
                      </m:r>
                      <m:r>
                        <m:rPr>
                          <m:nor/>
                        </m:rPr>
                        <a:rPr lang="en-GB" i="0" dirty="0">
                          <a:solidFill>
                            <a:srgbClr val="0D0D0D"/>
                          </a:solidFill>
                          <a:latin typeface="Cambria Math" panose="02040503050406030204" pitchFamily="18" charset="0"/>
                          <a:ea typeface="Arial"/>
                          <a:cs typeface="Arial"/>
                          <a:sym typeface="Arial"/>
                        </a:rPr>
                        <m:t>)</m:t>
                      </m:r>
                    </m:oMath>
                  </m:oMathPara>
                </a14:m>
                <a:endParaRPr lang="en-GB" dirty="0"/>
              </a:p>
              <a:p>
                <a:pPr marL="0" lvl="0" indent="0" algn="l" rtl="0">
                  <a:lnSpc>
                    <a:spcPct val="108000"/>
                  </a:lnSpc>
                  <a:spcBef>
                    <a:spcPts val="1000"/>
                  </a:spcBef>
                  <a:spcAft>
                    <a:spcPts val="0"/>
                  </a:spcAft>
                  <a:buSzPts val="2400"/>
                  <a:buNone/>
                </a:pPr>
                <a:endParaRPr lang="en-GB" dirty="0"/>
              </a:p>
              <a:p>
                <a:pPr marL="0" lvl="0" indent="0">
                  <a:buSzPts val="2400"/>
                  <a:buNone/>
                </a:pPr>
                <a:r>
                  <a:rPr lang="en-US" b="1" dirty="0"/>
                  <a:t>Torque</a:t>
                </a:r>
                <a:r>
                  <a:rPr lang="en-US" dirty="0"/>
                  <a:t> is conceptually the same as a moment, but more often used in dynamic contexts such as in engines or wheels.</a:t>
                </a:r>
              </a:p>
              <a:p>
                <a:pPr marL="0" lvl="0" indent="0">
                  <a:buSzPts val="2400"/>
                  <a:buNone/>
                </a:pPr>
                <a:endParaRPr lang="en-US" dirty="0"/>
              </a:p>
              <a:p>
                <a:pPr marL="0" indent="0">
                  <a:buSzPts val="2400"/>
                  <a:buNone/>
                </a:pPr>
                <a14:m>
                  <m:oMathPara xmlns:m="http://schemas.openxmlformats.org/officeDocument/2006/math">
                    <m:oMathParaPr>
                      <m:jc m:val="centerGroup"/>
                    </m:oMathParaPr>
                    <m:oMath xmlns:m="http://schemas.openxmlformats.org/officeDocument/2006/math">
                      <m:r>
                        <a:rPr lang="en-US" b="0" i="1" dirty="0" smtClean="0">
                          <a:solidFill>
                            <a:srgbClr val="0D0D0D"/>
                          </a:solidFill>
                          <a:latin typeface="Cambria Math" panose="02040503050406030204" pitchFamily="18" charset="0"/>
                        </a:rPr>
                        <m:t>𝑇</m:t>
                      </m:r>
                      <m:r>
                        <a:rPr lang="en-GB" i="1" dirty="0">
                          <a:solidFill>
                            <a:srgbClr val="0D0D0D"/>
                          </a:solidFill>
                          <a:latin typeface="Cambria Math" panose="02040503050406030204" pitchFamily="18" charset="0"/>
                        </a:rPr>
                        <m:t> </m:t>
                      </m:r>
                      <m:r>
                        <m:rPr>
                          <m:nor/>
                        </m:rPr>
                        <a:rPr lang="en-GB" i="0" dirty="0">
                          <a:solidFill>
                            <a:srgbClr val="0D0D0D"/>
                          </a:solidFill>
                          <a:latin typeface="Cambria Math" panose="02040503050406030204" pitchFamily="18" charset="0"/>
                        </a:rPr>
                        <m:t>(</m:t>
                      </m:r>
                      <m:r>
                        <m:rPr>
                          <m:nor/>
                        </m:rPr>
                        <a:rPr lang="en-US" b="0" i="0" dirty="0" smtClean="0">
                          <a:solidFill>
                            <a:srgbClr val="0D0D0D"/>
                          </a:solidFill>
                          <a:latin typeface="Cambria Math" panose="02040503050406030204" pitchFamily="18" charset="0"/>
                        </a:rPr>
                        <m:t>torque</m:t>
                      </m:r>
                      <m:r>
                        <m:rPr>
                          <m:nor/>
                        </m:rPr>
                        <a:rPr lang="en-GB" i="0" dirty="0">
                          <a:solidFill>
                            <a:srgbClr val="0D0D0D"/>
                          </a:solidFill>
                          <a:latin typeface="Cambria Math" panose="02040503050406030204" pitchFamily="18" charset="0"/>
                        </a:rPr>
                        <m:t>)</m:t>
                      </m:r>
                      <m:r>
                        <a:rPr lang="en-GB" i="1" dirty="0">
                          <a:solidFill>
                            <a:srgbClr val="0D0D0D"/>
                          </a:solidFill>
                          <a:latin typeface="Cambria Math" panose="02040503050406030204" pitchFamily="18" charset="0"/>
                        </a:rPr>
                        <m:t>=</m:t>
                      </m:r>
                      <m:r>
                        <a:rPr lang="en-GB" i="1" dirty="0">
                          <a:solidFill>
                            <a:srgbClr val="0D0D0D"/>
                          </a:solidFill>
                          <a:latin typeface="Cambria Math" panose="02040503050406030204" pitchFamily="18" charset="0"/>
                          <a:ea typeface="Cambria Math" panose="02040503050406030204" pitchFamily="18" charset="0"/>
                          <a:cs typeface="Times New Roman"/>
                          <a:sym typeface="Times New Roman"/>
                        </a:rPr>
                        <m:t>𝐹</m:t>
                      </m:r>
                      <m:r>
                        <a:rPr lang="en-GB" i="1" dirty="0">
                          <a:solidFill>
                            <a:srgbClr val="0D0D0D"/>
                          </a:solidFill>
                          <a:latin typeface="Cambria Math" panose="02040503050406030204" pitchFamily="18" charset="0"/>
                        </a:rPr>
                        <m:t> </m:t>
                      </m:r>
                      <m:r>
                        <m:rPr>
                          <m:nor/>
                        </m:rPr>
                        <a:rPr lang="en-GB" i="0" dirty="0">
                          <a:solidFill>
                            <a:srgbClr val="0D0D0D"/>
                          </a:solidFill>
                          <a:latin typeface="Cambria Math" panose="02040503050406030204" pitchFamily="18" charset="0"/>
                        </a:rPr>
                        <m:t>(</m:t>
                      </m:r>
                      <m:r>
                        <m:rPr>
                          <m:nor/>
                        </m:rPr>
                        <a:rPr lang="en-GB" i="0" dirty="0">
                          <a:solidFill>
                            <a:srgbClr val="0D0D0D"/>
                          </a:solidFill>
                          <a:latin typeface="Cambria Math" panose="02040503050406030204" pitchFamily="18" charset="0"/>
                        </a:rPr>
                        <m:t>force</m:t>
                      </m:r>
                      <m:r>
                        <m:rPr>
                          <m:nor/>
                        </m:rPr>
                        <a:rPr lang="en-GB" i="0" dirty="0">
                          <a:solidFill>
                            <a:srgbClr val="0D0D0D"/>
                          </a:solidFill>
                          <a:latin typeface="Cambria Math" panose="02040503050406030204" pitchFamily="18" charset="0"/>
                        </a:rPr>
                        <m:t>)</m:t>
                      </m:r>
                      <m:r>
                        <a:rPr lang="en-GB" i="1" dirty="0">
                          <a:solidFill>
                            <a:srgbClr val="0D0D0D"/>
                          </a:solidFill>
                          <a:latin typeface="Cambria Math" panose="02040503050406030204" pitchFamily="18" charset="0"/>
                          <a:ea typeface="Cambria Math" panose="02040503050406030204" pitchFamily="18" charset="0"/>
                          <a:cs typeface="Cambria Math"/>
                          <a:sym typeface="Cambria Math"/>
                        </a:rPr>
                        <m:t>×</m:t>
                      </m:r>
                      <m:r>
                        <a:rPr lang="en-GB" i="1" dirty="0">
                          <a:solidFill>
                            <a:srgbClr val="0D0D0D"/>
                          </a:solidFill>
                          <a:latin typeface="Cambria Math" panose="02040503050406030204" pitchFamily="18" charset="0"/>
                          <a:ea typeface="Cambria Math" panose="02040503050406030204" pitchFamily="18" charset="0"/>
                        </a:rPr>
                        <m:t>𝑑</m:t>
                      </m:r>
                      <m:r>
                        <a:rPr lang="en-GB" i="1" dirty="0">
                          <a:solidFill>
                            <a:srgbClr val="0D0D0D"/>
                          </a:solidFill>
                          <a:latin typeface="Cambria Math" panose="02040503050406030204" pitchFamily="18" charset="0"/>
                          <a:ea typeface="Cambria Math" panose="02040503050406030204" pitchFamily="18" charset="0"/>
                        </a:rPr>
                        <m:t> </m:t>
                      </m:r>
                      <m:r>
                        <m:rPr>
                          <m:nor/>
                        </m:rPr>
                        <a:rPr lang="en-GB" i="0" dirty="0">
                          <a:solidFill>
                            <a:srgbClr val="0D0D0D"/>
                          </a:solidFill>
                          <a:latin typeface="Cambria Math" panose="02040503050406030204" pitchFamily="18" charset="0"/>
                        </a:rPr>
                        <m:t>(</m:t>
                      </m:r>
                      <m:r>
                        <m:rPr>
                          <m:nor/>
                        </m:rPr>
                        <a:rPr lang="en-US" i="0" dirty="0">
                          <a:solidFill>
                            <a:srgbClr val="0D0D0D"/>
                          </a:solidFill>
                          <a:latin typeface="Cambria Math" panose="02040503050406030204" pitchFamily="18" charset="0"/>
                        </a:rPr>
                        <m:t>perp</m:t>
                      </m:r>
                      <m:r>
                        <m:rPr>
                          <m:nor/>
                        </m:rPr>
                        <a:rPr lang="en-US" i="0" dirty="0">
                          <a:solidFill>
                            <a:srgbClr val="0D0D0D"/>
                          </a:solidFill>
                          <a:latin typeface="Cambria Math" panose="02040503050406030204" pitchFamily="18" charset="0"/>
                        </a:rPr>
                        <m:t>. </m:t>
                      </m:r>
                      <m:r>
                        <m:rPr>
                          <m:nor/>
                        </m:rPr>
                        <a:rPr lang="en-GB" i="0" dirty="0">
                          <a:solidFill>
                            <a:srgbClr val="0D0D0D"/>
                          </a:solidFill>
                          <a:latin typeface="Cambria Math" panose="02040503050406030204" pitchFamily="18" charset="0"/>
                        </a:rPr>
                        <m:t>distance</m:t>
                      </m:r>
                      <m:r>
                        <m:rPr>
                          <m:nor/>
                        </m:rPr>
                        <a:rPr lang="en-GB" i="0" dirty="0">
                          <a:solidFill>
                            <a:srgbClr val="0D0D0D"/>
                          </a:solidFill>
                          <a:latin typeface="Cambria Math" panose="02040503050406030204" pitchFamily="18" charset="0"/>
                        </a:rPr>
                        <m:t>)</m:t>
                      </m:r>
                    </m:oMath>
                  </m:oMathPara>
                </a14:m>
                <a:endParaRPr lang="en-GB" dirty="0"/>
              </a:p>
            </p:txBody>
          </p:sp>
        </mc:Choice>
        <mc:Fallback xmlns="">
          <p:sp>
            <p:nvSpPr>
              <p:cNvPr id="270" name="Google Shape;270;p15"/>
              <p:cNvSpPr txBox="1">
                <a:spLocks noGrp="1" noRot="1" noChangeAspect="1" noMove="1" noResize="1" noEditPoints="1" noAdjustHandles="1" noChangeArrowheads="1" noChangeShapeType="1" noTextEdit="1"/>
              </p:cNvSpPr>
              <p:nvPr>
                <p:ph type="body" idx="1"/>
              </p:nvPr>
            </p:nvSpPr>
            <p:spPr>
              <a:xfrm>
                <a:off x="838199" y="1825625"/>
                <a:ext cx="6223002" cy="4351338"/>
              </a:xfrm>
              <a:prstGeom prst="rect">
                <a:avLst/>
              </a:prstGeom>
              <a:blipFill>
                <a:blip r:embed="rId3"/>
                <a:stretch>
                  <a:fillRect l="-1018"/>
                </a:stretch>
              </a:blipFill>
              <a:ln>
                <a:noFill/>
              </a:ln>
            </p:spPr>
            <p:txBody>
              <a:bodyPr/>
              <a:lstStyle/>
              <a:p>
                <a:r>
                  <a:rPr lang="en-US">
                    <a:noFill/>
                  </a:rPr>
                  <a:t> </a:t>
                </a:r>
              </a:p>
            </p:txBody>
          </p:sp>
        </mc:Fallback>
      </mc:AlternateContent>
      <p:sp>
        <p:nvSpPr>
          <p:cNvPr id="271" name="Google Shape;271;p15"/>
          <p:cNvSpPr txBox="1">
            <a:spLocks noGrp="1"/>
          </p:cNvSpPr>
          <p:nvPr>
            <p:ph type="body" idx="2"/>
          </p:nvPr>
        </p:nvSpPr>
        <p:spPr>
          <a:xfrm>
            <a:off x="8175007" y="2892828"/>
            <a:ext cx="3643953" cy="3463521"/>
          </a:xfrm>
          <a:prstGeom prst="rect">
            <a:avLst/>
          </a:prstGeom>
          <a:noFill/>
          <a:ln>
            <a:noFill/>
          </a:ln>
        </p:spPr>
        <p:txBody>
          <a:bodyPr spcFirstLastPara="1" wrap="square" lIns="91425" tIns="45700" rIns="91425" bIns="45700" anchor="t" anchorCtr="0">
            <a:normAutofit fontScale="92500" lnSpcReduction="10000"/>
          </a:bodyPr>
          <a:lstStyle/>
          <a:p>
            <a:pPr marL="342900" lvl="0" indent="-342900" algn="l" rtl="0">
              <a:lnSpc>
                <a:spcPct val="108000"/>
              </a:lnSpc>
              <a:spcBef>
                <a:spcPts val="0"/>
              </a:spcBef>
              <a:spcAft>
                <a:spcPts val="0"/>
              </a:spcAft>
              <a:buClr>
                <a:srgbClr val="432673"/>
              </a:buClr>
              <a:buSzPts val="2000"/>
              <a:buFont typeface="Arial"/>
              <a:buChar char="•"/>
            </a:pPr>
            <a:r>
              <a:rPr lang="en-GB" dirty="0"/>
              <a:t>Force is measured in newtons (N).</a:t>
            </a:r>
            <a:endParaRPr dirty="0"/>
          </a:p>
          <a:p>
            <a:pPr marL="342900" lvl="0" indent="-342900" algn="l" rtl="0">
              <a:lnSpc>
                <a:spcPct val="108000"/>
              </a:lnSpc>
              <a:spcBef>
                <a:spcPts val="1000"/>
              </a:spcBef>
              <a:spcAft>
                <a:spcPts val="0"/>
              </a:spcAft>
              <a:buClr>
                <a:srgbClr val="432673"/>
              </a:buClr>
              <a:buSzPts val="2000"/>
              <a:buFont typeface="Arial"/>
              <a:buChar char="•"/>
            </a:pPr>
            <a:r>
              <a:rPr lang="en-GB" dirty="0"/>
              <a:t>Distance is measured in metres, </a:t>
            </a:r>
            <a:r>
              <a:rPr lang="en-GB" b="1" dirty="0"/>
              <a:t>perpendicular</a:t>
            </a:r>
            <a:r>
              <a:rPr lang="en-GB" dirty="0"/>
              <a:t> from the pivot (m).</a:t>
            </a:r>
            <a:endParaRPr dirty="0"/>
          </a:p>
          <a:p>
            <a:pPr marL="342900" lvl="0" indent="-342900">
              <a:buClr>
                <a:srgbClr val="432673"/>
              </a:buClr>
              <a:buFont typeface="Arial"/>
              <a:buChar char="•"/>
            </a:pPr>
            <a:r>
              <a:rPr lang="en-GB" dirty="0"/>
              <a:t>Moment measures the turning force in the direction of the force and is measured in newton-metres (Nm). </a:t>
            </a:r>
          </a:p>
          <a:p>
            <a:pPr marL="342900" lvl="0" indent="-342900">
              <a:buClr>
                <a:srgbClr val="432673"/>
              </a:buClr>
              <a:buFont typeface="Arial"/>
              <a:buChar char="•"/>
            </a:pPr>
            <a:r>
              <a:rPr lang="en-GB" b="1" dirty="0"/>
              <a:t>1 Nm = 1 J if work is done.</a:t>
            </a:r>
            <a:endParaRPr b="1" dirty="0"/>
          </a:p>
        </p:txBody>
      </p:sp>
      <p:sp>
        <p:nvSpPr>
          <p:cNvPr id="272" name="Google Shape;272;p15"/>
          <p:cNvSpPr txBox="1">
            <a:spLocks noGrp="1"/>
          </p:cNvSpPr>
          <p:nvPr>
            <p:ph type="body" idx="3"/>
          </p:nvPr>
        </p:nvSpPr>
        <p:spPr>
          <a:xfrm>
            <a:off x="8175008" y="2055812"/>
            <a:ext cx="2689727" cy="620511"/>
          </a:xfrm>
          <a:prstGeom prst="rect">
            <a:avLst/>
          </a:prstGeom>
          <a:no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2800"/>
              <a:buNone/>
            </a:pPr>
            <a:r>
              <a:rPr lang="en-GB"/>
              <a:t>The variables</a:t>
            </a:r>
            <a:endParaRPr/>
          </a:p>
        </p:txBody>
      </p:sp>
      <p:sp>
        <p:nvSpPr>
          <p:cNvPr id="2" name="Google Shape;147;p2">
            <a:extLst>
              <a:ext uri="{FF2B5EF4-FFF2-40B4-BE49-F238E27FC236}">
                <a16:creationId xmlns:a16="http://schemas.microsoft.com/office/drawing/2014/main" id="{97F4A98E-DAFA-0785-3821-BEF3895095E9}"/>
              </a:ext>
            </a:extLst>
          </p:cNvPr>
          <p:cNvSpPr txBox="1">
            <a:spLocks/>
          </p:cNvSpPr>
          <p:nvPr/>
        </p:nvSpPr>
        <p:spPr>
          <a:xfrm>
            <a:off x="838200" y="6356349"/>
            <a:ext cx="4826000" cy="37465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pPr>
            <a:r>
              <a:rPr lang="en-US" dirty="0"/>
              <a:t>Resource 2: Key mathematical mechanics principles</a:t>
            </a:r>
          </a:p>
        </p:txBody>
      </p:sp>
      <p:sp>
        <p:nvSpPr>
          <p:cNvPr id="3" name="Text Placeholder 5">
            <a:extLst>
              <a:ext uri="{FF2B5EF4-FFF2-40B4-BE49-F238E27FC236}">
                <a16:creationId xmlns:a16="http://schemas.microsoft.com/office/drawing/2014/main" id="{A4261A03-569A-31A0-711B-806AD1900321}"/>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Moments and torque</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dirty="0"/>
              <a:t>How does a lever work?</a:t>
            </a:r>
            <a:endParaRPr dirty="0"/>
          </a:p>
        </p:txBody>
      </p:sp>
      <p:sp>
        <p:nvSpPr>
          <p:cNvPr id="211" name="Google Shape;211;p9"/>
          <p:cNvSpPr txBox="1">
            <a:spLocks noGrp="1"/>
          </p:cNvSpPr>
          <p:nvPr>
            <p:ph type="body" idx="1"/>
          </p:nvPr>
        </p:nvSpPr>
        <p:spPr>
          <a:xfrm>
            <a:off x="838199" y="1723621"/>
            <a:ext cx="6774945" cy="1460347"/>
          </a:xfrm>
          <a:prstGeom prst="rect">
            <a:avLst/>
          </a:prstGeom>
          <a:noFill/>
          <a:ln>
            <a:noFill/>
          </a:ln>
        </p:spPr>
        <p:txBody>
          <a:bodyPr spcFirstLastPara="1" wrap="square" lIns="91425" tIns="45700" rIns="91425" bIns="45700" anchor="t" anchorCtr="0">
            <a:normAutofit/>
          </a:bodyPr>
          <a:lstStyle/>
          <a:p>
            <a:pPr marL="0" indent="0">
              <a:buSzPts val="2400"/>
              <a:buNone/>
            </a:pPr>
            <a:r>
              <a:rPr lang="en-GB" sz="2800" dirty="0"/>
              <a:t>Levers provide a mechanical advantage by doing work over a longer distance.</a:t>
            </a:r>
          </a:p>
        </p:txBody>
      </p:sp>
      <p:sp>
        <p:nvSpPr>
          <p:cNvPr id="212" name="Google Shape;212;p9"/>
          <p:cNvSpPr txBox="1">
            <a:spLocks noGrp="1"/>
          </p:cNvSpPr>
          <p:nvPr>
            <p:ph type="body" idx="2"/>
          </p:nvPr>
        </p:nvSpPr>
        <p:spPr>
          <a:xfrm>
            <a:off x="8175008" y="2986269"/>
            <a:ext cx="3521692" cy="2974188"/>
          </a:xfrm>
          <a:prstGeom prst="rect">
            <a:avLst/>
          </a:prstGeom>
          <a:noFill/>
          <a:ln>
            <a:noFill/>
          </a:ln>
        </p:spPr>
        <p:txBody>
          <a:bodyPr spcFirstLastPara="1" wrap="square" lIns="91425" tIns="45700" rIns="91425" bIns="45700" anchor="t" anchorCtr="0">
            <a:normAutofit/>
          </a:bodyPr>
          <a:lstStyle/>
          <a:p>
            <a:pPr marL="92075" lvl="0" indent="0" algn="l" rtl="0">
              <a:lnSpc>
                <a:spcPct val="108000"/>
              </a:lnSpc>
              <a:spcBef>
                <a:spcPts val="0"/>
              </a:spcBef>
              <a:spcAft>
                <a:spcPts val="0"/>
              </a:spcAft>
              <a:buSzPts val="2000"/>
              <a:buNone/>
            </a:pPr>
            <a:r>
              <a:rPr lang="en-GB" b="1" dirty="0"/>
              <a:t>Class 1: </a:t>
            </a:r>
            <a:r>
              <a:rPr lang="en-GB" dirty="0"/>
              <a:t>fulcrum located between effort and load.</a:t>
            </a:r>
            <a:endParaRPr dirty="0"/>
          </a:p>
          <a:p>
            <a:pPr marL="92075" lvl="0" indent="0" algn="l" rtl="0">
              <a:lnSpc>
                <a:spcPct val="108000"/>
              </a:lnSpc>
              <a:spcBef>
                <a:spcPts val="1000"/>
              </a:spcBef>
              <a:spcAft>
                <a:spcPts val="0"/>
              </a:spcAft>
              <a:buSzPts val="2000"/>
              <a:buNone/>
            </a:pPr>
            <a:r>
              <a:rPr lang="en-GB" b="1" dirty="0"/>
              <a:t>Class 2:</a:t>
            </a:r>
            <a:r>
              <a:rPr lang="en-GB" dirty="0"/>
              <a:t> load located between fulcrum and effort.</a:t>
            </a:r>
            <a:endParaRPr dirty="0"/>
          </a:p>
          <a:p>
            <a:pPr marL="92075" lvl="0" indent="0" algn="l" rtl="0">
              <a:lnSpc>
                <a:spcPct val="108000"/>
              </a:lnSpc>
              <a:spcBef>
                <a:spcPts val="1000"/>
              </a:spcBef>
              <a:spcAft>
                <a:spcPts val="0"/>
              </a:spcAft>
              <a:buSzPts val="2000"/>
              <a:buNone/>
            </a:pPr>
            <a:r>
              <a:rPr lang="en-GB" b="1" dirty="0"/>
              <a:t>Class 3:</a:t>
            </a:r>
            <a:r>
              <a:rPr lang="en-GB" dirty="0"/>
              <a:t> effort located between fulcrum and load.</a:t>
            </a:r>
            <a:endParaRPr dirty="0"/>
          </a:p>
        </p:txBody>
      </p:sp>
      <p:sp>
        <p:nvSpPr>
          <p:cNvPr id="213" name="Google Shape;213;p9"/>
          <p:cNvSpPr txBox="1">
            <a:spLocks noGrp="1"/>
          </p:cNvSpPr>
          <p:nvPr>
            <p:ph type="body" idx="3"/>
          </p:nvPr>
        </p:nvSpPr>
        <p:spPr>
          <a:xfrm>
            <a:off x="8175008" y="2055812"/>
            <a:ext cx="2959838" cy="930456"/>
          </a:xfrm>
          <a:prstGeom prst="rect">
            <a:avLst/>
          </a:prstGeom>
          <a:noFill/>
          <a:ln>
            <a:noFill/>
          </a:ln>
        </p:spPr>
        <p:txBody>
          <a:bodyPr spcFirstLastPara="1" wrap="square" lIns="91425" tIns="45700" rIns="91425" bIns="45700" anchor="t" anchorCtr="0">
            <a:normAutofit fontScale="77500" lnSpcReduction="20000"/>
          </a:bodyPr>
          <a:lstStyle/>
          <a:p>
            <a:pPr marL="92075" lvl="0" indent="0" algn="l" rtl="0">
              <a:lnSpc>
                <a:spcPct val="108000"/>
              </a:lnSpc>
              <a:spcBef>
                <a:spcPts val="0"/>
              </a:spcBef>
              <a:spcAft>
                <a:spcPts val="0"/>
              </a:spcAft>
              <a:buSzPct val="100000"/>
              <a:buNone/>
            </a:pPr>
            <a:r>
              <a:rPr lang="en-GB" b="1" dirty="0"/>
              <a:t>There are three categories of lever:</a:t>
            </a:r>
            <a:endParaRPr dirty="0"/>
          </a:p>
        </p:txBody>
      </p:sp>
      <p:grpSp>
        <p:nvGrpSpPr>
          <p:cNvPr id="15" name="Group 14" descr="A diagram showing a load on the left hand size of a rigid bar/beam, represented by a square with a label 'load (opposing force). The beam is tipped with the left hand side, with the load being lower than the right hand side. A fulcrum sits to the left of the centre. On the right of the rigid bar/ beam is a label indicating effort (input force).">
            <a:extLst>
              <a:ext uri="{FF2B5EF4-FFF2-40B4-BE49-F238E27FC236}">
                <a16:creationId xmlns:a16="http://schemas.microsoft.com/office/drawing/2014/main" id="{9F09AB25-10AC-58C5-6D59-94DAD0FB1904}"/>
              </a:ext>
            </a:extLst>
          </p:cNvPr>
          <p:cNvGrpSpPr/>
          <p:nvPr/>
        </p:nvGrpSpPr>
        <p:grpSpPr>
          <a:xfrm>
            <a:off x="2244538" y="4410470"/>
            <a:ext cx="3851462" cy="1300598"/>
            <a:chOff x="1196788" y="4238039"/>
            <a:chExt cx="3851462" cy="1300598"/>
          </a:xfrm>
        </p:grpSpPr>
        <p:sp>
          <p:nvSpPr>
            <p:cNvPr id="16" name="Triangle 15">
              <a:extLst>
                <a:ext uri="{FF2B5EF4-FFF2-40B4-BE49-F238E27FC236}">
                  <a16:creationId xmlns:a16="http://schemas.microsoft.com/office/drawing/2014/main" id="{8F658101-E1B2-604D-E28A-9665CDFA36D9}"/>
                </a:ext>
              </a:extLst>
            </p:cNvPr>
            <p:cNvSpPr/>
            <p:nvPr/>
          </p:nvSpPr>
          <p:spPr>
            <a:xfrm>
              <a:off x="1963054" y="5023141"/>
              <a:ext cx="597975" cy="515496"/>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 name="Group 16">
              <a:extLst>
                <a:ext uri="{FF2B5EF4-FFF2-40B4-BE49-F238E27FC236}">
                  <a16:creationId xmlns:a16="http://schemas.microsoft.com/office/drawing/2014/main" id="{44957386-D317-E8FC-0D4E-AF45F531BA73}"/>
                </a:ext>
              </a:extLst>
            </p:cNvPr>
            <p:cNvGrpSpPr/>
            <p:nvPr/>
          </p:nvGrpSpPr>
          <p:grpSpPr>
            <a:xfrm rot="20852473">
              <a:off x="1196788" y="4238039"/>
              <a:ext cx="3851462" cy="589875"/>
              <a:chOff x="1196788" y="4238039"/>
              <a:chExt cx="3851462" cy="589875"/>
            </a:xfrm>
          </p:grpSpPr>
          <p:cxnSp>
            <p:nvCxnSpPr>
              <p:cNvPr id="18" name="Straight Connector 17">
                <a:extLst>
                  <a:ext uri="{FF2B5EF4-FFF2-40B4-BE49-F238E27FC236}">
                    <a16:creationId xmlns:a16="http://schemas.microsoft.com/office/drawing/2014/main" id="{CA069CFF-8F2D-F198-3C2A-A63BBB6548AA}"/>
                  </a:ext>
                </a:extLst>
              </p:cNvPr>
              <p:cNvCxnSpPr/>
              <p:nvPr/>
            </p:nvCxnSpPr>
            <p:spPr>
              <a:xfrm>
                <a:off x="1196788" y="4827914"/>
                <a:ext cx="3851462" cy="0"/>
              </a:xfrm>
              <a:prstGeom prst="line">
                <a:avLst/>
              </a:prstGeom>
              <a:ln w="73025" cap="rnd">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id="{991870FF-F2CE-B8BC-ECE0-3BEC0B5BF6EA}"/>
                  </a:ext>
                </a:extLst>
              </p:cNvPr>
              <p:cNvSpPr/>
              <p:nvPr/>
            </p:nvSpPr>
            <p:spPr>
              <a:xfrm>
                <a:off x="1299882" y="4238039"/>
                <a:ext cx="551329" cy="55132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cxnSp>
        <p:nvCxnSpPr>
          <p:cNvPr id="21" name="Straight Connector 20">
            <a:extLst>
              <a:ext uri="{FF2B5EF4-FFF2-40B4-BE49-F238E27FC236}">
                <a16:creationId xmlns:a16="http://schemas.microsoft.com/office/drawing/2014/main" id="{91F298F6-592A-8806-2B33-D11495B4E889}"/>
              </a:ext>
            </a:extLst>
          </p:cNvPr>
          <p:cNvCxnSpPr>
            <a:cxnSpLocks/>
          </p:cNvCxnSpPr>
          <p:nvPr/>
        </p:nvCxnSpPr>
        <p:spPr>
          <a:xfrm>
            <a:off x="6072903" y="3533117"/>
            <a:ext cx="0" cy="987978"/>
          </a:xfrm>
          <a:prstGeom prst="line">
            <a:avLst/>
          </a:prstGeom>
          <a:ln w="38100">
            <a:solidFill>
              <a:schemeClr val="tx1"/>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EA8912FB-49C3-4B15-CD2C-939AC01D2DE8}"/>
              </a:ext>
            </a:extLst>
          </p:cNvPr>
          <p:cNvCxnSpPr>
            <a:cxnSpLocks/>
          </p:cNvCxnSpPr>
          <p:nvPr/>
        </p:nvCxnSpPr>
        <p:spPr>
          <a:xfrm>
            <a:off x="2660049" y="5033774"/>
            <a:ext cx="0" cy="690741"/>
          </a:xfrm>
          <a:prstGeom prst="line">
            <a:avLst/>
          </a:prstGeom>
          <a:ln w="38100">
            <a:solidFill>
              <a:schemeClr val="tx1"/>
            </a:solidFill>
            <a:headEnd type="oval" w="lg" len="lg"/>
            <a:tailEnd type="triangle" w="lg" len="lg"/>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1741BDA6-5F0D-50E5-528F-835420A31E99}"/>
              </a:ext>
            </a:extLst>
          </p:cNvPr>
          <p:cNvSpPr txBox="1"/>
          <p:nvPr/>
        </p:nvSpPr>
        <p:spPr>
          <a:xfrm>
            <a:off x="4830939" y="3133007"/>
            <a:ext cx="2974171" cy="430887"/>
          </a:xfrm>
          <a:prstGeom prst="rect">
            <a:avLst/>
          </a:prstGeom>
          <a:noFill/>
        </p:spPr>
        <p:txBody>
          <a:bodyPr wrap="square" rtlCol="0">
            <a:spAutoFit/>
          </a:bodyPr>
          <a:lstStyle/>
          <a:p>
            <a:r>
              <a:rPr lang="en-US" sz="2200" dirty="0"/>
              <a:t>effort (input force)</a:t>
            </a:r>
          </a:p>
        </p:txBody>
      </p:sp>
      <p:sp>
        <p:nvSpPr>
          <p:cNvPr id="27" name="TextBox 26">
            <a:extLst>
              <a:ext uri="{FF2B5EF4-FFF2-40B4-BE49-F238E27FC236}">
                <a16:creationId xmlns:a16="http://schemas.microsoft.com/office/drawing/2014/main" id="{05EB3005-D0FA-998E-75E6-644330863FA6}"/>
              </a:ext>
            </a:extLst>
          </p:cNvPr>
          <p:cNvSpPr txBox="1"/>
          <p:nvPr/>
        </p:nvSpPr>
        <p:spPr>
          <a:xfrm>
            <a:off x="103528" y="4027106"/>
            <a:ext cx="2645588" cy="769441"/>
          </a:xfrm>
          <a:prstGeom prst="rect">
            <a:avLst/>
          </a:prstGeom>
          <a:noFill/>
        </p:spPr>
        <p:txBody>
          <a:bodyPr wrap="square" rtlCol="0">
            <a:spAutoFit/>
          </a:bodyPr>
          <a:lstStyle/>
          <a:p>
            <a:pPr algn="ctr"/>
            <a:r>
              <a:rPr lang="en-US" sz="2200" dirty="0"/>
              <a:t>load </a:t>
            </a:r>
          </a:p>
          <a:p>
            <a:pPr algn="ctr"/>
            <a:r>
              <a:rPr lang="en-US" sz="2200" dirty="0"/>
              <a:t>(opposing force)</a:t>
            </a:r>
          </a:p>
        </p:txBody>
      </p:sp>
      <p:sp>
        <p:nvSpPr>
          <p:cNvPr id="28" name="TextBox 27">
            <a:extLst>
              <a:ext uri="{FF2B5EF4-FFF2-40B4-BE49-F238E27FC236}">
                <a16:creationId xmlns:a16="http://schemas.microsoft.com/office/drawing/2014/main" id="{5527DEF3-890A-7721-84E8-D962F7529603}"/>
              </a:ext>
            </a:extLst>
          </p:cNvPr>
          <p:cNvSpPr txBox="1"/>
          <p:nvPr/>
        </p:nvSpPr>
        <p:spPr>
          <a:xfrm>
            <a:off x="3667970" y="5900732"/>
            <a:ext cx="1467689" cy="430887"/>
          </a:xfrm>
          <a:prstGeom prst="rect">
            <a:avLst/>
          </a:prstGeom>
          <a:noFill/>
        </p:spPr>
        <p:txBody>
          <a:bodyPr wrap="square" rtlCol="0">
            <a:spAutoFit/>
          </a:bodyPr>
          <a:lstStyle/>
          <a:p>
            <a:r>
              <a:rPr lang="en-US" sz="2200" dirty="0"/>
              <a:t>fulcrum</a:t>
            </a:r>
          </a:p>
        </p:txBody>
      </p:sp>
      <p:sp>
        <p:nvSpPr>
          <p:cNvPr id="29" name="TextBox 28">
            <a:extLst>
              <a:ext uri="{FF2B5EF4-FFF2-40B4-BE49-F238E27FC236}">
                <a16:creationId xmlns:a16="http://schemas.microsoft.com/office/drawing/2014/main" id="{B6C5F946-2217-EAEE-9375-41F8F1A68840}"/>
              </a:ext>
            </a:extLst>
          </p:cNvPr>
          <p:cNvSpPr txBox="1"/>
          <p:nvPr/>
        </p:nvSpPr>
        <p:spPr>
          <a:xfrm>
            <a:off x="5562956" y="5489173"/>
            <a:ext cx="1928294" cy="769441"/>
          </a:xfrm>
          <a:prstGeom prst="rect">
            <a:avLst/>
          </a:prstGeom>
          <a:noFill/>
        </p:spPr>
        <p:txBody>
          <a:bodyPr wrap="square" rtlCol="0">
            <a:spAutoFit/>
          </a:bodyPr>
          <a:lstStyle/>
          <a:p>
            <a:r>
              <a:rPr lang="en-US" sz="2200" dirty="0"/>
              <a:t>rigid bar (beam)</a:t>
            </a:r>
          </a:p>
        </p:txBody>
      </p:sp>
      <p:cxnSp>
        <p:nvCxnSpPr>
          <p:cNvPr id="31" name="Curved Connector 30">
            <a:extLst>
              <a:ext uri="{FF2B5EF4-FFF2-40B4-BE49-F238E27FC236}">
                <a16:creationId xmlns:a16="http://schemas.microsoft.com/office/drawing/2014/main" id="{5480D098-E4DE-1A7A-FC1C-97CA4D1385EB}"/>
              </a:ext>
            </a:extLst>
          </p:cNvPr>
          <p:cNvCxnSpPr>
            <a:cxnSpLocks/>
            <a:stCxn id="28" idx="1"/>
            <a:endCxn id="16" idx="3"/>
          </p:cNvCxnSpPr>
          <p:nvPr/>
        </p:nvCxnSpPr>
        <p:spPr>
          <a:xfrm rot="10800000">
            <a:off x="3309792" y="5711068"/>
            <a:ext cx="358178" cy="405108"/>
          </a:xfrm>
          <a:prstGeom prst="curvedConnector2">
            <a:avLst/>
          </a:prstGeom>
          <a:ln>
            <a:headEnd type="none"/>
            <a:tailEnd type="triangle"/>
          </a:ln>
        </p:spPr>
        <p:style>
          <a:lnRef idx="1">
            <a:schemeClr val="accent1"/>
          </a:lnRef>
          <a:fillRef idx="0">
            <a:schemeClr val="accent1"/>
          </a:fillRef>
          <a:effectRef idx="0">
            <a:schemeClr val="accent1"/>
          </a:effectRef>
          <a:fontRef idx="minor">
            <a:schemeClr val="tx1"/>
          </a:fontRef>
        </p:style>
      </p:cxnSp>
      <p:sp>
        <p:nvSpPr>
          <p:cNvPr id="40" name="Oval 39">
            <a:extLst>
              <a:ext uri="{FF2B5EF4-FFF2-40B4-BE49-F238E27FC236}">
                <a16:creationId xmlns:a16="http://schemas.microsoft.com/office/drawing/2014/main" id="{0FF0841C-EB76-7AE3-E16E-252FEAD5A9E1}"/>
              </a:ext>
            </a:extLst>
          </p:cNvPr>
          <p:cNvSpPr/>
          <p:nvPr/>
        </p:nvSpPr>
        <p:spPr>
          <a:xfrm>
            <a:off x="4001477" y="4921624"/>
            <a:ext cx="224194" cy="191636"/>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8" name="Curved Connector 47">
            <a:extLst>
              <a:ext uri="{FF2B5EF4-FFF2-40B4-BE49-F238E27FC236}">
                <a16:creationId xmlns:a16="http://schemas.microsoft.com/office/drawing/2014/main" id="{6C856F9C-76C3-0DF8-E0DC-B525237A6B52}"/>
              </a:ext>
            </a:extLst>
          </p:cNvPr>
          <p:cNvCxnSpPr>
            <a:cxnSpLocks/>
            <a:stCxn id="29" idx="1"/>
          </p:cNvCxnSpPr>
          <p:nvPr/>
        </p:nvCxnSpPr>
        <p:spPr>
          <a:xfrm rot="10800000">
            <a:off x="4762154" y="4957874"/>
            <a:ext cx="800802" cy="916020"/>
          </a:xfrm>
          <a:prstGeom prst="curvedConnector2">
            <a:avLst/>
          </a:prstGeom>
          <a:ln>
            <a:headEnd type="none"/>
            <a:tailEnd type="triangle"/>
          </a:ln>
        </p:spPr>
        <p:style>
          <a:lnRef idx="1">
            <a:schemeClr val="accent1"/>
          </a:lnRef>
          <a:fillRef idx="0">
            <a:schemeClr val="accent1"/>
          </a:fillRef>
          <a:effectRef idx="0">
            <a:schemeClr val="accent1"/>
          </a:effectRef>
          <a:fontRef idx="minor">
            <a:schemeClr val="tx1"/>
          </a:fontRef>
        </p:style>
      </p:cxnSp>
      <p:sp>
        <p:nvSpPr>
          <p:cNvPr id="4" name="Google Shape;147;p2">
            <a:extLst>
              <a:ext uri="{FF2B5EF4-FFF2-40B4-BE49-F238E27FC236}">
                <a16:creationId xmlns:a16="http://schemas.microsoft.com/office/drawing/2014/main" id="{5E6DCCDB-8F62-0832-2C5B-5D767CDA086B}"/>
              </a:ext>
            </a:extLst>
          </p:cNvPr>
          <p:cNvSpPr txBox="1">
            <a:spLocks/>
          </p:cNvSpPr>
          <p:nvPr/>
        </p:nvSpPr>
        <p:spPr>
          <a:xfrm>
            <a:off x="838200" y="6356349"/>
            <a:ext cx="4826000" cy="37465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pPr>
            <a:r>
              <a:rPr lang="en-US" dirty="0"/>
              <a:t>Resource 2: Key mathematical mechanics principles</a:t>
            </a:r>
          </a:p>
        </p:txBody>
      </p:sp>
      <p:sp>
        <p:nvSpPr>
          <p:cNvPr id="2" name="Text Placeholder 5">
            <a:extLst>
              <a:ext uri="{FF2B5EF4-FFF2-40B4-BE49-F238E27FC236}">
                <a16:creationId xmlns:a16="http://schemas.microsoft.com/office/drawing/2014/main" id="{9E3A11FE-A9F5-76CE-D7B2-F1022A2A8058}"/>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Moments and torque</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19">
          <a:extLst>
            <a:ext uri="{FF2B5EF4-FFF2-40B4-BE49-F238E27FC236}">
              <a16:creationId xmlns:a16="http://schemas.microsoft.com/office/drawing/2014/main" id="{BADE7B0A-679E-3987-0989-54D18280F26A}"/>
            </a:ext>
          </a:extLst>
        </p:cNvPr>
        <p:cNvGrpSpPr/>
        <p:nvPr/>
      </p:nvGrpSpPr>
      <p:grpSpPr>
        <a:xfrm>
          <a:off x="0" y="0"/>
          <a:ext cx="0" cy="0"/>
          <a:chOff x="0" y="0"/>
          <a:chExt cx="0" cy="0"/>
        </a:xfrm>
      </p:grpSpPr>
      <p:sp>
        <p:nvSpPr>
          <p:cNvPr id="220" name="Google Shape;220;p10">
            <a:extLst>
              <a:ext uri="{FF2B5EF4-FFF2-40B4-BE49-F238E27FC236}">
                <a16:creationId xmlns:a16="http://schemas.microsoft.com/office/drawing/2014/main" id="{473C1476-C764-392B-17C2-2B2D9ED7F344}"/>
              </a:ext>
            </a:extLst>
          </p:cNvPr>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Font typeface="Arial"/>
              <a:buNone/>
            </a:pPr>
            <a:r>
              <a:rPr lang="en-GB" dirty="0"/>
              <a:t>Three classes of lever</a:t>
            </a:r>
            <a:endParaRPr dirty="0"/>
          </a:p>
        </p:txBody>
      </p:sp>
      <p:sp>
        <p:nvSpPr>
          <p:cNvPr id="221" name="Google Shape;221;p10">
            <a:extLst>
              <a:ext uri="{FF2B5EF4-FFF2-40B4-BE49-F238E27FC236}">
                <a16:creationId xmlns:a16="http://schemas.microsoft.com/office/drawing/2014/main" id="{7FBF7EAA-7DE1-7C8C-92D3-1948FEDC1EBD}"/>
              </a:ext>
            </a:extLst>
          </p:cNvPr>
          <p:cNvSpPr txBox="1">
            <a:spLocks noGrp="1"/>
          </p:cNvSpPr>
          <p:nvPr>
            <p:ph type="body" idx="1"/>
          </p:nvPr>
        </p:nvSpPr>
        <p:spPr>
          <a:xfrm>
            <a:off x="838200" y="1573619"/>
            <a:ext cx="10772554" cy="1999314"/>
          </a:xfrm>
          <a:custGeom>
            <a:avLst/>
            <a:gdLst>
              <a:gd name="csX0" fmla="*/ 0 w 10772554"/>
              <a:gd name="csY0" fmla="*/ 0 h 1999314"/>
              <a:gd name="csX1" fmla="*/ 673285 w 10772554"/>
              <a:gd name="csY1" fmla="*/ 0 h 1999314"/>
              <a:gd name="csX2" fmla="*/ 1238844 w 10772554"/>
              <a:gd name="csY2" fmla="*/ 0 h 1999314"/>
              <a:gd name="csX3" fmla="*/ 1804403 w 10772554"/>
              <a:gd name="csY3" fmla="*/ 0 h 1999314"/>
              <a:gd name="csX4" fmla="*/ 2369962 w 10772554"/>
              <a:gd name="csY4" fmla="*/ 0 h 1999314"/>
              <a:gd name="csX5" fmla="*/ 3043247 w 10772554"/>
              <a:gd name="csY5" fmla="*/ 0 h 1999314"/>
              <a:gd name="csX6" fmla="*/ 3716531 w 10772554"/>
              <a:gd name="csY6" fmla="*/ 0 h 1999314"/>
              <a:gd name="csX7" fmla="*/ 4066639 w 10772554"/>
              <a:gd name="csY7" fmla="*/ 0 h 1999314"/>
              <a:gd name="csX8" fmla="*/ 4739924 w 10772554"/>
              <a:gd name="csY8" fmla="*/ 0 h 1999314"/>
              <a:gd name="csX9" fmla="*/ 5628659 w 10772554"/>
              <a:gd name="csY9" fmla="*/ 0 h 1999314"/>
              <a:gd name="csX10" fmla="*/ 6517395 w 10772554"/>
              <a:gd name="csY10" fmla="*/ 0 h 1999314"/>
              <a:gd name="csX11" fmla="*/ 7406131 w 10772554"/>
              <a:gd name="csY11" fmla="*/ 0 h 1999314"/>
              <a:gd name="csX12" fmla="*/ 8294867 w 10772554"/>
              <a:gd name="csY12" fmla="*/ 0 h 1999314"/>
              <a:gd name="csX13" fmla="*/ 8644975 w 10772554"/>
              <a:gd name="csY13" fmla="*/ 0 h 1999314"/>
              <a:gd name="csX14" fmla="*/ 9425985 w 10772554"/>
              <a:gd name="csY14" fmla="*/ 0 h 1999314"/>
              <a:gd name="csX15" fmla="*/ 9776093 w 10772554"/>
              <a:gd name="csY15" fmla="*/ 0 h 1999314"/>
              <a:gd name="csX16" fmla="*/ 10772554 w 10772554"/>
              <a:gd name="csY16" fmla="*/ 0 h 1999314"/>
              <a:gd name="csX17" fmla="*/ 10772554 w 10772554"/>
              <a:gd name="csY17" fmla="*/ 646445 h 1999314"/>
              <a:gd name="csX18" fmla="*/ 10772554 w 10772554"/>
              <a:gd name="csY18" fmla="*/ 1252903 h 1999314"/>
              <a:gd name="csX19" fmla="*/ 10772554 w 10772554"/>
              <a:gd name="csY19" fmla="*/ 1999314 h 1999314"/>
              <a:gd name="csX20" fmla="*/ 10422446 w 10772554"/>
              <a:gd name="csY20" fmla="*/ 1999314 h 1999314"/>
              <a:gd name="csX21" fmla="*/ 9964612 w 10772554"/>
              <a:gd name="csY21" fmla="*/ 1999314 h 1999314"/>
              <a:gd name="csX22" fmla="*/ 9506779 w 10772554"/>
              <a:gd name="csY22" fmla="*/ 1999314 h 1999314"/>
              <a:gd name="csX23" fmla="*/ 8941220 w 10772554"/>
              <a:gd name="csY23" fmla="*/ 1999314 h 1999314"/>
              <a:gd name="csX24" fmla="*/ 8267935 w 10772554"/>
              <a:gd name="csY24" fmla="*/ 1999314 h 1999314"/>
              <a:gd name="csX25" fmla="*/ 7917827 w 10772554"/>
              <a:gd name="csY25" fmla="*/ 1999314 h 1999314"/>
              <a:gd name="csX26" fmla="*/ 7029091 w 10772554"/>
              <a:gd name="csY26" fmla="*/ 1999314 h 1999314"/>
              <a:gd name="csX27" fmla="*/ 6678983 w 10772554"/>
              <a:gd name="csY27" fmla="*/ 1999314 h 1999314"/>
              <a:gd name="csX28" fmla="*/ 5790248 w 10772554"/>
              <a:gd name="csY28" fmla="*/ 1999314 h 1999314"/>
              <a:gd name="csX29" fmla="*/ 5009238 w 10772554"/>
              <a:gd name="csY29" fmla="*/ 1999314 h 1999314"/>
              <a:gd name="csX30" fmla="*/ 4659130 w 10772554"/>
              <a:gd name="csY30" fmla="*/ 1999314 h 1999314"/>
              <a:gd name="csX31" fmla="*/ 3770394 w 10772554"/>
              <a:gd name="csY31" fmla="*/ 1999314 h 1999314"/>
              <a:gd name="csX32" fmla="*/ 2989384 w 10772554"/>
              <a:gd name="csY32" fmla="*/ 1999314 h 1999314"/>
              <a:gd name="csX33" fmla="*/ 2316099 w 10772554"/>
              <a:gd name="csY33" fmla="*/ 1999314 h 1999314"/>
              <a:gd name="csX34" fmla="*/ 1642814 w 10772554"/>
              <a:gd name="csY34" fmla="*/ 1999314 h 1999314"/>
              <a:gd name="csX35" fmla="*/ 1077255 w 10772554"/>
              <a:gd name="csY35" fmla="*/ 1999314 h 1999314"/>
              <a:gd name="csX36" fmla="*/ 619422 w 10772554"/>
              <a:gd name="csY36" fmla="*/ 1999314 h 1999314"/>
              <a:gd name="csX37" fmla="*/ 0 w 10772554"/>
              <a:gd name="csY37" fmla="*/ 1999314 h 1999314"/>
              <a:gd name="csX38" fmla="*/ 0 w 10772554"/>
              <a:gd name="csY38" fmla="*/ 1392855 h 1999314"/>
              <a:gd name="csX39" fmla="*/ 0 w 10772554"/>
              <a:gd name="csY39" fmla="*/ 766404 h 1999314"/>
              <a:gd name="csX40" fmla="*/ 0 w 10772554"/>
              <a:gd name="csY40" fmla="*/ 0 h 199931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Lst>
            <a:rect l="l" t="t" r="r" b="b"/>
            <a:pathLst>
              <a:path w="10772554" h="1999314" fill="none" extrusionOk="0">
                <a:moveTo>
                  <a:pt x="0" y="0"/>
                </a:moveTo>
                <a:cubicBezTo>
                  <a:pt x="145857" y="-24390"/>
                  <a:pt x="418988" y="-22076"/>
                  <a:pt x="673285" y="0"/>
                </a:cubicBezTo>
                <a:cubicBezTo>
                  <a:pt x="927583" y="22076"/>
                  <a:pt x="1039400" y="-13906"/>
                  <a:pt x="1238844" y="0"/>
                </a:cubicBezTo>
                <a:cubicBezTo>
                  <a:pt x="1438288" y="13906"/>
                  <a:pt x="1526292" y="-24173"/>
                  <a:pt x="1804403" y="0"/>
                </a:cubicBezTo>
                <a:cubicBezTo>
                  <a:pt x="2082514" y="24173"/>
                  <a:pt x="2126416" y="15187"/>
                  <a:pt x="2369962" y="0"/>
                </a:cubicBezTo>
                <a:cubicBezTo>
                  <a:pt x="2613508" y="-15187"/>
                  <a:pt x="2762784" y="-6496"/>
                  <a:pt x="3043247" y="0"/>
                </a:cubicBezTo>
                <a:cubicBezTo>
                  <a:pt x="3323711" y="6496"/>
                  <a:pt x="3570327" y="16209"/>
                  <a:pt x="3716531" y="0"/>
                </a:cubicBezTo>
                <a:cubicBezTo>
                  <a:pt x="3862735" y="-16209"/>
                  <a:pt x="3900957" y="-11904"/>
                  <a:pt x="4066639" y="0"/>
                </a:cubicBezTo>
                <a:cubicBezTo>
                  <a:pt x="4232321" y="11904"/>
                  <a:pt x="4497254" y="22673"/>
                  <a:pt x="4739924" y="0"/>
                </a:cubicBezTo>
                <a:cubicBezTo>
                  <a:pt x="4982595" y="-22673"/>
                  <a:pt x="5306826" y="-19623"/>
                  <a:pt x="5628659" y="0"/>
                </a:cubicBezTo>
                <a:cubicBezTo>
                  <a:pt x="5950492" y="19623"/>
                  <a:pt x="6236068" y="-43310"/>
                  <a:pt x="6517395" y="0"/>
                </a:cubicBezTo>
                <a:cubicBezTo>
                  <a:pt x="6798722" y="43310"/>
                  <a:pt x="6967949" y="33806"/>
                  <a:pt x="7406131" y="0"/>
                </a:cubicBezTo>
                <a:cubicBezTo>
                  <a:pt x="7844313" y="-33806"/>
                  <a:pt x="8104365" y="-22264"/>
                  <a:pt x="8294867" y="0"/>
                </a:cubicBezTo>
                <a:cubicBezTo>
                  <a:pt x="8485369" y="22264"/>
                  <a:pt x="8523833" y="-12763"/>
                  <a:pt x="8644975" y="0"/>
                </a:cubicBezTo>
                <a:cubicBezTo>
                  <a:pt x="8766117" y="12763"/>
                  <a:pt x="9255657" y="2620"/>
                  <a:pt x="9425985" y="0"/>
                </a:cubicBezTo>
                <a:cubicBezTo>
                  <a:pt x="9596313" y="-2620"/>
                  <a:pt x="9640533" y="7353"/>
                  <a:pt x="9776093" y="0"/>
                </a:cubicBezTo>
                <a:cubicBezTo>
                  <a:pt x="9911653" y="-7353"/>
                  <a:pt x="10437471" y="-43947"/>
                  <a:pt x="10772554" y="0"/>
                </a:cubicBezTo>
                <a:cubicBezTo>
                  <a:pt x="10757054" y="290410"/>
                  <a:pt x="10799275" y="336363"/>
                  <a:pt x="10772554" y="646445"/>
                </a:cubicBezTo>
                <a:cubicBezTo>
                  <a:pt x="10745833" y="956528"/>
                  <a:pt x="10783812" y="1002459"/>
                  <a:pt x="10772554" y="1252903"/>
                </a:cubicBezTo>
                <a:cubicBezTo>
                  <a:pt x="10761296" y="1503347"/>
                  <a:pt x="10786095" y="1669986"/>
                  <a:pt x="10772554" y="1999314"/>
                </a:cubicBezTo>
                <a:cubicBezTo>
                  <a:pt x="10611235" y="1999598"/>
                  <a:pt x="10548223" y="2011540"/>
                  <a:pt x="10422446" y="1999314"/>
                </a:cubicBezTo>
                <a:cubicBezTo>
                  <a:pt x="10296669" y="1987088"/>
                  <a:pt x="10124330" y="1998937"/>
                  <a:pt x="9964612" y="1999314"/>
                </a:cubicBezTo>
                <a:cubicBezTo>
                  <a:pt x="9804894" y="1999691"/>
                  <a:pt x="9658476" y="1998039"/>
                  <a:pt x="9506779" y="1999314"/>
                </a:cubicBezTo>
                <a:cubicBezTo>
                  <a:pt x="9355082" y="2000589"/>
                  <a:pt x="9129938" y="2022658"/>
                  <a:pt x="8941220" y="1999314"/>
                </a:cubicBezTo>
                <a:cubicBezTo>
                  <a:pt x="8752502" y="1975970"/>
                  <a:pt x="8483105" y="2001263"/>
                  <a:pt x="8267935" y="1999314"/>
                </a:cubicBezTo>
                <a:cubicBezTo>
                  <a:pt x="8052766" y="1997365"/>
                  <a:pt x="8077325" y="2004923"/>
                  <a:pt x="7917827" y="1999314"/>
                </a:cubicBezTo>
                <a:cubicBezTo>
                  <a:pt x="7758329" y="1993705"/>
                  <a:pt x="7246875" y="1968260"/>
                  <a:pt x="7029091" y="1999314"/>
                </a:cubicBezTo>
                <a:cubicBezTo>
                  <a:pt x="6811307" y="2030368"/>
                  <a:pt x="6759673" y="2016643"/>
                  <a:pt x="6678983" y="1999314"/>
                </a:cubicBezTo>
                <a:cubicBezTo>
                  <a:pt x="6598293" y="1981985"/>
                  <a:pt x="6067861" y="1999660"/>
                  <a:pt x="5790248" y="1999314"/>
                </a:cubicBezTo>
                <a:cubicBezTo>
                  <a:pt x="5512636" y="1998968"/>
                  <a:pt x="5313771" y="1994668"/>
                  <a:pt x="5009238" y="1999314"/>
                </a:cubicBezTo>
                <a:cubicBezTo>
                  <a:pt x="4704705" y="2003961"/>
                  <a:pt x="4799087" y="1983990"/>
                  <a:pt x="4659130" y="1999314"/>
                </a:cubicBezTo>
                <a:cubicBezTo>
                  <a:pt x="4519173" y="2014638"/>
                  <a:pt x="4201594" y="1968081"/>
                  <a:pt x="3770394" y="1999314"/>
                </a:cubicBezTo>
                <a:cubicBezTo>
                  <a:pt x="3339194" y="2030547"/>
                  <a:pt x="3190441" y="1985341"/>
                  <a:pt x="2989384" y="1999314"/>
                </a:cubicBezTo>
                <a:cubicBezTo>
                  <a:pt x="2788327" y="2013288"/>
                  <a:pt x="2575485" y="1990298"/>
                  <a:pt x="2316099" y="1999314"/>
                </a:cubicBezTo>
                <a:cubicBezTo>
                  <a:pt x="2056713" y="2008330"/>
                  <a:pt x="1879440" y="2007215"/>
                  <a:pt x="1642814" y="1999314"/>
                </a:cubicBezTo>
                <a:cubicBezTo>
                  <a:pt x="1406189" y="1991413"/>
                  <a:pt x="1343573" y="1980335"/>
                  <a:pt x="1077255" y="1999314"/>
                </a:cubicBezTo>
                <a:cubicBezTo>
                  <a:pt x="810937" y="2018293"/>
                  <a:pt x="718155" y="2011849"/>
                  <a:pt x="619422" y="1999314"/>
                </a:cubicBezTo>
                <a:cubicBezTo>
                  <a:pt x="520689" y="1986779"/>
                  <a:pt x="201773" y="1980293"/>
                  <a:pt x="0" y="1999314"/>
                </a:cubicBezTo>
                <a:cubicBezTo>
                  <a:pt x="22916" y="1839424"/>
                  <a:pt x="15703" y="1625050"/>
                  <a:pt x="0" y="1392855"/>
                </a:cubicBezTo>
                <a:cubicBezTo>
                  <a:pt x="-15703" y="1160660"/>
                  <a:pt x="26322" y="976216"/>
                  <a:pt x="0" y="766404"/>
                </a:cubicBezTo>
                <a:cubicBezTo>
                  <a:pt x="-26322" y="556592"/>
                  <a:pt x="-35867" y="302597"/>
                  <a:pt x="0" y="0"/>
                </a:cubicBezTo>
                <a:close/>
              </a:path>
              <a:path w="10772554" h="1999314" stroke="0" extrusionOk="0">
                <a:moveTo>
                  <a:pt x="0" y="0"/>
                </a:moveTo>
                <a:cubicBezTo>
                  <a:pt x="278686" y="-12701"/>
                  <a:pt x="486173" y="7961"/>
                  <a:pt x="888736" y="0"/>
                </a:cubicBezTo>
                <a:cubicBezTo>
                  <a:pt x="1291299" y="-7961"/>
                  <a:pt x="1384798" y="-12344"/>
                  <a:pt x="1777471" y="0"/>
                </a:cubicBezTo>
                <a:cubicBezTo>
                  <a:pt x="2170145" y="12344"/>
                  <a:pt x="2444604" y="3026"/>
                  <a:pt x="2666207" y="0"/>
                </a:cubicBezTo>
                <a:cubicBezTo>
                  <a:pt x="2887810" y="-3026"/>
                  <a:pt x="3289771" y="13774"/>
                  <a:pt x="3447217" y="0"/>
                </a:cubicBezTo>
                <a:cubicBezTo>
                  <a:pt x="3604663" y="-13774"/>
                  <a:pt x="3768228" y="2429"/>
                  <a:pt x="4012776" y="0"/>
                </a:cubicBezTo>
                <a:cubicBezTo>
                  <a:pt x="4257324" y="-2429"/>
                  <a:pt x="4628010" y="33411"/>
                  <a:pt x="4901512" y="0"/>
                </a:cubicBezTo>
                <a:cubicBezTo>
                  <a:pt x="5175014" y="-33411"/>
                  <a:pt x="5281591" y="-16071"/>
                  <a:pt x="5467071" y="0"/>
                </a:cubicBezTo>
                <a:cubicBezTo>
                  <a:pt x="5652551" y="16071"/>
                  <a:pt x="5798199" y="-573"/>
                  <a:pt x="6032630" y="0"/>
                </a:cubicBezTo>
                <a:cubicBezTo>
                  <a:pt x="6267061" y="573"/>
                  <a:pt x="6517901" y="26452"/>
                  <a:pt x="6813640" y="0"/>
                </a:cubicBezTo>
                <a:cubicBezTo>
                  <a:pt x="7109379" y="-26452"/>
                  <a:pt x="7127781" y="26900"/>
                  <a:pt x="7379199" y="0"/>
                </a:cubicBezTo>
                <a:cubicBezTo>
                  <a:pt x="7630617" y="-26900"/>
                  <a:pt x="7717345" y="27493"/>
                  <a:pt x="7944759" y="0"/>
                </a:cubicBezTo>
                <a:cubicBezTo>
                  <a:pt x="8172173" y="-27493"/>
                  <a:pt x="8304723" y="-30966"/>
                  <a:pt x="8618043" y="0"/>
                </a:cubicBezTo>
                <a:cubicBezTo>
                  <a:pt x="8931363" y="30966"/>
                  <a:pt x="8827179" y="8559"/>
                  <a:pt x="8968151" y="0"/>
                </a:cubicBezTo>
                <a:cubicBezTo>
                  <a:pt x="9109123" y="-8559"/>
                  <a:pt x="9563379" y="7531"/>
                  <a:pt x="9749161" y="0"/>
                </a:cubicBezTo>
                <a:cubicBezTo>
                  <a:pt x="9934943" y="-7531"/>
                  <a:pt x="10021821" y="14717"/>
                  <a:pt x="10099269" y="0"/>
                </a:cubicBezTo>
                <a:cubicBezTo>
                  <a:pt x="10176717" y="-14717"/>
                  <a:pt x="10508562" y="-24909"/>
                  <a:pt x="10772554" y="0"/>
                </a:cubicBezTo>
                <a:cubicBezTo>
                  <a:pt x="10766804" y="292593"/>
                  <a:pt x="10795868" y="418651"/>
                  <a:pt x="10772554" y="646445"/>
                </a:cubicBezTo>
                <a:cubicBezTo>
                  <a:pt x="10749240" y="874240"/>
                  <a:pt x="10795961" y="1052733"/>
                  <a:pt x="10772554" y="1352869"/>
                </a:cubicBezTo>
                <a:cubicBezTo>
                  <a:pt x="10749147" y="1653005"/>
                  <a:pt x="10769614" y="1865908"/>
                  <a:pt x="10772554" y="1999314"/>
                </a:cubicBezTo>
                <a:cubicBezTo>
                  <a:pt x="10657615" y="1989444"/>
                  <a:pt x="10526407" y="2004478"/>
                  <a:pt x="10422446" y="1999314"/>
                </a:cubicBezTo>
                <a:cubicBezTo>
                  <a:pt x="10318485" y="1994150"/>
                  <a:pt x="9966124" y="2012095"/>
                  <a:pt x="9641436" y="1999314"/>
                </a:cubicBezTo>
                <a:cubicBezTo>
                  <a:pt x="9316748" y="1986534"/>
                  <a:pt x="9430151" y="1982926"/>
                  <a:pt x="9291328" y="1999314"/>
                </a:cubicBezTo>
                <a:cubicBezTo>
                  <a:pt x="9152505" y="2015702"/>
                  <a:pt x="8670541" y="2009329"/>
                  <a:pt x="8402592" y="1999314"/>
                </a:cubicBezTo>
                <a:cubicBezTo>
                  <a:pt x="8134643" y="1989299"/>
                  <a:pt x="7882701" y="1999850"/>
                  <a:pt x="7621582" y="1999314"/>
                </a:cubicBezTo>
                <a:cubicBezTo>
                  <a:pt x="7360463" y="1998779"/>
                  <a:pt x="7269633" y="2017037"/>
                  <a:pt x="7163748" y="1999314"/>
                </a:cubicBezTo>
                <a:cubicBezTo>
                  <a:pt x="7057863" y="1981591"/>
                  <a:pt x="6834040" y="1980156"/>
                  <a:pt x="6598189" y="1999314"/>
                </a:cubicBezTo>
                <a:cubicBezTo>
                  <a:pt x="6362338" y="2018472"/>
                  <a:pt x="6187815" y="2015740"/>
                  <a:pt x="5817179" y="1999314"/>
                </a:cubicBezTo>
                <a:cubicBezTo>
                  <a:pt x="5446543" y="1982889"/>
                  <a:pt x="5584368" y="2007745"/>
                  <a:pt x="5467071" y="1999314"/>
                </a:cubicBezTo>
                <a:cubicBezTo>
                  <a:pt x="5349774" y="1990883"/>
                  <a:pt x="5186866" y="2011547"/>
                  <a:pt x="5009238" y="1999314"/>
                </a:cubicBezTo>
                <a:cubicBezTo>
                  <a:pt x="4831610" y="1987081"/>
                  <a:pt x="4559722" y="1995717"/>
                  <a:pt x="4443679" y="1999314"/>
                </a:cubicBezTo>
                <a:cubicBezTo>
                  <a:pt x="4327636" y="2002911"/>
                  <a:pt x="4233950" y="1987525"/>
                  <a:pt x="4093571" y="1999314"/>
                </a:cubicBezTo>
                <a:cubicBezTo>
                  <a:pt x="3953192" y="2011103"/>
                  <a:pt x="3897525" y="1992261"/>
                  <a:pt x="3743463" y="1999314"/>
                </a:cubicBezTo>
                <a:cubicBezTo>
                  <a:pt x="3589401" y="2006367"/>
                  <a:pt x="3146557" y="2027606"/>
                  <a:pt x="2854727" y="1999314"/>
                </a:cubicBezTo>
                <a:cubicBezTo>
                  <a:pt x="2562897" y="1971022"/>
                  <a:pt x="2207211" y="2031121"/>
                  <a:pt x="1965991" y="1999314"/>
                </a:cubicBezTo>
                <a:cubicBezTo>
                  <a:pt x="1724771" y="1967507"/>
                  <a:pt x="1367226" y="2012242"/>
                  <a:pt x="1077255" y="1999314"/>
                </a:cubicBezTo>
                <a:cubicBezTo>
                  <a:pt x="787284" y="1986386"/>
                  <a:pt x="893208" y="2007458"/>
                  <a:pt x="727147" y="1999314"/>
                </a:cubicBezTo>
                <a:cubicBezTo>
                  <a:pt x="561086" y="1991170"/>
                  <a:pt x="334350" y="1984767"/>
                  <a:pt x="0" y="1999314"/>
                </a:cubicBezTo>
                <a:cubicBezTo>
                  <a:pt x="-12965" y="1747969"/>
                  <a:pt x="-15245" y="1504404"/>
                  <a:pt x="0" y="1312883"/>
                </a:cubicBezTo>
                <a:cubicBezTo>
                  <a:pt x="15245" y="1121362"/>
                  <a:pt x="-8147" y="936317"/>
                  <a:pt x="0" y="686431"/>
                </a:cubicBezTo>
                <a:cubicBezTo>
                  <a:pt x="8147" y="436545"/>
                  <a:pt x="-21605" y="203519"/>
                  <a:pt x="0" y="0"/>
                </a:cubicBezTo>
                <a:close/>
              </a:path>
            </a:pathLst>
          </a:custGeom>
          <a:solidFill>
            <a:srgbClr val="EBDDF4"/>
          </a:solidFill>
          <a:ln w="19050">
            <a:solidFill>
              <a:srgbClr val="432673"/>
            </a:solidFill>
            <a:extLst>
              <a:ext uri="{C807C97D-BFC1-408E-A445-0C87EB9F89A2}">
                <ask:lineSketchStyleProps xmlns:ask="http://schemas.microsoft.com/office/drawing/2018/sketchyshapes" sd="3170946798">
                  <a:prstGeom prst="rect">
                    <a:avLst/>
                  </a:prstGeom>
                  <ask:type>
                    <ask:lineSketchFreehand/>
                  </ask:type>
                </ask:lineSketchStyleProps>
              </a:ext>
            </a:extLst>
          </a:ln>
        </p:spPr>
        <p:txBody>
          <a:bodyPr spcFirstLastPara="1" wrap="square" lIns="180000" tIns="180000" rIns="180000" bIns="180000" anchor="t" anchorCtr="0">
            <a:normAutofit/>
          </a:bodyPr>
          <a:lstStyle/>
          <a:p>
            <a:pPr marL="0" indent="0">
              <a:spcBef>
                <a:spcPts val="1200"/>
              </a:spcBef>
              <a:buNone/>
            </a:pPr>
            <a:r>
              <a:rPr lang="en-GB" b="1" dirty="0"/>
              <a:t>Exercise</a:t>
            </a:r>
            <a:endParaRPr lang="en-GB" dirty="0"/>
          </a:p>
          <a:p>
            <a:pPr marL="0" lvl="0" indent="0" algn="l" rtl="0">
              <a:lnSpc>
                <a:spcPct val="108000"/>
              </a:lnSpc>
              <a:spcBef>
                <a:spcPts val="1200"/>
              </a:spcBef>
              <a:spcAft>
                <a:spcPts val="0"/>
              </a:spcAft>
              <a:buSzPts val="1800"/>
              <a:buNone/>
            </a:pPr>
            <a:r>
              <a:rPr lang="en-GB" dirty="0"/>
              <a:t>When each of these tools is being used, identify the typical positions of the fulcrum, effort and load, and thus the class of lever. </a:t>
            </a:r>
            <a:endParaRPr dirty="0"/>
          </a:p>
        </p:txBody>
      </p:sp>
      <p:pic>
        <p:nvPicPr>
          <p:cNvPr id="223" name="Google Shape;223;p10" descr="Red and blue wrecking crowbar">
            <a:extLst>
              <a:ext uri="{FF2B5EF4-FFF2-40B4-BE49-F238E27FC236}">
                <a16:creationId xmlns:a16="http://schemas.microsoft.com/office/drawing/2014/main" id="{9DEE9D73-AE01-5209-0004-24B036ABB68B}"/>
              </a:ext>
            </a:extLst>
          </p:cNvPr>
          <p:cNvPicPr preferRelativeResize="0"/>
          <p:nvPr/>
        </p:nvPicPr>
        <p:blipFill>
          <a:blip r:embed="rId3" cstate="screen">
            <a:alphaModFix/>
            <a:extLst>
              <a:ext uri="{28A0092B-C50C-407E-A947-70E740481C1C}">
                <a14:useLocalDpi xmlns:a14="http://schemas.microsoft.com/office/drawing/2010/main"/>
              </a:ext>
            </a:extLst>
          </a:blip>
          <a:srcRect/>
          <a:stretch/>
        </p:blipFill>
        <p:spPr>
          <a:xfrm>
            <a:off x="1131156" y="4341607"/>
            <a:ext cx="2428107" cy="1502092"/>
          </a:xfrm>
          <a:prstGeom prst="rect">
            <a:avLst/>
          </a:prstGeom>
          <a:noFill/>
          <a:ln>
            <a:noFill/>
          </a:ln>
        </p:spPr>
      </p:pic>
      <p:pic>
        <p:nvPicPr>
          <p:cNvPr id="224" name="Google Shape;224;p10" descr="Metal garden wheelbarrow">
            <a:extLst>
              <a:ext uri="{FF2B5EF4-FFF2-40B4-BE49-F238E27FC236}">
                <a16:creationId xmlns:a16="http://schemas.microsoft.com/office/drawing/2014/main" id="{7C45B7E9-D937-8F0A-108D-2D80A726AE79}"/>
              </a:ext>
            </a:extLst>
          </p:cNvPr>
          <p:cNvPicPr preferRelativeResize="0"/>
          <p:nvPr/>
        </p:nvPicPr>
        <p:blipFill>
          <a:blip r:embed="rId4" cstate="screen">
            <a:alphaModFix/>
            <a:extLst>
              <a:ext uri="{28A0092B-C50C-407E-A947-70E740481C1C}">
                <a14:useLocalDpi xmlns:a14="http://schemas.microsoft.com/office/drawing/2010/main"/>
              </a:ext>
            </a:extLst>
          </a:blip>
          <a:srcRect/>
          <a:stretch/>
        </p:blipFill>
        <p:spPr>
          <a:xfrm>
            <a:off x="4851267" y="4341607"/>
            <a:ext cx="1920236" cy="1609093"/>
          </a:xfrm>
          <a:prstGeom prst="rect">
            <a:avLst/>
          </a:prstGeom>
          <a:noFill/>
          <a:ln>
            <a:noFill/>
          </a:ln>
        </p:spPr>
      </p:pic>
      <p:pic>
        <p:nvPicPr>
          <p:cNvPr id="16" name="Picture 15" descr="Steel tweezers">
            <a:extLst>
              <a:ext uri="{FF2B5EF4-FFF2-40B4-BE49-F238E27FC236}">
                <a16:creationId xmlns:a16="http://schemas.microsoft.com/office/drawing/2014/main" id="{37406715-8393-CE01-D3A4-CE8F185BB652}"/>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8043739" y="4419761"/>
            <a:ext cx="3228137" cy="1743521"/>
          </a:xfrm>
          <a:prstGeom prst="rect">
            <a:avLst/>
          </a:prstGeom>
        </p:spPr>
      </p:pic>
      <p:sp>
        <p:nvSpPr>
          <p:cNvPr id="2" name="Google Shape;147;p2">
            <a:extLst>
              <a:ext uri="{FF2B5EF4-FFF2-40B4-BE49-F238E27FC236}">
                <a16:creationId xmlns:a16="http://schemas.microsoft.com/office/drawing/2014/main" id="{F679AADA-E510-4D8A-DF89-B550D6D40A3A}"/>
              </a:ext>
            </a:extLst>
          </p:cNvPr>
          <p:cNvSpPr txBox="1">
            <a:spLocks/>
          </p:cNvSpPr>
          <p:nvPr/>
        </p:nvSpPr>
        <p:spPr>
          <a:xfrm>
            <a:off x="838200" y="6356349"/>
            <a:ext cx="4826000" cy="37465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pPr>
            <a:r>
              <a:rPr lang="en-US" dirty="0"/>
              <a:t>Resource 2: Key mathematical mechanics principles</a:t>
            </a:r>
          </a:p>
        </p:txBody>
      </p:sp>
      <p:sp>
        <p:nvSpPr>
          <p:cNvPr id="3" name="Text Placeholder 5">
            <a:extLst>
              <a:ext uri="{FF2B5EF4-FFF2-40B4-BE49-F238E27FC236}">
                <a16:creationId xmlns:a16="http://schemas.microsoft.com/office/drawing/2014/main" id="{ECB4ED20-E2A3-308A-1C0F-51F4B67BDB92}"/>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Moments and torque</a:t>
            </a:r>
          </a:p>
        </p:txBody>
      </p:sp>
    </p:spTree>
    <p:extLst>
      <p:ext uri="{BB962C8B-B14F-4D97-AF65-F5344CB8AC3E}">
        <p14:creationId xmlns:p14="http://schemas.microsoft.com/office/powerpoint/2010/main" val="19540221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p1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Font typeface="Arial"/>
              <a:buNone/>
            </a:pPr>
            <a:r>
              <a:rPr lang="en-GB" dirty="0"/>
              <a:t>Three classes of lever</a:t>
            </a:r>
            <a:endParaRPr dirty="0"/>
          </a:p>
        </p:txBody>
      </p:sp>
      <p:pic>
        <p:nvPicPr>
          <p:cNvPr id="223" name="Google Shape;223;p10" descr="Red and blue wrecking crowbar - with effort indicated by a upward arrow on the left where the forked part of the crowbar is. Fulcrum and load indicated on theright hand side."/>
          <p:cNvPicPr preferRelativeResize="0"/>
          <p:nvPr/>
        </p:nvPicPr>
        <p:blipFill>
          <a:blip r:embed="rId3" cstate="screen">
            <a:alphaModFix/>
            <a:extLst>
              <a:ext uri="{28A0092B-C50C-407E-A947-70E740481C1C}">
                <a14:useLocalDpi xmlns:a14="http://schemas.microsoft.com/office/drawing/2010/main"/>
              </a:ext>
            </a:extLst>
          </a:blip>
          <a:srcRect/>
          <a:stretch/>
        </p:blipFill>
        <p:spPr>
          <a:xfrm>
            <a:off x="1131156" y="4341607"/>
            <a:ext cx="2428107" cy="1502092"/>
          </a:xfrm>
          <a:prstGeom prst="rect">
            <a:avLst/>
          </a:prstGeom>
          <a:noFill/>
          <a:ln>
            <a:noFill/>
          </a:ln>
        </p:spPr>
      </p:pic>
      <p:pic>
        <p:nvPicPr>
          <p:cNvPr id="224" name="Google Shape;224;p10" descr="Metal garden wheelbarrow - with effort indicated by a upward arrow on the right where you hold the wheelbarrow. Fulcrum indicated on the left hand side under the wheel. Load (contents) indicated to be in the wheelbarrow."/>
          <p:cNvPicPr preferRelativeResize="0"/>
          <p:nvPr/>
        </p:nvPicPr>
        <p:blipFill>
          <a:blip r:embed="rId4" cstate="screen">
            <a:alphaModFix/>
            <a:extLst>
              <a:ext uri="{28A0092B-C50C-407E-A947-70E740481C1C}">
                <a14:useLocalDpi xmlns:a14="http://schemas.microsoft.com/office/drawing/2010/main"/>
              </a:ext>
            </a:extLst>
          </a:blip>
          <a:srcRect/>
          <a:stretch/>
        </p:blipFill>
        <p:spPr>
          <a:xfrm>
            <a:off x="4851267" y="4341607"/>
            <a:ext cx="1920236" cy="1609093"/>
          </a:xfrm>
          <a:prstGeom prst="rect">
            <a:avLst/>
          </a:prstGeom>
          <a:noFill/>
          <a:ln>
            <a:noFill/>
          </a:ln>
        </p:spPr>
      </p:pic>
      <p:sp>
        <p:nvSpPr>
          <p:cNvPr id="2" name="Triangle 1">
            <a:extLst>
              <a:ext uri="{FF2B5EF4-FFF2-40B4-BE49-F238E27FC236}">
                <a16:creationId xmlns:a16="http://schemas.microsoft.com/office/drawing/2014/main" id="{6F6F040C-595F-88AA-2ABA-3AF2FC8D5AA7}"/>
              </a:ext>
            </a:extLst>
          </p:cNvPr>
          <p:cNvSpPr/>
          <p:nvPr/>
        </p:nvSpPr>
        <p:spPr>
          <a:xfrm>
            <a:off x="3352971" y="4776026"/>
            <a:ext cx="597975" cy="515496"/>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riangle 2">
            <a:extLst>
              <a:ext uri="{FF2B5EF4-FFF2-40B4-BE49-F238E27FC236}">
                <a16:creationId xmlns:a16="http://schemas.microsoft.com/office/drawing/2014/main" id="{85099633-88B9-AF81-F60D-7C7DD7B44581}"/>
              </a:ext>
            </a:extLst>
          </p:cNvPr>
          <p:cNvSpPr/>
          <p:nvPr/>
        </p:nvSpPr>
        <p:spPr>
          <a:xfrm>
            <a:off x="5192805" y="5950305"/>
            <a:ext cx="597975" cy="515496"/>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4">
            <a:extLst>
              <a:ext uri="{FF2B5EF4-FFF2-40B4-BE49-F238E27FC236}">
                <a16:creationId xmlns:a16="http://schemas.microsoft.com/office/drawing/2014/main" id="{3CD28D39-BB29-5BF6-1005-7DF3FA570637}"/>
              </a:ext>
            </a:extLst>
          </p:cNvPr>
          <p:cNvCxnSpPr>
            <a:cxnSpLocks/>
          </p:cNvCxnSpPr>
          <p:nvPr/>
        </p:nvCxnSpPr>
        <p:spPr>
          <a:xfrm flipV="1">
            <a:off x="1161033" y="4341607"/>
            <a:ext cx="0" cy="627842"/>
          </a:xfrm>
          <a:prstGeom prst="line">
            <a:avLst/>
          </a:prstGeom>
          <a:ln w="38100">
            <a:solidFill>
              <a:schemeClr val="tx1"/>
            </a:solidFill>
            <a:headEnd type="oval" w="lg" len="lg"/>
            <a:tailEnd type="triangle" w="lg" len="lg"/>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1DB56D98-CE22-0326-3AD6-597C88B11899}"/>
              </a:ext>
            </a:extLst>
          </p:cNvPr>
          <p:cNvSpPr txBox="1"/>
          <p:nvPr/>
        </p:nvSpPr>
        <p:spPr>
          <a:xfrm>
            <a:off x="2678706" y="3814527"/>
            <a:ext cx="2645588" cy="769441"/>
          </a:xfrm>
          <a:prstGeom prst="rect">
            <a:avLst/>
          </a:prstGeom>
          <a:noFill/>
        </p:spPr>
        <p:txBody>
          <a:bodyPr wrap="square" rtlCol="0">
            <a:spAutoFit/>
          </a:bodyPr>
          <a:lstStyle/>
          <a:p>
            <a:pPr algn="ctr"/>
            <a:r>
              <a:rPr lang="en-US" sz="2200" dirty="0"/>
              <a:t>load </a:t>
            </a:r>
          </a:p>
          <a:p>
            <a:pPr algn="ctr"/>
            <a:r>
              <a:rPr lang="en-US" sz="2200" dirty="0"/>
              <a:t>(object)</a:t>
            </a:r>
          </a:p>
        </p:txBody>
      </p:sp>
      <p:sp>
        <p:nvSpPr>
          <p:cNvPr id="7" name="TextBox 6">
            <a:extLst>
              <a:ext uri="{FF2B5EF4-FFF2-40B4-BE49-F238E27FC236}">
                <a16:creationId xmlns:a16="http://schemas.microsoft.com/office/drawing/2014/main" id="{1D26DBBC-2F35-2781-7934-C336974667B6}"/>
              </a:ext>
            </a:extLst>
          </p:cNvPr>
          <p:cNvSpPr txBox="1"/>
          <p:nvPr/>
        </p:nvSpPr>
        <p:spPr>
          <a:xfrm>
            <a:off x="1144937" y="4475525"/>
            <a:ext cx="875601" cy="430887"/>
          </a:xfrm>
          <a:prstGeom prst="rect">
            <a:avLst/>
          </a:prstGeom>
          <a:noFill/>
        </p:spPr>
        <p:txBody>
          <a:bodyPr wrap="square" rtlCol="0">
            <a:spAutoFit/>
          </a:bodyPr>
          <a:lstStyle/>
          <a:p>
            <a:pPr algn="ctr"/>
            <a:r>
              <a:rPr lang="en-US" sz="2200" dirty="0"/>
              <a:t>effort</a:t>
            </a:r>
          </a:p>
        </p:txBody>
      </p:sp>
      <p:sp>
        <p:nvSpPr>
          <p:cNvPr id="9" name="TextBox 8">
            <a:extLst>
              <a:ext uri="{FF2B5EF4-FFF2-40B4-BE49-F238E27FC236}">
                <a16:creationId xmlns:a16="http://schemas.microsoft.com/office/drawing/2014/main" id="{4D622304-C1F7-CE1B-523D-496734AD82E5}"/>
              </a:ext>
            </a:extLst>
          </p:cNvPr>
          <p:cNvSpPr txBox="1"/>
          <p:nvPr/>
        </p:nvSpPr>
        <p:spPr>
          <a:xfrm>
            <a:off x="2943225" y="5302418"/>
            <a:ext cx="1282892" cy="430887"/>
          </a:xfrm>
          <a:prstGeom prst="rect">
            <a:avLst/>
          </a:prstGeom>
          <a:noFill/>
        </p:spPr>
        <p:txBody>
          <a:bodyPr wrap="square" rtlCol="0">
            <a:spAutoFit/>
          </a:bodyPr>
          <a:lstStyle/>
          <a:p>
            <a:pPr algn="ctr"/>
            <a:r>
              <a:rPr lang="en-US" sz="2200" dirty="0"/>
              <a:t>fulcrum</a:t>
            </a:r>
          </a:p>
        </p:txBody>
      </p:sp>
      <p:sp>
        <p:nvSpPr>
          <p:cNvPr id="10" name="TextBox 9">
            <a:extLst>
              <a:ext uri="{FF2B5EF4-FFF2-40B4-BE49-F238E27FC236}">
                <a16:creationId xmlns:a16="http://schemas.microsoft.com/office/drawing/2014/main" id="{DF204FDB-C1CC-DCA1-B26E-853E46950190}"/>
              </a:ext>
            </a:extLst>
          </p:cNvPr>
          <p:cNvSpPr txBox="1"/>
          <p:nvPr/>
        </p:nvSpPr>
        <p:spPr>
          <a:xfrm>
            <a:off x="5603913" y="5992807"/>
            <a:ext cx="1282892" cy="430887"/>
          </a:xfrm>
          <a:prstGeom prst="rect">
            <a:avLst/>
          </a:prstGeom>
          <a:noFill/>
        </p:spPr>
        <p:txBody>
          <a:bodyPr wrap="square" rtlCol="0">
            <a:spAutoFit/>
          </a:bodyPr>
          <a:lstStyle/>
          <a:p>
            <a:pPr algn="ctr"/>
            <a:r>
              <a:rPr lang="en-US" sz="2200" dirty="0"/>
              <a:t>fulcrum</a:t>
            </a:r>
          </a:p>
        </p:txBody>
      </p:sp>
      <p:cxnSp>
        <p:nvCxnSpPr>
          <p:cNvPr id="11" name="Straight Connector 10">
            <a:extLst>
              <a:ext uri="{FF2B5EF4-FFF2-40B4-BE49-F238E27FC236}">
                <a16:creationId xmlns:a16="http://schemas.microsoft.com/office/drawing/2014/main" id="{C76CDA50-431A-3D25-0705-832335642E2A}"/>
              </a:ext>
            </a:extLst>
          </p:cNvPr>
          <p:cNvCxnSpPr>
            <a:cxnSpLocks/>
          </p:cNvCxnSpPr>
          <p:nvPr/>
        </p:nvCxnSpPr>
        <p:spPr>
          <a:xfrm flipV="1">
            <a:off x="6858062" y="3765019"/>
            <a:ext cx="0" cy="627842"/>
          </a:xfrm>
          <a:prstGeom prst="line">
            <a:avLst/>
          </a:prstGeom>
          <a:ln w="38100">
            <a:solidFill>
              <a:schemeClr val="tx1"/>
            </a:solidFill>
            <a:headEnd type="oval" w="lg" len="lg"/>
            <a:tailEnd type="triangle" w="lg" len="lg"/>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BD0AF953-73E6-322D-ED00-0E319C1C9145}"/>
              </a:ext>
            </a:extLst>
          </p:cNvPr>
          <p:cNvSpPr txBox="1"/>
          <p:nvPr/>
        </p:nvSpPr>
        <p:spPr>
          <a:xfrm>
            <a:off x="6841966" y="3898937"/>
            <a:ext cx="875601" cy="430887"/>
          </a:xfrm>
          <a:prstGeom prst="rect">
            <a:avLst/>
          </a:prstGeom>
          <a:noFill/>
        </p:spPr>
        <p:txBody>
          <a:bodyPr wrap="square" rtlCol="0">
            <a:spAutoFit/>
          </a:bodyPr>
          <a:lstStyle/>
          <a:p>
            <a:pPr algn="ctr"/>
            <a:r>
              <a:rPr lang="en-US" sz="2200" dirty="0"/>
              <a:t>effort</a:t>
            </a:r>
          </a:p>
        </p:txBody>
      </p:sp>
      <p:sp>
        <p:nvSpPr>
          <p:cNvPr id="14" name="TextBox 13">
            <a:extLst>
              <a:ext uri="{FF2B5EF4-FFF2-40B4-BE49-F238E27FC236}">
                <a16:creationId xmlns:a16="http://schemas.microsoft.com/office/drawing/2014/main" id="{35C30548-EFCE-A08A-0A13-2114783065DA}"/>
              </a:ext>
            </a:extLst>
          </p:cNvPr>
          <p:cNvSpPr txBox="1"/>
          <p:nvPr/>
        </p:nvSpPr>
        <p:spPr>
          <a:xfrm>
            <a:off x="5645336" y="5020436"/>
            <a:ext cx="2645588" cy="769441"/>
          </a:xfrm>
          <a:prstGeom prst="rect">
            <a:avLst/>
          </a:prstGeom>
          <a:noFill/>
        </p:spPr>
        <p:txBody>
          <a:bodyPr wrap="square" rtlCol="0">
            <a:spAutoFit/>
          </a:bodyPr>
          <a:lstStyle/>
          <a:p>
            <a:pPr algn="ctr"/>
            <a:r>
              <a:rPr lang="en-US" sz="2200" dirty="0"/>
              <a:t>load </a:t>
            </a:r>
          </a:p>
          <a:p>
            <a:pPr algn="ctr"/>
            <a:r>
              <a:rPr lang="en-US" sz="2200" dirty="0"/>
              <a:t>(contents)</a:t>
            </a:r>
          </a:p>
        </p:txBody>
      </p:sp>
      <p:pic>
        <p:nvPicPr>
          <p:cNvPr id="16" name="Picture 15" descr="Steel tweezers - with effort (fingers) indicated by a in the middle of the tweezers where they are squeezed. With . fulcrum indicated on the left hand side under the wheel. Load (object) indicated on the right where the tweezers come together. ">
            <a:extLst>
              <a:ext uri="{FF2B5EF4-FFF2-40B4-BE49-F238E27FC236}">
                <a16:creationId xmlns:a16="http://schemas.microsoft.com/office/drawing/2014/main" id="{1FE7B12E-9D08-CFDE-AF4D-E1E31A76CA8A}"/>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8043739" y="4419761"/>
            <a:ext cx="3228137" cy="1743521"/>
          </a:xfrm>
          <a:prstGeom prst="rect">
            <a:avLst/>
          </a:prstGeom>
        </p:spPr>
      </p:pic>
      <p:sp>
        <p:nvSpPr>
          <p:cNvPr id="17" name="Triangle 16">
            <a:extLst>
              <a:ext uri="{FF2B5EF4-FFF2-40B4-BE49-F238E27FC236}">
                <a16:creationId xmlns:a16="http://schemas.microsoft.com/office/drawing/2014/main" id="{10751213-68DC-310C-89DD-E100B3AE9F76}"/>
              </a:ext>
            </a:extLst>
          </p:cNvPr>
          <p:cNvSpPr/>
          <p:nvPr/>
        </p:nvSpPr>
        <p:spPr>
          <a:xfrm>
            <a:off x="8122136" y="5026633"/>
            <a:ext cx="597975" cy="515496"/>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8AC8DCE3-597A-7D47-A3C1-E5DC7BE20DE2}"/>
              </a:ext>
            </a:extLst>
          </p:cNvPr>
          <p:cNvSpPr txBox="1"/>
          <p:nvPr/>
        </p:nvSpPr>
        <p:spPr>
          <a:xfrm>
            <a:off x="7779677" y="5574434"/>
            <a:ext cx="1282892" cy="430887"/>
          </a:xfrm>
          <a:prstGeom prst="rect">
            <a:avLst/>
          </a:prstGeom>
          <a:noFill/>
        </p:spPr>
        <p:txBody>
          <a:bodyPr wrap="square" rtlCol="0">
            <a:spAutoFit/>
          </a:bodyPr>
          <a:lstStyle/>
          <a:p>
            <a:pPr algn="ctr"/>
            <a:r>
              <a:rPr lang="en-US" sz="2200" dirty="0"/>
              <a:t>fulcrum</a:t>
            </a:r>
          </a:p>
        </p:txBody>
      </p:sp>
      <p:sp>
        <p:nvSpPr>
          <p:cNvPr id="19" name="TextBox 18">
            <a:extLst>
              <a:ext uri="{FF2B5EF4-FFF2-40B4-BE49-F238E27FC236}">
                <a16:creationId xmlns:a16="http://schemas.microsoft.com/office/drawing/2014/main" id="{39B97213-0DC2-ACCD-5BBE-00947C8076DC}"/>
              </a:ext>
            </a:extLst>
          </p:cNvPr>
          <p:cNvSpPr txBox="1"/>
          <p:nvPr/>
        </p:nvSpPr>
        <p:spPr>
          <a:xfrm>
            <a:off x="9317015" y="4381143"/>
            <a:ext cx="1393496" cy="769441"/>
          </a:xfrm>
          <a:prstGeom prst="rect">
            <a:avLst/>
          </a:prstGeom>
          <a:noFill/>
        </p:spPr>
        <p:txBody>
          <a:bodyPr wrap="square" rtlCol="0">
            <a:spAutoFit/>
          </a:bodyPr>
          <a:lstStyle/>
          <a:p>
            <a:pPr algn="ctr"/>
            <a:r>
              <a:rPr lang="en-US" sz="2200" dirty="0"/>
              <a:t>effort (fingers)</a:t>
            </a:r>
          </a:p>
        </p:txBody>
      </p:sp>
      <p:sp>
        <p:nvSpPr>
          <p:cNvPr id="20" name="TextBox 19">
            <a:extLst>
              <a:ext uri="{FF2B5EF4-FFF2-40B4-BE49-F238E27FC236}">
                <a16:creationId xmlns:a16="http://schemas.microsoft.com/office/drawing/2014/main" id="{8377F2DF-714A-0392-6058-40FCFE940CA9}"/>
              </a:ext>
            </a:extLst>
          </p:cNvPr>
          <p:cNvSpPr txBox="1"/>
          <p:nvPr/>
        </p:nvSpPr>
        <p:spPr>
          <a:xfrm>
            <a:off x="10183964" y="5393841"/>
            <a:ext cx="2645588" cy="769441"/>
          </a:xfrm>
          <a:prstGeom prst="rect">
            <a:avLst/>
          </a:prstGeom>
          <a:noFill/>
        </p:spPr>
        <p:txBody>
          <a:bodyPr wrap="square" rtlCol="0">
            <a:spAutoFit/>
          </a:bodyPr>
          <a:lstStyle/>
          <a:p>
            <a:pPr algn="ctr"/>
            <a:r>
              <a:rPr lang="en-US" sz="2200" dirty="0"/>
              <a:t>load </a:t>
            </a:r>
          </a:p>
          <a:p>
            <a:pPr algn="ctr"/>
            <a:r>
              <a:rPr lang="en-US" sz="2200" dirty="0"/>
              <a:t>(object)</a:t>
            </a:r>
          </a:p>
        </p:txBody>
      </p:sp>
      <p:sp>
        <p:nvSpPr>
          <p:cNvPr id="23" name="Google Shape;221;p10">
            <a:extLst>
              <a:ext uri="{FF2B5EF4-FFF2-40B4-BE49-F238E27FC236}">
                <a16:creationId xmlns:a16="http://schemas.microsoft.com/office/drawing/2014/main" id="{D44998F7-9D8D-730F-1493-262D2D13488A}"/>
              </a:ext>
            </a:extLst>
          </p:cNvPr>
          <p:cNvSpPr txBox="1">
            <a:spLocks noGrp="1"/>
          </p:cNvSpPr>
          <p:nvPr>
            <p:ph type="body" idx="1"/>
          </p:nvPr>
        </p:nvSpPr>
        <p:spPr>
          <a:xfrm>
            <a:off x="838200" y="1573619"/>
            <a:ext cx="10772554" cy="1908855"/>
          </a:xfrm>
          <a:custGeom>
            <a:avLst/>
            <a:gdLst>
              <a:gd name="csX0" fmla="*/ 0 w 10772554"/>
              <a:gd name="csY0" fmla="*/ 0 h 1908855"/>
              <a:gd name="csX1" fmla="*/ 673285 w 10772554"/>
              <a:gd name="csY1" fmla="*/ 0 h 1908855"/>
              <a:gd name="csX2" fmla="*/ 1454295 w 10772554"/>
              <a:gd name="csY2" fmla="*/ 0 h 1908855"/>
              <a:gd name="csX3" fmla="*/ 2235305 w 10772554"/>
              <a:gd name="csY3" fmla="*/ 0 h 1908855"/>
              <a:gd name="csX4" fmla="*/ 3016315 w 10772554"/>
              <a:gd name="csY4" fmla="*/ 0 h 1908855"/>
              <a:gd name="csX5" fmla="*/ 3689600 w 10772554"/>
              <a:gd name="csY5" fmla="*/ 0 h 1908855"/>
              <a:gd name="csX6" fmla="*/ 4255159 w 10772554"/>
              <a:gd name="csY6" fmla="*/ 0 h 1908855"/>
              <a:gd name="csX7" fmla="*/ 4820718 w 10772554"/>
              <a:gd name="csY7" fmla="*/ 0 h 1908855"/>
              <a:gd name="csX8" fmla="*/ 5278551 w 10772554"/>
              <a:gd name="csY8" fmla="*/ 0 h 1908855"/>
              <a:gd name="csX9" fmla="*/ 5736385 w 10772554"/>
              <a:gd name="csY9" fmla="*/ 0 h 1908855"/>
              <a:gd name="csX10" fmla="*/ 6194219 w 10772554"/>
              <a:gd name="csY10" fmla="*/ 0 h 1908855"/>
              <a:gd name="csX11" fmla="*/ 6652052 w 10772554"/>
              <a:gd name="csY11" fmla="*/ 0 h 1908855"/>
              <a:gd name="csX12" fmla="*/ 7217611 w 10772554"/>
              <a:gd name="csY12" fmla="*/ 0 h 1908855"/>
              <a:gd name="csX13" fmla="*/ 7675445 w 10772554"/>
              <a:gd name="csY13" fmla="*/ 0 h 1908855"/>
              <a:gd name="csX14" fmla="*/ 8564180 w 10772554"/>
              <a:gd name="csY14" fmla="*/ 0 h 1908855"/>
              <a:gd name="csX15" fmla="*/ 9237465 w 10772554"/>
              <a:gd name="csY15" fmla="*/ 0 h 1908855"/>
              <a:gd name="csX16" fmla="*/ 9695299 w 10772554"/>
              <a:gd name="csY16" fmla="*/ 0 h 1908855"/>
              <a:gd name="csX17" fmla="*/ 10153132 w 10772554"/>
              <a:gd name="csY17" fmla="*/ 0 h 1908855"/>
              <a:gd name="csX18" fmla="*/ 10772554 w 10772554"/>
              <a:gd name="csY18" fmla="*/ 0 h 1908855"/>
              <a:gd name="csX19" fmla="*/ 10772554 w 10772554"/>
              <a:gd name="csY19" fmla="*/ 655374 h 1908855"/>
              <a:gd name="csX20" fmla="*/ 10772554 w 10772554"/>
              <a:gd name="csY20" fmla="*/ 1253481 h 1908855"/>
              <a:gd name="csX21" fmla="*/ 10772554 w 10772554"/>
              <a:gd name="csY21" fmla="*/ 1908855 h 1908855"/>
              <a:gd name="csX22" fmla="*/ 10206995 w 10772554"/>
              <a:gd name="csY22" fmla="*/ 1908855 h 1908855"/>
              <a:gd name="csX23" fmla="*/ 9749161 w 10772554"/>
              <a:gd name="csY23" fmla="*/ 1908855 h 1908855"/>
              <a:gd name="csX24" fmla="*/ 9399053 w 10772554"/>
              <a:gd name="csY24" fmla="*/ 1908855 h 1908855"/>
              <a:gd name="csX25" fmla="*/ 8618043 w 10772554"/>
              <a:gd name="csY25" fmla="*/ 1908855 h 1908855"/>
              <a:gd name="csX26" fmla="*/ 7944759 w 10772554"/>
              <a:gd name="csY26" fmla="*/ 1908855 h 1908855"/>
              <a:gd name="csX27" fmla="*/ 7271474 w 10772554"/>
              <a:gd name="csY27" fmla="*/ 1908855 h 1908855"/>
              <a:gd name="csX28" fmla="*/ 6705915 w 10772554"/>
              <a:gd name="csY28" fmla="*/ 1908855 h 1908855"/>
              <a:gd name="csX29" fmla="*/ 5817179 w 10772554"/>
              <a:gd name="csY29" fmla="*/ 1908855 h 1908855"/>
              <a:gd name="csX30" fmla="*/ 5251620 w 10772554"/>
              <a:gd name="csY30" fmla="*/ 1908855 h 1908855"/>
              <a:gd name="csX31" fmla="*/ 4470610 w 10772554"/>
              <a:gd name="csY31" fmla="*/ 1908855 h 1908855"/>
              <a:gd name="csX32" fmla="*/ 4120502 w 10772554"/>
              <a:gd name="csY32" fmla="*/ 1908855 h 1908855"/>
              <a:gd name="csX33" fmla="*/ 3339492 w 10772554"/>
              <a:gd name="csY33" fmla="*/ 1908855 h 1908855"/>
              <a:gd name="csX34" fmla="*/ 2666207 w 10772554"/>
              <a:gd name="csY34" fmla="*/ 1908855 h 1908855"/>
              <a:gd name="csX35" fmla="*/ 2100648 w 10772554"/>
              <a:gd name="csY35" fmla="*/ 1908855 h 1908855"/>
              <a:gd name="csX36" fmla="*/ 1750540 w 10772554"/>
              <a:gd name="csY36" fmla="*/ 1908855 h 1908855"/>
              <a:gd name="csX37" fmla="*/ 861804 w 10772554"/>
              <a:gd name="csY37" fmla="*/ 1908855 h 1908855"/>
              <a:gd name="csX38" fmla="*/ 0 w 10772554"/>
              <a:gd name="csY38" fmla="*/ 1908855 h 1908855"/>
              <a:gd name="csX39" fmla="*/ 0 w 10772554"/>
              <a:gd name="csY39" fmla="*/ 1291659 h 1908855"/>
              <a:gd name="csX40" fmla="*/ 0 w 10772554"/>
              <a:gd name="csY40" fmla="*/ 636285 h 1908855"/>
              <a:gd name="csX41" fmla="*/ 0 w 10772554"/>
              <a:gd name="csY41" fmla="*/ 0 h 1908855"/>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Lst>
            <a:rect l="l" t="t" r="r" b="b"/>
            <a:pathLst>
              <a:path w="10772554" h="1908855" fill="none" extrusionOk="0">
                <a:moveTo>
                  <a:pt x="0" y="0"/>
                </a:moveTo>
                <a:cubicBezTo>
                  <a:pt x="269147" y="20017"/>
                  <a:pt x="452774" y="32590"/>
                  <a:pt x="673285" y="0"/>
                </a:cubicBezTo>
                <a:cubicBezTo>
                  <a:pt x="893796" y="-32590"/>
                  <a:pt x="1191357" y="24415"/>
                  <a:pt x="1454295" y="0"/>
                </a:cubicBezTo>
                <a:cubicBezTo>
                  <a:pt x="1717233" y="-24415"/>
                  <a:pt x="2061414" y="12689"/>
                  <a:pt x="2235305" y="0"/>
                </a:cubicBezTo>
                <a:cubicBezTo>
                  <a:pt x="2409196" y="-12689"/>
                  <a:pt x="2778761" y="19327"/>
                  <a:pt x="3016315" y="0"/>
                </a:cubicBezTo>
                <a:cubicBezTo>
                  <a:pt x="3253869" y="-19327"/>
                  <a:pt x="3408874" y="-3877"/>
                  <a:pt x="3689600" y="0"/>
                </a:cubicBezTo>
                <a:cubicBezTo>
                  <a:pt x="3970327" y="3877"/>
                  <a:pt x="4060964" y="9636"/>
                  <a:pt x="4255159" y="0"/>
                </a:cubicBezTo>
                <a:cubicBezTo>
                  <a:pt x="4449354" y="-9636"/>
                  <a:pt x="4551277" y="5215"/>
                  <a:pt x="4820718" y="0"/>
                </a:cubicBezTo>
                <a:cubicBezTo>
                  <a:pt x="5090159" y="-5215"/>
                  <a:pt x="5083848" y="21657"/>
                  <a:pt x="5278551" y="0"/>
                </a:cubicBezTo>
                <a:cubicBezTo>
                  <a:pt x="5473254" y="-21657"/>
                  <a:pt x="5530315" y="714"/>
                  <a:pt x="5736385" y="0"/>
                </a:cubicBezTo>
                <a:cubicBezTo>
                  <a:pt x="5942455" y="-714"/>
                  <a:pt x="6004276" y="15361"/>
                  <a:pt x="6194219" y="0"/>
                </a:cubicBezTo>
                <a:cubicBezTo>
                  <a:pt x="6384162" y="-15361"/>
                  <a:pt x="6538638" y="22762"/>
                  <a:pt x="6652052" y="0"/>
                </a:cubicBezTo>
                <a:cubicBezTo>
                  <a:pt x="6765466" y="-22762"/>
                  <a:pt x="6945176" y="-6207"/>
                  <a:pt x="7217611" y="0"/>
                </a:cubicBezTo>
                <a:cubicBezTo>
                  <a:pt x="7490046" y="6207"/>
                  <a:pt x="7537583" y="-2570"/>
                  <a:pt x="7675445" y="0"/>
                </a:cubicBezTo>
                <a:cubicBezTo>
                  <a:pt x="7813307" y="2570"/>
                  <a:pt x="8184158" y="14986"/>
                  <a:pt x="8564180" y="0"/>
                </a:cubicBezTo>
                <a:cubicBezTo>
                  <a:pt x="8944203" y="-14986"/>
                  <a:pt x="8946537" y="-15496"/>
                  <a:pt x="9237465" y="0"/>
                </a:cubicBezTo>
                <a:cubicBezTo>
                  <a:pt x="9528393" y="15496"/>
                  <a:pt x="9582145" y="22435"/>
                  <a:pt x="9695299" y="0"/>
                </a:cubicBezTo>
                <a:cubicBezTo>
                  <a:pt x="9808453" y="-22435"/>
                  <a:pt x="10038792" y="-19178"/>
                  <a:pt x="10153132" y="0"/>
                </a:cubicBezTo>
                <a:cubicBezTo>
                  <a:pt x="10267472" y="19178"/>
                  <a:pt x="10604986" y="-10385"/>
                  <a:pt x="10772554" y="0"/>
                </a:cubicBezTo>
                <a:cubicBezTo>
                  <a:pt x="10794590" y="184330"/>
                  <a:pt x="10769355" y="485814"/>
                  <a:pt x="10772554" y="655374"/>
                </a:cubicBezTo>
                <a:cubicBezTo>
                  <a:pt x="10775753" y="824934"/>
                  <a:pt x="10746771" y="1026903"/>
                  <a:pt x="10772554" y="1253481"/>
                </a:cubicBezTo>
                <a:cubicBezTo>
                  <a:pt x="10798337" y="1480059"/>
                  <a:pt x="10747982" y="1745801"/>
                  <a:pt x="10772554" y="1908855"/>
                </a:cubicBezTo>
                <a:cubicBezTo>
                  <a:pt x="10511502" y="1900275"/>
                  <a:pt x="10482404" y="1914425"/>
                  <a:pt x="10206995" y="1908855"/>
                </a:cubicBezTo>
                <a:cubicBezTo>
                  <a:pt x="9931586" y="1903285"/>
                  <a:pt x="9861695" y="1928571"/>
                  <a:pt x="9749161" y="1908855"/>
                </a:cubicBezTo>
                <a:cubicBezTo>
                  <a:pt x="9636627" y="1889139"/>
                  <a:pt x="9553738" y="1901795"/>
                  <a:pt x="9399053" y="1908855"/>
                </a:cubicBezTo>
                <a:cubicBezTo>
                  <a:pt x="9244368" y="1915915"/>
                  <a:pt x="8995792" y="1891666"/>
                  <a:pt x="8618043" y="1908855"/>
                </a:cubicBezTo>
                <a:cubicBezTo>
                  <a:pt x="8240294" y="1926045"/>
                  <a:pt x="8215668" y="1921311"/>
                  <a:pt x="7944759" y="1908855"/>
                </a:cubicBezTo>
                <a:cubicBezTo>
                  <a:pt x="7673850" y="1896399"/>
                  <a:pt x="7518947" y="1882266"/>
                  <a:pt x="7271474" y="1908855"/>
                </a:cubicBezTo>
                <a:cubicBezTo>
                  <a:pt x="7024002" y="1935444"/>
                  <a:pt x="6911232" y="1895824"/>
                  <a:pt x="6705915" y="1908855"/>
                </a:cubicBezTo>
                <a:cubicBezTo>
                  <a:pt x="6500598" y="1921886"/>
                  <a:pt x="6246248" y="1906505"/>
                  <a:pt x="5817179" y="1908855"/>
                </a:cubicBezTo>
                <a:cubicBezTo>
                  <a:pt x="5388110" y="1911205"/>
                  <a:pt x="5413553" y="1929149"/>
                  <a:pt x="5251620" y="1908855"/>
                </a:cubicBezTo>
                <a:cubicBezTo>
                  <a:pt x="5089687" y="1888561"/>
                  <a:pt x="4663872" y="1946899"/>
                  <a:pt x="4470610" y="1908855"/>
                </a:cubicBezTo>
                <a:cubicBezTo>
                  <a:pt x="4277348" y="1870812"/>
                  <a:pt x="4257993" y="1906095"/>
                  <a:pt x="4120502" y="1908855"/>
                </a:cubicBezTo>
                <a:cubicBezTo>
                  <a:pt x="3983011" y="1911615"/>
                  <a:pt x="3663969" y="1892705"/>
                  <a:pt x="3339492" y="1908855"/>
                </a:cubicBezTo>
                <a:cubicBezTo>
                  <a:pt x="3015015" y="1925006"/>
                  <a:pt x="2879600" y="1937906"/>
                  <a:pt x="2666207" y="1908855"/>
                </a:cubicBezTo>
                <a:cubicBezTo>
                  <a:pt x="2452815" y="1879804"/>
                  <a:pt x="2274240" y="1891257"/>
                  <a:pt x="2100648" y="1908855"/>
                </a:cubicBezTo>
                <a:cubicBezTo>
                  <a:pt x="1927056" y="1926453"/>
                  <a:pt x="1850337" y="1917419"/>
                  <a:pt x="1750540" y="1908855"/>
                </a:cubicBezTo>
                <a:cubicBezTo>
                  <a:pt x="1650743" y="1900291"/>
                  <a:pt x="1267557" y="1877884"/>
                  <a:pt x="861804" y="1908855"/>
                </a:cubicBezTo>
                <a:cubicBezTo>
                  <a:pt x="456051" y="1939826"/>
                  <a:pt x="258350" y="1942077"/>
                  <a:pt x="0" y="1908855"/>
                </a:cubicBezTo>
                <a:cubicBezTo>
                  <a:pt x="14328" y="1628837"/>
                  <a:pt x="-19192" y="1555898"/>
                  <a:pt x="0" y="1291659"/>
                </a:cubicBezTo>
                <a:cubicBezTo>
                  <a:pt x="19192" y="1027420"/>
                  <a:pt x="25174" y="963555"/>
                  <a:pt x="0" y="636285"/>
                </a:cubicBezTo>
                <a:cubicBezTo>
                  <a:pt x="-25174" y="309015"/>
                  <a:pt x="23819" y="209690"/>
                  <a:pt x="0" y="0"/>
                </a:cubicBezTo>
                <a:close/>
              </a:path>
              <a:path w="10772554" h="1908855" stroke="0" extrusionOk="0">
                <a:moveTo>
                  <a:pt x="0" y="0"/>
                </a:moveTo>
                <a:cubicBezTo>
                  <a:pt x="152492" y="12872"/>
                  <a:pt x="272651" y="-15843"/>
                  <a:pt x="350108" y="0"/>
                </a:cubicBezTo>
                <a:cubicBezTo>
                  <a:pt x="427565" y="15843"/>
                  <a:pt x="745447" y="-19380"/>
                  <a:pt x="915667" y="0"/>
                </a:cubicBezTo>
                <a:cubicBezTo>
                  <a:pt x="1085887" y="19380"/>
                  <a:pt x="1495995" y="28220"/>
                  <a:pt x="1696677" y="0"/>
                </a:cubicBezTo>
                <a:cubicBezTo>
                  <a:pt x="1897359" y="-28220"/>
                  <a:pt x="2161240" y="2816"/>
                  <a:pt x="2369962" y="0"/>
                </a:cubicBezTo>
                <a:cubicBezTo>
                  <a:pt x="2578684" y="-2816"/>
                  <a:pt x="2787417" y="-17718"/>
                  <a:pt x="3150972" y="0"/>
                </a:cubicBezTo>
                <a:cubicBezTo>
                  <a:pt x="3514527" y="17718"/>
                  <a:pt x="3694640" y="41877"/>
                  <a:pt x="4039708" y="0"/>
                </a:cubicBezTo>
                <a:cubicBezTo>
                  <a:pt x="4384776" y="-41877"/>
                  <a:pt x="4601627" y="-23871"/>
                  <a:pt x="4928443" y="0"/>
                </a:cubicBezTo>
                <a:cubicBezTo>
                  <a:pt x="5255259" y="23871"/>
                  <a:pt x="5327798" y="26984"/>
                  <a:pt x="5494003" y="0"/>
                </a:cubicBezTo>
                <a:cubicBezTo>
                  <a:pt x="5660208" y="-26984"/>
                  <a:pt x="5909493" y="-11070"/>
                  <a:pt x="6275013" y="0"/>
                </a:cubicBezTo>
                <a:cubicBezTo>
                  <a:pt x="6640533" y="11070"/>
                  <a:pt x="6495623" y="-7910"/>
                  <a:pt x="6625121" y="0"/>
                </a:cubicBezTo>
                <a:cubicBezTo>
                  <a:pt x="6754619" y="7910"/>
                  <a:pt x="7155208" y="30092"/>
                  <a:pt x="7406131" y="0"/>
                </a:cubicBezTo>
                <a:cubicBezTo>
                  <a:pt x="7657054" y="-30092"/>
                  <a:pt x="7900099" y="-5362"/>
                  <a:pt x="8187141" y="0"/>
                </a:cubicBezTo>
                <a:cubicBezTo>
                  <a:pt x="8474183" y="5362"/>
                  <a:pt x="8796561" y="37112"/>
                  <a:pt x="9075877" y="0"/>
                </a:cubicBezTo>
                <a:cubicBezTo>
                  <a:pt x="9355193" y="-37112"/>
                  <a:pt x="9679483" y="-15844"/>
                  <a:pt x="9856887" y="0"/>
                </a:cubicBezTo>
                <a:cubicBezTo>
                  <a:pt x="10034291" y="15844"/>
                  <a:pt x="10350614" y="-10246"/>
                  <a:pt x="10772554" y="0"/>
                </a:cubicBezTo>
                <a:cubicBezTo>
                  <a:pt x="10763069" y="141951"/>
                  <a:pt x="10756588" y="447793"/>
                  <a:pt x="10772554" y="579019"/>
                </a:cubicBezTo>
                <a:cubicBezTo>
                  <a:pt x="10788520" y="710245"/>
                  <a:pt x="10769691" y="999449"/>
                  <a:pt x="10772554" y="1196216"/>
                </a:cubicBezTo>
                <a:cubicBezTo>
                  <a:pt x="10775417" y="1392983"/>
                  <a:pt x="10790772" y="1628732"/>
                  <a:pt x="10772554" y="1908855"/>
                </a:cubicBezTo>
                <a:cubicBezTo>
                  <a:pt x="10611744" y="1885165"/>
                  <a:pt x="10320541" y="1883520"/>
                  <a:pt x="10206995" y="1908855"/>
                </a:cubicBezTo>
                <a:cubicBezTo>
                  <a:pt x="10093449" y="1934190"/>
                  <a:pt x="9890038" y="1882289"/>
                  <a:pt x="9641436" y="1908855"/>
                </a:cubicBezTo>
                <a:cubicBezTo>
                  <a:pt x="9392834" y="1935421"/>
                  <a:pt x="9264788" y="1910848"/>
                  <a:pt x="9075877" y="1908855"/>
                </a:cubicBezTo>
                <a:cubicBezTo>
                  <a:pt x="8886966" y="1906862"/>
                  <a:pt x="8527866" y="1918321"/>
                  <a:pt x="8187141" y="1908855"/>
                </a:cubicBezTo>
                <a:cubicBezTo>
                  <a:pt x="7846416" y="1899389"/>
                  <a:pt x="7880726" y="1928417"/>
                  <a:pt x="7621582" y="1908855"/>
                </a:cubicBezTo>
                <a:cubicBezTo>
                  <a:pt x="7362438" y="1889293"/>
                  <a:pt x="7212661" y="1893176"/>
                  <a:pt x="7056023" y="1908855"/>
                </a:cubicBezTo>
                <a:cubicBezTo>
                  <a:pt x="6899385" y="1924534"/>
                  <a:pt x="6749674" y="1886049"/>
                  <a:pt x="6598189" y="1908855"/>
                </a:cubicBezTo>
                <a:cubicBezTo>
                  <a:pt x="6446704" y="1931661"/>
                  <a:pt x="6324402" y="1901411"/>
                  <a:pt x="6140356" y="1908855"/>
                </a:cubicBezTo>
                <a:cubicBezTo>
                  <a:pt x="5956310" y="1916299"/>
                  <a:pt x="5691895" y="1904938"/>
                  <a:pt x="5574797" y="1908855"/>
                </a:cubicBezTo>
                <a:cubicBezTo>
                  <a:pt x="5457699" y="1912772"/>
                  <a:pt x="5340561" y="1911656"/>
                  <a:pt x="5224689" y="1908855"/>
                </a:cubicBezTo>
                <a:cubicBezTo>
                  <a:pt x="5108817" y="1906054"/>
                  <a:pt x="4969591" y="1887688"/>
                  <a:pt x="4766855" y="1908855"/>
                </a:cubicBezTo>
                <a:cubicBezTo>
                  <a:pt x="4564119" y="1930022"/>
                  <a:pt x="4276599" y="1883001"/>
                  <a:pt x="3878119" y="1908855"/>
                </a:cubicBezTo>
                <a:cubicBezTo>
                  <a:pt x="3479639" y="1934709"/>
                  <a:pt x="3554685" y="1883997"/>
                  <a:pt x="3312560" y="1908855"/>
                </a:cubicBezTo>
                <a:cubicBezTo>
                  <a:pt x="3070435" y="1933713"/>
                  <a:pt x="2996078" y="1926653"/>
                  <a:pt x="2854727" y="1908855"/>
                </a:cubicBezTo>
                <a:cubicBezTo>
                  <a:pt x="2713376" y="1891057"/>
                  <a:pt x="2508733" y="1927693"/>
                  <a:pt x="2396893" y="1908855"/>
                </a:cubicBezTo>
                <a:cubicBezTo>
                  <a:pt x="2285053" y="1890017"/>
                  <a:pt x="1923446" y="1879032"/>
                  <a:pt x="1723609" y="1908855"/>
                </a:cubicBezTo>
                <a:cubicBezTo>
                  <a:pt x="1523772" y="1938678"/>
                  <a:pt x="1455789" y="1909641"/>
                  <a:pt x="1373501" y="1908855"/>
                </a:cubicBezTo>
                <a:cubicBezTo>
                  <a:pt x="1291213" y="1908069"/>
                  <a:pt x="887276" y="1925540"/>
                  <a:pt x="700216" y="1908855"/>
                </a:cubicBezTo>
                <a:cubicBezTo>
                  <a:pt x="513156" y="1892170"/>
                  <a:pt x="230068" y="1911905"/>
                  <a:pt x="0" y="1908855"/>
                </a:cubicBezTo>
                <a:cubicBezTo>
                  <a:pt x="-20002" y="1749749"/>
                  <a:pt x="-21956" y="1433101"/>
                  <a:pt x="0" y="1310747"/>
                </a:cubicBezTo>
                <a:cubicBezTo>
                  <a:pt x="21956" y="1188393"/>
                  <a:pt x="-14401" y="845001"/>
                  <a:pt x="0" y="636285"/>
                </a:cubicBezTo>
                <a:cubicBezTo>
                  <a:pt x="14401" y="427569"/>
                  <a:pt x="13137" y="177244"/>
                  <a:pt x="0" y="0"/>
                </a:cubicBezTo>
                <a:close/>
              </a:path>
            </a:pathLst>
          </a:custGeom>
          <a:solidFill>
            <a:srgbClr val="EBDDF4"/>
          </a:solidFill>
          <a:ln w="19050">
            <a:solidFill>
              <a:srgbClr val="432673"/>
            </a:solidFill>
            <a:extLst>
              <a:ext uri="{C807C97D-BFC1-408E-A445-0C87EB9F89A2}">
                <ask:lineSketchStyleProps xmlns:ask="http://schemas.microsoft.com/office/drawing/2018/sketchyshapes" sd="3726128557">
                  <a:prstGeom prst="rect">
                    <a:avLst/>
                  </a:prstGeom>
                  <ask:type>
                    <ask:lineSketchFreehand/>
                  </ask:type>
                </ask:lineSketchStyleProps>
              </a:ext>
            </a:extLst>
          </a:ln>
        </p:spPr>
        <p:txBody>
          <a:bodyPr spcFirstLastPara="1" wrap="square" lIns="180000" tIns="180000" rIns="180000" bIns="180000" anchor="t" anchorCtr="0">
            <a:normAutofit/>
          </a:bodyPr>
          <a:lstStyle/>
          <a:p>
            <a:pPr marL="0" indent="0">
              <a:spcBef>
                <a:spcPts val="1200"/>
              </a:spcBef>
              <a:buNone/>
            </a:pPr>
            <a:r>
              <a:rPr lang="en-GB" b="1" dirty="0"/>
              <a:t>Exercise</a:t>
            </a:r>
            <a:endParaRPr lang="en-GB" dirty="0"/>
          </a:p>
          <a:p>
            <a:pPr marL="0" lvl="0" indent="0" algn="l" rtl="0">
              <a:lnSpc>
                <a:spcPct val="108000"/>
              </a:lnSpc>
              <a:spcBef>
                <a:spcPts val="1200"/>
              </a:spcBef>
              <a:spcAft>
                <a:spcPts val="0"/>
              </a:spcAft>
              <a:buSzPts val="1800"/>
              <a:buNone/>
            </a:pPr>
            <a:r>
              <a:rPr lang="en-GB" dirty="0"/>
              <a:t>Can you give another example of each class of lever?</a:t>
            </a:r>
            <a:endParaRPr dirty="0"/>
          </a:p>
        </p:txBody>
      </p:sp>
      <p:sp>
        <p:nvSpPr>
          <p:cNvPr id="13" name="Google Shape;147;p2">
            <a:extLst>
              <a:ext uri="{FF2B5EF4-FFF2-40B4-BE49-F238E27FC236}">
                <a16:creationId xmlns:a16="http://schemas.microsoft.com/office/drawing/2014/main" id="{5CCE3960-7415-8BA4-0265-115990563836}"/>
              </a:ext>
            </a:extLst>
          </p:cNvPr>
          <p:cNvSpPr txBox="1">
            <a:spLocks/>
          </p:cNvSpPr>
          <p:nvPr/>
        </p:nvSpPr>
        <p:spPr>
          <a:xfrm>
            <a:off x="838200" y="6356349"/>
            <a:ext cx="4826000" cy="37465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pPr>
            <a:r>
              <a:rPr lang="en-US" dirty="0"/>
              <a:t>Resource 2: Key mathematical mechanics principles</a:t>
            </a:r>
          </a:p>
        </p:txBody>
      </p:sp>
      <p:sp>
        <p:nvSpPr>
          <p:cNvPr id="4" name="Text Placeholder 5">
            <a:extLst>
              <a:ext uri="{FF2B5EF4-FFF2-40B4-BE49-F238E27FC236}">
                <a16:creationId xmlns:a16="http://schemas.microsoft.com/office/drawing/2014/main" id="{2D94F9F7-4149-112E-38BE-9846EC7758D9}"/>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Moments and torque</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1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dirty="0"/>
              <a:t>The theory of moments</a:t>
            </a:r>
            <a:endParaRPr dirty="0"/>
          </a:p>
        </p:txBody>
      </p:sp>
      <mc:AlternateContent xmlns:mc="http://schemas.openxmlformats.org/markup-compatibility/2006" xmlns:a14="http://schemas.microsoft.com/office/drawing/2010/main">
        <mc:Choice Requires="a14">
          <p:sp>
            <p:nvSpPr>
              <p:cNvPr id="280" name="Google Shape;280;p16"/>
              <p:cNvSpPr txBox="1">
                <a:spLocks noGrp="1"/>
              </p:cNvSpPr>
              <p:nvPr>
                <p:ph type="body" idx="1"/>
              </p:nvPr>
            </p:nvSpPr>
            <p:spPr>
              <a:xfrm>
                <a:off x="838200" y="1436703"/>
                <a:ext cx="8816789" cy="4302173"/>
              </a:xfrm>
              <a:prstGeom prst="rect">
                <a:avLst/>
              </a:prstGeom>
              <a:solidFill>
                <a:schemeClr val="lt1"/>
              </a:solidFill>
              <a:ln>
                <a:noFill/>
              </a:ln>
            </p:spPr>
            <p:txBody>
              <a:bodyPr spcFirstLastPara="1" wrap="square" lIns="180000" tIns="180000" rIns="180000" bIns="180000" anchor="t" anchorCtr="0">
                <a:noAutofit/>
              </a:bodyPr>
              <a:lstStyle/>
              <a:p>
                <a:pPr marL="114300" lvl="0" indent="0" algn="l" rtl="0">
                  <a:lnSpc>
                    <a:spcPct val="108000"/>
                  </a:lnSpc>
                  <a:spcBef>
                    <a:spcPts val="1000"/>
                  </a:spcBef>
                  <a:spcAft>
                    <a:spcPts val="0"/>
                  </a:spcAft>
                  <a:buClr>
                    <a:srgbClr val="432673"/>
                  </a:buClr>
                  <a:buSzPts val="2400"/>
                  <a:buNone/>
                </a:pPr>
                <a:r>
                  <a:rPr lang="en-GB" dirty="0"/>
                  <a:t>When a lever is in equilibrium (not rotating):</a:t>
                </a:r>
              </a:p>
              <a:p>
                <a:pPr marL="114300" lvl="0" indent="0" algn="l" rtl="0">
                  <a:lnSpc>
                    <a:spcPct val="108000"/>
                  </a:lnSpc>
                  <a:spcBef>
                    <a:spcPts val="1000"/>
                  </a:spcBef>
                  <a:spcAft>
                    <a:spcPts val="0"/>
                  </a:spcAft>
                  <a:buClr>
                    <a:srgbClr val="432673"/>
                  </a:buClr>
                  <a:buSzPts val="2400"/>
                  <a:buNone/>
                </a:pPr>
                <a14:m>
                  <m:oMathPara xmlns:m="http://schemas.openxmlformats.org/officeDocument/2006/math">
                    <m:oMathParaPr>
                      <m:jc m:val="centerGroup"/>
                    </m:oMathParaPr>
                    <m:oMath xmlns:m="http://schemas.openxmlformats.org/officeDocument/2006/math">
                      <m:r>
                        <a:rPr lang="en-GB" i="1" dirty="0" smtClean="0">
                          <a:latin typeface="Cambria Math" panose="02040503050406030204" pitchFamily="18" charset="0"/>
                          <a:ea typeface="Times New Roman"/>
                          <a:cs typeface="Times New Roman"/>
                          <a:sym typeface="Times New Roman"/>
                        </a:rPr>
                        <m:t>𝐹</m:t>
                      </m:r>
                      <m:r>
                        <m:rPr>
                          <m:sty m:val="p"/>
                        </m:rPr>
                        <a:rPr lang="en-GB" i="0" baseline="-25000" dirty="0">
                          <a:latin typeface="Cambria Math" panose="02040503050406030204" pitchFamily="18" charset="0"/>
                        </a:rPr>
                        <m:t>E</m:t>
                      </m:r>
                      <m:r>
                        <a:rPr lang="en-GB" i="1" dirty="0">
                          <a:latin typeface="Cambria Math" panose="02040503050406030204" pitchFamily="18" charset="0"/>
                        </a:rPr>
                        <m:t>×</m:t>
                      </m:r>
                      <m:r>
                        <a:rPr lang="en-GB" i="1" dirty="0">
                          <a:latin typeface="Cambria Math" panose="02040503050406030204" pitchFamily="18" charset="0"/>
                          <a:ea typeface="Times New Roman"/>
                          <a:cs typeface="Times New Roman"/>
                          <a:sym typeface="Times New Roman"/>
                        </a:rPr>
                        <m:t>𝑎</m:t>
                      </m:r>
                      <m:r>
                        <a:rPr lang="en-GB" i="1" dirty="0">
                          <a:latin typeface="Cambria Math" panose="02040503050406030204" pitchFamily="18" charset="0"/>
                        </a:rPr>
                        <m:t>=</m:t>
                      </m:r>
                      <m:r>
                        <a:rPr lang="en-GB" i="1" dirty="0">
                          <a:latin typeface="Cambria Math" panose="02040503050406030204" pitchFamily="18" charset="0"/>
                          <a:ea typeface="Times New Roman"/>
                          <a:cs typeface="Times New Roman"/>
                          <a:sym typeface="Times New Roman"/>
                        </a:rPr>
                        <m:t>𝐹</m:t>
                      </m:r>
                      <m:r>
                        <m:rPr>
                          <m:sty m:val="p"/>
                        </m:rPr>
                        <a:rPr lang="en-GB" i="0" baseline="-25000" dirty="0">
                          <a:latin typeface="Cambria Math" panose="02040503050406030204" pitchFamily="18" charset="0"/>
                        </a:rPr>
                        <m:t>L</m:t>
                      </m:r>
                      <m:r>
                        <a:rPr lang="en-GB" i="1" dirty="0">
                          <a:latin typeface="Cambria Math" panose="02040503050406030204" pitchFamily="18" charset="0"/>
                        </a:rPr>
                        <m:t> × </m:t>
                      </m:r>
                      <m:r>
                        <a:rPr lang="en-GB" i="1" dirty="0">
                          <a:latin typeface="Cambria Math" panose="02040503050406030204" pitchFamily="18" charset="0"/>
                          <a:ea typeface="Times New Roman"/>
                          <a:cs typeface="Times New Roman"/>
                          <a:sym typeface="Times New Roman"/>
                        </a:rPr>
                        <m:t>𝑏</m:t>
                      </m:r>
                    </m:oMath>
                  </m:oMathPara>
                </a14:m>
                <a:endParaRPr lang="en-GB" dirty="0"/>
              </a:p>
              <a:p>
                <a:pPr marL="114300" lvl="0" indent="0" algn="l" rtl="0">
                  <a:lnSpc>
                    <a:spcPct val="108000"/>
                  </a:lnSpc>
                  <a:spcBef>
                    <a:spcPts val="1000"/>
                  </a:spcBef>
                  <a:spcAft>
                    <a:spcPts val="0"/>
                  </a:spcAft>
                  <a:buClr>
                    <a:srgbClr val="432673"/>
                  </a:buClr>
                  <a:buSzPts val="2400"/>
                  <a:buNone/>
                </a:pPr>
                <a:r>
                  <a:rPr lang="en-GB" dirty="0"/>
                  <a:t>The clockwise moment equals </a:t>
                </a:r>
                <a:br>
                  <a:rPr lang="en-GB" dirty="0"/>
                </a:br>
                <a:r>
                  <a:rPr lang="en-GB" dirty="0"/>
                  <a:t>the anti-clockwise moment, </a:t>
                </a:r>
                <a14:m>
                  <m:oMath xmlns:m="http://schemas.openxmlformats.org/officeDocument/2006/math">
                    <m:sSub>
                      <m:sSubPr>
                        <m:ctrlPr>
                          <a:rPr lang="en-GB" i="1" smtClean="0">
                            <a:latin typeface="Cambria Math" panose="02040503050406030204" pitchFamily="18" charset="0"/>
                          </a:rPr>
                        </m:ctrlPr>
                      </m:sSubPr>
                      <m:e>
                        <m:r>
                          <a:rPr lang="en-US" b="0" i="1" smtClean="0">
                            <a:latin typeface="Cambria Math" panose="02040503050406030204" pitchFamily="18" charset="0"/>
                          </a:rPr>
                          <m:t>𝑀</m:t>
                        </m:r>
                      </m:e>
                      <m:sub>
                        <m:r>
                          <m:rPr>
                            <m:sty m:val="p"/>
                          </m:rPr>
                          <a:rPr lang="en-US" b="0" i="0" smtClean="0">
                            <a:latin typeface="Cambria Math" panose="02040503050406030204" pitchFamily="18" charset="0"/>
                          </a:rPr>
                          <m:t>E</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𝑀</m:t>
                        </m:r>
                      </m:e>
                      <m:sub>
                        <m:r>
                          <m:rPr>
                            <m:sty m:val="p"/>
                          </m:rPr>
                          <a:rPr lang="en-US" b="0" i="0" smtClean="0">
                            <a:latin typeface="Cambria Math" panose="02040503050406030204" pitchFamily="18" charset="0"/>
                          </a:rPr>
                          <m:t>L</m:t>
                        </m:r>
                      </m:sub>
                    </m:sSub>
                  </m:oMath>
                </a14:m>
                <a:endParaRPr lang="en-GB" dirty="0"/>
              </a:p>
              <a:p>
                <a:pPr>
                  <a:buClr>
                    <a:srgbClr val="432673"/>
                  </a:buClr>
                  <a:buSzPts val="2400"/>
                </a:pPr>
                <a:r>
                  <a:rPr lang="en-GB" i="1" dirty="0">
                    <a:latin typeface="Times New Roman"/>
                    <a:ea typeface="Times New Roman"/>
                    <a:cs typeface="Times New Roman"/>
                    <a:sym typeface="Times New Roman"/>
                  </a:rPr>
                  <a:t>F</a:t>
                </a:r>
                <a:r>
                  <a:rPr lang="en-GB" baseline="-25000" dirty="0"/>
                  <a:t>E</a:t>
                </a:r>
                <a:r>
                  <a:rPr lang="en-GB" dirty="0"/>
                  <a:t> is the effort force</a:t>
                </a:r>
                <a:br>
                  <a:rPr lang="en-GB" dirty="0"/>
                </a:br>
                <a:r>
                  <a:rPr lang="en-GB" i="1" dirty="0">
                    <a:latin typeface="Times New Roman"/>
                    <a:ea typeface="Times New Roman"/>
                    <a:cs typeface="Times New Roman"/>
                    <a:sym typeface="Times New Roman"/>
                  </a:rPr>
                  <a:t>a</a:t>
                </a:r>
                <a:r>
                  <a:rPr lang="en-GB" dirty="0"/>
                  <a:t> is the perpendicular distance </a:t>
                </a:r>
                <a:br>
                  <a:rPr lang="en-GB" dirty="0"/>
                </a:br>
                <a:r>
                  <a:rPr lang="en-GB" dirty="0"/>
                  <a:t>of </a:t>
                </a:r>
                <a:r>
                  <a:rPr lang="en-GB" i="1" dirty="0">
                    <a:latin typeface="Times New Roman"/>
                    <a:ea typeface="Times New Roman"/>
                    <a:cs typeface="Times New Roman"/>
                    <a:sym typeface="Times New Roman"/>
                  </a:rPr>
                  <a:t>F</a:t>
                </a:r>
                <a:r>
                  <a:rPr lang="en-GB" baseline="-25000" dirty="0"/>
                  <a:t>E </a:t>
                </a:r>
                <a:r>
                  <a:rPr lang="en-GB" dirty="0"/>
                  <a:t>from the fulcrum</a:t>
                </a:r>
              </a:p>
              <a:p>
                <a:pPr>
                  <a:buClr>
                    <a:srgbClr val="432673"/>
                  </a:buClr>
                  <a:buSzPts val="2400"/>
                </a:pPr>
                <a:r>
                  <a:rPr lang="en-GB" i="1" dirty="0">
                    <a:latin typeface="Times New Roman"/>
                    <a:ea typeface="Times New Roman"/>
                    <a:cs typeface="Times New Roman"/>
                    <a:sym typeface="Times New Roman"/>
                  </a:rPr>
                  <a:t>F</a:t>
                </a:r>
                <a:r>
                  <a:rPr lang="en-GB" baseline="-25000" dirty="0"/>
                  <a:t>L</a:t>
                </a:r>
                <a:r>
                  <a:rPr lang="en-GB" dirty="0"/>
                  <a:t> is the load force </a:t>
                </a:r>
                <a:br>
                  <a:rPr lang="en-GB" dirty="0"/>
                </a:br>
                <a:r>
                  <a:rPr lang="en-GB" i="1" dirty="0">
                    <a:latin typeface="Times New Roman"/>
                    <a:ea typeface="Times New Roman"/>
                    <a:cs typeface="Times New Roman"/>
                    <a:sym typeface="Times New Roman"/>
                  </a:rPr>
                  <a:t>b</a:t>
                </a:r>
                <a:r>
                  <a:rPr lang="en-GB" dirty="0"/>
                  <a:t> is the perpendicular distance </a:t>
                </a:r>
                <a:br>
                  <a:rPr lang="en-GB" dirty="0"/>
                </a:br>
                <a:r>
                  <a:rPr lang="en-GB" dirty="0"/>
                  <a:t>of </a:t>
                </a:r>
                <a:r>
                  <a:rPr lang="en-GB" i="1" dirty="0">
                    <a:latin typeface="Times New Roman"/>
                    <a:ea typeface="Times New Roman"/>
                    <a:cs typeface="Times New Roman"/>
                    <a:sym typeface="Times New Roman"/>
                  </a:rPr>
                  <a:t>F</a:t>
                </a:r>
                <a:r>
                  <a:rPr lang="en-GB" baseline="-25000" dirty="0"/>
                  <a:t>L </a:t>
                </a:r>
                <a:r>
                  <a:rPr lang="en-GB" dirty="0"/>
                  <a:t>from the fulcrum.</a:t>
                </a:r>
              </a:p>
              <a:p>
                <a:pPr marL="114300" lvl="0" indent="0" algn="l" rtl="0">
                  <a:lnSpc>
                    <a:spcPct val="108000"/>
                  </a:lnSpc>
                  <a:spcBef>
                    <a:spcPts val="1000"/>
                  </a:spcBef>
                  <a:spcAft>
                    <a:spcPts val="0"/>
                  </a:spcAft>
                  <a:buClr>
                    <a:srgbClr val="432673"/>
                  </a:buClr>
                  <a:buSzPts val="2400"/>
                  <a:buNone/>
                </a:pPr>
                <a:endParaRPr lang="en-GB" dirty="0"/>
              </a:p>
              <a:p>
                <a:pPr marL="0" lvl="0" indent="0" algn="l" rtl="0">
                  <a:lnSpc>
                    <a:spcPct val="108000"/>
                  </a:lnSpc>
                  <a:spcBef>
                    <a:spcPts val="600"/>
                  </a:spcBef>
                  <a:spcAft>
                    <a:spcPts val="0"/>
                  </a:spcAft>
                  <a:buSzPts val="2400"/>
                  <a:buNone/>
                </a:pPr>
                <a:endParaRPr dirty="0"/>
              </a:p>
            </p:txBody>
          </p:sp>
        </mc:Choice>
        <mc:Fallback xmlns="">
          <p:sp>
            <p:nvSpPr>
              <p:cNvPr id="280" name="Google Shape;280;p16"/>
              <p:cNvSpPr txBox="1">
                <a:spLocks noGrp="1" noRot="1" noChangeAspect="1" noMove="1" noResize="1" noEditPoints="1" noAdjustHandles="1" noChangeArrowheads="1" noChangeShapeType="1" noTextEdit="1"/>
              </p:cNvSpPr>
              <p:nvPr>
                <p:ph type="body" idx="1"/>
              </p:nvPr>
            </p:nvSpPr>
            <p:spPr>
              <a:xfrm>
                <a:off x="838200" y="1436703"/>
                <a:ext cx="8816789" cy="4302173"/>
              </a:xfrm>
              <a:prstGeom prst="rect">
                <a:avLst/>
              </a:prstGeom>
              <a:blipFill>
                <a:blip r:embed="rId3"/>
                <a:stretch>
                  <a:fillRect b="-11799"/>
                </a:stretch>
              </a:blipFill>
              <a:ln>
                <a:noFill/>
              </a:ln>
            </p:spPr>
            <p:txBody>
              <a:bodyPr/>
              <a:lstStyle/>
              <a:p>
                <a:r>
                  <a:rPr lang="en-US">
                    <a:noFill/>
                  </a:rPr>
                  <a:t> </a:t>
                </a:r>
              </a:p>
            </p:txBody>
          </p:sp>
        </mc:Fallback>
      </mc:AlternateContent>
      <p:grpSp>
        <p:nvGrpSpPr>
          <p:cNvPr id="51" name="Group 50" descr="A diagram showing an lever tipped to the left.  It has a load on the left hand size of a rigid bar/beam, represented by a square. There is an arrow on the square pointing downwards, with the label FL. The distance between the load and the fulcrum is labelled b. The distance between the fulcrum and the effort force (labelled FE) is labelled A. ">
            <a:extLst>
              <a:ext uri="{FF2B5EF4-FFF2-40B4-BE49-F238E27FC236}">
                <a16:creationId xmlns:a16="http://schemas.microsoft.com/office/drawing/2014/main" id="{3BC4663A-60ED-9420-1BDC-3D28EF467996}"/>
              </a:ext>
            </a:extLst>
          </p:cNvPr>
          <p:cNvGrpSpPr/>
          <p:nvPr/>
        </p:nvGrpSpPr>
        <p:grpSpPr>
          <a:xfrm>
            <a:off x="7326936" y="2088449"/>
            <a:ext cx="4725538" cy="2514444"/>
            <a:chOff x="6311748" y="3338253"/>
            <a:chExt cx="5411110" cy="2879235"/>
          </a:xfrm>
        </p:grpSpPr>
        <p:sp>
          <p:nvSpPr>
            <p:cNvPr id="35" name="Triangle 34">
              <a:extLst>
                <a:ext uri="{FF2B5EF4-FFF2-40B4-BE49-F238E27FC236}">
                  <a16:creationId xmlns:a16="http://schemas.microsoft.com/office/drawing/2014/main" id="{A9FAE4AF-1876-77F6-D838-FC6A82EA8A3C}"/>
                </a:ext>
              </a:extLst>
            </p:cNvPr>
            <p:cNvSpPr/>
            <p:nvPr/>
          </p:nvSpPr>
          <p:spPr>
            <a:xfrm>
              <a:off x="8778283" y="4948268"/>
              <a:ext cx="597975" cy="515496"/>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6" name="Group 35">
              <a:extLst>
                <a:ext uri="{FF2B5EF4-FFF2-40B4-BE49-F238E27FC236}">
                  <a16:creationId xmlns:a16="http://schemas.microsoft.com/office/drawing/2014/main" id="{16F2FEA0-F6CA-7A58-8D2E-B3E7A5366A6F}"/>
                </a:ext>
              </a:extLst>
            </p:cNvPr>
            <p:cNvGrpSpPr/>
            <p:nvPr/>
          </p:nvGrpSpPr>
          <p:grpSpPr>
            <a:xfrm rot="20852473">
              <a:off x="7433645" y="4271012"/>
              <a:ext cx="3851462" cy="589875"/>
              <a:chOff x="1196788" y="4238039"/>
              <a:chExt cx="3851462" cy="589875"/>
            </a:xfrm>
          </p:grpSpPr>
          <p:cxnSp>
            <p:nvCxnSpPr>
              <p:cNvPr id="48" name="Straight Connector 47">
                <a:extLst>
                  <a:ext uri="{FF2B5EF4-FFF2-40B4-BE49-F238E27FC236}">
                    <a16:creationId xmlns:a16="http://schemas.microsoft.com/office/drawing/2014/main" id="{51A940DE-A6FF-5D98-094B-72EF9EE628FB}"/>
                  </a:ext>
                </a:extLst>
              </p:cNvPr>
              <p:cNvCxnSpPr/>
              <p:nvPr/>
            </p:nvCxnSpPr>
            <p:spPr>
              <a:xfrm>
                <a:off x="1196788" y="4827914"/>
                <a:ext cx="3851462" cy="0"/>
              </a:xfrm>
              <a:prstGeom prst="line">
                <a:avLst/>
              </a:prstGeom>
              <a:ln w="73025" cap="rnd">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Rectangle 48">
                <a:extLst>
                  <a:ext uri="{FF2B5EF4-FFF2-40B4-BE49-F238E27FC236}">
                    <a16:creationId xmlns:a16="http://schemas.microsoft.com/office/drawing/2014/main" id="{EB3142E2-E405-D229-F9E0-A42AC4E152B6}"/>
                  </a:ext>
                </a:extLst>
              </p:cNvPr>
              <p:cNvSpPr/>
              <p:nvPr/>
            </p:nvSpPr>
            <p:spPr>
              <a:xfrm>
                <a:off x="1299882" y="4238039"/>
                <a:ext cx="551329" cy="55132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7" name="Straight Connector 36">
              <a:extLst>
                <a:ext uri="{FF2B5EF4-FFF2-40B4-BE49-F238E27FC236}">
                  <a16:creationId xmlns:a16="http://schemas.microsoft.com/office/drawing/2014/main" id="{A9B7173E-FE43-3637-4B6D-E1C406D1317D}"/>
                </a:ext>
              </a:extLst>
            </p:cNvPr>
            <p:cNvCxnSpPr>
              <a:cxnSpLocks/>
            </p:cNvCxnSpPr>
            <p:nvPr/>
          </p:nvCxnSpPr>
          <p:spPr>
            <a:xfrm flipH="1">
              <a:off x="11262010" y="3828809"/>
              <a:ext cx="23097" cy="552828"/>
            </a:xfrm>
            <a:prstGeom prst="line">
              <a:avLst/>
            </a:prstGeom>
            <a:ln w="38100">
              <a:solidFill>
                <a:schemeClr val="tx1"/>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836BB666-2013-4E6D-6D24-50E019C975BC}"/>
                </a:ext>
              </a:extLst>
            </p:cNvPr>
            <p:cNvCxnSpPr>
              <a:cxnSpLocks/>
            </p:cNvCxnSpPr>
            <p:nvPr/>
          </p:nvCxnSpPr>
          <p:spPr>
            <a:xfrm>
              <a:off x="7849156" y="4894316"/>
              <a:ext cx="0" cy="690741"/>
            </a:xfrm>
            <a:prstGeom prst="line">
              <a:avLst/>
            </a:prstGeom>
            <a:ln w="38100">
              <a:solidFill>
                <a:schemeClr val="tx1"/>
              </a:solidFill>
              <a:headEnd type="oval" w="lg" len="lg"/>
              <a:tailEnd type="triangle" w="lg" len="lg"/>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0" name="TextBox 39">
                  <a:extLst>
                    <a:ext uri="{FF2B5EF4-FFF2-40B4-BE49-F238E27FC236}">
                      <a16:creationId xmlns:a16="http://schemas.microsoft.com/office/drawing/2014/main" id="{DED000CC-AA27-F151-206C-032AB04EB826}"/>
                    </a:ext>
                  </a:extLst>
                </p:cNvPr>
                <p:cNvSpPr txBox="1"/>
                <p:nvPr/>
              </p:nvSpPr>
              <p:spPr>
                <a:xfrm>
                  <a:off x="6311748" y="5393150"/>
                  <a:ext cx="2645588" cy="493399"/>
                </a:xfrm>
                <a:prstGeom prst="rect">
                  <a:avLst/>
                </a:prstGeom>
                <a:noFill/>
              </p:spPr>
              <p:txBody>
                <a:bodyPr wrap="square" rtlCol="0">
                  <a:spAutoFit/>
                </a:bodyPr>
                <a:lstStyle/>
                <a:p>
                  <a:pPr algn="ctr"/>
                  <a14:m>
                    <m:oMathPara xmlns:m="http://schemas.openxmlformats.org/officeDocument/2006/math">
                      <m:oMathParaPr>
                        <m:jc m:val="centerGroup"/>
                      </m:oMathParaPr>
                      <m:oMath xmlns:m="http://schemas.openxmlformats.org/officeDocument/2006/math">
                        <m:sSub>
                          <m:sSubPr>
                            <m:ctrlPr>
                              <a:rPr lang="en-US" sz="2200" i="1">
                                <a:latin typeface="Cambria Math" panose="02040503050406030204" pitchFamily="18" charset="0"/>
                              </a:rPr>
                            </m:ctrlPr>
                          </m:sSubPr>
                          <m:e>
                            <m:r>
                              <a:rPr lang="en-US" sz="2200" i="1">
                                <a:latin typeface="Cambria Math" panose="02040503050406030204" pitchFamily="18" charset="0"/>
                              </a:rPr>
                              <m:t>𝐹</m:t>
                            </m:r>
                          </m:e>
                          <m:sub>
                            <m:r>
                              <m:rPr>
                                <m:sty m:val="p"/>
                              </m:rPr>
                              <a:rPr lang="en-US" sz="2200" i="0">
                                <a:latin typeface="Cambria Math" panose="02040503050406030204" pitchFamily="18" charset="0"/>
                              </a:rPr>
                              <m:t>L</m:t>
                            </m:r>
                          </m:sub>
                        </m:sSub>
                      </m:oMath>
                    </m:oMathPara>
                  </a14:m>
                  <a:endParaRPr lang="en-US" sz="2200" dirty="0"/>
                </a:p>
              </p:txBody>
            </p:sp>
          </mc:Choice>
          <mc:Fallback xmlns="">
            <p:sp>
              <p:nvSpPr>
                <p:cNvPr id="40" name="TextBox 39">
                  <a:extLst>
                    <a:ext uri="{FF2B5EF4-FFF2-40B4-BE49-F238E27FC236}">
                      <a16:creationId xmlns:a16="http://schemas.microsoft.com/office/drawing/2014/main" id="{DED000CC-AA27-F151-206C-032AB04EB826}"/>
                    </a:ext>
                  </a:extLst>
                </p:cNvPr>
                <p:cNvSpPr txBox="1">
                  <a:spLocks noRot="1" noChangeAspect="1" noMove="1" noResize="1" noEditPoints="1" noAdjustHandles="1" noChangeArrowheads="1" noChangeShapeType="1" noTextEdit="1"/>
                </p:cNvSpPr>
                <p:nvPr/>
              </p:nvSpPr>
              <p:spPr>
                <a:xfrm>
                  <a:off x="6311748" y="5393150"/>
                  <a:ext cx="2645588" cy="493399"/>
                </a:xfrm>
                <a:prstGeom prst="rect">
                  <a:avLst/>
                </a:prstGeom>
                <a:blipFill>
                  <a:blip r:embed="rId4"/>
                  <a:stretch>
                    <a:fillRect b="-2817"/>
                  </a:stretch>
                </a:blipFill>
              </p:spPr>
              <p:txBody>
                <a:bodyPr/>
                <a:lstStyle/>
                <a:p>
                  <a:r>
                    <a:rPr lang="en-GB">
                      <a:noFill/>
                    </a:rPr>
                    <a:t> </a:t>
                  </a:r>
                </a:p>
              </p:txBody>
            </p:sp>
          </mc:Fallback>
        </mc:AlternateContent>
        <p:sp>
          <p:nvSpPr>
            <p:cNvPr id="41" name="Oval 40">
              <a:extLst>
                <a:ext uri="{FF2B5EF4-FFF2-40B4-BE49-F238E27FC236}">
                  <a16:creationId xmlns:a16="http://schemas.microsoft.com/office/drawing/2014/main" id="{89CC520F-28FC-D0F8-CAD8-91B7FD040A38}"/>
                </a:ext>
              </a:extLst>
            </p:cNvPr>
            <p:cNvSpPr/>
            <p:nvPr/>
          </p:nvSpPr>
          <p:spPr>
            <a:xfrm>
              <a:off x="9190584" y="4782166"/>
              <a:ext cx="224194" cy="191636"/>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Box 41">
              <a:extLst>
                <a:ext uri="{FF2B5EF4-FFF2-40B4-BE49-F238E27FC236}">
                  <a16:creationId xmlns:a16="http://schemas.microsoft.com/office/drawing/2014/main" id="{66F80BD9-EDB9-9CB3-BC56-586EF9723488}"/>
                </a:ext>
              </a:extLst>
            </p:cNvPr>
            <p:cNvSpPr txBox="1"/>
            <p:nvPr/>
          </p:nvSpPr>
          <p:spPr>
            <a:xfrm>
              <a:off x="9077270" y="4962263"/>
              <a:ext cx="2645588" cy="430887"/>
            </a:xfrm>
            <a:prstGeom prst="rect">
              <a:avLst/>
            </a:prstGeom>
            <a:noFill/>
          </p:spPr>
          <p:txBody>
            <a:bodyPr wrap="square" rtlCol="0">
              <a:spAutoFit/>
            </a:bodyPr>
            <a:lstStyle/>
            <a:p>
              <a:pPr algn="ctr"/>
              <a:r>
                <a:rPr lang="en-US" sz="2200" i="1" dirty="0">
                  <a:latin typeface="Cambria Math" panose="02040503050406030204" pitchFamily="18" charset="0"/>
                  <a:ea typeface="Cambria Math" panose="02040503050406030204" pitchFamily="18" charset="0"/>
                </a:rPr>
                <a:t>a</a:t>
              </a:r>
            </a:p>
          </p:txBody>
        </p:sp>
        <p:sp>
          <p:nvSpPr>
            <p:cNvPr id="43" name="TextBox 42">
              <a:extLst>
                <a:ext uri="{FF2B5EF4-FFF2-40B4-BE49-F238E27FC236}">
                  <a16:creationId xmlns:a16="http://schemas.microsoft.com/office/drawing/2014/main" id="{38AA3B9F-5FE8-B15B-129C-93E7DD7E79C2}"/>
                </a:ext>
              </a:extLst>
            </p:cNvPr>
            <p:cNvSpPr txBox="1"/>
            <p:nvPr/>
          </p:nvSpPr>
          <p:spPr>
            <a:xfrm>
              <a:off x="7959402" y="5786601"/>
              <a:ext cx="981258" cy="430887"/>
            </a:xfrm>
            <a:prstGeom prst="rect">
              <a:avLst/>
            </a:prstGeom>
            <a:noFill/>
          </p:spPr>
          <p:txBody>
            <a:bodyPr wrap="square" rtlCol="0">
              <a:spAutoFit/>
            </a:bodyPr>
            <a:lstStyle/>
            <a:p>
              <a:pPr algn="ctr"/>
              <a:r>
                <a:rPr lang="en-US" sz="2200" i="1" dirty="0">
                  <a:latin typeface="Cambria Math" panose="02040503050406030204" pitchFamily="18" charset="0"/>
                  <a:ea typeface="Cambria Math" panose="02040503050406030204" pitchFamily="18" charset="0"/>
                </a:rPr>
                <a:t>b</a:t>
              </a:r>
            </a:p>
          </p:txBody>
        </p:sp>
        <p:cxnSp>
          <p:nvCxnSpPr>
            <p:cNvPr id="44" name="Straight Arrow Connector 43">
              <a:extLst>
                <a:ext uri="{FF2B5EF4-FFF2-40B4-BE49-F238E27FC236}">
                  <a16:creationId xmlns:a16="http://schemas.microsoft.com/office/drawing/2014/main" id="{F6B08EC5-6049-0C8E-68DB-51AFE6C8549A}"/>
                </a:ext>
              </a:extLst>
            </p:cNvPr>
            <p:cNvCxnSpPr/>
            <p:nvPr/>
          </p:nvCxnSpPr>
          <p:spPr>
            <a:xfrm>
              <a:off x="9190584" y="4973802"/>
              <a:ext cx="2094523" cy="0"/>
            </a:xfrm>
            <a:prstGeom prst="straightConnector1">
              <a:avLst/>
            </a:prstGeom>
            <a:ln w="15875">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398D3B01-0CF7-D6B4-67AD-CC4E173668D5}"/>
                </a:ext>
              </a:extLst>
            </p:cNvPr>
            <p:cNvCxnSpPr>
              <a:cxnSpLocks/>
            </p:cNvCxnSpPr>
            <p:nvPr/>
          </p:nvCxnSpPr>
          <p:spPr>
            <a:xfrm>
              <a:off x="7811841" y="5786601"/>
              <a:ext cx="1299295" cy="0"/>
            </a:xfrm>
            <a:prstGeom prst="straightConnector1">
              <a:avLst/>
            </a:prstGeom>
            <a:ln w="15875">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3725DD12-8999-CC38-D0C1-64D81F8EC842}"/>
                </a:ext>
              </a:extLst>
            </p:cNvPr>
            <p:cNvCxnSpPr>
              <a:cxnSpLocks/>
            </p:cNvCxnSpPr>
            <p:nvPr/>
          </p:nvCxnSpPr>
          <p:spPr>
            <a:xfrm flipV="1">
              <a:off x="11262010" y="4438490"/>
              <a:ext cx="0" cy="535312"/>
            </a:xfrm>
            <a:prstGeom prst="straightConnector1">
              <a:avLst/>
            </a:prstGeom>
            <a:ln w="15875">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D8783050-3482-BEDB-E8C2-F3171A036812}"/>
                </a:ext>
              </a:extLst>
            </p:cNvPr>
            <p:cNvCxnSpPr>
              <a:cxnSpLocks/>
            </p:cNvCxnSpPr>
            <p:nvPr/>
          </p:nvCxnSpPr>
          <p:spPr>
            <a:xfrm flipV="1">
              <a:off x="7833627" y="5167582"/>
              <a:ext cx="0" cy="535312"/>
            </a:xfrm>
            <a:prstGeom prst="straightConnector1">
              <a:avLst/>
            </a:prstGeom>
            <a:ln w="15875">
              <a:prstDash val="dash"/>
              <a:headEnd type="none"/>
              <a:tailEnd type="non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0" name="TextBox 49">
                  <a:extLst>
                    <a:ext uri="{FF2B5EF4-FFF2-40B4-BE49-F238E27FC236}">
                      <a16:creationId xmlns:a16="http://schemas.microsoft.com/office/drawing/2014/main" id="{2DCE1BF6-94C2-21BE-16E8-6AB12734D070}"/>
                    </a:ext>
                  </a:extLst>
                </p:cNvPr>
                <p:cNvSpPr txBox="1"/>
                <p:nvPr/>
              </p:nvSpPr>
              <p:spPr>
                <a:xfrm>
                  <a:off x="10958108" y="3338253"/>
                  <a:ext cx="630897" cy="49339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200" i="1" smtClean="0">
                                <a:latin typeface="Cambria Math" panose="02040503050406030204" pitchFamily="18" charset="0"/>
                              </a:rPr>
                            </m:ctrlPr>
                          </m:sSubPr>
                          <m:e>
                            <m:r>
                              <a:rPr lang="en-US" sz="2200" b="0" i="1" smtClean="0">
                                <a:latin typeface="Cambria Math" panose="02040503050406030204" pitchFamily="18" charset="0"/>
                              </a:rPr>
                              <m:t>𝐹</m:t>
                            </m:r>
                          </m:e>
                          <m:sub>
                            <m:r>
                              <m:rPr>
                                <m:sty m:val="p"/>
                              </m:rPr>
                              <a:rPr lang="en-US" sz="2200" b="0" i="0" smtClean="0">
                                <a:latin typeface="Cambria Math" panose="02040503050406030204" pitchFamily="18" charset="0"/>
                              </a:rPr>
                              <m:t>E</m:t>
                            </m:r>
                          </m:sub>
                        </m:sSub>
                      </m:oMath>
                    </m:oMathPara>
                  </a14:m>
                  <a:endParaRPr lang="en-US" sz="2200" dirty="0"/>
                </a:p>
              </p:txBody>
            </p:sp>
          </mc:Choice>
          <mc:Fallback xmlns="">
            <p:sp>
              <p:nvSpPr>
                <p:cNvPr id="50" name="TextBox 49">
                  <a:extLst>
                    <a:ext uri="{FF2B5EF4-FFF2-40B4-BE49-F238E27FC236}">
                      <a16:creationId xmlns:a16="http://schemas.microsoft.com/office/drawing/2014/main" id="{2DCE1BF6-94C2-21BE-16E8-6AB12734D070}"/>
                    </a:ext>
                  </a:extLst>
                </p:cNvPr>
                <p:cNvSpPr txBox="1">
                  <a:spLocks noRot="1" noChangeAspect="1" noMove="1" noResize="1" noEditPoints="1" noAdjustHandles="1" noChangeArrowheads="1" noChangeShapeType="1" noTextEdit="1"/>
                </p:cNvSpPr>
                <p:nvPr/>
              </p:nvSpPr>
              <p:spPr>
                <a:xfrm>
                  <a:off x="10958108" y="3338253"/>
                  <a:ext cx="630897" cy="493399"/>
                </a:xfrm>
                <a:prstGeom prst="rect">
                  <a:avLst/>
                </a:prstGeom>
                <a:blipFill>
                  <a:blip r:embed="rId5"/>
                  <a:stretch>
                    <a:fillRect b="-2817"/>
                  </a:stretch>
                </a:blipFill>
              </p:spPr>
              <p:txBody>
                <a:bodyPr/>
                <a:lstStyle/>
                <a:p>
                  <a:r>
                    <a:rPr lang="en-GB">
                      <a:noFill/>
                    </a:rPr>
                    <a:t> </a:t>
                  </a:r>
                </a:p>
              </p:txBody>
            </p:sp>
          </mc:Fallback>
        </mc:AlternateContent>
      </p:grpSp>
      <p:grpSp>
        <p:nvGrpSpPr>
          <p:cNvPr id="267" name="Group 266" descr="A diagram showing an horizontal lever, with a load on the left hand size of a rigid bar/beam, represented by a square. There is an arrow on the square pointing downwards, with the label FL. The distance between the load and the fulcrum is labelled b. The distance between the fulcrum and the effort force (labelled FE) is labelled A. &#10;">
            <a:extLst>
              <a:ext uri="{FF2B5EF4-FFF2-40B4-BE49-F238E27FC236}">
                <a16:creationId xmlns:a16="http://schemas.microsoft.com/office/drawing/2014/main" id="{38BD2534-BA95-5551-1642-3868892AC7C1}"/>
              </a:ext>
            </a:extLst>
          </p:cNvPr>
          <p:cNvGrpSpPr/>
          <p:nvPr/>
        </p:nvGrpSpPr>
        <p:grpSpPr>
          <a:xfrm>
            <a:off x="6454344" y="802138"/>
            <a:ext cx="4657861" cy="1797122"/>
            <a:chOff x="6325274" y="549379"/>
            <a:chExt cx="5333614" cy="2057845"/>
          </a:xfrm>
        </p:grpSpPr>
        <p:cxnSp>
          <p:nvCxnSpPr>
            <p:cNvPr id="284" name="Straight Arrow Connector 283">
              <a:extLst>
                <a:ext uri="{FF2B5EF4-FFF2-40B4-BE49-F238E27FC236}">
                  <a16:creationId xmlns:a16="http://schemas.microsoft.com/office/drawing/2014/main" id="{28949A81-A620-D76F-5290-EDC807463B6A}"/>
                </a:ext>
              </a:extLst>
            </p:cNvPr>
            <p:cNvCxnSpPr>
              <a:cxnSpLocks/>
            </p:cNvCxnSpPr>
            <p:nvPr/>
          </p:nvCxnSpPr>
          <p:spPr>
            <a:xfrm flipV="1">
              <a:off x="7818446" y="1845746"/>
              <a:ext cx="0" cy="535312"/>
            </a:xfrm>
            <a:prstGeom prst="straightConnector1">
              <a:avLst/>
            </a:prstGeom>
            <a:ln w="15875">
              <a:prstDash val="dash"/>
              <a:headEnd type="none"/>
              <a:tailEnd type="non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73" name="TextBox 272">
                  <a:extLst>
                    <a:ext uri="{FF2B5EF4-FFF2-40B4-BE49-F238E27FC236}">
                      <a16:creationId xmlns:a16="http://schemas.microsoft.com/office/drawing/2014/main" id="{DD5B9210-2871-353C-AF6D-482AD7536E06}"/>
                    </a:ext>
                  </a:extLst>
                </p:cNvPr>
                <p:cNvSpPr txBox="1"/>
                <p:nvPr/>
              </p:nvSpPr>
              <p:spPr>
                <a:xfrm>
                  <a:off x="6325274" y="1841663"/>
                  <a:ext cx="2645588" cy="493399"/>
                </a:xfrm>
                <a:prstGeom prst="rect">
                  <a:avLst/>
                </a:prstGeom>
                <a:noFill/>
              </p:spPr>
              <p:txBody>
                <a:bodyPr wrap="square" rtlCol="0">
                  <a:spAutoFit/>
                </a:bodyPr>
                <a:lstStyle/>
                <a:p>
                  <a:pPr algn="ctr"/>
                  <a14:m>
                    <m:oMathPara xmlns:m="http://schemas.openxmlformats.org/officeDocument/2006/math">
                      <m:oMathParaPr>
                        <m:jc m:val="centerGroup"/>
                      </m:oMathParaPr>
                      <m:oMath xmlns:m="http://schemas.openxmlformats.org/officeDocument/2006/math">
                        <m:sSub>
                          <m:sSubPr>
                            <m:ctrlPr>
                              <a:rPr lang="en-US" sz="2200" i="1" smtClean="0">
                                <a:latin typeface="Cambria Math" panose="02040503050406030204" pitchFamily="18" charset="0"/>
                              </a:rPr>
                            </m:ctrlPr>
                          </m:sSubPr>
                          <m:e>
                            <m:r>
                              <a:rPr lang="en-US" sz="2200" i="1">
                                <a:latin typeface="Cambria Math" panose="02040503050406030204" pitchFamily="18" charset="0"/>
                              </a:rPr>
                              <m:t>𝐹</m:t>
                            </m:r>
                          </m:e>
                          <m:sub>
                            <m:r>
                              <m:rPr>
                                <m:sty m:val="p"/>
                              </m:rPr>
                              <a:rPr lang="en-US" sz="2200" b="0" i="0" smtClean="0">
                                <a:latin typeface="Cambria Math" panose="02040503050406030204" pitchFamily="18" charset="0"/>
                              </a:rPr>
                              <m:t>L</m:t>
                            </m:r>
                          </m:sub>
                        </m:sSub>
                      </m:oMath>
                    </m:oMathPara>
                  </a14:m>
                  <a:endParaRPr lang="en-US" sz="2200" dirty="0"/>
                </a:p>
              </p:txBody>
            </p:sp>
          </mc:Choice>
          <mc:Fallback xmlns="">
            <p:sp>
              <p:nvSpPr>
                <p:cNvPr id="273" name="TextBox 272">
                  <a:extLst>
                    <a:ext uri="{FF2B5EF4-FFF2-40B4-BE49-F238E27FC236}">
                      <a16:creationId xmlns:a16="http://schemas.microsoft.com/office/drawing/2014/main" id="{DD5B9210-2871-353C-AF6D-482AD7536E06}"/>
                    </a:ext>
                  </a:extLst>
                </p:cNvPr>
                <p:cNvSpPr txBox="1">
                  <a:spLocks noRot="1" noChangeAspect="1" noMove="1" noResize="1" noEditPoints="1" noAdjustHandles="1" noChangeArrowheads="1" noChangeShapeType="1" noTextEdit="1"/>
                </p:cNvSpPr>
                <p:nvPr/>
              </p:nvSpPr>
              <p:spPr>
                <a:xfrm>
                  <a:off x="6325274" y="1841663"/>
                  <a:ext cx="2645588" cy="493399"/>
                </a:xfrm>
                <a:prstGeom prst="rect">
                  <a:avLst/>
                </a:prstGeom>
                <a:blipFill>
                  <a:blip r:embed="rId6"/>
                  <a:stretch>
                    <a:fillRect b="-4286"/>
                  </a:stretch>
                </a:blipFill>
              </p:spPr>
              <p:txBody>
                <a:bodyPr/>
                <a:lstStyle/>
                <a:p>
                  <a:r>
                    <a:rPr lang="en-GB">
                      <a:noFill/>
                    </a:rPr>
                    <a:t> </a:t>
                  </a:r>
                </a:p>
              </p:txBody>
            </p:sp>
          </mc:Fallback>
        </mc:AlternateContent>
        <p:sp>
          <p:nvSpPr>
            <p:cNvPr id="268" name="Triangle 267">
              <a:extLst>
                <a:ext uri="{FF2B5EF4-FFF2-40B4-BE49-F238E27FC236}">
                  <a16:creationId xmlns:a16="http://schemas.microsoft.com/office/drawing/2014/main" id="{5F80D1BE-A0E0-EFB5-5C3E-36AE8F1172DC}"/>
                </a:ext>
              </a:extLst>
            </p:cNvPr>
            <p:cNvSpPr/>
            <p:nvPr/>
          </p:nvSpPr>
          <p:spPr>
            <a:xfrm>
              <a:off x="8898040" y="1744306"/>
              <a:ext cx="597975" cy="515496"/>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69" name="Group 268">
              <a:extLst>
                <a:ext uri="{FF2B5EF4-FFF2-40B4-BE49-F238E27FC236}">
                  <a16:creationId xmlns:a16="http://schemas.microsoft.com/office/drawing/2014/main" id="{708C8ED7-C2D2-7CD0-C88F-63D734E74F70}"/>
                </a:ext>
              </a:extLst>
            </p:cNvPr>
            <p:cNvGrpSpPr/>
            <p:nvPr/>
          </p:nvGrpSpPr>
          <p:grpSpPr>
            <a:xfrm rot="20852473">
              <a:off x="7553332" y="796312"/>
              <a:ext cx="3743957" cy="951955"/>
              <a:chOff x="1217335" y="3957802"/>
              <a:chExt cx="3743957" cy="951955"/>
            </a:xfrm>
          </p:grpSpPr>
          <p:cxnSp>
            <p:nvCxnSpPr>
              <p:cNvPr id="285" name="Straight Connector 284">
                <a:extLst>
                  <a:ext uri="{FF2B5EF4-FFF2-40B4-BE49-F238E27FC236}">
                    <a16:creationId xmlns:a16="http://schemas.microsoft.com/office/drawing/2014/main" id="{64244F94-D8FA-A66F-2A4D-24A0BF4D7B4B}"/>
                  </a:ext>
                </a:extLst>
              </p:cNvPr>
              <p:cNvCxnSpPr>
                <a:cxnSpLocks/>
              </p:cNvCxnSpPr>
              <p:nvPr/>
            </p:nvCxnSpPr>
            <p:spPr>
              <a:xfrm rot="747527" flipV="1">
                <a:off x="1385509" y="4874853"/>
                <a:ext cx="3575783" cy="34904"/>
              </a:xfrm>
              <a:prstGeom prst="line">
                <a:avLst/>
              </a:prstGeom>
              <a:ln w="73025" cap="rnd">
                <a:solidFill>
                  <a:schemeClr val="tx1"/>
                </a:solidFill>
              </a:ln>
            </p:spPr>
            <p:style>
              <a:lnRef idx="1">
                <a:schemeClr val="accent1"/>
              </a:lnRef>
              <a:fillRef idx="0">
                <a:schemeClr val="accent1"/>
              </a:fillRef>
              <a:effectRef idx="0">
                <a:schemeClr val="accent1"/>
              </a:effectRef>
              <a:fontRef idx="minor">
                <a:schemeClr val="tx1"/>
              </a:fontRef>
            </p:style>
          </p:cxnSp>
          <p:sp>
            <p:nvSpPr>
              <p:cNvPr id="286" name="Rectangle 285">
                <a:extLst>
                  <a:ext uri="{FF2B5EF4-FFF2-40B4-BE49-F238E27FC236}">
                    <a16:creationId xmlns:a16="http://schemas.microsoft.com/office/drawing/2014/main" id="{38330DB1-71D5-A994-8C45-5FA4D0B77741}"/>
                  </a:ext>
                </a:extLst>
              </p:cNvPr>
              <p:cNvSpPr/>
              <p:nvPr/>
            </p:nvSpPr>
            <p:spPr>
              <a:xfrm rot="747527">
                <a:off x="1217335" y="3957802"/>
                <a:ext cx="551329" cy="55132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270" name="Straight Connector 269">
              <a:extLst>
                <a:ext uri="{FF2B5EF4-FFF2-40B4-BE49-F238E27FC236}">
                  <a16:creationId xmlns:a16="http://schemas.microsoft.com/office/drawing/2014/main" id="{CD2A8776-1EDD-D9F1-F541-1FA87FD0CB2A}"/>
                </a:ext>
              </a:extLst>
            </p:cNvPr>
            <p:cNvCxnSpPr>
              <a:cxnSpLocks/>
            </p:cNvCxnSpPr>
            <p:nvPr/>
          </p:nvCxnSpPr>
          <p:spPr>
            <a:xfrm flipH="1">
              <a:off x="11320343" y="996480"/>
              <a:ext cx="23097" cy="552828"/>
            </a:xfrm>
            <a:prstGeom prst="line">
              <a:avLst/>
            </a:prstGeom>
            <a:ln w="38100">
              <a:solidFill>
                <a:schemeClr val="tx1"/>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271" name="Straight Connector 270">
              <a:extLst>
                <a:ext uri="{FF2B5EF4-FFF2-40B4-BE49-F238E27FC236}">
                  <a16:creationId xmlns:a16="http://schemas.microsoft.com/office/drawing/2014/main" id="{DDDD8E5C-92EF-4519-0528-8A8EBC4FCDFF}"/>
                </a:ext>
              </a:extLst>
            </p:cNvPr>
            <p:cNvCxnSpPr>
              <a:cxnSpLocks/>
            </p:cNvCxnSpPr>
            <p:nvPr/>
          </p:nvCxnSpPr>
          <p:spPr>
            <a:xfrm flipH="1">
              <a:off x="7796965" y="1420045"/>
              <a:ext cx="10876" cy="723093"/>
            </a:xfrm>
            <a:prstGeom prst="line">
              <a:avLst/>
            </a:prstGeom>
            <a:ln w="38100">
              <a:solidFill>
                <a:schemeClr val="tx1"/>
              </a:solidFill>
              <a:headEnd type="oval" w="lg" len="lg"/>
              <a:tailEnd type="triangle" w="lg" len="lg"/>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72" name="TextBox 271">
                  <a:extLst>
                    <a:ext uri="{FF2B5EF4-FFF2-40B4-BE49-F238E27FC236}">
                      <a16:creationId xmlns:a16="http://schemas.microsoft.com/office/drawing/2014/main" id="{F5D3F5CE-10E9-39E5-1CC1-A218A6BC1960}"/>
                    </a:ext>
                  </a:extLst>
                </p:cNvPr>
                <p:cNvSpPr txBox="1"/>
                <p:nvPr/>
              </p:nvSpPr>
              <p:spPr>
                <a:xfrm>
                  <a:off x="11027991" y="549379"/>
                  <a:ext cx="630897" cy="49339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200" i="1" smtClean="0">
                                <a:latin typeface="Cambria Math" panose="02040503050406030204" pitchFamily="18" charset="0"/>
                              </a:rPr>
                            </m:ctrlPr>
                          </m:sSubPr>
                          <m:e>
                            <m:r>
                              <a:rPr lang="en-US" sz="2200" b="0" i="1" smtClean="0">
                                <a:latin typeface="Cambria Math" panose="02040503050406030204" pitchFamily="18" charset="0"/>
                              </a:rPr>
                              <m:t>𝐹</m:t>
                            </m:r>
                          </m:e>
                          <m:sub>
                            <m:r>
                              <m:rPr>
                                <m:sty m:val="p"/>
                              </m:rPr>
                              <a:rPr lang="en-US" sz="2200" b="0" i="0" smtClean="0">
                                <a:latin typeface="Cambria Math" panose="02040503050406030204" pitchFamily="18" charset="0"/>
                              </a:rPr>
                              <m:t>E</m:t>
                            </m:r>
                          </m:sub>
                        </m:sSub>
                      </m:oMath>
                    </m:oMathPara>
                  </a14:m>
                  <a:endParaRPr lang="en-US" sz="2200" dirty="0"/>
                </a:p>
              </p:txBody>
            </p:sp>
          </mc:Choice>
          <mc:Fallback xmlns="">
            <p:sp>
              <p:nvSpPr>
                <p:cNvPr id="272" name="TextBox 271">
                  <a:extLst>
                    <a:ext uri="{FF2B5EF4-FFF2-40B4-BE49-F238E27FC236}">
                      <a16:creationId xmlns:a16="http://schemas.microsoft.com/office/drawing/2014/main" id="{F5D3F5CE-10E9-39E5-1CC1-A218A6BC1960}"/>
                    </a:ext>
                  </a:extLst>
                </p:cNvPr>
                <p:cNvSpPr txBox="1">
                  <a:spLocks noRot="1" noChangeAspect="1" noMove="1" noResize="1" noEditPoints="1" noAdjustHandles="1" noChangeArrowheads="1" noChangeShapeType="1" noTextEdit="1"/>
                </p:cNvSpPr>
                <p:nvPr/>
              </p:nvSpPr>
              <p:spPr>
                <a:xfrm>
                  <a:off x="11027991" y="549379"/>
                  <a:ext cx="630897" cy="493399"/>
                </a:xfrm>
                <a:prstGeom prst="rect">
                  <a:avLst/>
                </a:prstGeom>
                <a:blipFill>
                  <a:blip r:embed="rId7"/>
                  <a:stretch>
                    <a:fillRect b="-2817"/>
                  </a:stretch>
                </a:blipFill>
              </p:spPr>
              <p:txBody>
                <a:bodyPr/>
                <a:lstStyle/>
                <a:p>
                  <a:r>
                    <a:rPr lang="en-GB">
                      <a:noFill/>
                    </a:rPr>
                    <a:t> </a:t>
                  </a:r>
                </a:p>
              </p:txBody>
            </p:sp>
          </mc:Fallback>
        </mc:AlternateContent>
        <p:sp>
          <p:nvSpPr>
            <p:cNvPr id="274" name="Oval 273">
              <a:extLst>
                <a:ext uri="{FF2B5EF4-FFF2-40B4-BE49-F238E27FC236}">
                  <a16:creationId xmlns:a16="http://schemas.microsoft.com/office/drawing/2014/main" id="{68B0AC6B-302C-C7A3-B2AE-8B24888B7E60}"/>
                </a:ext>
              </a:extLst>
            </p:cNvPr>
            <p:cNvSpPr/>
            <p:nvPr/>
          </p:nvSpPr>
          <p:spPr>
            <a:xfrm>
              <a:off x="9310341" y="1578204"/>
              <a:ext cx="224194" cy="191636"/>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5" name="TextBox 274">
              <a:extLst>
                <a:ext uri="{FF2B5EF4-FFF2-40B4-BE49-F238E27FC236}">
                  <a16:creationId xmlns:a16="http://schemas.microsoft.com/office/drawing/2014/main" id="{2483C5D4-7438-38F0-82EE-A360B8DF9C21}"/>
                </a:ext>
              </a:extLst>
            </p:cNvPr>
            <p:cNvSpPr txBox="1"/>
            <p:nvPr/>
          </p:nvSpPr>
          <p:spPr>
            <a:xfrm>
              <a:off x="9904893" y="1957590"/>
              <a:ext cx="957806" cy="430887"/>
            </a:xfrm>
            <a:prstGeom prst="rect">
              <a:avLst/>
            </a:prstGeom>
            <a:noFill/>
          </p:spPr>
          <p:txBody>
            <a:bodyPr wrap="square" rtlCol="0">
              <a:spAutoFit/>
            </a:bodyPr>
            <a:lstStyle/>
            <a:p>
              <a:pPr algn="ctr"/>
              <a:r>
                <a:rPr lang="en-US" sz="2200" i="1" dirty="0">
                  <a:latin typeface="Cambria Math" panose="02040503050406030204" pitchFamily="18" charset="0"/>
                  <a:ea typeface="Cambria Math" panose="02040503050406030204" pitchFamily="18" charset="0"/>
                </a:rPr>
                <a:t>a</a:t>
              </a:r>
            </a:p>
          </p:txBody>
        </p:sp>
        <p:sp>
          <p:nvSpPr>
            <p:cNvPr id="276" name="TextBox 275">
              <a:extLst>
                <a:ext uri="{FF2B5EF4-FFF2-40B4-BE49-F238E27FC236}">
                  <a16:creationId xmlns:a16="http://schemas.microsoft.com/office/drawing/2014/main" id="{1D960A65-C551-FBC8-4BE6-494485694416}"/>
                </a:ext>
              </a:extLst>
            </p:cNvPr>
            <p:cNvSpPr txBox="1"/>
            <p:nvPr/>
          </p:nvSpPr>
          <p:spPr>
            <a:xfrm>
              <a:off x="7906736" y="2007765"/>
              <a:ext cx="981258" cy="430887"/>
            </a:xfrm>
            <a:prstGeom prst="rect">
              <a:avLst/>
            </a:prstGeom>
            <a:noFill/>
          </p:spPr>
          <p:txBody>
            <a:bodyPr wrap="square" rtlCol="0">
              <a:spAutoFit/>
            </a:bodyPr>
            <a:lstStyle/>
            <a:p>
              <a:pPr algn="ctr"/>
              <a:r>
                <a:rPr lang="en-US" sz="2200" i="1" dirty="0">
                  <a:latin typeface="Cambria Math" panose="02040503050406030204" pitchFamily="18" charset="0"/>
                  <a:ea typeface="Cambria Math" panose="02040503050406030204" pitchFamily="18" charset="0"/>
                </a:rPr>
                <a:t>b</a:t>
              </a:r>
            </a:p>
          </p:txBody>
        </p:sp>
        <p:sp>
          <p:nvSpPr>
            <p:cNvPr id="277" name="TextBox 276">
              <a:extLst>
                <a:ext uri="{FF2B5EF4-FFF2-40B4-BE49-F238E27FC236}">
                  <a16:creationId xmlns:a16="http://schemas.microsoft.com/office/drawing/2014/main" id="{249D38EF-3818-EAAD-F626-8EDA2D2FC952}"/>
                </a:ext>
              </a:extLst>
            </p:cNvPr>
            <p:cNvSpPr txBox="1"/>
            <p:nvPr/>
          </p:nvSpPr>
          <p:spPr>
            <a:xfrm>
              <a:off x="10824882" y="2299447"/>
              <a:ext cx="184731" cy="307777"/>
            </a:xfrm>
            <a:prstGeom prst="rect">
              <a:avLst/>
            </a:prstGeom>
            <a:noFill/>
          </p:spPr>
          <p:txBody>
            <a:bodyPr wrap="none" rtlCol="0">
              <a:spAutoFit/>
            </a:bodyPr>
            <a:lstStyle/>
            <a:p>
              <a:endParaRPr lang="en-US" dirty="0"/>
            </a:p>
          </p:txBody>
        </p:sp>
        <p:cxnSp>
          <p:nvCxnSpPr>
            <p:cNvPr id="278" name="Straight Arrow Connector 277">
              <a:extLst>
                <a:ext uri="{FF2B5EF4-FFF2-40B4-BE49-F238E27FC236}">
                  <a16:creationId xmlns:a16="http://schemas.microsoft.com/office/drawing/2014/main" id="{DAD1FC0E-7269-F6E1-AE2F-D391424717BD}"/>
                </a:ext>
              </a:extLst>
            </p:cNvPr>
            <p:cNvCxnSpPr>
              <a:cxnSpLocks/>
            </p:cNvCxnSpPr>
            <p:nvPr/>
          </p:nvCxnSpPr>
          <p:spPr>
            <a:xfrm>
              <a:off x="9225820" y="2412388"/>
              <a:ext cx="2168410" cy="0"/>
            </a:xfrm>
            <a:prstGeom prst="straightConnector1">
              <a:avLst/>
            </a:prstGeom>
            <a:ln w="15875">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81" name="Straight Arrow Connector 280">
              <a:extLst>
                <a:ext uri="{FF2B5EF4-FFF2-40B4-BE49-F238E27FC236}">
                  <a16:creationId xmlns:a16="http://schemas.microsoft.com/office/drawing/2014/main" id="{A2CEB8D3-B27A-64B4-7F7E-7663301F17FB}"/>
                </a:ext>
              </a:extLst>
            </p:cNvPr>
            <p:cNvCxnSpPr>
              <a:cxnSpLocks/>
            </p:cNvCxnSpPr>
            <p:nvPr/>
          </p:nvCxnSpPr>
          <p:spPr>
            <a:xfrm flipV="1">
              <a:off x="11353800" y="1769840"/>
              <a:ext cx="0" cy="535312"/>
            </a:xfrm>
            <a:prstGeom prst="straightConnector1">
              <a:avLst/>
            </a:prstGeom>
            <a:ln w="15875">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83" name="Straight Arrow Connector 282">
              <a:extLst>
                <a:ext uri="{FF2B5EF4-FFF2-40B4-BE49-F238E27FC236}">
                  <a16:creationId xmlns:a16="http://schemas.microsoft.com/office/drawing/2014/main" id="{FB78A411-9BA7-69E0-886A-AB67C60E02E4}"/>
                </a:ext>
              </a:extLst>
            </p:cNvPr>
            <p:cNvCxnSpPr>
              <a:cxnSpLocks/>
            </p:cNvCxnSpPr>
            <p:nvPr/>
          </p:nvCxnSpPr>
          <p:spPr>
            <a:xfrm>
              <a:off x="7786055" y="2412388"/>
              <a:ext cx="1410972" cy="0"/>
            </a:xfrm>
            <a:prstGeom prst="straightConnector1">
              <a:avLst/>
            </a:prstGeom>
            <a:ln w="15875">
              <a:prstDash val="dash"/>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299" name="Group 298" descr="A diagram showing an lever tipped to the left.  It has a load on the left hand size of a rigid bar/beam, represented by a square. There is an arrow on the square pointing downwards, with the label FL. The distance between the load and the fulcrum is labelled b. The distance between the fulcrum and the effort force (labelled FE) is labelled A. ">
            <a:extLst>
              <a:ext uri="{FF2B5EF4-FFF2-40B4-BE49-F238E27FC236}">
                <a16:creationId xmlns:a16="http://schemas.microsoft.com/office/drawing/2014/main" id="{0AE047C9-6844-6580-10AD-C12A276DDEEF}"/>
              </a:ext>
            </a:extLst>
          </p:cNvPr>
          <p:cNvGrpSpPr/>
          <p:nvPr/>
        </p:nvGrpSpPr>
        <p:grpSpPr>
          <a:xfrm>
            <a:off x="6146963" y="4153496"/>
            <a:ext cx="4608645" cy="2225435"/>
            <a:chOff x="3013135" y="5907468"/>
            <a:chExt cx="5277258" cy="2548296"/>
          </a:xfrm>
        </p:grpSpPr>
        <p:sp>
          <p:nvSpPr>
            <p:cNvPr id="300" name="Triangle 299">
              <a:extLst>
                <a:ext uri="{FF2B5EF4-FFF2-40B4-BE49-F238E27FC236}">
                  <a16:creationId xmlns:a16="http://schemas.microsoft.com/office/drawing/2014/main" id="{5732F7F0-0437-48BE-57A8-8272A8B20B7E}"/>
                </a:ext>
              </a:extLst>
            </p:cNvPr>
            <p:cNvSpPr/>
            <p:nvPr/>
          </p:nvSpPr>
          <p:spPr>
            <a:xfrm>
              <a:off x="5479670" y="7517483"/>
              <a:ext cx="597975" cy="515496"/>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01" name="Group 300">
              <a:extLst>
                <a:ext uri="{FF2B5EF4-FFF2-40B4-BE49-F238E27FC236}">
                  <a16:creationId xmlns:a16="http://schemas.microsoft.com/office/drawing/2014/main" id="{96EC9979-BAAA-C486-E4E7-0A2993417D7C}"/>
                </a:ext>
              </a:extLst>
            </p:cNvPr>
            <p:cNvGrpSpPr/>
            <p:nvPr/>
          </p:nvGrpSpPr>
          <p:grpSpPr>
            <a:xfrm rot="20852473">
              <a:off x="4135032" y="6840227"/>
              <a:ext cx="3851462" cy="589875"/>
              <a:chOff x="1196788" y="4238039"/>
              <a:chExt cx="3851462" cy="589875"/>
            </a:xfrm>
          </p:grpSpPr>
          <p:cxnSp>
            <p:nvCxnSpPr>
              <p:cNvPr id="312" name="Straight Connector 311">
                <a:extLst>
                  <a:ext uri="{FF2B5EF4-FFF2-40B4-BE49-F238E27FC236}">
                    <a16:creationId xmlns:a16="http://schemas.microsoft.com/office/drawing/2014/main" id="{21FFD41B-B434-5E2D-4B08-80364831F2D1}"/>
                  </a:ext>
                </a:extLst>
              </p:cNvPr>
              <p:cNvCxnSpPr/>
              <p:nvPr/>
            </p:nvCxnSpPr>
            <p:spPr>
              <a:xfrm>
                <a:off x="1196788" y="4827914"/>
                <a:ext cx="3851462" cy="0"/>
              </a:xfrm>
              <a:prstGeom prst="line">
                <a:avLst/>
              </a:prstGeom>
              <a:ln w="73025" cap="rnd">
                <a:solidFill>
                  <a:schemeClr val="tx1"/>
                </a:solidFill>
              </a:ln>
            </p:spPr>
            <p:style>
              <a:lnRef idx="1">
                <a:schemeClr val="accent1"/>
              </a:lnRef>
              <a:fillRef idx="0">
                <a:schemeClr val="accent1"/>
              </a:fillRef>
              <a:effectRef idx="0">
                <a:schemeClr val="accent1"/>
              </a:effectRef>
              <a:fontRef idx="minor">
                <a:schemeClr val="tx1"/>
              </a:fontRef>
            </p:style>
          </p:cxnSp>
          <p:sp>
            <p:nvSpPr>
              <p:cNvPr id="313" name="Rectangle 312">
                <a:extLst>
                  <a:ext uri="{FF2B5EF4-FFF2-40B4-BE49-F238E27FC236}">
                    <a16:creationId xmlns:a16="http://schemas.microsoft.com/office/drawing/2014/main" id="{950D194B-6482-49C5-99DD-52E5A865718B}"/>
                  </a:ext>
                </a:extLst>
              </p:cNvPr>
              <p:cNvSpPr/>
              <p:nvPr/>
            </p:nvSpPr>
            <p:spPr>
              <a:xfrm>
                <a:off x="1299882" y="4238039"/>
                <a:ext cx="551329" cy="55132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02" name="Straight Connector 301">
              <a:extLst>
                <a:ext uri="{FF2B5EF4-FFF2-40B4-BE49-F238E27FC236}">
                  <a16:creationId xmlns:a16="http://schemas.microsoft.com/office/drawing/2014/main" id="{9D237DC9-D760-3607-C5DD-097575C92538}"/>
                </a:ext>
              </a:extLst>
            </p:cNvPr>
            <p:cNvCxnSpPr>
              <a:cxnSpLocks/>
            </p:cNvCxnSpPr>
            <p:nvPr/>
          </p:nvCxnSpPr>
          <p:spPr>
            <a:xfrm>
              <a:off x="7807841" y="6356349"/>
              <a:ext cx="155556" cy="594503"/>
            </a:xfrm>
            <a:prstGeom prst="line">
              <a:avLst/>
            </a:prstGeom>
            <a:ln w="38100">
              <a:solidFill>
                <a:schemeClr val="tx1"/>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303" name="Straight Connector 302">
              <a:extLst>
                <a:ext uri="{FF2B5EF4-FFF2-40B4-BE49-F238E27FC236}">
                  <a16:creationId xmlns:a16="http://schemas.microsoft.com/office/drawing/2014/main" id="{74672EC2-6239-EF40-EAF6-9F4685D21D4B}"/>
                </a:ext>
              </a:extLst>
            </p:cNvPr>
            <p:cNvCxnSpPr>
              <a:cxnSpLocks/>
            </p:cNvCxnSpPr>
            <p:nvPr/>
          </p:nvCxnSpPr>
          <p:spPr>
            <a:xfrm>
              <a:off x="4550543" y="7463531"/>
              <a:ext cx="120210" cy="664403"/>
            </a:xfrm>
            <a:prstGeom prst="line">
              <a:avLst/>
            </a:prstGeom>
            <a:ln w="38100">
              <a:solidFill>
                <a:schemeClr val="tx1"/>
              </a:solidFill>
              <a:headEnd type="oval" w="lg" len="lg"/>
              <a:tailEnd type="triangle" w="lg" len="lg"/>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04" name="TextBox 303">
                  <a:extLst>
                    <a:ext uri="{FF2B5EF4-FFF2-40B4-BE49-F238E27FC236}">
                      <a16:creationId xmlns:a16="http://schemas.microsoft.com/office/drawing/2014/main" id="{AC50D8C3-2AB6-3578-B7B2-C675A5D5C0C4}"/>
                    </a:ext>
                  </a:extLst>
                </p:cNvPr>
                <p:cNvSpPr txBox="1"/>
                <p:nvPr/>
              </p:nvSpPr>
              <p:spPr>
                <a:xfrm>
                  <a:off x="3013135" y="7962365"/>
                  <a:ext cx="2645588" cy="493399"/>
                </a:xfrm>
                <a:prstGeom prst="rect">
                  <a:avLst/>
                </a:prstGeom>
                <a:noFill/>
              </p:spPr>
              <p:txBody>
                <a:bodyPr wrap="square" rtlCol="0">
                  <a:spAutoFit/>
                </a:bodyPr>
                <a:lstStyle/>
                <a:p>
                  <a:pPr algn="ctr"/>
                  <a14:m>
                    <m:oMathPara xmlns:m="http://schemas.openxmlformats.org/officeDocument/2006/math">
                      <m:oMathParaPr>
                        <m:jc m:val="centerGroup"/>
                      </m:oMathParaPr>
                      <m:oMath xmlns:m="http://schemas.openxmlformats.org/officeDocument/2006/math">
                        <m:sSub>
                          <m:sSubPr>
                            <m:ctrlPr>
                              <a:rPr lang="en-US" sz="2200" i="1">
                                <a:latin typeface="Cambria Math" panose="02040503050406030204" pitchFamily="18" charset="0"/>
                              </a:rPr>
                            </m:ctrlPr>
                          </m:sSubPr>
                          <m:e>
                            <m:r>
                              <a:rPr lang="en-US" sz="2200" i="1">
                                <a:latin typeface="Cambria Math" panose="02040503050406030204" pitchFamily="18" charset="0"/>
                              </a:rPr>
                              <m:t>𝐹</m:t>
                            </m:r>
                          </m:e>
                          <m:sub>
                            <m:r>
                              <m:rPr>
                                <m:sty m:val="p"/>
                              </m:rPr>
                              <a:rPr lang="en-US" sz="2200" i="0">
                                <a:latin typeface="Cambria Math" panose="02040503050406030204" pitchFamily="18" charset="0"/>
                              </a:rPr>
                              <m:t>L</m:t>
                            </m:r>
                          </m:sub>
                        </m:sSub>
                      </m:oMath>
                    </m:oMathPara>
                  </a14:m>
                  <a:endParaRPr lang="en-US" sz="2200" dirty="0"/>
                </a:p>
              </p:txBody>
            </p:sp>
          </mc:Choice>
          <mc:Fallback xmlns="">
            <p:sp>
              <p:nvSpPr>
                <p:cNvPr id="304" name="TextBox 303">
                  <a:extLst>
                    <a:ext uri="{FF2B5EF4-FFF2-40B4-BE49-F238E27FC236}">
                      <a16:creationId xmlns:a16="http://schemas.microsoft.com/office/drawing/2014/main" id="{AC50D8C3-2AB6-3578-B7B2-C675A5D5C0C4}"/>
                    </a:ext>
                  </a:extLst>
                </p:cNvPr>
                <p:cNvSpPr txBox="1">
                  <a:spLocks noRot="1" noChangeAspect="1" noMove="1" noResize="1" noEditPoints="1" noAdjustHandles="1" noChangeArrowheads="1" noChangeShapeType="1" noTextEdit="1"/>
                </p:cNvSpPr>
                <p:nvPr/>
              </p:nvSpPr>
              <p:spPr>
                <a:xfrm>
                  <a:off x="3013135" y="7962365"/>
                  <a:ext cx="2645588" cy="493399"/>
                </a:xfrm>
                <a:prstGeom prst="rect">
                  <a:avLst/>
                </a:prstGeom>
                <a:blipFill>
                  <a:blip r:embed="rId8"/>
                  <a:stretch>
                    <a:fillRect b="-2817"/>
                  </a:stretch>
                </a:blipFill>
              </p:spPr>
              <p:txBody>
                <a:bodyPr/>
                <a:lstStyle/>
                <a:p>
                  <a:r>
                    <a:rPr lang="en-GB">
                      <a:noFill/>
                    </a:rPr>
                    <a:t> </a:t>
                  </a:r>
                </a:p>
              </p:txBody>
            </p:sp>
          </mc:Fallback>
        </mc:AlternateContent>
        <p:sp>
          <p:nvSpPr>
            <p:cNvPr id="305" name="Oval 304">
              <a:extLst>
                <a:ext uri="{FF2B5EF4-FFF2-40B4-BE49-F238E27FC236}">
                  <a16:creationId xmlns:a16="http://schemas.microsoft.com/office/drawing/2014/main" id="{8FDBC26A-99B1-39F3-3EB4-2DB64D40B26B}"/>
                </a:ext>
              </a:extLst>
            </p:cNvPr>
            <p:cNvSpPr/>
            <p:nvPr/>
          </p:nvSpPr>
          <p:spPr>
            <a:xfrm>
              <a:off x="5891971" y="7351381"/>
              <a:ext cx="224194" cy="191636"/>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6" name="TextBox 305">
              <a:extLst>
                <a:ext uri="{FF2B5EF4-FFF2-40B4-BE49-F238E27FC236}">
                  <a16:creationId xmlns:a16="http://schemas.microsoft.com/office/drawing/2014/main" id="{C6EA3E99-1C01-D639-D1ED-08D294A3248E}"/>
                </a:ext>
              </a:extLst>
            </p:cNvPr>
            <p:cNvSpPr txBox="1"/>
            <p:nvPr/>
          </p:nvSpPr>
          <p:spPr>
            <a:xfrm>
              <a:off x="5501945" y="6616990"/>
              <a:ext cx="2645588" cy="430887"/>
            </a:xfrm>
            <a:prstGeom prst="rect">
              <a:avLst/>
            </a:prstGeom>
            <a:noFill/>
          </p:spPr>
          <p:txBody>
            <a:bodyPr wrap="square" rtlCol="0">
              <a:spAutoFit/>
            </a:bodyPr>
            <a:lstStyle/>
            <a:p>
              <a:pPr algn="ctr"/>
              <a:r>
                <a:rPr lang="en-US" sz="2200" i="1" dirty="0">
                  <a:latin typeface="Cambria Math" panose="02040503050406030204" pitchFamily="18" charset="0"/>
                  <a:ea typeface="Cambria Math" panose="02040503050406030204" pitchFamily="18" charset="0"/>
                </a:rPr>
                <a:t>a</a:t>
              </a:r>
            </a:p>
          </p:txBody>
        </p:sp>
        <p:sp>
          <p:nvSpPr>
            <p:cNvPr id="307" name="TextBox 306">
              <a:extLst>
                <a:ext uri="{FF2B5EF4-FFF2-40B4-BE49-F238E27FC236}">
                  <a16:creationId xmlns:a16="http://schemas.microsoft.com/office/drawing/2014/main" id="{F6BC160A-687F-2647-6320-A6C6627DC55B}"/>
                </a:ext>
              </a:extLst>
            </p:cNvPr>
            <p:cNvSpPr txBox="1"/>
            <p:nvPr/>
          </p:nvSpPr>
          <p:spPr>
            <a:xfrm>
              <a:off x="4526979" y="6950852"/>
              <a:ext cx="981258" cy="430887"/>
            </a:xfrm>
            <a:prstGeom prst="rect">
              <a:avLst/>
            </a:prstGeom>
            <a:noFill/>
          </p:spPr>
          <p:txBody>
            <a:bodyPr wrap="square" rtlCol="0">
              <a:spAutoFit/>
            </a:bodyPr>
            <a:lstStyle/>
            <a:p>
              <a:pPr algn="ctr"/>
              <a:r>
                <a:rPr lang="en-US" sz="2200" i="1" dirty="0">
                  <a:latin typeface="Cambria Math" panose="02040503050406030204" pitchFamily="18" charset="0"/>
                  <a:ea typeface="Cambria Math" panose="02040503050406030204" pitchFamily="18" charset="0"/>
                </a:rPr>
                <a:t>b</a:t>
              </a:r>
            </a:p>
          </p:txBody>
        </p:sp>
        <p:cxnSp>
          <p:nvCxnSpPr>
            <p:cNvPr id="308" name="Straight Arrow Connector 307">
              <a:extLst>
                <a:ext uri="{FF2B5EF4-FFF2-40B4-BE49-F238E27FC236}">
                  <a16:creationId xmlns:a16="http://schemas.microsoft.com/office/drawing/2014/main" id="{C2DB7DB5-9311-3193-225A-ED09F3B92477}"/>
                </a:ext>
              </a:extLst>
            </p:cNvPr>
            <p:cNvCxnSpPr>
              <a:cxnSpLocks/>
            </p:cNvCxnSpPr>
            <p:nvPr/>
          </p:nvCxnSpPr>
          <p:spPr>
            <a:xfrm flipV="1">
              <a:off x="5714387" y="6858000"/>
              <a:ext cx="2171232" cy="498065"/>
            </a:xfrm>
            <a:prstGeom prst="straightConnector1">
              <a:avLst/>
            </a:prstGeom>
            <a:ln w="15875">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09" name="Straight Arrow Connector 308">
              <a:extLst>
                <a:ext uri="{FF2B5EF4-FFF2-40B4-BE49-F238E27FC236}">
                  <a16:creationId xmlns:a16="http://schemas.microsoft.com/office/drawing/2014/main" id="{16266950-8B83-1243-0996-28B647E38374}"/>
                </a:ext>
              </a:extLst>
            </p:cNvPr>
            <p:cNvCxnSpPr>
              <a:cxnSpLocks/>
              <a:endCxn id="306" idx="1"/>
            </p:cNvCxnSpPr>
            <p:nvPr/>
          </p:nvCxnSpPr>
          <p:spPr>
            <a:xfrm flipV="1">
              <a:off x="4419203" y="6832434"/>
              <a:ext cx="1082742" cy="255828"/>
            </a:xfrm>
            <a:prstGeom prst="straightConnector1">
              <a:avLst/>
            </a:prstGeom>
            <a:ln w="15875">
              <a:prstDash val="dash"/>
              <a:headEnd type="triangle"/>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10" name="TextBox 309">
                  <a:extLst>
                    <a:ext uri="{FF2B5EF4-FFF2-40B4-BE49-F238E27FC236}">
                      <a16:creationId xmlns:a16="http://schemas.microsoft.com/office/drawing/2014/main" id="{074CE40E-4A85-6F71-7ED6-074E9EBF0482}"/>
                    </a:ext>
                  </a:extLst>
                </p:cNvPr>
                <p:cNvSpPr txBox="1"/>
                <p:nvPr/>
              </p:nvSpPr>
              <p:spPr>
                <a:xfrm>
                  <a:off x="7659496" y="5907468"/>
                  <a:ext cx="630897" cy="49339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200" i="1" smtClean="0">
                                <a:latin typeface="Cambria Math" panose="02040503050406030204" pitchFamily="18" charset="0"/>
                              </a:rPr>
                            </m:ctrlPr>
                          </m:sSubPr>
                          <m:e>
                            <m:r>
                              <a:rPr lang="en-US" sz="2200" b="0" i="1" smtClean="0">
                                <a:latin typeface="Cambria Math" panose="02040503050406030204" pitchFamily="18" charset="0"/>
                              </a:rPr>
                              <m:t>𝐹</m:t>
                            </m:r>
                          </m:e>
                          <m:sub>
                            <m:r>
                              <m:rPr>
                                <m:sty m:val="p"/>
                              </m:rPr>
                              <a:rPr lang="en-US" sz="2200" b="0" i="0" smtClean="0">
                                <a:latin typeface="Cambria Math" panose="02040503050406030204" pitchFamily="18" charset="0"/>
                              </a:rPr>
                              <m:t>E</m:t>
                            </m:r>
                          </m:sub>
                        </m:sSub>
                      </m:oMath>
                    </m:oMathPara>
                  </a14:m>
                  <a:endParaRPr lang="en-US" sz="2200" dirty="0"/>
                </a:p>
              </p:txBody>
            </p:sp>
          </mc:Choice>
          <mc:Fallback xmlns="">
            <p:sp>
              <p:nvSpPr>
                <p:cNvPr id="310" name="TextBox 309">
                  <a:extLst>
                    <a:ext uri="{FF2B5EF4-FFF2-40B4-BE49-F238E27FC236}">
                      <a16:creationId xmlns:a16="http://schemas.microsoft.com/office/drawing/2014/main" id="{074CE40E-4A85-6F71-7ED6-074E9EBF0482}"/>
                    </a:ext>
                  </a:extLst>
                </p:cNvPr>
                <p:cNvSpPr txBox="1">
                  <a:spLocks noRot="1" noChangeAspect="1" noMove="1" noResize="1" noEditPoints="1" noAdjustHandles="1" noChangeArrowheads="1" noChangeShapeType="1" noTextEdit="1"/>
                </p:cNvSpPr>
                <p:nvPr/>
              </p:nvSpPr>
              <p:spPr>
                <a:xfrm>
                  <a:off x="7659496" y="5907468"/>
                  <a:ext cx="630897" cy="493399"/>
                </a:xfrm>
                <a:prstGeom prst="rect">
                  <a:avLst/>
                </a:prstGeom>
                <a:blipFill>
                  <a:blip r:embed="rId9"/>
                  <a:stretch>
                    <a:fillRect b="-2817"/>
                  </a:stretch>
                </a:blipFill>
              </p:spPr>
              <p:txBody>
                <a:bodyPr/>
                <a:lstStyle/>
                <a:p>
                  <a:r>
                    <a:rPr lang="en-GB">
                      <a:noFill/>
                    </a:rPr>
                    <a:t> </a:t>
                  </a:r>
                </a:p>
              </p:txBody>
            </p:sp>
          </mc:Fallback>
        </mc:AlternateContent>
        <p:cxnSp>
          <p:nvCxnSpPr>
            <p:cNvPr id="311" name="Straight Arrow Connector 310">
              <a:extLst>
                <a:ext uri="{FF2B5EF4-FFF2-40B4-BE49-F238E27FC236}">
                  <a16:creationId xmlns:a16="http://schemas.microsoft.com/office/drawing/2014/main" id="{71D6DF83-9364-A1A8-0C6D-855231A5FCBC}"/>
                </a:ext>
              </a:extLst>
            </p:cNvPr>
            <p:cNvCxnSpPr>
              <a:cxnSpLocks/>
            </p:cNvCxnSpPr>
            <p:nvPr/>
          </p:nvCxnSpPr>
          <p:spPr>
            <a:xfrm flipH="1" flipV="1">
              <a:off x="5573878" y="6801988"/>
              <a:ext cx="119934" cy="506530"/>
            </a:xfrm>
            <a:prstGeom prst="straightConnector1">
              <a:avLst/>
            </a:prstGeom>
            <a:ln w="15875">
              <a:prstDash val="dash"/>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Google Shape;147;p2">
            <a:extLst>
              <a:ext uri="{FF2B5EF4-FFF2-40B4-BE49-F238E27FC236}">
                <a16:creationId xmlns:a16="http://schemas.microsoft.com/office/drawing/2014/main" id="{6CA16192-0F09-E2F9-1F6A-FF665DA42301}"/>
              </a:ext>
            </a:extLst>
          </p:cNvPr>
          <p:cNvSpPr txBox="1">
            <a:spLocks/>
          </p:cNvSpPr>
          <p:nvPr/>
        </p:nvSpPr>
        <p:spPr>
          <a:xfrm>
            <a:off x="838200" y="6356349"/>
            <a:ext cx="4826000" cy="37465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pPr>
            <a:r>
              <a:rPr lang="en-US" dirty="0"/>
              <a:t>Resource 2: Key mathematical mechanics principles</a:t>
            </a:r>
          </a:p>
        </p:txBody>
      </p:sp>
      <p:sp>
        <p:nvSpPr>
          <p:cNvPr id="3" name="Text Placeholder 5">
            <a:extLst>
              <a:ext uri="{FF2B5EF4-FFF2-40B4-BE49-F238E27FC236}">
                <a16:creationId xmlns:a16="http://schemas.microsoft.com/office/drawing/2014/main" id="{34797471-F99A-42A3-232D-06A9C33DB929}"/>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Moments and torque</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p1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dirty="0"/>
              <a:t>Calculating moments</a:t>
            </a:r>
            <a:endParaRPr dirty="0"/>
          </a:p>
        </p:txBody>
      </p:sp>
      <p:sp>
        <p:nvSpPr>
          <p:cNvPr id="25" name="Google Shape;270;p15">
            <a:extLst>
              <a:ext uri="{FF2B5EF4-FFF2-40B4-BE49-F238E27FC236}">
                <a16:creationId xmlns:a16="http://schemas.microsoft.com/office/drawing/2014/main" id="{7BA42502-D4CD-B243-ADAB-D5659A868205}"/>
              </a:ext>
            </a:extLst>
          </p:cNvPr>
          <p:cNvSpPr txBox="1">
            <a:spLocks/>
          </p:cNvSpPr>
          <p:nvPr/>
        </p:nvSpPr>
        <p:spPr>
          <a:xfrm>
            <a:off x="838200" y="1825625"/>
            <a:ext cx="8918986" cy="2159474"/>
          </a:xfrm>
          <a:prstGeom prst="rect">
            <a:avLst/>
          </a:prstGeom>
          <a:noFill/>
          <a:ln>
            <a:noFill/>
          </a:ln>
        </p:spPr>
        <p:txBody>
          <a:bodyPr spcFirstLastPara="1" wrap="square" lIns="0" tIns="0" rIns="0" bIns="0" anchor="t" anchorCtr="0">
            <a:normAutofit/>
          </a:bodyPr>
          <a:lstStyle>
            <a:defPPr marR="0" lvl="0" algn="l" rtl="0">
              <a:lnSpc>
                <a:spcPct val="100000"/>
              </a:lnSpc>
              <a:spcBef>
                <a:spcPts val="0"/>
              </a:spcBef>
              <a:spcAft>
                <a:spcPts val="0"/>
              </a:spcAft>
            </a:defPPr>
            <a:lvl1pPr marL="457200" marR="0" lvl="0" indent="-342900" algn="l" rtl="0">
              <a:lnSpc>
                <a:spcPct val="108000"/>
              </a:lnSpc>
              <a:spcBef>
                <a:spcPts val="1000"/>
              </a:spcBef>
              <a:spcAft>
                <a:spcPts val="0"/>
              </a:spcAft>
              <a:buClr>
                <a:srgbClr val="534C29"/>
              </a:buClr>
              <a:buSzPts val="1800"/>
              <a:buFont typeface="Arial"/>
              <a:buChar char="•"/>
              <a:defRPr sz="2400" b="0" i="0" u="none" strike="noStrike" cap="none">
                <a:solidFill>
                  <a:srgbClr val="262626"/>
                </a:solidFill>
                <a:latin typeface="Arial"/>
                <a:ea typeface="Arial"/>
                <a:cs typeface="Arial"/>
                <a:sym typeface="Arial"/>
              </a:defRPr>
            </a:lvl1pPr>
            <a:lvl2pPr marL="914400" marR="0" lvl="1" indent="-342900" algn="l" rtl="0">
              <a:lnSpc>
                <a:spcPct val="108000"/>
              </a:lnSpc>
              <a:spcBef>
                <a:spcPts val="500"/>
              </a:spcBef>
              <a:spcAft>
                <a:spcPts val="0"/>
              </a:spcAft>
              <a:buClr>
                <a:srgbClr val="534C29"/>
              </a:buClr>
              <a:buSzPts val="1800"/>
              <a:buFont typeface="Arial"/>
              <a:buChar char="•"/>
              <a:defRPr sz="2000" b="0" i="0" u="none" strike="noStrike" cap="none">
                <a:solidFill>
                  <a:srgbClr val="262626"/>
                </a:solidFill>
                <a:latin typeface="Arial"/>
                <a:ea typeface="Arial"/>
                <a:cs typeface="Arial"/>
                <a:sym typeface="Arial"/>
              </a:defRPr>
            </a:lvl2pPr>
            <a:lvl3pPr marL="1371600" marR="0" lvl="2" indent="-342900" algn="l" rtl="0">
              <a:lnSpc>
                <a:spcPct val="108000"/>
              </a:lnSpc>
              <a:spcBef>
                <a:spcPts val="500"/>
              </a:spcBef>
              <a:spcAft>
                <a:spcPts val="0"/>
              </a:spcAft>
              <a:buClr>
                <a:srgbClr val="534C29"/>
              </a:buClr>
              <a:buSzPts val="1800"/>
              <a:buFont typeface="Arial"/>
              <a:buChar char="•"/>
              <a:defRPr sz="1800" b="0" i="0" u="none" strike="noStrike" cap="none">
                <a:solidFill>
                  <a:srgbClr val="262626"/>
                </a:solidFill>
                <a:latin typeface="Arial"/>
                <a:ea typeface="Arial"/>
                <a:cs typeface="Arial"/>
                <a:sym typeface="Arial"/>
              </a:defRPr>
            </a:lvl3pPr>
            <a:lvl4pPr marL="1828800" marR="0" lvl="3" indent="-342900" algn="l" rtl="0">
              <a:lnSpc>
                <a:spcPct val="108000"/>
              </a:lnSpc>
              <a:spcBef>
                <a:spcPts val="500"/>
              </a:spcBef>
              <a:spcAft>
                <a:spcPts val="0"/>
              </a:spcAft>
              <a:buClr>
                <a:srgbClr val="534C29"/>
              </a:buClr>
              <a:buSzPts val="1800"/>
              <a:buFont typeface="Arial"/>
              <a:buChar char="•"/>
              <a:defRPr sz="1600" b="0" i="0" u="none" strike="noStrike" cap="none">
                <a:solidFill>
                  <a:srgbClr val="262626"/>
                </a:solidFill>
                <a:latin typeface="Arial"/>
                <a:ea typeface="Arial"/>
                <a:cs typeface="Arial"/>
                <a:sym typeface="Arial"/>
              </a:defRPr>
            </a:lvl4pPr>
            <a:lvl5pPr marL="2286000" marR="0" lvl="4" indent="-342900" algn="l" rtl="0">
              <a:lnSpc>
                <a:spcPct val="108000"/>
              </a:lnSpc>
              <a:spcBef>
                <a:spcPts val="500"/>
              </a:spcBef>
              <a:spcAft>
                <a:spcPts val="0"/>
              </a:spcAft>
              <a:buClr>
                <a:srgbClr val="534C29"/>
              </a:buClr>
              <a:buSzPts val="1800"/>
              <a:buFont typeface="Arial"/>
              <a:buChar char="•"/>
              <a:defRPr sz="1600" b="0" i="0" u="none" strike="noStrike" cap="none">
                <a:solidFill>
                  <a:srgbClr val="262626"/>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114300" lvl="0" indent="0">
              <a:spcBef>
                <a:spcPts val="0"/>
              </a:spcBef>
              <a:buClr>
                <a:srgbClr val="432673"/>
              </a:buClr>
              <a:buSzPts val="2400"/>
              <a:buNone/>
            </a:pPr>
            <a:r>
              <a:rPr lang="en-GB" dirty="0"/>
              <a:t>A plank is balanced on a fulcrum with a 50 N load placed 0.8 m from the fulcrum. An effort 1.4 m from the fulcrum is applied on the other side. Would an effort of 30 N be enough to lift the load?</a:t>
            </a:r>
          </a:p>
          <a:p>
            <a:pPr marL="0" lvl="0" indent="0">
              <a:spcBef>
                <a:spcPts val="600"/>
              </a:spcBef>
              <a:buSzPts val="2400"/>
              <a:buNone/>
            </a:pPr>
            <a:endParaRPr lang="en-GB" dirty="0"/>
          </a:p>
        </p:txBody>
      </p:sp>
      <p:grpSp>
        <p:nvGrpSpPr>
          <p:cNvPr id="56" name="Group 55" descr="A diagram showing an horizontal lever, with a load on the left hand size of a rigid bar/beam, represented by a square. There is an arrow on the square pointing downwards, with the label 50 N. The distance between the load and the fulcrum is labelled 0.8 m. The distance between the fulcrum and the effort force (labelled FE) is labelled 1.4m ">
            <a:extLst>
              <a:ext uri="{FF2B5EF4-FFF2-40B4-BE49-F238E27FC236}">
                <a16:creationId xmlns:a16="http://schemas.microsoft.com/office/drawing/2014/main" id="{03DE8CF6-953C-2566-A94A-A793EAE70C32}"/>
              </a:ext>
            </a:extLst>
          </p:cNvPr>
          <p:cNvGrpSpPr/>
          <p:nvPr/>
        </p:nvGrpSpPr>
        <p:grpSpPr>
          <a:xfrm>
            <a:off x="6096000" y="3892466"/>
            <a:ext cx="4898578" cy="2112750"/>
            <a:chOff x="1186788" y="3858502"/>
            <a:chExt cx="4898578" cy="2112750"/>
          </a:xfrm>
        </p:grpSpPr>
        <p:sp>
          <p:nvSpPr>
            <p:cNvPr id="57" name="Triangle 56">
              <a:extLst>
                <a:ext uri="{FF2B5EF4-FFF2-40B4-BE49-F238E27FC236}">
                  <a16:creationId xmlns:a16="http://schemas.microsoft.com/office/drawing/2014/main" id="{604B611D-0B9E-7770-767E-DD8ED2655F1C}"/>
                </a:ext>
              </a:extLst>
            </p:cNvPr>
            <p:cNvSpPr/>
            <p:nvPr/>
          </p:nvSpPr>
          <p:spPr>
            <a:xfrm>
              <a:off x="3589176" y="5087726"/>
              <a:ext cx="597975" cy="515496"/>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8" name="Group 57">
              <a:extLst>
                <a:ext uri="{FF2B5EF4-FFF2-40B4-BE49-F238E27FC236}">
                  <a16:creationId xmlns:a16="http://schemas.microsoft.com/office/drawing/2014/main" id="{CCD61D92-5554-485D-7FE0-6027308F4378}"/>
                </a:ext>
              </a:extLst>
            </p:cNvPr>
            <p:cNvGrpSpPr/>
            <p:nvPr/>
          </p:nvGrpSpPr>
          <p:grpSpPr>
            <a:xfrm rot="20852473">
              <a:off x="2244468" y="4139732"/>
              <a:ext cx="3743957" cy="951955"/>
              <a:chOff x="1217335" y="3957802"/>
              <a:chExt cx="3743957" cy="951955"/>
            </a:xfrm>
          </p:grpSpPr>
          <p:cxnSp>
            <p:nvCxnSpPr>
              <p:cNvPr id="258" name="Straight Connector 257">
                <a:extLst>
                  <a:ext uri="{FF2B5EF4-FFF2-40B4-BE49-F238E27FC236}">
                    <a16:creationId xmlns:a16="http://schemas.microsoft.com/office/drawing/2014/main" id="{60FCAF6F-2734-790D-E3B9-19500B6C5865}"/>
                  </a:ext>
                </a:extLst>
              </p:cNvPr>
              <p:cNvCxnSpPr>
                <a:cxnSpLocks/>
              </p:cNvCxnSpPr>
              <p:nvPr/>
            </p:nvCxnSpPr>
            <p:spPr>
              <a:xfrm rot="747527" flipV="1">
                <a:off x="1385509" y="4874853"/>
                <a:ext cx="3575783" cy="34904"/>
              </a:xfrm>
              <a:prstGeom prst="line">
                <a:avLst/>
              </a:prstGeom>
              <a:ln w="73025" cap="rnd">
                <a:solidFill>
                  <a:schemeClr val="tx1"/>
                </a:solidFill>
              </a:ln>
            </p:spPr>
            <p:style>
              <a:lnRef idx="1">
                <a:schemeClr val="accent1"/>
              </a:lnRef>
              <a:fillRef idx="0">
                <a:schemeClr val="accent1"/>
              </a:fillRef>
              <a:effectRef idx="0">
                <a:schemeClr val="accent1"/>
              </a:effectRef>
              <a:fontRef idx="minor">
                <a:schemeClr val="tx1"/>
              </a:fontRef>
            </p:style>
          </p:cxnSp>
          <p:sp>
            <p:nvSpPr>
              <p:cNvPr id="259" name="Rectangle 258">
                <a:extLst>
                  <a:ext uri="{FF2B5EF4-FFF2-40B4-BE49-F238E27FC236}">
                    <a16:creationId xmlns:a16="http://schemas.microsoft.com/office/drawing/2014/main" id="{60EC556C-25A3-36ED-462F-96BDAC38197F}"/>
                  </a:ext>
                </a:extLst>
              </p:cNvPr>
              <p:cNvSpPr/>
              <p:nvPr/>
            </p:nvSpPr>
            <p:spPr>
              <a:xfrm rot="747527">
                <a:off x="1217335" y="3957802"/>
                <a:ext cx="551329" cy="55132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59" name="Straight Connector 58">
              <a:extLst>
                <a:ext uri="{FF2B5EF4-FFF2-40B4-BE49-F238E27FC236}">
                  <a16:creationId xmlns:a16="http://schemas.microsoft.com/office/drawing/2014/main" id="{48B0D3F5-86B4-D813-0EA1-5ACC97A143F5}"/>
                </a:ext>
              </a:extLst>
            </p:cNvPr>
            <p:cNvCxnSpPr>
              <a:cxnSpLocks/>
            </p:cNvCxnSpPr>
            <p:nvPr/>
          </p:nvCxnSpPr>
          <p:spPr>
            <a:xfrm flipH="1">
              <a:off x="6011479" y="4339900"/>
              <a:ext cx="23097" cy="552828"/>
            </a:xfrm>
            <a:prstGeom prst="line">
              <a:avLst/>
            </a:prstGeom>
            <a:ln w="38100">
              <a:solidFill>
                <a:schemeClr val="tx1"/>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7302470B-B2C5-1255-26FD-91D83AB063EC}"/>
                </a:ext>
              </a:extLst>
            </p:cNvPr>
            <p:cNvCxnSpPr>
              <a:cxnSpLocks/>
            </p:cNvCxnSpPr>
            <p:nvPr/>
          </p:nvCxnSpPr>
          <p:spPr>
            <a:xfrm flipH="1">
              <a:off x="2509582" y="4859253"/>
              <a:ext cx="4924" cy="663139"/>
            </a:xfrm>
            <a:prstGeom prst="line">
              <a:avLst/>
            </a:prstGeom>
            <a:ln w="38100">
              <a:solidFill>
                <a:schemeClr val="tx1"/>
              </a:solidFill>
              <a:headEnd type="oval" w="lg" len="lg"/>
              <a:tailEnd type="triangle" w="lg" len="lg"/>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61" name="TextBox 60">
                  <a:extLst>
                    <a:ext uri="{FF2B5EF4-FFF2-40B4-BE49-F238E27FC236}">
                      <a16:creationId xmlns:a16="http://schemas.microsoft.com/office/drawing/2014/main" id="{E47A1692-0823-B328-7087-E735930B2726}"/>
                    </a:ext>
                  </a:extLst>
                </p:cNvPr>
                <p:cNvSpPr txBox="1"/>
                <p:nvPr/>
              </p:nvSpPr>
              <p:spPr>
                <a:xfrm>
                  <a:off x="5454469" y="3858502"/>
                  <a:ext cx="630897" cy="43088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200" i="1" smtClean="0">
                                <a:latin typeface="Cambria Math" panose="02040503050406030204" pitchFamily="18" charset="0"/>
                              </a:rPr>
                            </m:ctrlPr>
                          </m:sSubPr>
                          <m:e>
                            <m:r>
                              <m:rPr>
                                <m:nor/>
                              </m:rPr>
                              <a:rPr lang="en-US" sz="2200" b="0" i="0" smtClean="0">
                                <a:latin typeface="Cambria Math" panose="02040503050406030204" pitchFamily="18" charset="0"/>
                              </a:rPr>
                              <m:t>effort</m:t>
                            </m:r>
                            <m:r>
                              <m:rPr>
                                <m:nor/>
                              </m:rPr>
                              <a:rPr lang="en-US" sz="2200" b="0" i="0" smtClean="0">
                                <a:latin typeface="Cambria Math" panose="02040503050406030204" pitchFamily="18" charset="0"/>
                              </a:rPr>
                              <m:t>, </m:t>
                            </m:r>
                            <m:r>
                              <a:rPr lang="en-US" sz="2200" b="0" i="1" smtClean="0">
                                <a:latin typeface="Cambria Math" panose="02040503050406030204" pitchFamily="18" charset="0"/>
                              </a:rPr>
                              <m:t>𝐹</m:t>
                            </m:r>
                          </m:e>
                          <m:sub>
                            <m:r>
                              <m:rPr>
                                <m:sty m:val="p"/>
                              </m:rPr>
                              <a:rPr lang="en-US" sz="2200" b="0" i="0" smtClean="0">
                                <a:latin typeface="Cambria Math" panose="02040503050406030204" pitchFamily="18" charset="0"/>
                              </a:rPr>
                              <m:t>E</m:t>
                            </m:r>
                          </m:sub>
                        </m:sSub>
                      </m:oMath>
                    </m:oMathPara>
                  </a14:m>
                  <a:endParaRPr lang="en-US" sz="2200" dirty="0"/>
                </a:p>
              </p:txBody>
            </p:sp>
          </mc:Choice>
          <mc:Fallback xmlns="">
            <p:sp>
              <p:nvSpPr>
                <p:cNvPr id="61" name="TextBox 60">
                  <a:extLst>
                    <a:ext uri="{FF2B5EF4-FFF2-40B4-BE49-F238E27FC236}">
                      <a16:creationId xmlns:a16="http://schemas.microsoft.com/office/drawing/2014/main" id="{E47A1692-0823-B328-7087-E735930B2726}"/>
                    </a:ext>
                  </a:extLst>
                </p:cNvPr>
                <p:cNvSpPr txBox="1">
                  <a:spLocks noRot="1" noChangeAspect="1" noMove="1" noResize="1" noEditPoints="1" noAdjustHandles="1" noChangeArrowheads="1" noChangeShapeType="1" noTextEdit="1"/>
                </p:cNvSpPr>
                <p:nvPr/>
              </p:nvSpPr>
              <p:spPr>
                <a:xfrm>
                  <a:off x="5454469" y="3858502"/>
                  <a:ext cx="630897" cy="430887"/>
                </a:xfrm>
                <a:prstGeom prst="rect">
                  <a:avLst/>
                </a:prstGeom>
                <a:blipFill>
                  <a:blip r:embed="rId3"/>
                  <a:stretch>
                    <a:fillRect l="-3846" r="-91346" b="-11429"/>
                  </a:stretch>
                </a:blipFill>
              </p:spPr>
              <p:txBody>
                <a:bodyPr/>
                <a:lstStyle/>
                <a:p>
                  <a:r>
                    <a:rPr lang="en-GB">
                      <a:noFill/>
                    </a:rPr>
                    <a:t> </a:t>
                  </a:r>
                </a:p>
              </p:txBody>
            </p:sp>
          </mc:Fallback>
        </mc:AlternateContent>
        <p:sp>
          <p:nvSpPr>
            <p:cNvPr id="62" name="TextBox 61">
              <a:extLst>
                <a:ext uri="{FF2B5EF4-FFF2-40B4-BE49-F238E27FC236}">
                  <a16:creationId xmlns:a16="http://schemas.microsoft.com/office/drawing/2014/main" id="{D3E6E2DF-C872-5815-B52C-14FF20EC12C5}"/>
                </a:ext>
              </a:extLst>
            </p:cNvPr>
            <p:cNvSpPr txBox="1"/>
            <p:nvPr/>
          </p:nvSpPr>
          <p:spPr>
            <a:xfrm>
              <a:off x="1186788" y="5540365"/>
              <a:ext cx="2645588" cy="430887"/>
            </a:xfrm>
            <a:prstGeom prst="rect">
              <a:avLst/>
            </a:prstGeom>
            <a:noFill/>
          </p:spPr>
          <p:txBody>
            <a:bodyPr wrap="square" rtlCol="0">
              <a:spAutoFit/>
            </a:bodyPr>
            <a:lstStyle/>
            <a:p>
              <a:pPr algn="ctr"/>
              <a:r>
                <a:rPr lang="en-US" sz="2200" dirty="0"/>
                <a:t>50 N</a:t>
              </a:r>
            </a:p>
          </p:txBody>
        </p:sp>
        <p:sp>
          <p:nvSpPr>
            <p:cNvPr id="63" name="Oval 62">
              <a:extLst>
                <a:ext uri="{FF2B5EF4-FFF2-40B4-BE49-F238E27FC236}">
                  <a16:creationId xmlns:a16="http://schemas.microsoft.com/office/drawing/2014/main" id="{434A7B06-5979-DF3F-FC52-8B1E3E4A113F}"/>
                </a:ext>
              </a:extLst>
            </p:cNvPr>
            <p:cNvSpPr/>
            <p:nvPr/>
          </p:nvSpPr>
          <p:spPr>
            <a:xfrm>
              <a:off x="4001477" y="4921624"/>
              <a:ext cx="224194" cy="191636"/>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6" name="TextBox 255">
              <a:extLst>
                <a:ext uri="{FF2B5EF4-FFF2-40B4-BE49-F238E27FC236}">
                  <a16:creationId xmlns:a16="http://schemas.microsoft.com/office/drawing/2014/main" id="{76202FC6-C6F5-C713-AB8F-03D5077F5CC8}"/>
                </a:ext>
              </a:extLst>
            </p:cNvPr>
            <p:cNvSpPr txBox="1"/>
            <p:nvPr/>
          </p:nvSpPr>
          <p:spPr>
            <a:xfrm>
              <a:off x="4389177" y="5165376"/>
              <a:ext cx="957806" cy="430887"/>
            </a:xfrm>
            <a:prstGeom prst="rect">
              <a:avLst/>
            </a:prstGeom>
            <a:noFill/>
          </p:spPr>
          <p:txBody>
            <a:bodyPr wrap="square" rtlCol="0">
              <a:spAutoFit/>
            </a:bodyPr>
            <a:lstStyle/>
            <a:p>
              <a:pPr algn="ctr"/>
              <a:r>
                <a:rPr lang="en-US" sz="2200" dirty="0">
                  <a:latin typeface="+mn-lt"/>
                  <a:ea typeface="Cambria Math" panose="02040503050406030204" pitchFamily="18" charset="0"/>
                </a:rPr>
                <a:t>1.4 m</a:t>
              </a:r>
            </a:p>
          </p:txBody>
        </p:sp>
        <p:sp>
          <p:nvSpPr>
            <p:cNvPr id="257" name="TextBox 256">
              <a:extLst>
                <a:ext uri="{FF2B5EF4-FFF2-40B4-BE49-F238E27FC236}">
                  <a16:creationId xmlns:a16="http://schemas.microsoft.com/office/drawing/2014/main" id="{0A694B8D-F253-B93C-DB53-0D21FFA1D6F8}"/>
                </a:ext>
              </a:extLst>
            </p:cNvPr>
            <p:cNvSpPr txBox="1"/>
            <p:nvPr/>
          </p:nvSpPr>
          <p:spPr>
            <a:xfrm>
              <a:off x="2701395" y="5165377"/>
              <a:ext cx="981258" cy="430887"/>
            </a:xfrm>
            <a:prstGeom prst="rect">
              <a:avLst/>
            </a:prstGeom>
            <a:noFill/>
          </p:spPr>
          <p:txBody>
            <a:bodyPr wrap="square" rtlCol="0">
              <a:spAutoFit/>
            </a:bodyPr>
            <a:lstStyle/>
            <a:p>
              <a:pPr algn="ctr"/>
              <a:r>
                <a:rPr lang="en-US" sz="2200" dirty="0">
                  <a:latin typeface="+mn-lt"/>
                  <a:ea typeface="Cambria Math" panose="02040503050406030204" pitchFamily="18" charset="0"/>
                </a:rPr>
                <a:t>0.8 m</a:t>
              </a:r>
            </a:p>
          </p:txBody>
        </p:sp>
      </p:grpSp>
      <p:sp>
        <p:nvSpPr>
          <p:cNvPr id="2" name="Google Shape;147;p2">
            <a:extLst>
              <a:ext uri="{FF2B5EF4-FFF2-40B4-BE49-F238E27FC236}">
                <a16:creationId xmlns:a16="http://schemas.microsoft.com/office/drawing/2014/main" id="{B583C9F2-2624-A27A-6D13-E0E1ADC13026}"/>
              </a:ext>
            </a:extLst>
          </p:cNvPr>
          <p:cNvSpPr txBox="1">
            <a:spLocks/>
          </p:cNvSpPr>
          <p:nvPr/>
        </p:nvSpPr>
        <p:spPr>
          <a:xfrm>
            <a:off x="838200" y="6356349"/>
            <a:ext cx="4826000" cy="37465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pPr>
            <a:r>
              <a:rPr lang="en-US" dirty="0"/>
              <a:t>Resource 2: Key mathematical mechanics principles</a:t>
            </a:r>
          </a:p>
        </p:txBody>
      </p:sp>
      <p:sp>
        <p:nvSpPr>
          <p:cNvPr id="3" name="Text Placeholder 5">
            <a:extLst>
              <a:ext uri="{FF2B5EF4-FFF2-40B4-BE49-F238E27FC236}">
                <a16:creationId xmlns:a16="http://schemas.microsoft.com/office/drawing/2014/main" id="{E4B42690-195B-FF30-2FE3-8307C44727E1}"/>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Moments and torque</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87">
          <a:extLst>
            <a:ext uri="{FF2B5EF4-FFF2-40B4-BE49-F238E27FC236}">
              <a16:creationId xmlns:a16="http://schemas.microsoft.com/office/drawing/2014/main" id="{80CF0ED8-B985-31D7-C788-C0F782B27BFB}"/>
            </a:ext>
          </a:extLst>
        </p:cNvPr>
        <p:cNvGrpSpPr/>
        <p:nvPr/>
      </p:nvGrpSpPr>
      <p:grpSpPr>
        <a:xfrm>
          <a:off x="0" y="0"/>
          <a:ext cx="0" cy="0"/>
          <a:chOff x="0" y="0"/>
          <a:chExt cx="0" cy="0"/>
        </a:xfrm>
      </p:grpSpPr>
      <p:sp>
        <p:nvSpPr>
          <p:cNvPr id="288" name="Google Shape;288;p17">
            <a:extLst>
              <a:ext uri="{FF2B5EF4-FFF2-40B4-BE49-F238E27FC236}">
                <a16:creationId xmlns:a16="http://schemas.microsoft.com/office/drawing/2014/main" id="{360AB9A0-D2DA-DF4D-FE5A-1F7B34E1A7CB}"/>
              </a:ext>
            </a:extLst>
          </p:cNvPr>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dirty="0"/>
              <a:t>Calculating moments: </a:t>
            </a:r>
            <a:r>
              <a:rPr lang="en-GB" dirty="0">
                <a:solidFill>
                  <a:schemeClr val="accent1"/>
                </a:solidFill>
              </a:rPr>
              <a:t>Answer</a:t>
            </a:r>
            <a:endParaRPr dirty="0">
              <a:solidFill>
                <a:schemeClr val="accent1"/>
              </a:solidFill>
            </a:endParaRPr>
          </a:p>
        </p:txBody>
      </p:sp>
      <mc:AlternateContent xmlns:mc="http://schemas.openxmlformats.org/markup-compatibility/2006" xmlns:a14="http://schemas.microsoft.com/office/drawing/2010/main">
        <mc:Choice Requires="a14">
          <p:sp>
            <p:nvSpPr>
              <p:cNvPr id="2" name="Google Shape;270;p15">
                <a:extLst>
                  <a:ext uri="{FF2B5EF4-FFF2-40B4-BE49-F238E27FC236}">
                    <a16:creationId xmlns:a16="http://schemas.microsoft.com/office/drawing/2014/main" id="{66464847-8EC1-12D7-0745-A542BE7E1272}"/>
                  </a:ext>
                </a:extLst>
              </p:cNvPr>
              <p:cNvSpPr txBox="1">
                <a:spLocks/>
              </p:cNvSpPr>
              <p:nvPr/>
            </p:nvSpPr>
            <p:spPr>
              <a:xfrm>
                <a:off x="838200" y="1825625"/>
                <a:ext cx="9465860" cy="4282218"/>
              </a:xfrm>
              <a:prstGeom prst="rect">
                <a:avLst/>
              </a:prstGeom>
              <a:noFill/>
              <a:ln>
                <a:noFill/>
              </a:ln>
            </p:spPr>
            <p:txBody>
              <a:bodyPr spcFirstLastPara="1" wrap="square" lIns="0" tIns="0" rIns="0" bIns="0" anchor="t" anchorCtr="0">
                <a:normAutofit/>
              </a:bodyPr>
              <a:lstStyle>
                <a:defPPr marR="0" lvl="0" algn="l" rtl="0">
                  <a:lnSpc>
                    <a:spcPct val="100000"/>
                  </a:lnSpc>
                  <a:spcBef>
                    <a:spcPts val="0"/>
                  </a:spcBef>
                  <a:spcAft>
                    <a:spcPts val="0"/>
                  </a:spcAft>
                </a:defPPr>
                <a:lvl1pPr marL="457200" marR="0" lvl="0" indent="-342900" algn="l" rtl="0">
                  <a:lnSpc>
                    <a:spcPct val="108000"/>
                  </a:lnSpc>
                  <a:spcBef>
                    <a:spcPts val="1000"/>
                  </a:spcBef>
                  <a:spcAft>
                    <a:spcPts val="0"/>
                  </a:spcAft>
                  <a:buClr>
                    <a:srgbClr val="534C29"/>
                  </a:buClr>
                  <a:buSzPts val="1800"/>
                  <a:buFont typeface="Arial"/>
                  <a:buChar char="•"/>
                  <a:defRPr sz="2400" b="0" i="0" u="none" strike="noStrike" cap="none">
                    <a:solidFill>
                      <a:srgbClr val="262626"/>
                    </a:solidFill>
                    <a:latin typeface="Arial"/>
                    <a:ea typeface="Arial"/>
                    <a:cs typeface="Arial"/>
                    <a:sym typeface="Arial"/>
                  </a:defRPr>
                </a:lvl1pPr>
                <a:lvl2pPr marL="914400" marR="0" lvl="1" indent="-342900" algn="l" rtl="0">
                  <a:lnSpc>
                    <a:spcPct val="108000"/>
                  </a:lnSpc>
                  <a:spcBef>
                    <a:spcPts val="500"/>
                  </a:spcBef>
                  <a:spcAft>
                    <a:spcPts val="0"/>
                  </a:spcAft>
                  <a:buClr>
                    <a:srgbClr val="534C29"/>
                  </a:buClr>
                  <a:buSzPts val="1800"/>
                  <a:buFont typeface="Arial"/>
                  <a:buChar char="•"/>
                  <a:defRPr sz="2000" b="0" i="0" u="none" strike="noStrike" cap="none">
                    <a:solidFill>
                      <a:srgbClr val="262626"/>
                    </a:solidFill>
                    <a:latin typeface="Arial"/>
                    <a:ea typeface="Arial"/>
                    <a:cs typeface="Arial"/>
                    <a:sym typeface="Arial"/>
                  </a:defRPr>
                </a:lvl2pPr>
                <a:lvl3pPr marL="1371600" marR="0" lvl="2" indent="-342900" algn="l" rtl="0">
                  <a:lnSpc>
                    <a:spcPct val="108000"/>
                  </a:lnSpc>
                  <a:spcBef>
                    <a:spcPts val="500"/>
                  </a:spcBef>
                  <a:spcAft>
                    <a:spcPts val="0"/>
                  </a:spcAft>
                  <a:buClr>
                    <a:srgbClr val="534C29"/>
                  </a:buClr>
                  <a:buSzPts val="1800"/>
                  <a:buFont typeface="Arial"/>
                  <a:buChar char="•"/>
                  <a:defRPr sz="1800" b="0" i="0" u="none" strike="noStrike" cap="none">
                    <a:solidFill>
                      <a:srgbClr val="262626"/>
                    </a:solidFill>
                    <a:latin typeface="Arial"/>
                    <a:ea typeface="Arial"/>
                    <a:cs typeface="Arial"/>
                    <a:sym typeface="Arial"/>
                  </a:defRPr>
                </a:lvl3pPr>
                <a:lvl4pPr marL="1828800" marR="0" lvl="3" indent="-342900" algn="l" rtl="0">
                  <a:lnSpc>
                    <a:spcPct val="108000"/>
                  </a:lnSpc>
                  <a:spcBef>
                    <a:spcPts val="500"/>
                  </a:spcBef>
                  <a:spcAft>
                    <a:spcPts val="0"/>
                  </a:spcAft>
                  <a:buClr>
                    <a:srgbClr val="534C29"/>
                  </a:buClr>
                  <a:buSzPts val="1800"/>
                  <a:buFont typeface="Arial"/>
                  <a:buChar char="•"/>
                  <a:defRPr sz="1600" b="0" i="0" u="none" strike="noStrike" cap="none">
                    <a:solidFill>
                      <a:srgbClr val="262626"/>
                    </a:solidFill>
                    <a:latin typeface="Arial"/>
                    <a:ea typeface="Arial"/>
                    <a:cs typeface="Arial"/>
                    <a:sym typeface="Arial"/>
                  </a:defRPr>
                </a:lvl4pPr>
                <a:lvl5pPr marL="2286000" marR="0" lvl="4" indent="-342900" algn="l" rtl="0">
                  <a:lnSpc>
                    <a:spcPct val="108000"/>
                  </a:lnSpc>
                  <a:spcBef>
                    <a:spcPts val="500"/>
                  </a:spcBef>
                  <a:spcAft>
                    <a:spcPts val="0"/>
                  </a:spcAft>
                  <a:buClr>
                    <a:srgbClr val="534C29"/>
                  </a:buClr>
                  <a:buSzPts val="1800"/>
                  <a:buFont typeface="Arial"/>
                  <a:buChar char="•"/>
                  <a:defRPr sz="1600" b="0" i="0" u="none" strike="noStrike" cap="none">
                    <a:solidFill>
                      <a:srgbClr val="262626"/>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114300" lvl="0" indent="0">
                  <a:spcBef>
                    <a:spcPts val="0"/>
                  </a:spcBef>
                  <a:buClr>
                    <a:srgbClr val="432673"/>
                  </a:buClr>
                  <a:buSzPts val="2400"/>
                  <a:buNone/>
                </a:pPr>
                <a:r>
                  <a:rPr lang="en-GB" dirty="0"/>
                  <a:t>A plank is balanced on a fulcrum with a 50 N load placed 0.8 m from the fulcrum. An effort 1.4 m from the fulcrum is applied on the other side. Would an effort of 30 N be enough to lift the load?</a:t>
                </a:r>
              </a:p>
              <a:p>
                <a:pPr marL="114300" lvl="0" indent="0">
                  <a:spcBef>
                    <a:spcPts val="0"/>
                  </a:spcBef>
                  <a:buClr>
                    <a:srgbClr val="432673"/>
                  </a:buClr>
                  <a:buSzPts val="2400"/>
                  <a:buNone/>
                </a:pPr>
                <a:endParaRPr lang="en-GB" dirty="0"/>
              </a:p>
              <a:p>
                <a:pPr marL="41275" lvl="0" indent="-41275">
                  <a:buClr>
                    <a:srgbClr val="432673"/>
                  </a:buClr>
                  <a:buSzPts val="2400"/>
                  <a:buNone/>
                </a:pPr>
                <a14:m>
                  <m:oMath xmlns:m="http://schemas.openxmlformats.org/officeDocument/2006/math">
                    <m:r>
                      <m:rPr>
                        <m:nor/>
                      </m:rPr>
                      <a:rPr lang="en-US" b="0" i="0" dirty="0" smtClean="0">
                        <a:solidFill>
                          <a:srgbClr val="0D0D0D"/>
                        </a:solidFill>
                        <a:latin typeface="Cambria Math" panose="02040503050406030204" pitchFamily="18" charset="0"/>
                      </a:rPr>
                      <m:t>                   </m:t>
                    </m:r>
                    <m:sSub>
                      <m:sSubPr>
                        <m:ctrlPr>
                          <a:rPr lang="en-GB" i="1" dirty="0" smtClean="0">
                            <a:solidFill>
                              <a:srgbClr val="0D0D0D"/>
                            </a:solidFill>
                            <a:latin typeface="Cambria Math" panose="02040503050406030204" pitchFamily="18" charset="0"/>
                          </a:rPr>
                        </m:ctrlPr>
                      </m:sSubPr>
                      <m:e>
                        <m:r>
                          <a:rPr lang="en-US" b="0" i="1" dirty="0" smtClean="0">
                            <a:solidFill>
                              <a:srgbClr val="0D0D0D"/>
                            </a:solidFill>
                            <a:latin typeface="Cambria Math" panose="02040503050406030204" pitchFamily="18" charset="0"/>
                          </a:rPr>
                          <m:t>𝑀</m:t>
                        </m:r>
                      </m:e>
                      <m:sub>
                        <m:r>
                          <m:rPr>
                            <m:sty m:val="p"/>
                          </m:rPr>
                          <a:rPr lang="en-US" b="0" i="0" dirty="0" smtClean="0">
                            <a:solidFill>
                              <a:srgbClr val="0D0D0D"/>
                            </a:solidFill>
                            <a:latin typeface="Cambria Math" panose="02040503050406030204" pitchFamily="18" charset="0"/>
                          </a:rPr>
                          <m:t>E</m:t>
                        </m:r>
                      </m:sub>
                    </m:sSub>
                    <m:r>
                      <a:rPr lang="en-GB" i="1" dirty="0" smtClean="0">
                        <a:solidFill>
                          <a:srgbClr val="0D0D0D"/>
                        </a:solidFill>
                        <a:latin typeface="Cambria Math" panose="02040503050406030204" pitchFamily="18" charset="0"/>
                      </a:rPr>
                      <m:t>= </m:t>
                    </m:r>
                    <m:r>
                      <a:rPr lang="en-GB" i="1" dirty="0">
                        <a:solidFill>
                          <a:srgbClr val="0D0D0D"/>
                        </a:solidFill>
                        <a:latin typeface="Cambria Math" panose="02040503050406030204" pitchFamily="18" charset="0"/>
                        <a:ea typeface="Times New Roman"/>
                        <a:cs typeface="Times New Roman"/>
                        <a:sym typeface="Times New Roman"/>
                      </a:rPr>
                      <m:t>𝐹</m:t>
                    </m:r>
                    <m:r>
                      <m:rPr>
                        <m:sty m:val="p"/>
                      </m:rPr>
                      <a:rPr lang="en-GB" i="0" baseline="-25000" dirty="0">
                        <a:solidFill>
                          <a:srgbClr val="0D0D0D"/>
                        </a:solidFill>
                        <a:latin typeface="Cambria Math" panose="02040503050406030204" pitchFamily="18" charset="0"/>
                      </a:rPr>
                      <m:t>E</m:t>
                    </m:r>
                    <m:r>
                      <a:rPr lang="en-GB" i="1" dirty="0">
                        <a:solidFill>
                          <a:srgbClr val="0D0D0D"/>
                        </a:solidFill>
                        <a:latin typeface="Cambria Math" panose="02040503050406030204" pitchFamily="18" charset="0"/>
                      </a:rPr>
                      <m:t>×</m:t>
                    </m:r>
                    <m:r>
                      <a:rPr lang="en-GB" i="1" dirty="0">
                        <a:solidFill>
                          <a:srgbClr val="0D0D0D"/>
                        </a:solidFill>
                        <a:latin typeface="Cambria Math" panose="02040503050406030204" pitchFamily="18" charset="0"/>
                        <a:ea typeface="Times New Roman"/>
                        <a:cs typeface="Times New Roman"/>
                        <a:sym typeface="Times New Roman"/>
                      </a:rPr>
                      <m:t>𝑎</m:t>
                    </m:r>
                    <m:r>
                      <a:rPr lang="en-GB" i="1" dirty="0">
                        <a:solidFill>
                          <a:srgbClr val="0D0D0D"/>
                        </a:solidFill>
                        <a:latin typeface="Cambria Math" panose="02040503050406030204" pitchFamily="18" charset="0"/>
                      </a:rPr>
                      <m:t>=30×1.4=42 </m:t>
                    </m:r>
                    <m:r>
                      <m:rPr>
                        <m:nor/>
                      </m:rPr>
                      <a:rPr lang="en-GB" i="0" dirty="0">
                        <a:solidFill>
                          <a:srgbClr val="0D0D0D"/>
                        </a:solidFill>
                        <a:latin typeface="Cambria Math" panose="02040503050406030204" pitchFamily="18" charset="0"/>
                      </a:rPr>
                      <m:t>N</m:t>
                    </m:r>
                    <m:r>
                      <m:rPr>
                        <m:nor/>
                      </m:rPr>
                      <a:rPr lang="en-US" b="0" i="0" dirty="0" smtClean="0">
                        <a:solidFill>
                          <a:srgbClr val="0D0D0D"/>
                        </a:solidFill>
                        <a:latin typeface="Cambria Math" panose="02040503050406030204" pitchFamily="18" charset="0"/>
                      </a:rPr>
                      <m:t>m</m:t>
                    </m:r>
                  </m:oMath>
                </a14:m>
                <a:r>
                  <a:rPr lang="en-US" b="0" i="0" dirty="0">
                    <a:solidFill>
                      <a:srgbClr val="0D0D0D"/>
                    </a:solidFill>
                    <a:latin typeface="Cambria Math" panose="02040503050406030204" pitchFamily="18" charset="0"/>
                  </a:rPr>
                  <a:t> clockwise</a:t>
                </a:r>
              </a:p>
              <a:p>
                <a:pPr marL="41275" lvl="0" indent="-41275">
                  <a:buClr>
                    <a:srgbClr val="432673"/>
                  </a:buClr>
                  <a:buSzPts val="2400"/>
                  <a:buNone/>
                </a:pPr>
                <a14:m>
                  <m:oMathPara xmlns:m="http://schemas.openxmlformats.org/officeDocument/2006/math">
                    <m:oMathParaPr>
                      <m:jc m:val="centerGroup"/>
                    </m:oMathParaPr>
                    <m:oMath xmlns:m="http://schemas.openxmlformats.org/officeDocument/2006/math">
                      <m:sSub>
                        <m:sSubPr>
                          <m:ctrlPr>
                            <a:rPr lang="en-US" b="0" i="1" dirty="0" smtClean="0">
                              <a:solidFill>
                                <a:srgbClr val="0D0D0D"/>
                              </a:solidFill>
                              <a:latin typeface="Cambria Math" panose="02040503050406030204" pitchFamily="18" charset="0"/>
                            </a:rPr>
                          </m:ctrlPr>
                        </m:sSubPr>
                        <m:e>
                          <m:r>
                            <a:rPr lang="en-US" b="0" i="1" dirty="0" smtClean="0">
                              <a:solidFill>
                                <a:srgbClr val="0D0D0D"/>
                              </a:solidFill>
                              <a:latin typeface="Cambria Math" panose="02040503050406030204" pitchFamily="18" charset="0"/>
                            </a:rPr>
                            <m:t>𝑀</m:t>
                          </m:r>
                        </m:e>
                        <m:sub>
                          <m:r>
                            <m:rPr>
                              <m:sty m:val="p"/>
                            </m:rPr>
                            <a:rPr lang="en-US" b="0" i="0" dirty="0" smtClean="0">
                              <a:solidFill>
                                <a:srgbClr val="0D0D0D"/>
                              </a:solidFill>
                              <a:latin typeface="Cambria Math" panose="02040503050406030204" pitchFamily="18" charset="0"/>
                            </a:rPr>
                            <m:t>L</m:t>
                          </m:r>
                        </m:sub>
                      </m:sSub>
                      <m:r>
                        <a:rPr lang="en-GB" i="1" dirty="0" smtClean="0">
                          <a:solidFill>
                            <a:srgbClr val="0D0D0D"/>
                          </a:solidFill>
                          <a:latin typeface="Cambria Math" panose="02040503050406030204" pitchFamily="18" charset="0"/>
                        </a:rPr>
                        <m:t>=</m:t>
                      </m:r>
                      <m:r>
                        <a:rPr lang="en-GB" i="1" dirty="0">
                          <a:solidFill>
                            <a:srgbClr val="0D0D0D"/>
                          </a:solidFill>
                          <a:latin typeface="Cambria Math" panose="02040503050406030204" pitchFamily="18" charset="0"/>
                          <a:ea typeface="Times New Roman"/>
                          <a:cs typeface="Times New Roman"/>
                          <a:sym typeface="Times New Roman"/>
                        </a:rPr>
                        <m:t>𝐹</m:t>
                      </m:r>
                      <m:r>
                        <m:rPr>
                          <m:sty m:val="p"/>
                        </m:rPr>
                        <a:rPr lang="en-GB" i="0" baseline="-25000" dirty="0">
                          <a:solidFill>
                            <a:srgbClr val="0D0D0D"/>
                          </a:solidFill>
                          <a:latin typeface="Cambria Math" panose="02040503050406030204" pitchFamily="18" charset="0"/>
                        </a:rPr>
                        <m:t>L</m:t>
                      </m:r>
                      <m:r>
                        <a:rPr lang="en-GB" i="1" dirty="0" smtClean="0">
                          <a:solidFill>
                            <a:srgbClr val="0D0D0D"/>
                          </a:solidFill>
                          <a:latin typeface="Cambria Math" panose="02040503050406030204" pitchFamily="18" charset="0"/>
                        </a:rPr>
                        <m:t>×</m:t>
                      </m:r>
                      <m:r>
                        <a:rPr lang="en-GB" i="1" dirty="0">
                          <a:solidFill>
                            <a:srgbClr val="0D0D0D"/>
                          </a:solidFill>
                          <a:latin typeface="Cambria Math" panose="02040503050406030204" pitchFamily="18" charset="0"/>
                          <a:ea typeface="Times New Roman"/>
                          <a:cs typeface="Times New Roman"/>
                          <a:sym typeface="Times New Roman"/>
                        </a:rPr>
                        <m:t>𝑏</m:t>
                      </m:r>
                      <m:r>
                        <a:rPr lang="en-GB" i="1" dirty="0">
                          <a:solidFill>
                            <a:srgbClr val="0D0D0D"/>
                          </a:solidFill>
                          <a:latin typeface="Cambria Math" panose="02040503050406030204" pitchFamily="18" charset="0"/>
                        </a:rPr>
                        <m:t>=50×0.8=40 </m:t>
                      </m:r>
                      <m:r>
                        <m:rPr>
                          <m:nor/>
                        </m:rPr>
                        <a:rPr lang="en-US" b="0" i="0" dirty="0" smtClean="0">
                          <a:solidFill>
                            <a:srgbClr val="0D0D0D"/>
                          </a:solidFill>
                          <a:latin typeface="Cambria Math" panose="02040503050406030204" pitchFamily="18" charset="0"/>
                        </a:rPr>
                        <m:t>Nm</m:t>
                      </m:r>
                      <m:r>
                        <m:rPr>
                          <m:nor/>
                        </m:rPr>
                        <a:rPr lang="en-US" b="0" i="0" dirty="0" smtClean="0">
                          <a:solidFill>
                            <a:srgbClr val="0D0D0D"/>
                          </a:solidFill>
                          <a:latin typeface="Cambria Math" panose="02040503050406030204" pitchFamily="18" charset="0"/>
                        </a:rPr>
                        <m:t> </m:t>
                      </m:r>
                      <m:r>
                        <m:rPr>
                          <m:nor/>
                        </m:rPr>
                        <a:rPr lang="en-US" b="0" i="0" dirty="0" smtClean="0">
                          <a:solidFill>
                            <a:srgbClr val="0D0D0D"/>
                          </a:solidFill>
                          <a:latin typeface="Cambria Math" panose="02040503050406030204" pitchFamily="18" charset="0"/>
                        </a:rPr>
                        <m:t>anti</m:t>
                      </m:r>
                      <m:r>
                        <m:rPr>
                          <m:nor/>
                        </m:rPr>
                        <a:rPr lang="en-GB" b="0" i="0" dirty="0" smtClean="0">
                          <a:solidFill>
                            <a:srgbClr val="0D0D0D"/>
                          </a:solidFill>
                          <a:latin typeface="Cambria Math" panose="02040503050406030204" pitchFamily="18" charset="0"/>
                        </a:rPr>
                        <m:t>−</m:t>
                      </m:r>
                      <m:r>
                        <m:rPr>
                          <m:nor/>
                        </m:rPr>
                        <a:rPr lang="en-US" b="0" i="0" dirty="0" smtClean="0">
                          <a:solidFill>
                            <a:srgbClr val="0D0D0D"/>
                          </a:solidFill>
                          <a:latin typeface="Cambria Math" panose="02040503050406030204" pitchFamily="18" charset="0"/>
                        </a:rPr>
                        <m:t>clockwise</m:t>
                      </m:r>
                    </m:oMath>
                  </m:oMathPara>
                </a14:m>
                <a:endParaRPr lang="en-GB" dirty="0"/>
              </a:p>
              <a:p>
                <a:pPr marL="41275" lvl="0" indent="-41275">
                  <a:lnSpc>
                    <a:spcPct val="107000"/>
                  </a:lnSpc>
                  <a:buSzPts val="2400"/>
                  <a:buNone/>
                </a:pPr>
                <a:endParaRPr lang="en-GB" dirty="0">
                  <a:solidFill>
                    <a:srgbClr val="0D0D0D"/>
                  </a:solidFill>
                </a:endParaRPr>
              </a:p>
              <a:p>
                <a:pPr marL="41275" lvl="0" indent="-41275">
                  <a:lnSpc>
                    <a:spcPct val="107000"/>
                  </a:lnSpc>
                  <a:spcBef>
                    <a:spcPts val="1600"/>
                  </a:spcBef>
                  <a:buSzPts val="2400"/>
                  <a:buNone/>
                </a:pPr>
                <a:r>
                  <a:rPr lang="en-GB" dirty="0">
                    <a:solidFill>
                      <a:srgbClr val="0D0D0D"/>
                    </a:solidFill>
                  </a:rPr>
                  <a:t>Since </a:t>
                </a:r>
                <a14:m>
                  <m:oMath xmlns:m="http://schemas.openxmlformats.org/officeDocument/2006/math">
                    <m:sSub>
                      <m:sSubPr>
                        <m:ctrlPr>
                          <a:rPr lang="en-GB" i="1" smtClean="0">
                            <a:solidFill>
                              <a:srgbClr val="0D0D0D"/>
                            </a:solidFill>
                            <a:latin typeface="Cambria Math" panose="02040503050406030204" pitchFamily="18" charset="0"/>
                          </a:rPr>
                        </m:ctrlPr>
                      </m:sSubPr>
                      <m:e>
                        <m:r>
                          <a:rPr lang="en-US" b="0" i="1" smtClean="0">
                            <a:solidFill>
                              <a:srgbClr val="0D0D0D"/>
                            </a:solidFill>
                            <a:latin typeface="Cambria Math" panose="02040503050406030204" pitchFamily="18" charset="0"/>
                          </a:rPr>
                          <m:t>𝑀</m:t>
                        </m:r>
                      </m:e>
                      <m:sub>
                        <m:r>
                          <m:rPr>
                            <m:sty m:val="p"/>
                          </m:rPr>
                          <a:rPr lang="en-US" b="0" i="0" smtClean="0">
                            <a:solidFill>
                              <a:srgbClr val="0D0D0D"/>
                            </a:solidFill>
                            <a:latin typeface="Cambria Math" panose="02040503050406030204" pitchFamily="18" charset="0"/>
                          </a:rPr>
                          <m:t>E</m:t>
                        </m:r>
                      </m:sub>
                    </m:sSub>
                    <m:r>
                      <a:rPr lang="en-US" b="0" i="1" smtClean="0">
                        <a:solidFill>
                          <a:srgbClr val="0D0D0D"/>
                        </a:solidFill>
                        <a:latin typeface="Cambria Math" panose="02040503050406030204" pitchFamily="18" charset="0"/>
                      </a:rPr>
                      <m:t>&gt;</m:t>
                    </m:r>
                    <m:sSub>
                      <m:sSubPr>
                        <m:ctrlPr>
                          <a:rPr lang="en-US" b="0" i="1" smtClean="0">
                            <a:solidFill>
                              <a:srgbClr val="0D0D0D"/>
                            </a:solidFill>
                            <a:latin typeface="Cambria Math" panose="02040503050406030204" pitchFamily="18" charset="0"/>
                          </a:rPr>
                        </m:ctrlPr>
                      </m:sSubPr>
                      <m:e>
                        <m:r>
                          <a:rPr lang="en-US" b="0" i="1" smtClean="0">
                            <a:solidFill>
                              <a:srgbClr val="0D0D0D"/>
                            </a:solidFill>
                            <a:latin typeface="Cambria Math" panose="02040503050406030204" pitchFamily="18" charset="0"/>
                          </a:rPr>
                          <m:t>𝑀</m:t>
                        </m:r>
                      </m:e>
                      <m:sub>
                        <m:r>
                          <m:rPr>
                            <m:sty m:val="p"/>
                          </m:rPr>
                          <a:rPr lang="en-US" b="0" i="0" smtClean="0">
                            <a:solidFill>
                              <a:srgbClr val="0D0D0D"/>
                            </a:solidFill>
                            <a:latin typeface="Cambria Math" panose="02040503050406030204" pitchFamily="18" charset="0"/>
                          </a:rPr>
                          <m:t>L</m:t>
                        </m:r>
                      </m:sub>
                    </m:sSub>
                  </m:oMath>
                </a14:m>
                <a:r>
                  <a:rPr lang="en-GB" dirty="0">
                    <a:solidFill>
                      <a:srgbClr val="0D0D0D"/>
                    </a:solidFill>
                  </a:rPr>
                  <a:t>, the effort is </a:t>
                </a:r>
              </a:p>
              <a:p>
                <a:pPr marL="41275" lvl="0" indent="-41275">
                  <a:lnSpc>
                    <a:spcPct val="107000"/>
                  </a:lnSpc>
                  <a:spcBef>
                    <a:spcPts val="1600"/>
                  </a:spcBef>
                  <a:buSzPts val="2400"/>
                  <a:buNone/>
                </a:pPr>
                <a:r>
                  <a:rPr lang="en-GB" dirty="0">
                    <a:solidFill>
                      <a:srgbClr val="0D0D0D"/>
                    </a:solidFill>
                  </a:rPr>
                  <a:t>enough to lift the load.</a:t>
                </a:r>
              </a:p>
              <a:p>
                <a:pPr marL="114300" lvl="0" indent="0">
                  <a:spcBef>
                    <a:spcPts val="1600"/>
                  </a:spcBef>
                  <a:buClr>
                    <a:srgbClr val="432673"/>
                  </a:buClr>
                  <a:buSzPts val="2400"/>
                  <a:buNone/>
                </a:pPr>
                <a:endParaRPr lang="en-GB" dirty="0"/>
              </a:p>
              <a:p>
                <a:pPr marL="0" lvl="0" indent="0">
                  <a:spcBef>
                    <a:spcPts val="600"/>
                  </a:spcBef>
                  <a:buSzPts val="2400"/>
                  <a:buNone/>
                </a:pPr>
                <a:endParaRPr lang="en-GB" dirty="0"/>
              </a:p>
            </p:txBody>
          </p:sp>
        </mc:Choice>
        <mc:Fallback xmlns="">
          <p:sp>
            <p:nvSpPr>
              <p:cNvPr id="2" name="Google Shape;270;p15">
                <a:extLst>
                  <a:ext uri="{FF2B5EF4-FFF2-40B4-BE49-F238E27FC236}">
                    <a16:creationId xmlns:a16="http://schemas.microsoft.com/office/drawing/2014/main" id="{66464847-8EC1-12D7-0745-A542BE7E1272}"/>
                  </a:ext>
                </a:extLst>
              </p:cNvPr>
              <p:cNvSpPr txBox="1">
                <a:spLocks noRot="1" noChangeAspect="1" noMove="1" noResize="1" noEditPoints="1" noAdjustHandles="1" noChangeArrowheads="1" noChangeShapeType="1" noTextEdit="1"/>
              </p:cNvSpPr>
              <p:nvPr/>
            </p:nvSpPr>
            <p:spPr>
              <a:xfrm>
                <a:off x="838200" y="1825625"/>
                <a:ext cx="9465860" cy="4282218"/>
              </a:xfrm>
              <a:prstGeom prst="rect">
                <a:avLst/>
              </a:prstGeom>
              <a:blipFill>
                <a:blip r:embed="rId3"/>
                <a:stretch>
                  <a:fillRect l="-1997" t="-1991" r="-1353" b="-1991"/>
                </a:stretch>
              </a:blipFill>
              <a:ln>
                <a:noFill/>
              </a:ln>
            </p:spPr>
            <p:txBody>
              <a:bodyPr/>
              <a:lstStyle/>
              <a:p>
                <a:r>
                  <a:rPr lang="en-GB">
                    <a:noFill/>
                  </a:rPr>
                  <a:t> </a:t>
                </a:r>
              </a:p>
            </p:txBody>
          </p:sp>
        </mc:Fallback>
      </mc:AlternateContent>
      <p:grpSp>
        <p:nvGrpSpPr>
          <p:cNvPr id="31" name="Group 30" descr="A diagram showing an horizontal lever, with a load on the left hand size of a rigid bar/beam, represented by a square. There is an arrow on the square pointing downwards, with the label 50 N. The distance between the load and the fulcrum is labelled 0.8 m. The distance between the fulcrum and the effort force (labelled FE) is labelled 1.4m ">
            <a:extLst>
              <a:ext uri="{FF2B5EF4-FFF2-40B4-BE49-F238E27FC236}">
                <a16:creationId xmlns:a16="http://schemas.microsoft.com/office/drawing/2014/main" id="{EB1518EC-C78C-5239-0B6E-315C38A4E4D8}"/>
              </a:ext>
            </a:extLst>
          </p:cNvPr>
          <p:cNvGrpSpPr/>
          <p:nvPr/>
        </p:nvGrpSpPr>
        <p:grpSpPr>
          <a:xfrm>
            <a:off x="6096000" y="3892466"/>
            <a:ext cx="4898578" cy="2112750"/>
            <a:chOff x="1186788" y="3858502"/>
            <a:chExt cx="4898578" cy="2112750"/>
          </a:xfrm>
        </p:grpSpPr>
        <p:sp>
          <p:nvSpPr>
            <p:cNvPr id="32" name="Triangle 31">
              <a:extLst>
                <a:ext uri="{FF2B5EF4-FFF2-40B4-BE49-F238E27FC236}">
                  <a16:creationId xmlns:a16="http://schemas.microsoft.com/office/drawing/2014/main" id="{3B00FB49-9174-0E22-6824-3180340DD904}"/>
                </a:ext>
              </a:extLst>
            </p:cNvPr>
            <p:cNvSpPr/>
            <p:nvPr/>
          </p:nvSpPr>
          <p:spPr>
            <a:xfrm>
              <a:off x="3589176" y="5087726"/>
              <a:ext cx="597975" cy="515496"/>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3" name="Group 32">
              <a:extLst>
                <a:ext uri="{FF2B5EF4-FFF2-40B4-BE49-F238E27FC236}">
                  <a16:creationId xmlns:a16="http://schemas.microsoft.com/office/drawing/2014/main" id="{01DB9128-210B-9198-9025-8789E3C6F61A}"/>
                </a:ext>
              </a:extLst>
            </p:cNvPr>
            <p:cNvGrpSpPr/>
            <p:nvPr/>
          </p:nvGrpSpPr>
          <p:grpSpPr>
            <a:xfrm rot="20852473">
              <a:off x="2244468" y="4139732"/>
              <a:ext cx="3743957" cy="951955"/>
              <a:chOff x="1217335" y="3957802"/>
              <a:chExt cx="3743957" cy="951955"/>
            </a:xfrm>
          </p:grpSpPr>
          <p:cxnSp>
            <p:nvCxnSpPr>
              <p:cNvPr id="41" name="Straight Connector 40">
                <a:extLst>
                  <a:ext uri="{FF2B5EF4-FFF2-40B4-BE49-F238E27FC236}">
                    <a16:creationId xmlns:a16="http://schemas.microsoft.com/office/drawing/2014/main" id="{BA39E226-0845-B006-E9A3-A3D3A29F0C61}"/>
                  </a:ext>
                </a:extLst>
              </p:cNvPr>
              <p:cNvCxnSpPr>
                <a:cxnSpLocks/>
              </p:cNvCxnSpPr>
              <p:nvPr/>
            </p:nvCxnSpPr>
            <p:spPr>
              <a:xfrm rot="747527" flipV="1">
                <a:off x="1385509" y="4874853"/>
                <a:ext cx="3575783" cy="34904"/>
              </a:xfrm>
              <a:prstGeom prst="line">
                <a:avLst/>
              </a:prstGeom>
              <a:ln w="73025" cap="rnd">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Rectangle 41">
                <a:extLst>
                  <a:ext uri="{FF2B5EF4-FFF2-40B4-BE49-F238E27FC236}">
                    <a16:creationId xmlns:a16="http://schemas.microsoft.com/office/drawing/2014/main" id="{EC5BAC92-0F3D-B1D5-A788-3DF8A9D5F287}"/>
                  </a:ext>
                </a:extLst>
              </p:cNvPr>
              <p:cNvSpPr/>
              <p:nvPr/>
            </p:nvSpPr>
            <p:spPr>
              <a:xfrm rot="747527">
                <a:off x="1217335" y="3957802"/>
                <a:ext cx="551329" cy="55132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4" name="Straight Connector 33">
              <a:extLst>
                <a:ext uri="{FF2B5EF4-FFF2-40B4-BE49-F238E27FC236}">
                  <a16:creationId xmlns:a16="http://schemas.microsoft.com/office/drawing/2014/main" id="{46C912B8-5D0F-454F-E491-75206A5238A4}"/>
                </a:ext>
              </a:extLst>
            </p:cNvPr>
            <p:cNvCxnSpPr>
              <a:cxnSpLocks/>
            </p:cNvCxnSpPr>
            <p:nvPr/>
          </p:nvCxnSpPr>
          <p:spPr>
            <a:xfrm flipH="1">
              <a:off x="6011479" y="4339900"/>
              <a:ext cx="23097" cy="552828"/>
            </a:xfrm>
            <a:prstGeom prst="line">
              <a:avLst/>
            </a:prstGeom>
            <a:ln w="38100">
              <a:solidFill>
                <a:schemeClr val="tx1"/>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90B145C9-5C0B-6CB2-839C-AFAC06E5DF87}"/>
                </a:ext>
              </a:extLst>
            </p:cNvPr>
            <p:cNvCxnSpPr>
              <a:cxnSpLocks/>
            </p:cNvCxnSpPr>
            <p:nvPr/>
          </p:nvCxnSpPr>
          <p:spPr>
            <a:xfrm flipH="1">
              <a:off x="2509582" y="4859253"/>
              <a:ext cx="4924" cy="663139"/>
            </a:xfrm>
            <a:prstGeom prst="line">
              <a:avLst/>
            </a:prstGeom>
            <a:ln w="38100">
              <a:solidFill>
                <a:schemeClr val="tx1"/>
              </a:solidFill>
              <a:headEnd type="oval" w="lg" len="lg"/>
              <a:tailEnd type="triangle" w="lg" len="lg"/>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6" name="TextBox 35">
                  <a:extLst>
                    <a:ext uri="{FF2B5EF4-FFF2-40B4-BE49-F238E27FC236}">
                      <a16:creationId xmlns:a16="http://schemas.microsoft.com/office/drawing/2014/main" id="{239F3A2C-C5BD-B590-2CB6-6BEC046727BA}"/>
                    </a:ext>
                  </a:extLst>
                </p:cNvPr>
                <p:cNvSpPr txBox="1"/>
                <p:nvPr/>
              </p:nvSpPr>
              <p:spPr>
                <a:xfrm>
                  <a:off x="5454469" y="3858502"/>
                  <a:ext cx="630897" cy="43088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200" i="1" smtClean="0">
                                <a:latin typeface="Cambria Math" panose="02040503050406030204" pitchFamily="18" charset="0"/>
                              </a:rPr>
                            </m:ctrlPr>
                          </m:sSubPr>
                          <m:e>
                            <m:r>
                              <m:rPr>
                                <m:nor/>
                              </m:rPr>
                              <a:rPr lang="en-US" sz="2200" b="0" i="0" smtClean="0">
                                <a:latin typeface="Cambria Math" panose="02040503050406030204" pitchFamily="18" charset="0"/>
                              </a:rPr>
                              <m:t>effort</m:t>
                            </m:r>
                            <m:r>
                              <m:rPr>
                                <m:nor/>
                              </m:rPr>
                              <a:rPr lang="en-US" sz="2200" b="0" i="0" smtClean="0">
                                <a:latin typeface="Cambria Math" panose="02040503050406030204" pitchFamily="18" charset="0"/>
                              </a:rPr>
                              <m:t>, </m:t>
                            </m:r>
                            <m:r>
                              <a:rPr lang="en-US" sz="2200" b="0" i="1" smtClean="0">
                                <a:latin typeface="Cambria Math" panose="02040503050406030204" pitchFamily="18" charset="0"/>
                              </a:rPr>
                              <m:t>𝐹</m:t>
                            </m:r>
                          </m:e>
                          <m:sub>
                            <m:r>
                              <m:rPr>
                                <m:sty m:val="p"/>
                              </m:rPr>
                              <a:rPr lang="en-US" sz="2200" b="0" i="0" smtClean="0">
                                <a:latin typeface="Cambria Math" panose="02040503050406030204" pitchFamily="18" charset="0"/>
                              </a:rPr>
                              <m:t>E</m:t>
                            </m:r>
                          </m:sub>
                        </m:sSub>
                      </m:oMath>
                    </m:oMathPara>
                  </a14:m>
                  <a:endParaRPr lang="en-US" sz="2200" dirty="0"/>
                </a:p>
              </p:txBody>
            </p:sp>
          </mc:Choice>
          <mc:Fallback xmlns="">
            <p:sp>
              <p:nvSpPr>
                <p:cNvPr id="36" name="TextBox 35">
                  <a:extLst>
                    <a:ext uri="{FF2B5EF4-FFF2-40B4-BE49-F238E27FC236}">
                      <a16:creationId xmlns:a16="http://schemas.microsoft.com/office/drawing/2014/main" id="{239F3A2C-C5BD-B590-2CB6-6BEC046727BA}"/>
                    </a:ext>
                  </a:extLst>
                </p:cNvPr>
                <p:cNvSpPr txBox="1">
                  <a:spLocks noRot="1" noChangeAspect="1" noMove="1" noResize="1" noEditPoints="1" noAdjustHandles="1" noChangeArrowheads="1" noChangeShapeType="1" noTextEdit="1"/>
                </p:cNvSpPr>
                <p:nvPr/>
              </p:nvSpPr>
              <p:spPr>
                <a:xfrm>
                  <a:off x="5454469" y="3858502"/>
                  <a:ext cx="630897" cy="430887"/>
                </a:xfrm>
                <a:prstGeom prst="rect">
                  <a:avLst/>
                </a:prstGeom>
                <a:blipFill>
                  <a:blip r:embed="rId4"/>
                  <a:stretch>
                    <a:fillRect l="-3846" r="-91346" b="-11429"/>
                  </a:stretch>
                </a:blipFill>
              </p:spPr>
              <p:txBody>
                <a:bodyPr/>
                <a:lstStyle/>
                <a:p>
                  <a:r>
                    <a:rPr lang="en-GB">
                      <a:noFill/>
                    </a:rPr>
                    <a:t> </a:t>
                  </a:r>
                </a:p>
              </p:txBody>
            </p:sp>
          </mc:Fallback>
        </mc:AlternateContent>
        <p:sp>
          <p:nvSpPr>
            <p:cNvPr id="37" name="TextBox 36">
              <a:extLst>
                <a:ext uri="{FF2B5EF4-FFF2-40B4-BE49-F238E27FC236}">
                  <a16:creationId xmlns:a16="http://schemas.microsoft.com/office/drawing/2014/main" id="{FAA6CCFD-5DE4-1F71-3283-25D0C2E5FBB0}"/>
                </a:ext>
              </a:extLst>
            </p:cNvPr>
            <p:cNvSpPr txBox="1"/>
            <p:nvPr/>
          </p:nvSpPr>
          <p:spPr>
            <a:xfrm>
              <a:off x="1186788" y="5540365"/>
              <a:ext cx="2645588" cy="430887"/>
            </a:xfrm>
            <a:prstGeom prst="rect">
              <a:avLst/>
            </a:prstGeom>
            <a:noFill/>
          </p:spPr>
          <p:txBody>
            <a:bodyPr wrap="square" rtlCol="0">
              <a:spAutoFit/>
            </a:bodyPr>
            <a:lstStyle/>
            <a:p>
              <a:pPr algn="ctr"/>
              <a:r>
                <a:rPr lang="en-US" sz="2200" dirty="0"/>
                <a:t>50 N</a:t>
              </a:r>
            </a:p>
          </p:txBody>
        </p:sp>
        <p:sp>
          <p:nvSpPr>
            <p:cNvPr id="38" name="Oval 37">
              <a:extLst>
                <a:ext uri="{FF2B5EF4-FFF2-40B4-BE49-F238E27FC236}">
                  <a16:creationId xmlns:a16="http://schemas.microsoft.com/office/drawing/2014/main" id="{3F174FEA-9096-8E54-C01A-A7A80B246720}"/>
                </a:ext>
              </a:extLst>
            </p:cNvPr>
            <p:cNvSpPr/>
            <p:nvPr/>
          </p:nvSpPr>
          <p:spPr>
            <a:xfrm>
              <a:off x="4001477" y="4921624"/>
              <a:ext cx="224194" cy="191636"/>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38">
              <a:extLst>
                <a:ext uri="{FF2B5EF4-FFF2-40B4-BE49-F238E27FC236}">
                  <a16:creationId xmlns:a16="http://schemas.microsoft.com/office/drawing/2014/main" id="{9131155E-AC03-4940-D960-11A19BA551E4}"/>
                </a:ext>
              </a:extLst>
            </p:cNvPr>
            <p:cNvSpPr txBox="1"/>
            <p:nvPr/>
          </p:nvSpPr>
          <p:spPr>
            <a:xfrm>
              <a:off x="4389177" y="5165376"/>
              <a:ext cx="957806" cy="430887"/>
            </a:xfrm>
            <a:prstGeom prst="rect">
              <a:avLst/>
            </a:prstGeom>
            <a:noFill/>
          </p:spPr>
          <p:txBody>
            <a:bodyPr wrap="square" rtlCol="0">
              <a:spAutoFit/>
            </a:bodyPr>
            <a:lstStyle/>
            <a:p>
              <a:pPr algn="ctr"/>
              <a:r>
                <a:rPr lang="en-US" sz="2200" dirty="0">
                  <a:latin typeface="+mn-lt"/>
                  <a:ea typeface="Cambria Math" panose="02040503050406030204" pitchFamily="18" charset="0"/>
                </a:rPr>
                <a:t>1.4 m</a:t>
              </a:r>
            </a:p>
          </p:txBody>
        </p:sp>
        <p:sp>
          <p:nvSpPr>
            <p:cNvPr id="40" name="TextBox 39">
              <a:extLst>
                <a:ext uri="{FF2B5EF4-FFF2-40B4-BE49-F238E27FC236}">
                  <a16:creationId xmlns:a16="http://schemas.microsoft.com/office/drawing/2014/main" id="{6BB62F34-51E2-7543-C279-3197454F6081}"/>
                </a:ext>
              </a:extLst>
            </p:cNvPr>
            <p:cNvSpPr txBox="1"/>
            <p:nvPr/>
          </p:nvSpPr>
          <p:spPr>
            <a:xfrm>
              <a:off x="2701395" y="5165377"/>
              <a:ext cx="981258" cy="430887"/>
            </a:xfrm>
            <a:prstGeom prst="rect">
              <a:avLst/>
            </a:prstGeom>
            <a:noFill/>
          </p:spPr>
          <p:txBody>
            <a:bodyPr wrap="square" rtlCol="0">
              <a:spAutoFit/>
            </a:bodyPr>
            <a:lstStyle/>
            <a:p>
              <a:pPr algn="ctr"/>
              <a:r>
                <a:rPr lang="en-US" sz="2200" dirty="0">
                  <a:latin typeface="+mn-lt"/>
                  <a:ea typeface="Cambria Math" panose="02040503050406030204" pitchFamily="18" charset="0"/>
                </a:rPr>
                <a:t>0.8 m</a:t>
              </a:r>
            </a:p>
          </p:txBody>
        </p:sp>
      </p:grpSp>
      <p:sp>
        <p:nvSpPr>
          <p:cNvPr id="3" name="Google Shape;147;p2">
            <a:extLst>
              <a:ext uri="{FF2B5EF4-FFF2-40B4-BE49-F238E27FC236}">
                <a16:creationId xmlns:a16="http://schemas.microsoft.com/office/drawing/2014/main" id="{4C98ADED-9A54-56E9-7563-785D058AB8B6}"/>
              </a:ext>
            </a:extLst>
          </p:cNvPr>
          <p:cNvSpPr txBox="1">
            <a:spLocks/>
          </p:cNvSpPr>
          <p:nvPr/>
        </p:nvSpPr>
        <p:spPr>
          <a:xfrm>
            <a:off x="838200" y="6356349"/>
            <a:ext cx="4826000" cy="37465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pPr>
            <a:r>
              <a:rPr lang="en-US" dirty="0"/>
              <a:t>Resource 2: Key mathematical mechanics principles</a:t>
            </a:r>
          </a:p>
        </p:txBody>
      </p:sp>
      <p:sp>
        <p:nvSpPr>
          <p:cNvPr id="4" name="Text Placeholder 5">
            <a:extLst>
              <a:ext uri="{FF2B5EF4-FFF2-40B4-BE49-F238E27FC236}">
                <a16:creationId xmlns:a16="http://schemas.microsoft.com/office/drawing/2014/main" id="{76657A5C-3928-9CE4-31FD-7DD88770E12C}"/>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Moments and torque</a:t>
            </a:r>
          </a:p>
        </p:txBody>
      </p:sp>
    </p:spTree>
    <p:extLst>
      <p:ext uri="{BB962C8B-B14F-4D97-AF65-F5344CB8AC3E}">
        <p14:creationId xmlns:p14="http://schemas.microsoft.com/office/powerpoint/2010/main" val="24174519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5" name="Google Shape;325;p2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dirty="0"/>
              <a:t>What is power?</a:t>
            </a:r>
            <a:endParaRPr dirty="0"/>
          </a:p>
        </p:txBody>
      </p:sp>
      <mc:AlternateContent xmlns:mc="http://schemas.openxmlformats.org/markup-compatibility/2006" xmlns:a14="http://schemas.microsoft.com/office/drawing/2010/main">
        <mc:Choice Requires="a14">
          <p:sp>
            <p:nvSpPr>
              <p:cNvPr id="326" name="Google Shape;326;p21"/>
              <p:cNvSpPr txBox="1">
                <a:spLocks noGrp="1"/>
              </p:cNvSpPr>
              <p:nvPr>
                <p:ph type="body" idx="1"/>
              </p:nvPr>
            </p:nvSpPr>
            <p:spPr>
              <a:xfrm>
                <a:off x="838200" y="1654174"/>
                <a:ext cx="6705601" cy="2876884"/>
              </a:xfrm>
              <a:prstGeom prst="rect">
                <a:avLst/>
              </a:prstGeom>
              <a:noFill/>
              <a:ln>
                <a:noFill/>
              </a:ln>
            </p:spPr>
            <p:txBody>
              <a:bodyPr spcFirstLastPara="1" wrap="square" lIns="91425" tIns="45700" rIns="91425" bIns="45700" anchor="t" anchorCtr="0">
                <a:normAutofit/>
              </a:bodyPr>
              <a:lstStyle/>
              <a:p>
                <a:pPr marL="0" lvl="0" indent="0" algn="l" rtl="0">
                  <a:lnSpc>
                    <a:spcPct val="108000"/>
                  </a:lnSpc>
                  <a:spcBef>
                    <a:spcPts val="1000"/>
                  </a:spcBef>
                  <a:spcAft>
                    <a:spcPts val="0"/>
                  </a:spcAft>
                  <a:buSzPct val="100000"/>
                  <a:buNone/>
                </a:pPr>
                <a:r>
                  <a:rPr lang="en-GB" dirty="0"/>
                  <a:t>Power is the </a:t>
                </a:r>
                <a:r>
                  <a:rPr lang="en-GB" b="1" dirty="0"/>
                  <a:t>rate at which </a:t>
                </a:r>
                <a:r>
                  <a:rPr lang="en-GB" dirty="0"/>
                  <a:t>energy is used or transferred, that is, </a:t>
                </a:r>
                <a:r>
                  <a:rPr lang="en-GB" b="1" dirty="0"/>
                  <a:t>how quickly</a:t>
                </a:r>
                <a:r>
                  <a:rPr lang="en-GB" dirty="0"/>
                  <a:t>.</a:t>
                </a:r>
              </a:p>
              <a:p>
                <a:pPr marL="0" lvl="0" indent="0" algn="l" rtl="0">
                  <a:lnSpc>
                    <a:spcPct val="108000"/>
                  </a:lnSpc>
                  <a:spcBef>
                    <a:spcPts val="1000"/>
                  </a:spcBef>
                  <a:spcAft>
                    <a:spcPts val="0"/>
                  </a:spcAft>
                  <a:buSzPct val="100000"/>
                  <a:buNone/>
                </a:pPr>
                <a:r>
                  <a:rPr lang="en-GB" dirty="0"/>
                  <a:t>So power is energy per unit time:</a:t>
                </a:r>
              </a:p>
              <a:p>
                <a:pPr marL="0" lvl="0" indent="0" algn="l" rtl="0">
                  <a:lnSpc>
                    <a:spcPct val="108000"/>
                  </a:lnSpc>
                  <a:spcBef>
                    <a:spcPts val="1000"/>
                  </a:spcBef>
                  <a:spcAft>
                    <a:spcPts val="0"/>
                  </a:spcAft>
                  <a:buSzPct val="100000"/>
                  <a:buNone/>
                </a:pPr>
                <a14:m>
                  <m:oMathPara xmlns:m="http://schemas.openxmlformats.org/officeDocument/2006/math">
                    <m:oMathParaPr>
                      <m:jc m:val="centerGroup"/>
                    </m:oMathParaPr>
                    <m:oMath xmlns:m="http://schemas.openxmlformats.org/officeDocument/2006/math">
                      <m:r>
                        <m:rPr>
                          <m:nor/>
                        </m:rPr>
                        <a:rPr lang="en-GB" b="0" i="0" smtClean="0">
                          <a:latin typeface="Cambria Math" panose="02040503050406030204" pitchFamily="18" charset="0"/>
                        </a:rPr>
                        <m:t>p</m:t>
                      </m:r>
                      <m:r>
                        <m:rPr>
                          <m:nor/>
                        </m:rPr>
                        <a:rPr lang="en-US" b="0" i="0" smtClean="0">
                          <a:latin typeface="Cambria Math" panose="02040503050406030204" pitchFamily="18" charset="0"/>
                        </a:rPr>
                        <m:t>ower</m:t>
                      </m:r>
                      <m:r>
                        <m:rPr>
                          <m:nor/>
                        </m:rPr>
                        <a:rPr lang="en-US" b="0" i="0" smtClean="0">
                          <a:latin typeface="Cambria Math" panose="02040503050406030204" pitchFamily="18" charset="0"/>
                        </a:rPr>
                        <m:t>, </m:t>
                      </m:r>
                      <m:r>
                        <a:rPr lang="en-US" b="0" i="1" smtClean="0">
                          <a:latin typeface="Cambria Math" panose="02040503050406030204" pitchFamily="18" charset="0"/>
                        </a:rPr>
                        <m:t>𝑃</m:t>
                      </m:r>
                      <m:r>
                        <a:rPr lang="en-US" b="0" i="1" smtClean="0">
                          <a:latin typeface="Cambria Math" panose="02040503050406030204" pitchFamily="18" charset="0"/>
                        </a:rPr>
                        <m:t>= </m:t>
                      </m:r>
                      <m:f>
                        <m:fPr>
                          <m:ctrlPr>
                            <a:rPr lang="en-US" b="0" i="1" smtClean="0">
                              <a:latin typeface="Cambria Math" panose="02040503050406030204" pitchFamily="18" charset="0"/>
                            </a:rPr>
                          </m:ctrlPr>
                        </m:fPr>
                        <m:num>
                          <m:r>
                            <m:rPr>
                              <m:nor/>
                            </m:rPr>
                            <a:rPr lang="en-US" b="0" i="0" smtClean="0">
                              <a:latin typeface="Cambria Math" panose="02040503050406030204" pitchFamily="18" charset="0"/>
                            </a:rPr>
                            <m:t>energy</m:t>
                          </m:r>
                          <m:r>
                            <m:rPr>
                              <m:nor/>
                            </m:rPr>
                            <a:rPr lang="en-US" b="0" i="0" smtClean="0">
                              <a:latin typeface="Cambria Math" panose="02040503050406030204" pitchFamily="18" charset="0"/>
                            </a:rPr>
                            <m:t>, </m:t>
                          </m:r>
                          <m:r>
                            <a:rPr lang="en-US" b="0" i="1" smtClean="0">
                              <a:latin typeface="Cambria Math" panose="02040503050406030204" pitchFamily="18" charset="0"/>
                            </a:rPr>
                            <m:t>𝐸</m:t>
                          </m:r>
                        </m:num>
                        <m:den>
                          <m:r>
                            <m:rPr>
                              <m:nor/>
                            </m:rPr>
                            <a:rPr lang="en-US" b="0" i="0" smtClean="0">
                              <a:latin typeface="Cambria Math" panose="02040503050406030204" pitchFamily="18" charset="0"/>
                            </a:rPr>
                            <m:t>time</m:t>
                          </m:r>
                          <m:r>
                            <m:rPr>
                              <m:nor/>
                            </m:rPr>
                            <a:rPr lang="en-US" b="0" i="0" smtClean="0">
                              <a:latin typeface="Cambria Math" panose="02040503050406030204" pitchFamily="18" charset="0"/>
                            </a:rPr>
                            <m:t>, </m:t>
                          </m:r>
                          <m:r>
                            <a:rPr lang="en-US" b="0" i="1" smtClean="0">
                              <a:latin typeface="Cambria Math" panose="02040503050406030204" pitchFamily="18" charset="0"/>
                            </a:rPr>
                            <m:t>𝑡</m:t>
                          </m:r>
                        </m:den>
                      </m:f>
                    </m:oMath>
                  </m:oMathPara>
                </a14:m>
                <a:endParaRPr lang="en-GB" dirty="0"/>
              </a:p>
            </p:txBody>
          </p:sp>
        </mc:Choice>
        <mc:Fallback xmlns="">
          <p:sp>
            <p:nvSpPr>
              <p:cNvPr id="326" name="Google Shape;326;p21"/>
              <p:cNvSpPr txBox="1">
                <a:spLocks noGrp="1" noRot="1" noChangeAspect="1" noMove="1" noResize="1" noEditPoints="1" noAdjustHandles="1" noChangeArrowheads="1" noChangeShapeType="1" noTextEdit="1"/>
              </p:cNvSpPr>
              <p:nvPr>
                <p:ph type="body" idx="1"/>
              </p:nvPr>
            </p:nvSpPr>
            <p:spPr>
              <a:xfrm>
                <a:off x="838200" y="1654174"/>
                <a:ext cx="6705601" cy="2876884"/>
              </a:xfrm>
              <a:prstGeom prst="rect">
                <a:avLst/>
              </a:prstGeom>
              <a:blipFill>
                <a:blip r:embed="rId4"/>
                <a:stretch>
                  <a:fillRect l="-1512"/>
                </a:stretch>
              </a:blipFill>
              <a:ln>
                <a:noFill/>
              </a:ln>
            </p:spPr>
            <p:txBody>
              <a:bodyPr/>
              <a:lstStyle/>
              <a:p>
                <a:r>
                  <a:rPr lang="en-US">
                    <a:noFill/>
                  </a:rPr>
                  <a:t> </a:t>
                </a:r>
              </a:p>
            </p:txBody>
          </p:sp>
        </mc:Fallback>
      </mc:AlternateContent>
      <p:sp>
        <p:nvSpPr>
          <p:cNvPr id="327" name="Google Shape;327;p21"/>
          <p:cNvSpPr txBox="1">
            <a:spLocks noGrp="1"/>
          </p:cNvSpPr>
          <p:nvPr>
            <p:ph type="body" idx="2"/>
          </p:nvPr>
        </p:nvSpPr>
        <p:spPr>
          <a:xfrm>
            <a:off x="8175008" y="2892829"/>
            <a:ext cx="3507474" cy="3284134"/>
          </a:xfrm>
          <a:prstGeom prst="rect">
            <a:avLst/>
          </a:prstGeom>
          <a:noFill/>
          <a:ln>
            <a:noFill/>
          </a:ln>
        </p:spPr>
        <p:txBody>
          <a:bodyPr spcFirstLastPara="1" wrap="square" lIns="91425" tIns="45700" rIns="91425" bIns="45700" anchor="t" anchorCtr="0">
            <a:normAutofit fontScale="85000" lnSpcReduction="20000"/>
          </a:bodyPr>
          <a:lstStyle/>
          <a:p>
            <a:pPr marL="342900" lvl="0" indent="-342900" algn="l" rtl="0">
              <a:lnSpc>
                <a:spcPct val="108000"/>
              </a:lnSpc>
              <a:spcBef>
                <a:spcPts val="0"/>
              </a:spcBef>
              <a:spcAft>
                <a:spcPts val="0"/>
              </a:spcAft>
              <a:buClr>
                <a:srgbClr val="432673"/>
              </a:buClr>
              <a:buSzPct val="100000"/>
              <a:buFont typeface="Arial"/>
              <a:buChar char="•"/>
            </a:pPr>
            <a:r>
              <a:rPr lang="en-GB" sz="2400" dirty="0"/>
              <a:t>Energy is measured in joules (J).</a:t>
            </a:r>
            <a:endParaRPr dirty="0"/>
          </a:p>
          <a:p>
            <a:pPr marL="342900" lvl="0" indent="-342900" algn="l" rtl="0">
              <a:lnSpc>
                <a:spcPct val="108000"/>
              </a:lnSpc>
              <a:spcBef>
                <a:spcPts val="1000"/>
              </a:spcBef>
              <a:spcAft>
                <a:spcPts val="0"/>
              </a:spcAft>
              <a:buClr>
                <a:srgbClr val="432673"/>
              </a:buClr>
              <a:buSzPct val="100000"/>
              <a:buFont typeface="Arial"/>
              <a:buChar char="•"/>
            </a:pPr>
            <a:r>
              <a:rPr lang="en-GB" sz="2400" dirty="0"/>
              <a:t>Power is measured in watts (W) .</a:t>
            </a:r>
            <a:endParaRPr dirty="0"/>
          </a:p>
          <a:p>
            <a:pPr marL="342900" lvl="0" indent="-342900" algn="l" rtl="0">
              <a:lnSpc>
                <a:spcPct val="108000"/>
              </a:lnSpc>
              <a:spcBef>
                <a:spcPts val="1000"/>
              </a:spcBef>
              <a:spcAft>
                <a:spcPts val="0"/>
              </a:spcAft>
              <a:buClr>
                <a:srgbClr val="432673"/>
              </a:buClr>
              <a:buSzPct val="100000"/>
              <a:buFont typeface="Arial"/>
              <a:buChar char="•"/>
            </a:pPr>
            <a:r>
              <a:rPr lang="en-GB" sz="2400" dirty="0"/>
              <a:t>Time is measured in seconds (s).</a:t>
            </a:r>
            <a:endParaRPr dirty="0"/>
          </a:p>
          <a:p>
            <a:pPr marL="0" lvl="0" indent="0" algn="l" rtl="0">
              <a:lnSpc>
                <a:spcPct val="108000"/>
              </a:lnSpc>
              <a:spcBef>
                <a:spcPts val="1000"/>
              </a:spcBef>
              <a:spcAft>
                <a:spcPts val="0"/>
              </a:spcAft>
              <a:buSzPct val="100000"/>
              <a:buNone/>
            </a:pPr>
            <a:r>
              <a:rPr lang="en-GB" sz="2400" b="1" dirty="0"/>
              <a:t>If you are given hours or minutes in a question, remember to convert to seconds!</a:t>
            </a:r>
            <a:endParaRPr dirty="0"/>
          </a:p>
          <a:p>
            <a:pPr marL="0" lvl="0" indent="0" algn="l" rtl="0">
              <a:lnSpc>
                <a:spcPct val="108000"/>
              </a:lnSpc>
              <a:spcBef>
                <a:spcPts val="1000"/>
              </a:spcBef>
              <a:spcAft>
                <a:spcPts val="0"/>
              </a:spcAft>
              <a:buSzPct val="100000"/>
              <a:buNone/>
            </a:pPr>
            <a:endParaRPr dirty="0"/>
          </a:p>
        </p:txBody>
      </p:sp>
      <p:sp>
        <p:nvSpPr>
          <p:cNvPr id="328" name="Google Shape;328;p21"/>
          <p:cNvSpPr txBox="1">
            <a:spLocks noGrp="1"/>
          </p:cNvSpPr>
          <p:nvPr>
            <p:ph type="body" idx="3"/>
          </p:nvPr>
        </p:nvSpPr>
        <p:spPr>
          <a:xfrm>
            <a:off x="8175008" y="2055812"/>
            <a:ext cx="2689727" cy="620511"/>
          </a:xfrm>
          <a:prstGeom prst="rect">
            <a:avLst/>
          </a:prstGeom>
          <a:no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2800"/>
              <a:buNone/>
            </a:pPr>
            <a:r>
              <a:rPr lang="en-GB"/>
              <a:t>The variables</a:t>
            </a:r>
            <a:endParaRPr/>
          </a:p>
        </p:txBody>
      </p:sp>
      <p:sp>
        <p:nvSpPr>
          <p:cNvPr id="4" name="Content Placeholder 6">
            <a:extLst>
              <a:ext uri="{FF2B5EF4-FFF2-40B4-BE49-F238E27FC236}">
                <a16:creationId xmlns:a16="http://schemas.microsoft.com/office/drawing/2014/main" id="{773F982D-5B7A-0352-D692-5330AB63362D}"/>
              </a:ext>
            </a:extLst>
          </p:cNvPr>
          <p:cNvSpPr txBox="1">
            <a:spLocks/>
          </p:cNvSpPr>
          <p:nvPr/>
        </p:nvSpPr>
        <p:spPr>
          <a:xfrm>
            <a:off x="838200" y="4211896"/>
            <a:ext cx="6204045" cy="1983859"/>
          </a:xfrm>
          <a:custGeom>
            <a:avLst/>
            <a:gdLst>
              <a:gd name="csX0" fmla="*/ 0 w 6204045"/>
              <a:gd name="csY0" fmla="*/ 0 h 1983859"/>
              <a:gd name="csX1" fmla="*/ 813419 w 6204045"/>
              <a:gd name="csY1" fmla="*/ 0 h 1983859"/>
              <a:gd name="csX2" fmla="*/ 1440717 w 6204045"/>
              <a:gd name="csY2" fmla="*/ 0 h 1983859"/>
              <a:gd name="csX3" fmla="*/ 2192096 w 6204045"/>
              <a:gd name="csY3" fmla="*/ 0 h 1983859"/>
              <a:gd name="csX4" fmla="*/ 2695313 w 6204045"/>
              <a:gd name="csY4" fmla="*/ 0 h 1983859"/>
              <a:gd name="csX5" fmla="*/ 3508732 w 6204045"/>
              <a:gd name="csY5" fmla="*/ 0 h 1983859"/>
              <a:gd name="csX6" fmla="*/ 4198070 w 6204045"/>
              <a:gd name="csY6" fmla="*/ 0 h 1983859"/>
              <a:gd name="csX7" fmla="*/ 4825368 w 6204045"/>
              <a:gd name="csY7" fmla="*/ 0 h 1983859"/>
              <a:gd name="csX8" fmla="*/ 6204045 w 6204045"/>
              <a:gd name="csY8" fmla="*/ 0 h 1983859"/>
              <a:gd name="csX9" fmla="*/ 6204045 w 6204045"/>
              <a:gd name="csY9" fmla="*/ 601771 h 1983859"/>
              <a:gd name="csX10" fmla="*/ 6204045 w 6204045"/>
              <a:gd name="csY10" fmla="*/ 1302734 h 1983859"/>
              <a:gd name="csX11" fmla="*/ 6204045 w 6204045"/>
              <a:gd name="csY11" fmla="*/ 1983859 h 1983859"/>
              <a:gd name="csX12" fmla="*/ 5452666 w 6204045"/>
              <a:gd name="csY12" fmla="*/ 1983859 h 1983859"/>
              <a:gd name="csX13" fmla="*/ 4949449 w 6204045"/>
              <a:gd name="csY13" fmla="*/ 1983859 h 1983859"/>
              <a:gd name="csX14" fmla="*/ 4446232 w 6204045"/>
              <a:gd name="csY14" fmla="*/ 1983859 h 1983859"/>
              <a:gd name="csX15" fmla="*/ 3943015 w 6204045"/>
              <a:gd name="csY15" fmla="*/ 1983859 h 1983859"/>
              <a:gd name="csX16" fmla="*/ 3191636 w 6204045"/>
              <a:gd name="csY16" fmla="*/ 1983859 h 1983859"/>
              <a:gd name="csX17" fmla="*/ 2688420 w 6204045"/>
              <a:gd name="csY17" fmla="*/ 1983859 h 1983859"/>
              <a:gd name="csX18" fmla="*/ 2185203 w 6204045"/>
              <a:gd name="csY18" fmla="*/ 1983859 h 1983859"/>
              <a:gd name="csX19" fmla="*/ 1681986 w 6204045"/>
              <a:gd name="csY19" fmla="*/ 1983859 h 1983859"/>
              <a:gd name="csX20" fmla="*/ 1054688 w 6204045"/>
              <a:gd name="csY20" fmla="*/ 1983859 h 1983859"/>
              <a:gd name="csX21" fmla="*/ 0 w 6204045"/>
              <a:gd name="csY21" fmla="*/ 1983859 h 1983859"/>
              <a:gd name="csX22" fmla="*/ 0 w 6204045"/>
              <a:gd name="csY22" fmla="*/ 1322573 h 1983859"/>
              <a:gd name="csX23" fmla="*/ 0 w 6204045"/>
              <a:gd name="csY23" fmla="*/ 700964 h 1983859"/>
              <a:gd name="csX24" fmla="*/ 0 w 6204045"/>
              <a:gd name="csY24" fmla="*/ 0 h 198385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Lst>
            <a:rect l="l" t="t" r="r" b="b"/>
            <a:pathLst>
              <a:path w="6204045" h="1983859" fill="none" extrusionOk="0">
                <a:moveTo>
                  <a:pt x="0" y="0"/>
                </a:moveTo>
                <a:cubicBezTo>
                  <a:pt x="324172" y="-34560"/>
                  <a:pt x="644580" y="32062"/>
                  <a:pt x="813419" y="0"/>
                </a:cubicBezTo>
                <a:cubicBezTo>
                  <a:pt x="982258" y="-32062"/>
                  <a:pt x="1133692" y="-25706"/>
                  <a:pt x="1440717" y="0"/>
                </a:cubicBezTo>
                <a:cubicBezTo>
                  <a:pt x="1747742" y="25706"/>
                  <a:pt x="1865311" y="-34728"/>
                  <a:pt x="2192096" y="0"/>
                </a:cubicBezTo>
                <a:cubicBezTo>
                  <a:pt x="2518881" y="34728"/>
                  <a:pt x="2590842" y="-14179"/>
                  <a:pt x="2695313" y="0"/>
                </a:cubicBezTo>
                <a:cubicBezTo>
                  <a:pt x="2799784" y="14179"/>
                  <a:pt x="3250992" y="15944"/>
                  <a:pt x="3508732" y="0"/>
                </a:cubicBezTo>
                <a:cubicBezTo>
                  <a:pt x="3766472" y="-15944"/>
                  <a:pt x="3996704" y="18347"/>
                  <a:pt x="4198070" y="0"/>
                </a:cubicBezTo>
                <a:cubicBezTo>
                  <a:pt x="4399436" y="-18347"/>
                  <a:pt x="4540833" y="-20249"/>
                  <a:pt x="4825368" y="0"/>
                </a:cubicBezTo>
                <a:cubicBezTo>
                  <a:pt x="5109903" y="20249"/>
                  <a:pt x="5720604" y="32264"/>
                  <a:pt x="6204045" y="0"/>
                </a:cubicBezTo>
                <a:cubicBezTo>
                  <a:pt x="6190894" y="189453"/>
                  <a:pt x="6192756" y="350051"/>
                  <a:pt x="6204045" y="601771"/>
                </a:cubicBezTo>
                <a:cubicBezTo>
                  <a:pt x="6215334" y="853491"/>
                  <a:pt x="6179250" y="1123002"/>
                  <a:pt x="6204045" y="1302734"/>
                </a:cubicBezTo>
                <a:cubicBezTo>
                  <a:pt x="6228840" y="1482466"/>
                  <a:pt x="6171041" y="1700639"/>
                  <a:pt x="6204045" y="1983859"/>
                </a:cubicBezTo>
                <a:cubicBezTo>
                  <a:pt x="6030954" y="1959748"/>
                  <a:pt x="5658727" y="2001082"/>
                  <a:pt x="5452666" y="1983859"/>
                </a:cubicBezTo>
                <a:cubicBezTo>
                  <a:pt x="5246605" y="1966636"/>
                  <a:pt x="5114562" y="1978150"/>
                  <a:pt x="4949449" y="1983859"/>
                </a:cubicBezTo>
                <a:cubicBezTo>
                  <a:pt x="4784336" y="1989568"/>
                  <a:pt x="4623341" y="1997147"/>
                  <a:pt x="4446232" y="1983859"/>
                </a:cubicBezTo>
                <a:cubicBezTo>
                  <a:pt x="4269123" y="1970571"/>
                  <a:pt x="4080382" y="1989361"/>
                  <a:pt x="3943015" y="1983859"/>
                </a:cubicBezTo>
                <a:cubicBezTo>
                  <a:pt x="3805648" y="1978357"/>
                  <a:pt x="3404984" y="1992391"/>
                  <a:pt x="3191636" y="1983859"/>
                </a:cubicBezTo>
                <a:cubicBezTo>
                  <a:pt x="2978288" y="1975327"/>
                  <a:pt x="2880174" y="2001606"/>
                  <a:pt x="2688420" y="1983859"/>
                </a:cubicBezTo>
                <a:cubicBezTo>
                  <a:pt x="2496666" y="1966112"/>
                  <a:pt x="2287347" y="2008519"/>
                  <a:pt x="2185203" y="1983859"/>
                </a:cubicBezTo>
                <a:cubicBezTo>
                  <a:pt x="2083059" y="1959199"/>
                  <a:pt x="1810767" y="1977761"/>
                  <a:pt x="1681986" y="1983859"/>
                </a:cubicBezTo>
                <a:cubicBezTo>
                  <a:pt x="1553205" y="1989957"/>
                  <a:pt x="1317908" y="1975312"/>
                  <a:pt x="1054688" y="1983859"/>
                </a:cubicBezTo>
                <a:cubicBezTo>
                  <a:pt x="791468" y="1992406"/>
                  <a:pt x="290905" y="2002746"/>
                  <a:pt x="0" y="1983859"/>
                </a:cubicBezTo>
                <a:cubicBezTo>
                  <a:pt x="12980" y="1757897"/>
                  <a:pt x="-20721" y="1644045"/>
                  <a:pt x="0" y="1322573"/>
                </a:cubicBezTo>
                <a:cubicBezTo>
                  <a:pt x="20721" y="1001101"/>
                  <a:pt x="-26824" y="887870"/>
                  <a:pt x="0" y="700964"/>
                </a:cubicBezTo>
                <a:cubicBezTo>
                  <a:pt x="26824" y="514058"/>
                  <a:pt x="33339" y="174336"/>
                  <a:pt x="0" y="0"/>
                </a:cubicBezTo>
                <a:close/>
              </a:path>
              <a:path w="6204045" h="1983859" stroke="0" extrusionOk="0">
                <a:moveTo>
                  <a:pt x="0" y="0"/>
                </a:moveTo>
                <a:cubicBezTo>
                  <a:pt x="326174" y="-5936"/>
                  <a:pt x="423389" y="-1911"/>
                  <a:pt x="813419" y="0"/>
                </a:cubicBezTo>
                <a:cubicBezTo>
                  <a:pt x="1203449" y="1911"/>
                  <a:pt x="1356613" y="22322"/>
                  <a:pt x="1502758" y="0"/>
                </a:cubicBezTo>
                <a:cubicBezTo>
                  <a:pt x="1648903" y="-22322"/>
                  <a:pt x="1912256" y="-16110"/>
                  <a:pt x="2068015" y="0"/>
                </a:cubicBezTo>
                <a:cubicBezTo>
                  <a:pt x="2223774" y="16110"/>
                  <a:pt x="2471859" y="19719"/>
                  <a:pt x="2757353" y="0"/>
                </a:cubicBezTo>
                <a:cubicBezTo>
                  <a:pt x="3042847" y="-19719"/>
                  <a:pt x="3354420" y="-9042"/>
                  <a:pt x="3570773" y="0"/>
                </a:cubicBezTo>
                <a:cubicBezTo>
                  <a:pt x="3787126" y="9042"/>
                  <a:pt x="3914932" y="-6263"/>
                  <a:pt x="4136030" y="0"/>
                </a:cubicBezTo>
                <a:cubicBezTo>
                  <a:pt x="4357128" y="6263"/>
                  <a:pt x="4466533" y="-20730"/>
                  <a:pt x="4639247" y="0"/>
                </a:cubicBezTo>
                <a:cubicBezTo>
                  <a:pt x="4811961" y="20730"/>
                  <a:pt x="5012119" y="-22430"/>
                  <a:pt x="5328585" y="0"/>
                </a:cubicBezTo>
                <a:cubicBezTo>
                  <a:pt x="5645051" y="22430"/>
                  <a:pt x="6028323" y="-22693"/>
                  <a:pt x="6204045" y="0"/>
                </a:cubicBezTo>
                <a:cubicBezTo>
                  <a:pt x="6233808" y="184739"/>
                  <a:pt x="6172577" y="526693"/>
                  <a:pt x="6204045" y="681125"/>
                </a:cubicBezTo>
                <a:cubicBezTo>
                  <a:pt x="6235513" y="835558"/>
                  <a:pt x="6183041" y="1084996"/>
                  <a:pt x="6204045" y="1322573"/>
                </a:cubicBezTo>
                <a:cubicBezTo>
                  <a:pt x="6225049" y="1560150"/>
                  <a:pt x="6174786" y="1767341"/>
                  <a:pt x="6204045" y="1983859"/>
                </a:cubicBezTo>
                <a:cubicBezTo>
                  <a:pt x="5905397" y="1993376"/>
                  <a:pt x="5612008" y="1990446"/>
                  <a:pt x="5452666" y="1983859"/>
                </a:cubicBezTo>
                <a:cubicBezTo>
                  <a:pt x="5293324" y="1977272"/>
                  <a:pt x="5005080" y="2000698"/>
                  <a:pt x="4825368" y="1983859"/>
                </a:cubicBezTo>
                <a:cubicBezTo>
                  <a:pt x="4645656" y="1967020"/>
                  <a:pt x="4391928" y="1998221"/>
                  <a:pt x="4073990" y="1983859"/>
                </a:cubicBezTo>
                <a:cubicBezTo>
                  <a:pt x="3756052" y="1969497"/>
                  <a:pt x="3450597" y="1963997"/>
                  <a:pt x="3260570" y="1983859"/>
                </a:cubicBezTo>
                <a:cubicBezTo>
                  <a:pt x="3070543" y="2003721"/>
                  <a:pt x="2732006" y="1977887"/>
                  <a:pt x="2509192" y="1983859"/>
                </a:cubicBezTo>
                <a:cubicBezTo>
                  <a:pt x="2286378" y="1989831"/>
                  <a:pt x="2050056" y="1955570"/>
                  <a:pt x="1819853" y="1983859"/>
                </a:cubicBezTo>
                <a:cubicBezTo>
                  <a:pt x="1589650" y="2012148"/>
                  <a:pt x="1499638" y="2007571"/>
                  <a:pt x="1316636" y="1983859"/>
                </a:cubicBezTo>
                <a:cubicBezTo>
                  <a:pt x="1133634" y="1960147"/>
                  <a:pt x="969014" y="1979833"/>
                  <a:pt x="627298" y="1983859"/>
                </a:cubicBezTo>
                <a:cubicBezTo>
                  <a:pt x="285582" y="1987885"/>
                  <a:pt x="199898" y="1998897"/>
                  <a:pt x="0" y="1983859"/>
                </a:cubicBezTo>
                <a:cubicBezTo>
                  <a:pt x="-23048" y="1743289"/>
                  <a:pt x="-15111" y="1596888"/>
                  <a:pt x="0" y="1282895"/>
                </a:cubicBezTo>
                <a:cubicBezTo>
                  <a:pt x="15111" y="968902"/>
                  <a:pt x="30059" y="894440"/>
                  <a:pt x="0" y="661286"/>
                </a:cubicBezTo>
                <a:cubicBezTo>
                  <a:pt x="-30059" y="428132"/>
                  <a:pt x="18905" y="250451"/>
                  <a:pt x="0" y="0"/>
                </a:cubicBezTo>
                <a:close/>
              </a:path>
            </a:pathLst>
          </a:custGeom>
          <a:solidFill>
            <a:srgbClr val="EBDDF4"/>
          </a:solidFill>
          <a:ln w="19050" cap="sq">
            <a:solidFill>
              <a:srgbClr val="432673"/>
            </a:solidFill>
            <a:extLst>
              <a:ext uri="{C807C97D-BFC1-408E-A445-0C87EB9F89A2}">
                <ask:lineSketchStyleProps xmlns:ask="http://schemas.microsoft.com/office/drawing/2018/sketchyshapes" sd="981765707">
                  <a:prstGeom prst="rect">
                    <a:avLst/>
                  </a:prstGeom>
                  <ask:type>
                    <ask:lineSketchFreehand/>
                  </ask:type>
                </ask:lineSketchStyleProps>
              </a:ext>
            </a:extLst>
          </a:ln>
        </p:spPr>
        <p:txBody>
          <a:bodyPr spcFirstLastPara="1" wrap="square" lIns="180000" tIns="180000" rIns="180000" bIns="180000" anchor="t" anchorCtr="0">
            <a:noAutofit/>
          </a:bodyPr>
          <a:lstStyle>
            <a:defPPr marR="0" lvl="0" algn="l" rtl="0">
              <a:lnSpc>
                <a:spcPct val="100000"/>
              </a:lnSpc>
              <a:spcBef>
                <a:spcPts val="0"/>
              </a:spcBef>
              <a:spcAft>
                <a:spcPts val="0"/>
              </a:spcAft>
            </a:defPPr>
            <a:lvl1pPr marL="457200" marR="0" lvl="0" indent="-381000" algn="l" rtl="0">
              <a:lnSpc>
                <a:spcPct val="108000"/>
              </a:lnSpc>
              <a:spcBef>
                <a:spcPts val="1000"/>
              </a:spcBef>
              <a:spcAft>
                <a:spcPts val="0"/>
              </a:spcAft>
              <a:buClr>
                <a:srgbClr val="534C29"/>
              </a:buClr>
              <a:buSzPts val="2400"/>
              <a:buFont typeface="Arial"/>
              <a:buChar char="•"/>
              <a:defRPr sz="2400" b="0" i="0" u="none" strike="noStrike" cap="none">
                <a:solidFill>
                  <a:srgbClr val="262626"/>
                </a:solidFill>
                <a:latin typeface="Arial"/>
                <a:ea typeface="Arial"/>
                <a:cs typeface="Arial"/>
                <a:sym typeface="Arial"/>
              </a:defRPr>
            </a:lvl1pPr>
            <a:lvl2pPr marL="914400" marR="0" lvl="1" indent="-355600" algn="l" rtl="0">
              <a:lnSpc>
                <a:spcPct val="108000"/>
              </a:lnSpc>
              <a:spcBef>
                <a:spcPts val="500"/>
              </a:spcBef>
              <a:spcAft>
                <a:spcPts val="0"/>
              </a:spcAft>
              <a:buClr>
                <a:srgbClr val="534C29"/>
              </a:buClr>
              <a:buSzPts val="2000"/>
              <a:buFont typeface="Arial"/>
              <a:buChar char="•"/>
              <a:defRPr sz="2000" b="0" i="0" u="none" strike="noStrike" cap="none">
                <a:solidFill>
                  <a:srgbClr val="262626"/>
                </a:solidFill>
                <a:latin typeface="Arial"/>
                <a:ea typeface="Arial"/>
                <a:cs typeface="Arial"/>
                <a:sym typeface="Arial"/>
              </a:defRPr>
            </a:lvl2pPr>
            <a:lvl3pPr marL="1371600" marR="0" lvl="2" indent="-342900" algn="l" rtl="0">
              <a:lnSpc>
                <a:spcPct val="108000"/>
              </a:lnSpc>
              <a:spcBef>
                <a:spcPts val="500"/>
              </a:spcBef>
              <a:spcAft>
                <a:spcPts val="0"/>
              </a:spcAft>
              <a:buClr>
                <a:srgbClr val="534C29"/>
              </a:buClr>
              <a:buSzPts val="1800"/>
              <a:buFont typeface="Arial"/>
              <a:buChar char="•"/>
              <a:defRPr sz="1800" b="0" i="0" u="none" strike="noStrike" cap="none">
                <a:solidFill>
                  <a:srgbClr val="262626"/>
                </a:solidFill>
                <a:latin typeface="Arial"/>
                <a:ea typeface="Arial"/>
                <a:cs typeface="Arial"/>
                <a:sym typeface="Arial"/>
              </a:defRPr>
            </a:lvl3pPr>
            <a:lvl4pPr marL="1828800" marR="0" lvl="3" indent="-330200"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4pPr>
            <a:lvl5pPr marL="2286000" marR="0" lvl="4" indent="-330200"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buSzPts val="2200"/>
              <a:buFont typeface="Arial"/>
              <a:buNone/>
            </a:pPr>
            <a:r>
              <a:rPr lang="en-GB" sz="2000" b="1" dirty="0"/>
              <a:t>SITE TIP</a:t>
            </a:r>
            <a:endParaRPr lang="en-GB" sz="2000" dirty="0"/>
          </a:p>
          <a:p>
            <a:pPr marL="0" lvl="0" indent="0">
              <a:buSzPct val="100000"/>
              <a:buNone/>
            </a:pPr>
            <a:r>
              <a:rPr lang="en-GB" sz="2000" dirty="0"/>
              <a:t>We calculate power to size our generators. </a:t>
            </a:r>
            <a:br>
              <a:rPr lang="en-GB" sz="2000" dirty="0"/>
            </a:br>
            <a:r>
              <a:rPr lang="en-GB" sz="2000" dirty="0"/>
              <a:t>Running a 12-kW concrete breaker will trip the supply of a 10-kW generator and stop work. </a:t>
            </a:r>
          </a:p>
        </p:txBody>
      </p:sp>
      <p:sp>
        <p:nvSpPr>
          <p:cNvPr id="2" name="Google Shape;147;p2">
            <a:extLst>
              <a:ext uri="{FF2B5EF4-FFF2-40B4-BE49-F238E27FC236}">
                <a16:creationId xmlns:a16="http://schemas.microsoft.com/office/drawing/2014/main" id="{9039FB61-FF94-1BAF-6216-E8797D888B2C}"/>
              </a:ext>
            </a:extLst>
          </p:cNvPr>
          <p:cNvSpPr txBox="1">
            <a:spLocks/>
          </p:cNvSpPr>
          <p:nvPr/>
        </p:nvSpPr>
        <p:spPr>
          <a:xfrm>
            <a:off x="838200" y="6356349"/>
            <a:ext cx="4826000" cy="37465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pPr>
            <a:r>
              <a:rPr lang="en-US" dirty="0"/>
              <a:t>Resource 2: Key mathematical mechanics principles</a:t>
            </a:r>
          </a:p>
        </p:txBody>
      </p:sp>
      <p:sp>
        <p:nvSpPr>
          <p:cNvPr id="5" name="Text Placeholder 5">
            <a:extLst>
              <a:ext uri="{FF2B5EF4-FFF2-40B4-BE49-F238E27FC236}">
                <a16:creationId xmlns:a16="http://schemas.microsoft.com/office/drawing/2014/main" id="{32A4A07B-A892-6922-9F98-A4E78B695834}"/>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Power</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336" name="Google Shape;336;p2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Calculating power</a:t>
            </a:r>
            <a:endParaRPr/>
          </a:p>
        </p:txBody>
      </p:sp>
      <p:sp>
        <p:nvSpPr>
          <p:cNvPr id="337" name="Google Shape;337;p22"/>
          <p:cNvSpPr txBox="1">
            <a:spLocks noGrp="1"/>
          </p:cNvSpPr>
          <p:nvPr>
            <p:ph type="body" idx="1"/>
          </p:nvPr>
        </p:nvSpPr>
        <p:spPr>
          <a:xfrm>
            <a:off x="838200" y="1397000"/>
            <a:ext cx="6702911" cy="4649469"/>
          </a:xfrm>
          <a:prstGeom prst="rect">
            <a:avLst/>
          </a:prstGeom>
          <a:solidFill>
            <a:schemeClr val="lt1"/>
          </a:solidFill>
          <a:ln>
            <a:noFill/>
          </a:ln>
        </p:spPr>
        <p:txBody>
          <a:bodyPr spcFirstLastPara="1" wrap="square" lIns="180000" tIns="180000" rIns="180000" bIns="180000" anchor="t" anchorCtr="0">
            <a:noAutofit/>
          </a:bodyPr>
          <a:lstStyle/>
          <a:p>
            <a:pPr marL="0" lvl="0" indent="0" algn="l" rtl="0">
              <a:lnSpc>
                <a:spcPct val="108000"/>
              </a:lnSpc>
              <a:spcBef>
                <a:spcPts val="0"/>
              </a:spcBef>
              <a:spcAft>
                <a:spcPts val="0"/>
              </a:spcAft>
              <a:buSzPts val="2400"/>
              <a:buNone/>
            </a:pPr>
            <a:r>
              <a:rPr lang="en-GB" dirty="0"/>
              <a:t>The worker in the previous question pushes the pallet truck the required distance in exactly 5 seconds. How much power, to the nearest integer, is required to move the pallet truck?</a:t>
            </a:r>
            <a:endParaRPr lang="en-US" b="0" dirty="0"/>
          </a:p>
          <a:p>
            <a:pPr marL="0" lvl="0" indent="0" algn="l" rtl="0">
              <a:lnSpc>
                <a:spcPct val="108000"/>
              </a:lnSpc>
              <a:spcBef>
                <a:spcPts val="1200"/>
              </a:spcBef>
              <a:spcAft>
                <a:spcPts val="0"/>
              </a:spcAft>
              <a:buSzPts val="2400"/>
              <a:buNone/>
            </a:pPr>
            <a:endParaRPr dirty="0"/>
          </a:p>
        </p:txBody>
      </p:sp>
      <p:sp>
        <p:nvSpPr>
          <p:cNvPr id="338" name="Google Shape;338;p22"/>
          <p:cNvSpPr txBox="1">
            <a:spLocks noGrp="1"/>
          </p:cNvSpPr>
          <p:nvPr>
            <p:ph type="body" idx="2"/>
          </p:nvPr>
        </p:nvSpPr>
        <p:spPr>
          <a:xfrm>
            <a:off x="8179724" y="1825625"/>
            <a:ext cx="3250276" cy="4351338"/>
          </a:xfrm>
          <a:prstGeom prst="rect">
            <a:avLst/>
          </a:prstGeom>
          <a:solidFill>
            <a:srgbClr val="EBDDF4"/>
          </a:solidFill>
          <a:ln>
            <a:noFill/>
          </a:ln>
        </p:spPr>
        <p:txBody>
          <a:bodyPr spcFirstLastPara="1" wrap="square" lIns="180000" tIns="180000" rIns="180000" bIns="180000" anchor="t" anchorCtr="0">
            <a:normAutofit lnSpcReduction="10000"/>
          </a:bodyPr>
          <a:lstStyle/>
          <a:p>
            <a:pPr marL="0" lvl="0" indent="0" algn="l" rtl="0">
              <a:lnSpc>
                <a:spcPct val="115000"/>
              </a:lnSpc>
              <a:spcBef>
                <a:spcPts val="0"/>
              </a:spcBef>
              <a:spcAft>
                <a:spcPts val="0"/>
              </a:spcAft>
              <a:buSzPts val="2400"/>
              <a:buNone/>
            </a:pPr>
            <a:r>
              <a:rPr lang="en-GB" b="1" dirty="0">
                <a:solidFill>
                  <a:schemeClr val="dk1"/>
                </a:solidFill>
              </a:rPr>
              <a:t>Data from the previous question:</a:t>
            </a:r>
            <a:endParaRPr dirty="0"/>
          </a:p>
          <a:p>
            <a:pPr marL="0" lvl="0" indent="0" algn="l" rtl="0">
              <a:lnSpc>
                <a:spcPct val="115000"/>
              </a:lnSpc>
              <a:spcBef>
                <a:spcPts val="1000"/>
              </a:spcBef>
              <a:spcAft>
                <a:spcPts val="0"/>
              </a:spcAft>
              <a:buSzPts val="2400"/>
              <a:buNone/>
            </a:pPr>
            <a:r>
              <a:rPr lang="en-GB" dirty="0">
                <a:solidFill>
                  <a:schemeClr val="dk1"/>
                </a:solidFill>
              </a:rPr>
              <a:t>force = 230 N</a:t>
            </a:r>
          </a:p>
          <a:p>
            <a:pPr marL="0" lvl="0" indent="0" algn="l" rtl="0">
              <a:lnSpc>
                <a:spcPct val="115000"/>
              </a:lnSpc>
              <a:spcBef>
                <a:spcPts val="1000"/>
              </a:spcBef>
              <a:spcAft>
                <a:spcPts val="0"/>
              </a:spcAft>
              <a:buSzPts val="2400"/>
              <a:buNone/>
            </a:pPr>
            <a:r>
              <a:rPr lang="en-GB" dirty="0">
                <a:solidFill>
                  <a:schemeClr val="dk1"/>
                </a:solidFill>
              </a:rPr>
              <a:t>distance = 5.3 m</a:t>
            </a:r>
            <a:endParaRPr dirty="0"/>
          </a:p>
          <a:p>
            <a:pPr marL="0" lvl="0" indent="0" algn="l" rtl="0">
              <a:lnSpc>
                <a:spcPct val="115000"/>
              </a:lnSpc>
              <a:spcBef>
                <a:spcPts val="1000"/>
              </a:spcBef>
              <a:spcAft>
                <a:spcPts val="0"/>
              </a:spcAft>
              <a:buSzPts val="2400"/>
              <a:buNone/>
            </a:pPr>
            <a:r>
              <a:rPr lang="en-GB" dirty="0">
                <a:solidFill>
                  <a:schemeClr val="dk1"/>
                </a:solidFill>
              </a:rPr>
              <a:t>work done = </a:t>
            </a:r>
            <a:r>
              <a:rPr lang="en-GB" sz="2400" dirty="0">
                <a:solidFill>
                  <a:schemeClr val="dk1"/>
                </a:solidFill>
              </a:rPr>
              <a:t>1219 J</a:t>
            </a:r>
            <a:endParaRPr dirty="0"/>
          </a:p>
          <a:p>
            <a:pPr marL="0" lvl="0" indent="0" algn="l" rtl="0">
              <a:lnSpc>
                <a:spcPct val="115000"/>
              </a:lnSpc>
              <a:spcBef>
                <a:spcPts val="1000"/>
              </a:spcBef>
              <a:spcAft>
                <a:spcPts val="0"/>
              </a:spcAft>
              <a:buSzPts val="2400"/>
              <a:buNone/>
            </a:pPr>
            <a:r>
              <a:rPr lang="en-GB" b="1" dirty="0">
                <a:solidFill>
                  <a:schemeClr val="dk1"/>
                </a:solidFill>
              </a:rPr>
              <a:t>Work done is the energy </a:t>
            </a:r>
            <a:r>
              <a:rPr lang="en-GB" dirty="0">
                <a:solidFill>
                  <a:schemeClr val="dk1"/>
                </a:solidFill>
              </a:rPr>
              <a:t>in the formula for this problem.</a:t>
            </a:r>
            <a:endParaRPr sz="2400" dirty="0">
              <a:solidFill>
                <a:schemeClr val="dk1"/>
              </a:solidFill>
            </a:endParaRPr>
          </a:p>
        </p:txBody>
      </p:sp>
      <p:sp>
        <p:nvSpPr>
          <p:cNvPr id="2" name="Google Shape;147;p2">
            <a:extLst>
              <a:ext uri="{FF2B5EF4-FFF2-40B4-BE49-F238E27FC236}">
                <a16:creationId xmlns:a16="http://schemas.microsoft.com/office/drawing/2014/main" id="{02E783FD-12C0-A0EE-B7E7-4F07E9E77190}"/>
              </a:ext>
            </a:extLst>
          </p:cNvPr>
          <p:cNvSpPr txBox="1">
            <a:spLocks/>
          </p:cNvSpPr>
          <p:nvPr/>
        </p:nvSpPr>
        <p:spPr>
          <a:xfrm>
            <a:off x="838200" y="6356349"/>
            <a:ext cx="4826000" cy="37465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pPr>
            <a:r>
              <a:rPr lang="en-US" dirty="0"/>
              <a:t>Resource 2: Key mathematical mechanics principles</a:t>
            </a:r>
          </a:p>
        </p:txBody>
      </p:sp>
      <p:sp>
        <p:nvSpPr>
          <p:cNvPr id="3" name="Text Placeholder 5">
            <a:extLst>
              <a:ext uri="{FF2B5EF4-FFF2-40B4-BE49-F238E27FC236}">
                <a16:creationId xmlns:a16="http://schemas.microsoft.com/office/drawing/2014/main" id="{7A9469C6-589F-D514-4D45-C06F3AFB0E07}"/>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Power</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35">
          <a:extLst>
            <a:ext uri="{FF2B5EF4-FFF2-40B4-BE49-F238E27FC236}">
              <a16:creationId xmlns:a16="http://schemas.microsoft.com/office/drawing/2014/main" id="{9667EA0B-AEED-8AC0-1B7B-C23C24CBE176}"/>
            </a:ext>
          </a:extLst>
        </p:cNvPr>
        <p:cNvGrpSpPr/>
        <p:nvPr/>
      </p:nvGrpSpPr>
      <p:grpSpPr>
        <a:xfrm>
          <a:off x="0" y="0"/>
          <a:ext cx="0" cy="0"/>
          <a:chOff x="0" y="0"/>
          <a:chExt cx="0" cy="0"/>
        </a:xfrm>
      </p:grpSpPr>
      <p:sp>
        <p:nvSpPr>
          <p:cNvPr id="336" name="Google Shape;336;p22">
            <a:extLst>
              <a:ext uri="{FF2B5EF4-FFF2-40B4-BE49-F238E27FC236}">
                <a16:creationId xmlns:a16="http://schemas.microsoft.com/office/drawing/2014/main" id="{730B0A13-716F-179D-50D6-994C5AD26999}"/>
              </a:ext>
            </a:extLst>
          </p:cNvPr>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dirty="0"/>
              <a:t>Calculating power: </a:t>
            </a:r>
            <a:r>
              <a:rPr lang="en-GB" dirty="0">
                <a:solidFill>
                  <a:schemeClr val="accent1"/>
                </a:solidFill>
              </a:rPr>
              <a:t>Answer</a:t>
            </a:r>
            <a:endParaRPr dirty="0">
              <a:solidFill>
                <a:schemeClr val="accent1"/>
              </a:solidFill>
            </a:endParaRPr>
          </a:p>
        </p:txBody>
      </p:sp>
      <mc:AlternateContent xmlns:mc="http://schemas.openxmlformats.org/markup-compatibility/2006" xmlns:a14="http://schemas.microsoft.com/office/drawing/2010/main">
        <mc:Choice Requires="a14">
          <p:sp>
            <p:nvSpPr>
              <p:cNvPr id="337" name="Google Shape;337;p22">
                <a:extLst>
                  <a:ext uri="{FF2B5EF4-FFF2-40B4-BE49-F238E27FC236}">
                    <a16:creationId xmlns:a16="http://schemas.microsoft.com/office/drawing/2014/main" id="{1057E2AF-3245-9412-9F3B-7272CB1AAD9A}"/>
                  </a:ext>
                </a:extLst>
              </p:cNvPr>
              <p:cNvSpPr txBox="1">
                <a:spLocks noGrp="1"/>
              </p:cNvSpPr>
              <p:nvPr>
                <p:ph type="body" idx="1"/>
              </p:nvPr>
            </p:nvSpPr>
            <p:spPr>
              <a:xfrm>
                <a:off x="838199" y="1397000"/>
                <a:ext cx="6692153" cy="4649469"/>
              </a:xfrm>
              <a:prstGeom prst="rect">
                <a:avLst/>
              </a:prstGeom>
              <a:solidFill>
                <a:schemeClr val="lt1"/>
              </a:solidFill>
              <a:ln>
                <a:noFill/>
              </a:ln>
            </p:spPr>
            <p:txBody>
              <a:bodyPr spcFirstLastPara="1" wrap="square" lIns="180000" tIns="180000" rIns="180000" bIns="180000" anchor="t" anchorCtr="0">
                <a:noAutofit/>
              </a:bodyPr>
              <a:lstStyle/>
              <a:p>
                <a:pPr marL="0" lvl="0" indent="0" algn="l" rtl="0">
                  <a:lnSpc>
                    <a:spcPct val="108000"/>
                  </a:lnSpc>
                  <a:spcBef>
                    <a:spcPts val="0"/>
                  </a:spcBef>
                  <a:spcAft>
                    <a:spcPts val="0"/>
                  </a:spcAft>
                  <a:buSzPts val="2400"/>
                  <a:buNone/>
                </a:pPr>
                <a:r>
                  <a:rPr lang="en-GB" dirty="0"/>
                  <a:t>The worker in the previous question pushes the pallet truck the required distance in exactly 5 seconds. How much power, to the nearest integer, is required to move the pallet truck?</a:t>
                </a:r>
              </a:p>
              <a:p>
                <a:pPr marL="0" lvl="0" indent="0" algn="l" rtl="0">
                  <a:lnSpc>
                    <a:spcPct val="108000"/>
                  </a:lnSpc>
                  <a:spcBef>
                    <a:spcPts val="0"/>
                  </a:spcBef>
                  <a:spcAft>
                    <a:spcPts val="0"/>
                  </a:spcAft>
                  <a:buSzPts val="2400"/>
                  <a:buNone/>
                </a:pPr>
                <a:endParaRPr lang="en-GB" dirty="0"/>
              </a:p>
              <a:p>
                <a:pPr marL="0" lvl="0" indent="0">
                  <a:spcBef>
                    <a:spcPts val="1200"/>
                  </a:spcBef>
                  <a:buSzPts val="2400"/>
                  <a:buNone/>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𝑃</m:t>
                      </m:r>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𝐸</m:t>
                          </m:r>
                        </m:num>
                        <m:den>
                          <m:r>
                            <a:rPr lang="en-US" b="0" i="1" smtClean="0">
                              <a:latin typeface="Cambria Math" panose="02040503050406030204" pitchFamily="18" charset="0"/>
                            </a:rPr>
                            <m:t>𝑡</m:t>
                          </m:r>
                        </m:den>
                      </m:f>
                      <m:r>
                        <a:rPr lang="en-US" b="0" i="1" smtClean="0">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𝑊</m:t>
                          </m:r>
                        </m:num>
                        <m:den>
                          <m:r>
                            <a:rPr lang="en-US" i="1">
                              <a:latin typeface="Cambria Math" panose="02040503050406030204" pitchFamily="18" charset="0"/>
                            </a:rPr>
                            <m:t>𝑡</m:t>
                          </m:r>
                        </m:den>
                      </m:f>
                    </m:oMath>
                    <m:oMath xmlns:m="http://schemas.openxmlformats.org/officeDocument/2006/math">
                      <m:r>
                        <a:rPr lang="en-US" b="0" i="0" smtClean="0">
                          <a:latin typeface="Cambria Math" panose="02040503050406030204" pitchFamily="18" charset="0"/>
                        </a:rPr>
                        <m:t>    </m:t>
                      </m:r>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1219 </m:t>
                          </m:r>
                          <m:r>
                            <m:rPr>
                              <m:nor/>
                            </m:rPr>
                            <a:rPr lang="en-US" b="0" i="0" smtClean="0">
                              <a:latin typeface="Cambria Math" panose="02040503050406030204" pitchFamily="18" charset="0"/>
                            </a:rPr>
                            <m:t>J</m:t>
                          </m:r>
                        </m:num>
                        <m:den>
                          <m:r>
                            <a:rPr lang="en-US" b="0" i="1" smtClean="0">
                              <a:latin typeface="Cambria Math" panose="02040503050406030204" pitchFamily="18" charset="0"/>
                            </a:rPr>
                            <m:t>5 </m:t>
                          </m:r>
                          <m:r>
                            <m:rPr>
                              <m:nor/>
                            </m:rPr>
                            <a:rPr lang="en-US" b="0" i="0" smtClean="0">
                              <a:latin typeface="Cambria Math" panose="02040503050406030204" pitchFamily="18" charset="0"/>
                            </a:rPr>
                            <m:t>s</m:t>
                          </m:r>
                        </m:den>
                      </m:f>
                    </m:oMath>
                    <m:oMath xmlns:m="http://schemas.openxmlformats.org/officeDocument/2006/math">
                      <m:r>
                        <a:rPr lang="en-US" b="0" i="0" smtClean="0">
                          <a:latin typeface="Cambria Math" panose="02040503050406030204" pitchFamily="18" charset="0"/>
                        </a:rPr>
                        <m:t>    </m:t>
                      </m:r>
                      <m:r>
                        <a:rPr lang="en-US" b="0" i="1" smtClean="0">
                          <a:latin typeface="Cambria Math" panose="02040503050406030204" pitchFamily="18" charset="0"/>
                        </a:rPr>
                        <m:t>=243.8</m:t>
                      </m:r>
                      <m:r>
                        <a:rPr lang="en-GB" b="0" i="1" smtClean="0">
                          <a:latin typeface="Cambria Math" panose="02040503050406030204" pitchFamily="18" charset="0"/>
                        </a:rPr>
                        <m:t> </m:t>
                      </m:r>
                      <m:r>
                        <m:rPr>
                          <m:sty m:val="p"/>
                        </m:rPr>
                        <a:rPr lang="en-GB" b="0" i="0" smtClean="0">
                          <a:latin typeface="Cambria Math" panose="02040503050406030204" pitchFamily="18" charset="0"/>
                        </a:rPr>
                        <m:t>J</m:t>
                      </m:r>
                      <m:r>
                        <a:rPr lang="en-GB" b="0" i="0" smtClean="0">
                          <a:latin typeface="Cambria Math" panose="02040503050406030204" pitchFamily="18" charset="0"/>
                        </a:rPr>
                        <m:t>/</m:t>
                      </m:r>
                      <m:r>
                        <m:rPr>
                          <m:sty m:val="p"/>
                        </m:rPr>
                        <a:rPr lang="en-GB" b="0" i="0" smtClean="0">
                          <a:latin typeface="Cambria Math" panose="02040503050406030204" pitchFamily="18" charset="0"/>
                        </a:rPr>
                        <m:t>s</m:t>
                      </m:r>
                      <m:r>
                        <a:rPr lang="en-US" b="0" i="1" smtClean="0">
                          <a:latin typeface="Cambria Math" panose="02040503050406030204" pitchFamily="18" charset="0"/>
                        </a:rPr>
                        <m:t>=</m:t>
                      </m:r>
                      <m:r>
                        <a:rPr lang="en-US" b="1" i="1" smtClean="0">
                          <a:latin typeface="Cambria Math" panose="02040503050406030204" pitchFamily="18" charset="0"/>
                        </a:rPr>
                        <m:t>𝟐𝟒𝟒</m:t>
                      </m:r>
                      <m:r>
                        <a:rPr lang="en-US" b="1" i="1" smtClean="0">
                          <a:latin typeface="Cambria Math" panose="02040503050406030204" pitchFamily="18" charset="0"/>
                        </a:rPr>
                        <m:t> </m:t>
                      </m:r>
                      <m:r>
                        <m:rPr>
                          <m:nor/>
                        </m:rPr>
                        <a:rPr lang="en-US" b="0" i="0" smtClean="0">
                          <a:latin typeface="Cambria Math" panose="02040503050406030204" pitchFamily="18" charset="0"/>
                        </a:rPr>
                        <m:t>W</m:t>
                      </m:r>
                      <m:r>
                        <m:rPr>
                          <m:nor/>
                        </m:rPr>
                        <a:rPr lang="en-US" b="0" i="0" smtClean="0">
                          <a:latin typeface="Cambria Math" panose="02040503050406030204" pitchFamily="18" charset="0"/>
                        </a:rPr>
                        <m:t> (</m:t>
                      </m:r>
                      <m:r>
                        <m:rPr>
                          <m:nor/>
                        </m:rPr>
                        <a:rPr lang="en-US" b="0" i="0" smtClean="0">
                          <a:latin typeface="Cambria Math" panose="02040503050406030204" pitchFamily="18" charset="0"/>
                        </a:rPr>
                        <m:t>to</m:t>
                      </m:r>
                      <m:r>
                        <m:rPr>
                          <m:nor/>
                        </m:rPr>
                        <a:rPr lang="en-US" b="0" i="0" smtClean="0">
                          <a:latin typeface="Cambria Math" panose="02040503050406030204" pitchFamily="18" charset="0"/>
                        </a:rPr>
                        <m:t> </m:t>
                      </m:r>
                      <m:r>
                        <m:rPr>
                          <m:nor/>
                        </m:rPr>
                        <a:rPr lang="en-US" b="0" i="0" smtClean="0">
                          <a:latin typeface="Cambria Math" panose="02040503050406030204" pitchFamily="18" charset="0"/>
                        </a:rPr>
                        <m:t>the</m:t>
                      </m:r>
                      <m:r>
                        <m:rPr>
                          <m:nor/>
                        </m:rPr>
                        <a:rPr lang="en-US" b="0" i="0" smtClean="0">
                          <a:latin typeface="Cambria Math" panose="02040503050406030204" pitchFamily="18" charset="0"/>
                        </a:rPr>
                        <m:t> </m:t>
                      </m:r>
                      <m:r>
                        <m:rPr>
                          <m:nor/>
                        </m:rPr>
                        <a:rPr lang="en-US" b="0" i="0" smtClean="0">
                          <a:latin typeface="Cambria Math" panose="02040503050406030204" pitchFamily="18" charset="0"/>
                        </a:rPr>
                        <m:t>nearest</m:t>
                      </m:r>
                      <m:r>
                        <m:rPr>
                          <m:nor/>
                        </m:rPr>
                        <a:rPr lang="en-US" b="0" i="0" smtClean="0">
                          <a:latin typeface="Cambria Math" panose="02040503050406030204" pitchFamily="18" charset="0"/>
                        </a:rPr>
                        <m:t> </m:t>
                      </m:r>
                      <m:r>
                        <m:rPr>
                          <m:nor/>
                        </m:rPr>
                        <a:rPr lang="en-US" b="0" i="0" smtClean="0">
                          <a:latin typeface="Cambria Math" panose="02040503050406030204" pitchFamily="18" charset="0"/>
                        </a:rPr>
                        <m:t>integer</m:t>
                      </m:r>
                      <m:r>
                        <m:rPr>
                          <m:nor/>
                        </m:rPr>
                        <a:rPr lang="en-US" b="0" i="0" smtClean="0">
                          <a:latin typeface="Cambria Math" panose="02040503050406030204" pitchFamily="18" charset="0"/>
                        </a:rPr>
                        <m:t>)</m:t>
                      </m:r>
                    </m:oMath>
                  </m:oMathPara>
                </a14:m>
                <a:endParaRPr lang="en-US" b="0" dirty="0"/>
              </a:p>
              <a:p>
                <a:pPr marL="0" lvl="0" indent="0" algn="l" rtl="0">
                  <a:lnSpc>
                    <a:spcPct val="108000"/>
                  </a:lnSpc>
                  <a:spcBef>
                    <a:spcPts val="1200"/>
                  </a:spcBef>
                  <a:spcAft>
                    <a:spcPts val="0"/>
                  </a:spcAft>
                  <a:buSzPts val="2400"/>
                  <a:buNone/>
                </a:pPr>
                <a:endParaRPr lang="en-US" b="0" dirty="0"/>
              </a:p>
              <a:p>
                <a:pPr marL="0" lvl="0" indent="0" algn="l" rtl="0">
                  <a:lnSpc>
                    <a:spcPct val="108000"/>
                  </a:lnSpc>
                  <a:spcBef>
                    <a:spcPts val="1200"/>
                  </a:spcBef>
                  <a:spcAft>
                    <a:spcPts val="0"/>
                  </a:spcAft>
                  <a:buSzPts val="2400"/>
                  <a:buNone/>
                </a:pPr>
                <a:endParaRPr dirty="0"/>
              </a:p>
            </p:txBody>
          </p:sp>
        </mc:Choice>
        <mc:Fallback xmlns="">
          <p:sp>
            <p:nvSpPr>
              <p:cNvPr id="337" name="Google Shape;337;p22">
                <a:extLst>
                  <a:ext uri="{FF2B5EF4-FFF2-40B4-BE49-F238E27FC236}">
                    <a16:creationId xmlns:a16="http://schemas.microsoft.com/office/drawing/2014/main" id="{1057E2AF-3245-9412-9F3B-7272CB1AAD9A}"/>
                  </a:ext>
                </a:extLst>
              </p:cNvPr>
              <p:cNvSpPr txBox="1">
                <a:spLocks noGrp="1" noRot="1" noChangeAspect="1" noMove="1" noResize="1" noEditPoints="1" noAdjustHandles="1" noChangeArrowheads="1" noChangeShapeType="1" noTextEdit="1"/>
              </p:cNvSpPr>
              <p:nvPr>
                <p:ph type="body" idx="1"/>
              </p:nvPr>
            </p:nvSpPr>
            <p:spPr>
              <a:xfrm>
                <a:off x="838199" y="1397000"/>
                <a:ext cx="6692153" cy="4649469"/>
              </a:xfrm>
              <a:prstGeom prst="rect">
                <a:avLst/>
              </a:prstGeom>
              <a:blipFill>
                <a:blip r:embed="rId3"/>
                <a:stretch>
                  <a:fillRect r="-546"/>
                </a:stretch>
              </a:blipFill>
              <a:ln>
                <a:noFill/>
              </a:ln>
            </p:spPr>
            <p:txBody>
              <a:bodyPr/>
              <a:lstStyle/>
              <a:p>
                <a:r>
                  <a:rPr lang="en-GB">
                    <a:noFill/>
                  </a:rPr>
                  <a:t> </a:t>
                </a:r>
              </a:p>
            </p:txBody>
          </p:sp>
        </mc:Fallback>
      </mc:AlternateContent>
      <p:sp>
        <p:nvSpPr>
          <p:cNvPr id="338" name="Google Shape;338;p22">
            <a:extLst>
              <a:ext uri="{FF2B5EF4-FFF2-40B4-BE49-F238E27FC236}">
                <a16:creationId xmlns:a16="http://schemas.microsoft.com/office/drawing/2014/main" id="{8BE166B0-42D3-5506-A043-3622F2F52014}"/>
              </a:ext>
            </a:extLst>
          </p:cNvPr>
          <p:cNvSpPr txBox="1">
            <a:spLocks noGrp="1"/>
          </p:cNvSpPr>
          <p:nvPr>
            <p:ph type="body" idx="2"/>
          </p:nvPr>
        </p:nvSpPr>
        <p:spPr>
          <a:xfrm>
            <a:off x="8179724" y="1825625"/>
            <a:ext cx="3250276" cy="4351338"/>
          </a:xfrm>
          <a:prstGeom prst="rect">
            <a:avLst/>
          </a:prstGeom>
          <a:solidFill>
            <a:srgbClr val="EBDDF4"/>
          </a:solidFill>
          <a:ln>
            <a:noFill/>
          </a:ln>
        </p:spPr>
        <p:txBody>
          <a:bodyPr spcFirstLastPara="1" wrap="square" lIns="180000" tIns="180000" rIns="180000" bIns="180000" anchor="t" anchorCtr="0">
            <a:normAutofit lnSpcReduction="10000"/>
          </a:bodyPr>
          <a:lstStyle/>
          <a:p>
            <a:pPr marL="0" lvl="0" indent="0" algn="l" rtl="0">
              <a:lnSpc>
                <a:spcPct val="115000"/>
              </a:lnSpc>
              <a:spcBef>
                <a:spcPts val="0"/>
              </a:spcBef>
              <a:spcAft>
                <a:spcPts val="0"/>
              </a:spcAft>
              <a:buSzPts val="2400"/>
              <a:buNone/>
            </a:pPr>
            <a:r>
              <a:rPr lang="en-GB" b="1" dirty="0">
                <a:solidFill>
                  <a:schemeClr val="dk1"/>
                </a:solidFill>
              </a:rPr>
              <a:t>Data from the previous question:</a:t>
            </a:r>
            <a:endParaRPr dirty="0"/>
          </a:p>
          <a:p>
            <a:pPr marL="0" lvl="0" indent="0">
              <a:lnSpc>
                <a:spcPct val="115000"/>
              </a:lnSpc>
              <a:buSzPts val="2400"/>
              <a:buNone/>
            </a:pPr>
            <a:r>
              <a:rPr lang="en-GB" dirty="0">
                <a:solidFill>
                  <a:schemeClr val="dk1"/>
                </a:solidFill>
              </a:rPr>
              <a:t>force = 230 N</a:t>
            </a:r>
          </a:p>
          <a:p>
            <a:pPr marL="0" lvl="0" indent="0" algn="l" rtl="0">
              <a:lnSpc>
                <a:spcPct val="115000"/>
              </a:lnSpc>
              <a:spcBef>
                <a:spcPts val="1000"/>
              </a:spcBef>
              <a:spcAft>
                <a:spcPts val="0"/>
              </a:spcAft>
              <a:buSzPts val="2400"/>
              <a:buNone/>
            </a:pPr>
            <a:r>
              <a:rPr lang="en-GB" dirty="0">
                <a:solidFill>
                  <a:schemeClr val="dk1"/>
                </a:solidFill>
              </a:rPr>
              <a:t>distance = 5.3 m</a:t>
            </a:r>
            <a:endParaRPr dirty="0"/>
          </a:p>
          <a:p>
            <a:pPr marL="0" lvl="0" indent="0" algn="l" rtl="0">
              <a:lnSpc>
                <a:spcPct val="115000"/>
              </a:lnSpc>
              <a:spcBef>
                <a:spcPts val="1000"/>
              </a:spcBef>
              <a:spcAft>
                <a:spcPts val="0"/>
              </a:spcAft>
              <a:buSzPts val="2400"/>
              <a:buNone/>
            </a:pPr>
            <a:r>
              <a:rPr lang="en-GB" dirty="0">
                <a:solidFill>
                  <a:schemeClr val="dk1"/>
                </a:solidFill>
              </a:rPr>
              <a:t>work done = </a:t>
            </a:r>
            <a:r>
              <a:rPr lang="en-GB" sz="2400" dirty="0">
                <a:solidFill>
                  <a:schemeClr val="dk1"/>
                </a:solidFill>
              </a:rPr>
              <a:t>1219 J</a:t>
            </a:r>
            <a:endParaRPr dirty="0"/>
          </a:p>
          <a:p>
            <a:pPr marL="0" lvl="0" indent="0" algn="l" rtl="0">
              <a:lnSpc>
                <a:spcPct val="115000"/>
              </a:lnSpc>
              <a:spcBef>
                <a:spcPts val="1000"/>
              </a:spcBef>
              <a:spcAft>
                <a:spcPts val="0"/>
              </a:spcAft>
              <a:buSzPts val="2400"/>
              <a:buNone/>
            </a:pPr>
            <a:r>
              <a:rPr lang="en-GB" b="1" dirty="0">
                <a:solidFill>
                  <a:schemeClr val="dk1"/>
                </a:solidFill>
              </a:rPr>
              <a:t>Work done is the energy </a:t>
            </a:r>
            <a:r>
              <a:rPr lang="en-GB" dirty="0">
                <a:solidFill>
                  <a:schemeClr val="dk1"/>
                </a:solidFill>
              </a:rPr>
              <a:t>in the formula for this problem.</a:t>
            </a:r>
            <a:endParaRPr sz="2400" dirty="0">
              <a:solidFill>
                <a:schemeClr val="dk1"/>
              </a:solidFill>
            </a:endParaRPr>
          </a:p>
        </p:txBody>
      </p:sp>
      <p:sp>
        <p:nvSpPr>
          <p:cNvPr id="2" name="Google Shape;147;p2">
            <a:extLst>
              <a:ext uri="{FF2B5EF4-FFF2-40B4-BE49-F238E27FC236}">
                <a16:creationId xmlns:a16="http://schemas.microsoft.com/office/drawing/2014/main" id="{AD58085D-F4BD-3F29-1B72-7003E272CAA7}"/>
              </a:ext>
            </a:extLst>
          </p:cNvPr>
          <p:cNvSpPr txBox="1">
            <a:spLocks/>
          </p:cNvSpPr>
          <p:nvPr/>
        </p:nvSpPr>
        <p:spPr>
          <a:xfrm>
            <a:off x="838200" y="6356349"/>
            <a:ext cx="4826000" cy="37465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pPr>
            <a:r>
              <a:rPr lang="en-US" dirty="0"/>
              <a:t>Resource 2: Key mathematical mechanics principles</a:t>
            </a:r>
          </a:p>
        </p:txBody>
      </p:sp>
      <p:sp>
        <p:nvSpPr>
          <p:cNvPr id="3" name="Text Placeholder 5">
            <a:extLst>
              <a:ext uri="{FF2B5EF4-FFF2-40B4-BE49-F238E27FC236}">
                <a16:creationId xmlns:a16="http://schemas.microsoft.com/office/drawing/2014/main" id="{E6145E67-48B6-9990-4812-88D105065260}"/>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Power</a:t>
            </a:r>
          </a:p>
        </p:txBody>
      </p:sp>
    </p:spTree>
    <p:extLst>
      <p:ext uri="{BB962C8B-B14F-4D97-AF65-F5344CB8AC3E}">
        <p14:creationId xmlns:p14="http://schemas.microsoft.com/office/powerpoint/2010/main" val="21896159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dirty="0"/>
              <a:t>In this resource, we will:</a:t>
            </a:r>
            <a:endParaRPr dirty="0"/>
          </a:p>
        </p:txBody>
      </p:sp>
      <p:sp>
        <p:nvSpPr>
          <p:cNvPr id="145" name="Google Shape;145;p2"/>
          <p:cNvSpPr txBox="1">
            <a:spLocks noGrp="1"/>
          </p:cNvSpPr>
          <p:nvPr>
            <p:ph type="body" idx="1"/>
          </p:nvPr>
        </p:nvSpPr>
        <p:spPr>
          <a:xfrm>
            <a:off x="838200" y="1825625"/>
            <a:ext cx="6400800" cy="4351338"/>
          </a:xfrm>
          <a:prstGeom prst="rect">
            <a:avLst/>
          </a:prstGeom>
          <a:noFill/>
          <a:ln>
            <a:noFill/>
          </a:ln>
        </p:spPr>
        <p:txBody>
          <a:bodyPr spcFirstLastPara="1" wrap="square" lIns="91425" tIns="45700" rIns="91425" bIns="45700" anchor="t" anchorCtr="0">
            <a:normAutofit fontScale="85000" lnSpcReduction="20000"/>
          </a:bodyPr>
          <a:lstStyle/>
          <a:p>
            <a:pPr lvl="0">
              <a:buClr>
                <a:srgbClr val="432673"/>
              </a:buClr>
              <a:buSzPct val="100000"/>
            </a:pPr>
            <a:r>
              <a:rPr lang="en-GB" dirty="0"/>
              <a:t>Explain the effects of gravity in terms of acceleration</a:t>
            </a:r>
          </a:p>
          <a:p>
            <a:pPr lvl="0">
              <a:buClr>
                <a:srgbClr val="432673"/>
              </a:buClr>
              <a:buSzPct val="100000"/>
            </a:pPr>
            <a:r>
              <a:rPr lang="en-GB" dirty="0"/>
              <a:t>Explain the relationship between energy and power in terms of time</a:t>
            </a:r>
          </a:p>
          <a:p>
            <a:pPr lvl="0">
              <a:buClr>
                <a:srgbClr val="432673"/>
              </a:buClr>
              <a:buSzPct val="100000"/>
            </a:pPr>
            <a:r>
              <a:rPr lang="en-GB" dirty="0"/>
              <a:t>Describe how efficiency changes input and output power values including typical losses associated with efficiency</a:t>
            </a:r>
          </a:p>
          <a:p>
            <a:pPr lvl="0">
              <a:buClr>
                <a:srgbClr val="432673"/>
              </a:buClr>
              <a:buSzPct val="100000"/>
            </a:pPr>
            <a:r>
              <a:rPr lang="en-GB" dirty="0"/>
              <a:t>Describe the relationship between acceleration, force, work, energy, power, and work done</a:t>
            </a:r>
          </a:p>
          <a:p>
            <a:pPr lvl="0">
              <a:buClr>
                <a:srgbClr val="432673"/>
              </a:buClr>
              <a:buSzPct val="100000"/>
            </a:pPr>
            <a:r>
              <a:rPr lang="en-GB" dirty="0"/>
              <a:t>Explain the basic principles of levers, pulleys and moments</a:t>
            </a:r>
          </a:p>
          <a:p>
            <a:pPr>
              <a:buClr>
                <a:srgbClr val="432673"/>
              </a:buClr>
              <a:buSzPct val="100000"/>
            </a:pPr>
            <a:r>
              <a:rPr lang="en-GB" dirty="0"/>
              <a:t>Complete calculations involving key formulae</a:t>
            </a:r>
            <a:endParaRPr dirty="0"/>
          </a:p>
        </p:txBody>
      </p:sp>
      <p:sp>
        <p:nvSpPr>
          <p:cNvPr id="146" name="Google Shape;146;p2"/>
          <p:cNvSpPr txBox="1">
            <a:spLocks noGrp="1"/>
          </p:cNvSpPr>
          <p:nvPr>
            <p:ph type="body" idx="2"/>
          </p:nvPr>
        </p:nvSpPr>
        <p:spPr>
          <a:xfrm>
            <a:off x="7530353" y="1825625"/>
            <a:ext cx="3823447" cy="4351338"/>
          </a:xfrm>
          <a:prstGeom prst="rect">
            <a:avLst/>
          </a:prstGeom>
          <a:solidFill>
            <a:schemeClr val="lt1"/>
          </a:solidFill>
          <a:ln w="28575" cap="flat" cmpd="sng">
            <a:solidFill>
              <a:srgbClr val="88A2FF"/>
            </a:solidFill>
            <a:prstDash val="solid"/>
            <a:round/>
            <a:headEnd type="none" w="sm" len="sm"/>
            <a:tailEnd type="none" w="sm" len="sm"/>
          </a:ln>
        </p:spPr>
        <p:txBody>
          <a:bodyPr spcFirstLastPara="1" wrap="square" lIns="180000" tIns="144000" rIns="180000" bIns="144000" anchor="t" anchorCtr="0">
            <a:normAutofit/>
          </a:bodyPr>
          <a:lstStyle/>
          <a:p>
            <a:pPr marL="0" marR="0" lvl="0" indent="0" algn="l" defTabSz="914400" rtl="0" eaLnBrk="1" fontAlgn="auto" latinLnBrk="0" hangingPunct="1">
              <a:lnSpc>
                <a:spcPct val="108000"/>
              </a:lnSpc>
              <a:spcBef>
                <a:spcPts val="1000"/>
              </a:spcBef>
              <a:spcAft>
                <a:spcPts val="0"/>
              </a:spcAft>
              <a:buClr>
                <a:srgbClr val="432673"/>
              </a:buClr>
              <a:buSzTx/>
              <a:buFont typeface="Arial" panose="020B0604020202020204" pitchFamily="34" charset="0"/>
              <a:buNone/>
              <a:tabLst/>
              <a:defRPr/>
            </a:pPr>
            <a:r>
              <a:rPr kumimoji="0" lang="en-US" sz="1800" b="1" i="0" u="none" strike="noStrike" kern="1200" cap="none" spc="0" normalizeH="0" baseline="0" noProof="0" dirty="0">
                <a:ln>
                  <a:noFill/>
                </a:ln>
                <a:solidFill>
                  <a:prstClr val="black">
                    <a:lumMod val="85000"/>
                    <a:lumOff val="15000"/>
                  </a:prstClr>
                </a:solidFill>
                <a:effectLst/>
                <a:uLnTx/>
                <a:uFillTx/>
                <a:latin typeface="Arial" panose="020B0604020202020204" pitchFamily="34" charset="0"/>
                <a:ea typeface="+mn-ea"/>
                <a:cs typeface="Arial" panose="020B0604020202020204" pitchFamily="34" charset="0"/>
              </a:rPr>
              <a:t>General competencies:</a:t>
            </a:r>
          </a:p>
          <a:p>
            <a:pPr marL="0" lvl="0" indent="0" algn="l" rtl="0">
              <a:lnSpc>
                <a:spcPct val="108000"/>
              </a:lnSpc>
              <a:spcBef>
                <a:spcPts val="1000"/>
              </a:spcBef>
              <a:spcAft>
                <a:spcPts val="0"/>
              </a:spcAft>
              <a:buSzPts val="1800"/>
              <a:buNone/>
            </a:pPr>
            <a:r>
              <a:rPr lang="en-GB" b="1" dirty="0"/>
              <a:t>MC4</a:t>
            </a:r>
            <a:r>
              <a:rPr lang="en-GB" dirty="0"/>
              <a:t> Using rules and formulae</a:t>
            </a:r>
            <a:endParaRPr dirty="0"/>
          </a:p>
          <a:p>
            <a:pPr marL="0" lvl="0" indent="0" algn="l" rtl="0">
              <a:lnSpc>
                <a:spcPct val="108000"/>
              </a:lnSpc>
              <a:spcBef>
                <a:spcPts val="1000"/>
              </a:spcBef>
              <a:spcAft>
                <a:spcPts val="0"/>
              </a:spcAft>
              <a:buSzPts val="1800"/>
              <a:buNone/>
            </a:pPr>
            <a:r>
              <a:rPr lang="en-GB" b="1" dirty="0"/>
              <a:t>MC5 </a:t>
            </a:r>
            <a:r>
              <a:rPr lang="en-GB" dirty="0"/>
              <a:t>Processing data</a:t>
            </a:r>
            <a:endParaRPr dirty="0"/>
          </a:p>
          <a:p>
            <a:pPr marL="0" lvl="0" indent="0" algn="l" rtl="0">
              <a:lnSpc>
                <a:spcPct val="108000"/>
              </a:lnSpc>
              <a:spcBef>
                <a:spcPts val="1000"/>
              </a:spcBef>
              <a:spcAft>
                <a:spcPts val="0"/>
              </a:spcAft>
              <a:buSzPts val="1800"/>
              <a:buNone/>
            </a:pPr>
            <a:r>
              <a:rPr lang="en-GB" b="1" dirty="0"/>
              <a:t>MC7</a:t>
            </a:r>
            <a:r>
              <a:rPr lang="en-GB" dirty="0"/>
              <a:t> Interpreting and representing with mathematical diagrams</a:t>
            </a:r>
            <a:endParaRPr dirty="0"/>
          </a:p>
          <a:p>
            <a:pPr marL="0" lvl="0" indent="0" algn="l" rtl="0">
              <a:lnSpc>
                <a:spcPct val="108000"/>
              </a:lnSpc>
              <a:spcBef>
                <a:spcPts val="1000"/>
              </a:spcBef>
              <a:spcAft>
                <a:spcPts val="0"/>
              </a:spcAft>
              <a:buSzPts val="1800"/>
              <a:buNone/>
            </a:pPr>
            <a:r>
              <a:rPr lang="en-GB" b="1" dirty="0"/>
              <a:t>MC8</a:t>
            </a:r>
            <a:r>
              <a:rPr lang="en-GB" dirty="0"/>
              <a:t> Communicating using mathematics</a:t>
            </a:r>
            <a:endParaRPr dirty="0"/>
          </a:p>
        </p:txBody>
      </p:sp>
      <p:sp>
        <p:nvSpPr>
          <p:cNvPr id="147" name="Google Shape;147;p2"/>
          <p:cNvSpPr txBox="1">
            <a:spLocks noGrp="1"/>
          </p:cNvSpPr>
          <p:nvPr>
            <p:ph type="body" idx="4"/>
          </p:nvPr>
        </p:nvSpPr>
        <p:spPr>
          <a:xfrm>
            <a:off x="838200" y="6356349"/>
            <a:ext cx="4826000" cy="374651"/>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US" dirty="0"/>
              <a:t>Resource 2: Key mathematical mechanics principles</a:t>
            </a:r>
            <a:endParaRPr dirty="0"/>
          </a:p>
        </p:txBody>
      </p:sp>
      <p:sp>
        <p:nvSpPr>
          <p:cNvPr id="2" name="Text Placeholder 5">
            <a:extLst>
              <a:ext uri="{FF2B5EF4-FFF2-40B4-BE49-F238E27FC236}">
                <a16:creationId xmlns:a16="http://schemas.microsoft.com/office/drawing/2014/main" id="{E14B75EF-093A-7C50-3D85-D2C8439C7441}"/>
              </a:ext>
            </a:extLst>
          </p:cNvPr>
          <p:cNvSpPr txBox="1">
            <a:spLocks/>
          </p:cNvSpPr>
          <p:nvPr/>
        </p:nvSpPr>
        <p:spPr>
          <a:xfrm>
            <a:off x="9973929" y="162686"/>
            <a:ext cx="2078545" cy="365125"/>
          </a:xfrm>
          <a:prstGeom prst="flowChartAlternateProcess">
            <a:avLst/>
          </a:prstGeom>
          <a:solidFill>
            <a:srgbClr val="88A2FF"/>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Introduction</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sp>
        <p:nvSpPr>
          <p:cNvPr id="346" name="Google Shape;346;p2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dirty="0"/>
              <a:t>Calculating hoist motor efficiency</a:t>
            </a:r>
            <a:endParaRPr dirty="0"/>
          </a:p>
        </p:txBody>
      </p:sp>
      <p:sp>
        <p:nvSpPr>
          <p:cNvPr id="348" name="Google Shape;348;p23"/>
          <p:cNvSpPr txBox="1">
            <a:spLocks noGrp="1"/>
          </p:cNvSpPr>
          <p:nvPr>
            <p:ph type="body" idx="2"/>
          </p:nvPr>
        </p:nvSpPr>
        <p:spPr>
          <a:xfrm>
            <a:off x="9254338" y="1758950"/>
            <a:ext cx="2463800" cy="3340100"/>
          </a:xfrm>
          <a:custGeom>
            <a:avLst/>
            <a:gdLst>
              <a:gd name="csX0" fmla="*/ 0 w 2463800"/>
              <a:gd name="csY0" fmla="*/ 0 h 3340100"/>
              <a:gd name="csX1" fmla="*/ 542036 w 2463800"/>
              <a:gd name="csY1" fmla="*/ 0 h 3340100"/>
              <a:gd name="csX2" fmla="*/ 1157986 w 2463800"/>
              <a:gd name="csY2" fmla="*/ 0 h 3340100"/>
              <a:gd name="csX3" fmla="*/ 1749298 w 2463800"/>
              <a:gd name="csY3" fmla="*/ 0 h 3340100"/>
              <a:gd name="csX4" fmla="*/ 2463800 w 2463800"/>
              <a:gd name="csY4" fmla="*/ 0 h 3340100"/>
              <a:gd name="csX5" fmla="*/ 2463800 w 2463800"/>
              <a:gd name="csY5" fmla="*/ 601218 h 3340100"/>
              <a:gd name="csX6" fmla="*/ 2463800 w 2463800"/>
              <a:gd name="csY6" fmla="*/ 1302639 h 3340100"/>
              <a:gd name="csX7" fmla="*/ 2463800 w 2463800"/>
              <a:gd name="csY7" fmla="*/ 2004060 h 3340100"/>
              <a:gd name="csX8" fmla="*/ 2463800 w 2463800"/>
              <a:gd name="csY8" fmla="*/ 2638679 h 3340100"/>
              <a:gd name="csX9" fmla="*/ 2463800 w 2463800"/>
              <a:gd name="csY9" fmla="*/ 3340100 h 3340100"/>
              <a:gd name="csX10" fmla="*/ 1872488 w 2463800"/>
              <a:gd name="csY10" fmla="*/ 3340100 h 3340100"/>
              <a:gd name="csX11" fmla="*/ 1256538 w 2463800"/>
              <a:gd name="csY11" fmla="*/ 3340100 h 3340100"/>
              <a:gd name="csX12" fmla="*/ 615950 w 2463800"/>
              <a:gd name="csY12" fmla="*/ 3340100 h 3340100"/>
              <a:gd name="csX13" fmla="*/ 0 w 2463800"/>
              <a:gd name="csY13" fmla="*/ 3340100 h 3340100"/>
              <a:gd name="csX14" fmla="*/ 0 w 2463800"/>
              <a:gd name="csY14" fmla="*/ 2605278 h 3340100"/>
              <a:gd name="csX15" fmla="*/ 0 w 2463800"/>
              <a:gd name="csY15" fmla="*/ 2037461 h 3340100"/>
              <a:gd name="csX16" fmla="*/ 0 w 2463800"/>
              <a:gd name="csY16" fmla="*/ 1302639 h 3340100"/>
              <a:gd name="csX17" fmla="*/ 0 w 2463800"/>
              <a:gd name="csY17" fmla="*/ 668020 h 3340100"/>
              <a:gd name="csX18" fmla="*/ 0 w 2463800"/>
              <a:gd name="csY18" fmla="*/ 0 h 334010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2463800" h="3340100" fill="none" extrusionOk="0">
                <a:moveTo>
                  <a:pt x="0" y="0"/>
                </a:moveTo>
                <a:cubicBezTo>
                  <a:pt x="266844" y="-8010"/>
                  <a:pt x="348429" y="-10660"/>
                  <a:pt x="542036" y="0"/>
                </a:cubicBezTo>
                <a:cubicBezTo>
                  <a:pt x="735643" y="10660"/>
                  <a:pt x="904004" y="-16586"/>
                  <a:pt x="1157986" y="0"/>
                </a:cubicBezTo>
                <a:cubicBezTo>
                  <a:pt x="1411968" y="16586"/>
                  <a:pt x="1625970" y="11665"/>
                  <a:pt x="1749298" y="0"/>
                </a:cubicBezTo>
                <a:cubicBezTo>
                  <a:pt x="1872626" y="-11665"/>
                  <a:pt x="2173731" y="19883"/>
                  <a:pt x="2463800" y="0"/>
                </a:cubicBezTo>
                <a:cubicBezTo>
                  <a:pt x="2486265" y="186364"/>
                  <a:pt x="2451403" y="432005"/>
                  <a:pt x="2463800" y="601218"/>
                </a:cubicBezTo>
                <a:cubicBezTo>
                  <a:pt x="2476197" y="770431"/>
                  <a:pt x="2487788" y="1086010"/>
                  <a:pt x="2463800" y="1302639"/>
                </a:cubicBezTo>
                <a:cubicBezTo>
                  <a:pt x="2439812" y="1519268"/>
                  <a:pt x="2481059" y="1768378"/>
                  <a:pt x="2463800" y="2004060"/>
                </a:cubicBezTo>
                <a:cubicBezTo>
                  <a:pt x="2446541" y="2239742"/>
                  <a:pt x="2471155" y="2356453"/>
                  <a:pt x="2463800" y="2638679"/>
                </a:cubicBezTo>
                <a:cubicBezTo>
                  <a:pt x="2456445" y="2920905"/>
                  <a:pt x="2445979" y="3065245"/>
                  <a:pt x="2463800" y="3340100"/>
                </a:cubicBezTo>
                <a:cubicBezTo>
                  <a:pt x="2328762" y="3330910"/>
                  <a:pt x="2023631" y="3344142"/>
                  <a:pt x="1872488" y="3340100"/>
                </a:cubicBezTo>
                <a:cubicBezTo>
                  <a:pt x="1721345" y="3336058"/>
                  <a:pt x="1386289" y="3364260"/>
                  <a:pt x="1256538" y="3340100"/>
                </a:cubicBezTo>
                <a:cubicBezTo>
                  <a:pt x="1126787" y="3315941"/>
                  <a:pt x="904344" y="3341321"/>
                  <a:pt x="615950" y="3340100"/>
                </a:cubicBezTo>
                <a:cubicBezTo>
                  <a:pt x="327556" y="3338879"/>
                  <a:pt x="163154" y="3350336"/>
                  <a:pt x="0" y="3340100"/>
                </a:cubicBezTo>
                <a:cubicBezTo>
                  <a:pt x="32387" y="3178960"/>
                  <a:pt x="33546" y="2834338"/>
                  <a:pt x="0" y="2605278"/>
                </a:cubicBezTo>
                <a:cubicBezTo>
                  <a:pt x="-33546" y="2376218"/>
                  <a:pt x="-5346" y="2191832"/>
                  <a:pt x="0" y="2037461"/>
                </a:cubicBezTo>
                <a:cubicBezTo>
                  <a:pt x="5346" y="1883090"/>
                  <a:pt x="27300" y="1493369"/>
                  <a:pt x="0" y="1302639"/>
                </a:cubicBezTo>
                <a:cubicBezTo>
                  <a:pt x="-27300" y="1111909"/>
                  <a:pt x="-15297" y="921510"/>
                  <a:pt x="0" y="668020"/>
                </a:cubicBezTo>
                <a:cubicBezTo>
                  <a:pt x="15297" y="414530"/>
                  <a:pt x="-27098" y="184337"/>
                  <a:pt x="0" y="0"/>
                </a:cubicBezTo>
                <a:close/>
              </a:path>
              <a:path w="2463800" h="3340100" stroke="0" extrusionOk="0">
                <a:moveTo>
                  <a:pt x="0" y="0"/>
                </a:moveTo>
                <a:cubicBezTo>
                  <a:pt x="161282" y="16924"/>
                  <a:pt x="351343" y="-8868"/>
                  <a:pt x="591312" y="0"/>
                </a:cubicBezTo>
                <a:cubicBezTo>
                  <a:pt x="831281" y="8868"/>
                  <a:pt x="979073" y="20942"/>
                  <a:pt x="1133348" y="0"/>
                </a:cubicBezTo>
                <a:cubicBezTo>
                  <a:pt x="1287623" y="-20942"/>
                  <a:pt x="1494669" y="6169"/>
                  <a:pt x="1749298" y="0"/>
                </a:cubicBezTo>
                <a:cubicBezTo>
                  <a:pt x="2003927" y="-6169"/>
                  <a:pt x="2215116" y="724"/>
                  <a:pt x="2463800" y="0"/>
                </a:cubicBezTo>
                <a:cubicBezTo>
                  <a:pt x="2468107" y="170552"/>
                  <a:pt x="2437345" y="295125"/>
                  <a:pt x="2463800" y="567817"/>
                </a:cubicBezTo>
                <a:cubicBezTo>
                  <a:pt x="2490255" y="840509"/>
                  <a:pt x="2463739" y="911020"/>
                  <a:pt x="2463800" y="1235837"/>
                </a:cubicBezTo>
                <a:cubicBezTo>
                  <a:pt x="2463861" y="1560654"/>
                  <a:pt x="2439106" y="1525486"/>
                  <a:pt x="2463800" y="1803654"/>
                </a:cubicBezTo>
                <a:cubicBezTo>
                  <a:pt x="2488494" y="2081822"/>
                  <a:pt x="2451145" y="2191095"/>
                  <a:pt x="2463800" y="2538476"/>
                </a:cubicBezTo>
                <a:cubicBezTo>
                  <a:pt x="2476455" y="2885857"/>
                  <a:pt x="2459778" y="3092018"/>
                  <a:pt x="2463800" y="3340100"/>
                </a:cubicBezTo>
                <a:cubicBezTo>
                  <a:pt x="2234849" y="3354656"/>
                  <a:pt x="2021925" y="3345096"/>
                  <a:pt x="1798574" y="3340100"/>
                </a:cubicBezTo>
                <a:cubicBezTo>
                  <a:pt x="1575223" y="3335104"/>
                  <a:pt x="1473990" y="3316240"/>
                  <a:pt x="1207262" y="3340100"/>
                </a:cubicBezTo>
                <a:cubicBezTo>
                  <a:pt x="940534" y="3363960"/>
                  <a:pt x="893624" y="3330419"/>
                  <a:pt x="665226" y="3340100"/>
                </a:cubicBezTo>
                <a:cubicBezTo>
                  <a:pt x="436828" y="3349781"/>
                  <a:pt x="258476" y="3360587"/>
                  <a:pt x="0" y="3340100"/>
                </a:cubicBezTo>
                <a:cubicBezTo>
                  <a:pt x="19669" y="3011012"/>
                  <a:pt x="-20090" y="2937713"/>
                  <a:pt x="0" y="2638679"/>
                </a:cubicBezTo>
                <a:cubicBezTo>
                  <a:pt x="20090" y="2339645"/>
                  <a:pt x="21897" y="2064937"/>
                  <a:pt x="0" y="1903857"/>
                </a:cubicBezTo>
                <a:cubicBezTo>
                  <a:pt x="-21897" y="1742777"/>
                  <a:pt x="-20189" y="1447824"/>
                  <a:pt x="0" y="1269238"/>
                </a:cubicBezTo>
                <a:cubicBezTo>
                  <a:pt x="20189" y="1090652"/>
                  <a:pt x="-8819" y="919590"/>
                  <a:pt x="0" y="634619"/>
                </a:cubicBezTo>
                <a:cubicBezTo>
                  <a:pt x="8819" y="349648"/>
                  <a:pt x="-21985" y="248135"/>
                  <a:pt x="0" y="0"/>
                </a:cubicBezTo>
                <a:close/>
              </a:path>
            </a:pathLst>
          </a:custGeom>
          <a:solidFill>
            <a:srgbClr val="EBDDF4"/>
          </a:solidFill>
          <a:ln w="19050">
            <a:solidFill>
              <a:srgbClr val="432673"/>
            </a:solidFill>
            <a:extLst>
              <a:ext uri="{C807C97D-BFC1-408E-A445-0C87EB9F89A2}">
                <ask:lineSketchStyleProps xmlns:ask="http://schemas.microsoft.com/office/drawing/2018/sketchyshapes" sd="2692463655">
                  <a:prstGeom prst="rect">
                    <a:avLst/>
                  </a:prstGeom>
                  <ask:type>
                    <ask:lineSketchFreehand/>
                  </ask:type>
                </ask:lineSketchStyleProps>
              </a:ext>
            </a:extLst>
          </a:ln>
        </p:spPr>
        <p:txBody>
          <a:bodyPr spcFirstLastPara="1" wrap="square" lIns="180000" tIns="180000" rIns="180000" bIns="180000" anchor="t" anchorCtr="0">
            <a:normAutofit/>
          </a:bodyPr>
          <a:lstStyle/>
          <a:p>
            <a:pPr marL="0" lvl="0" indent="0" algn="l" rtl="0">
              <a:lnSpc>
                <a:spcPct val="115000"/>
              </a:lnSpc>
              <a:spcBef>
                <a:spcPts val="0"/>
              </a:spcBef>
              <a:spcAft>
                <a:spcPts val="0"/>
              </a:spcAft>
              <a:buSzPts val="2400"/>
              <a:buNone/>
            </a:pPr>
            <a:r>
              <a:rPr lang="en-GB" sz="2400" b="1" dirty="0">
                <a:solidFill>
                  <a:schemeClr val="dk1"/>
                </a:solidFill>
              </a:rPr>
              <a:t>Old motor</a:t>
            </a:r>
            <a:endParaRPr dirty="0"/>
          </a:p>
          <a:p>
            <a:pPr marL="0" lvl="0" indent="0" algn="l" rtl="0">
              <a:lnSpc>
                <a:spcPct val="115000"/>
              </a:lnSpc>
              <a:spcBef>
                <a:spcPts val="300"/>
              </a:spcBef>
              <a:spcAft>
                <a:spcPts val="0"/>
              </a:spcAft>
              <a:buSzPts val="2400"/>
              <a:buNone/>
            </a:pPr>
            <a:r>
              <a:rPr lang="en-GB" sz="2400" dirty="0">
                <a:solidFill>
                  <a:schemeClr val="dk1"/>
                </a:solidFill>
              </a:rPr>
              <a:t>input: 10 kW</a:t>
            </a:r>
            <a:endParaRPr dirty="0"/>
          </a:p>
          <a:p>
            <a:pPr marL="0" lvl="0" indent="0" algn="l" rtl="0">
              <a:lnSpc>
                <a:spcPct val="115000"/>
              </a:lnSpc>
              <a:spcBef>
                <a:spcPts val="300"/>
              </a:spcBef>
              <a:spcAft>
                <a:spcPts val="0"/>
              </a:spcAft>
              <a:buSzPts val="2400"/>
              <a:buNone/>
            </a:pPr>
            <a:r>
              <a:rPr lang="en-GB" dirty="0">
                <a:solidFill>
                  <a:schemeClr val="dk1"/>
                </a:solidFill>
              </a:rPr>
              <a:t>output: </a:t>
            </a:r>
            <a:r>
              <a:rPr lang="en-GB" sz="2400" dirty="0">
                <a:solidFill>
                  <a:schemeClr val="dk1"/>
                </a:solidFill>
              </a:rPr>
              <a:t>7.5 kW </a:t>
            </a:r>
            <a:endParaRPr dirty="0"/>
          </a:p>
          <a:p>
            <a:pPr marL="0" lvl="0" indent="0" algn="l" rtl="0">
              <a:lnSpc>
                <a:spcPct val="115000"/>
              </a:lnSpc>
              <a:spcBef>
                <a:spcPts val="300"/>
              </a:spcBef>
              <a:spcAft>
                <a:spcPts val="0"/>
              </a:spcAft>
              <a:buSzPts val="2400"/>
              <a:buNone/>
            </a:pPr>
            <a:r>
              <a:rPr lang="en-GB" b="1" dirty="0">
                <a:solidFill>
                  <a:schemeClr val="dk1"/>
                </a:solidFill>
              </a:rPr>
              <a:t>Modern motor</a:t>
            </a:r>
            <a:endParaRPr dirty="0"/>
          </a:p>
          <a:p>
            <a:pPr marL="0" lvl="0" indent="0" algn="l" rtl="0">
              <a:lnSpc>
                <a:spcPct val="115000"/>
              </a:lnSpc>
              <a:spcBef>
                <a:spcPts val="300"/>
              </a:spcBef>
              <a:spcAft>
                <a:spcPts val="0"/>
              </a:spcAft>
              <a:buSzPts val="2400"/>
              <a:buNone/>
            </a:pPr>
            <a:r>
              <a:rPr lang="en-GB" sz="2400" dirty="0">
                <a:solidFill>
                  <a:schemeClr val="dk1"/>
                </a:solidFill>
              </a:rPr>
              <a:t>input:10 kW</a:t>
            </a:r>
            <a:endParaRPr dirty="0"/>
          </a:p>
          <a:p>
            <a:pPr marL="0" lvl="0" indent="0" algn="l" rtl="0">
              <a:lnSpc>
                <a:spcPct val="115000"/>
              </a:lnSpc>
              <a:spcBef>
                <a:spcPts val="300"/>
              </a:spcBef>
              <a:spcAft>
                <a:spcPts val="0"/>
              </a:spcAft>
              <a:buSzPts val="2400"/>
              <a:buNone/>
            </a:pPr>
            <a:r>
              <a:rPr lang="en-GB" dirty="0">
                <a:solidFill>
                  <a:schemeClr val="dk1"/>
                </a:solidFill>
              </a:rPr>
              <a:t>output: </a:t>
            </a:r>
            <a:r>
              <a:rPr lang="en-GB" sz="2400" dirty="0">
                <a:solidFill>
                  <a:schemeClr val="dk1"/>
                </a:solidFill>
              </a:rPr>
              <a:t>9.2 kW </a:t>
            </a:r>
            <a:endParaRPr dirty="0"/>
          </a:p>
        </p:txBody>
      </p:sp>
      <p:sp>
        <p:nvSpPr>
          <p:cNvPr id="10" name="Google Shape;347;p23">
            <a:extLst>
              <a:ext uri="{FF2B5EF4-FFF2-40B4-BE49-F238E27FC236}">
                <a16:creationId xmlns:a16="http://schemas.microsoft.com/office/drawing/2014/main" id="{CC2580EE-5413-395B-0C94-388AB2326300}"/>
              </a:ext>
            </a:extLst>
          </p:cNvPr>
          <p:cNvSpPr txBox="1">
            <a:spLocks noGrp="1"/>
          </p:cNvSpPr>
          <p:nvPr>
            <p:ph type="body" idx="1"/>
          </p:nvPr>
        </p:nvSpPr>
        <p:spPr>
          <a:xfrm>
            <a:off x="838200" y="1702493"/>
            <a:ext cx="7929282" cy="5048249"/>
          </a:xfrm>
          <a:prstGeom prst="rect">
            <a:avLst/>
          </a:prstGeom>
          <a:noFill/>
          <a:ln>
            <a:noFill/>
          </a:ln>
        </p:spPr>
        <p:txBody>
          <a:bodyPr spcFirstLastPara="1" wrap="square" lIns="0" tIns="0" rIns="0" bIns="0" anchor="t" anchorCtr="0">
            <a:noAutofit/>
          </a:bodyPr>
          <a:lstStyle/>
          <a:p>
            <a:pPr marL="0" lvl="0" indent="0" algn="l" rtl="0">
              <a:lnSpc>
                <a:spcPct val="108000"/>
              </a:lnSpc>
              <a:spcBef>
                <a:spcPts val="0"/>
              </a:spcBef>
              <a:spcAft>
                <a:spcPts val="0"/>
              </a:spcAft>
              <a:buSzPts val="2400"/>
              <a:buNone/>
            </a:pPr>
            <a:r>
              <a:rPr lang="en-GB" dirty="0"/>
              <a:t>Using the data provided, how much more efficient is the modern motor than old electric motor? (Part L compliance)</a:t>
            </a:r>
          </a:p>
          <a:p>
            <a:pPr marL="0" lvl="0" indent="0" algn="l" rtl="0">
              <a:lnSpc>
                <a:spcPct val="108000"/>
              </a:lnSpc>
              <a:spcBef>
                <a:spcPts val="0"/>
              </a:spcBef>
              <a:spcAft>
                <a:spcPts val="0"/>
              </a:spcAft>
              <a:buSzPts val="2400"/>
              <a:buNone/>
            </a:pPr>
            <a:endParaRPr lang="en-GB" dirty="0"/>
          </a:p>
        </p:txBody>
      </p:sp>
      <p:sp>
        <p:nvSpPr>
          <p:cNvPr id="2" name="Google Shape;147;p2">
            <a:extLst>
              <a:ext uri="{FF2B5EF4-FFF2-40B4-BE49-F238E27FC236}">
                <a16:creationId xmlns:a16="http://schemas.microsoft.com/office/drawing/2014/main" id="{6E3F6B68-62C5-C9B1-EEF1-5AA817D8500D}"/>
              </a:ext>
            </a:extLst>
          </p:cNvPr>
          <p:cNvSpPr txBox="1">
            <a:spLocks/>
          </p:cNvSpPr>
          <p:nvPr/>
        </p:nvSpPr>
        <p:spPr>
          <a:xfrm>
            <a:off x="838200" y="6356349"/>
            <a:ext cx="4826000" cy="37465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pPr>
            <a:r>
              <a:rPr lang="en-US" dirty="0"/>
              <a:t>Resource 2: Key mathematical mechanics principles</a:t>
            </a:r>
          </a:p>
        </p:txBody>
      </p:sp>
      <p:sp>
        <p:nvSpPr>
          <p:cNvPr id="3" name="Text Placeholder 5">
            <a:extLst>
              <a:ext uri="{FF2B5EF4-FFF2-40B4-BE49-F238E27FC236}">
                <a16:creationId xmlns:a16="http://schemas.microsoft.com/office/drawing/2014/main" id="{F4055536-9B6A-3F0B-01D9-3E435429C94E}"/>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Power</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45">
          <a:extLst>
            <a:ext uri="{FF2B5EF4-FFF2-40B4-BE49-F238E27FC236}">
              <a16:creationId xmlns:a16="http://schemas.microsoft.com/office/drawing/2014/main" id="{D126B7A6-1205-5CCD-CE96-7584A1D37B14}"/>
            </a:ext>
          </a:extLst>
        </p:cNvPr>
        <p:cNvGrpSpPr/>
        <p:nvPr/>
      </p:nvGrpSpPr>
      <p:grpSpPr>
        <a:xfrm>
          <a:off x="0" y="0"/>
          <a:ext cx="0" cy="0"/>
          <a:chOff x="0" y="0"/>
          <a:chExt cx="0" cy="0"/>
        </a:xfrm>
      </p:grpSpPr>
      <p:sp>
        <p:nvSpPr>
          <p:cNvPr id="346" name="Google Shape;346;p23">
            <a:extLst>
              <a:ext uri="{FF2B5EF4-FFF2-40B4-BE49-F238E27FC236}">
                <a16:creationId xmlns:a16="http://schemas.microsoft.com/office/drawing/2014/main" id="{F2EB829D-7D01-DF7D-6981-AEAA73737C9F}"/>
              </a:ext>
            </a:extLst>
          </p:cNvPr>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dirty="0"/>
              <a:t>Calculating hoist motor efficiency: </a:t>
            </a:r>
            <a:r>
              <a:rPr lang="en-GB" dirty="0">
                <a:solidFill>
                  <a:schemeClr val="accent1"/>
                </a:solidFill>
              </a:rPr>
              <a:t>Answer</a:t>
            </a:r>
            <a:endParaRPr dirty="0">
              <a:solidFill>
                <a:schemeClr val="accent1"/>
              </a:solidFill>
            </a:endParaRPr>
          </a:p>
        </p:txBody>
      </p:sp>
      <mc:AlternateContent xmlns:mc="http://schemas.openxmlformats.org/markup-compatibility/2006" xmlns:a14="http://schemas.microsoft.com/office/drawing/2010/main">
        <mc:Choice Requires="a14">
          <p:sp>
            <p:nvSpPr>
              <p:cNvPr id="347" name="Google Shape;347;p23">
                <a:extLst>
                  <a:ext uri="{FF2B5EF4-FFF2-40B4-BE49-F238E27FC236}">
                    <a16:creationId xmlns:a16="http://schemas.microsoft.com/office/drawing/2014/main" id="{84B8CB3D-9907-4A21-7FCE-8C7C7F781E89}"/>
                  </a:ext>
                </a:extLst>
              </p:cNvPr>
              <p:cNvSpPr txBox="1">
                <a:spLocks noGrp="1"/>
              </p:cNvSpPr>
              <p:nvPr>
                <p:ph type="body" idx="1"/>
              </p:nvPr>
            </p:nvSpPr>
            <p:spPr>
              <a:xfrm>
                <a:off x="838200" y="1702493"/>
                <a:ext cx="7929282" cy="5048249"/>
              </a:xfrm>
              <a:prstGeom prst="rect">
                <a:avLst/>
              </a:prstGeom>
              <a:solidFill>
                <a:schemeClr val="lt1"/>
              </a:solidFill>
              <a:ln>
                <a:noFill/>
              </a:ln>
            </p:spPr>
            <p:txBody>
              <a:bodyPr spcFirstLastPara="1" wrap="square" lIns="0" tIns="0" rIns="0" bIns="0" anchor="t" anchorCtr="0">
                <a:noAutofit/>
              </a:bodyPr>
              <a:lstStyle/>
              <a:p>
                <a:pPr marL="0" lvl="0" indent="0" algn="l" rtl="0">
                  <a:lnSpc>
                    <a:spcPct val="108000"/>
                  </a:lnSpc>
                  <a:spcBef>
                    <a:spcPts val="0"/>
                  </a:spcBef>
                  <a:spcAft>
                    <a:spcPts val="0"/>
                  </a:spcAft>
                  <a:buSzPts val="2400"/>
                  <a:buNone/>
                </a:pPr>
                <a:r>
                  <a:rPr lang="en-GB" dirty="0"/>
                  <a:t>Using the data provided, how much more efficient is the modern motor than old electric motor? (Part L compliance)</a:t>
                </a:r>
              </a:p>
              <a:p>
                <a:pPr marL="0" lvl="0" indent="0" algn="l" rtl="0">
                  <a:lnSpc>
                    <a:spcPct val="108000"/>
                  </a:lnSpc>
                  <a:spcBef>
                    <a:spcPts val="0"/>
                  </a:spcBef>
                  <a:spcAft>
                    <a:spcPts val="0"/>
                  </a:spcAft>
                  <a:buSzPts val="2400"/>
                  <a:buNone/>
                </a:pPr>
                <a:endParaRPr lang="en-GB" dirty="0"/>
              </a:p>
              <a:p>
                <a:pPr marL="0" indent="0">
                  <a:spcBef>
                    <a:spcPts val="0"/>
                  </a:spcBef>
                  <a:buSzPts val="2400"/>
                  <a:buNone/>
                </a:pPr>
                <a14:m>
                  <m:oMathPara xmlns:m="http://schemas.openxmlformats.org/officeDocument/2006/math">
                    <m:oMathParaPr>
                      <m:jc m:val="centerGroup"/>
                    </m:oMathParaPr>
                    <m:oMath xmlns:m="http://schemas.openxmlformats.org/officeDocument/2006/math">
                      <m:r>
                        <m:rPr>
                          <m:nor/>
                        </m:rPr>
                        <a:rPr lang="en-US" b="0" i="0" smtClean="0">
                          <a:latin typeface="Cambria Math" panose="02040503050406030204" pitchFamily="18" charset="0"/>
                        </a:rPr>
                        <m:t>        </m:t>
                      </m:r>
                      <m:r>
                        <m:rPr>
                          <m:nor/>
                        </m:rPr>
                        <a:rPr lang="en-GB" b="0" i="0" smtClean="0">
                          <a:latin typeface="Cambria Math" panose="02040503050406030204" pitchFamily="18" charset="0"/>
                        </a:rPr>
                        <m:t>e</m:t>
                      </m:r>
                      <m:r>
                        <m:rPr>
                          <m:nor/>
                        </m:rPr>
                        <a:rPr lang="en-US" b="0" i="0" smtClean="0">
                          <a:latin typeface="Cambria Math" panose="02040503050406030204" pitchFamily="18" charset="0"/>
                        </a:rPr>
                        <m:t>fficiency</m:t>
                      </m:r>
                      <m:r>
                        <a:rPr lang="en-US" b="0" i="1" smtClean="0">
                          <a:latin typeface="Cambria Math" panose="02040503050406030204" pitchFamily="18" charset="0"/>
                        </a:rPr>
                        <m:t>= </m:t>
                      </m:r>
                      <m:f>
                        <m:fPr>
                          <m:ctrlPr>
                            <a:rPr lang="en-US" b="0" i="1" smtClean="0">
                              <a:latin typeface="Cambria Math" panose="02040503050406030204" pitchFamily="18" charset="0"/>
                            </a:rPr>
                          </m:ctrlPr>
                        </m:fPr>
                        <m:num>
                          <m:r>
                            <m:rPr>
                              <m:nor/>
                            </m:rPr>
                            <a:rPr lang="en-US" b="0" i="0" smtClean="0">
                              <a:latin typeface="Cambria Math" panose="02040503050406030204" pitchFamily="18" charset="0"/>
                            </a:rPr>
                            <m:t>useful</m:t>
                          </m:r>
                          <m:r>
                            <m:rPr>
                              <m:nor/>
                            </m:rPr>
                            <a:rPr lang="en-US" b="0" i="0" smtClean="0">
                              <a:latin typeface="Cambria Math" panose="02040503050406030204" pitchFamily="18" charset="0"/>
                            </a:rPr>
                            <m:t> </m:t>
                          </m:r>
                          <m:r>
                            <m:rPr>
                              <m:nor/>
                            </m:rPr>
                            <a:rPr lang="en-US" b="0" i="0" smtClean="0">
                              <a:latin typeface="Cambria Math" panose="02040503050406030204" pitchFamily="18" charset="0"/>
                            </a:rPr>
                            <m:t>output</m:t>
                          </m:r>
                        </m:num>
                        <m:den>
                          <m:r>
                            <m:rPr>
                              <m:nor/>
                            </m:rPr>
                            <a:rPr lang="en-US" b="0" i="0" smtClean="0">
                              <a:latin typeface="Cambria Math" panose="02040503050406030204" pitchFamily="18" charset="0"/>
                            </a:rPr>
                            <m:t>total</m:t>
                          </m:r>
                          <m:r>
                            <m:rPr>
                              <m:nor/>
                            </m:rPr>
                            <a:rPr lang="en-US" b="0" i="0" smtClean="0">
                              <a:latin typeface="Cambria Math" panose="02040503050406030204" pitchFamily="18" charset="0"/>
                            </a:rPr>
                            <m:t> </m:t>
                          </m:r>
                          <m:r>
                            <m:rPr>
                              <m:nor/>
                            </m:rPr>
                            <a:rPr lang="en-US" b="0" i="0" smtClean="0">
                              <a:latin typeface="Cambria Math" panose="02040503050406030204" pitchFamily="18" charset="0"/>
                            </a:rPr>
                            <m:t>input</m:t>
                          </m:r>
                        </m:den>
                      </m:f>
                      <m:r>
                        <a:rPr lang="en-US" b="0" i="1" smtClean="0">
                          <a:latin typeface="Cambria Math" panose="02040503050406030204" pitchFamily="18" charset="0"/>
                        </a:rPr>
                        <m:t>×100%</m:t>
                      </m:r>
                    </m:oMath>
                    <m:oMath xmlns:m="http://schemas.openxmlformats.org/officeDocument/2006/math">
                      <m:r>
                        <a:rPr lang="en-US" b="0" i="0" smtClean="0">
                          <a:latin typeface="Cambria Math" panose="02040503050406030204" pitchFamily="18" charset="0"/>
                        </a:rPr>
                        <m:t>  </m:t>
                      </m:r>
                      <m:sSub>
                        <m:sSubPr>
                          <m:ctrlPr>
                            <a:rPr lang="en-US" i="1" smtClean="0">
                              <a:latin typeface="Cambria Math" panose="02040503050406030204" pitchFamily="18" charset="0"/>
                            </a:rPr>
                          </m:ctrlPr>
                        </m:sSubPr>
                        <m:e>
                          <m:r>
                            <m:rPr>
                              <m:nor/>
                            </m:rPr>
                            <a:rPr lang="en-GB" i="0">
                              <a:latin typeface="Cambria Math" panose="02040503050406030204" pitchFamily="18" charset="0"/>
                            </a:rPr>
                            <m:t>e</m:t>
                          </m:r>
                          <m:r>
                            <m:rPr>
                              <m:nor/>
                            </m:rPr>
                            <a:rPr lang="en-US" i="0">
                              <a:latin typeface="Cambria Math" panose="02040503050406030204" pitchFamily="18" charset="0"/>
                            </a:rPr>
                            <m:t>fficiency</m:t>
                          </m:r>
                        </m:e>
                        <m:sub>
                          <m:r>
                            <m:rPr>
                              <m:nor/>
                            </m:rPr>
                            <a:rPr lang="en-US" b="0" i="0" smtClean="0">
                              <a:latin typeface="Cambria Math" panose="02040503050406030204" pitchFamily="18" charset="0"/>
                            </a:rPr>
                            <m:t>old</m:t>
                          </m:r>
                        </m:sub>
                      </m:sSub>
                      <m:r>
                        <a:rPr lang="en-US" i="1">
                          <a:latin typeface="Cambria Math" panose="02040503050406030204" pitchFamily="18" charset="0"/>
                        </a:rPr>
                        <m:t>= </m:t>
                      </m:r>
                      <m:f>
                        <m:fPr>
                          <m:ctrlPr>
                            <a:rPr lang="en-US" i="1" smtClean="0">
                              <a:latin typeface="Cambria Math" panose="02040503050406030204" pitchFamily="18" charset="0"/>
                            </a:rPr>
                          </m:ctrlPr>
                        </m:fPr>
                        <m:num>
                          <m:r>
                            <m:rPr>
                              <m:nor/>
                            </m:rPr>
                            <a:rPr lang="en-US" b="0" i="0" smtClean="0">
                              <a:latin typeface="Cambria Math" panose="02040503050406030204" pitchFamily="18" charset="0"/>
                            </a:rPr>
                            <m:t>7.5</m:t>
                          </m:r>
                        </m:num>
                        <m:den>
                          <m:r>
                            <m:rPr>
                              <m:nor/>
                            </m:rPr>
                            <a:rPr lang="en-US" b="0" i="0" smtClean="0">
                              <a:latin typeface="Cambria Math" panose="02040503050406030204" pitchFamily="18" charset="0"/>
                            </a:rPr>
                            <m:t>10</m:t>
                          </m:r>
                        </m:den>
                      </m:f>
                      <m:r>
                        <a:rPr lang="en-US" i="1">
                          <a:latin typeface="Cambria Math" panose="02040503050406030204" pitchFamily="18" charset="0"/>
                        </a:rPr>
                        <m:t>×100%</m:t>
                      </m:r>
                      <m:r>
                        <a:rPr lang="en-US" b="0" i="1" smtClean="0">
                          <a:latin typeface="Cambria Math" panose="02040503050406030204" pitchFamily="18" charset="0"/>
                        </a:rPr>
                        <m:t>=75%</m:t>
                      </m:r>
                    </m:oMath>
                    <m:oMath xmlns:m="http://schemas.openxmlformats.org/officeDocument/2006/math">
                      <m:sSub>
                        <m:sSubPr>
                          <m:ctrlPr>
                            <a:rPr lang="en-US" i="1">
                              <a:latin typeface="Cambria Math" panose="02040503050406030204" pitchFamily="18" charset="0"/>
                            </a:rPr>
                          </m:ctrlPr>
                        </m:sSubPr>
                        <m:e>
                          <m:r>
                            <m:rPr>
                              <m:nor/>
                            </m:rPr>
                            <a:rPr lang="en-GB" i="0">
                              <a:latin typeface="Cambria Math" panose="02040503050406030204" pitchFamily="18" charset="0"/>
                            </a:rPr>
                            <m:t>e</m:t>
                          </m:r>
                          <m:r>
                            <m:rPr>
                              <m:nor/>
                            </m:rPr>
                            <a:rPr lang="en-US" i="0">
                              <a:latin typeface="Cambria Math" panose="02040503050406030204" pitchFamily="18" charset="0"/>
                            </a:rPr>
                            <m:t>fficiency</m:t>
                          </m:r>
                        </m:e>
                        <m:sub>
                          <m:r>
                            <m:rPr>
                              <m:nor/>
                            </m:rPr>
                            <a:rPr lang="en-US" b="0" i="0" smtClean="0">
                              <a:latin typeface="Cambria Math" panose="02040503050406030204" pitchFamily="18" charset="0"/>
                            </a:rPr>
                            <m:t>new</m:t>
                          </m:r>
                        </m:sub>
                      </m:sSub>
                      <m:r>
                        <a:rPr lang="en-US" i="1">
                          <a:latin typeface="Cambria Math" panose="02040503050406030204" pitchFamily="18" charset="0"/>
                        </a:rPr>
                        <m:t>= </m:t>
                      </m:r>
                      <m:f>
                        <m:fPr>
                          <m:ctrlPr>
                            <a:rPr lang="en-US" i="1">
                              <a:latin typeface="Cambria Math" panose="02040503050406030204" pitchFamily="18" charset="0"/>
                            </a:rPr>
                          </m:ctrlPr>
                        </m:fPr>
                        <m:num>
                          <m:r>
                            <m:rPr>
                              <m:nor/>
                            </m:rPr>
                            <a:rPr lang="en-US" b="0" i="0" smtClean="0">
                              <a:latin typeface="Cambria Math" panose="02040503050406030204" pitchFamily="18" charset="0"/>
                            </a:rPr>
                            <m:t>9</m:t>
                          </m:r>
                          <m:r>
                            <a:rPr lang="en-US" b="0" i="1" smtClean="0">
                              <a:latin typeface="Cambria Math" panose="02040503050406030204" pitchFamily="18" charset="0"/>
                            </a:rPr>
                            <m:t>.2</m:t>
                          </m:r>
                        </m:num>
                        <m:den>
                          <m:r>
                            <m:rPr>
                              <m:nor/>
                            </m:rPr>
                            <a:rPr lang="en-US" b="0" i="0" smtClean="0">
                              <a:latin typeface="Cambria Math" panose="02040503050406030204" pitchFamily="18" charset="0"/>
                            </a:rPr>
                            <m:t>10</m:t>
                          </m:r>
                        </m:den>
                      </m:f>
                      <m:r>
                        <a:rPr lang="en-US" i="1">
                          <a:latin typeface="Cambria Math" panose="02040503050406030204" pitchFamily="18" charset="0"/>
                        </a:rPr>
                        <m:t>×100%</m:t>
                      </m:r>
                      <m:r>
                        <a:rPr lang="en-US" b="0" i="1" smtClean="0">
                          <a:latin typeface="Cambria Math" panose="02040503050406030204" pitchFamily="18" charset="0"/>
                        </a:rPr>
                        <m:t>=92%</m:t>
                      </m:r>
                    </m:oMath>
                  </m:oMathPara>
                </a14:m>
                <a:endParaRPr lang="en-GB" dirty="0"/>
              </a:p>
              <a:p>
                <a:pPr marL="0" lvl="0" indent="0" algn="l" rtl="0">
                  <a:lnSpc>
                    <a:spcPct val="108000"/>
                  </a:lnSpc>
                  <a:spcBef>
                    <a:spcPts val="1800"/>
                  </a:spcBef>
                  <a:spcAft>
                    <a:spcPts val="0"/>
                  </a:spcAft>
                  <a:buSzPts val="2400"/>
                  <a:buNone/>
                </a:pPr>
                <a:r>
                  <a:rPr lang="en-GB" dirty="0"/>
                  <a:t>So, the new motor is </a:t>
                </a:r>
                <a14:m>
                  <m:oMath xmlns:m="http://schemas.openxmlformats.org/officeDocument/2006/math">
                    <m:f>
                      <m:fPr>
                        <m:ctrlPr>
                          <a:rPr lang="en-GB" i="1" dirty="0" smtClean="0">
                            <a:latin typeface="Cambria Math" panose="02040503050406030204" pitchFamily="18" charset="0"/>
                          </a:rPr>
                        </m:ctrlPr>
                      </m:fPr>
                      <m:num>
                        <m:r>
                          <a:rPr lang="en-US" b="0" i="1" dirty="0" smtClean="0">
                            <a:latin typeface="Cambria Math" panose="02040503050406030204" pitchFamily="18" charset="0"/>
                          </a:rPr>
                          <m:t>92−75</m:t>
                        </m:r>
                      </m:num>
                      <m:den>
                        <m:r>
                          <a:rPr lang="en-US" b="0" i="1" dirty="0" smtClean="0">
                            <a:latin typeface="Cambria Math" panose="02040503050406030204" pitchFamily="18" charset="0"/>
                          </a:rPr>
                          <m:t>75</m:t>
                        </m:r>
                      </m:den>
                    </m:f>
                    <m:r>
                      <a:rPr lang="en-US" b="0" i="1" dirty="0" smtClean="0">
                        <a:latin typeface="Cambria Math" panose="02040503050406030204" pitchFamily="18" charset="0"/>
                      </a:rPr>
                      <m:t>×100%</m:t>
                    </m:r>
                    <m:r>
                      <a:rPr lang="en-US" b="0" i="1" dirty="0" smtClean="0">
                        <a:latin typeface="Cambria Math" panose="02040503050406030204" pitchFamily="18" charset="0"/>
                        <a:ea typeface="Cambria Math" panose="02040503050406030204" pitchFamily="18" charset="0"/>
                      </a:rPr>
                      <m:t>≈</m:t>
                    </m:r>
                    <m:r>
                      <a:rPr lang="en-US" b="1" i="1" dirty="0" smtClean="0">
                        <a:latin typeface="Cambria Math" panose="02040503050406030204" pitchFamily="18" charset="0"/>
                        <a:ea typeface="Cambria Math" panose="02040503050406030204" pitchFamily="18" charset="0"/>
                      </a:rPr>
                      <m:t>𝟐𝟑</m:t>
                    </m:r>
                    <m:r>
                      <a:rPr lang="en-US" b="1" i="1" dirty="0" smtClean="0">
                        <a:latin typeface="Cambria Math" panose="02040503050406030204" pitchFamily="18" charset="0"/>
                        <a:ea typeface="Cambria Math" panose="02040503050406030204" pitchFamily="18" charset="0"/>
                      </a:rPr>
                      <m:t>%</m:t>
                    </m:r>
                    <m:r>
                      <a:rPr lang="en-GB" i="1" dirty="0" smtClean="0">
                        <a:latin typeface="Cambria Math" panose="02040503050406030204" pitchFamily="18" charset="0"/>
                      </a:rPr>
                      <m:t>	</m:t>
                    </m:r>
                  </m:oMath>
                </a14:m>
                <a:r>
                  <a:rPr lang="en-GB" dirty="0"/>
                  <a:t>more efficient.</a:t>
                </a:r>
                <a:endParaRPr dirty="0"/>
              </a:p>
            </p:txBody>
          </p:sp>
        </mc:Choice>
        <mc:Fallback xmlns="">
          <p:sp>
            <p:nvSpPr>
              <p:cNvPr id="347" name="Google Shape;347;p23">
                <a:extLst>
                  <a:ext uri="{FF2B5EF4-FFF2-40B4-BE49-F238E27FC236}">
                    <a16:creationId xmlns:a16="http://schemas.microsoft.com/office/drawing/2014/main" id="{84B8CB3D-9907-4A21-7FCE-8C7C7F781E89}"/>
                  </a:ext>
                </a:extLst>
              </p:cNvPr>
              <p:cNvSpPr txBox="1">
                <a:spLocks noGrp="1" noRot="1" noChangeAspect="1" noMove="1" noResize="1" noEditPoints="1" noAdjustHandles="1" noChangeArrowheads="1" noChangeShapeType="1" noTextEdit="1"/>
              </p:cNvSpPr>
              <p:nvPr>
                <p:ph type="body" idx="1"/>
              </p:nvPr>
            </p:nvSpPr>
            <p:spPr>
              <a:xfrm>
                <a:off x="838200" y="1702493"/>
                <a:ext cx="7929282" cy="5048249"/>
              </a:xfrm>
              <a:prstGeom prst="rect">
                <a:avLst/>
              </a:prstGeom>
              <a:blipFill>
                <a:blip r:embed="rId3"/>
                <a:stretch>
                  <a:fillRect l="-2385" t="-1691" r="-1846"/>
                </a:stretch>
              </a:blipFill>
              <a:ln>
                <a:noFill/>
              </a:ln>
            </p:spPr>
            <p:txBody>
              <a:bodyPr/>
              <a:lstStyle/>
              <a:p>
                <a:r>
                  <a:rPr lang="en-CA">
                    <a:noFill/>
                  </a:rPr>
                  <a:t> </a:t>
                </a:r>
              </a:p>
            </p:txBody>
          </p:sp>
        </mc:Fallback>
      </mc:AlternateContent>
      <p:sp>
        <p:nvSpPr>
          <p:cNvPr id="2" name="Google Shape;147;p2">
            <a:extLst>
              <a:ext uri="{FF2B5EF4-FFF2-40B4-BE49-F238E27FC236}">
                <a16:creationId xmlns:a16="http://schemas.microsoft.com/office/drawing/2014/main" id="{6061836D-D08C-D37C-0974-4DA93299E83F}"/>
              </a:ext>
            </a:extLst>
          </p:cNvPr>
          <p:cNvSpPr txBox="1">
            <a:spLocks/>
          </p:cNvSpPr>
          <p:nvPr/>
        </p:nvSpPr>
        <p:spPr>
          <a:xfrm>
            <a:off x="838200" y="6356349"/>
            <a:ext cx="4826000" cy="37465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pPr>
            <a:r>
              <a:rPr lang="en-US" dirty="0"/>
              <a:t>Resource 2: Key mathematical mechanics principles</a:t>
            </a:r>
          </a:p>
        </p:txBody>
      </p:sp>
      <p:sp>
        <p:nvSpPr>
          <p:cNvPr id="3" name="Text Placeholder 5">
            <a:extLst>
              <a:ext uri="{FF2B5EF4-FFF2-40B4-BE49-F238E27FC236}">
                <a16:creationId xmlns:a16="http://schemas.microsoft.com/office/drawing/2014/main" id="{60591AA3-BCAA-3DFC-1DE1-0A3A098F5FBC}"/>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Power</a:t>
            </a:r>
          </a:p>
        </p:txBody>
      </p:sp>
      <p:sp>
        <p:nvSpPr>
          <p:cNvPr id="7" name="Google Shape;348;p23">
            <a:extLst>
              <a:ext uri="{FF2B5EF4-FFF2-40B4-BE49-F238E27FC236}">
                <a16:creationId xmlns:a16="http://schemas.microsoft.com/office/drawing/2014/main" id="{CC55A4D8-5EE1-8B1D-39A9-34560377CB94}"/>
              </a:ext>
            </a:extLst>
          </p:cNvPr>
          <p:cNvSpPr txBox="1">
            <a:spLocks noGrp="1"/>
          </p:cNvSpPr>
          <p:nvPr>
            <p:ph type="body" idx="2"/>
          </p:nvPr>
        </p:nvSpPr>
        <p:spPr>
          <a:xfrm>
            <a:off x="9254338" y="1758950"/>
            <a:ext cx="2463800" cy="3340100"/>
          </a:xfrm>
          <a:custGeom>
            <a:avLst/>
            <a:gdLst>
              <a:gd name="csX0" fmla="*/ 0 w 2463800"/>
              <a:gd name="csY0" fmla="*/ 0 h 3340100"/>
              <a:gd name="csX1" fmla="*/ 542036 w 2463800"/>
              <a:gd name="csY1" fmla="*/ 0 h 3340100"/>
              <a:gd name="csX2" fmla="*/ 1157986 w 2463800"/>
              <a:gd name="csY2" fmla="*/ 0 h 3340100"/>
              <a:gd name="csX3" fmla="*/ 1749298 w 2463800"/>
              <a:gd name="csY3" fmla="*/ 0 h 3340100"/>
              <a:gd name="csX4" fmla="*/ 2463800 w 2463800"/>
              <a:gd name="csY4" fmla="*/ 0 h 3340100"/>
              <a:gd name="csX5" fmla="*/ 2463800 w 2463800"/>
              <a:gd name="csY5" fmla="*/ 601218 h 3340100"/>
              <a:gd name="csX6" fmla="*/ 2463800 w 2463800"/>
              <a:gd name="csY6" fmla="*/ 1302639 h 3340100"/>
              <a:gd name="csX7" fmla="*/ 2463800 w 2463800"/>
              <a:gd name="csY7" fmla="*/ 2004060 h 3340100"/>
              <a:gd name="csX8" fmla="*/ 2463800 w 2463800"/>
              <a:gd name="csY8" fmla="*/ 2638679 h 3340100"/>
              <a:gd name="csX9" fmla="*/ 2463800 w 2463800"/>
              <a:gd name="csY9" fmla="*/ 3340100 h 3340100"/>
              <a:gd name="csX10" fmla="*/ 1872488 w 2463800"/>
              <a:gd name="csY10" fmla="*/ 3340100 h 3340100"/>
              <a:gd name="csX11" fmla="*/ 1256538 w 2463800"/>
              <a:gd name="csY11" fmla="*/ 3340100 h 3340100"/>
              <a:gd name="csX12" fmla="*/ 615950 w 2463800"/>
              <a:gd name="csY12" fmla="*/ 3340100 h 3340100"/>
              <a:gd name="csX13" fmla="*/ 0 w 2463800"/>
              <a:gd name="csY13" fmla="*/ 3340100 h 3340100"/>
              <a:gd name="csX14" fmla="*/ 0 w 2463800"/>
              <a:gd name="csY14" fmla="*/ 2605278 h 3340100"/>
              <a:gd name="csX15" fmla="*/ 0 w 2463800"/>
              <a:gd name="csY15" fmla="*/ 2037461 h 3340100"/>
              <a:gd name="csX16" fmla="*/ 0 w 2463800"/>
              <a:gd name="csY16" fmla="*/ 1302639 h 3340100"/>
              <a:gd name="csX17" fmla="*/ 0 w 2463800"/>
              <a:gd name="csY17" fmla="*/ 668020 h 3340100"/>
              <a:gd name="csX18" fmla="*/ 0 w 2463800"/>
              <a:gd name="csY18" fmla="*/ 0 h 334010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2463800" h="3340100" fill="none" extrusionOk="0">
                <a:moveTo>
                  <a:pt x="0" y="0"/>
                </a:moveTo>
                <a:cubicBezTo>
                  <a:pt x="266844" y="-8010"/>
                  <a:pt x="348429" y="-10660"/>
                  <a:pt x="542036" y="0"/>
                </a:cubicBezTo>
                <a:cubicBezTo>
                  <a:pt x="735643" y="10660"/>
                  <a:pt x="904004" y="-16586"/>
                  <a:pt x="1157986" y="0"/>
                </a:cubicBezTo>
                <a:cubicBezTo>
                  <a:pt x="1411968" y="16586"/>
                  <a:pt x="1625970" y="11665"/>
                  <a:pt x="1749298" y="0"/>
                </a:cubicBezTo>
                <a:cubicBezTo>
                  <a:pt x="1872626" y="-11665"/>
                  <a:pt x="2173731" y="19883"/>
                  <a:pt x="2463800" y="0"/>
                </a:cubicBezTo>
                <a:cubicBezTo>
                  <a:pt x="2486265" y="186364"/>
                  <a:pt x="2451403" y="432005"/>
                  <a:pt x="2463800" y="601218"/>
                </a:cubicBezTo>
                <a:cubicBezTo>
                  <a:pt x="2476197" y="770431"/>
                  <a:pt x="2487788" y="1086010"/>
                  <a:pt x="2463800" y="1302639"/>
                </a:cubicBezTo>
                <a:cubicBezTo>
                  <a:pt x="2439812" y="1519268"/>
                  <a:pt x="2481059" y="1768378"/>
                  <a:pt x="2463800" y="2004060"/>
                </a:cubicBezTo>
                <a:cubicBezTo>
                  <a:pt x="2446541" y="2239742"/>
                  <a:pt x="2471155" y="2356453"/>
                  <a:pt x="2463800" y="2638679"/>
                </a:cubicBezTo>
                <a:cubicBezTo>
                  <a:pt x="2456445" y="2920905"/>
                  <a:pt x="2445979" y="3065245"/>
                  <a:pt x="2463800" y="3340100"/>
                </a:cubicBezTo>
                <a:cubicBezTo>
                  <a:pt x="2328762" y="3330910"/>
                  <a:pt x="2023631" y="3344142"/>
                  <a:pt x="1872488" y="3340100"/>
                </a:cubicBezTo>
                <a:cubicBezTo>
                  <a:pt x="1721345" y="3336058"/>
                  <a:pt x="1386289" y="3364260"/>
                  <a:pt x="1256538" y="3340100"/>
                </a:cubicBezTo>
                <a:cubicBezTo>
                  <a:pt x="1126787" y="3315941"/>
                  <a:pt x="904344" y="3341321"/>
                  <a:pt x="615950" y="3340100"/>
                </a:cubicBezTo>
                <a:cubicBezTo>
                  <a:pt x="327556" y="3338879"/>
                  <a:pt x="163154" y="3350336"/>
                  <a:pt x="0" y="3340100"/>
                </a:cubicBezTo>
                <a:cubicBezTo>
                  <a:pt x="32387" y="3178960"/>
                  <a:pt x="33546" y="2834338"/>
                  <a:pt x="0" y="2605278"/>
                </a:cubicBezTo>
                <a:cubicBezTo>
                  <a:pt x="-33546" y="2376218"/>
                  <a:pt x="-5346" y="2191832"/>
                  <a:pt x="0" y="2037461"/>
                </a:cubicBezTo>
                <a:cubicBezTo>
                  <a:pt x="5346" y="1883090"/>
                  <a:pt x="27300" y="1493369"/>
                  <a:pt x="0" y="1302639"/>
                </a:cubicBezTo>
                <a:cubicBezTo>
                  <a:pt x="-27300" y="1111909"/>
                  <a:pt x="-15297" y="921510"/>
                  <a:pt x="0" y="668020"/>
                </a:cubicBezTo>
                <a:cubicBezTo>
                  <a:pt x="15297" y="414530"/>
                  <a:pt x="-27098" y="184337"/>
                  <a:pt x="0" y="0"/>
                </a:cubicBezTo>
                <a:close/>
              </a:path>
              <a:path w="2463800" h="3340100" stroke="0" extrusionOk="0">
                <a:moveTo>
                  <a:pt x="0" y="0"/>
                </a:moveTo>
                <a:cubicBezTo>
                  <a:pt x="161282" y="16924"/>
                  <a:pt x="351343" y="-8868"/>
                  <a:pt x="591312" y="0"/>
                </a:cubicBezTo>
                <a:cubicBezTo>
                  <a:pt x="831281" y="8868"/>
                  <a:pt x="979073" y="20942"/>
                  <a:pt x="1133348" y="0"/>
                </a:cubicBezTo>
                <a:cubicBezTo>
                  <a:pt x="1287623" y="-20942"/>
                  <a:pt x="1494669" y="6169"/>
                  <a:pt x="1749298" y="0"/>
                </a:cubicBezTo>
                <a:cubicBezTo>
                  <a:pt x="2003927" y="-6169"/>
                  <a:pt x="2215116" y="724"/>
                  <a:pt x="2463800" y="0"/>
                </a:cubicBezTo>
                <a:cubicBezTo>
                  <a:pt x="2468107" y="170552"/>
                  <a:pt x="2437345" y="295125"/>
                  <a:pt x="2463800" y="567817"/>
                </a:cubicBezTo>
                <a:cubicBezTo>
                  <a:pt x="2490255" y="840509"/>
                  <a:pt x="2463739" y="911020"/>
                  <a:pt x="2463800" y="1235837"/>
                </a:cubicBezTo>
                <a:cubicBezTo>
                  <a:pt x="2463861" y="1560654"/>
                  <a:pt x="2439106" y="1525486"/>
                  <a:pt x="2463800" y="1803654"/>
                </a:cubicBezTo>
                <a:cubicBezTo>
                  <a:pt x="2488494" y="2081822"/>
                  <a:pt x="2451145" y="2191095"/>
                  <a:pt x="2463800" y="2538476"/>
                </a:cubicBezTo>
                <a:cubicBezTo>
                  <a:pt x="2476455" y="2885857"/>
                  <a:pt x="2459778" y="3092018"/>
                  <a:pt x="2463800" y="3340100"/>
                </a:cubicBezTo>
                <a:cubicBezTo>
                  <a:pt x="2234849" y="3354656"/>
                  <a:pt x="2021925" y="3345096"/>
                  <a:pt x="1798574" y="3340100"/>
                </a:cubicBezTo>
                <a:cubicBezTo>
                  <a:pt x="1575223" y="3335104"/>
                  <a:pt x="1473990" y="3316240"/>
                  <a:pt x="1207262" y="3340100"/>
                </a:cubicBezTo>
                <a:cubicBezTo>
                  <a:pt x="940534" y="3363960"/>
                  <a:pt x="893624" y="3330419"/>
                  <a:pt x="665226" y="3340100"/>
                </a:cubicBezTo>
                <a:cubicBezTo>
                  <a:pt x="436828" y="3349781"/>
                  <a:pt x="258476" y="3360587"/>
                  <a:pt x="0" y="3340100"/>
                </a:cubicBezTo>
                <a:cubicBezTo>
                  <a:pt x="19669" y="3011012"/>
                  <a:pt x="-20090" y="2937713"/>
                  <a:pt x="0" y="2638679"/>
                </a:cubicBezTo>
                <a:cubicBezTo>
                  <a:pt x="20090" y="2339645"/>
                  <a:pt x="21897" y="2064937"/>
                  <a:pt x="0" y="1903857"/>
                </a:cubicBezTo>
                <a:cubicBezTo>
                  <a:pt x="-21897" y="1742777"/>
                  <a:pt x="-20189" y="1447824"/>
                  <a:pt x="0" y="1269238"/>
                </a:cubicBezTo>
                <a:cubicBezTo>
                  <a:pt x="20189" y="1090652"/>
                  <a:pt x="-8819" y="919590"/>
                  <a:pt x="0" y="634619"/>
                </a:cubicBezTo>
                <a:cubicBezTo>
                  <a:pt x="8819" y="349648"/>
                  <a:pt x="-21985" y="248135"/>
                  <a:pt x="0" y="0"/>
                </a:cubicBezTo>
                <a:close/>
              </a:path>
            </a:pathLst>
          </a:custGeom>
          <a:solidFill>
            <a:srgbClr val="EBDDF4"/>
          </a:solidFill>
          <a:ln w="19050">
            <a:solidFill>
              <a:srgbClr val="432673"/>
            </a:solidFill>
            <a:extLst>
              <a:ext uri="{C807C97D-BFC1-408E-A445-0C87EB9F89A2}">
                <ask:lineSketchStyleProps xmlns:ask="http://schemas.microsoft.com/office/drawing/2018/sketchyshapes" sd="2692463655">
                  <a:prstGeom prst="rect">
                    <a:avLst/>
                  </a:prstGeom>
                  <ask:type>
                    <ask:lineSketchFreehand/>
                  </ask:type>
                </ask:lineSketchStyleProps>
              </a:ext>
            </a:extLst>
          </a:ln>
        </p:spPr>
        <p:txBody>
          <a:bodyPr spcFirstLastPara="1" wrap="square" lIns="180000" tIns="180000" rIns="180000" bIns="180000" anchor="t" anchorCtr="0">
            <a:normAutofit/>
          </a:bodyPr>
          <a:lstStyle/>
          <a:p>
            <a:pPr marL="0" lvl="0" indent="0" algn="l" rtl="0">
              <a:lnSpc>
                <a:spcPct val="115000"/>
              </a:lnSpc>
              <a:spcBef>
                <a:spcPts val="0"/>
              </a:spcBef>
              <a:spcAft>
                <a:spcPts val="0"/>
              </a:spcAft>
              <a:buSzPts val="2400"/>
              <a:buNone/>
            </a:pPr>
            <a:r>
              <a:rPr lang="en-GB" sz="2400" b="1" dirty="0">
                <a:solidFill>
                  <a:schemeClr val="dk1"/>
                </a:solidFill>
              </a:rPr>
              <a:t>Old motor</a:t>
            </a:r>
            <a:endParaRPr dirty="0"/>
          </a:p>
          <a:p>
            <a:pPr marL="0" lvl="0" indent="0" algn="l" rtl="0">
              <a:lnSpc>
                <a:spcPct val="115000"/>
              </a:lnSpc>
              <a:spcBef>
                <a:spcPts val="300"/>
              </a:spcBef>
              <a:spcAft>
                <a:spcPts val="0"/>
              </a:spcAft>
              <a:buSzPts val="2400"/>
              <a:buNone/>
            </a:pPr>
            <a:r>
              <a:rPr lang="en-GB" sz="2400" dirty="0">
                <a:solidFill>
                  <a:schemeClr val="dk1"/>
                </a:solidFill>
              </a:rPr>
              <a:t>input: 10 kW</a:t>
            </a:r>
            <a:endParaRPr dirty="0"/>
          </a:p>
          <a:p>
            <a:pPr marL="0" lvl="0" indent="0" algn="l" rtl="0">
              <a:lnSpc>
                <a:spcPct val="115000"/>
              </a:lnSpc>
              <a:spcBef>
                <a:spcPts val="300"/>
              </a:spcBef>
              <a:spcAft>
                <a:spcPts val="0"/>
              </a:spcAft>
              <a:buSzPts val="2400"/>
              <a:buNone/>
            </a:pPr>
            <a:r>
              <a:rPr lang="en-GB" dirty="0">
                <a:solidFill>
                  <a:schemeClr val="dk1"/>
                </a:solidFill>
              </a:rPr>
              <a:t>output: </a:t>
            </a:r>
            <a:r>
              <a:rPr lang="en-GB" sz="2400" dirty="0">
                <a:solidFill>
                  <a:schemeClr val="dk1"/>
                </a:solidFill>
              </a:rPr>
              <a:t>7.5 kW </a:t>
            </a:r>
            <a:endParaRPr dirty="0"/>
          </a:p>
          <a:p>
            <a:pPr marL="0" lvl="0" indent="0" algn="l" rtl="0">
              <a:lnSpc>
                <a:spcPct val="115000"/>
              </a:lnSpc>
              <a:spcBef>
                <a:spcPts val="300"/>
              </a:spcBef>
              <a:spcAft>
                <a:spcPts val="0"/>
              </a:spcAft>
              <a:buSzPts val="2400"/>
              <a:buNone/>
            </a:pPr>
            <a:r>
              <a:rPr lang="en-GB" b="1" dirty="0">
                <a:solidFill>
                  <a:schemeClr val="dk1"/>
                </a:solidFill>
              </a:rPr>
              <a:t>Modern motor</a:t>
            </a:r>
            <a:endParaRPr dirty="0"/>
          </a:p>
          <a:p>
            <a:pPr marL="0" lvl="0" indent="0" algn="l" rtl="0">
              <a:lnSpc>
                <a:spcPct val="115000"/>
              </a:lnSpc>
              <a:spcBef>
                <a:spcPts val="300"/>
              </a:spcBef>
              <a:spcAft>
                <a:spcPts val="0"/>
              </a:spcAft>
              <a:buSzPts val="2400"/>
              <a:buNone/>
            </a:pPr>
            <a:r>
              <a:rPr lang="en-GB" sz="2400" dirty="0">
                <a:solidFill>
                  <a:schemeClr val="dk1"/>
                </a:solidFill>
              </a:rPr>
              <a:t>input:10 kW</a:t>
            </a:r>
            <a:endParaRPr dirty="0"/>
          </a:p>
          <a:p>
            <a:pPr marL="0" lvl="0" indent="0" algn="l" rtl="0">
              <a:lnSpc>
                <a:spcPct val="115000"/>
              </a:lnSpc>
              <a:spcBef>
                <a:spcPts val="300"/>
              </a:spcBef>
              <a:spcAft>
                <a:spcPts val="0"/>
              </a:spcAft>
              <a:buSzPts val="2400"/>
              <a:buNone/>
            </a:pPr>
            <a:r>
              <a:rPr lang="en-GB" dirty="0">
                <a:solidFill>
                  <a:schemeClr val="dk1"/>
                </a:solidFill>
              </a:rPr>
              <a:t>output: </a:t>
            </a:r>
            <a:r>
              <a:rPr lang="en-GB" sz="2400" dirty="0">
                <a:solidFill>
                  <a:schemeClr val="dk1"/>
                </a:solidFill>
              </a:rPr>
              <a:t>9.2 kW </a:t>
            </a:r>
            <a:endParaRPr dirty="0"/>
          </a:p>
        </p:txBody>
      </p:sp>
    </p:spTree>
    <p:extLst>
      <p:ext uri="{BB962C8B-B14F-4D97-AF65-F5344CB8AC3E}">
        <p14:creationId xmlns:p14="http://schemas.microsoft.com/office/powerpoint/2010/main" val="21076806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43">
          <a:extLst>
            <a:ext uri="{FF2B5EF4-FFF2-40B4-BE49-F238E27FC236}">
              <a16:creationId xmlns:a16="http://schemas.microsoft.com/office/drawing/2014/main" id="{A05BDD44-5C34-C793-75C9-E542C561E5EB}"/>
            </a:ext>
          </a:extLst>
        </p:cNvPr>
        <p:cNvGrpSpPr/>
        <p:nvPr/>
      </p:nvGrpSpPr>
      <p:grpSpPr>
        <a:xfrm>
          <a:off x="0" y="0"/>
          <a:ext cx="0" cy="0"/>
          <a:chOff x="0" y="0"/>
          <a:chExt cx="0" cy="0"/>
        </a:xfrm>
      </p:grpSpPr>
      <p:sp>
        <p:nvSpPr>
          <p:cNvPr id="144" name="Google Shape;144;p2">
            <a:extLst>
              <a:ext uri="{FF2B5EF4-FFF2-40B4-BE49-F238E27FC236}">
                <a16:creationId xmlns:a16="http://schemas.microsoft.com/office/drawing/2014/main" id="{7E9D3382-DDFF-EB5E-3E39-4551A4D52C51}"/>
              </a:ext>
            </a:extLst>
          </p:cNvPr>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dirty="0"/>
              <a:t>In this resource, we have:</a:t>
            </a:r>
            <a:endParaRPr dirty="0"/>
          </a:p>
        </p:txBody>
      </p:sp>
      <p:sp>
        <p:nvSpPr>
          <p:cNvPr id="145" name="Google Shape;145;p2">
            <a:extLst>
              <a:ext uri="{FF2B5EF4-FFF2-40B4-BE49-F238E27FC236}">
                <a16:creationId xmlns:a16="http://schemas.microsoft.com/office/drawing/2014/main" id="{2638561C-6E4D-8A2C-31CF-7B702A435AE1}"/>
              </a:ext>
            </a:extLst>
          </p:cNvPr>
          <p:cNvSpPr txBox="1">
            <a:spLocks noGrp="1"/>
          </p:cNvSpPr>
          <p:nvPr>
            <p:ph type="body" idx="1"/>
          </p:nvPr>
        </p:nvSpPr>
        <p:spPr>
          <a:xfrm>
            <a:off x="838200" y="1825625"/>
            <a:ext cx="6400800" cy="4351338"/>
          </a:xfrm>
          <a:prstGeom prst="rect">
            <a:avLst/>
          </a:prstGeom>
          <a:noFill/>
          <a:ln>
            <a:noFill/>
          </a:ln>
        </p:spPr>
        <p:txBody>
          <a:bodyPr spcFirstLastPara="1" wrap="square" lIns="91425" tIns="45700" rIns="91425" bIns="45700" anchor="t" anchorCtr="0">
            <a:normAutofit fontScale="85000" lnSpcReduction="20000"/>
          </a:bodyPr>
          <a:lstStyle/>
          <a:p>
            <a:pPr lvl="0">
              <a:buClr>
                <a:srgbClr val="432673"/>
              </a:buClr>
              <a:buSzPct val="100000"/>
            </a:pPr>
            <a:r>
              <a:rPr lang="en-GB" dirty="0"/>
              <a:t>Explained the effects of gravity in terms of acceleration</a:t>
            </a:r>
          </a:p>
          <a:p>
            <a:pPr lvl="0">
              <a:buClr>
                <a:srgbClr val="432673"/>
              </a:buClr>
              <a:buSzPct val="100000"/>
            </a:pPr>
            <a:r>
              <a:rPr lang="en-GB" dirty="0"/>
              <a:t>Explained the relationship between energy and power in terms of time</a:t>
            </a:r>
          </a:p>
          <a:p>
            <a:pPr lvl="0">
              <a:buClr>
                <a:srgbClr val="432673"/>
              </a:buClr>
              <a:buSzPct val="100000"/>
            </a:pPr>
            <a:r>
              <a:rPr lang="en-GB" dirty="0"/>
              <a:t>Described how efficiency changes input and output power values including typical losses associated with efficiency</a:t>
            </a:r>
          </a:p>
          <a:p>
            <a:pPr lvl="0">
              <a:buClr>
                <a:srgbClr val="432673"/>
              </a:buClr>
              <a:buSzPct val="100000"/>
            </a:pPr>
            <a:r>
              <a:rPr lang="en-GB" dirty="0"/>
              <a:t>Described the relationship between acceleration, force, work, energy, power, and work done</a:t>
            </a:r>
          </a:p>
          <a:p>
            <a:pPr lvl="0">
              <a:buClr>
                <a:srgbClr val="432673"/>
              </a:buClr>
              <a:buSzPct val="100000"/>
            </a:pPr>
            <a:r>
              <a:rPr lang="en-GB" dirty="0"/>
              <a:t>Explained the basic principles of levers, pulleys and moments</a:t>
            </a:r>
          </a:p>
          <a:p>
            <a:pPr>
              <a:buClr>
                <a:srgbClr val="432673"/>
              </a:buClr>
              <a:buSzPct val="100000"/>
            </a:pPr>
            <a:r>
              <a:rPr lang="en-GB" dirty="0"/>
              <a:t>Completed calculations involving key formulae</a:t>
            </a:r>
            <a:endParaRPr dirty="0"/>
          </a:p>
        </p:txBody>
      </p:sp>
      <p:sp>
        <p:nvSpPr>
          <p:cNvPr id="146" name="Google Shape;146;p2">
            <a:extLst>
              <a:ext uri="{FF2B5EF4-FFF2-40B4-BE49-F238E27FC236}">
                <a16:creationId xmlns:a16="http://schemas.microsoft.com/office/drawing/2014/main" id="{E4A6030F-D92A-DA93-01DC-37EEEB3CFE0F}"/>
              </a:ext>
            </a:extLst>
          </p:cNvPr>
          <p:cNvSpPr txBox="1">
            <a:spLocks noGrp="1"/>
          </p:cNvSpPr>
          <p:nvPr>
            <p:ph type="body" idx="2"/>
          </p:nvPr>
        </p:nvSpPr>
        <p:spPr>
          <a:xfrm>
            <a:off x="7530353" y="1825625"/>
            <a:ext cx="3823447" cy="4351338"/>
          </a:xfrm>
          <a:prstGeom prst="rect">
            <a:avLst/>
          </a:prstGeom>
          <a:solidFill>
            <a:schemeClr val="lt1"/>
          </a:solidFill>
          <a:ln w="28575" cap="flat" cmpd="sng">
            <a:solidFill>
              <a:srgbClr val="88A2FF"/>
            </a:solidFill>
            <a:prstDash val="solid"/>
            <a:round/>
            <a:headEnd type="none" w="sm" len="sm"/>
            <a:tailEnd type="none" w="sm" len="sm"/>
          </a:ln>
        </p:spPr>
        <p:txBody>
          <a:bodyPr spcFirstLastPara="1" wrap="square" lIns="180000" tIns="144000" rIns="180000" bIns="144000" anchor="t" anchorCtr="0">
            <a:normAutofit/>
          </a:bodyPr>
          <a:lstStyle/>
          <a:p>
            <a:pPr marL="0" marR="0" lvl="0" indent="0" algn="l" defTabSz="914400" rtl="0" eaLnBrk="1" fontAlgn="auto" latinLnBrk="0" hangingPunct="1">
              <a:lnSpc>
                <a:spcPct val="108000"/>
              </a:lnSpc>
              <a:spcBef>
                <a:spcPts val="1000"/>
              </a:spcBef>
              <a:spcAft>
                <a:spcPts val="0"/>
              </a:spcAft>
              <a:buClr>
                <a:srgbClr val="432673"/>
              </a:buClr>
              <a:buSzTx/>
              <a:buFont typeface="Arial" panose="020B0604020202020204" pitchFamily="34" charset="0"/>
              <a:buNone/>
              <a:tabLst/>
              <a:defRPr/>
            </a:pPr>
            <a:r>
              <a:rPr kumimoji="0" lang="en-US" sz="1800" b="1" i="0" u="none" strike="noStrike" kern="1200" cap="none" spc="0" normalizeH="0" baseline="0" noProof="0" dirty="0">
                <a:ln>
                  <a:noFill/>
                </a:ln>
                <a:solidFill>
                  <a:prstClr val="black">
                    <a:lumMod val="85000"/>
                    <a:lumOff val="15000"/>
                  </a:prstClr>
                </a:solidFill>
                <a:effectLst/>
                <a:uLnTx/>
                <a:uFillTx/>
                <a:latin typeface="Arial" panose="020B0604020202020204" pitchFamily="34" charset="0"/>
                <a:ea typeface="+mn-ea"/>
                <a:cs typeface="Arial" panose="020B0604020202020204" pitchFamily="34" charset="0"/>
              </a:rPr>
              <a:t>General competencies:</a:t>
            </a:r>
          </a:p>
          <a:p>
            <a:pPr marL="0" lvl="0" indent="0" algn="l" rtl="0">
              <a:lnSpc>
                <a:spcPct val="108000"/>
              </a:lnSpc>
              <a:spcBef>
                <a:spcPts val="1000"/>
              </a:spcBef>
              <a:spcAft>
                <a:spcPts val="0"/>
              </a:spcAft>
              <a:buSzPts val="1800"/>
              <a:buNone/>
            </a:pPr>
            <a:r>
              <a:rPr lang="en-GB" b="1" dirty="0"/>
              <a:t>MC4</a:t>
            </a:r>
            <a:r>
              <a:rPr lang="en-GB" dirty="0"/>
              <a:t> Using rules and formulae</a:t>
            </a:r>
            <a:endParaRPr dirty="0"/>
          </a:p>
          <a:p>
            <a:pPr marL="0" lvl="0" indent="0" algn="l" rtl="0">
              <a:lnSpc>
                <a:spcPct val="108000"/>
              </a:lnSpc>
              <a:spcBef>
                <a:spcPts val="1000"/>
              </a:spcBef>
              <a:spcAft>
                <a:spcPts val="0"/>
              </a:spcAft>
              <a:buSzPts val="1800"/>
              <a:buNone/>
            </a:pPr>
            <a:r>
              <a:rPr lang="en-GB" b="1" dirty="0"/>
              <a:t>MC5 </a:t>
            </a:r>
            <a:r>
              <a:rPr lang="en-GB" dirty="0"/>
              <a:t>Processing data</a:t>
            </a:r>
            <a:endParaRPr dirty="0"/>
          </a:p>
          <a:p>
            <a:pPr marL="0" lvl="0" indent="0" algn="l" rtl="0">
              <a:lnSpc>
                <a:spcPct val="108000"/>
              </a:lnSpc>
              <a:spcBef>
                <a:spcPts val="1000"/>
              </a:spcBef>
              <a:spcAft>
                <a:spcPts val="0"/>
              </a:spcAft>
              <a:buSzPts val="1800"/>
              <a:buNone/>
            </a:pPr>
            <a:r>
              <a:rPr lang="en-GB" b="1" dirty="0"/>
              <a:t>MC7</a:t>
            </a:r>
            <a:r>
              <a:rPr lang="en-GB" dirty="0"/>
              <a:t> Interpreting and representing with mathematical diagrams</a:t>
            </a:r>
            <a:endParaRPr dirty="0"/>
          </a:p>
          <a:p>
            <a:pPr marL="0" lvl="0" indent="0" algn="l" rtl="0">
              <a:lnSpc>
                <a:spcPct val="108000"/>
              </a:lnSpc>
              <a:spcBef>
                <a:spcPts val="1000"/>
              </a:spcBef>
              <a:spcAft>
                <a:spcPts val="0"/>
              </a:spcAft>
              <a:buSzPts val="1800"/>
              <a:buNone/>
            </a:pPr>
            <a:r>
              <a:rPr lang="en-GB" b="1" dirty="0"/>
              <a:t>MC8</a:t>
            </a:r>
            <a:r>
              <a:rPr lang="en-GB" dirty="0"/>
              <a:t> Communicating using mathematics</a:t>
            </a:r>
            <a:endParaRPr dirty="0"/>
          </a:p>
        </p:txBody>
      </p:sp>
      <p:sp>
        <p:nvSpPr>
          <p:cNvPr id="147" name="Google Shape;147;p2">
            <a:extLst>
              <a:ext uri="{FF2B5EF4-FFF2-40B4-BE49-F238E27FC236}">
                <a16:creationId xmlns:a16="http://schemas.microsoft.com/office/drawing/2014/main" id="{8DB4D124-2903-96AA-2BA6-26DC19B1755E}"/>
              </a:ext>
            </a:extLst>
          </p:cNvPr>
          <p:cNvSpPr txBox="1">
            <a:spLocks noGrp="1"/>
          </p:cNvSpPr>
          <p:nvPr>
            <p:ph type="body" idx="4"/>
          </p:nvPr>
        </p:nvSpPr>
        <p:spPr>
          <a:xfrm>
            <a:off x="838200" y="6356349"/>
            <a:ext cx="4826000" cy="374651"/>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US" dirty="0"/>
              <a:t>Resource 2: Key mathematical mechanics principles</a:t>
            </a:r>
            <a:endParaRPr dirty="0"/>
          </a:p>
        </p:txBody>
      </p:sp>
      <p:sp>
        <p:nvSpPr>
          <p:cNvPr id="2" name="Text Placeholder 5">
            <a:extLst>
              <a:ext uri="{FF2B5EF4-FFF2-40B4-BE49-F238E27FC236}">
                <a16:creationId xmlns:a16="http://schemas.microsoft.com/office/drawing/2014/main" id="{F752DBBE-B01D-E6A4-D86D-5928ECE643EC}"/>
              </a:ext>
            </a:extLst>
          </p:cNvPr>
          <p:cNvSpPr txBox="1">
            <a:spLocks/>
          </p:cNvSpPr>
          <p:nvPr/>
        </p:nvSpPr>
        <p:spPr>
          <a:xfrm>
            <a:off x="9973929" y="162686"/>
            <a:ext cx="2078545" cy="365125"/>
          </a:xfrm>
          <a:prstGeom prst="flowChartAlternateProcess">
            <a:avLst/>
          </a:prstGeom>
          <a:solidFill>
            <a:srgbClr val="88A2FF"/>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Plenary</a:t>
            </a:r>
          </a:p>
        </p:txBody>
      </p:sp>
    </p:spTree>
    <p:extLst>
      <p:ext uri="{BB962C8B-B14F-4D97-AF65-F5344CB8AC3E}">
        <p14:creationId xmlns:p14="http://schemas.microsoft.com/office/powerpoint/2010/main" val="71843497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70EAEFD4-8BB9-2A44-C429-747F6543E67B}"/>
              </a:ext>
            </a:extLst>
          </p:cNvPr>
          <p:cNvSpPr>
            <a:spLocks noGrp="1"/>
          </p:cNvSpPr>
          <p:nvPr>
            <p:ph type="title"/>
          </p:nvPr>
        </p:nvSpPr>
        <p:spPr/>
        <p:txBody>
          <a:bodyPr/>
          <a:lstStyle/>
          <a:p>
            <a:r>
              <a:rPr lang="en-GB" dirty="0"/>
              <a:t>Consolidation</a:t>
            </a:r>
          </a:p>
        </p:txBody>
      </p:sp>
      <p:sp>
        <p:nvSpPr>
          <p:cNvPr id="8" name="Content Placeholder 7">
            <a:extLst>
              <a:ext uri="{FF2B5EF4-FFF2-40B4-BE49-F238E27FC236}">
                <a16:creationId xmlns:a16="http://schemas.microsoft.com/office/drawing/2014/main" id="{291C1C9A-09BC-51DB-4089-894C8AC31A33}"/>
              </a:ext>
            </a:extLst>
          </p:cNvPr>
          <p:cNvSpPr>
            <a:spLocks noGrp="1"/>
          </p:cNvSpPr>
          <p:nvPr>
            <p:ph idx="1"/>
          </p:nvPr>
        </p:nvSpPr>
        <p:spPr/>
        <p:txBody>
          <a:bodyPr>
            <a:normAutofit/>
          </a:bodyPr>
          <a:lstStyle/>
          <a:p>
            <a:pPr lvl="0"/>
            <a:r>
              <a:rPr lang="en-GB" dirty="0"/>
              <a:t>Choose one of the research topics below to prepare a short presentation:</a:t>
            </a:r>
          </a:p>
          <a:p>
            <a:pPr lvl="1"/>
            <a:r>
              <a:rPr lang="en-GB" dirty="0"/>
              <a:t>The mechanical principles behind reinforcing of the Millennium Bridge in London, due to excessive lateral sway. </a:t>
            </a:r>
          </a:p>
          <a:p>
            <a:pPr lvl="1"/>
            <a:r>
              <a:rPr lang="en-GB" dirty="0"/>
              <a:t>Disasters related to inaccurate load calculations as a result of inaccurate calculations.</a:t>
            </a:r>
          </a:p>
          <a:p>
            <a:pPr lvl="0"/>
            <a:r>
              <a:rPr lang="en-GB" dirty="0"/>
              <a:t>Present your findings in a subsequent lesson, either in small groups or to the class.</a:t>
            </a:r>
          </a:p>
        </p:txBody>
      </p:sp>
      <p:sp>
        <p:nvSpPr>
          <p:cNvPr id="10" name="Text Placeholder 9">
            <a:extLst>
              <a:ext uri="{FF2B5EF4-FFF2-40B4-BE49-F238E27FC236}">
                <a16:creationId xmlns:a16="http://schemas.microsoft.com/office/drawing/2014/main" id="{E17922CD-1594-CBB3-BFD6-B87557BBB1CD}"/>
              </a:ext>
            </a:extLst>
          </p:cNvPr>
          <p:cNvSpPr>
            <a:spLocks noGrp="1"/>
          </p:cNvSpPr>
          <p:nvPr>
            <p:ph type="body" sz="quarter" idx="14"/>
          </p:nvPr>
        </p:nvSpPr>
        <p:spPr/>
        <p:txBody>
          <a:bodyPr anchor="b"/>
          <a:lstStyle/>
          <a:p>
            <a:r>
              <a:rPr lang="en-GB" dirty="0"/>
              <a:t>Consolidation</a:t>
            </a:r>
          </a:p>
        </p:txBody>
      </p:sp>
      <p:sp>
        <p:nvSpPr>
          <p:cNvPr id="5" name="Google Shape;147;p2">
            <a:extLst>
              <a:ext uri="{FF2B5EF4-FFF2-40B4-BE49-F238E27FC236}">
                <a16:creationId xmlns:a16="http://schemas.microsoft.com/office/drawing/2014/main" id="{97AF5758-B71C-8C5D-FDDC-3B1D7F7378F9}"/>
              </a:ext>
            </a:extLst>
          </p:cNvPr>
          <p:cNvSpPr txBox="1">
            <a:spLocks noGrp="1"/>
          </p:cNvSpPr>
          <p:nvPr>
            <p:ph type="body" sz="quarter" idx="11"/>
          </p:nvPr>
        </p:nvSpPr>
        <p:spPr>
          <a:xfrm>
            <a:off x="838200" y="6356350"/>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US" dirty="0"/>
              <a:t>Resource 2: Key mathematical mechanics principles</a:t>
            </a:r>
            <a:endParaRPr dirty="0"/>
          </a:p>
        </p:txBody>
      </p:sp>
    </p:spTree>
    <p:extLst>
      <p:ext uri="{BB962C8B-B14F-4D97-AF65-F5344CB8AC3E}">
        <p14:creationId xmlns:p14="http://schemas.microsoft.com/office/powerpoint/2010/main" val="13003884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3"/>
          <p:cNvSpPr txBox="1">
            <a:spLocks noGrp="1"/>
          </p:cNvSpPr>
          <p:nvPr>
            <p:ph type="title"/>
          </p:nvPr>
        </p:nvSpPr>
        <p:spPr>
          <a:xfrm>
            <a:off x="838200" y="365125"/>
            <a:ext cx="10515600" cy="1325563"/>
          </a:xfrm>
        </p:spPr>
        <p:txBody>
          <a:bodyPr spcFirstLastPara="1" wrap="square" lIns="91425" tIns="45700" rIns="91425" bIns="45700" anchor="ctr" anchorCtr="0">
            <a:normAutofit/>
          </a:bodyPr>
          <a:lstStyle/>
          <a:p>
            <a:pPr marL="0" lvl="0" indent="0"/>
            <a:r>
              <a:rPr lang="en-GB" b="0" i="0" u="none" strike="noStrike" cap="none" dirty="0">
                <a:latin typeface="Arial"/>
                <a:ea typeface="Arial"/>
                <a:cs typeface="Arial"/>
                <a:sym typeface="Arial"/>
              </a:rPr>
              <a:t>Gravitational freefall and mass</a:t>
            </a:r>
          </a:p>
        </p:txBody>
      </p:sp>
      <p:sp>
        <p:nvSpPr>
          <p:cNvPr id="154" name="Google Shape;154;p3"/>
          <p:cNvSpPr txBox="1">
            <a:spLocks noGrp="1"/>
          </p:cNvSpPr>
          <p:nvPr>
            <p:ph type="body" idx="1"/>
          </p:nvPr>
        </p:nvSpPr>
        <p:spPr>
          <a:xfrm>
            <a:off x="838199" y="1825625"/>
            <a:ext cx="5921829" cy="4351338"/>
          </a:xfrm>
        </p:spPr>
        <p:txBody>
          <a:bodyPr spcFirstLastPara="1" wrap="square" lIns="180000" tIns="180000" rIns="180000" bIns="180000" anchor="t" anchorCtr="0">
            <a:normAutofit/>
          </a:bodyPr>
          <a:lstStyle/>
          <a:p>
            <a:pPr lvl="0">
              <a:buClr>
                <a:srgbClr val="432673"/>
              </a:buClr>
              <a:buSzPct val="100000"/>
            </a:pPr>
            <a:r>
              <a:rPr lang="en-US" b="0" i="0" u="none" strike="noStrike" cap="none" dirty="0">
                <a:latin typeface="Arial"/>
                <a:ea typeface="Arial"/>
                <a:cs typeface="Arial"/>
                <a:sym typeface="Arial"/>
              </a:rPr>
              <a:t>In the absence of air resistance, all objects fall at the same rate regardless of mass.</a:t>
            </a:r>
          </a:p>
          <a:p>
            <a:pPr lvl="0">
              <a:buClr>
                <a:srgbClr val="432673"/>
              </a:buClr>
              <a:buSzPct val="100000"/>
            </a:pPr>
            <a:r>
              <a:rPr lang="en-US" b="0" i="0" u="none" strike="noStrike" cap="none" dirty="0">
                <a:latin typeface="Arial"/>
                <a:ea typeface="Arial"/>
                <a:cs typeface="Arial"/>
                <a:sym typeface="Arial"/>
              </a:rPr>
              <a:t>This idea is often instinctively rejected, but it is easy to prove.</a:t>
            </a:r>
          </a:p>
          <a:p>
            <a:pPr lvl="0">
              <a:buClr>
                <a:srgbClr val="432673"/>
              </a:buClr>
              <a:buSzPct val="100000"/>
            </a:pPr>
            <a:r>
              <a:rPr lang="en-US" b="0" i="0" u="none" strike="noStrike" cap="none" dirty="0">
                <a:latin typeface="Arial"/>
                <a:ea typeface="Arial"/>
                <a:cs typeface="Arial"/>
                <a:sym typeface="Arial"/>
              </a:rPr>
              <a:t>The confusion arises because objects in air experience air resistance or drag, which acts in the opposite direction to their motion.</a:t>
            </a:r>
          </a:p>
        </p:txBody>
      </p:sp>
      <p:pic>
        <p:nvPicPr>
          <p:cNvPr id="7" name="Picture Placeholder 6" descr="The  Leaning Tower of Pisa">
            <a:extLst>
              <a:ext uri="{FF2B5EF4-FFF2-40B4-BE49-F238E27FC236}">
                <a16:creationId xmlns:a16="http://schemas.microsoft.com/office/drawing/2014/main" id="{7165908E-65BC-E96F-2CEB-DE3D1CDEE258}"/>
              </a:ext>
            </a:extLst>
          </p:cNvPr>
          <p:cNvPicPr>
            <a:picLocks noGrp="1" noChangeAspect="1"/>
          </p:cNvPicPr>
          <p:nvPr>
            <p:ph type="pic" idx="3"/>
          </p:nvPr>
        </p:nvPicPr>
        <p:blipFill>
          <a:blip r:embed="rId3" cstate="screen">
            <a:extLst>
              <a:ext uri="{28A0092B-C50C-407E-A947-70E740481C1C}">
                <a14:useLocalDpi xmlns:a14="http://schemas.microsoft.com/office/drawing/2010/main"/>
              </a:ext>
            </a:extLst>
          </a:blip>
          <a:srcRect/>
          <a:stretch/>
        </p:blipFill>
        <p:spPr>
          <a:xfrm>
            <a:off x="6989431" y="1825625"/>
            <a:ext cx="4364020" cy="4351338"/>
          </a:xfrm>
          <a:prstGeom prst="rect">
            <a:avLst/>
          </a:prstGeom>
          <a:noFill/>
          <a:ln>
            <a:noFill/>
          </a:ln>
        </p:spPr>
      </p:pic>
      <p:sp>
        <p:nvSpPr>
          <p:cNvPr id="4" name="Google Shape;147;p2">
            <a:extLst>
              <a:ext uri="{FF2B5EF4-FFF2-40B4-BE49-F238E27FC236}">
                <a16:creationId xmlns:a16="http://schemas.microsoft.com/office/drawing/2014/main" id="{EE33A6DE-AFD2-3A1F-672E-12C195BB401F}"/>
              </a:ext>
            </a:extLst>
          </p:cNvPr>
          <p:cNvSpPr txBox="1">
            <a:spLocks/>
          </p:cNvSpPr>
          <p:nvPr/>
        </p:nvSpPr>
        <p:spPr>
          <a:xfrm>
            <a:off x="838200" y="6356349"/>
            <a:ext cx="4210050" cy="365125"/>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a:lnSpc>
                <a:spcPct val="98000"/>
              </a:lnSpc>
            </a:pPr>
            <a:r>
              <a:rPr lang="en-US" sz="900" b="0" i="0" u="none" strike="noStrike" cap="none">
                <a:latin typeface="Arial"/>
                <a:ea typeface="Arial"/>
                <a:cs typeface="Arial"/>
                <a:sym typeface="Arial"/>
              </a:rPr>
              <a:t>Resource 2: Key mathematical mechanics principles</a:t>
            </a:r>
          </a:p>
        </p:txBody>
      </p:sp>
      <p:sp>
        <p:nvSpPr>
          <p:cNvPr id="2" name="Text Placeholder 5">
            <a:extLst>
              <a:ext uri="{FF2B5EF4-FFF2-40B4-BE49-F238E27FC236}">
                <a16:creationId xmlns:a16="http://schemas.microsoft.com/office/drawing/2014/main" id="{6C5016CF-FC0E-DF23-6942-AAA8B645FCFE}"/>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Forces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dirty="0"/>
              <a:t>Acceleration due to gravity</a:t>
            </a:r>
            <a:endParaRPr dirty="0"/>
          </a:p>
        </p:txBody>
      </p:sp>
      <p:sp>
        <p:nvSpPr>
          <p:cNvPr id="163" name="Google Shape;163;p4"/>
          <p:cNvSpPr txBox="1">
            <a:spLocks noGrp="1"/>
          </p:cNvSpPr>
          <p:nvPr>
            <p:ph type="body" idx="1"/>
          </p:nvPr>
        </p:nvSpPr>
        <p:spPr>
          <a:xfrm>
            <a:off x="838200" y="1690688"/>
            <a:ext cx="7124700" cy="2927543"/>
          </a:xfrm>
          <a:prstGeom prst="rect">
            <a:avLst/>
          </a:prstGeom>
          <a:solidFill>
            <a:schemeClr val="lt1"/>
          </a:solidFill>
          <a:ln>
            <a:noFill/>
          </a:ln>
        </p:spPr>
        <p:txBody>
          <a:bodyPr spcFirstLastPara="1" wrap="square" lIns="0" tIns="0" rIns="0" bIns="0" anchor="t" anchorCtr="0">
            <a:noAutofit/>
          </a:bodyPr>
          <a:lstStyle/>
          <a:p>
            <a:pPr marL="0" lvl="0" indent="0" algn="l" rtl="0">
              <a:lnSpc>
                <a:spcPct val="108000"/>
              </a:lnSpc>
              <a:spcBef>
                <a:spcPts val="0"/>
              </a:spcBef>
              <a:spcAft>
                <a:spcPts val="0"/>
              </a:spcAft>
              <a:buSzPct val="100000"/>
              <a:buNone/>
            </a:pPr>
            <a:r>
              <a:rPr lang="en-GB" b="1" dirty="0"/>
              <a:t>Gravity causes objects to accelerate </a:t>
            </a:r>
            <a:r>
              <a:rPr lang="en-GB" b="1" i="1" dirty="0"/>
              <a:t>independently</a:t>
            </a:r>
            <a:r>
              <a:rPr lang="en-GB" b="1" dirty="0"/>
              <a:t> of their mass.</a:t>
            </a:r>
            <a:r>
              <a:rPr lang="en-GB" dirty="0"/>
              <a:t> On Earth, the gravitational acceleration is approximately 9.8 m/s</a:t>
            </a:r>
            <a:r>
              <a:rPr lang="en-GB" baseline="30000" dirty="0"/>
              <a:t>2</a:t>
            </a:r>
            <a:r>
              <a:rPr lang="en-GB" dirty="0"/>
              <a:t>.</a:t>
            </a:r>
            <a:endParaRPr dirty="0"/>
          </a:p>
          <a:p>
            <a:pPr marL="0" lvl="0" indent="0" algn="l" rtl="0">
              <a:lnSpc>
                <a:spcPct val="108000"/>
              </a:lnSpc>
              <a:spcBef>
                <a:spcPts val="1000"/>
              </a:spcBef>
              <a:spcAft>
                <a:spcPts val="0"/>
              </a:spcAft>
              <a:buSzPct val="100000"/>
              <a:buNone/>
            </a:pPr>
            <a:r>
              <a:rPr lang="en-GB" dirty="0"/>
              <a:t>This means that the velocity of a falling object increases by about 9.8 m/s every second, as long as no other forces (like air resistance) are acting on it.</a:t>
            </a:r>
          </a:p>
        </p:txBody>
      </p:sp>
      <p:sp>
        <p:nvSpPr>
          <p:cNvPr id="9" name="Content Placeholder 6">
            <a:extLst>
              <a:ext uri="{FF2B5EF4-FFF2-40B4-BE49-F238E27FC236}">
                <a16:creationId xmlns:a16="http://schemas.microsoft.com/office/drawing/2014/main" id="{E0DD43DE-E879-46F5-79B0-6CF8B6F70851}"/>
              </a:ext>
            </a:extLst>
          </p:cNvPr>
          <p:cNvSpPr txBox="1">
            <a:spLocks/>
          </p:cNvSpPr>
          <p:nvPr/>
        </p:nvSpPr>
        <p:spPr>
          <a:xfrm>
            <a:off x="838200" y="4724797"/>
            <a:ext cx="10515600" cy="1176501"/>
          </a:xfrm>
          <a:custGeom>
            <a:avLst/>
            <a:gdLst>
              <a:gd name="csX0" fmla="*/ 0 w 10515600"/>
              <a:gd name="csY0" fmla="*/ 0 h 1176501"/>
              <a:gd name="csX1" fmla="*/ 341757 w 10515600"/>
              <a:gd name="csY1" fmla="*/ 0 h 1176501"/>
              <a:gd name="csX2" fmla="*/ 1104138 w 10515600"/>
              <a:gd name="csY2" fmla="*/ 0 h 1176501"/>
              <a:gd name="csX3" fmla="*/ 1971675 w 10515600"/>
              <a:gd name="csY3" fmla="*/ 0 h 1176501"/>
              <a:gd name="csX4" fmla="*/ 2734056 w 10515600"/>
              <a:gd name="csY4" fmla="*/ 0 h 1176501"/>
              <a:gd name="csX5" fmla="*/ 3496437 w 10515600"/>
              <a:gd name="csY5" fmla="*/ 0 h 1176501"/>
              <a:gd name="csX6" fmla="*/ 4258818 w 10515600"/>
              <a:gd name="csY6" fmla="*/ 0 h 1176501"/>
              <a:gd name="csX7" fmla="*/ 4705731 w 10515600"/>
              <a:gd name="csY7" fmla="*/ 0 h 1176501"/>
              <a:gd name="csX8" fmla="*/ 5047488 w 10515600"/>
              <a:gd name="csY8" fmla="*/ 0 h 1176501"/>
              <a:gd name="csX9" fmla="*/ 5494401 w 10515600"/>
              <a:gd name="csY9" fmla="*/ 0 h 1176501"/>
              <a:gd name="csX10" fmla="*/ 6361938 w 10515600"/>
              <a:gd name="csY10" fmla="*/ 0 h 1176501"/>
              <a:gd name="csX11" fmla="*/ 6808851 w 10515600"/>
              <a:gd name="csY11" fmla="*/ 0 h 1176501"/>
              <a:gd name="csX12" fmla="*/ 7360920 w 10515600"/>
              <a:gd name="csY12" fmla="*/ 0 h 1176501"/>
              <a:gd name="csX13" fmla="*/ 8018145 w 10515600"/>
              <a:gd name="csY13" fmla="*/ 0 h 1176501"/>
              <a:gd name="csX14" fmla="*/ 8780526 w 10515600"/>
              <a:gd name="csY14" fmla="*/ 0 h 1176501"/>
              <a:gd name="csX15" fmla="*/ 9542907 w 10515600"/>
              <a:gd name="csY15" fmla="*/ 0 h 1176501"/>
              <a:gd name="csX16" fmla="*/ 9884664 w 10515600"/>
              <a:gd name="csY16" fmla="*/ 0 h 1176501"/>
              <a:gd name="csX17" fmla="*/ 10515600 w 10515600"/>
              <a:gd name="csY17" fmla="*/ 0 h 1176501"/>
              <a:gd name="csX18" fmla="*/ 10515600 w 10515600"/>
              <a:gd name="csY18" fmla="*/ 600016 h 1176501"/>
              <a:gd name="csX19" fmla="*/ 10515600 w 10515600"/>
              <a:gd name="csY19" fmla="*/ 1176501 h 1176501"/>
              <a:gd name="csX20" fmla="*/ 9963531 w 10515600"/>
              <a:gd name="csY20" fmla="*/ 1176501 h 1176501"/>
              <a:gd name="csX21" fmla="*/ 9621774 w 10515600"/>
              <a:gd name="csY21" fmla="*/ 1176501 h 1176501"/>
              <a:gd name="csX22" fmla="*/ 9280017 w 10515600"/>
              <a:gd name="csY22" fmla="*/ 1176501 h 1176501"/>
              <a:gd name="csX23" fmla="*/ 8622792 w 10515600"/>
              <a:gd name="csY23" fmla="*/ 1176501 h 1176501"/>
              <a:gd name="csX24" fmla="*/ 8281035 w 10515600"/>
              <a:gd name="csY24" fmla="*/ 1176501 h 1176501"/>
              <a:gd name="csX25" fmla="*/ 7518654 w 10515600"/>
              <a:gd name="csY25" fmla="*/ 1176501 h 1176501"/>
              <a:gd name="csX26" fmla="*/ 7176897 w 10515600"/>
              <a:gd name="csY26" fmla="*/ 1176501 h 1176501"/>
              <a:gd name="csX27" fmla="*/ 6309360 w 10515600"/>
              <a:gd name="csY27" fmla="*/ 1176501 h 1176501"/>
              <a:gd name="csX28" fmla="*/ 5967603 w 10515600"/>
              <a:gd name="csY28" fmla="*/ 1176501 h 1176501"/>
              <a:gd name="csX29" fmla="*/ 5100066 w 10515600"/>
              <a:gd name="csY29" fmla="*/ 1176501 h 1176501"/>
              <a:gd name="csX30" fmla="*/ 4232529 w 10515600"/>
              <a:gd name="csY30" fmla="*/ 1176501 h 1176501"/>
              <a:gd name="csX31" fmla="*/ 3575304 w 10515600"/>
              <a:gd name="csY31" fmla="*/ 1176501 h 1176501"/>
              <a:gd name="csX32" fmla="*/ 3233547 w 10515600"/>
              <a:gd name="csY32" fmla="*/ 1176501 h 1176501"/>
              <a:gd name="csX33" fmla="*/ 2891790 w 10515600"/>
              <a:gd name="csY33" fmla="*/ 1176501 h 1176501"/>
              <a:gd name="csX34" fmla="*/ 2024253 w 10515600"/>
              <a:gd name="csY34" fmla="*/ 1176501 h 1176501"/>
              <a:gd name="csX35" fmla="*/ 1577340 w 10515600"/>
              <a:gd name="csY35" fmla="*/ 1176501 h 1176501"/>
              <a:gd name="csX36" fmla="*/ 1130427 w 10515600"/>
              <a:gd name="csY36" fmla="*/ 1176501 h 1176501"/>
              <a:gd name="csX37" fmla="*/ 0 w 10515600"/>
              <a:gd name="csY37" fmla="*/ 1176501 h 1176501"/>
              <a:gd name="csX38" fmla="*/ 0 w 10515600"/>
              <a:gd name="csY38" fmla="*/ 611781 h 1176501"/>
              <a:gd name="csX39" fmla="*/ 0 w 10515600"/>
              <a:gd name="csY39" fmla="*/ 0 h 117650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Lst>
            <a:rect l="l" t="t" r="r" b="b"/>
            <a:pathLst>
              <a:path w="10515600" h="1176501" fill="none" extrusionOk="0">
                <a:moveTo>
                  <a:pt x="0" y="0"/>
                </a:moveTo>
                <a:cubicBezTo>
                  <a:pt x="153570" y="7862"/>
                  <a:pt x="221660" y="4360"/>
                  <a:pt x="341757" y="0"/>
                </a:cubicBezTo>
                <a:cubicBezTo>
                  <a:pt x="461854" y="-4360"/>
                  <a:pt x="771529" y="-14940"/>
                  <a:pt x="1104138" y="0"/>
                </a:cubicBezTo>
                <a:cubicBezTo>
                  <a:pt x="1436747" y="14940"/>
                  <a:pt x="1694782" y="-37631"/>
                  <a:pt x="1971675" y="0"/>
                </a:cubicBezTo>
                <a:cubicBezTo>
                  <a:pt x="2248568" y="37631"/>
                  <a:pt x="2454053" y="-3743"/>
                  <a:pt x="2734056" y="0"/>
                </a:cubicBezTo>
                <a:cubicBezTo>
                  <a:pt x="3014059" y="3743"/>
                  <a:pt x="3296151" y="17429"/>
                  <a:pt x="3496437" y="0"/>
                </a:cubicBezTo>
                <a:cubicBezTo>
                  <a:pt x="3696723" y="-17429"/>
                  <a:pt x="3889240" y="10003"/>
                  <a:pt x="4258818" y="0"/>
                </a:cubicBezTo>
                <a:cubicBezTo>
                  <a:pt x="4628396" y="-10003"/>
                  <a:pt x="4516461" y="16330"/>
                  <a:pt x="4705731" y="0"/>
                </a:cubicBezTo>
                <a:cubicBezTo>
                  <a:pt x="4895001" y="-16330"/>
                  <a:pt x="4918039" y="-13134"/>
                  <a:pt x="5047488" y="0"/>
                </a:cubicBezTo>
                <a:cubicBezTo>
                  <a:pt x="5176937" y="13134"/>
                  <a:pt x="5403025" y="-17437"/>
                  <a:pt x="5494401" y="0"/>
                </a:cubicBezTo>
                <a:cubicBezTo>
                  <a:pt x="5585777" y="17437"/>
                  <a:pt x="6052845" y="17822"/>
                  <a:pt x="6361938" y="0"/>
                </a:cubicBezTo>
                <a:cubicBezTo>
                  <a:pt x="6671031" y="-17822"/>
                  <a:pt x="6634639" y="15716"/>
                  <a:pt x="6808851" y="0"/>
                </a:cubicBezTo>
                <a:cubicBezTo>
                  <a:pt x="6983063" y="-15716"/>
                  <a:pt x="7205500" y="15327"/>
                  <a:pt x="7360920" y="0"/>
                </a:cubicBezTo>
                <a:cubicBezTo>
                  <a:pt x="7516340" y="-15327"/>
                  <a:pt x="7737244" y="29689"/>
                  <a:pt x="8018145" y="0"/>
                </a:cubicBezTo>
                <a:cubicBezTo>
                  <a:pt x="8299046" y="-29689"/>
                  <a:pt x="8619182" y="-8106"/>
                  <a:pt x="8780526" y="0"/>
                </a:cubicBezTo>
                <a:cubicBezTo>
                  <a:pt x="8941870" y="8106"/>
                  <a:pt x="9254033" y="3412"/>
                  <a:pt x="9542907" y="0"/>
                </a:cubicBezTo>
                <a:cubicBezTo>
                  <a:pt x="9831781" y="-3412"/>
                  <a:pt x="9776319" y="-5916"/>
                  <a:pt x="9884664" y="0"/>
                </a:cubicBezTo>
                <a:cubicBezTo>
                  <a:pt x="9993009" y="5916"/>
                  <a:pt x="10231266" y="20710"/>
                  <a:pt x="10515600" y="0"/>
                </a:cubicBezTo>
                <a:cubicBezTo>
                  <a:pt x="10504302" y="205971"/>
                  <a:pt x="10515773" y="353224"/>
                  <a:pt x="10515600" y="600016"/>
                </a:cubicBezTo>
                <a:cubicBezTo>
                  <a:pt x="10515427" y="846808"/>
                  <a:pt x="10493243" y="1056231"/>
                  <a:pt x="10515600" y="1176501"/>
                </a:cubicBezTo>
                <a:cubicBezTo>
                  <a:pt x="10301664" y="1171883"/>
                  <a:pt x="10141634" y="1186726"/>
                  <a:pt x="9963531" y="1176501"/>
                </a:cubicBezTo>
                <a:cubicBezTo>
                  <a:pt x="9785428" y="1166276"/>
                  <a:pt x="9747270" y="1178289"/>
                  <a:pt x="9621774" y="1176501"/>
                </a:cubicBezTo>
                <a:cubicBezTo>
                  <a:pt x="9496278" y="1174713"/>
                  <a:pt x="9352232" y="1177830"/>
                  <a:pt x="9280017" y="1176501"/>
                </a:cubicBezTo>
                <a:cubicBezTo>
                  <a:pt x="9207802" y="1175172"/>
                  <a:pt x="8874264" y="1199701"/>
                  <a:pt x="8622792" y="1176501"/>
                </a:cubicBezTo>
                <a:cubicBezTo>
                  <a:pt x="8371320" y="1153301"/>
                  <a:pt x="8365268" y="1160562"/>
                  <a:pt x="8281035" y="1176501"/>
                </a:cubicBezTo>
                <a:cubicBezTo>
                  <a:pt x="8196802" y="1192440"/>
                  <a:pt x="7673947" y="1148041"/>
                  <a:pt x="7518654" y="1176501"/>
                </a:cubicBezTo>
                <a:cubicBezTo>
                  <a:pt x="7363361" y="1204961"/>
                  <a:pt x="7283497" y="1187395"/>
                  <a:pt x="7176897" y="1176501"/>
                </a:cubicBezTo>
                <a:cubicBezTo>
                  <a:pt x="7070297" y="1165607"/>
                  <a:pt x="6622537" y="1155365"/>
                  <a:pt x="6309360" y="1176501"/>
                </a:cubicBezTo>
                <a:cubicBezTo>
                  <a:pt x="5996183" y="1197637"/>
                  <a:pt x="6084350" y="1190387"/>
                  <a:pt x="5967603" y="1176501"/>
                </a:cubicBezTo>
                <a:cubicBezTo>
                  <a:pt x="5850856" y="1162615"/>
                  <a:pt x="5382385" y="1207724"/>
                  <a:pt x="5100066" y="1176501"/>
                </a:cubicBezTo>
                <a:cubicBezTo>
                  <a:pt x="4817747" y="1145278"/>
                  <a:pt x="4504321" y="1218840"/>
                  <a:pt x="4232529" y="1176501"/>
                </a:cubicBezTo>
                <a:cubicBezTo>
                  <a:pt x="3960737" y="1134162"/>
                  <a:pt x="3740002" y="1191926"/>
                  <a:pt x="3575304" y="1176501"/>
                </a:cubicBezTo>
                <a:cubicBezTo>
                  <a:pt x="3410607" y="1161076"/>
                  <a:pt x="3393238" y="1173021"/>
                  <a:pt x="3233547" y="1176501"/>
                </a:cubicBezTo>
                <a:cubicBezTo>
                  <a:pt x="3073856" y="1179981"/>
                  <a:pt x="3000765" y="1160539"/>
                  <a:pt x="2891790" y="1176501"/>
                </a:cubicBezTo>
                <a:cubicBezTo>
                  <a:pt x="2782815" y="1192463"/>
                  <a:pt x="2209129" y="1215940"/>
                  <a:pt x="2024253" y="1176501"/>
                </a:cubicBezTo>
                <a:cubicBezTo>
                  <a:pt x="1839377" y="1137062"/>
                  <a:pt x="1735409" y="1161606"/>
                  <a:pt x="1577340" y="1176501"/>
                </a:cubicBezTo>
                <a:cubicBezTo>
                  <a:pt x="1419271" y="1191396"/>
                  <a:pt x="1340386" y="1167412"/>
                  <a:pt x="1130427" y="1176501"/>
                </a:cubicBezTo>
                <a:cubicBezTo>
                  <a:pt x="920468" y="1185590"/>
                  <a:pt x="287896" y="1232695"/>
                  <a:pt x="0" y="1176501"/>
                </a:cubicBezTo>
                <a:cubicBezTo>
                  <a:pt x="-19613" y="972987"/>
                  <a:pt x="-6049" y="818734"/>
                  <a:pt x="0" y="611781"/>
                </a:cubicBezTo>
                <a:cubicBezTo>
                  <a:pt x="6049" y="404828"/>
                  <a:pt x="4745" y="279827"/>
                  <a:pt x="0" y="0"/>
                </a:cubicBezTo>
                <a:close/>
              </a:path>
              <a:path w="10515600" h="1176501" stroke="0" extrusionOk="0">
                <a:moveTo>
                  <a:pt x="0" y="0"/>
                </a:moveTo>
                <a:cubicBezTo>
                  <a:pt x="358662" y="-34970"/>
                  <a:pt x="625930" y="-17708"/>
                  <a:pt x="867537" y="0"/>
                </a:cubicBezTo>
                <a:cubicBezTo>
                  <a:pt x="1109144" y="17708"/>
                  <a:pt x="1293728" y="19248"/>
                  <a:pt x="1524762" y="0"/>
                </a:cubicBezTo>
                <a:cubicBezTo>
                  <a:pt x="1755796" y="-19248"/>
                  <a:pt x="1781669" y="-5537"/>
                  <a:pt x="1971675" y="0"/>
                </a:cubicBezTo>
                <a:cubicBezTo>
                  <a:pt x="2161681" y="5537"/>
                  <a:pt x="2387973" y="28067"/>
                  <a:pt x="2628900" y="0"/>
                </a:cubicBezTo>
                <a:cubicBezTo>
                  <a:pt x="2869828" y="-28067"/>
                  <a:pt x="3191084" y="-17083"/>
                  <a:pt x="3496437" y="0"/>
                </a:cubicBezTo>
                <a:cubicBezTo>
                  <a:pt x="3801790" y="17083"/>
                  <a:pt x="3773707" y="18567"/>
                  <a:pt x="3943350" y="0"/>
                </a:cubicBezTo>
                <a:cubicBezTo>
                  <a:pt x="4112993" y="-18567"/>
                  <a:pt x="4181652" y="-2970"/>
                  <a:pt x="4285107" y="0"/>
                </a:cubicBezTo>
                <a:cubicBezTo>
                  <a:pt x="4388562" y="2970"/>
                  <a:pt x="4776072" y="11884"/>
                  <a:pt x="4942332" y="0"/>
                </a:cubicBezTo>
                <a:cubicBezTo>
                  <a:pt x="5108593" y="-11884"/>
                  <a:pt x="5328871" y="32095"/>
                  <a:pt x="5599557" y="0"/>
                </a:cubicBezTo>
                <a:cubicBezTo>
                  <a:pt x="5870243" y="-32095"/>
                  <a:pt x="6187342" y="8173"/>
                  <a:pt x="6361938" y="0"/>
                </a:cubicBezTo>
                <a:cubicBezTo>
                  <a:pt x="6536534" y="-8173"/>
                  <a:pt x="6788538" y="22935"/>
                  <a:pt x="6914007" y="0"/>
                </a:cubicBezTo>
                <a:cubicBezTo>
                  <a:pt x="7039476" y="-22935"/>
                  <a:pt x="7150399" y="8730"/>
                  <a:pt x="7255764" y="0"/>
                </a:cubicBezTo>
                <a:cubicBezTo>
                  <a:pt x="7361129" y="-8730"/>
                  <a:pt x="7521606" y="4735"/>
                  <a:pt x="7702677" y="0"/>
                </a:cubicBezTo>
                <a:cubicBezTo>
                  <a:pt x="7883748" y="-4735"/>
                  <a:pt x="8353796" y="-3382"/>
                  <a:pt x="8570214" y="0"/>
                </a:cubicBezTo>
                <a:cubicBezTo>
                  <a:pt x="8786632" y="3382"/>
                  <a:pt x="8849413" y="-21295"/>
                  <a:pt x="9017127" y="0"/>
                </a:cubicBezTo>
                <a:cubicBezTo>
                  <a:pt x="9184841" y="21295"/>
                  <a:pt x="9269794" y="-5340"/>
                  <a:pt x="9464040" y="0"/>
                </a:cubicBezTo>
                <a:cubicBezTo>
                  <a:pt x="9658286" y="5340"/>
                  <a:pt x="9763780" y="3074"/>
                  <a:pt x="9910953" y="0"/>
                </a:cubicBezTo>
                <a:cubicBezTo>
                  <a:pt x="10058126" y="-3074"/>
                  <a:pt x="10252278" y="-13488"/>
                  <a:pt x="10515600" y="0"/>
                </a:cubicBezTo>
                <a:cubicBezTo>
                  <a:pt x="10534182" y="200810"/>
                  <a:pt x="10495859" y="356342"/>
                  <a:pt x="10515600" y="600016"/>
                </a:cubicBezTo>
                <a:cubicBezTo>
                  <a:pt x="10535341" y="843690"/>
                  <a:pt x="10490063" y="976669"/>
                  <a:pt x="10515600" y="1176501"/>
                </a:cubicBezTo>
                <a:cubicBezTo>
                  <a:pt x="10403204" y="1190356"/>
                  <a:pt x="10197090" y="1192580"/>
                  <a:pt x="9963531" y="1176501"/>
                </a:cubicBezTo>
                <a:cubicBezTo>
                  <a:pt x="9729972" y="1160422"/>
                  <a:pt x="9342985" y="1214338"/>
                  <a:pt x="9095994" y="1176501"/>
                </a:cubicBezTo>
                <a:cubicBezTo>
                  <a:pt x="8849003" y="1138664"/>
                  <a:pt x="8713953" y="1178670"/>
                  <a:pt x="8438769" y="1176501"/>
                </a:cubicBezTo>
                <a:cubicBezTo>
                  <a:pt x="8163585" y="1174332"/>
                  <a:pt x="8028926" y="1174735"/>
                  <a:pt x="7781544" y="1176501"/>
                </a:cubicBezTo>
                <a:cubicBezTo>
                  <a:pt x="7534162" y="1178267"/>
                  <a:pt x="7381260" y="1208588"/>
                  <a:pt x="7019163" y="1176501"/>
                </a:cubicBezTo>
                <a:cubicBezTo>
                  <a:pt x="6657066" y="1144414"/>
                  <a:pt x="6460365" y="1160714"/>
                  <a:pt x="6151626" y="1176501"/>
                </a:cubicBezTo>
                <a:cubicBezTo>
                  <a:pt x="5842887" y="1192288"/>
                  <a:pt x="5886271" y="1184473"/>
                  <a:pt x="5809869" y="1176501"/>
                </a:cubicBezTo>
                <a:cubicBezTo>
                  <a:pt x="5733467" y="1168529"/>
                  <a:pt x="5550690" y="1191285"/>
                  <a:pt x="5468112" y="1176501"/>
                </a:cubicBezTo>
                <a:cubicBezTo>
                  <a:pt x="5385534" y="1161717"/>
                  <a:pt x="5030219" y="1183839"/>
                  <a:pt x="4916043" y="1176501"/>
                </a:cubicBezTo>
                <a:cubicBezTo>
                  <a:pt x="4801867" y="1169163"/>
                  <a:pt x="4409322" y="1181554"/>
                  <a:pt x="4258818" y="1176501"/>
                </a:cubicBezTo>
                <a:cubicBezTo>
                  <a:pt x="4108315" y="1171448"/>
                  <a:pt x="3972694" y="1181877"/>
                  <a:pt x="3706749" y="1176501"/>
                </a:cubicBezTo>
                <a:cubicBezTo>
                  <a:pt x="3440804" y="1171125"/>
                  <a:pt x="3315130" y="1170966"/>
                  <a:pt x="2944368" y="1176501"/>
                </a:cubicBezTo>
                <a:cubicBezTo>
                  <a:pt x="2573606" y="1182036"/>
                  <a:pt x="2276417" y="1204612"/>
                  <a:pt x="2076831" y="1176501"/>
                </a:cubicBezTo>
                <a:cubicBezTo>
                  <a:pt x="1877245" y="1148390"/>
                  <a:pt x="1720401" y="1154890"/>
                  <a:pt x="1419606" y="1176501"/>
                </a:cubicBezTo>
                <a:cubicBezTo>
                  <a:pt x="1118811" y="1198112"/>
                  <a:pt x="997419" y="1184380"/>
                  <a:pt x="867537" y="1176501"/>
                </a:cubicBezTo>
                <a:cubicBezTo>
                  <a:pt x="737655" y="1168622"/>
                  <a:pt x="206867" y="1138353"/>
                  <a:pt x="0" y="1176501"/>
                </a:cubicBezTo>
                <a:cubicBezTo>
                  <a:pt x="8903" y="947588"/>
                  <a:pt x="26945" y="767765"/>
                  <a:pt x="0" y="576485"/>
                </a:cubicBezTo>
                <a:cubicBezTo>
                  <a:pt x="-26945" y="385205"/>
                  <a:pt x="-25119" y="133454"/>
                  <a:pt x="0" y="0"/>
                </a:cubicBezTo>
                <a:close/>
              </a:path>
            </a:pathLst>
          </a:custGeom>
          <a:solidFill>
            <a:srgbClr val="EBDDF4"/>
          </a:solidFill>
          <a:ln w="19050" cap="sq">
            <a:solidFill>
              <a:srgbClr val="432673"/>
            </a:solidFill>
            <a:extLst>
              <a:ext uri="{C807C97D-BFC1-408E-A445-0C87EB9F89A2}">
                <ask:lineSketchStyleProps xmlns:ask="http://schemas.microsoft.com/office/drawing/2018/sketchyshapes" sd="981765707">
                  <a:prstGeom prst="rect">
                    <a:avLst/>
                  </a:prstGeom>
                  <ask:type>
                    <ask:lineSketchFreehand/>
                  </ask:type>
                </ask:lineSketchStyleProps>
              </a:ext>
            </a:extLst>
          </a:ln>
        </p:spPr>
        <p:txBody>
          <a:bodyPr spcFirstLastPara="1" wrap="square" lIns="180000" tIns="180000" rIns="180000" bIns="180000" anchor="t" anchorCtr="0">
            <a:noAutofit/>
          </a:bodyPr>
          <a:lstStyle>
            <a:defPPr marR="0" lvl="0" algn="l" rtl="0">
              <a:lnSpc>
                <a:spcPct val="100000"/>
              </a:lnSpc>
              <a:spcBef>
                <a:spcPts val="0"/>
              </a:spcBef>
              <a:spcAft>
                <a:spcPts val="0"/>
              </a:spcAft>
            </a:defPPr>
            <a:lvl1pPr marL="457200" marR="0" lvl="0" indent="-381000" algn="l" rtl="0">
              <a:lnSpc>
                <a:spcPct val="108000"/>
              </a:lnSpc>
              <a:spcBef>
                <a:spcPts val="1000"/>
              </a:spcBef>
              <a:spcAft>
                <a:spcPts val="0"/>
              </a:spcAft>
              <a:buClr>
                <a:srgbClr val="534C29"/>
              </a:buClr>
              <a:buSzPts val="2400"/>
              <a:buFont typeface="Arial"/>
              <a:buChar char="•"/>
              <a:defRPr sz="2400" b="0" i="0" u="none" strike="noStrike" cap="none">
                <a:solidFill>
                  <a:srgbClr val="262626"/>
                </a:solidFill>
                <a:latin typeface="Arial"/>
                <a:ea typeface="Arial"/>
                <a:cs typeface="Arial"/>
                <a:sym typeface="Arial"/>
              </a:defRPr>
            </a:lvl1pPr>
            <a:lvl2pPr marL="914400" marR="0" lvl="1" indent="-355600" algn="l" rtl="0">
              <a:lnSpc>
                <a:spcPct val="108000"/>
              </a:lnSpc>
              <a:spcBef>
                <a:spcPts val="500"/>
              </a:spcBef>
              <a:spcAft>
                <a:spcPts val="0"/>
              </a:spcAft>
              <a:buClr>
                <a:srgbClr val="534C29"/>
              </a:buClr>
              <a:buSzPts val="2000"/>
              <a:buFont typeface="Arial"/>
              <a:buChar char="•"/>
              <a:defRPr sz="2000" b="0" i="0" u="none" strike="noStrike" cap="none">
                <a:solidFill>
                  <a:srgbClr val="262626"/>
                </a:solidFill>
                <a:latin typeface="Arial"/>
                <a:ea typeface="Arial"/>
                <a:cs typeface="Arial"/>
                <a:sym typeface="Arial"/>
              </a:defRPr>
            </a:lvl2pPr>
            <a:lvl3pPr marL="1371600" marR="0" lvl="2" indent="-342900" algn="l" rtl="0">
              <a:lnSpc>
                <a:spcPct val="108000"/>
              </a:lnSpc>
              <a:spcBef>
                <a:spcPts val="500"/>
              </a:spcBef>
              <a:spcAft>
                <a:spcPts val="0"/>
              </a:spcAft>
              <a:buClr>
                <a:srgbClr val="534C29"/>
              </a:buClr>
              <a:buSzPts val="1800"/>
              <a:buFont typeface="Arial"/>
              <a:buChar char="•"/>
              <a:defRPr sz="1800" b="0" i="0" u="none" strike="noStrike" cap="none">
                <a:solidFill>
                  <a:srgbClr val="262626"/>
                </a:solidFill>
                <a:latin typeface="Arial"/>
                <a:ea typeface="Arial"/>
                <a:cs typeface="Arial"/>
                <a:sym typeface="Arial"/>
              </a:defRPr>
            </a:lvl3pPr>
            <a:lvl4pPr marL="1828800" marR="0" lvl="3" indent="-330200"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4pPr>
            <a:lvl5pPr marL="2286000" marR="0" lvl="4" indent="-330200"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lgn="ctr">
              <a:spcBef>
                <a:spcPts val="0"/>
              </a:spcBef>
              <a:buSzPts val="2200"/>
              <a:buFont typeface="Arial"/>
              <a:buNone/>
            </a:pPr>
            <a:r>
              <a:rPr lang="en-GB" sz="1800" dirty="0"/>
              <a:t>Objects with mass attract each other, and how strong the attraction, depends on the mass of both objects. Because the Earth is so massive compared to most objects, only the mass of the Earth matters in calculations on Earth, so the attraction between them is considered constant: 9.8 m/s</a:t>
            </a:r>
            <a:r>
              <a:rPr lang="en-GB" sz="1800" baseline="30000" dirty="0"/>
              <a:t>2</a:t>
            </a:r>
            <a:r>
              <a:rPr lang="en-GB" sz="1800" dirty="0"/>
              <a:t>.</a:t>
            </a:r>
          </a:p>
        </p:txBody>
      </p:sp>
      <p:sp>
        <p:nvSpPr>
          <p:cNvPr id="12" name="Content Placeholder 6">
            <a:extLst>
              <a:ext uri="{FF2B5EF4-FFF2-40B4-BE49-F238E27FC236}">
                <a16:creationId xmlns:a16="http://schemas.microsoft.com/office/drawing/2014/main" id="{FC0EF265-2916-3B40-F695-840C4458CE3E}"/>
              </a:ext>
            </a:extLst>
          </p:cNvPr>
          <p:cNvSpPr txBox="1">
            <a:spLocks/>
          </p:cNvSpPr>
          <p:nvPr/>
        </p:nvSpPr>
        <p:spPr>
          <a:xfrm>
            <a:off x="8398932" y="919246"/>
            <a:ext cx="2954867" cy="3473052"/>
          </a:xfrm>
          <a:custGeom>
            <a:avLst/>
            <a:gdLst>
              <a:gd name="csX0" fmla="*/ 0 w 2954867"/>
              <a:gd name="csY0" fmla="*/ 0 h 3473052"/>
              <a:gd name="csX1" fmla="*/ 531876 w 2954867"/>
              <a:gd name="csY1" fmla="*/ 0 h 3473052"/>
              <a:gd name="csX2" fmla="*/ 1093301 w 2954867"/>
              <a:gd name="csY2" fmla="*/ 0 h 3473052"/>
              <a:gd name="csX3" fmla="*/ 1684274 w 2954867"/>
              <a:gd name="csY3" fmla="*/ 0 h 3473052"/>
              <a:gd name="csX4" fmla="*/ 2186602 w 2954867"/>
              <a:gd name="csY4" fmla="*/ 0 h 3473052"/>
              <a:gd name="csX5" fmla="*/ 2954867 w 2954867"/>
              <a:gd name="csY5" fmla="*/ 0 h 3473052"/>
              <a:gd name="csX6" fmla="*/ 2954867 w 2954867"/>
              <a:gd name="csY6" fmla="*/ 659880 h 3473052"/>
              <a:gd name="csX7" fmla="*/ 2954867 w 2954867"/>
              <a:gd name="csY7" fmla="*/ 1319760 h 3473052"/>
              <a:gd name="csX8" fmla="*/ 2954867 w 2954867"/>
              <a:gd name="csY8" fmla="*/ 2014370 h 3473052"/>
              <a:gd name="csX9" fmla="*/ 2954867 w 2954867"/>
              <a:gd name="csY9" fmla="*/ 2674250 h 3473052"/>
              <a:gd name="csX10" fmla="*/ 2954867 w 2954867"/>
              <a:gd name="csY10" fmla="*/ 3473052 h 3473052"/>
              <a:gd name="csX11" fmla="*/ 2304796 w 2954867"/>
              <a:gd name="csY11" fmla="*/ 3473052 h 3473052"/>
              <a:gd name="csX12" fmla="*/ 1684274 w 2954867"/>
              <a:gd name="csY12" fmla="*/ 3473052 h 3473052"/>
              <a:gd name="csX13" fmla="*/ 1181947 w 2954867"/>
              <a:gd name="csY13" fmla="*/ 3473052 h 3473052"/>
              <a:gd name="csX14" fmla="*/ 590973 w 2954867"/>
              <a:gd name="csY14" fmla="*/ 3473052 h 3473052"/>
              <a:gd name="csX15" fmla="*/ 0 w 2954867"/>
              <a:gd name="csY15" fmla="*/ 3473052 h 3473052"/>
              <a:gd name="csX16" fmla="*/ 0 w 2954867"/>
              <a:gd name="csY16" fmla="*/ 2708981 h 3473052"/>
              <a:gd name="csX17" fmla="*/ 0 w 2954867"/>
              <a:gd name="csY17" fmla="*/ 2049101 h 3473052"/>
              <a:gd name="csX18" fmla="*/ 0 w 2954867"/>
              <a:gd name="csY18" fmla="*/ 1319760 h 3473052"/>
              <a:gd name="csX19" fmla="*/ 0 w 2954867"/>
              <a:gd name="csY19" fmla="*/ 0 h 3473052"/>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Lst>
            <a:rect l="l" t="t" r="r" b="b"/>
            <a:pathLst>
              <a:path w="2954867" h="3473052" fill="none" extrusionOk="0">
                <a:moveTo>
                  <a:pt x="0" y="0"/>
                </a:moveTo>
                <a:cubicBezTo>
                  <a:pt x="137094" y="18836"/>
                  <a:pt x="308340" y="13039"/>
                  <a:pt x="531876" y="0"/>
                </a:cubicBezTo>
                <a:cubicBezTo>
                  <a:pt x="755412" y="-13039"/>
                  <a:pt x="927778" y="8375"/>
                  <a:pt x="1093301" y="0"/>
                </a:cubicBezTo>
                <a:cubicBezTo>
                  <a:pt x="1258824" y="-8375"/>
                  <a:pt x="1479970" y="-9149"/>
                  <a:pt x="1684274" y="0"/>
                </a:cubicBezTo>
                <a:cubicBezTo>
                  <a:pt x="1888578" y="9149"/>
                  <a:pt x="1955553" y="9929"/>
                  <a:pt x="2186602" y="0"/>
                </a:cubicBezTo>
                <a:cubicBezTo>
                  <a:pt x="2417651" y="-9929"/>
                  <a:pt x="2759609" y="-22636"/>
                  <a:pt x="2954867" y="0"/>
                </a:cubicBezTo>
                <a:cubicBezTo>
                  <a:pt x="2976773" y="156498"/>
                  <a:pt x="2953792" y="369051"/>
                  <a:pt x="2954867" y="659880"/>
                </a:cubicBezTo>
                <a:cubicBezTo>
                  <a:pt x="2955942" y="950709"/>
                  <a:pt x="2979206" y="1105934"/>
                  <a:pt x="2954867" y="1319760"/>
                </a:cubicBezTo>
                <a:cubicBezTo>
                  <a:pt x="2930528" y="1533586"/>
                  <a:pt x="2969500" y="1863124"/>
                  <a:pt x="2954867" y="2014370"/>
                </a:cubicBezTo>
                <a:cubicBezTo>
                  <a:pt x="2940235" y="2165616"/>
                  <a:pt x="2964024" y="2535516"/>
                  <a:pt x="2954867" y="2674250"/>
                </a:cubicBezTo>
                <a:cubicBezTo>
                  <a:pt x="2945710" y="2812984"/>
                  <a:pt x="2947993" y="3266493"/>
                  <a:pt x="2954867" y="3473052"/>
                </a:cubicBezTo>
                <a:cubicBezTo>
                  <a:pt x="2646654" y="3496615"/>
                  <a:pt x="2496422" y="3443785"/>
                  <a:pt x="2304796" y="3473052"/>
                </a:cubicBezTo>
                <a:cubicBezTo>
                  <a:pt x="2113170" y="3502319"/>
                  <a:pt x="1979442" y="3444917"/>
                  <a:pt x="1684274" y="3473052"/>
                </a:cubicBezTo>
                <a:cubicBezTo>
                  <a:pt x="1389106" y="3501187"/>
                  <a:pt x="1393850" y="3469196"/>
                  <a:pt x="1181947" y="3473052"/>
                </a:cubicBezTo>
                <a:cubicBezTo>
                  <a:pt x="970044" y="3476908"/>
                  <a:pt x="801044" y="3496266"/>
                  <a:pt x="590973" y="3473052"/>
                </a:cubicBezTo>
                <a:cubicBezTo>
                  <a:pt x="380902" y="3449838"/>
                  <a:pt x="254551" y="3462950"/>
                  <a:pt x="0" y="3473052"/>
                </a:cubicBezTo>
                <a:cubicBezTo>
                  <a:pt x="-38180" y="3104273"/>
                  <a:pt x="-4861" y="2917911"/>
                  <a:pt x="0" y="2708981"/>
                </a:cubicBezTo>
                <a:cubicBezTo>
                  <a:pt x="4861" y="2500051"/>
                  <a:pt x="4600" y="2309620"/>
                  <a:pt x="0" y="2049101"/>
                </a:cubicBezTo>
                <a:cubicBezTo>
                  <a:pt x="-4600" y="1788582"/>
                  <a:pt x="-14139" y="1607296"/>
                  <a:pt x="0" y="1319760"/>
                </a:cubicBezTo>
                <a:cubicBezTo>
                  <a:pt x="14139" y="1032224"/>
                  <a:pt x="-10781" y="341453"/>
                  <a:pt x="0" y="0"/>
                </a:cubicBezTo>
                <a:close/>
              </a:path>
              <a:path w="2954867" h="3473052" stroke="0" extrusionOk="0">
                <a:moveTo>
                  <a:pt x="0" y="0"/>
                </a:moveTo>
                <a:cubicBezTo>
                  <a:pt x="170644" y="11695"/>
                  <a:pt x="448438" y="21811"/>
                  <a:pt x="650071" y="0"/>
                </a:cubicBezTo>
                <a:cubicBezTo>
                  <a:pt x="851704" y="-21811"/>
                  <a:pt x="1000009" y="11622"/>
                  <a:pt x="1241044" y="0"/>
                </a:cubicBezTo>
                <a:cubicBezTo>
                  <a:pt x="1482079" y="-11622"/>
                  <a:pt x="1566438" y="-832"/>
                  <a:pt x="1772920" y="0"/>
                </a:cubicBezTo>
                <a:cubicBezTo>
                  <a:pt x="1979402" y="832"/>
                  <a:pt x="2110883" y="-98"/>
                  <a:pt x="2363894" y="0"/>
                </a:cubicBezTo>
                <a:cubicBezTo>
                  <a:pt x="2616905" y="98"/>
                  <a:pt x="2678716" y="3065"/>
                  <a:pt x="2954867" y="0"/>
                </a:cubicBezTo>
                <a:cubicBezTo>
                  <a:pt x="2956436" y="159746"/>
                  <a:pt x="2976978" y="357992"/>
                  <a:pt x="2954867" y="625149"/>
                </a:cubicBezTo>
                <a:cubicBezTo>
                  <a:pt x="2932756" y="892306"/>
                  <a:pt x="2969050" y="957376"/>
                  <a:pt x="2954867" y="1215568"/>
                </a:cubicBezTo>
                <a:cubicBezTo>
                  <a:pt x="2940684" y="1473760"/>
                  <a:pt x="2955265" y="1585443"/>
                  <a:pt x="2954867" y="1805987"/>
                </a:cubicBezTo>
                <a:cubicBezTo>
                  <a:pt x="2954469" y="2026531"/>
                  <a:pt x="2926373" y="2240225"/>
                  <a:pt x="2954867" y="2465867"/>
                </a:cubicBezTo>
                <a:cubicBezTo>
                  <a:pt x="2983361" y="2691509"/>
                  <a:pt x="2946959" y="3025029"/>
                  <a:pt x="2954867" y="3473052"/>
                </a:cubicBezTo>
                <a:cubicBezTo>
                  <a:pt x="2830424" y="3498304"/>
                  <a:pt x="2574244" y="3484951"/>
                  <a:pt x="2393442" y="3473052"/>
                </a:cubicBezTo>
                <a:cubicBezTo>
                  <a:pt x="2212640" y="3461153"/>
                  <a:pt x="2001681" y="3467310"/>
                  <a:pt x="1772920" y="3473052"/>
                </a:cubicBezTo>
                <a:cubicBezTo>
                  <a:pt x="1544159" y="3478794"/>
                  <a:pt x="1446462" y="3469969"/>
                  <a:pt x="1241044" y="3473052"/>
                </a:cubicBezTo>
                <a:cubicBezTo>
                  <a:pt x="1035626" y="3476135"/>
                  <a:pt x="904178" y="3446958"/>
                  <a:pt x="679619" y="3473052"/>
                </a:cubicBezTo>
                <a:cubicBezTo>
                  <a:pt x="455060" y="3499146"/>
                  <a:pt x="152687" y="3505091"/>
                  <a:pt x="0" y="3473052"/>
                </a:cubicBezTo>
                <a:cubicBezTo>
                  <a:pt x="-10918" y="3120358"/>
                  <a:pt x="30801" y="3050867"/>
                  <a:pt x="0" y="2708981"/>
                </a:cubicBezTo>
                <a:cubicBezTo>
                  <a:pt x="-30801" y="2367095"/>
                  <a:pt x="25411" y="2257325"/>
                  <a:pt x="0" y="1979640"/>
                </a:cubicBezTo>
                <a:cubicBezTo>
                  <a:pt x="-25411" y="1701955"/>
                  <a:pt x="-28812" y="1664151"/>
                  <a:pt x="0" y="1354490"/>
                </a:cubicBezTo>
                <a:cubicBezTo>
                  <a:pt x="28812" y="1044829"/>
                  <a:pt x="-6807" y="901624"/>
                  <a:pt x="0" y="729341"/>
                </a:cubicBezTo>
                <a:cubicBezTo>
                  <a:pt x="6807" y="557058"/>
                  <a:pt x="5754" y="241389"/>
                  <a:pt x="0" y="0"/>
                </a:cubicBezTo>
                <a:close/>
              </a:path>
            </a:pathLst>
          </a:custGeom>
          <a:solidFill>
            <a:srgbClr val="EBDDF4"/>
          </a:solidFill>
          <a:ln w="19050" cap="sq">
            <a:solidFill>
              <a:srgbClr val="432673"/>
            </a:solidFill>
            <a:extLst>
              <a:ext uri="{C807C97D-BFC1-408E-A445-0C87EB9F89A2}">
                <ask:lineSketchStyleProps xmlns:ask="http://schemas.microsoft.com/office/drawing/2018/sketchyshapes" sd="981765707">
                  <a:prstGeom prst="rect">
                    <a:avLst/>
                  </a:prstGeom>
                  <ask:type>
                    <ask:lineSketchFreehand/>
                  </ask:type>
                </ask:lineSketchStyleProps>
              </a:ext>
            </a:extLst>
          </a:ln>
        </p:spPr>
        <p:txBody>
          <a:bodyPr spcFirstLastPara="1" wrap="square" lIns="180000" tIns="180000" rIns="180000" bIns="180000" anchor="t" anchorCtr="0">
            <a:noAutofit/>
          </a:bodyPr>
          <a:lstStyle>
            <a:defPPr marR="0" lvl="0" algn="l" rtl="0">
              <a:lnSpc>
                <a:spcPct val="100000"/>
              </a:lnSpc>
              <a:spcBef>
                <a:spcPts val="0"/>
              </a:spcBef>
              <a:spcAft>
                <a:spcPts val="0"/>
              </a:spcAft>
            </a:defPPr>
            <a:lvl1pPr marL="457200" marR="0" lvl="0" indent="-381000" algn="l" rtl="0">
              <a:lnSpc>
                <a:spcPct val="108000"/>
              </a:lnSpc>
              <a:spcBef>
                <a:spcPts val="1000"/>
              </a:spcBef>
              <a:spcAft>
                <a:spcPts val="0"/>
              </a:spcAft>
              <a:buClr>
                <a:srgbClr val="534C29"/>
              </a:buClr>
              <a:buSzPts val="2400"/>
              <a:buFont typeface="Arial"/>
              <a:buChar char="•"/>
              <a:defRPr sz="2400" b="0" i="0" u="none" strike="noStrike" cap="none">
                <a:solidFill>
                  <a:srgbClr val="262626"/>
                </a:solidFill>
                <a:latin typeface="Arial"/>
                <a:ea typeface="Arial"/>
                <a:cs typeface="Arial"/>
                <a:sym typeface="Arial"/>
              </a:defRPr>
            </a:lvl1pPr>
            <a:lvl2pPr marL="914400" marR="0" lvl="1" indent="-355600" algn="l" rtl="0">
              <a:lnSpc>
                <a:spcPct val="108000"/>
              </a:lnSpc>
              <a:spcBef>
                <a:spcPts val="500"/>
              </a:spcBef>
              <a:spcAft>
                <a:spcPts val="0"/>
              </a:spcAft>
              <a:buClr>
                <a:srgbClr val="534C29"/>
              </a:buClr>
              <a:buSzPts val="2000"/>
              <a:buFont typeface="Arial"/>
              <a:buChar char="•"/>
              <a:defRPr sz="2000" b="0" i="0" u="none" strike="noStrike" cap="none">
                <a:solidFill>
                  <a:srgbClr val="262626"/>
                </a:solidFill>
                <a:latin typeface="Arial"/>
                <a:ea typeface="Arial"/>
                <a:cs typeface="Arial"/>
                <a:sym typeface="Arial"/>
              </a:defRPr>
            </a:lvl2pPr>
            <a:lvl3pPr marL="1371600" marR="0" lvl="2" indent="-342900" algn="l" rtl="0">
              <a:lnSpc>
                <a:spcPct val="108000"/>
              </a:lnSpc>
              <a:spcBef>
                <a:spcPts val="500"/>
              </a:spcBef>
              <a:spcAft>
                <a:spcPts val="0"/>
              </a:spcAft>
              <a:buClr>
                <a:srgbClr val="534C29"/>
              </a:buClr>
              <a:buSzPts val="1800"/>
              <a:buFont typeface="Arial"/>
              <a:buChar char="•"/>
              <a:defRPr sz="1800" b="0" i="0" u="none" strike="noStrike" cap="none">
                <a:solidFill>
                  <a:srgbClr val="262626"/>
                </a:solidFill>
                <a:latin typeface="Arial"/>
                <a:ea typeface="Arial"/>
                <a:cs typeface="Arial"/>
                <a:sym typeface="Arial"/>
              </a:defRPr>
            </a:lvl3pPr>
            <a:lvl4pPr marL="1828800" marR="0" lvl="3" indent="-330200"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4pPr>
            <a:lvl5pPr marL="2286000" marR="0" lvl="4" indent="-330200"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buSzPts val="2200"/>
              <a:buFont typeface="Arial"/>
              <a:buNone/>
            </a:pPr>
            <a:r>
              <a:rPr lang="en-GB" sz="1800" b="1" dirty="0"/>
              <a:t>TIP</a:t>
            </a:r>
            <a:endParaRPr lang="en-GB" sz="1800" dirty="0"/>
          </a:p>
          <a:p>
            <a:pPr marL="0" indent="0">
              <a:buSzPts val="2200"/>
              <a:buFont typeface="Arial"/>
              <a:buNone/>
            </a:pPr>
            <a:r>
              <a:rPr lang="en-GB" sz="1800" dirty="0"/>
              <a:t>If anyone attempts to argue this principle with you by dropping a piece of paper with another object, crumple the paper into a tight ball and repeat the experiment, or use a large block of printer paper!</a:t>
            </a:r>
          </a:p>
        </p:txBody>
      </p:sp>
      <p:sp>
        <p:nvSpPr>
          <p:cNvPr id="5" name="Google Shape;147;p2">
            <a:extLst>
              <a:ext uri="{FF2B5EF4-FFF2-40B4-BE49-F238E27FC236}">
                <a16:creationId xmlns:a16="http://schemas.microsoft.com/office/drawing/2014/main" id="{B013660D-DAA5-0FBD-6AA9-CD5E73CE83BC}"/>
              </a:ext>
            </a:extLst>
          </p:cNvPr>
          <p:cNvSpPr txBox="1">
            <a:spLocks/>
          </p:cNvSpPr>
          <p:nvPr/>
        </p:nvSpPr>
        <p:spPr>
          <a:xfrm>
            <a:off x="838200" y="6356349"/>
            <a:ext cx="4826000" cy="37465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r>
              <a:rPr lang="en-GB" dirty="0"/>
              <a:t>Resource 2: Key mathematical mechanics principles</a:t>
            </a:r>
          </a:p>
        </p:txBody>
      </p:sp>
      <p:sp>
        <p:nvSpPr>
          <p:cNvPr id="2" name="Text Placeholder 5">
            <a:extLst>
              <a:ext uri="{FF2B5EF4-FFF2-40B4-BE49-F238E27FC236}">
                <a16:creationId xmlns:a16="http://schemas.microsoft.com/office/drawing/2014/main" id="{EA0EE117-581A-9172-C2FE-8AB6A4CD3183}"/>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Forces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5"/>
          <p:cNvSpPr txBox="1">
            <a:spLocks noGrp="1"/>
          </p:cNvSpPr>
          <p:nvPr>
            <p:ph type="title"/>
          </p:nvPr>
        </p:nvSpPr>
        <p:spPr>
          <a:xfrm>
            <a:off x="838200" y="365125"/>
            <a:ext cx="1086111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dirty="0"/>
              <a:t>Key formulae for mechanical science principles</a:t>
            </a:r>
            <a:endParaRPr sz="4000" dirty="0"/>
          </a:p>
        </p:txBody>
      </p:sp>
      <mc:AlternateContent xmlns:mc="http://schemas.openxmlformats.org/markup-compatibility/2006" xmlns:a14="http://schemas.microsoft.com/office/drawing/2010/main">
        <mc:Choice Requires="a14">
          <p:sp>
            <p:nvSpPr>
              <p:cNvPr id="172" name="Google Shape;172;p5"/>
              <p:cNvSpPr txBox="1">
                <a:spLocks noGrp="1"/>
              </p:cNvSpPr>
              <p:nvPr>
                <p:ph type="body" idx="1"/>
              </p:nvPr>
            </p:nvSpPr>
            <p:spPr>
              <a:xfrm>
                <a:off x="838200" y="1690688"/>
                <a:ext cx="10515600" cy="4486275"/>
              </a:xfrm>
              <a:prstGeom prst="rect">
                <a:avLst/>
              </a:prstGeom>
              <a:solidFill>
                <a:srgbClr val="EBDDF4"/>
              </a:solidFill>
              <a:ln>
                <a:noFill/>
              </a:ln>
            </p:spPr>
            <p:txBody>
              <a:bodyPr spcFirstLastPara="1" wrap="square" lIns="180000" tIns="180000" rIns="180000" bIns="180000" anchor="t" anchorCtr="0">
                <a:normAutofit/>
              </a:bodyPr>
              <a:lstStyle/>
              <a:p>
                <a:pPr marL="0" lvl="0" indent="0" algn="l" rtl="0">
                  <a:lnSpc>
                    <a:spcPct val="108000"/>
                  </a:lnSpc>
                  <a:spcBef>
                    <a:spcPts val="0"/>
                  </a:spcBef>
                  <a:spcAft>
                    <a:spcPts val="0"/>
                  </a:spcAft>
                  <a:buSzPts val="2400"/>
                  <a:buNone/>
                </a:pPr>
                <a:r>
                  <a:rPr lang="en-GB" b="1" dirty="0"/>
                  <a:t>Here are the key formulae that you will need for this topic, along with their symbols and  SI units:</a:t>
                </a:r>
              </a:p>
              <a:p>
                <a:pPr marL="0" lvl="0" indent="0" algn="l" rtl="0">
                  <a:lnSpc>
                    <a:spcPct val="108000"/>
                  </a:lnSpc>
                  <a:spcBef>
                    <a:spcPts val="0"/>
                  </a:spcBef>
                  <a:spcAft>
                    <a:spcPts val="0"/>
                  </a:spcAft>
                  <a:buSzPts val="2400"/>
                  <a:buNone/>
                </a:pPr>
                <a:endParaRPr lang="en-GB" dirty="0"/>
              </a:p>
              <a:p>
                <a:pPr marL="228600" lvl="0" indent="-228600" algn="l" rtl="0">
                  <a:lnSpc>
                    <a:spcPct val="108000"/>
                  </a:lnSpc>
                  <a:spcBef>
                    <a:spcPts val="1000"/>
                  </a:spcBef>
                  <a:spcAft>
                    <a:spcPts val="0"/>
                  </a:spcAft>
                  <a:buSzPts val="2600"/>
                  <a:buChar char="•"/>
                </a:pPr>
                <a:r>
                  <a:rPr lang="en-GB" sz="2600" dirty="0">
                    <a:latin typeface="Cambria Math" panose="02040503050406030204" pitchFamily="18" charset="0"/>
                    <a:ea typeface="Cambria Math" panose="02040503050406030204" pitchFamily="18" charset="0"/>
                    <a:cs typeface="Times New Roman"/>
                    <a:sym typeface="Times New Roman"/>
                  </a:rPr>
                  <a:t>force</a:t>
                </a:r>
                <a:r>
                  <a:rPr lang="en-GB" sz="2600" dirty="0">
                    <a:latin typeface="Times New Roman"/>
                    <a:ea typeface="Times New Roman"/>
                    <a:cs typeface="Times New Roman"/>
                    <a:sym typeface="Times New Roman"/>
                  </a:rPr>
                  <a:t>, </a:t>
                </a:r>
                <a14:m>
                  <m:oMath xmlns:m="http://schemas.openxmlformats.org/officeDocument/2006/math">
                    <m:r>
                      <a:rPr lang="en-GB" sz="2600" i="1" dirty="0" smtClean="0">
                        <a:latin typeface="Cambria Math" panose="02040503050406030204" pitchFamily="18" charset="0"/>
                        <a:ea typeface="Times New Roman"/>
                        <a:cs typeface="Times New Roman"/>
                        <a:sym typeface="Times New Roman"/>
                      </a:rPr>
                      <m:t>𝐹</m:t>
                    </m:r>
                    <m:r>
                      <a:rPr lang="en-GB" sz="2600" i="1" dirty="0" smtClean="0">
                        <a:latin typeface="Cambria Math" panose="02040503050406030204" pitchFamily="18" charset="0"/>
                        <a:ea typeface="Times New Roman"/>
                        <a:cs typeface="Times New Roman"/>
                        <a:sym typeface="Times New Roman"/>
                      </a:rPr>
                      <m:t> </m:t>
                    </m:r>
                    <m:r>
                      <m:rPr>
                        <m:nor/>
                      </m:rPr>
                      <a:rPr lang="en-GB" sz="2600" i="0" dirty="0" smtClean="0">
                        <a:latin typeface="Cambria Math" panose="02040503050406030204" pitchFamily="18" charset="0"/>
                        <a:ea typeface="Times New Roman"/>
                        <a:cs typeface="Times New Roman"/>
                        <a:sym typeface="Times New Roman"/>
                      </a:rPr>
                      <m:t>(</m:t>
                    </m:r>
                    <m:r>
                      <m:rPr>
                        <m:nor/>
                      </m:rPr>
                      <a:rPr lang="en-GB" sz="2600" i="0" dirty="0" smtClean="0">
                        <a:latin typeface="Cambria Math" panose="02040503050406030204" pitchFamily="18" charset="0"/>
                        <a:ea typeface="Times New Roman"/>
                        <a:cs typeface="Times New Roman"/>
                        <a:sym typeface="Times New Roman"/>
                      </a:rPr>
                      <m:t>N</m:t>
                    </m:r>
                    <m:r>
                      <m:rPr>
                        <m:nor/>
                      </m:rPr>
                      <a:rPr lang="en-GB" sz="2600" i="0" dirty="0" smtClean="0">
                        <a:latin typeface="Cambria Math" panose="02040503050406030204" pitchFamily="18" charset="0"/>
                        <a:ea typeface="Times New Roman"/>
                        <a:cs typeface="Times New Roman"/>
                        <a:sym typeface="Times New Roman"/>
                      </a:rPr>
                      <m:t>)</m:t>
                    </m:r>
                    <m:r>
                      <a:rPr lang="en-GB" sz="2600" i="1" dirty="0" smtClean="0">
                        <a:latin typeface="Cambria Math" panose="02040503050406030204" pitchFamily="18" charset="0"/>
                        <a:ea typeface="Times New Roman"/>
                        <a:cs typeface="Times New Roman"/>
                        <a:sym typeface="Times New Roman"/>
                      </a:rPr>
                      <m:t>=</m:t>
                    </m:r>
                    <m:r>
                      <m:rPr>
                        <m:nor/>
                      </m:rPr>
                      <a:rPr lang="en-GB" sz="2600" i="0" dirty="0" smtClean="0">
                        <a:latin typeface="Cambria Math" panose="02040503050406030204" pitchFamily="18" charset="0"/>
                        <a:ea typeface="Times New Roman"/>
                        <a:cs typeface="Times New Roman"/>
                        <a:sym typeface="Times New Roman"/>
                      </a:rPr>
                      <m:t>mass</m:t>
                    </m:r>
                    <m:r>
                      <a:rPr lang="en-GB" sz="2600" i="1" dirty="0" smtClean="0">
                        <a:latin typeface="Cambria Math" panose="02040503050406030204" pitchFamily="18" charset="0"/>
                        <a:ea typeface="Times New Roman"/>
                        <a:cs typeface="Times New Roman"/>
                        <a:sym typeface="Times New Roman"/>
                      </a:rPr>
                      <m:t>, </m:t>
                    </m:r>
                    <m:r>
                      <a:rPr lang="en-GB" sz="2600" i="1" dirty="0" smtClean="0">
                        <a:latin typeface="Cambria Math" panose="02040503050406030204" pitchFamily="18" charset="0"/>
                        <a:ea typeface="Times New Roman"/>
                        <a:cs typeface="Times New Roman"/>
                        <a:sym typeface="Times New Roman"/>
                      </a:rPr>
                      <m:t>𝑚</m:t>
                    </m:r>
                    <m:r>
                      <a:rPr lang="en-GB" sz="2600" i="1" dirty="0" smtClean="0">
                        <a:latin typeface="Cambria Math" panose="02040503050406030204" pitchFamily="18" charset="0"/>
                        <a:ea typeface="Times New Roman"/>
                        <a:cs typeface="Times New Roman"/>
                        <a:sym typeface="Times New Roman"/>
                      </a:rPr>
                      <m:t> </m:t>
                    </m:r>
                    <m:r>
                      <m:rPr>
                        <m:nor/>
                      </m:rPr>
                      <a:rPr lang="en-GB" sz="2600" i="0" dirty="0" smtClean="0">
                        <a:latin typeface="Cambria Math" panose="02040503050406030204" pitchFamily="18" charset="0"/>
                        <a:ea typeface="Times New Roman"/>
                        <a:cs typeface="Times New Roman"/>
                        <a:sym typeface="Times New Roman"/>
                      </a:rPr>
                      <m:t>(</m:t>
                    </m:r>
                    <m:r>
                      <m:rPr>
                        <m:nor/>
                      </m:rPr>
                      <a:rPr lang="en-GB" sz="2600" i="0" dirty="0" smtClean="0">
                        <a:latin typeface="Cambria Math" panose="02040503050406030204" pitchFamily="18" charset="0"/>
                        <a:ea typeface="Times New Roman"/>
                        <a:cs typeface="Times New Roman"/>
                        <a:sym typeface="Times New Roman"/>
                      </a:rPr>
                      <m:t>kg</m:t>
                    </m:r>
                    <m:r>
                      <m:rPr>
                        <m:nor/>
                      </m:rPr>
                      <a:rPr lang="en-GB" sz="2600" i="0" dirty="0" smtClean="0">
                        <a:latin typeface="Cambria Math" panose="02040503050406030204" pitchFamily="18" charset="0"/>
                        <a:ea typeface="Times New Roman"/>
                        <a:cs typeface="Times New Roman"/>
                        <a:sym typeface="Times New Roman"/>
                      </a:rPr>
                      <m:t>)</m:t>
                    </m:r>
                    <m:r>
                      <a:rPr lang="en-GB" sz="2600" i="1" dirty="0" smtClean="0">
                        <a:latin typeface="Cambria Math" panose="02040503050406030204" pitchFamily="18" charset="0"/>
                        <a:ea typeface="Times New Roman"/>
                        <a:cs typeface="Times New Roman"/>
                        <a:sym typeface="Times New Roman"/>
                      </a:rPr>
                      <m:t>×</m:t>
                    </m:r>
                    <m:r>
                      <m:rPr>
                        <m:nor/>
                      </m:rPr>
                      <a:rPr lang="en-GB" sz="2600" i="0" dirty="0" smtClean="0">
                        <a:latin typeface="Cambria Math" panose="02040503050406030204" pitchFamily="18" charset="0"/>
                        <a:ea typeface="Times New Roman"/>
                        <a:cs typeface="Times New Roman"/>
                        <a:sym typeface="Times New Roman"/>
                      </a:rPr>
                      <m:t>acceleration</m:t>
                    </m:r>
                    <m:r>
                      <a:rPr lang="en-GB" sz="2600" i="1" dirty="0" smtClean="0">
                        <a:latin typeface="Cambria Math" panose="02040503050406030204" pitchFamily="18" charset="0"/>
                        <a:ea typeface="Times New Roman"/>
                        <a:cs typeface="Times New Roman"/>
                        <a:sym typeface="Times New Roman"/>
                      </a:rPr>
                      <m:t>, </m:t>
                    </m:r>
                    <m:r>
                      <a:rPr lang="en-GB" sz="2600" i="1" dirty="0" smtClean="0">
                        <a:latin typeface="Cambria Math" panose="02040503050406030204" pitchFamily="18" charset="0"/>
                        <a:ea typeface="Times New Roman"/>
                        <a:cs typeface="Times New Roman"/>
                        <a:sym typeface="Times New Roman"/>
                      </a:rPr>
                      <m:t>𝑎</m:t>
                    </m:r>
                    <m:r>
                      <a:rPr lang="en-GB" sz="2600" i="1" dirty="0" smtClean="0">
                        <a:latin typeface="Cambria Math" panose="02040503050406030204" pitchFamily="18" charset="0"/>
                        <a:ea typeface="Times New Roman"/>
                        <a:cs typeface="Times New Roman"/>
                        <a:sym typeface="Times New Roman"/>
                      </a:rPr>
                      <m:t> </m:t>
                    </m:r>
                    <m:r>
                      <m:rPr>
                        <m:nor/>
                      </m:rPr>
                      <a:rPr lang="en-GB" sz="2600" i="0" dirty="0" smtClean="0">
                        <a:latin typeface="Cambria Math" panose="02040503050406030204" pitchFamily="18" charset="0"/>
                        <a:ea typeface="Times New Roman"/>
                        <a:cs typeface="Times New Roman"/>
                        <a:sym typeface="Times New Roman"/>
                      </a:rPr>
                      <m:t>(</m:t>
                    </m:r>
                    <m:r>
                      <m:rPr>
                        <m:nor/>
                      </m:rPr>
                      <a:rPr lang="en-GB" sz="2600" i="0" dirty="0" smtClean="0">
                        <a:latin typeface="Cambria Math" panose="02040503050406030204" pitchFamily="18" charset="0"/>
                        <a:ea typeface="Times New Roman"/>
                        <a:cs typeface="Times New Roman"/>
                        <a:sym typeface="Times New Roman"/>
                      </a:rPr>
                      <m:t>m</m:t>
                    </m:r>
                    <m:r>
                      <m:rPr>
                        <m:nor/>
                      </m:rPr>
                      <a:rPr lang="en-GB" sz="2600" i="0" dirty="0" smtClean="0">
                        <a:latin typeface="Cambria Math" panose="02040503050406030204" pitchFamily="18" charset="0"/>
                        <a:ea typeface="Times New Roman"/>
                        <a:cs typeface="Times New Roman"/>
                        <a:sym typeface="Times New Roman"/>
                      </a:rPr>
                      <m:t>/</m:t>
                    </m:r>
                    <m:r>
                      <m:rPr>
                        <m:nor/>
                      </m:rPr>
                      <a:rPr lang="en-GB" sz="2600" i="0" dirty="0" smtClean="0">
                        <a:latin typeface="Cambria Math" panose="02040503050406030204" pitchFamily="18" charset="0"/>
                        <a:ea typeface="Times New Roman"/>
                        <a:cs typeface="Times New Roman"/>
                        <a:sym typeface="Times New Roman"/>
                      </a:rPr>
                      <m:t>s</m:t>
                    </m:r>
                    <m:r>
                      <m:rPr>
                        <m:nor/>
                      </m:rPr>
                      <a:rPr lang="en-GB" sz="2600" i="0" baseline="30000" dirty="0">
                        <a:latin typeface="Cambria Math" panose="02040503050406030204" pitchFamily="18" charset="0"/>
                        <a:ea typeface="Times New Roman"/>
                        <a:cs typeface="Times New Roman"/>
                        <a:sym typeface="Times New Roman"/>
                      </a:rPr>
                      <m:t>2</m:t>
                    </m:r>
                    <m:r>
                      <m:rPr>
                        <m:nor/>
                      </m:rPr>
                      <a:rPr lang="en-GB" sz="2600" i="0" dirty="0">
                        <a:latin typeface="Cambria Math" panose="02040503050406030204" pitchFamily="18" charset="0"/>
                        <a:ea typeface="Times New Roman"/>
                        <a:cs typeface="Times New Roman"/>
                        <a:sym typeface="Times New Roman"/>
                      </a:rPr>
                      <m:t>)</m:t>
                    </m:r>
                  </m:oMath>
                </a14:m>
                <a:endParaRPr lang="en-GB" sz="2600" dirty="0">
                  <a:latin typeface="Times New Roman"/>
                  <a:ea typeface="Times New Roman"/>
                  <a:cs typeface="Times New Roman"/>
                  <a:sym typeface="Times New Roman"/>
                </a:endParaRPr>
              </a:p>
              <a:p>
                <a:pPr marL="228600" lvl="0" indent="-228600" algn="l" rtl="0">
                  <a:lnSpc>
                    <a:spcPct val="108000"/>
                  </a:lnSpc>
                  <a:spcBef>
                    <a:spcPts val="2200"/>
                  </a:spcBef>
                  <a:spcAft>
                    <a:spcPts val="0"/>
                  </a:spcAft>
                  <a:buSzPts val="2600"/>
                  <a:buChar char="•"/>
                </a:pPr>
                <a:r>
                  <a:rPr lang="en-US" sz="2600" b="0" i="0" dirty="0">
                    <a:latin typeface="Cambria Math" panose="02040503050406030204" pitchFamily="18" charset="0"/>
                    <a:ea typeface="Cambria Math" panose="02040503050406030204" pitchFamily="18" charset="0"/>
                    <a:cs typeface="Times New Roman"/>
                    <a:sym typeface="Times New Roman"/>
                  </a:rPr>
                  <a:t>w</a:t>
                </a:r>
                <a:r>
                  <a:rPr lang="en-GB" sz="2600" dirty="0">
                    <a:latin typeface="Cambria Math" panose="02040503050406030204" pitchFamily="18" charset="0"/>
                    <a:ea typeface="Cambria Math" panose="02040503050406030204" pitchFamily="18" charset="0"/>
                    <a:cs typeface="Times New Roman"/>
                    <a:sym typeface="Times New Roman"/>
                  </a:rPr>
                  <a:t>ork (energy)</a:t>
                </a:r>
                <a:r>
                  <a:rPr lang="en-GB" sz="2600" dirty="0">
                    <a:latin typeface="Times New Roman"/>
                    <a:ea typeface="Times New Roman"/>
                    <a:cs typeface="Times New Roman"/>
                    <a:sym typeface="Times New Roman"/>
                  </a:rPr>
                  <a:t>, </a:t>
                </a:r>
                <a14:m>
                  <m:oMath xmlns:m="http://schemas.openxmlformats.org/officeDocument/2006/math">
                    <m:r>
                      <a:rPr lang="en-US" sz="2600" b="0" i="1" dirty="0" smtClean="0">
                        <a:latin typeface="Cambria Math" panose="02040503050406030204" pitchFamily="18" charset="0"/>
                        <a:ea typeface="Times New Roman"/>
                        <a:cs typeface="Times New Roman"/>
                        <a:sym typeface="Times New Roman"/>
                      </a:rPr>
                      <m:t>𝑊</m:t>
                    </m:r>
                    <m:r>
                      <a:rPr lang="en-GB" sz="2600" i="1" dirty="0" smtClean="0">
                        <a:latin typeface="Cambria Math" panose="02040503050406030204" pitchFamily="18" charset="0"/>
                        <a:ea typeface="Times New Roman"/>
                        <a:cs typeface="Times New Roman"/>
                        <a:sym typeface="Times New Roman"/>
                      </a:rPr>
                      <m:t> </m:t>
                    </m:r>
                    <m:r>
                      <m:rPr>
                        <m:nor/>
                      </m:rPr>
                      <a:rPr lang="en-GB" sz="2600" i="0" dirty="0" smtClean="0">
                        <a:latin typeface="Cambria Math" panose="02040503050406030204" pitchFamily="18" charset="0"/>
                        <a:ea typeface="Times New Roman"/>
                        <a:cs typeface="Times New Roman"/>
                        <a:sym typeface="Times New Roman"/>
                      </a:rPr>
                      <m:t>(</m:t>
                    </m:r>
                    <m:r>
                      <m:rPr>
                        <m:nor/>
                      </m:rPr>
                      <a:rPr lang="en-GB" sz="2600" i="0" dirty="0" smtClean="0">
                        <a:latin typeface="Cambria Math" panose="02040503050406030204" pitchFamily="18" charset="0"/>
                        <a:ea typeface="Times New Roman"/>
                        <a:cs typeface="Times New Roman"/>
                        <a:sym typeface="Times New Roman"/>
                      </a:rPr>
                      <m:t>J</m:t>
                    </m:r>
                    <m:r>
                      <m:rPr>
                        <m:nor/>
                      </m:rPr>
                      <a:rPr lang="en-GB" sz="2600" i="0" dirty="0" smtClean="0">
                        <a:latin typeface="Cambria Math" panose="02040503050406030204" pitchFamily="18" charset="0"/>
                        <a:ea typeface="Times New Roman"/>
                        <a:cs typeface="Times New Roman"/>
                        <a:sym typeface="Times New Roman"/>
                      </a:rPr>
                      <m:t>)</m:t>
                    </m:r>
                    <m:r>
                      <a:rPr lang="en-GB" sz="2600" i="1" dirty="0" smtClean="0">
                        <a:latin typeface="Cambria Math" panose="02040503050406030204" pitchFamily="18" charset="0"/>
                        <a:ea typeface="Times New Roman"/>
                        <a:cs typeface="Times New Roman"/>
                        <a:sym typeface="Times New Roman"/>
                      </a:rPr>
                      <m:t>=</m:t>
                    </m:r>
                    <m:r>
                      <m:rPr>
                        <m:nor/>
                      </m:rPr>
                      <a:rPr lang="en-GB" sz="2600" i="0" dirty="0" smtClean="0">
                        <a:latin typeface="Cambria Math" panose="02040503050406030204" pitchFamily="18" charset="0"/>
                        <a:ea typeface="Times New Roman"/>
                        <a:cs typeface="Times New Roman"/>
                        <a:sym typeface="Times New Roman"/>
                      </a:rPr>
                      <m:t>force</m:t>
                    </m:r>
                    <m:r>
                      <a:rPr lang="en-GB" sz="2600" i="1" dirty="0" smtClean="0">
                        <a:latin typeface="Cambria Math" panose="02040503050406030204" pitchFamily="18" charset="0"/>
                        <a:ea typeface="Times New Roman"/>
                        <a:cs typeface="Times New Roman"/>
                        <a:sym typeface="Times New Roman"/>
                      </a:rPr>
                      <m:t>, </m:t>
                    </m:r>
                    <m:r>
                      <a:rPr lang="en-GB" sz="2600" i="1" dirty="0" smtClean="0">
                        <a:latin typeface="Cambria Math" panose="02040503050406030204" pitchFamily="18" charset="0"/>
                        <a:ea typeface="Times New Roman"/>
                        <a:cs typeface="Times New Roman"/>
                        <a:sym typeface="Times New Roman"/>
                      </a:rPr>
                      <m:t>𝐹</m:t>
                    </m:r>
                    <m:r>
                      <a:rPr lang="en-GB" sz="2600" i="1" dirty="0" smtClean="0">
                        <a:latin typeface="Cambria Math" panose="02040503050406030204" pitchFamily="18" charset="0"/>
                        <a:ea typeface="Times New Roman"/>
                        <a:cs typeface="Times New Roman"/>
                        <a:sym typeface="Times New Roman"/>
                      </a:rPr>
                      <m:t> </m:t>
                    </m:r>
                    <m:r>
                      <m:rPr>
                        <m:nor/>
                      </m:rPr>
                      <a:rPr lang="en-GB" sz="2600" i="0" dirty="0" smtClean="0">
                        <a:latin typeface="Cambria Math" panose="02040503050406030204" pitchFamily="18" charset="0"/>
                        <a:ea typeface="Times New Roman"/>
                        <a:cs typeface="Times New Roman"/>
                        <a:sym typeface="Times New Roman"/>
                      </a:rPr>
                      <m:t>(</m:t>
                    </m:r>
                    <m:r>
                      <m:rPr>
                        <m:nor/>
                      </m:rPr>
                      <a:rPr lang="en-GB" sz="2600" i="0" dirty="0" smtClean="0">
                        <a:latin typeface="Cambria Math" panose="02040503050406030204" pitchFamily="18" charset="0"/>
                        <a:ea typeface="Times New Roman"/>
                        <a:cs typeface="Times New Roman"/>
                        <a:sym typeface="Times New Roman"/>
                      </a:rPr>
                      <m:t>N</m:t>
                    </m:r>
                    <m:r>
                      <m:rPr>
                        <m:nor/>
                      </m:rPr>
                      <a:rPr lang="en-GB" sz="2600" i="0" dirty="0" smtClean="0">
                        <a:latin typeface="Cambria Math" panose="02040503050406030204" pitchFamily="18" charset="0"/>
                        <a:ea typeface="Times New Roman"/>
                        <a:cs typeface="Times New Roman"/>
                        <a:sym typeface="Times New Roman"/>
                      </a:rPr>
                      <m:t>)</m:t>
                    </m:r>
                    <m:r>
                      <a:rPr lang="en-GB" sz="2600" i="1" dirty="0" smtClean="0">
                        <a:latin typeface="Cambria Math" panose="02040503050406030204" pitchFamily="18" charset="0"/>
                        <a:ea typeface="Times New Roman"/>
                        <a:cs typeface="Times New Roman"/>
                        <a:sym typeface="Times New Roman"/>
                      </a:rPr>
                      <m:t>×</m:t>
                    </m:r>
                    <m:r>
                      <m:rPr>
                        <m:nor/>
                      </m:rPr>
                      <a:rPr lang="en-GB" sz="2600" i="0" dirty="0" smtClean="0">
                        <a:latin typeface="Cambria Math" panose="02040503050406030204" pitchFamily="18" charset="0"/>
                        <a:ea typeface="Times New Roman"/>
                        <a:cs typeface="Times New Roman"/>
                        <a:sym typeface="Times New Roman"/>
                      </a:rPr>
                      <m:t>distance</m:t>
                    </m:r>
                    <m:r>
                      <a:rPr lang="en-GB" sz="2600" i="1" dirty="0" smtClean="0">
                        <a:latin typeface="Cambria Math" panose="02040503050406030204" pitchFamily="18" charset="0"/>
                        <a:ea typeface="Times New Roman"/>
                        <a:cs typeface="Times New Roman"/>
                        <a:sym typeface="Times New Roman"/>
                      </a:rPr>
                      <m:t>, </m:t>
                    </m:r>
                    <m:r>
                      <a:rPr lang="en-GB" sz="2600" i="1" dirty="0" smtClean="0">
                        <a:latin typeface="Cambria Math" panose="02040503050406030204" pitchFamily="18" charset="0"/>
                        <a:ea typeface="Times New Roman"/>
                        <a:cs typeface="Times New Roman"/>
                        <a:sym typeface="Times New Roman"/>
                      </a:rPr>
                      <m:t>𝑑</m:t>
                    </m:r>
                    <m:r>
                      <a:rPr lang="en-GB" sz="2600" i="1" dirty="0" smtClean="0">
                        <a:latin typeface="Cambria Math" panose="02040503050406030204" pitchFamily="18" charset="0"/>
                        <a:ea typeface="Times New Roman"/>
                        <a:cs typeface="Times New Roman"/>
                        <a:sym typeface="Times New Roman"/>
                      </a:rPr>
                      <m:t> </m:t>
                    </m:r>
                    <m:r>
                      <m:rPr>
                        <m:nor/>
                      </m:rPr>
                      <a:rPr lang="en-GB" sz="2600" i="0" dirty="0" smtClean="0">
                        <a:latin typeface="Cambria Math" panose="02040503050406030204" pitchFamily="18" charset="0"/>
                        <a:ea typeface="Times New Roman"/>
                        <a:cs typeface="Times New Roman"/>
                        <a:sym typeface="Times New Roman"/>
                      </a:rPr>
                      <m:t>(</m:t>
                    </m:r>
                    <m:r>
                      <m:rPr>
                        <m:nor/>
                      </m:rPr>
                      <a:rPr lang="en-GB" sz="2600" i="0" dirty="0" smtClean="0">
                        <a:latin typeface="Cambria Math" panose="02040503050406030204" pitchFamily="18" charset="0"/>
                        <a:ea typeface="Times New Roman"/>
                        <a:cs typeface="Times New Roman"/>
                        <a:sym typeface="Times New Roman"/>
                      </a:rPr>
                      <m:t>m</m:t>
                    </m:r>
                    <m:r>
                      <m:rPr>
                        <m:nor/>
                      </m:rPr>
                      <a:rPr lang="en-GB" sz="2600" i="0" dirty="0" smtClean="0">
                        <a:latin typeface="Cambria Math" panose="02040503050406030204" pitchFamily="18" charset="0"/>
                        <a:ea typeface="Times New Roman"/>
                        <a:cs typeface="Times New Roman"/>
                        <a:sym typeface="Times New Roman"/>
                      </a:rPr>
                      <m:t>)</m:t>
                    </m:r>
                  </m:oMath>
                </a14:m>
                <a:endParaRPr lang="en-GB" sz="2600" dirty="0">
                  <a:latin typeface="Times New Roman"/>
                  <a:ea typeface="Times New Roman"/>
                  <a:cs typeface="Times New Roman"/>
                  <a:sym typeface="Times New Roman"/>
                </a:endParaRPr>
              </a:p>
              <a:p>
                <a:pPr marL="228600" indent="-228600">
                  <a:spcBef>
                    <a:spcPts val="2200"/>
                  </a:spcBef>
                  <a:buSzPts val="2600"/>
                </a:pPr>
                <a:r>
                  <a:rPr lang="en-GB" sz="2600" dirty="0">
                    <a:latin typeface="Cambria Math" panose="02040503050406030204" pitchFamily="18" charset="0"/>
                    <a:ea typeface="Cambria Math" panose="02040503050406030204" pitchFamily="18" charset="0"/>
                    <a:cs typeface="Times New Roman"/>
                    <a:sym typeface="Times New Roman"/>
                  </a:rPr>
                  <a:t>power</a:t>
                </a:r>
                <a:r>
                  <a:rPr lang="en-GB" sz="2600" dirty="0">
                    <a:latin typeface="Times New Roman"/>
                    <a:ea typeface="Times New Roman"/>
                    <a:cs typeface="Times New Roman"/>
                    <a:sym typeface="Times New Roman"/>
                  </a:rPr>
                  <a:t>,</a:t>
                </a:r>
                <a14:m>
                  <m:oMath xmlns:m="http://schemas.openxmlformats.org/officeDocument/2006/math">
                    <m:r>
                      <m:rPr>
                        <m:nor/>
                      </m:rPr>
                      <a:rPr lang="en-US" sz="2600" i="0">
                        <a:latin typeface="Cambria Math" panose="02040503050406030204" pitchFamily="18" charset="0"/>
                      </a:rPr>
                      <m:t> </m:t>
                    </m:r>
                    <m:r>
                      <a:rPr lang="en-US" sz="2600" i="1">
                        <a:latin typeface="Cambria Math" panose="02040503050406030204" pitchFamily="18" charset="0"/>
                      </a:rPr>
                      <m:t>𝑃</m:t>
                    </m:r>
                    <m:r>
                      <a:rPr lang="en-US" sz="2600" i="1">
                        <a:latin typeface="Cambria Math" panose="02040503050406030204" pitchFamily="18" charset="0"/>
                      </a:rPr>
                      <m:t> </m:t>
                    </m:r>
                    <m:r>
                      <m:rPr>
                        <m:nor/>
                      </m:rPr>
                      <a:rPr lang="en-US" sz="2600" i="0">
                        <a:latin typeface="Cambria Math" panose="02040503050406030204" pitchFamily="18" charset="0"/>
                      </a:rPr>
                      <m:t>(</m:t>
                    </m:r>
                    <m:r>
                      <m:rPr>
                        <m:nor/>
                      </m:rPr>
                      <a:rPr lang="en-US" sz="2600" i="0">
                        <a:latin typeface="Cambria Math" panose="02040503050406030204" pitchFamily="18" charset="0"/>
                      </a:rPr>
                      <m:t>W</m:t>
                    </m:r>
                    <m:r>
                      <m:rPr>
                        <m:nor/>
                      </m:rPr>
                      <a:rPr lang="en-US" sz="2600" i="0">
                        <a:latin typeface="Cambria Math" panose="02040503050406030204" pitchFamily="18" charset="0"/>
                      </a:rPr>
                      <m:t>)</m:t>
                    </m:r>
                    <m:r>
                      <a:rPr lang="en-US" sz="2600" i="1">
                        <a:latin typeface="Cambria Math" panose="02040503050406030204" pitchFamily="18" charset="0"/>
                      </a:rPr>
                      <m:t>= </m:t>
                    </m:r>
                    <m:f>
                      <m:fPr>
                        <m:ctrlPr>
                          <a:rPr lang="en-US" sz="2600" i="1">
                            <a:latin typeface="Cambria Math" panose="02040503050406030204" pitchFamily="18" charset="0"/>
                          </a:rPr>
                        </m:ctrlPr>
                      </m:fPr>
                      <m:num>
                        <m:r>
                          <m:rPr>
                            <m:nor/>
                          </m:rPr>
                          <a:rPr lang="en-US" sz="2600" i="0">
                            <a:latin typeface="Cambria Math" panose="02040503050406030204" pitchFamily="18" charset="0"/>
                          </a:rPr>
                          <m:t>energy</m:t>
                        </m:r>
                        <m:r>
                          <m:rPr>
                            <m:nor/>
                          </m:rPr>
                          <a:rPr lang="en-US" sz="2600" i="0">
                            <a:latin typeface="Cambria Math" panose="02040503050406030204" pitchFamily="18" charset="0"/>
                          </a:rPr>
                          <m:t>, </m:t>
                        </m:r>
                        <m:r>
                          <a:rPr lang="en-US" sz="2600" i="1">
                            <a:latin typeface="Cambria Math" panose="02040503050406030204" pitchFamily="18" charset="0"/>
                          </a:rPr>
                          <m:t>𝐸</m:t>
                        </m:r>
                        <m:r>
                          <m:rPr>
                            <m:nor/>
                          </m:rPr>
                          <a:rPr lang="en-US" sz="2600" i="0">
                            <a:latin typeface="Cambria Math" panose="02040503050406030204" pitchFamily="18" charset="0"/>
                          </a:rPr>
                          <m:t> (</m:t>
                        </m:r>
                        <m:r>
                          <m:rPr>
                            <m:nor/>
                          </m:rPr>
                          <a:rPr lang="en-US" sz="2600" i="0">
                            <a:latin typeface="Cambria Math" panose="02040503050406030204" pitchFamily="18" charset="0"/>
                          </a:rPr>
                          <m:t>J</m:t>
                        </m:r>
                        <m:r>
                          <m:rPr>
                            <m:nor/>
                          </m:rPr>
                          <a:rPr lang="en-US" sz="2600" i="0">
                            <a:latin typeface="Cambria Math" panose="02040503050406030204" pitchFamily="18" charset="0"/>
                          </a:rPr>
                          <m:t>)</m:t>
                        </m:r>
                      </m:num>
                      <m:den>
                        <m:r>
                          <m:rPr>
                            <m:nor/>
                          </m:rPr>
                          <a:rPr lang="en-US" sz="2600" i="0">
                            <a:latin typeface="Cambria Math" panose="02040503050406030204" pitchFamily="18" charset="0"/>
                          </a:rPr>
                          <m:t>time</m:t>
                        </m:r>
                        <m:r>
                          <m:rPr>
                            <m:nor/>
                          </m:rPr>
                          <a:rPr lang="en-US" sz="2600" i="0">
                            <a:latin typeface="Cambria Math" panose="02040503050406030204" pitchFamily="18" charset="0"/>
                          </a:rPr>
                          <m:t>, </m:t>
                        </m:r>
                        <m:r>
                          <a:rPr lang="en-US" sz="2600" i="1">
                            <a:latin typeface="Cambria Math" panose="02040503050406030204" pitchFamily="18" charset="0"/>
                          </a:rPr>
                          <m:t> </m:t>
                        </m:r>
                        <m:r>
                          <a:rPr lang="en-US" sz="2600" i="1">
                            <a:latin typeface="Cambria Math" panose="02040503050406030204" pitchFamily="18" charset="0"/>
                          </a:rPr>
                          <m:t>𝑡</m:t>
                        </m:r>
                        <m:r>
                          <a:rPr lang="en-US" sz="2600" i="1">
                            <a:latin typeface="Cambria Math" panose="02040503050406030204" pitchFamily="18" charset="0"/>
                          </a:rPr>
                          <m:t> </m:t>
                        </m:r>
                        <m:r>
                          <m:rPr>
                            <m:nor/>
                          </m:rPr>
                          <a:rPr lang="en-US" sz="2600" i="0">
                            <a:latin typeface="Cambria Math" panose="02040503050406030204" pitchFamily="18" charset="0"/>
                          </a:rPr>
                          <m:t>(</m:t>
                        </m:r>
                        <m:r>
                          <m:rPr>
                            <m:nor/>
                          </m:rPr>
                          <a:rPr lang="en-US" sz="2600" i="0">
                            <a:latin typeface="Cambria Math" panose="02040503050406030204" pitchFamily="18" charset="0"/>
                          </a:rPr>
                          <m:t>s</m:t>
                        </m:r>
                        <m:r>
                          <m:rPr>
                            <m:nor/>
                          </m:rPr>
                          <a:rPr lang="en-US" sz="2600" i="0">
                            <a:latin typeface="Cambria Math" panose="02040503050406030204" pitchFamily="18" charset="0"/>
                          </a:rPr>
                          <m:t>)</m:t>
                        </m:r>
                      </m:den>
                    </m:f>
                  </m:oMath>
                </a14:m>
                <a:endParaRPr lang="en-US" sz="2600" dirty="0"/>
              </a:p>
              <a:p>
                <a:pPr marL="228600" lvl="0" indent="-228600" algn="l" rtl="0">
                  <a:lnSpc>
                    <a:spcPct val="108000"/>
                  </a:lnSpc>
                  <a:spcBef>
                    <a:spcPts val="2200"/>
                  </a:spcBef>
                  <a:spcAft>
                    <a:spcPts val="0"/>
                  </a:spcAft>
                  <a:buSzPts val="2600"/>
                  <a:buChar char="•"/>
                </a:pPr>
                <a:endParaRPr dirty="0"/>
              </a:p>
            </p:txBody>
          </p:sp>
        </mc:Choice>
        <mc:Fallback xmlns="">
          <p:sp>
            <p:nvSpPr>
              <p:cNvPr id="172" name="Google Shape;172;p5"/>
              <p:cNvSpPr txBox="1">
                <a:spLocks noGrp="1" noRot="1" noChangeAspect="1" noMove="1" noResize="1" noEditPoints="1" noAdjustHandles="1" noChangeArrowheads="1" noChangeShapeType="1" noTextEdit="1"/>
              </p:cNvSpPr>
              <p:nvPr>
                <p:ph type="body" idx="1"/>
              </p:nvPr>
            </p:nvSpPr>
            <p:spPr>
              <a:xfrm>
                <a:off x="838200" y="1690688"/>
                <a:ext cx="10515600" cy="4486275"/>
              </a:xfrm>
              <a:prstGeom prst="rect">
                <a:avLst/>
              </a:prstGeom>
              <a:blipFill>
                <a:blip r:embed="rId3"/>
                <a:stretch>
                  <a:fillRect l="-121"/>
                </a:stretch>
              </a:blipFill>
              <a:ln>
                <a:noFill/>
              </a:ln>
            </p:spPr>
            <p:txBody>
              <a:bodyPr/>
              <a:lstStyle/>
              <a:p>
                <a:r>
                  <a:rPr lang="en-US">
                    <a:noFill/>
                  </a:rPr>
                  <a:t> </a:t>
                </a:r>
              </a:p>
            </p:txBody>
          </p:sp>
        </mc:Fallback>
      </mc:AlternateContent>
      <p:grpSp>
        <p:nvGrpSpPr>
          <p:cNvPr id="174" name="Google Shape;174;p5"/>
          <p:cNvGrpSpPr/>
          <p:nvPr/>
        </p:nvGrpSpPr>
        <p:grpSpPr>
          <a:xfrm>
            <a:off x="9211733" y="4035423"/>
            <a:ext cx="1951566" cy="1951566"/>
            <a:chOff x="7647709" y="2425735"/>
            <a:chExt cx="3151118" cy="3151118"/>
          </a:xfrm>
        </p:grpSpPr>
        <p:sp>
          <p:nvSpPr>
            <p:cNvPr id="175" name="Google Shape;175;p5"/>
            <p:cNvSpPr/>
            <p:nvPr/>
          </p:nvSpPr>
          <p:spPr>
            <a:xfrm>
              <a:off x="7647709" y="2425735"/>
              <a:ext cx="3151118" cy="3151118"/>
            </a:xfrm>
            <a:prstGeom prst="ellipse">
              <a:avLst/>
            </a:prstGeom>
            <a:solidFill>
              <a:schemeClr val="lt1"/>
            </a:solidFill>
            <a:ln w="38100" cap="flat" cmpd="sng">
              <a:solidFill>
                <a:srgbClr val="EBDDF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176" name="Google Shape;176;p5"/>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8306910" y="3115579"/>
              <a:ext cx="1830427" cy="1781649"/>
            </a:xfrm>
            <a:prstGeom prst="rect">
              <a:avLst/>
            </a:prstGeom>
            <a:noFill/>
            <a:ln>
              <a:noFill/>
            </a:ln>
          </p:spPr>
        </p:pic>
      </p:grpSp>
      <p:sp>
        <p:nvSpPr>
          <p:cNvPr id="4" name="Google Shape;147;p2">
            <a:extLst>
              <a:ext uri="{FF2B5EF4-FFF2-40B4-BE49-F238E27FC236}">
                <a16:creationId xmlns:a16="http://schemas.microsoft.com/office/drawing/2014/main" id="{73966260-EEAA-9F9D-48BD-C6F8384F4C7D}"/>
              </a:ext>
            </a:extLst>
          </p:cNvPr>
          <p:cNvSpPr txBox="1">
            <a:spLocks/>
          </p:cNvSpPr>
          <p:nvPr/>
        </p:nvSpPr>
        <p:spPr>
          <a:xfrm>
            <a:off x="838200" y="6356349"/>
            <a:ext cx="4826000" cy="37465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r>
              <a:rPr lang="en-GB" dirty="0"/>
              <a:t>Resource 2: Key mathematical mechanics principles</a:t>
            </a:r>
          </a:p>
        </p:txBody>
      </p:sp>
      <p:sp>
        <p:nvSpPr>
          <p:cNvPr id="2" name="Text Placeholder 5">
            <a:extLst>
              <a:ext uri="{FF2B5EF4-FFF2-40B4-BE49-F238E27FC236}">
                <a16:creationId xmlns:a16="http://schemas.microsoft.com/office/drawing/2014/main" id="{30E34958-2D42-E4B6-B991-8156DBCDD388}"/>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Forces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2">
          <a:extLst>
            <a:ext uri="{FF2B5EF4-FFF2-40B4-BE49-F238E27FC236}">
              <a16:creationId xmlns:a16="http://schemas.microsoft.com/office/drawing/2014/main" id="{76D6ACC8-44FD-1941-5E70-3D6E65809C93}"/>
            </a:ext>
          </a:extLst>
        </p:cNvPr>
        <p:cNvGrpSpPr/>
        <p:nvPr/>
      </p:nvGrpSpPr>
      <p:grpSpPr>
        <a:xfrm>
          <a:off x="0" y="0"/>
          <a:ext cx="0" cy="0"/>
          <a:chOff x="0" y="0"/>
          <a:chExt cx="0" cy="0"/>
        </a:xfrm>
      </p:grpSpPr>
      <p:sp>
        <p:nvSpPr>
          <p:cNvPr id="183" name="Google Shape;183;p6">
            <a:extLst>
              <a:ext uri="{FF2B5EF4-FFF2-40B4-BE49-F238E27FC236}">
                <a16:creationId xmlns:a16="http://schemas.microsoft.com/office/drawing/2014/main" id="{A6AE3E06-DF81-AA35-7A5F-409D0EF1444B}"/>
              </a:ext>
            </a:extLst>
          </p:cNvPr>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lvl="0">
              <a:buSzPts val="4000"/>
            </a:pPr>
            <a:r>
              <a:rPr lang="en-GB" dirty="0"/>
              <a:t>Thinking in forces</a:t>
            </a:r>
            <a:endParaRPr dirty="0">
              <a:solidFill>
                <a:schemeClr val="accent1"/>
              </a:solidFill>
            </a:endParaRPr>
          </a:p>
        </p:txBody>
      </p:sp>
      <p:sp>
        <p:nvSpPr>
          <p:cNvPr id="184" name="Google Shape;184;p6">
            <a:extLst>
              <a:ext uri="{FF2B5EF4-FFF2-40B4-BE49-F238E27FC236}">
                <a16:creationId xmlns:a16="http://schemas.microsoft.com/office/drawing/2014/main" id="{53BBFC80-E448-5089-0411-152227B50A9A}"/>
              </a:ext>
            </a:extLst>
          </p:cNvPr>
          <p:cNvSpPr txBox="1">
            <a:spLocks noGrp="1"/>
          </p:cNvSpPr>
          <p:nvPr>
            <p:ph type="body" idx="1"/>
          </p:nvPr>
        </p:nvSpPr>
        <p:spPr>
          <a:xfrm>
            <a:off x="838199" y="1690688"/>
            <a:ext cx="10735102" cy="4486275"/>
          </a:xfrm>
          <a:prstGeom prst="rect">
            <a:avLst/>
          </a:prstGeom>
          <a:solidFill>
            <a:schemeClr val="lt1"/>
          </a:solidFill>
          <a:ln>
            <a:noFill/>
          </a:ln>
        </p:spPr>
        <p:txBody>
          <a:bodyPr spcFirstLastPara="1" wrap="square" lIns="180000" tIns="180000" rIns="180000" bIns="180000" anchor="t" anchorCtr="0">
            <a:noAutofit/>
          </a:bodyPr>
          <a:lstStyle/>
          <a:p>
            <a:pPr marL="0" lvl="0" indent="0" algn="l" rtl="0">
              <a:lnSpc>
                <a:spcPct val="108000"/>
              </a:lnSpc>
              <a:spcBef>
                <a:spcPts val="0"/>
              </a:spcBef>
              <a:spcAft>
                <a:spcPts val="0"/>
              </a:spcAft>
              <a:buSzPts val="2600"/>
              <a:buNone/>
            </a:pPr>
            <a:r>
              <a:rPr lang="en-GB" b="1" dirty="0"/>
              <a:t>Think of examples of each type of force.</a:t>
            </a:r>
          </a:p>
          <a:p>
            <a:pPr marL="457200" lvl="1" indent="0">
              <a:spcBef>
                <a:spcPts val="0"/>
              </a:spcBef>
              <a:buSzPts val="2600"/>
              <a:buNone/>
            </a:pPr>
            <a:endParaRPr lang="en-GB" sz="2400" b="1" dirty="0"/>
          </a:p>
          <a:p>
            <a:pPr marL="457200" lvl="1" indent="0">
              <a:spcBef>
                <a:spcPts val="0"/>
              </a:spcBef>
              <a:buSzPts val="2600"/>
              <a:buNone/>
            </a:pPr>
            <a:r>
              <a:rPr lang="en-GB" sz="2400" b="1" dirty="0"/>
              <a:t>Tension: </a:t>
            </a:r>
            <a:r>
              <a:rPr lang="en-GB" sz="2400" dirty="0"/>
              <a:t>Pulling forces that stretch materials</a:t>
            </a:r>
          </a:p>
          <a:p>
            <a:pPr marL="457200" lvl="1" indent="0">
              <a:spcBef>
                <a:spcPts val="0"/>
              </a:spcBef>
              <a:buSzPts val="2600"/>
              <a:buNone/>
            </a:pPr>
            <a:r>
              <a:rPr lang="en-US" sz="2400" dirty="0"/>
              <a:t>	 </a:t>
            </a:r>
            <a:endParaRPr sz="2400" dirty="0"/>
          </a:p>
          <a:p>
            <a:pPr marL="457200" lvl="1" indent="0">
              <a:spcBef>
                <a:spcPts val="1000"/>
              </a:spcBef>
              <a:buSzPts val="2600"/>
              <a:buNone/>
            </a:pPr>
            <a:r>
              <a:rPr lang="en-GB" sz="2400" b="1" dirty="0"/>
              <a:t>Compression: </a:t>
            </a:r>
            <a:r>
              <a:rPr lang="en-GB" sz="2400" dirty="0"/>
              <a:t>Pushing forces that compact materials</a:t>
            </a:r>
          </a:p>
          <a:p>
            <a:pPr marL="457200" lvl="1" indent="0">
              <a:spcBef>
                <a:spcPts val="1000"/>
              </a:spcBef>
              <a:buSzPts val="2600"/>
              <a:buNone/>
            </a:pPr>
            <a:r>
              <a:rPr lang="en-US" sz="2400" dirty="0"/>
              <a:t>	 </a:t>
            </a:r>
            <a:endParaRPr sz="2400" dirty="0"/>
          </a:p>
          <a:p>
            <a:pPr marL="457200" lvl="1" indent="0">
              <a:spcBef>
                <a:spcPts val="1000"/>
              </a:spcBef>
              <a:buSzPts val="2600"/>
              <a:buNone/>
            </a:pPr>
            <a:r>
              <a:rPr lang="en-GB" sz="2400" b="1" dirty="0"/>
              <a:t>Bending</a:t>
            </a:r>
            <a:r>
              <a:rPr lang="en-GB" sz="2400" dirty="0"/>
              <a:t>: Combined tension and compression creating curvature</a:t>
            </a:r>
          </a:p>
          <a:p>
            <a:pPr marL="457200" lvl="1" indent="0">
              <a:buSzPts val="2600"/>
              <a:buNone/>
            </a:pPr>
            <a:r>
              <a:rPr lang="en-US" sz="2400" dirty="0"/>
              <a:t>	 </a:t>
            </a:r>
          </a:p>
          <a:p>
            <a:pPr marL="457200" lvl="1" indent="0">
              <a:buSzPts val="2600"/>
              <a:buNone/>
            </a:pPr>
            <a:r>
              <a:rPr lang="en-GB" sz="2400" b="1" dirty="0"/>
              <a:t>Torsion: </a:t>
            </a:r>
            <a:r>
              <a:rPr lang="en-GB" sz="2400" dirty="0"/>
              <a:t>Twisting forces causing rotational stress</a:t>
            </a:r>
          </a:p>
          <a:p>
            <a:pPr marL="0" lvl="0" indent="0" algn="l" rtl="0">
              <a:lnSpc>
                <a:spcPct val="108000"/>
              </a:lnSpc>
              <a:spcBef>
                <a:spcPts val="1000"/>
              </a:spcBef>
              <a:spcAft>
                <a:spcPts val="0"/>
              </a:spcAft>
              <a:buSzPts val="2600"/>
              <a:buNone/>
            </a:pPr>
            <a:r>
              <a:rPr lang="en-GB" dirty="0"/>
              <a:t>	 </a:t>
            </a:r>
            <a:endParaRPr dirty="0"/>
          </a:p>
        </p:txBody>
      </p:sp>
      <p:sp>
        <p:nvSpPr>
          <p:cNvPr id="4" name="Google Shape;147;p2">
            <a:extLst>
              <a:ext uri="{FF2B5EF4-FFF2-40B4-BE49-F238E27FC236}">
                <a16:creationId xmlns:a16="http://schemas.microsoft.com/office/drawing/2014/main" id="{DE223DE2-CC54-5055-11F1-E229034A0C79}"/>
              </a:ext>
            </a:extLst>
          </p:cNvPr>
          <p:cNvSpPr txBox="1">
            <a:spLocks/>
          </p:cNvSpPr>
          <p:nvPr/>
        </p:nvSpPr>
        <p:spPr>
          <a:xfrm>
            <a:off x="838200" y="6356349"/>
            <a:ext cx="4826000" cy="37465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r>
              <a:rPr lang="en-GB" dirty="0"/>
              <a:t>Resource 2: Key mathematical mechanics principles</a:t>
            </a:r>
          </a:p>
        </p:txBody>
      </p:sp>
      <p:sp>
        <p:nvSpPr>
          <p:cNvPr id="2" name="Text Placeholder 5">
            <a:extLst>
              <a:ext uri="{FF2B5EF4-FFF2-40B4-BE49-F238E27FC236}">
                <a16:creationId xmlns:a16="http://schemas.microsoft.com/office/drawing/2014/main" id="{8B634533-933A-B559-2ECF-A959C529CB1A}"/>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Forces</a:t>
            </a:r>
          </a:p>
        </p:txBody>
      </p:sp>
    </p:spTree>
    <p:extLst>
      <p:ext uri="{BB962C8B-B14F-4D97-AF65-F5344CB8AC3E}">
        <p14:creationId xmlns:p14="http://schemas.microsoft.com/office/powerpoint/2010/main" val="25441702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p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dirty="0"/>
              <a:t>Thinking in forces: </a:t>
            </a:r>
            <a:r>
              <a:rPr lang="en-GB" dirty="0">
                <a:solidFill>
                  <a:schemeClr val="accent1"/>
                </a:solidFill>
              </a:rPr>
              <a:t>Answers</a:t>
            </a:r>
            <a:endParaRPr dirty="0">
              <a:solidFill>
                <a:schemeClr val="accent1"/>
              </a:solidFill>
            </a:endParaRPr>
          </a:p>
        </p:txBody>
      </p:sp>
      <p:sp>
        <p:nvSpPr>
          <p:cNvPr id="184" name="Google Shape;184;p6"/>
          <p:cNvSpPr txBox="1">
            <a:spLocks noGrp="1"/>
          </p:cNvSpPr>
          <p:nvPr>
            <p:ph type="body" idx="1"/>
          </p:nvPr>
        </p:nvSpPr>
        <p:spPr>
          <a:xfrm>
            <a:off x="838200" y="1502797"/>
            <a:ext cx="10735102" cy="4486275"/>
          </a:xfrm>
          <a:prstGeom prst="rect">
            <a:avLst/>
          </a:prstGeom>
          <a:solidFill>
            <a:schemeClr val="lt1"/>
          </a:solidFill>
          <a:ln>
            <a:noFill/>
          </a:ln>
        </p:spPr>
        <p:txBody>
          <a:bodyPr spcFirstLastPara="1" wrap="square" lIns="180000" tIns="180000" rIns="180000" bIns="180000" anchor="t" anchorCtr="0">
            <a:noAutofit/>
          </a:bodyPr>
          <a:lstStyle/>
          <a:p>
            <a:pPr marL="0" lvl="0" indent="0" algn="l" rtl="0">
              <a:lnSpc>
                <a:spcPct val="108000"/>
              </a:lnSpc>
              <a:spcBef>
                <a:spcPts val="0"/>
              </a:spcBef>
              <a:spcAft>
                <a:spcPts val="0"/>
              </a:spcAft>
              <a:buSzPts val="2600"/>
              <a:buNone/>
            </a:pPr>
            <a:r>
              <a:rPr lang="en-GB" b="1" dirty="0"/>
              <a:t>Think of examples of each type of force.</a:t>
            </a:r>
          </a:p>
          <a:p>
            <a:pPr marL="457200" lvl="1" indent="0">
              <a:spcBef>
                <a:spcPts val="0"/>
              </a:spcBef>
              <a:buSzPts val="2600"/>
              <a:buNone/>
            </a:pPr>
            <a:endParaRPr lang="en-GB" sz="2400" b="1" dirty="0"/>
          </a:p>
          <a:p>
            <a:pPr marL="457200" lvl="1" indent="0">
              <a:spcBef>
                <a:spcPts val="0"/>
              </a:spcBef>
              <a:buSzPts val="2600"/>
              <a:buNone/>
            </a:pPr>
            <a:r>
              <a:rPr lang="en-GB" sz="2400" b="1" dirty="0"/>
              <a:t>Tension: </a:t>
            </a:r>
            <a:r>
              <a:rPr lang="en-GB" sz="2400" dirty="0"/>
              <a:t>Pulling forces that stretch materials</a:t>
            </a:r>
          </a:p>
          <a:p>
            <a:pPr marL="457200" lvl="1" indent="0">
              <a:spcBef>
                <a:spcPts val="0"/>
              </a:spcBef>
              <a:buSzPts val="2600"/>
              <a:buNone/>
            </a:pPr>
            <a:r>
              <a:rPr lang="en-US" sz="2400" dirty="0"/>
              <a:t>	</a:t>
            </a:r>
            <a:r>
              <a:rPr lang="en-US" sz="2400" dirty="0">
                <a:solidFill>
                  <a:schemeClr val="accent1"/>
                </a:solidFill>
              </a:rPr>
              <a:t>Wires stretched between pylons</a:t>
            </a:r>
            <a:endParaRPr sz="2400" dirty="0">
              <a:solidFill>
                <a:schemeClr val="accent1"/>
              </a:solidFill>
            </a:endParaRPr>
          </a:p>
          <a:p>
            <a:pPr marL="457200" lvl="1" indent="0">
              <a:spcBef>
                <a:spcPts val="1000"/>
              </a:spcBef>
              <a:buSzPts val="2600"/>
              <a:buNone/>
            </a:pPr>
            <a:r>
              <a:rPr lang="en-GB" sz="2400" b="1" dirty="0"/>
              <a:t>Compression: </a:t>
            </a:r>
            <a:r>
              <a:rPr lang="en-GB" sz="2400" dirty="0"/>
              <a:t>Pushing forces that compact materials</a:t>
            </a:r>
          </a:p>
          <a:p>
            <a:pPr marL="457200" lvl="1" indent="0">
              <a:spcBef>
                <a:spcPts val="1000"/>
              </a:spcBef>
              <a:buSzPts val="2600"/>
              <a:buNone/>
            </a:pPr>
            <a:r>
              <a:rPr lang="en-US" sz="2400" dirty="0"/>
              <a:t>	</a:t>
            </a:r>
            <a:r>
              <a:rPr lang="en-US" sz="2400" dirty="0">
                <a:solidFill>
                  <a:schemeClr val="accent1"/>
                </a:solidFill>
              </a:rPr>
              <a:t>The weight of a building on concrete pillars</a:t>
            </a:r>
            <a:endParaRPr sz="2400" dirty="0">
              <a:solidFill>
                <a:schemeClr val="accent1"/>
              </a:solidFill>
            </a:endParaRPr>
          </a:p>
          <a:p>
            <a:pPr marL="457200" lvl="1" indent="0">
              <a:spcBef>
                <a:spcPts val="1000"/>
              </a:spcBef>
              <a:buSzPts val="2600"/>
              <a:buNone/>
            </a:pPr>
            <a:r>
              <a:rPr lang="en-GB" sz="2400" b="1" dirty="0"/>
              <a:t>Bending</a:t>
            </a:r>
            <a:r>
              <a:rPr lang="en-GB" sz="2400" dirty="0"/>
              <a:t>: Combined tension and compression creating curvature</a:t>
            </a:r>
          </a:p>
          <a:p>
            <a:pPr marL="457200" lvl="1" indent="0">
              <a:buSzPts val="2600"/>
              <a:buNone/>
            </a:pPr>
            <a:r>
              <a:rPr lang="en-US" sz="2400" dirty="0">
                <a:solidFill>
                  <a:schemeClr val="accent1"/>
                </a:solidFill>
              </a:rPr>
              <a:t>	A shelf bending under the weight of books</a:t>
            </a:r>
          </a:p>
          <a:p>
            <a:pPr marL="457200" lvl="1" indent="0">
              <a:buSzPts val="2600"/>
              <a:buNone/>
            </a:pPr>
            <a:r>
              <a:rPr lang="en-GB" sz="2400" b="1" dirty="0"/>
              <a:t>Torsion: </a:t>
            </a:r>
            <a:r>
              <a:rPr lang="en-GB" sz="2400" dirty="0"/>
              <a:t>Twisting forces causing rotational stress</a:t>
            </a:r>
          </a:p>
          <a:p>
            <a:pPr marL="457200" lvl="1" indent="0">
              <a:spcBef>
                <a:spcPts val="1000"/>
              </a:spcBef>
              <a:buSzPts val="2600"/>
              <a:buNone/>
            </a:pPr>
            <a:r>
              <a:rPr lang="en-GB" sz="2400" dirty="0"/>
              <a:t>	</a:t>
            </a:r>
            <a:r>
              <a:rPr lang="en-GB" sz="2400" dirty="0">
                <a:solidFill>
                  <a:schemeClr val="accent1"/>
                </a:solidFill>
              </a:rPr>
              <a:t>The twisting on a drive shaft</a:t>
            </a:r>
            <a:endParaRPr sz="2400" dirty="0">
              <a:solidFill>
                <a:schemeClr val="accent1"/>
              </a:solidFill>
            </a:endParaRPr>
          </a:p>
        </p:txBody>
      </p:sp>
      <p:sp>
        <p:nvSpPr>
          <p:cNvPr id="4" name="Google Shape;147;p2">
            <a:extLst>
              <a:ext uri="{FF2B5EF4-FFF2-40B4-BE49-F238E27FC236}">
                <a16:creationId xmlns:a16="http://schemas.microsoft.com/office/drawing/2014/main" id="{8733515B-C0B3-D54B-8436-BC12AD6332AE}"/>
              </a:ext>
            </a:extLst>
          </p:cNvPr>
          <p:cNvSpPr txBox="1">
            <a:spLocks/>
          </p:cNvSpPr>
          <p:nvPr/>
        </p:nvSpPr>
        <p:spPr>
          <a:xfrm>
            <a:off x="838200" y="6356349"/>
            <a:ext cx="4826000" cy="37465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r>
              <a:rPr lang="en-GB" dirty="0"/>
              <a:t>Resource 2: Key mathematical mechanics principles</a:t>
            </a:r>
          </a:p>
        </p:txBody>
      </p:sp>
      <p:sp>
        <p:nvSpPr>
          <p:cNvPr id="2" name="Text Placeholder 5">
            <a:extLst>
              <a:ext uri="{FF2B5EF4-FFF2-40B4-BE49-F238E27FC236}">
                <a16:creationId xmlns:a16="http://schemas.microsoft.com/office/drawing/2014/main" id="{E878BACB-7924-C83D-A2A1-839E01AAFFF4}"/>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Forces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dirty="0"/>
              <a:t>What is a force?</a:t>
            </a:r>
            <a:endParaRPr dirty="0"/>
          </a:p>
        </p:txBody>
      </p:sp>
      <mc:AlternateContent xmlns:mc="http://schemas.openxmlformats.org/markup-compatibility/2006" xmlns:a14="http://schemas.microsoft.com/office/drawing/2010/main">
        <mc:Choice Requires="a14">
          <p:sp>
            <p:nvSpPr>
              <p:cNvPr id="240" name="Google Shape;240;p12"/>
              <p:cNvSpPr txBox="1">
                <a:spLocks noGrp="1"/>
              </p:cNvSpPr>
              <p:nvPr>
                <p:ph type="body" idx="1"/>
              </p:nvPr>
            </p:nvSpPr>
            <p:spPr>
              <a:xfrm>
                <a:off x="838199" y="1554480"/>
                <a:ext cx="6194613" cy="4622483"/>
              </a:xfrm>
              <a:prstGeom prst="rect">
                <a:avLst/>
              </a:prstGeom>
              <a:noFill/>
              <a:ln>
                <a:noFill/>
              </a:ln>
            </p:spPr>
            <p:txBody>
              <a:bodyPr spcFirstLastPara="1" wrap="square" lIns="0" tIns="0" rIns="0" bIns="0" anchor="t" anchorCtr="0">
                <a:noAutofit/>
              </a:bodyPr>
              <a:lstStyle/>
              <a:p>
                <a:pPr marL="114300" lvl="0" indent="0" algn="l" rtl="0">
                  <a:lnSpc>
                    <a:spcPct val="108000"/>
                  </a:lnSpc>
                  <a:spcBef>
                    <a:spcPts val="1000"/>
                  </a:spcBef>
                  <a:spcAft>
                    <a:spcPts val="0"/>
                  </a:spcAft>
                  <a:buClr>
                    <a:srgbClr val="432673"/>
                  </a:buClr>
                  <a:buSzPts val="2400"/>
                  <a:buNone/>
                </a:pPr>
                <a:r>
                  <a:rPr lang="en-GB" dirty="0"/>
                  <a:t>A </a:t>
                </a:r>
                <a:r>
                  <a:rPr lang="en-GB" b="1" dirty="0"/>
                  <a:t>force</a:t>
                </a:r>
                <a:r>
                  <a:rPr lang="en-GB" dirty="0"/>
                  <a:t> is a push or a pull that can cause an object to start to move, speed up, slow down or change its direction or shape.</a:t>
                </a:r>
              </a:p>
              <a:p>
                <a:pPr marL="114300" lvl="0" indent="0" algn="l" rtl="0">
                  <a:lnSpc>
                    <a:spcPct val="108000"/>
                  </a:lnSpc>
                  <a:spcBef>
                    <a:spcPts val="1000"/>
                  </a:spcBef>
                  <a:spcAft>
                    <a:spcPts val="0"/>
                  </a:spcAft>
                  <a:buClr>
                    <a:srgbClr val="432673"/>
                  </a:buClr>
                  <a:buSzPts val="2400"/>
                  <a:buNone/>
                </a:pPr>
                <a:endParaRPr dirty="0"/>
              </a:p>
              <a:p>
                <a:pPr marL="114300" lvl="0" indent="0" algn="l" rtl="0">
                  <a:lnSpc>
                    <a:spcPct val="108000"/>
                  </a:lnSpc>
                  <a:spcBef>
                    <a:spcPts val="1000"/>
                  </a:spcBef>
                  <a:spcAft>
                    <a:spcPts val="0"/>
                  </a:spcAft>
                  <a:buClr>
                    <a:srgbClr val="432673"/>
                  </a:buClr>
                  <a:buSzPts val="2400"/>
                  <a:buNone/>
                </a:pPr>
                <a:r>
                  <a:rPr lang="en-GB" dirty="0"/>
                  <a:t>The mechanics formula is:</a:t>
                </a:r>
                <a:endParaRPr dirty="0"/>
              </a:p>
              <a:p>
                <a:pPr marL="114300" lvl="0" indent="0" algn="l" rtl="0">
                  <a:lnSpc>
                    <a:spcPct val="108000"/>
                  </a:lnSpc>
                  <a:spcBef>
                    <a:spcPts val="1000"/>
                  </a:spcBef>
                  <a:spcAft>
                    <a:spcPts val="0"/>
                  </a:spcAft>
                  <a:buClr>
                    <a:srgbClr val="432673"/>
                  </a:buClr>
                  <a:buSzPts val="2400"/>
                  <a:buNone/>
                </a:pPr>
                <a14:m>
                  <m:oMathPara xmlns:m="http://schemas.openxmlformats.org/officeDocument/2006/math">
                    <m:oMathParaPr>
                      <m:jc m:val="centerGroup"/>
                    </m:oMathParaPr>
                    <m:oMath xmlns:m="http://schemas.openxmlformats.org/officeDocument/2006/math">
                      <m:r>
                        <m:rPr>
                          <m:nor/>
                        </m:rPr>
                        <a:rPr lang="en-GB" sz="2600" i="0" dirty="0" smtClean="0">
                          <a:latin typeface="Cambria Math" panose="02040503050406030204" pitchFamily="18" charset="0"/>
                          <a:ea typeface="Times New Roman"/>
                          <a:cs typeface="Times New Roman"/>
                          <a:sym typeface="Times New Roman"/>
                        </a:rPr>
                        <m:t>force</m:t>
                      </m:r>
                      <m:r>
                        <m:rPr>
                          <m:nor/>
                        </m:rPr>
                        <a:rPr lang="en-GB" sz="2600" i="0" dirty="0" smtClean="0">
                          <a:latin typeface="Cambria Math" panose="02040503050406030204" pitchFamily="18" charset="0"/>
                          <a:ea typeface="Times New Roman"/>
                          <a:cs typeface="Times New Roman"/>
                          <a:sym typeface="Times New Roman"/>
                        </a:rPr>
                        <m:t>, </m:t>
                      </m:r>
                      <m:r>
                        <a:rPr lang="en-GB" sz="2600" i="1" dirty="0" smtClean="0">
                          <a:latin typeface="Cambria Math" panose="02040503050406030204" pitchFamily="18" charset="0"/>
                          <a:ea typeface="Times New Roman"/>
                          <a:cs typeface="Times New Roman"/>
                          <a:sym typeface="Times New Roman"/>
                        </a:rPr>
                        <m:t>𝐹</m:t>
                      </m:r>
                      <m:r>
                        <a:rPr lang="en-GB" sz="2600" i="1" dirty="0" smtClean="0">
                          <a:latin typeface="Cambria Math" panose="02040503050406030204" pitchFamily="18" charset="0"/>
                          <a:ea typeface="Times New Roman"/>
                          <a:cs typeface="Times New Roman"/>
                          <a:sym typeface="Times New Roman"/>
                        </a:rPr>
                        <m:t>=</m:t>
                      </m:r>
                      <m:r>
                        <m:rPr>
                          <m:nor/>
                        </m:rPr>
                        <a:rPr lang="en-GB" sz="2600" i="0" dirty="0" smtClean="0">
                          <a:latin typeface="Cambria Math" panose="02040503050406030204" pitchFamily="18" charset="0"/>
                          <a:ea typeface="Times New Roman"/>
                          <a:cs typeface="Times New Roman"/>
                          <a:sym typeface="Times New Roman"/>
                        </a:rPr>
                        <m:t>mass</m:t>
                      </m:r>
                      <m:r>
                        <m:rPr>
                          <m:nor/>
                        </m:rPr>
                        <a:rPr lang="en-GB" sz="2600" i="0" dirty="0" smtClean="0">
                          <a:latin typeface="Cambria Math" panose="02040503050406030204" pitchFamily="18" charset="0"/>
                          <a:ea typeface="Times New Roman"/>
                          <a:cs typeface="Times New Roman"/>
                          <a:sym typeface="Times New Roman"/>
                        </a:rPr>
                        <m:t>, </m:t>
                      </m:r>
                      <m:r>
                        <a:rPr lang="en-GB" sz="2600" i="1" dirty="0" smtClean="0">
                          <a:latin typeface="Cambria Math" panose="02040503050406030204" pitchFamily="18" charset="0"/>
                          <a:ea typeface="Times New Roman"/>
                          <a:cs typeface="Times New Roman"/>
                          <a:sym typeface="Times New Roman"/>
                        </a:rPr>
                        <m:t>𝑚</m:t>
                      </m:r>
                      <m:r>
                        <a:rPr lang="en-GB" sz="2600" i="1" dirty="0" smtClean="0">
                          <a:latin typeface="Cambria Math" panose="02040503050406030204" pitchFamily="18" charset="0"/>
                          <a:ea typeface="Times New Roman"/>
                          <a:cs typeface="Times New Roman"/>
                          <a:sym typeface="Times New Roman"/>
                        </a:rPr>
                        <m:t>×</m:t>
                      </m:r>
                      <m:r>
                        <m:rPr>
                          <m:nor/>
                        </m:rPr>
                        <a:rPr lang="en-GB" sz="2600" i="0" dirty="0" smtClean="0">
                          <a:latin typeface="Cambria Math" panose="02040503050406030204" pitchFamily="18" charset="0"/>
                          <a:ea typeface="Times New Roman"/>
                          <a:cs typeface="Times New Roman"/>
                          <a:sym typeface="Times New Roman"/>
                        </a:rPr>
                        <m:t>acceleration</m:t>
                      </m:r>
                      <m:r>
                        <m:rPr>
                          <m:nor/>
                        </m:rPr>
                        <a:rPr lang="en-GB" sz="2600" i="0" dirty="0" smtClean="0">
                          <a:latin typeface="Cambria Math" panose="02040503050406030204" pitchFamily="18" charset="0"/>
                          <a:ea typeface="Times New Roman"/>
                          <a:cs typeface="Times New Roman"/>
                          <a:sym typeface="Times New Roman"/>
                        </a:rPr>
                        <m:t>, </m:t>
                      </m:r>
                      <m:r>
                        <a:rPr lang="en-GB" sz="2600" i="1" dirty="0" smtClean="0">
                          <a:latin typeface="Cambria Math" panose="02040503050406030204" pitchFamily="18" charset="0"/>
                          <a:ea typeface="Times New Roman"/>
                          <a:cs typeface="Times New Roman"/>
                          <a:sym typeface="Times New Roman"/>
                        </a:rPr>
                        <m:t>𝑎</m:t>
                      </m:r>
                    </m:oMath>
                  </m:oMathPara>
                </a14:m>
                <a:endParaRPr dirty="0"/>
              </a:p>
              <a:p>
                <a:pPr marL="114300" lvl="0" indent="0" algn="l" rtl="0">
                  <a:lnSpc>
                    <a:spcPct val="108000"/>
                  </a:lnSpc>
                  <a:spcBef>
                    <a:spcPts val="1000"/>
                  </a:spcBef>
                  <a:spcAft>
                    <a:spcPts val="0"/>
                  </a:spcAft>
                  <a:buSzPts val="2400"/>
                  <a:buNone/>
                </a:pPr>
                <a:endParaRPr lang="en-GB" b="1" dirty="0"/>
              </a:p>
              <a:p>
                <a:pPr marL="114300" lvl="0" indent="0" algn="l" rtl="0">
                  <a:lnSpc>
                    <a:spcPct val="108000"/>
                  </a:lnSpc>
                  <a:spcBef>
                    <a:spcPts val="1000"/>
                  </a:spcBef>
                  <a:spcAft>
                    <a:spcPts val="0"/>
                  </a:spcAft>
                  <a:buSzPts val="2400"/>
                  <a:buNone/>
                </a:pPr>
                <a:r>
                  <a:rPr lang="en-GB" dirty="0"/>
                  <a:t>Forces come in different forms: weight, effort, thrust, friction, resistance, normal reaction, drag, tension.</a:t>
                </a:r>
                <a:endParaRPr dirty="0"/>
              </a:p>
            </p:txBody>
          </p:sp>
        </mc:Choice>
        <mc:Fallback xmlns="">
          <p:sp>
            <p:nvSpPr>
              <p:cNvPr id="240" name="Google Shape;240;p12"/>
              <p:cNvSpPr txBox="1">
                <a:spLocks noGrp="1" noRot="1" noChangeAspect="1" noMove="1" noResize="1" noEditPoints="1" noAdjustHandles="1" noChangeArrowheads="1" noChangeShapeType="1" noTextEdit="1"/>
              </p:cNvSpPr>
              <p:nvPr>
                <p:ph type="body" idx="1"/>
              </p:nvPr>
            </p:nvSpPr>
            <p:spPr>
              <a:xfrm>
                <a:off x="838199" y="1554480"/>
                <a:ext cx="6194613" cy="4622483"/>
              </a:xfrm>
              <a:prstGeom prst="rect">
                <a:avLst/>
              </a:prstGeom>
              <a:blipFill>
                <a:blip r:embed="rId3"/>
                <a:stretch>
                  <a:fillRect l="-1082" r="-3343" b="-3298"/>
                </a:stretch>
              </a:blipFill>
              <a:ln>
                <a:noFill/>
              </a:ln>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41" name="Google Shape;241;p12"/>
              <p:cNvSpPr txBox="1">
                <a:spLocks noGrp="1"/>
              </p:cNvSpPr>
              <p:nvPr>
                <p:ph type="body" idx="2"/>
              </p:nvPr>
            </p:nvSpPr>
            <p:spPr>
              <a:xfrm>
                <a:off x="8175008" y="2900212"/>
                <a:ext cx="3507474" cy="3284134"/>
              </a:xfrm>
              <a:prstGeom prst="rect">
                <a:avLst/>
              </a:prstGeom>
              <a:noFill/>
              <a:ln>
                <a:noFill/>
              </a:ln>
            </p:spPr>
            <p:txBody>
              <a:bodyPr spcFirstLastPara="1" wrap="square" lIns="91425" tIns="45700" rIns="91425" bIns="45700" anchor="t" anchorCtr="0">
                <a:normAutofit/>
              </a:bodyPr>
              <a:lstStyle/>
              <a:p>
                <a:pPr marL="342900" lvl="0" indent="-342900" algn="l" rtl="0">
                  <a:lnSpc>
                    <a:spcPct val="108000"/>
                  </a:lnSpc>
                  <a:spcBef>
                    <a:spcPts val="1000"/>
                  </a:spcBef>
                  <a:spcAft>
                    <a:spcPts val="0"/>
                  </a:spcAft>
                  <a:buClr>
                    <a:srgbClr val="432673"/>
                  </a:buClr>
                  <a:buSzPts val="2000"/>
                  <a:buFont typeface="Arial"/>
                  <a:buChar char="•"/>
                </a:pPr>
                <a:r>
                  <a:rPr lang="en-GB" dirty="0"/>
                  <a:t>Mass is measured in kilograms (kg).</a:t>
                </a:r>
              </a:p>
              <a:p>
                <a:pPr marL="342900" lvl="0" indent="-342900" algn="l" rtl="0">
                  <a:lnSpc>
                    <a:spcPct val="108000"/>
                  </a:lnSpc>
                  <a:spcBef>
                    <a:spcPts val="1000"/>
                  </a:spcBef>
                  <a:spcAft>
                    <a:spcPts val="0"/>
                  </a:spcAft>
                  <a:buClr>
                    <a:srgbClr val="432673"/>
                  </a:buClr>
                  <a:buSzPts val="2000"/>
                  <a:buFont typeface="Arial"/>
                  <a:buChar char="•"/>
                </a:pPr>
                <a:r>
                  <a:rPr lang="en-GB" dirty="0">
                    <a:latin typeface="+mj-lt"/>
                  </a:rPr>
                  <a:t>Acceleration is measured in metres per second squared, or metres per second per second (</a:t>
                </a:r>
                <a:r>
                  <a:rPr lang="en-GB" dirty="0">
                    <a:latin typeface="+mj-lt"/>
                    <a:ea typeface="Times New Roman"/>
                    <a:cs typeface="Times New Roman"/>
                    <a:sym typeface="Times New Roman"/>
                  </a:rPr>
                  <a:t>m/s</a:t>
                </a:r>
                <a:r>
                  <a:rPr lang="en-GB" baseline="30000" dirty="0">
                    <a:latin typeface="+mj-lt"/>
                    <a:ea typeface="Times New Roman"/>
                    <a:cs typeface="Times New Roman"/>
                    <a:sym typeface="Times New Roman"/>
                  </a:rPr>
                  <a:t>2</a:t>
                </a:r>
                <a:r>
                  <a:rPr lang="en-GB" dirty="0">
                    <a:latin typeface="+mj-lt"/>
                    <a:ea typeface="Times New Roman"/>
                    <a:cs typeface="Times New Roman"/>
                    <a:sym typeface="Times New Roman"/>
                  </a:rPr>
                  <a:t>).</a:t>
                </a:r>
              </a:p>
              <a:p>
                <a:pPr marL="342900" indent="-342900">
                  <a:buClr>
                    <a:srgbClr val="432673"/>
                  </a:buClr>
                  <a:buFont typeface="Arial"/>
                  <a:buChar char="•"/>
                </a:pPr>
                <a:r>
                  <a:rPr lang="en-GB" dirty="0"/>
                  <a:t>Force is measured in newtons (</a:t>
                </a:r>
                <a14:m>
                  <m:oMath xmlns:m="http://schemas.openxmlformats.org/officeDocument/2006/math">
                    <m:r>
                      <m:rPr>
                        <m:sty m:val="p"/>
                      </m:rPr>
                      <a:rPr lang="en-GB" b="0" i="0" smtClean="0">
                        <a:latin typeface="Cambria Math" panose="02040503050406030204" pitchFamily="18" charset="0"/>
                      </a:rPr>
                      <m:t>N</m:t>
                    </m:r>
                    <m:r>
                      <a:rPr lang="en-US" i="1">
                        <a:latin typeface="Cambria Math" panose="02040503050406030204" pitchFamily="18" charset="0"/>
                      </a:rPr>
                      <m:t>=</m:t>
                    </m:r>
                    <m:r>
                      <m:rPr>
                        <m:nor/>
                      </m:rPr>
                      <a:rPr lang="en-US" i="0">
                        <a:latin typeface="Cambria Math" panose="02040503050406030204" pitchFamily="18" charset="0"/>
                      </a:rPr>
                      <m:t>kg</m:t>
                    </m:r>
                    <m:r>
                      <m:rPr>
                        <m:nor/>
                      </m:rPr>
                      <a:rPr lang="en-GB" b="0" i="0" smtClean="0">
                        <a:latin typeface="Cambria Math" panose="02040503050406030204" pitchFamily="18" charset="0"/>
                      </a:rPr>
                      <m:t> </m:t>
                    </m:r>
                    <m:r>
                      <m:rPr>
                        <m:nor/>
                      </m:rPr>
                      <a:rPr lang="en-US" i="0">
                        <a:latin typeface="Cambria Math" panose="02040503050406030204" pitchFamily="18" charset="0"/>
                      </a:rPr>
                      <m:t>m</m:t>
                    </m:r>
                    <m:r>
                      <m:rPr>
                        <m:nor/>
                      </m:rPr>
                      <a:rPr lang="en-US" i="0">
                        <a:latin typeface="Cambria Math" panose="02040503050406030204" pitchFamily="18" charset="0"/>
                      </a:rPr>
                      <m:t>/</m:t>
                    </m:r>
                    <m:sSup>
                      <m:sSupPr>
                        <m:ctrlPr>
                          <a:rPr lang="en-US" i="1">
                            <a:latin typeface="Cambria Math" panose="02040503050406030204" pitchFamily="18" charset="0"/>
                          </a:rPr>
                        </m:ctrlPr>
                      </m:sSupPr>
                      <m:e>
                        <m:r>
                          <m:rPr>
                            <m:nor/>
                          </m:rPr>
                          <a:rPr lang="en-US" i="0">
                            <a:latin typeface="Cambria Math" panose="02040503050406030204" pitchFamily="18" charset="0"/>
                          </a:rPr>
                          <m:t>s</m:t>
                        </m:r>
                      </m:e>
                      <m:sup>
                        <m:r>
                          <a:rPr lang="en-US" i="1">
                            <a:latin typeface="Cambria Math" panose="02040503050406030204" pitchFamily="18" charset="0"/>
                          </a:rPr>
                          <m:t>2</m:t>
                        </m:r>
                      </m:sup>
                    </m:sSup>
                  </m:oMath>
                </a14:m>
                <a:r>
                  <a:rPr lang="en-GB" dirty="0"/>
                  <a:t>).</a:t>
                </a:r>
              </a:p>
            </p:txBody>
          </p:sp>
        </mc:Choice>
        <mc:Fallback xmlns="">
          <p:sp>
            <p:nvSpPr>
              <p:cNvPr id="241" name="Google Shape;241;p12"/>
              <p:cNvSpPr txBox="1">
                <a:spLocks noGrp="1" noRot="1" noChangeAspect="1" noMove="1" noResize="1" noEditPoints="1" noAdjustHandles="1" noChangeArrowheads="1" noChangeShapeType="1" noTextEdit="1"/>
              </p:cNvSpPr>
              <p:nvPr>
                <p:ph type="body" idx="2"/>
              </p:nvPr>
            </p:nvSpPr>
            <p:spPr>
              <a:xfrm>
                <a:off x="8175008" y="2900212"/>
                <a:ext cx="3507474" cy="3284134"/>
              </a:xfrm>
              <a:prstGeom prst="rect">
                <a:avLst/>
              </a:prstGeom>
              <a:blipFill>
                <a:blip r:embed="rId4"/>
                <a:stretch>
                  <a:fillRect l="-1444" r="-1083"/>
                </a:stretch>
              </a:blipFill>
              <a:ln>
                <a:noFill/>
              </a:ln>
            </p:spPr>
            <p:txBody>
              <a:bodyPr/>
              <a:lstStyle/>
              <a:p>
                <a:r>
                  <a:rPr lang="en-US">
                    <a:noFill/>
                  </a:rPr>
                  <a:t> </a:t>
                </a:r>
              </a:p>
            </p:txBody>
          </p:sp>
        </mc:Fallback>
      </mc:AlternateContent>
      <p:sp>
        <p:nvSpPr>
          <p:cNvPr id="242" name="Google Shape;242;p12"/>
          <p:cNvSpPr txBox="1">
            <a:spLocks noGrp="1"/>
          </p:cNvSpPr>
          <p:nvPr>
            <p:ph type="body" idx="3"/>
          </p:nvPr>
        </p:nvSpPr>
        <p:spPr>
          <a:xfrm>
            <a:off x="8175008" y="2055812"/>
            <a:ext cx="2649202" cy="607378"/>
          </a:xfrm>
          <a:prstGeom prst="rect">
            <a:avLst/>
          </a:prstGeom>
          <a:no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2800"/>
              <a:buNone/>
            </a:pPr>
            <a:r>
              <a:rPr lang="en-GB">
                <a:latin typeface="+mj-lt"/>
                <a:ea typeface="Times New Roman"/>
                <a:cs typeface="Times New Roman"/>
                <a:sym typeface="Times New Roman"/>
              </a:rPr>
              <a:t>The variables</a:t>
            </a:r>
            <a:endParaRPr>
              <a:latin typeface="+mj-lt"/>
            </a:endParaRPr>
          </a:p>
        </p:txBody>
      </p:sp>
      <p:sp>
        <p:nvSpPr>
          <p:cNvPr id="2" name="Google Shape;147;p2">
            <a:extLst>
              <a:ext uri="{FF2B5EF4-FFF2-40B4-BE49-F238E27FC236}">
                <a16:creationId xmlns:a16="http://schemas.microsoft.com/office/drawing/2014/main" id="{2A701641-C9BD-10E8-C919-FDFBE214C5E9}"/>
              </a:ext>
            </a:extLst>
          </p:cNvPr>
          <p:cNvSpPr txBox="1">
            <a:spLocks/>
          </p:cNvSpPr>
          <p:nvPr/>
        </p:nvSpPr>
        <p:spPr>
          <a:xfrm>
            <a:off x="838200" y="6356349"/>
            <a:ext cx="4826000" cy="37465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pPr>
            <a:r>
              <a:rPr lang="en-US" dirty="0"/>
              <a:t>Resource 2: Key mathematical mechanics principles</a:t>
            </a:r>
          </a:p>
        </p:txBody>
      </p:sp>
      <p:sp>
        <p:nvSpPr>
          <p:cNvPr id="4" name="Text Placeholder 5">
            <a:extLst>
              <a:ext uri="{FF2B5EF4-FFF2-40B4-BE49-F238E27FC236}">
                <a16:creationId xmlns:a16="http://schemas.microsoft.com/office/drawing/2014/main" id="{E15F315C-5CA7-41BA-0D4A-607551FD0ACC}"/>
              </a:ext>
            </a:extLst>
          </p:cNvPr>
          <p:cNvSpPr txBox="1">
            <a:spLocks/>
          </p:cNvSpPr>
          <p:nvPr/>
        </p:nvSpPr>
        <p:spPr>
          <a:xfrm>
            <a:off x="9740240" y="230188"/>
            <a:ext cx="2078545" cy="365125"/>
          </a:xfrm>
          <a:prstGeom prst="flowChartAlternateProcess">
            <a:avLst/>
          </a:prstGeom>
          <a:solidFill>
            <a:schemeClr val="accent2"/>
          </a:solidFill>
        </p:spPr>
        <p:txBody>
          <a:bodyPr vert="horz" lIns="91440" tIns="45720" rIns="91440" bIns="45720" rtlCol="0">
            <a:noAutofit/>
          </a:bodyPr>
          <a:lstStyle>
            <a:defPPr>
              <a:defRPr lang="en-US"/>
            </a:defPPr>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Forces</a:t>
            </a: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2936</Words>
  <Application>Microsoft Office PowerPoint</Application>
  <PresentationFormat>Widescreen</PresentationFormat>
  <Paragraphs>394</Paragraphs>
  <Slides>33</Slides>
  <Notes>32</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33</vt:i4>
      </vt:variant>
    </vt:vector>
  </HeadingPairs>
  <TitlesOfParts>
    <vt:vector size="39" baseType="lpstr">
      <vt:lpstr>Cambria Math</vt:lpstr>
      <vt:lpstr>Arial</vt:lpstr>
      <vt:lpstr>Times New Roman</vt:lpstr>
      <vt:lpstr>Calibri</vt:lpstr>
      <vt:lpstr>Arial Narrow</vt:lpstr>
      <vt:lpstr>Office Theme</vt:lpstr>
      <vt:lpstr>Building Services Engineering</vt:lpstr>
      <vt:lpstr>Key mathematical mechanics principles: structural engineer</vt:lpstr>
      <vt:lpstr>In this resource, we will:</vt:lpstr>
      <vt:lpstr>Gravitational freefall and mass</vt:lpstr>
      <vt:lpstr>Acceleration due to gravity</vt:lpstr>
      <vt:lpstr>Key formulae for mechanical science principles</vt:lpstr>
      <vt:lpstr>Thinking in forces</vt:lpstr>
      <vt:lpstr>Thinking in forces: Answers</vt:lpstr>
      <vt:lpstr>What is a force?</vt:lpstr>
      <vt:lpstr>Calculating force</vt:lpstr>
      <vt:lpstr>Calculating force: Answer</vt:lpstr>
      <vt:lpstr>How materials respond to force</vt:lpstr>
      <vt:lpstr>Energy and work done</vt:lpstr>
      <vt:lpstr>Calculating work done</vt:lpstr>
      <vt:lpstr>Calculating work done: Answer</vt:lpstr>
      <vt:lpstr>Simple pulley</vt:lpstr>
      <vt:lpstr>Pulleys that reduce effort</vt:lpstr>
      <vt:lpstr>Levers as a tool</vt:lpstr>
      <vt:lpstr>Some history of levers</vt:lpstr>
      <vt:lpstr>Moments and torque</vt:lpstr>
      <vt:lpstr>How does a lever work?</vt:lpstr>
      <vt:lpstr>Three classes of lever</vt:lpstr>
      <vt:lpstr>Three classes of lever</vt:lpstr>
      <vt:lpstr>The theory of moments</vt:lpstr>
      <vt:lpstr>Calculating moments</vt:lpstr>
      <vt:lpstr>Calculating moments: Answer</vt:lpstr>
      <vt:lpstr>What is power?</vt:lpstr>
      <vt:lpstr>Calculating power</vt:lpstr>
      <vt:lpstr>Calculating power: Answer</vt:lpstr>
      <vt:lpstr>Calculating hoist motor efficiency</vt:lpstr>
      <vt:lpstr>Calculating hoist motor efficiency: Answer</vt:lpstr>
      <vt:lpstr>In this resource, we have:</vt:lpstr>
      <vt:lpstr>Consolidation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2026-07-02T13:27:36Z</dcterms:created>
  <dcterms:modified xsi:type="dcterms:W3CDTF">2026-07-02T13:27:38Z</dcterms:modified>
</cp:coreProperties>
</file>