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handoutMasterIdLst>
    <p:handoutMasterId r:id="rId19"/>
  </p:handoutMasterIdLst>
  <p:sldIdLst>
    <p:sldId id="267" r:id="rId2"/>
    <p:sldId id="258" r:id="rId3"/>
    <p:sldId id="272" r:id="rId4"/>
    <p:sldId id="332" r:id="rId5"/>
    <p:sldId id="334" r:id="rId6"/>
    <p:sldId id="333" r:id="rId7"/>
    <p:sldId id="335" r:id="rId8"/>
    <p:sldId id="336" r:id="rId9"/>
    <p:sldId id="337" r:id="rId10"/>
    <p:sldId id="338" r:id="rId11"/>
    <p:sldId id="339" r:id="rId12"/>
    <p:sldId id="340" r:id="rId13"/>
    <p:sldId id="342" r:id="rId14"/>
    <p:sldId id="341" r:id="rId15"/>
    <p:sldId id="344" r:id="rId16"/>
    <p:sldId id="34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BDDF4"/>
    <a:srgbClr val="432673"/>
    <a:srgbClr val="534C29"/>
    <a:srgbClr val="FFF5C4"/>
    <a:srgbClr val="8E53EF"/>
    <a:srgbClr val="FF7575"/>
    <a:srgbClr val="466318"/>
    <a:srgbClr val="E2EEBE"/>
    <a:srgbClr val="F6FA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2945" autoAdjust="0"/>
  </p:normalViewPr>
  <p:slideViewPr>
    <p:cSldViewPr snapToGrid="0">
      <p:cViewPr varScale="1">
        <p:scale>
          <a:sx n="69" d="100"/>
          <a:sy n="69" d="100"/>
        </p:scale>
        <p:origin x="548" y="32"/>
      </p:cViewPr>
      <p:guideLst/>
    </p:cSldViewPr>
  </p:slideViewPr>
  <p:outlineViewPr>
    <p:cViewPr>
      <p:scale>
        <a:sx n="33" d="100"/>
        <a:sy n="33" d="100"/>
      </p:scale>
      <p:origin x="0" y="-1176"/>
    </p:cViewPr>
  </p:outlineViewPr>
  <p:notesTextViewPr>
    <p:cViewPr>
      <p:scale>
        <a:sx n="1" d="1"/>
        <a:sy n="1" d="1"/>
      </p:scale>
      <p:origin x="0" y="0"/>
    </p:cViewPr>
  </p:notesTextViewPr>
  <p:notesViewPr>
    <p:cSldViewPr snapToGrid="0">
      <p:cViewPr varScale="1">
        <p:scale>
          <a:sx n="62" d="100"/>
          <a:sy n="62" d="100"/>
        </p:scale>
        <p:origin x="322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02/07/2026</a:t>
            </a:fld>
            <a:endParaRPr lang="en-GB"/>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02/07/2026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Shutterstock/</a:t>
            </a:r>
            <a:r>
              <a:rPr lang="en-GB" sz="1200" kern="1200" dirty="0" err="1">
                <a:solidFill>
                  <a:schemeClr val="tx1"/>
                </a:solidFill>
                <a:effectLst/>
                <a:latin typeface="+mn-lt"/>
                <a:ea typeface="+mn-ea"/>
                <a:cs typeface="+mn-cs"/>
              </a:rPr>
              <a:t>Gorodenkoff</a:t>
            </a:r>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a:p>
        </p:txBody>
      </p:sp>
    </p:spTree>
    <p:extLst>
      <p:ext uri="{BB962C8B-B14F-4D97-AF65-F5344CB8AC3E}">
        <p14:creationId xmlns:p14="http://schemas.microsoft.com/office/powerpoint/2010/main" val="669013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07727-9CB8-BBF3-D4CD-F1FBBBAE5F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6A0E02-104A-2B73-1C1C-04959D0A52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C82894-BBAD-65BA-F2C0-C13AD398A3F1}"/>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A36BEF7D-74DB-6D44-774C-6F0569CD20E7}"/>
              </a:ext>
            </a:extLst>
          </p:cNvPr>
          <p:cNvSpPr>
            <a:spLocks noGrp="1"/>
          </p:cNvSpPr>
          <p:nvPr>
            <p:ph type="sldNum" sz="quarter" idx="5"/>
          </p:nvPr>
        </p:nvSpPr>
        <p:spPr/>
        <p:txBody>
          <a:bodyPr/>
          <a:lstStyle/>
          <a:p>
            <a:fld id="{3681C7CD-4980-4292-A97E-9E6021FEE908}" type="slidenum">
              <a:rPr lang="en-GB" smtClean="0"/>
              <a:t>11</a:t>
            </a:fld>
            <a:endParaRPr lang="en-GB"/>
          </a:p>
        </p:txBody>
      </p:sp>
    </p:spTree>
    <p:extLst>
      <p:ext uri="{BB962C8B-B14F-4D97-AF65-F5344CB8AC3E}">
        <p14:creationId xmlns:p14="http://schemas.microsoft.com/office/powerpoint/2010/main" val="3148358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EAC42-0E0D-65DF-A05D-05DCB0CF42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2E8BD2-9B6A-942B-2440-1CC917FE67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174149-485E-9A56-C2FC-B08DD1246D55}"/>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C120950A-365E-8EA4-586D-1253B96009A1}"/>
              </a:ext>
            </a:extLst>
          </p:cNvPr>
          <p:cNvSpPr>
            <a:spLocks noGrp="1"/>
          </p:cNvSpPr>
          <p:nvPr>
            <p:ph type="sldNum" sz="quarter" idx="5"/>
          </p:nvPr>
        </p:nvSpPr>
        <p:spPr/>
        <p:txBody>
          <a:bodyPr/>
          <a:lstStyle/>
          <a:p>
            <a:fld id="{3681C7CD-4980-4292-A97E-9E6021FEE908}" type="slidenum">
              <a:rPr lang="en-GB" smtClean="0"/>
              <a:t>12</a:t>
            </a:fld>
            <a:endParaRPr lang="en-GB"/>
          </a:p>
        </p:txBody>
      </p:sp>
    </p:spTree>
    <p:extLst>
      <p:ext uri="{BB962C8B-B14F-4D97-AF65-F5344CB8AC3E}">
        <p14:creationId xmlns:p14="http://schemas.microsoft.com/office/powerpoint/2010/main" val="657836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DB7CB-F4AD-228F-BD94-FFD6A2EEB9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34B189-E842-B28B-5AE3-E8F65F2AFC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288FAD-B5EC-9E89-6050-97CA18D075CD}"/>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2CFD1BF3-F818-78B4-096E-009E618C368F}"/>
              </a:ext>
            </a:extLst>
          </p:cNvPr>
          <p:cNvSpPr>
            <a:spLocks noGrp="1"/>
          </p:cNvSpPr>
          <p:nvPr>
            <p:ph type="sldNum" sz="quarter" idx="5"/>
          </p:nvPr>
        </p:nvSpPr>
        <p:spPr/>
        <p:txBody>
          <a:bodyPr/>
          <a:lstStyle/>
          <a:p>
            <a:fld id="{3681C7CD-4980-4292-A97E-9E6021FEE908}" type="slidenum">
              <a:rPr lang="en-GB" smtClean="0"/>
              <a:t>13</a:t>
            </a:fld>
            <a:endParaRPr lang="en-GB"/>
          </a:p>
        </p:txBody>
      </p:sp>
    </p:spTree>
    <p:extLst>
      <p:ext uri="{BB962C8B-B14F-4D97-AF65-F5344CB8AC3E}">
        <p14:creationId xmlns:p14="http://schemas.microsoft.com/office/powerpoint/2010/main" val="622376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A75F8-3B57-03A9-378A-BB2CED9C71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B0626A-6A3E-AF33-38B2-7027C0B0FF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0007A7-27D3-EA9B-0744-15E55A519B4D}"/>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E1DE124C-FD95-3620-6768-D89F91503A7C}"/>
              </a:ext>
            </a:extLst>
          </p:cNvPr>
          <p:cNvSpPr>
            <a:spLocks noGrp="1"/>
          </p:cNvSpPr>
          <p:nvPr>
            <p:ph type="sldNum" sz="quarter" idx="5"/>
          </p:nvPr>
        </p:nvSpPr>
        <p:spPr/>
        <p:txBody>
          <a:bodyPr/>
          <a:lstStyle/>
          <a:p>
            <a:fld id="{3681C7CD-4980-4292-A97E-9E6021FEE908}" type="slidenum">
              <a:rPr lang="en-GB" smtClean="0"/>
              <a:t>14</a:t>
            </a:fld>
            <a:endParaRPr lang="en-GB"/>
          </a:p>
        </p:txBody>
      </p:sp>
    </p:spTree>
    <p:extLst>
      <p:ext uri="{BB962C8B-B14F-4D97-AF65-F5344CB8AC3E}">
        <p14:creationId xmlns:p14="http://schemas.microsoft.com/office/powerpoint/2010/main" val="146207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0181E-29B0-4882-D07D-97E6AC7489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FE1842-C86E-9B22-A078-76FFA21ECF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F2C8CD-CC8C-FB5E-683A-BFB5301B2671}"/>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75EB68F3-0888-E489-185C-7072EF8875D5}"/>
              </a:ext>
            </a:extLst>
          </p:cNvPr>
          <p:cNvSpPr>
            <a:spLocks noGrp="1"/>
          </p:cNvSpPr>
          <p:nvPr>
            <p:ph type="sldNum" sz="quarter" idx="5"/>
          </p:nvPr>
        </p:nvSpPr>
        <p:spPr/>
        <p:txBody>
          <a:bodyPr/>
          <a:lstStyle/>
          <a:p>
            <a:fld id="{3681C7CD-4980-4292-A97E-9E6021FEE908}" type="slidenum">
              <a:rPr lang="en-GB" smtClean="0"/>
              <a:t>15</a:t>
            </a:fld>
            <a:endParaRPr lang="en-GB"/>
          </a:p>
        </p:txBody>
      </p:sp>
    </p:spTree>
    <p:extLst>
      <p:ext uri="{BB962C8B-B14F-4D97-AF65-F5344CB8AC3E}">
        <p14:creationId xmlns:p14="http://schemas.microsoft.com/office/powerpoint/2010/main" val="14895198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6A507-083B-5284-8ACE-F035B51C1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7D8F19-5EFE-3E2A-1966-807E915B69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E535EE-5A1A-5FC8-14CC-8E546B40DCD6}"/>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EB0EFBD7-2E5E-71BF-1997-C2B1894074D5}"/>
              </a:ext>
            </a:extLst>
          </p:cNvPr>
          <p:cNvSpPr>
            <a:spLocks noGrp="1"/>
          </p:cNvSpPr>
          <p:nvPr>
            <p:ph type="sldNum" sz="quarter" idx="5"/>
          </p:nvPr>
        </p:nvSpPr>
        <p:spPr/>
        <p:txBody>
          <a:bodyPr/>
          <a:lstStyle/>
          <a:p>
            <a:fld id="{3681C7CD-4980-4292-A97E-9E6021FEE908}" type="slidenum">
              <a:rPr lang="en-GB" smtClean="0"/>
              <a:t>16</a:t>
            </a:fld>
            <a:endParaRPr lang="en-GB"/>
          </a:p>
        </p:txBody>
      </p:sp>
    </p:spTree>
    <p:extLst>
      <p:ext uri="{BB962C8B-B14F-4D97-AF65-F5344CB8AC3E}">
        <p14:creationId xmlns:p14="http://schemas.microsoft.com/office/powerpoint/2010/main" val="2809604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p:cNvSpPr>
            <a:spLocks noGrp="1"/>
          </p:cNvSpPr>
          <p:nvPr>
            <p:ph type="sldNum" sz="quarter" idx="5"/>
          </p:nvPr>
        </p:nvSpPr>
        <p:spPr/>
        <p:txBody>
          <a:bodyPr/>
          <a:lstStyle/>
          <a:p>
            <a:fld id="{3681C7CD-4980-4292-A97E-9E6021FEE908}" type="slidenum">
              <a:rPr lang="en-GB" smtClean="0"/>
              <a:t>3</a:t>
            </a:fld>
            <a:endParaRPr lang="en-GB"/>
          </a:p>
        </p:txBody>
      </p:sp>
    </p:spTree>
    <p:extLst>
      <p:ext uri="{BB962C8B-B14F-4D97-AF65-F5344CB8AC3E}">
        <p14:creationId xmlns:p14="http://schemas.microsoft.com/office/powerpoint/2010/main" val="1463514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0DB24-3A9C-2E27-EE14-0D5AEDBD18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EF5BFF-361E-E52F-29F6-DB699E4F91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AFA50D-05D0-5E21-9423-5CF3AF09E6DB}"/>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21DA3FAB-A6B5-EDAB-FE74-B51B5023D440}"/>
              </a:ext>
            </a:extLst>
          </p:cNvPr>
          <p:cNvSpPr>
            <a:spLocks noGrp="1"/>
          </p:cNvSpPr>
          <p:nvPr>
            <p:ph type="sldNum" sz="quarter" idx="5"/>
          </p:nvPr>
        </p:nvSpPr>
        <p:spPr/>
        <p:txBody>
          <a:bodyPr/>
          <a:lstStyle/>
          <a:p>
            <a:fld id="{3681C7CD-4980-4292-A97E-9E6021FEE908}" type="slidenum">
              <a:rPr lang="en-GB" smtClean="0"/>
              <a:t>4</a:t>
            </a:fld>
            <a:endParaRPr lang="en-GB"/>
          </a:p>
        </p:txBody>
      </p:sp>
    </p:spTree>
    <p:extLst>
      <p:ext uri="{BB962C8B-B14F-4D97-AF65-F5344CB8AC3E}">
        <p14:creationId xmlns:p14="http://schemas.microsoft.com/office/powerpoint/2010/main" val="1183977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D85BE-7E9A-0902-E4CF-21482C6805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1522A9-3641-291D-BFEF-04F42BE2CC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7E53B4-F21A-A300-F0AC-391ECCD865F4}"/>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E4E19418-374E-B3A9-C3BE-E4DB9CDE963B}"/>
              </a:ext>
            </a:extLst>
          </p:cNvPr>
          <p:cNvSpPr>
            <a:spLocks noGrp="1"/>
          </p:cNvSpPr>
          <p:nvPr>
            <p:ph type="sldNum" sz="quarter" idx="5"/>
          </p:nvPr>
        </p:nvSpPr>
        <p:spPr/>
        <p:txBody>
          <a:bodyPr/>
          <a:lstStyle/>
          <a:p>
            <a:fld id="{3681C7CD-4980-4292-A97E-9E6021FEE908}" type="slidenum">
              <a:rPr lang="en-GB" smtClean="0"/>
              <a:t>5</a:t>
            </a:fld>
            <a:endParaRPr lang="en-GB"/>
          </a:p>
        </p:txBody>
      </p:sp>
    </p:spTree>
    <p:extLst>
      <p:ext uri="{BB962C8B-B14F-4D97-AF65-F5344CB8AC3E}">
        <p14:creationId xmlns:p14="http://schemas.microsoft.com/office/powerpoint/2010/main" val="2345112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4E519-6638-45D6-6E8A-2273FB40A1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F7607E-41F5-6C9C-0CF8-5883F07D6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8A3D3B-6331-CB97-4BE9-6931BB4915FA}"/>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4EB795AD-D847-3953-AE28-D302F8E70649}"/>
              </a:ext>
            </a:extLst>
          </p:cNvPr>
          <p:cNvSpPr>
            <a:spLocks noGrp="1"/>
          </p:cNvSpPr>
          <p:nvPr>
            <p:ph type="sldNum" sz="quarter" idx="5"/>
          </p:nvPr>
        </p:nvSpPr>
        <p:spPr/>
        <p:txBody>
          <a:bodyPr/>
          <a:lstStyle/>
          <a:p>
            <a:fld id="{3681C7CD-4980-4292-A97E-9E6021FEE908}" type="slidenum">
              <a:rPr lang="en-GB" smtClean="0"/>
              <a:t>6</a:t>
            </a:fld>
            <a:endParaRPr lang="en-GB"/>
          </a:p>
        </p:txBody>
      </p:sp>
    </p:spTree>
    <p:extLst>
      <p:ext uri="{BB962C8B-B14F-4D97-AF65-F5344CB8AC3E}">
        <p14:creationId xmlns:p14="http://schemas.microsoft.com/office/powerpoint/2010/main" val="2697531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78CE6-A035-BDC6-C375-B024E002D4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DC494A-7B5B-8385-A95D-1E2C08DAFB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A0917E-D787-E5F0-165F-C8702BAB34C6}"/>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36DEB061-9543-FF62-7E67-CAF6F5065F53}"/>
              </a:ext>
            </a:extLst>
          </p:cNvPr>
          <p:cNvSpPr>
            <a:spLocks noGrp="1"/>
          </p:cNvSpPr>
          <p:nvPr>
            <p:ph type="sldNum" sz="quarter" idx="5"/>
          </p:nvPr>
        </p:nvSpPr>
        <p:spPr/>
        <p:txBody>
          <a:bodyPr/>
          <a:lstStyle/>
          <a:p>
            <a:fld id="{3681C7CD-4980-4292-A97E-9E6021FEE908}" type="slidenum">
              <a:rPr lang="en-GB" smtClean="0"/>
              <a:t>7</a:t>
            </a:fld>
            <a:endParaRPr lang="en-GB"/>
          </a:p>
        </p:txBody>
      </p:sp>
    </p:spTree>
    <p:extLst>
      <p:ext uri="{BB962C8B-B14F-4D97-AF65-F5344CB8AC3E}">
        <p14:creationId xmlns:p14="http://schemas.microsoft.com/office/powerpoint/2010/main" val="3825293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EAAA9-91A1-D3BD-0A93-368105C7E2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B3E25F-F3B7-B2F3-DA79-6B385EC269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269E9A-C1E7-D882-BCE2-2E2D4CFDD5E9}"/>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A7AE9B90-5E89-1EF5-EAB4-2549C354C560}"/>
              </a:ext>
            </a:extLst>
          </p:cNvPr>
          <p:cNvSpPr>
            <a:spLocks noGrp="1"/>
          </p:cNvSpPr>
          <p:nvPr>
            <p:ph type="sldNum" sz="quarter" idx="5"/>
          </p:nvPr>
        </p:nvSpPr>
        <p:spPr/>
        <p:txBody>
          <a:bodyPr/>
          <a:lstStyle/>
          <a:p>
            <a:fld id="{3681C7CD-4980-4292-A97E-9E6021FEE908}" type="slidenum">
              <a:rPr lang="en-GB" smtClean="0"/>
              <a:t>8</a:t>
            </a:fld>
            <a:endParaRPr lang="en-GB"/>
          </a:p>
        </p:txBody>
      </p:sp>
    </p:spTree>
    <p:extLst>
      <p:ext uri="{BB962C8B-B14F-4D97-AF65-F5344CB8AC3E}">
        <p14:creationId xmlns:p14="http://schemas.microsoft.com/office/powerpoint/2010/main" val="39424093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AEAEA-CE25-FF78-57C6-C1C7A9CD0A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946790-7336-B32C-4822-6EC244F89B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F98DE5-0359-2C55-1174-CCAFA5B802AA}"/>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8913C68D-6E56-CF32-E592-AAA53EA71160}"/>
              </a:ext>
            </a:extLst>
          </p:cNvPr>
          <p:cNvSpPr>
            <a:spLocks noGrp="1"/>
          </p:cNvSpPr>
          <p:nvPr>
            <p:ph type="sldNum" sz="quarter" idx="5"/>
          </p:nvPr>
        </p:nvSpPr>
        <p:spPr/>
        <p:txBody>
          <a:bodyPr/>
          <a:lstStyle/>
          <a:p>
            <a:fld id="{3681C7CD-4980-4292-A97E-9E6021FEE908}" type="slidenum">
              <a:rPr lang="en-GB" smtClean="0"/>
              <a:t>9</a:t>
            </a:fld>
            <a:endParaRPr lang="en-GB"/>
          </a:p>
        </p:txBody>
      </p:sp>
    </p:spTree>
    <p:extLst>
      <p:ext uri="{BB962C8B-B14F-4D97-AF65-F5344CB8AC3E}">
        <p14:creationId xmlns:p14="http://schemas.microsoft.com/office/powerpoint/2010/main" val="39374433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BEBA5-8326-54AD-719F-736795D37F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AA49CF-221E-4C4B-D236-AD09C696D4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A55006-8428-365E-712E-0D0A9541E211}"/>
              </a:ext>
            </a:extLst>
          </p:cNvPr>
          <p:cNvSpPr>
            <a:spLocks noGrp="1"/>
          </p:cNvSpPr>
          <p:nvPr>
            <p:ph type="body" idx="1"/>
          </p:nvPr>
        </p:nvSpPr>
        <p:spPr/>
        <p:txBody>
          <a:bodyPr/>
          <a:lstStyle/>
          <a:p>
            <a:pPr marL="0" indent="0" algn="l">
              <a:buNone/>
            </a:pPr>
            <a:endParaRPr lang="pt-BR" sz="1200" dirty="0">
              <a:solidFill>
                <a:srgbClr val="FF0000"/>
              </a:solidFill>
            </a:endParaRPr>
          </a:p>
        </p:txBody>
      </p:sp>
      <p:sp>
        <p:nvSpPr>
          <p:cNvPr id="4" name="Slide Number Placeholder 3">
            <a:extLst>
              <a:ext uri="{FF2B5EF4-FFF2-40B4-BE49-F238E27FC236}">
                <a16:creationId xmlns:a16="http://schemas.microsoft.com/office/drawing/2014/main" id="{B1DBA07B-BF95-AD61-E8D6-D05DA055990D}"/>
              </a:ext>
            </a:extLst>
          </p:cNvPr>
          <p:cNvSpPr>
            <a:spLocks noGrp="1"/>
          </p:cNvSpPr>
          <p:nvPr>
            <p:ph type="sldNum" sz="quarter" idx="5"/>
          </p:nvPr>
        </p:nvSpPr>
        <p:spPr/>
        <p:txBody>
          <a:bodyPr/>
          <a:lstStyle/>
          <a:p>
            <a:fld id="{3681C7CD-4980-4292-A97E-9E6021FEE908}" type="slidenum">
              <a:rPr lang="en-GB" smtClean="0"/>
              <a:t>10</a:t>
            </a:fld>
            <a:endParaRPr lang="en-GB"/>
          </a:p>
        </p:txBody>
      </p:sp>
    </p:spTree>
    <p:extLst>
      <p:ext uri="{BB962C8B-B14F-4D97-AF65-F5344CB8AC3E}">
        <p14:creationId xmlns:p14="http://schemas.microsoft.com/office/powerpoint/2010/main" val="19676254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17089DE-24F4-3999-31D1-32BDCC4EF975}"/>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475" y="-3768"/>
            <a:ext cx="12191525" cy="3646636"/>
          </a:xfrm>
          <a:prstGeom prst="rect">
            <a:avLst/>
          </a:prstGeom>
        </p:spPr>
      </p:pic>
      <p:pic>
        <p:nvPicPr>
          <p:cNvPr id="6" name="Picture 5">
            <a:extLst>
              <a:ext uri="{FF2B5EF4-FFF2-40B4-BE49-F238E27FC236}">
                <a16:creationId xmlns:a16="http://schemas.microsoft.com/office/drawing/2014/main" id="{CF0436F5-4759-CE02-9A1C-07D30041419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0" y="541538"/>
            <a:ext cx="12192000" cy="6858001"/>
          </a:xfrm>
          <a:prstGeom prst="rect">
            <a:avLst/>
          </a:prstGeom>
        </p:spPr>
      </p:pic>
      <p:pic>
        <p:nvPicPr>
          <p:cNvPr id="16" name="Picture 15">
            <a:extLst>
              <a:ext uri="{FF2B5EF4-FFF2-40B4-BE49-F238E27FC236}">
                <a16:creationId xmlns:a16="http://schemas.microsoft.com/office/drawing/2014/main" id="{01A01DBF-6845-8111-1CE3-3D349B59292F}"/>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0283" y="1754750"/>
            <a:ext cx="1811433" cy="1799998"/>
          </a:xfrm>
          <a:prstGeom prst="rect">
            <a:avLst/>
          </a:prstGeom>
        </p:spPr>
      </p:pic>
      <p:pic>
        <p:nvPicPr>
          <p:cNvPr id="2" name="Picture 1" descr="A purple line art of a hammer and screwdriver&#10;&#10;Description automatically generated">
            <a:extLst>
              <a:ext uri="{FF2B5EF4-FFF2-40B4-BE49-F238E27FC236}">
                <a16:creationId xmlns:a16="http://schemas.microsoft.com/office/drawing/2014/main" id="{F9A2B2EA-5855-63E1-F142-636DF3EEE51B}"/>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5624143" y="2168664"/>
            <a:ext cx="975575" cy="949577"/>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432673"/>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Footer Placeholder 4">
            <a:extLst>
              <a:ext uri="{FF2B5EF4-FFF2-40B4-BE49-F238E27FC236}">
                <a16:creationId xmlns:a16="http://schemas.microsoft.com/office/drawing/2014/main" id="{E33622E4-CEE5-F34B-4F3F-C30CEBF6A7A0}"/>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p:nvPr>
        </p:nvSpPr>
        <p:spPr>
          <a:xfrm>
            <a:off x="6096000" y="2835691"/>
            <a:ext cx="5623668" cy="534189"/>
          </a:xfrm>
        </p:spPr>
        <p:txBody>
          <a:bodyPr>
            <a:noAutofit/>
          </a:bodyPr>
          <a:lstStyle>
            <a:lvl1pPr marL="0" indent="0" algn="r">
              <a:buNone/>
              <a:defRPr sz="2000" b="1" i="0" u="none">
                <a:solidFill>
                  <a:srgbClr val="432673"/>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edit Master text styles</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p:nvPr>
        </p:nvSpPr>
        <p:spPr>
          <a:xfrm>
            <a:off x="1524000" y="5625863"/>
            <a:ext cx="9144000" cy="458004"/>
          </a:xfrm>
        </p:spPr>
        <p:txBody>
          <a:bodyPr>
            <a:noAutofit/>
          </a:bodyPr>
          <a:lstStyle>
            <a:lvl1pPr marL="0" indent="0" algn="ctr">
              <a:buNone/>
              <a:defRPr sz="2400">
                <a:solidFill>
                  <a:schemeClr val="tx1">
                    <a:lumMod val="85000"/>
                    <a:lumOff val="15000"/>
                  </a:schemeClr>
                </a:solidFill>
              </a:defRPr>
            </a:lvl1pPr>
          </a:lstStyle>
          <a:p>
            <a:pPr lvl="0"/>
            <a:r>
              <a:rPr lang="en-US" dirty="0"/>
              <a:t>Click to edit Master text styles</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685408" y="2278079"/>
            <a:ext cx="2049637" cy="860482"/>
          </a:xfrm>
          <a:prstGeom prst="rect">
            <a:avLst/>
          </a:prstGeom>
        </p:spPr>
      </p:pic>
    </p:spTree>
    <p:extLst>
      <p:ext uri="{BB962C8B-B14F-4D97-AF65-F5344CB8AC3E}">
        <p14:creationId xmlns:p14="http://schemas.microsoft.com/office/powerpoint/2010/main" val="340950735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tivity_answers">
    <p:spTree>
      <p:nvGrpSpPr>
        <p:cNvPr id="1" name=""/>
        <p:cNvGrpSpPr/>
        <p:nvPr/>
      </p:nvGrpSpPr>
      <p:grpSpPr>
        <a:xfrm>
          <a:off x="0" y="0"/>
          <a:ext cx="0" cy="0"/>
          <a:chOff x="0" y="0"/>
          <a:chExt cx="0" cy="0"/>
        </a:xfrm>
      </p:grpSpPr>
      <p:pic>
        <p:nvPicPr>
          <p:cNvPr id="6" name="Picture 5" descr="A purple and black file folder&#10;&#10;Description automatically generated">
            <a:extLst>
              <a:ext uri="{FF2B5EF4-FFF2-40B4-BE49-F238E27FC236}">
                <a16:creationId xmlns:a16="http://schemas.microsoft.com/office/drawing/2014/main" id="{F16B8672-3324-2BD0-DC4A-76ED051556E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556311" y="1610866"/>
            <a:ext cx="4635689" cy="5247133"/>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59635E-39ED-F784-26B0-6A6520D6ADE2}"/>
              </a:ext>
            </a:extLst>
          </p:cNvPr>
          <p:cNvSpPr>
            <a:spLocks noGrp="1"/>
          </p:cNvSpPr>
          <p:nvPr>
            <p:ph type="body" sz="quarter" idx="10"/>
          </p:nvPr>
        </p:nvSpPr>
        <p:spPr>
          <a:xfrm>
            <a:off x="8175008" y="2892829"/>
            <a:ext cx="3507474" cy="3284134"/>
          </a:xfrm>
        </p:spPr>
        <p:txBody>
          <a:bodyPr>
            <a:normAutofit/>
          </a:bodyPr>
          <a:lstStyle>
            <a:lvl1pPr marL="0" indent="0">
              <a:buNone/>
              <a:defRPr sz="2000">
                <a:solidFill>
                  <a:srgbClr val="10283A"/>
                </a:solidFill>
              </a:defRPr>
            </a:lvl1pPr>
            <a:lvl2pPr marL="457200" indent="0">
              <a:buNone/>
              <a:defRPr sz="2000">
                <a:solidFill>
                  <a:srgbClr val="10283A"/>
                </a:solidFill>
              </a:defRPr>
            </a:lvl2pPr>
            <a:lvl3pPr marL="914400" indent="0">
              <a:buNone/>
              <a:defRPr sz="2000">
                <a:solidFill>
                  <a:srgbClr val="10283A"/>
                </a:solidFill>
              </a:defRPr>
            </a:lvl3pPr>
            <a:lvl4pPr marL="1371600" indent="0">
              <a:buNone/>
              <a:defRPr sz="2000">
                <a:solidFill>
                  <a:srgbClr val="10283A"/>
                </a:solidFill>
              </a:defRPr>
            </a:lvl4pPr>
            <a:lvl5pPr marL="1828800" indent="0">
              <a:buNone/>
              <a:defRPr sz="2000">
                <a:solidFill>
                  <a:srgbClr val="10283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4">
            <a:extLst>
              <a:ext uri="{FF2B5EF4-FFF2-40B4-BE49-F238E27FC236}">
                <a16:creationId xmlns:a16="http://schemas.microsoft.com/office/drawing/2014/main" id="{614E3177-C0BC-55FC-4E39-B45CD33145B8}"/>
              </a:ext>
            </a:extLst>
          </p:cNvPr>
          <p:cNvSpPr>
            <a:spLocks noGrp="1"/>
          </p:cNvSpPr>
          <p:nvPr>
            <p:ph type="body" sz="quarter" idx="11"/>
          </p:nvPr>
        </p:nvSpPr>
        <p:spPr>
          <a:xfrm>
            <a:off x="8175008" y="2055812"/>
            <a:ext cx="2689727" cy="620511"/>
          </a:xfrm>
        </p:spPr>
        <p:txBody>
          <a:bodyPr>
            <a:normAutofit/>
          </a:bodyPr>
          <a:lstStyle>
            <a:lvl1pPr marL="0" indent="0">
              <a:buNone/>
              <a:defRPr sz="2800" b="1">
                <a:solidFill>
                  <a:srgbClr val="10283A"/>
                </a:solidFill>
              </a:defRPr>
            </a:lvl1pPr>
            <a:lvl2pPr marL="457200" indent="0">
              <a:buNone/>
              <a:defRPr sz="2000">
                <a:solidFill>
                  <a:srgbClr val="FF0000"/>
                </a:solidFill>
              </a:defRPr>
            </a:lvl2pPr>
            <a:lvl3pPr marL="914400" indent="0">
              <a:buNone/>
              <a:defRPr sz="2000">
                <a:solidFill>
                  <a:srgbClr val="FF0000"/>
                </a:solidFill>
              </a:defRPr>
            </a:lvl3pPr>
            <a:lvl4pPr marL="1371600" indent="0">
              <a:buNone/>
              <a:defRPr sz="2000">
                <a:solidFill>
                  <a:srgbClr val="FF0000"/>
                </a:solidFill>
              </a:defRPr>
            </a:lvl4pPr>
            <a:lvl5pPr marL="1828800" indent="0">
              <a:buNone/>
              <a:defRPr sz="2000">
                <a:solidFill>
                  <a:srgbClr val="FF0000"/>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E5E4C997-4AE7-5413-8EBD-5D3A204E8318}"/>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9" name="Text Placeholder 12">
            <a:extLst>
              <a:ext uri="{FF2B5EF4-FFF2-40B4-BE49-F238E27FC236}">
                <a16:creationId xmlns:a16="http://schemas.microsoft.com/office/drawing/2014/main" id="{38E42E70-E1D6-307E-10B0-2F5B246987F6}"/>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10" name="Footer Placeholder 4">
            <a:extLst>
              <a:ext uri="{FF2B5EF4-FFF2-40B4-BE49-F238E27FC236}">
                <a16:creationId xmlns:a16="http://schemas.microsoft.com/office/drawing/2014/main" id="{7CEA2D98-9411-DB52-E555-5C28505E8954}"/>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4581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ctivity_text+image">
    <p:spTree>
      <p:nvGrpSpPr>
        <p:cNvPr id="1" name=""/>
        <p:cNvGrpSpPr/>
        <p:nvPr/>
      </p:nvGrpSpPr>
      <p:grpSpPr>
        <a:xfrm>
          <a:off x="0" y="0"/>
          <a:ext cx="0" cy="0"/>
          <a:chOff x="0" y="0"/>
          <a:chExt cx="0" cy="0"/>
        </a:xfrm>
      </p:grpSpPr>
      <p:sp>
        <p:nvSpPr>
          <p:cNvPr id="9" name="Content Placeholder 3">
            <a:extLst>
              <a:ext uri="{FF2B5EF4-FFF2-40B4-BE49-F238E27FC236}">
                <a16:creationId xmlns:a16="http://schemas.microsoft.com/office/drawing/2014/main" id="{81CF4477-6D3D-2D7E-2E3D-CAC0483B27E4}"/>
              </a:ext>
            </a:extLst>
          </p:cNvPr>
          <p:cNvSpPr>
            <a:spLocks noGrp="1"/>
          </p:cNvSpPr>
          <p:nvPr>
            <p:ph sz="half" idx="10"/>
          </p:nvPr>
        </p:nvSpPr>
        <p:spPr>
          <a:xfrm>
            <a:off x="839788" y="1872343"/>
            <a:ext cx="3932238" cy="39887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42D7E2D6-6541-EB56-B25E-8362BF154465}"/>
              </a:ext>
            </a:extLst>
          </p:cNvPr>
          <p:cNvSpPr>
            <a:spLocks noGrp="1"/>
          </p:cNvSpPr>
          <p:nvPr>
            <p:ph type="title"/>
          </p:nvPr>
        </p:nvSpPr>
        <p:spPr>
          <a:xfrm>
            <a:off x="839788" y="457200"/>
            <a:ext cx="3932237" cy="1255486"/>
          </a:xfrm>
        </p:spPr>
        <p:txBody>
          <a:bodyPr anchor="b">
            <a:normAutofit/>
          </a:bodyPr>
          <a:lstStyle>
            <a:lvl1pPr>
              <a:defRPr sz="3600"/>
            </a:lvl1pPr>
          </a:lstStyle>
          <a:p>
            <a:r>
              <a:rPr lang="en-US" dirty="0"/>
              <a:t>Click to edit Master title style</a:t>
            </a:r>
            <a:endParaRPr lang="en-GB" dirty="0"/>
          </a:p>
        </p:txBody>
      </p:sp>
      <p:sp>
        <p:nvSpPr>
          <p:cNvPr id="3" name="Picture Placeholder 2">
            <a:extLst>
              <a:ext uri="{FF2B5EF4-FFF2-40B4-BE49-F238E27FC236}">
                <a16:creationId xmlns:a16="http://schemas.microsoft.com/office/drawing/2014/main" id="{FB401A65-36E9-75E7-2C99-A3E54302453D}"/>
              </a:ext>
            </a:extLst>
          </p:cNvPr>
          <p:cNvSpPr>
            <a:spLocks noGrp="1"/>
          </p:cNvSpPr>
          <p:nvPr>
            <p:ph type="pic" idx="1"/>
          </p:nvPr>
        </p:nvSpPr>
        <p:spPr>
          <a:xfrm>
            <a:off x="5183188" y="1284514"/>
            <a:ext cx="5762398" cy="4576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13" name="Text Placeholder 12">
            <a:extLst>
              <a:ext uri="{FF2B5EF4-FFF2-40B4-BE49-F238E27FC236}">
                <a16:creationId xmlns:a16="http://schemas.microsoft.com/office/drawing/2014/main" id="{4B12EA37-2B28-33A5-1D17-A7374800F6F7}"/>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4" name="Text Placeholder 5">
            <a:extLst>
              <a:ext uri="{FF2B5EF4-FFF2-40B4-BE49-F238E27FC236}">
                <a16:creationId xmlns:a16="http://schemas.microsoft.com/office/drawing/2014/main" id="{2B62C6E0-46EF-437B-CFEB-4B65E34ADC2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5" name="Footer Placeholder 4">
            <a:extLst>
              <a:ext uri="{FF2B5EF4-FFF2-40B4-BE49-F238E27FC236}">
                <a16:creationId xmlns:a16="http://schemas.microsoft.com/office/drawing/2014/main" id="{5AA5DE30-0494-C942-1FDB-8B5CE4AA7573}"/>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69483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ctivity_two 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5" name="Content Placeholder 2">
            <a:extLst>
              <a:ext uri="{FF2B5EF4-FFF2-40B4-BE49-F238E27FC236}">
                <a16:creationId xmlns:a16="http://schemas.microsoft.com/office/drawing/2014/main" id="{7D15544B-F175-9EAE-3425-9D9811AB2A77}"/>
              </a:ext>
            </a:extLst>
          </p:cNvPr>
          <p:cNvSpPr>
            <a:spLocks noGrp="1"/>
          </p:cNvSpPr>
          <p:nvPr>
            <p:ph idx="10"/>
          </p:nvPr>
        </p:nvSpPr>
        <p:spPr>
          <a:xfrm>
            <a:off x="838200" y="1978025"/>
            <a:ext cx="5196840" cy="4351338"/>
          </a:xfrm>
          <a:noFill/>
          <a:ln w="28575">
            <a:solidFill>
              <a:srgbClr val="EBDDF4"/>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401330FB-8399-C74E-BF60-F600FDC5CC02}"/>
              </a:ext>
            </a:extLst>
          </p:cNvPr>
          <p:cNvSpPr>
            <a:spLocks noGrp="1"/>
          </p:cNvSpPr>
          <p:nvPr>
            <p:ph idx="11"/>
          </p:nvPr>
        </p:nvSpPr>
        <p:spPr>
          <a:xfrm>
            <a:off x="6168046" y="1978025"/>
            <a:ext cx="5196840" cy="4351338"/>
          </a:xfrm>
          <a:noFill/>
          <a:ln w="28575">
            <a:solidFill>
              <a:srgbClr val="EBDDF4"/>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12">
            <a:extLst>
              <a:ext uri="{FF2B5EF4-FFF2-40B4-BE49-F238E27FC236}">
                <a16:creationId xmlns:a16="http://schemas.microsoft.com/office/drawing/2014/main" id="{E5148E20-5D43-7AC1-2CBA-646804B0C41F}"/>
              </a:ext>
            </a:extLst>
          </p:cNvPr>
          <p:cNvSpPr>
            <a:spLocks noGrp="1"/>
          </p:cNvSpPr>
          <p:nvPr>
            <p:ph type="body" sz="quarter" idx="12"/>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Text Placeholder 5">
            <a:extLst>
              <a:ext uri="{FF2B5EF4-FFF2-40B4-BE49-F238E27FC236}">
                <a16:creationId xmlns:a16="http://schemas.microsoft.com/office/drawing/2014/main" id="{DE05CFA6-FB5A-1E49-1F0A-E11C421F4B8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6" name="Footer Placeholder 4">
            <a:extLst>
              <a:ext uri="{FF2B5EF4-FFF2-40B4-BE49-F238E27FC236}">
                <a16:creationId xmlns:a16="http://schemas.microsoft.com/office/drawing/2014/main" id="{5E5EB548-C07B-2039-848D-FE6BAABA050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713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ctivity_text+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7083829" cy="4351338"/>
          </a:xfrm>
          <a:solidFill>
            <a:schemeClr val="bg1"/>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2">
            <a:extLst>
              <a:ext uri="{FF2B5EF4-FFF2-40B4-BE49-F238E27FC236}">
                <a16:creationId xmlns:a16="http://schemas.microsoft.com/office/drawing/2014/main" id="{B5360CA8-9563-DFF9-85DA-504D23632949}"/>
              </a:ext>
            </a:extLst>
          </p:cNvPr>
          <p:cNvSpPr>
            <a:spLocks noGrp="1"/>
          </p:cNvSpPr>
          <p:nvPr>
            <p:ph idx="10"/>
          </p:nvPr>
        </p:nvSpPr>
        <p:spPr>
          <a:xfrm>
            <a:off x="8179724" y="1825625"/>
            <a:ext cx="3174076" cy="4351338"/>
          </a:xfrm>
          <a:custGeom>
            <a:avLst/>
            <a:gdLst>
              <a:gd name="connsiteX0" fmla="*/ 0 w 3174076"/>
              <a:gd name="connsiteY0" fmla="*/ 0 h 4351338"/>
              <a:gd name="connsiteX1" fmla="*/ 539593 w 3174076"/>
              <a:gd name="connsiteY1" fmla="*/ 0 h 4351338"/>
              <a:gd name="connsiteX2" fmla="*/ 1079186 w 3174076"/>
              <a:gd name="connsiteY2" fmla="*/ 0 h 4351338"/>
              <a:gd name="connsiteX3" fmla="*/ 1650520 w 3174076"/>
              <a:gd name="connsiteY3" fmla="*/ 0 h 4351338"/>
              <a:gd name="connsiteX4" fmla="*/ 2253594 w 3174076"/>
              <a:gd name="connsiteY4" fmla="*/ 0 h 4351338"/>
              <a:gd name="connsiteX5" fmla="*/ 3174076 w 3174076"/>
              <a:gd name="connsiteY5" fmla="*/ 0 h 4351338"/>
              <a:gd name="connsiteX6" fmla="*/ 3174076 w 3174076"/>
              <a:gd name="connsiteY6" fmla="*/ 708646 h 4351338"/>
              <a:gd name="connsiteX7" fmla="*/ 3174076 w 3174076"/>
              <a:gd name="connsiteY7" fmla="*/ 1199726 h 4351338"/>
              <a:gd name="connsiteX8" fmla="*/ 3174076 w 3174076"/>
              <a:gd name="connsiteY8" fmla="*/ 1734319 h 4351338"/>
              <a:gd name="connsiteX9" fmla="*/ 3174076 w 3174076"/>
              <a:gd name="connsiteY9" fmla="*/ 2312425 h 4351338"/>
              <a:gd name="connsiteX10" fmla="*/ 3174076 w 3174076"/>
              <a:gd name="connsiteY10" fmla="*/ 2890532 h 4351338"/>
              <a:gd name="connsiteX11" fmla="*/ 3174076 w 3174076"/>
              <a:gd name="connsiteY11" fmla="*/ 3425125 h 4351338"/>
              <a:gd name="connsiteX12" fmla="*/ 3174076 w 3174076"/>
              <a:gd name="connsiteY12" fmla="*/ 4351338 h 4351338"/>
              <a:gd name="connsiteX13" fmla="*/ 2475779 w 3174076"/>
              <a:gd name="connsiteY13" fmla="*/ 4351338 h 4351338"/>
              <a:gd name="connsiteX14" fmla="*/ 1809223 w 3174076"/>
              <a:gd name="connsiteY14" fmla="*/ 4351338 h 4351338"/>
              <a:gd name="connsiteX15" fmla="*/ 1206149 w 3174076"/>
              <a:gd name="connsiteY15" fmla="*/ 4351338 h 4351338"/>
              <a:gd name="connsiteX16" fmla="*/ 0 w 3174076"/>
              <a:gd name="connsiteY16" fmla="*/ 4351338 h 4351338"/>
              <a:gd name="connsiteX17" fmla="*/ 0 w 3174076"/>
              <a:gd name="connsiteY17" fmla="*/ 3642692 h 4351338"/>
              <a:gd name="connsiteX18" fmla="*/ 0 w 3174076"/>
              <a:gd name="connsiteY18" fmla="*/ 3151612 h 4351338"/>
              <a:gd name="connsiteX19" fmla="*/ 0 w 3174076"/>
              <a:gd name="connsiteY19" fmla="*/ 2486479 h 4351338"/>
              <a:gd name="connsiteX20" fmla="*/ 0 w 3174076"/>
              <a:gd name="connsiteY20" fmla="*/ 1995399 h 4351338"/>
              <a:gd name="connsiteX21" fmla="*/ 0 w 3174076"/>
              <a:gd name="connsiteY21" fmla="*/ 1286753 h 4351338"/>
              <a:gd name="connsiteX22" fmla="*/ 0 w 3174076"/>
              <a:gd name="connsiteY22" fmla="*/ 665133 h 4351338"/>
              <a:gd name="connsiteX23" fmla="*/ 0 w 3174076"/>
              <a:gd name="connsiteY23" fmla="*/ 0 h 4351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174076" h="4351338" fill="none" extrusionOk="0">
                <a:moveTo>
                  <a:pt x="0" y="0"/>
                </a:moveTo>
                <a:cubicBezTo>
                  <a:pt x="268416" y="-23827"/>
                  <a:pt x="352197" y="24648"/>
                  <a:pt x="539593" y="0"/>
                </a:cubicBezTo>
                <a:cubicBezTo>
                  <a:pt x="726989" y="-24648"/>
                  <a:pt x="971240" y="-20080"/>
                  <a:pt x="1079186" y="0"/>
                </a:cubicBezTo>
                <a:cubicBezTo>
                  <a:pt x="1187132" y="20080"/>
                  <a:pt x="1440798" y="-18762"/>
                  <a:pt x="1650520" y="0"/>
                </a:cubicBezTo>
                <a:cubicBezTo>
                  <a:pt x="1860242" y="18762"/>
                  <a:pt x="2083458" y="-8389"/>
                  <a:pt x="2253594" y="0"/>
                </a:cubicBezTo>
                <a:cubicBezTo>
                  <a:pt x="2423730" y="8389"/>
                  <a:pt x="2941083" y="-37671"/>
                  <a:pt x="3174076" y="0"/>
                </a:cubicBezTo>
                <a:cubicBezTo>
                  <a:pt x="3171503" y="328352"/>
                  <a:pt x="3162404" y="507417"/>
                  <a:pt x="3174076" y="708646"/>
                </a:cubicBezTo>
                <a:cubicBezTo>
                  <a:pt x="3185748" y="909875"/>
                  <a:pt x="3188485" y="1079887"/>
                  <a:pt x="3174076" y="1199726"/>
                </a:cubicBezTo>
                <a:cubicBezTo>
                  <a:pt x="3159667" y="1319565"/>
                  <a:pt x="3151895" y="1579508"/>
                  <a:pt x="3174076" y="1734319"/>
                </a:cubicBezTo>
                <a:cubicBezTo>
                  <a:pt x="3196257" y="1889130"/>
                  <a:pt x="3195829" y="2045705"/>
                  <a:pt x="3174076" y="2312425"/>
                </a:cubicBezTo>
                <a:cubicBezTo>
                  <a:pt x="3152323" y="2579145"/>
                  <a:pt x="3169865" y="2685824"/>
                  <a:pt x="3174076" y="2890532"/>
                </a:cubicBezTo>
                <a:cubicBezTo>
                  <a:pt x="3178287" y="3095240"/>
                  <a:pt x="3171104" y="3213803"/>
                  <a:pt x="3174076" y="3425125"/>
                </a:cubicBezTo>
                <a:cubicBezTo>
                  <a:pt x="3177048" y="3636447"/>
                  <a:pt x="3154403" y="4108609"/>
                  <a:pt x="3174076" y="4351338"/>
                </a:cubicBezTo>
                <a:cubicBezTo>
                  <a:pt x="3031832" y="4321705"/>
                  <a:pt x="2622579" y="4372546"/>
                  <a:pt x="2475779" y="4351338"/>
                </a:cubicBezTo>
                <a:cubicBezTo>
                  <a:pt x="2328979" y="4330130"/>
                  <a:pt x="2072231" y="4349691"/>
                  <a:pt x="1809223" y="4351338"/>
                </a:cubicBezTo>
                <a:cubicBezTo>
                  <a:pt x="1546215" y="4352985"/>
                  <a:pt x="1343102" y="4378518"/>
                  <a:pt x="1206149" y="4351338"/>
                </a:cubicBezTo>
                <a:cubicBezTo>
                  <a:pt x="1069196" y="4324158"/>
                  <a:pt x="376438" y="4330080"/>
                  <a:pt x="0" y="4351338"/>
                </a:cubicBezTo>
                <a:cubicBezTo>
                  <a:pt x="32564" y="4157387"/>
                  <a:pt x="11478" y="3815685"/>
                  <a:pt x="0" y="3642692"/>
                </a:cubicBezTo>
                <a:cubicBezTo>
                  <a:pt x="-11478" y="3469699"/>
                  <a:pt x="-17769" y="3356878"/>
                  <a:pt x="0" y="3151612"/>
                </a:cubicBezTo>
                <a:cubicBezTo>
                  <a:pt x="17769" y="2946346"/>
                  <a:pt x="12578" y="2797666"/>
                  <a:pt x="0" y="2486479"/>
                </a:cubicBezTo>
                <a:cubicBezTo>
                  <a:pt x="-12578" y="2175292"/>
                  <a:pt x="-9907" y="2104087"/>
                  <a:pt x="0" y="1995399"/>
                </a:cubicBezTo>
                <a:cubicBezTo>
                  <a:pt x="9907" y="1886711"/>
                  <a:pt x="11327" y="1512831"/>
                  <a:pt x="0" y="1286753"/>
                </a:cubicBezTo>
                <a:cubicBezTo>
                  <a:pt x="-11327" y="1060675"/>
                  <a:pt x="5859" y="832266"/>
                  <a:pt x="0" y="665133"/>
                </a:cubicBezTo>
                <a:cubicBezTo>
                  <a:pt x="-5859" y="498000"/>
                  <a:pt x="75" y="259686"/>
                  <a:pt x="0" y="0"/>
                </a:cubicBezTo>
                <a:close/>
              </a:path>
              <a:path w="3174076" h="4351338" stroke="0" extrusionOk="0">
                <a:moveTo>
                  <a:pt x="0" y="0"/>
                </a:moveTo>
                <a:cubicBezTo>
                  <a:pt x="238831" y="14723"/>
                  <a:pt x="480051" y="-10538"/>
                  <a:pt x="698297" y="0"/>
                </a:cubicBezTo>
                <a:cubicBezTo>
                  <a:pt x="916543" y="10538"/>
                  <a:pt x="1154726" y="13383"/>
                  <a:pt x="1301371" y="0"/>
                </a:cubicBezTo>
                <a:cubicBezTo>
                  <a:pt x="1448016" y="-13383"/>
                  <a:pt x="1807132" y="-30"/>
                  <a:pt x="1999668" y="0"/>
                </a:cubicBezTo>
                <a:cubicBezTo>
                  <a:pt x="2192204" y="30"/>
                  <a:pt x="2655866" y="13746"/>
                  <a:pt x="3174076" y="0"/>
                </a:cubicBezTo>
                <a:cubicBezTo>
                  <a:pt x="3154416" y="328479"/>
                  <a:pt x="3156727" y="507405"/>
                  <a:pt x="3174076" y="665133"/>
                </a:cubicBezTo>
                <a:cubicBezTo>
                  <a:pt x="3191425" y="822861"/>
                  <a:pt x="3193977" y="1042506"/>
                  <a:pt x="3174076" y="1199726"/>
                </a:cubicBezTo>
                <a:cubicBezTo>
                  <a:pt x="3154175" y="1356946"/>
                  <a:pt x="3183847" y="1517591"/>
                  <a:pt x="3174076" y="1821346"/>
                </a:cubicBezTo>
                <a:cubicBezTo>
                  <a:pt x="3164305" y="2125101"/>
                  <a:pt x="3194528" y="2073601"/>
                  <a:pt x="3174076" y="2312425"/>
                </a:cubicBezTo>
                <a:cubicBezTo>
                  <a:pt x="3153624" y="2551249"/>
                  <a:pt x="3185805" y="2772558"/>
                  <a:pt x="3174076" y="2934045"/>
                </a:cubicBezTo>
                <a:cubicBezTo>
                  <a:pt x="3162347" y="3095532"/>
                  <a:pt x="3155247" y="3369274"/>
                  <a:pt x="3174076" y="3599178"/>
                </a:cubicBezTo>
                <a:cubicBezTo>
                  <a:pt x="3192905" y="3829082"/>
                  <a:pt x="3154199" y="4122520"/>
                  <a:pt x="3174076" y="4351338"/>
                </a:cubicBezTo>
                <a:cubicBezTo>
                  <a:pt x="2875561" y="4332635"/>
                  <a:pt x="2778934" y="4334576"/>
                  <a:pt x="2571002" y="4351338"/>
                </a:cubicBezTo>
                <a:cubicBezTo>
                  <a:pt x="2363070" y="4368100"/>
                  <a:pt x="2267472" y="4359571"/>
                  <a:pt x="2031409" y="4351338"/>
                </a:cubicBezTo>
                <a:cubicBezTo>
                  <a:pt x="1795346" y="4343105"/>
                  <a:pt x="1673628" y="4348935"/>
                  <a:pt x="1396593" y="4351338"/>
                </a:cubicBezTo>
                <a:cubicBezTo>
                  <a:pt x="1119558" y="4353741"/>
                  <a:pt x="1036303" y="4351322"/>
                  <a:pt x="793519" y="4351338"/>
                </a:cubicBezTo>
                <a:cubicBezTo>
                  <a:pt x="550735" y="4351354"/>
                  <a:pt x="330547" y="4384738"/>
                  <a:pt x="0" y="4351338"/>
                </a:cubicBezTo>
                <a:cubicBezTo>
                  <a:pt x="12507" y="4129693"/>
                  <a:pt x="4998" y="4047075"/>
                  <a:pt x="0" y="3860258"/>
                </a:cubicBezTo>
                <a:cubicBezTo>
                  <a:pt x="-4998" y="3673441"/>
                  <a:pt x="3114" y="3407381"/>
                  <a:pt x="0" y="3151612"/>
                </a:cubicBezTo>
                <a:cubicBezTo>
                  <a:pt x="-3114" y="2895843"/>
                  <a:pt x="16768" y="2799560"/>
                  <a:pt x="0" y="2617019"/>
                </a:cubicBezTo>
                <a:cubicBezTo>
                  <a:pt x="-16768" y="2434478"/>
                  <a:pt x="-28652" y="2250010"/>
                  <a:pt x="0" y="1908373"/>
                </a:cubicBezTo>
                <a:cubicBezTo>
                  <a:pt x="28652" y="1566736"/>
                  <a:pt x="-2930" y="1442324"/>
                  <a:pt x="0" y="1199726"/>
                </a:cubicBezTo>
                <a:cubicBezTo>
                  <a:pt x="2930" y="957128"/>
                  <a:pt x="8576" y="401800"/>
                  <a:pt x="0" y="0"/>
                </a:cubicBezTo>
                <a:close/>
              </a:path>
            </a:pathLst>
          </a:custGeom>
          <a:solidFill>
            <a:srgbClr val="EBDDF4"/>
          </a:solidFill>
          <a:ln w="19050" cap="sq">
            <a:solidFill>
              <a:srgbClr val="432673"/>
            </a:solidFill>
            <a:extLst>
              <a:ext uri="{C807C97D-BFC1-408E-A445-0C87EB9F89A2}">
                <ask:lineSketchStyleProps xmlns:ask="http://schemas.microsoft.com/office/drawing/2018/sketchyshapes" sd="809461488">
                  <ask:type>
                    <ask:lineSketchFreehand/>
                  </ask:type>
                </ask:lineSketchStyleProps>
              </a:ext>
            </a:extLst>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12">
            <a:extLst>
              <a:ext uri="{FF2B5EF4-FFF2-40B4-BE49-F238E27FC236}">
                <a16:creationId xmlns:a16="http://schemas.microsoft.com/office/drawing/2014/main" id="{6EB070F2-6F26-BF10-67CE-69E180ABB023}"/>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78F13B2F-E75D-A0E3-4CBA-ECA797356F77}"/>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Footer Placeholder 4">
            <a:extLst>
              <a:ext uri="{FF2B5EF4-FFF2-40B4-BE49-F238E27FC236}">
                <a16:creationId xmlns:a16="http://schemas.microsoft.com/office/drawing/2014/main" id="{4776CFD2-EB66-6447-00F6-E53981BB0CA2}"/>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5807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solida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E53E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4" name="Text Placeholder 12">
            <a:extLst>
              <a:ext uri="{FF2B5EF4-FFF2-40B4-BE49-F238E27FC236}">
                <a16:creationId xmlns:a16="http://schemas.microsoft.com/office/drawing/2014/main" id="{EBB2B898-75E4-BA92-0EDE-F8F75E140AC5}"/>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5" name="Footer Placeholder 4">
            <a:extLst>
              <a:ext uri="{FF2B5EF4-FFF2-40B4-BE49-F238E27FC236}">
                <a16:creationId xmlns:a16="http://schemas.microsoft.com/office/drawing/2014/main" id="{DADBBECE-02BD-CA3D-F7DB-87A8E9111223}"/>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047606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sson paus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9C12956-E59C-41DF-E0EF-CAF9E24B3F6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2603"/>
            <a:ext cx="12192000" cy="6858001"/>
          </a:xfrm>
          <a:prstGeom prst="rect">
            <a:avLst/>
          </a:prstGeom>
        </p:spPr>
      </p:pic>
      <p:sp>
        <p:nvSpPr>
          <p:cNvPr id="2" name="Title 1">
            <a:extLst>
              <a:ext uri="{FF2B5EF4-FFF2-40B4-BE49-F238E27FC236}">
                <a16:creationId xmlns:a16="http://schemas.microsoft.com/office/drawing/2014/main" id="{62A84B42-8716-CE90-6869-48F287E44CE1}"/>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432673"/>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Subtitle 2">
            <a:extLst>
              <a:ext uri="{FF2B5EF4-FFF2-40B4-BE49-F238E27FC236}">
                <a16:creationId xmlns:a16="http://schemas.microsoft.com/office/drawing/2014/main" id="{CC25522E-F1EB-D453-3C62-8C88FCE29CDD}"/>
              </a:ext>
            </a:extLst>
          </p:cNvPr>
          <p:cNvSpPr>
            <a:spLocks noGrp="1"/>
          </p:cNvSpPr>
          <p:nvPr>
            <p:ph type="subTitle" idx="1"/>
          </p:nvPr>
        </p:nvSpPr>
        <p:spPr>
          <a:xfrm>
            <a:off x="1524000" y="4903189"/>
            <a:ext cx="9144000" cy="1316636"/>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5" name="Picture 4" descr="A picture containing screenshot, graphics, pattern, circle&#10;&#10;Description automatically generated">
            <a:extLst>
              <a:ext uri="{FF2B5EF4-FFF2-40B4-BE49-F238E27FC236}">
                <a16:creationId xmlns:a16="http://schemas.microsoft.com/office/drawing/2014/main" id="{8437C381-8074-A17F-F687-533B90ACEC0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483453" y="491318"/>
            <a:ext cx="2178305" cy="914500"/>
          </a:xfrm>
          <a:prstGeom prst="rect">
            <a:avLst/>
          </a:prstGeom>
        </p:spPr>
      </p:pic>
      <p:sp>
        <p:nvSpPr>
          <p:cNvPr id="4" name="Footer Placeholder 4">
            <a:extLst>
              <a:ext uri="{FF2B5EF4-FFF2-40B4-BE49-F238E27FC236}">
                <a16:creationId xmlns:a16="http://schemas.microsoft.com/office/drawing/2014/main" id="{AEE19371-2BB3-41EE-B29C-48DF1C9079F9}"/>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3470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_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6400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DC2ED04E-677C-C92B-8D41-838378B5328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
        <p:nvSpPr>
          <p:cNvPr id="9" name="Text Placeholder 8">
            <a:extLst>
              <a:ext uri="{FF2B5EF4-FFF2-40B4-BE49-F238E27FC236}">
                <a16:creationId xmlns:a16="http://schemas.microsoft.com/office/drawing/2014/main" id="{A5DD11EB-73B6-9FA1-9358-3BB8241E05F7}"/>
              </a:ext>
            </a:extLst>
          </p:cNvPr>
          <p:cNvSpPr>
            <a:spLocks noGrp="1"/>
          </p:cNvSpPr>
          <p:nvPr>
            <p:ph type="body" sz="quarter" idx="10"/>
          </p:nvPr>
        </p:nvSpPr>
        <p:spPr>
          <a:xfrm>
            <a:off x="7530353" y="1825625"/>
            <a:ext cx="3823447" cy="4351338"/>
          </a:xfrm>
          <a:solidFill>
            <a:schemeClr val="bg1"/>
          </a:solidFill>
          <a:ln w="28575">
            <a:solidFill>
              <a:srgbClr val="88A2FF"/>
            </a:solidFill>
          </a:ln>
        </p:spPr>
        <p:txBody>
          <a:bodyPr lIns="180000" tIns="144000" rIns="180000" bIns="144000">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edit Master text styles</a:t>
            </a:r>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11" name="Text Placeholder 12">
            <a:extLst>
              <a:ext uri="{FF2B5EF4-FFF2-40B4-BE49-F238E27FC236}">
                <a16:creationId xmlns:a16="http://schemas.microsoft.com/office/drawing/2014/main" id="{35391365-8BD4-3948-009B-4610525006BF}"/>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294610314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_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solidFill>
            <a:srgbClr val="EBDDF4"/>
          </a:solidFill>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927FA953-FAA1-35E6-D6EB-E529BDA03F7B}"/>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5" name="Footer Placeholder 4">
            <a:extLst>
              <a:ext uri="{FF2B5EF4-FFF2-40B4-BE49-F238E27FC236}">
                <a16:creationId xmlns:a16="http://schemas.microsoft.com/office/drawing/2014/main" id="{CCAFF637-EE3D-1D0E-32D7-53BE9C19F1BF}"/>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44703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_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5921829" cy="4351338"/>
          </a:xfrm>
          <a:solidFill>
            <a:srgbClr val="EBDDF4"/>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Picture Placeholder 6">
            <a:extLst>
              <a:ext uri="{FF2B5EF4-FFF2-40B4-BE49-F238E27FC236}">
                <a16:creationId xmlns:a16="http://schemas.microsoft.com/office/drawing/2014/main" id="{42D77770-603A-956D-71F8-59FAB1C35913}"/>
              </a:ext>
            </a:extLst>
          </p:cNvPr>
          <p:cNvSpPr>
            <a:spLocks noGrp="1"/>
          </p:cNvSpPr>
          <p:nvPr>
            <p:ph type="pic" sz="quarter" idx="15"/>
          </p:nvPr>
        </p:nvSpPr>
        <p:spPr>
          <a:xfrm>
            <a:off x="6989083" y="1825625"/>
            <a:ext cx="4364717" cy="4351338"/>
          </a:xfrm>
        </p:spPr>
        <p:txBody>
          <a:bodyPr/>
          <a:lstStyle/>
          <a:p>
            <a:endParaRPr lang="en-GB"/>
          </a:p>
        </p:txBody>
      </p:sp>
      <p:sp>
        <p:nvSpPr>
          <p:cNvPr id="8" name="Text Placeholder 12">
            <a:extLst>
              <a:ext uri="{FF2B5EF4-FFF2-40B4-BE49-F238E27FC236}">
                <a16:creationId xmlns:a16="http://schemas.microsoft.com/office/drawing/2014/main" id="{75581552-1077-6B8E-2257-50FA83522134}"/>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5" name="Footer Placeholder 4">
            <a:extLst>
              <a:ext uri="{FF2B5EF4-FFF2-40B4-BE49-F238E27FC236}">
                <a16:creationId xmlns:a16="http://schemas.microsoft.com/office/drawing/2014/main" id="{FB9C9499-B5AF-F00D-648E-00415606E3E8}"/>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187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_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noFill/>
          <a:ln w="28575">
            <a:solidFill>
              <a:srgbClr val="EBDDF4"/>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5">
            <a:extLst>
              <a:ext uri="{FF2B5EF4-FFF2-40B4-BE49-F238E27FC236}">
                <a16:creationId xmlns:a16="http://schemas.microsoft.com/office/drawing/2014/main" id="{6456402D-9FD0-4E90-15E7-18D5BE698653}"/>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EB95CEFE-2254-582E-AA71-BEC4140C9F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5" name="Footer Placeholder 4">
            <a:extLst>
              <a:ext uri="{FF2B5EF4-FFF2-40B4-BE49-F238E27FC236}">
                <a16:creationId xmlns:a16="http://schemas.microsoft.com/office/drawing/2014/main" id="{085EAC95-ABF9-FE09-D215-78B1965671E0}"/>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21000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ctivity_video">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0" name="Media Placeholder 9">
            <a:extLst>
              <a:ext uri="{FF2B5EF4-FFF2-40B4-BE49-F238E27FC236}">
                <a16:creationId xmlns:a16="http://schemas.microsoft.com/office/drawing/2014/main" id="{0095BD2F-F391-2580-EF45-78A8400DE8A8}"/>
              </a:ext>
            </a:extLst>
          </p:cNvPr>
          <p:cNvSpPr>
            <a:spLocks noGrp="1"/>
          </p:cNvSpPr>
          <p:nvPr>
            <p:ph type="media" sz="quarter" idx="12"/>
          </p:nvPr>
        </p:nvSpPr>
        <p:spPr>
          <a:xfrm>
            <a:off x="1345277" y="1825625"/>
            <a:ext cx="2863468" cy="2014538"/>
          </a:xfrm>
        </p:spPr>
        <p:txBody>
          <a:bodyPr/>
          <a:lstStyle/>
          <a:p>
            <a:endParaRPr lang="en-GB"/>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9" name="Media Placeholder 9">
            <a:extLst>
              <a:ext uri="{FF2B5EF4-FFF2-40B4-BE49-F238E27FC236}">
                <a16:creationId xmlns:a16="http://schemas.microsoft.com/office/drawing/2014/main" id="{7C2FE202-B601-6147-0FB5-4AB7192AC6B6}"/>
              </a:ext>
            </a:extLst>
          </p:cNvPr>
          <p:cNvSpPr>
            <a:spLocks noGrp="1"/>
          </p:cNvSpPr>
          <p:nvPr>
            <p:ph type="media" sz="quarter" idx="16"/>
          </p:nvPr>
        </p:nvSpPr>
        <p:spPr>
          <a:xfrm>
            <a:off x="4913252" y="1825625"/>
            <a:ext cx="2868020" cy="2014538"/>
          </a:xfrm>
        </p:spPr>
        <p:txBody>
          <a:bodyPr/>
          <a:lstStyle/>
          <a:p>
            <a:endParaRPr lang="en-GB" dirty="0"/>
          </a:p>
        </p:txBody>
      </p:sp>
      <p:sp>
        <p:nvSpPr>
          <p:cNvPr id="11" name="Media Placeholder 9">
            <a:extLst>
              <a:ext uri="{FF2B5EF4-FFF2-40B4-BE49-F238E27FC236}">
                <a16:creationId xmlns:a16="http://schemas.microsoft.com/office/drawing/2014/main" id="{F0776623-6A70-FD98-13E7-8CFD1D7A8CD8}"/>
              </a:ext>
            </a:extLst>
          </p:cNvPr>
          <p:cNvSpPr>
            <a:spLocks noGrp="1"/>
          </p:cNvSpPr>
          <p:nvPr>
            <p:ph type="media" sz="quarter" idx="17"/>
          </p:nvPr>
        </p:nvSpPr>
        <p:spPr>
          <a:xfrm>
            <a:off x="8485779" y="1825625"/>
            <a:ext cx="2868020" cy="2014538"/>
          </a:xfrm>
        </p:spPr>
        <p:txBody>
          <a:bodyPr/>
          <a:lstStyle/>
          <a:p>
            <a:endParaRPr lang="en-GB"/>
          </a:p>
        </p:txBody>
      </p:sp>
      <p:sp>
        <p:nvSpPr>
          <p:cNvPr id="15" name="Media Placeholder 9">
            <a:extLst>
              <a:ext uri="{FF2B5EF4-FFF2-40B4-BE49-F238E27FC236}">
                <a16:creationId xmlns:a16="http://schemas.microsoft.com/office/drawing/2014/main" id="{80610CF5-9B18-B334-BD20-03A5707860BB}"/>
              </a:ext>
            </a:extLst>
          </p:cNvPr>
          <p:cNvSpPr>
            <a:spLocks noGrp="1"/>
          </p:cNvSpPr>
          <p:nvPr>
            <p:ph type="media" sz="quarter" idx="18"/>
          </p:nvPr>
        </p:nvSpPr>
        <p:spPr>
          <a:xfrm>
            <a:off x="3128522" y="4046026"/>
            <a:ext cx="2869506" cy="2014538"/>
          </a:xfrm>
        </p:spPr>
        <p:txBody>
          <a:bodyPr/>
          <a:lstStyle/>
          <a:p>
            <a:endParaRPr lang="en-GB" dirty="0"/>
          </a:p>
        </p:txBody>
      </p:sp>
      <p:sp>
        <p:nvSpPr>
          <p:cNvPr id="16" name="Media Placeholder 9">
            <a:extLst>
              <a:ext uri="{FF2B5EF4-FFF2-40B4-BE49-F238E27FC236}">
                <a16:creationId xmlns:a16="http://schemas.microsoft.com/office/drawing/2014/main" id="{97A3AAEF-B4B9-1F0C-2696-3B9A63ECF378}"/>
              </a:ext>
            </a:extLst>
          </p:cNvPr>
          <p:cNvSpPr>
            <a:spLocks noGrp="1"/>
          </p:cNvSpPr>
          <p:nvPr>
            <p:ph type="media" sz="quarter" idx="19"/>
          </p:nvPr>
        </p:nvSpPr>
        <p:spPr>
          <a:xfrm>
            <a:off x="6701049" y="4046026"/>
            <a:ext cx="2869506" cy="2014538"/>
          </a:xfrm>
        </p:spPr>
        <p:txBody>
          <a:bodyPr/>
          <a:lstStyle/>
          <a:p>
            <a:endParaRPr lang="en-GB"/>
          </a:p>
        </p:txBody>
      </p:sp>
      <p:sp>
        <p:nvSpPr>
          <p:cNvPr id="17" name="Oval 16">
            <a:extLst>
              <a:ext uri="{FF2B5EF4-FFF2-40B4-BE49-F238E27FC236}">
                <a16:creationId xmlns:a16="http://schemas.microsoft.com/office/drawing/2014/main" id="{3B25DEF2-95E9-AF12-BA85-B95BD95DF635}"/>
              </a:ext>
            </a:extLst>
          </p:cNvPr>
          <p:cNvSpPr/>
          <p:nvPr userDrawn="1"/>
        </p:nvSpPr>
        <p:spPr>
          <a:xfrm>
            <a:off x="838200" y="1825625"/>
            <a:ext cx="507077" cy="507077"/>
          </a:xfrm>
          <a:prstGeom prst="ellipse">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1</a:t>
            </a:r>
          </a:p>
        </p:txBody>
      </p:sp>
      <p:sp>
        <p:nvSpPr>
          <p:cNvPr id="18" name="Oval 17">
            <a:extLst>
              <a:ext uri="{FF2B5EF4-FFF2-40B4-BE49-F238E27FC236}">
                <a16:creationId xmlns:a16="http://schemas.microsoft.com/office/drawing/2014/main" id="{E458A704-8E63-8F81-D087-D63DDA59B5B6}"/>
              </a:ext>
            </a:extLst>
          </p:cNvPr>
          <p:cNvSpPr/>
          <p:nvPr userDrawn="1"/>
        </p:nvSpPr>
        <p:spPr>
          <a:xfrm>
            <a:off x="4406175" y="1825625"/>
            <a:ext cx="507077" cy="507077"/>
          </a:xfrm>
          <a:prstGeom prst="ellipse">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2</a:t>
            </a:r>
          </a:p>
        </p:txBody>
      </p:sp>
      <p:sp>
        <p:nvSpPr>
          <p:cNvPr id="19" name="Oval 18">
            <a:extLst>
              <a:ext uri="{FF2B5EF4-FFF2-40B4-BE49-F238E27FC236}">
                <a16:creationId xmlns:a16="http://schemas.microsoft.com/office/drawing/2014/main" id="{F33E243A-5AF3-2E4C-DF7E-DFCFF2A8F8EF}"/>
              </a:ext>
            </a:extLst>
          </p:cNvPr>
          <p:cNvSpPr/>
          <p:nvPr userDrawn="1"/>
        </p:nvSpPr>
        <p:spPr>
          <a:xfrm>
            <a:off x="7983254" y="1825625"/>
            <a:ext cx="507077" cy="507077"/>
          </a:xfrm>
          <a:prstGeom prst="ellipse">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3</a:t>
            </a:r>
          </a:p>
        </p:txBody>
      </p:sp>
      <p:sp>
        <p:nvSpPr>
          <p:cNvPr id="20" name="Oval 19">
            <a:extLst>
              <a:ext uri="{FF2B5EF4-FFF2-40B4-BE49-F238E27FC236}">
                <a16:creationId xmlns:a16="http://schemas.microsoft.com/office/drawing/2014/main" id="{B7C2A6B0-34D4-2DD9-9C4C-3A414954B402}"/>
              </a:ext>
            </a:extLst>
          </p:cNvPr>
          <p:cNvSpPr/>
          <p:nvPr userDrawn="1"/>
        </p:nvSpPr>
        <p:spPr>
          <a:xfrm>
            <a:off x="2621445" y="4046026"/>
            <a:ext cx="507077" cy="507077"/>
          </a:xfrm>
          <a:prstGeom prst="ellipse">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4</a:t>
            </a:r>
          </a:p>
        </p:txBody>
      </p:sp>
      <p:sp>
        <p:nvSpPr>
          <p:cNvPr id="21" name="Oval 20">
            <a:extLst>
              <a:ext uri="{FF2B5EF4-FFF2-40B4-BE49-F238E27FC236}">
                <a16:creationId xmlns:a16="http://schemas.microsoft.com/office/drawing/2014/main" id="{E5FF401B-B15A-7261-E346-3FFC29F079E8}"/>
              </a:ext>
            </a:extLst>
          </p:cNvPr>
          <p:cNvSpPr/>
          <p:nvPr userDrawn="1"/>
        </p:nvSpPr>
        <p:spPr>
          <a:xfrm>
            <a:off x="6193974" y="4046026"/>
            <a:ext cx="507077" cy="507077"/>
          </a:xfrm>
          <a:prstGeom prst="ellipse">
            <a:avLst/>
          </a:prstGeom>
          <a:solidFill>
            <a:srgbClr val="43267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5</a:t>
            </a:r>
          </a:p>
        </p:txBody>
      </p:sp>
      <p:sp>
        <p:nvSpPr>
          <p:cNvPr id="3" name="Footer Placeholder 4">
            <a:extLst>
              <a:ext uri="{FF2B5EF4-FFF2-40B4-BE49-F238E27FC236}">
                <a16:creationId xmlns:a16="http://schemas.microsoft.com/office/drawing/2014/main" id="{CC4CF93A-ECFF-3486-51D4-B4D214C6B99D}"/>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22564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Activity_video+caption">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0" name="Media Placeholder 9">
            <a:extLst>
              <a:ext uri="{FF2B5EF4-FFF2-40B4-BE49-F238E27FC236}">
                <a16:creationId xmlns:a16="http://schemas.microsoft.com/office/drawing/2014/main" id="{0095BD2F-F391-2580-EF45-78A8400DE8A8}"/>
              </a:ext>
            </a:extLst>
          </p:cNvPr>
          <p:cNvSpPr>
            <a:spLocks noGrp="1"/>
          </p:cNvSpPr>
          <p:nvPr>
            <p:ph type="media" sz="quarter" idx="12"/>
          </p:nvPr>
        </p:nvSpPr>
        <p:spPr>
          <a:xfrm>
            <a:off x="838200" y="1825625"/>
            <a:ext cx="10515600" cy="3714142"/>
          </a:xfrm>
        </p:spPr>
        <p:txBody>
          <a:bodyPr/>
          <a:lstStyle/>
          <a:p>
            <a:endParaRPr lang="en-GB"/>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Content Placeholder 2">
            <a:extLst>
              <a:ext uri="{FF2B5EF4-FFF2-40B4-BE49-F238E27FC236}">
                <a16:creationId xmlns:a16="http://schemas.microsoft.com/office/drawing/2014/main" id="{49AF71F1-E160-0253-6C35-1902EF17E141}"/>
              </a:ext>
            </a:extLst>
          </p:cNvPr>
          <p:cNvSpPr>
            <a:spLocks noGrp="1"/>
          </p:cNvSpPr>
          <p:nvPr>
            <p:ph idx="1"/>
          </p:nvPr>
        </p:nvSpPr>
        <p:spPr>
          <a:xfrm>
            <a:off x="838199" y="5744095"/>
            <a:ext cx="10515599" cy="432867"/>
          </a:xfrm>
        </p:spPr>
        <p:txBody>
          <a:bodyPr>
            <a:normAutofit/>
          </a:bodyPr>
          <a:lstStyle>
            <a:lvl1pPr marL="0" indent="0">
              <a:buNone/>
              <a:defRPr sz="1800"/>
            </a:lvl1pPr>
          </a:lstStyle>
          <a:p>
            <a:pPr lvl="0"/>
            <a:r>
              <a:rPr lang="en-US" dirty="0"/>
              <a:t>Click to edit Master text styles</a:t>
            </a:r>
          </a:p>
        </p:txBody>
      </p:sp>
      <p:sp>
        <p:nvSpPr>
          <p:cNvPr id="4" name="Footer Placeholder 4">
            <a:extLst>
              <a:ext uri="{FF2B5EF4-FFF2-40B4-BE49-F238E27FC236}">
                <a16:creationId xmlns:a16="http://schemas.microsoft.com/office/drawing/2014/main" id="{8186086B-92DC-5F68-BC77-FAD53F8A5F3F}"/>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64837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tivity_questions">
    <p:spTree>
      <p:nvGrpSpPr>
        <p:cNvPr id="1" name=""/>
        <p:cNvGrpSpPr/>
        <p:nvPr/>
      </p:nvGrpSpPr>
      <p:grpSpPr>
        <a:xfrm>
          <a:off x="0" y="0"/>
          <a:ext cx="0" cy="0"/>
          <a:chOff x="0" y="0"/>
          <a:chExt cx="0" cy="0"/>
        </a:xfrm>
      </p:grpSpPr>
      <p:pic>
        <p:nvPicPr>
          <p:cNvPr id="8" name="Picture 7" descr="A purple and black file folder&#10;&#10;Description automatically generated">
            <a:extLst>
              <a:ext uri="{FF2B5EF4-FFF2-40B4-BE49-F238E27FC236}">
                <a16:creationId xmlns:a16="http://schemas.microsoft.com/office/drawing/2014/main" id="{1A04C1A7-760C-7839-B507-D31074C407A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556311" y="1610866"/>
            <a:ext cx="4635689" cy="5247133"/>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5">
            <a:extLst>
              <a:ext uri="{FF2B5EF4-FFF2-40B4-BE49-F238E27FC236}">
                <a16:creationId xmlns:a16="http://schemas.microsoft.com/office/drawing/2014/main" id="{56F986DF-3D2A-678C-B7BA-42B8340E3DC4}"/>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5" name="Text Placeholder 12">
            <a:extLst>
              <a:ext uri="{FF2B5EF4-FFF2-40B4-BE49-F238E27FC236}">
                <a16:creationId xmlns:a16="http://schemas.microsoft.com/office/drawing/2014/main" id="{1F936F32-0F00-143C-23D0-72E9A6BD48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6" name="Footer Placeholder 4">
            <a:extLst>
              <a:ext uri="{FF2B5EF4-FFF2-40B4-BE49-F238E27FC236}">
                <a16:creationId xmlns:a16="http://schemas.microsoft.com/office/drawing/2014/main" id="{F546D7C7-2990-EC62-A8F4-078BA088BD4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algn="r"/>
            <a:r>
              <a:rPr lang="en-US" dirty="0">
                <a:latin typeface="Arial" panose="020B0604020202020204" pitchFamily="34" charset="0"/>
                <a:cs typeface="Arial" panose="020B0604020202020204" pitchFamily="34" charset="0"/>
              </a:rPr>
              <a:t>Version 1, July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75749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60" r:id="rId2"/>
    <p:sldLayoutId id="2147483650" r:id="rId3"/>
    <p:sldLayoutId id="2147483661" r:id="rId4"/>
    <p:sldLayoutId id="2147483670" r:id="rId5"/>
    <p:sldLayoutId id="2147483665" r:id="rId6"/>
    <p:sldLayoutId id="2147483662" r:id="rId7"/>
    <p:sldLayoutId id="2147483671" r:id="rId8"/>
    <p:sldLayoutId id="2147483652" r:id="rId9"/>
    <p:sldLayoutId id="2147483664" r:id="rId10"/>
    <p:sldLayoutId id="2147483657" r:id="rId11"/>
    <p:sldLayoutId id="2147483667" r:id="rId12"/>
    <p:sldLayoutId id="2147483668" r:id="rId13"/>
    <p:sldLayoutId id="2147483669" r:id="rId14"/>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50.pn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16.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150.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5.png"/><Relationship Id="rId2" Type="http://schemas.openxmlformats.org/officeDocument/2006/relationships/notesSlide" Target="../notesSlides/notesSlide15.xml"/><Relationship Id="rId1" Type="http://schemas.openxmlformats.org/officeDocument/2006/relationships/slideLayout" Target="../slideLayouts/slideLayout5.xml"/><Relationship Id="rId6" Type="http://schemas.openxmlformats.org/officeDocument/2006/relationships/image" Target="../media/image20.png"/><Relationship Id="rId11" Type="http://schemas.openxmlformats.org/officeDocument/2006/relationships/image" Target="../media/image24.png"/><Relationship Id="rId5" Type="http://schemas.openxmlformats.org/officeDocument/2006/relationships/image" Target="../media/image19.png"/><Relationship Id="rId10" Type="http://schemas.openxmlformats.org/officeDocument/2006/relationships/image" Target="../media/image23.png"/><Relationship Id="rId4" Type="http://schemas.openxmlformats.org/officeDocument/2006/relationships/image" Target="../media/image18.png"/><Relationship Id="rId9"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524000" y="3812649"/>
            <a:ext cx="9144000" cy="875845"/>
          </a:xfrm>
        </p:spPr>
        <p:txBody>
          <a:bodyPr>
            <a:normAutofit fontScale="90000"/>
          </a:bodyPr>
          <a:lstStyle/>
          <a:p>
            <a:r>
              <a:rPr lang="en-US" dirty="0"/>
              <a:t>Building Services Engineering</a:t>
            </a:r>
            <a:endParaRPr lang="en-GB" dirty="0"/>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4903189"/>
            <a:ext cx="9144000" cy="583211"/>
          </a:xfrm>
        </p:spPr>
        <p:txBody>
          <a:bodyPr>
            <a:normAutofit/>
          </a:bodyPr>
          <a:lstStyle/>
          <a:p>
            <a:r>
              <a:rPr lang="en-US" dirty="0"/>
              <a:t>Topic: Practical mathematics</a:t>
            </a:r>
          </a:p>
        </p:txBody>
      </p:sp>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96000" y="2894811"/>
            <a:ext cx="5623668" cy="534189"/>
          </a:xfrm>
        </p:spPr>
        <p:txBody>
          <a:bodyPr/>
          <a:lstStyle/>
          <a:p>
            <a:r>
              <a:rPr lang="en-GB" dirty="0"/>
              <a:t>Route: </a:t>
            </a:r>
            <a:r>
              <a:rPr lang="en-US" dirty="0"/>
              <a:t>Construction</a:t>
            </a:r>
            <a:endParaRPr lang="en-GB" dirty="0"/>
          </a:p>
        </p:txBody>
      </p:sp>
      <p:sp>
        <p:nvSpPr>
          <p:cNvPr id="5" name="Text Placeholder 4">
            <a:extLst>
              <a:ext uri="{FF2B5EF4-FFF2-40B4-BE49-F238E27FC236}">
                <a16:creationId xmlns:a16="http://schemas.microsoft.com/office/drawing/2014/main" id="{47751806-CAEB-6B9E-B21F-4278168228FD}"/>
              </a:ext>
            </a:extLst>
          </p:cNvPr>
          <p:cNvSpPr>
            <a:spLocks noGrp="1"/>
          </p:cNvSpPr>
          <p:nvPr>
            <p:ph type="body" sz="quarter" idx="11"/>
          </p:nvPr>
        </p:nvSpPr>
        <p:spPr>
          <a:xfrm>
            <a:off x="1524000" y="5625862"/>
            <a:ext cx="9842500" cy="583211"/>
          </a:xfrm>
        </p:spPr>
        <p:txBody>
          <a:bodyPr/>
          <a:lstStyle/>
          <a:p>
            <a:r>
              <a:rPr lang="en-GB" dirty="0"/>
              <a:t>Resource 1: Key mathematical science principles</a:t>
            </a:r>
          </a:p>
        </p:txBody>
      </p:sp>
    </p:spTree>
    <p:extLst>
      <p:ext uri="{BB962C8B-B14F-4D97-AF65-F5344CB8AC3E}">
        <p14:creationId xmlns:p14="http://schemas.microsoft.com/office/powerpoint/2010/main" val="192407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5D466-DDAA-FBFD-53BA-898B3D105E1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F133F8D-0868-3BAD-47D5-50753A6483EC}"/>
              </a:ext>
            </a:extLst>
          </p:cNvPr>
          <p:cNvSpPr>
            <a:spLocks noGrp="1"/>
          </p:cNvSpPr>
          <p:nvPr>
            <p:ph type="title"/>
          </p:nvPr>
        </p:nvSpPr>
        <p:spPr>
          <a:xfrm>
            <a:off x="838200" y="365125"/>
            <a:ext cx="10515600" cy="1325563"/>
          </a:xfrm>
        </p:spPr>
        <p:txBody>
          <a:bodyPr>
            <a:normAutofit/>
          </a:bodyPr>
          <a:lstStyle/>
          <a:p>
            <a:r>
              <a:rPr lang="en-GB" dirty="0"/>
              <a:t>Question 4: </a:t>
            </a:r>
            <a:r>
              <a:rPr lang="en-GB" dirty="0">
                <a:solidFill>
                  <a:schemeClr val="accent1"/>
                </a:solidFill>
              </a:rPr>
              <a:t>Answer</a:t>
            </a:r>
          </a:p>
        </p:txBody>
      </p:sp>
      <p:sp>
        <p:nvSpPr>
          <p:cNvPr id="16" name="Text Placeholder 15">
            <a:extLst>
              <a:ext uri="{FF2B5EF4-FFF2-40B4-BE49-F238E27FC236}">
                <a16:creationId xmlns:a16="http://schemas.microsoft.com/office/drawing/2014/main" id="{F467BDFD-A5B1-0B02-D224-D3D0535CBE7B}"/>
              </a:ext>
            </a:extLst>
          </p:cNvPr>
          <p:cNvSpPr>
            <a:spLocks noGrp="1"/>
          </p:cNvSpPr>
          <p:nvPr>
            <p:ph type="body" sz="quarter" idx="11"/>
          </p:nvPr>
        </p:nvSpPr>
        <p:spPr/>
        <p:txBody>
          <a:bodyPr/>
          <a:lstStyle/>
          <a:p>
            <a:r>
              <a:rPr lang="en-GB" dirty="0"/>
              <a:t>Resource 1: Key mathematical science principles</a:t>
            </a:r>
          </a:p>
        </p:txBody>
      </p:sp>
      <mc:AlternateContent xmlns:mc="http://schemas.openxmlformats.org/markup-compatibility/2006" xmlns:a14="http://schemas.microsoft.com/office/drawing/2010/main">
        <mc:Choice Requires="a14">
          <p:sp>
            <p:nvSpPr>
              <p:cNvPr id="3" name="Content Placeholder 4">
                <a:extLst>
                  <a:ext uri="{FF2B5EF4-FFF2-40B4-BE49-F238E27FC236}">
                    <a16:creationId xmlns:a16="http://schemas.microsoft.com/office/drawing/2014/main" id="{2E34744D-01C9-5A1C-C104-3C2D8FDC87A4}"/>
                  </a:ext>
                </a:extLst>
              </p:cNvPr>
              <p:cNvSpPr txBox="1">
                <a:spLocks/>
              </p:cNvSpPr>
              <p:nvPr/>
            </p:nvSpPr>
            <p:spPr>
              <a:xfrm>
                <a:off x="671650" y="1721894"/>
                <a:ext cx="5854254" cy="4397552"/>
              </a:xfrm>
              <a:prstGeom prst="rect">
                <a:avLst/>
              </a:prstGeom>
              <a:solidFill>
                <a:srgbClr val="EBDDF4"/>
              </a:solidFill>
            </p:spPr>
            <p:txBody>
              <a:bodyPr vert="horz" lIns="180000" tIns="180000" rIns="180000" bIns="180000" rtlCol="0" anchor="t">
                <a:normAutofit fontScale="925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You are helping choose a suitable support system for a large section of ductwork. The engineer shows you a sample block of a material being considered for use as a vibration-mounting base.</a:t>
                </a:r>
              </a:p>
              <a:p>
                <a:pPr marL="0" indent="0">
                  <a:buNone/>
                </a:pPr>
                <a:r>
                  <a:rPr lang="en-US" dirty="0"/>
                  <a:t>The block has a mass of 0.25 </a:t>
                </a:r>
                <a:r>
                  <a:rPr lang="en-US" dirty="0" err="1"/>
                  <a:t>tonnes</a:t>
                </a:r>
                <a:r>
                  <a:rPr lang="en-US" dirty="0"/>
                  <a:t> and a volume of 0.5 m³.</a:t>
                </a:r>
              </a:p>
              <a:p>
                <a:pPr marL="0" indent="0">
                  <a:buNone/>
                </a:pPr>
                <a14:m>
                  <m:oMath xmlns:m="http://schemas.openxmlformats.org/officeDocument/2006/math">
                    <m:r>
                      <a:rPr lang="en-US" i="1" dirty="0" smtClean="0">
                        <a:latin typeface="Cambria Math" panose="02040503050406030204" pitchFamily="18" charset="0"/>
                      </a:rPr>
                      <m:t>1 </m:t>
                    </m:r>
                    <m:r>
                      <m:rPr>
                        <m:sty m:val="p"/>
                      </m:rPr>
                      <a:rPr lang="en-US" i="0" dirty="0" err="1">
                        <a:latin typeface="Cambria Math" panose="02040503050406030204" pitchFamily="18" charset="0"/>
                      </a:rPr>
                      <m:t>tonne</m:t>
                    </m:r>
                    <m:r>
                      <a:rPr lang="en-US" i="1" dirty="0">
                        <a:latin typeface="Cambria Math" panose="02040503050406030204" pitchFamily="18" charset="0"/>
                      </a:rPr>
                      <m:t>=1000 </m:t>
                    </m:r>
                    <m:r>
                      <m:rPr>
                        <m:sty m:val="p"/>
                      </m:rPr>
                      <a:rPr lang="en-US" i="0" dirty="0">
                        <a:latin typeface="Cambria Math" panose="02040503050406030204" pitchFamily="18" charset="0"/>
                      </a:rPr>
                      <m:t>kg</m:t>
                    </m:r>
                  </m:oMath>
                </a14:m>
                <a:r>
                  <a:rPr lang="en-US" dirty="0"/>
                  <a:t>, and </a:t>
                </a:r>
                <a14:m>
                  <m:oMath xmlns:m="http://schemas.openxmlformats.org/officeDocument/2006/math">
                    <m:r>
                      <m:rPr>
                        <m:nor/>
                      </m:rPr>
                      <a:rPr lang="en-US" i="0">
                        <a:latin typeface="Cambria Math" panose="02040503050406030204" pitchFamily="18" charset="0"/>
                        <a:ea typeface="Cambria Math" panose="02040503050406030204" pitchFamily="18" charset="0"/>
                      </a:rPr>
                      <m:t>density</m:t>
                    </m:r>
                    <m:r>
                      <a:rPr lang="en-US" i="1">
                        <a:latin typeface="Cambria Math" panose="02040503050406030204" pitchFamily="18" charset="0"/>
                        <a:ea typeface="Cambria Math" panose="02040503050406030204" pitchFamily="18" charset="0"/>
                      </a:rPr>
                      <m:t>=</m:t>
                    </m:r>
                    <m:f>
                      <m:fPr>
                        <m:ctrlPr>
                          <a:rPr lang="en-US" i="1">
                            <a:latin typeface="Cambria Math" panose="02040503050406030204" pitchFamily="18" charset="0"/>
                            <a:ea typeface="Cambria Math" panose="02040503050406030204" pitchFamily="18" charset="0"/>
                          </a:rPr>
                        </m:ctrlPr>
                      </m:fPr>
                      <m:num>
                        <m:r>
                          <m:rPr>
                            <m:nor/>
                          </m:rPr>
                          <a:rPr lang="en-US" i="0">
                            <a:latin typeface="Cambria Math" panose="02040503050406030204" pitchFamily="18" charset="0"/>
                            <a:ea typeface="Cambria Math" panose="02040503050406030204" pitchFamily="18" charset="0"/>
                          </a:rPr>
                          <m:t>mass</m:t>
                        </m:r>
                      </m:num>
                      <m:den>
                        <m:r>
                          <m:rPr>
                            <m:nor/>
                          </m:rPr>
                          <a:rPr lang="en-US" i="0">
                            <a:latin typeface="Cambria Math" panose="02040503050406030204" pitchFamily="18" charset="0"/>
                            <a:ea typeface="Cambria Math" panose="02040503050406030204" pitchFamily="18" charset="0"/>
                          </a:rPr>
                          <m:t>volume</m:t>
                        </m:r>
                      </m:den>
                    </m:f>
                  </m:oMath>
                </a14:m>
                <a:r>
                  <a:rPr lang="en-US" dirty="0">
                    <a:latin typeface="Cambria Math" panose="02040503050406030204" pitchFamily="18" charset="0"/>
                    <a:ea typeface="Cambria Math" panose="02040503050406030204" pitchFamily="18" charset="0"/>
                  </a:rPr>
                  <a:t>. </a:t>
                </a:r>
              </a:p>
              <a:p>
                <a:pPr marL="0" indent="0">
                  <a:buNone/>
                </a:pPr>
                <a:r>
                  <a:rPr lang="en-US" b="1" dirty="0"/>
                  <a:t>Calculate the density of the material.</a:t>
                </a:r>
                <a:endParaRPr lang="en-US" dirty="0"/>
              </a:p>
            </p:txBody>
          </p:sp>
        </mc:Choice>
        <mc:Fallback xmlns="">
          <p:sp>
            <p:nvSpPr>
              <p:cNvPr id="3" name="Content Placeholder 4">
                <a:extLst>
                  <a:ext uri="{FF2B5EF4-FFF2-40B4-BE49-F238E27FC236}">
                    <a16:creationId xmlns:a16="http://schemas.microsoft.com/office/drawing/2014/main" id="{2E34744D-01C9-5A1C-C104-3C2D8FDC87A4}"/>
                  </a:ext>
                </a:extLst>
              </p:cNvPr>
              <p:cNvSpPr txBox="1">
                <a:spLocks noRot="1" noChangeAspect="1" noMove="1" noResize="1" noEditPoints="1" noAdjustHandles="1" noChangeArrowheads="1" noChangeShapeType="1" noTextEdit="1"/>
              </p:cNvSpPr>
              <p:nvPr/>
            </p:nvSpPr>
            <p:spPr>
              <a:xfrm>
                <a:off x="671650" y="1721894"/>
                <a:ext cx="5854254" cy="4397552"/>
              </a:xfrm>
              <a:prstGeom prst="rect">
                <a:avLst/>
              </a:prstGeom>
              <a:blipFill>
                <a:blip r:embed="rId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Content Placeholder 4">
                <a:extLst>
                  <a:ext uri="{FF2B5EF4-FFF2-40B4-BE49-F238E27FC236}">
                    <a16:creationId xmlns:a16="http://schemas.microsoft.com/office/drawing/2014/main" id="{77B7B20D-009E-4CB6-4701-0E85F7B3974A}"/>
                  </a:ext>
                </a:extLst>
              </p:cNvPr>
              <p:cNvSpPr txBox="1">
                <a:spLocks/>
              </p:cNvSpPr>
              <p:nvPr/>
            </p:nvSpPr>
            <p:spPr>
              <a:xfrm>
                <a:off x="6714698" y="2009312"/>
                <a:ext cx="5202288" cy="3901625"/>
              </a:xfrm>
              <a:prstGeom prst="rect">
                <a:avLst/>
              </a:prstGeom>
              <a:noFill/>
            </p:spPr>
            <p:txBody>
              <a:bodyPr vert="horz" lIns="180000" tIns="180000" rIns="180000" bIns="180000" rtlCol="0" anchor="t">
                <a:normAutofit fontScale="925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Express the mass of the material in kg:</a:t>
                </a:r>
              </a:p>
              <a:p>
                <a:pPr marL="0" indent="0">
                  <a:buNone/>
                </a:pPr>
                <a14:m>
                  <m:oMathPara xmlns:m="http://schemas.openxmlformats.org/officeDocument/2006/math">
                    <m:oMathParaPr>
                      <m:jc m:val="centerGroup"/>
                    </m:oMathParaPr>
                    <m:oMath xmlns:m="http://schemas.openxmlformats.org/officeDocument/2006/math">
                      <m:r>
                        <a:rPr lang="en-US" sz="2200" i="1" dirty="0" smtClean="0">
                          <a:latin typeface="Cambria Math" panose="02040503050406030204" pitchFamily="18" charset="0"/>
                        </a:rPr>
                        <m:t>0.25 </m:t>
                      </m:r>
                      <m:r>
                        <m:rPr>
                          <m:nor/>
                        </m:rPr>
                        <a:rPr lang="en-US" sz="2200" i="0" dirty="0" err="1" smtClean="0">
                          <a:latin typeface="Cambria Math" panose="02040503050406030204" pitchFamily="18" charset="0"/>
                        </a:rPr>
                        <m:t>tonnes</m:t>
                      </m:r>
                      <m:r>
                        <a:rPr lang="en-US" sz="2200" i="1" dirty="0" smtClean="0">
                          <a:latin typeface="Cambria Math" panose="02040503050406030204" pitchFamily="18" charset="0"/>
                        </a:rPr>
                        <m:t>=0.25×100</m:t>
                      </m:r>
                      <m:r>
                        <a:rPr lang="en-US" sz="2200" b="0" i="1" dirty="0" smtClean="0">
                          <a:latin typeface="Cambria Math" panose="02040503050406030204" pitchFamily="18" charset="0"/>
                        </a:rPr>
                        <m:t>0</m:t>
                      </m:r>
                      <m:r>
                        <a:rPr lang="en-US" sz="2200" i="1" dirty="0" smtClean="0">
                          <a:latin typeface="Cambria Math" panose="02040503050406030204" pitchFamily="18" charset="0"/>
                        </a:rPr>
                        <m:t>=250 </m:t>
                      </m:r>
                      <m:r>
                        <m:rPr>
                          <m:nor/>
                        </m:rPr>
                        <a:rPr lang="en-US" sz="2200" i="0" dirty="0" smtClean="0">
                          <a:latin typeface="Cambria Math" panose="02040503050406030204" pitchFamily="18" charset="0"/>
                        </a:rPr>
                        <m:t>kg</m:t>
                      </m:r>
                    </m:oMath>
                  </m:oMathPara>
                </a14:m>
                <a:endParaRPr lang="en-US" dirty="0"/>
              </a:p>
              <a:p>
                <a:pPr marL="0" indent="0">
                  <a:buNone/>
                </a:pPr>
                <a:r>
                  <a:rPr lang="en-US" dirty="0"/>
                  <a:t>Substitute the given values into the formula for density:</a:t>
                </a:r>
                <a:endParaRPr lang="en-US" dirty="0">
                  <a:latin typeface="Cambria Math" panose="02040503050406030204" pitchFamily="18" charset="0"/>
                  <a:ea typeface="Cambria Math" panose="02040503050406030204" pitchFamily="18" charset="0"/>
                </a:endParaRPr>
              </a:p>
              <a:p>
                <a:pPr marL="0" indent="0" algn="ctr">
                  <a:buNone/>
                </a:pPr>
                <a14:m>
                  <m:oMath xmlns:m="http://schemas.openxmlformats.org/officeDocument/2006/math">
                    <m:r>
                      <m:rPr>
                        <m:nor/>
                      </m:rPr>
                      <a:rPr lang="en-US" i="0">
                        <a:latin typeface="Cambria Math" panose="02040503050406030204" pitchFamily="18" charset="0"/>
                        <a:ea typeface="Cambria Math" panose="02040503050406030204" pitchFamily="18" charset="0"/>
                      </a:rPr>
                      <m:t>density</m:t>
                    </m:r>
                    <m:r>
                      <a:rPr lang="en-US" i="1">
                        <a:latin typeface="Cambria Math" panose="02040503050406030204" pitchFamily="18" charset="0"/>
                        <a:ea typeface="Cambria Math" panose="02040503050406030204" pitchFamily="18" charset="0"/>
                      </a:rPr>
                      <m:t>=</m:t>
                    </m:r>
                    <m:f>
                      <m:fPr>
                        <m:ctrlPr>
                          <a:rPr lang="en-US" i="1">
                            <a:latin typeface="Cambria Math" panose="02040503050406030204" pitchFamily="18" charset="0"/>
                            <a:ea typeface="Cambria Math" panose="02040503050406030204" pitchFamily="18" charset="0"/>
                          </a:rPr>
                        </m:ctrlPr>
                      </m:fPr>
                      <m:num>
                        <m:r>
                          <m:rPr>
                            <m:nor/>
                          </m:rPr>
                          <a:rPr lang="en-US" i="0">
                            <a:latin typeface="Cambria Math" panose="02040503050406030204" pitchFamily="18" charset="0"/>
                            <a:ea typeface="Cambria Math" panose="02040503050406030204" pitchFamily="18" charset="0"/>
                          </a:rPr>
                          <m:t>mass</m:t>
                        </m:r>
                      </m:num>
                      <m:den>
                        <m:r>
                          <m:rPr>
                            <m:nor/>
                          </m:rPr>
                          <a:rPr lang="en-US" i="0">
                            <a:latin typeface="Cambria Math" panose="02040503050406030204" pitchFamily="18" charset="0"/>
                            <a:ea typeface="Cambria Math" panose="02040503050406030204" pitchFamily="18" charset="0"/>
                          </a:rPr>
                          <m:t>volume</m:t>
                        </m:r>
                      </m:den>
                    </m:f>
                  </m:oMath>
                </a14:m>
                <a:r>
                  <a:rPr lang="en-US" dirty="0">
                    <a:effectLst/>
                    <a:latin typeface="Cambria Math" panose="02040503050406030204" pitchFamily="18" charset="0"/>
                    <a:ea typeface="Cambria Math" panose="02040503050406030204" pitchFamily="18" charset="0"/>
                  </a:rPr>
                  <a:t> </a:t>
                </a:r>
                <a:endParaRPr lang="en-US" dirty="0">
                  <a:latin typeface="Cambria Math" panose="02040503050406030204" pitchFamily="18" charset="0"/>
                  <a:ea typeface="Cambria Math" panose="02040503050406030204" pitchFamily="18" charset="0"/>
                </a:endParaRPr>
              </a:p>
              <a:p>
                <a:pPr marL="0" indent="0" algn="ctr">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ea typeface="Cambria Math" panose="02040503050406030204" pitchFamily="18" charset="0"/>
                        </a:rPr>
                        <m:t>                   </m:t>
                      </m:r>
                      <m:r>
                        <a:rPr lang="en-US" i="1">
                          <a:latin typeface="Cambria Math" panose="02040503050406030204" pitchFamily="18" charset="0"/>
                          <a:ea typeface="Cambria Math" panose="02040503050406030204" pitchFamily="18" charset="0"/>
                        </a:rPr>
                        <m:t>=</m:t>
                      </m:r>
                      <m:f>
                        <m:fPr>
                          <m:ctrlPr>
                            <a:rPr lang="en-US" i="1">
                              <a:latin typeface="Cambria Math" panose="02040503050406030204" pitchFamily="18" charset="0"/>
                              <a:ea typeface="Cambria Math" panose="02040503050406030204" pitchFamily="18" charset="0"/>
                            </a:rPr>
                          </m:ctrlPr>
                        </m:fPr>
                        <m:num>
                          <m:r>
                            <a:rPr lang="en-US" i="1">
                              <a:latin typeface="Cambria Math" panose="02040503050406030204" pitchFamily="18" charset="0"/>
                              <a:ea typeface="Cambria Math" panose="02040503050406030204" pitchFamily="18" charset="0"/>
                            </a:rPr>
                            <m:t>250</m:t>
                          </m:r>
                          <m:r>
                            <a:rPr lang="en-US" b="0" i="1" smtClean="0">
                              <a:latin typeface="Cambria Math" panose="02040503050406030204" pitchFamily="18" charset="0"/>
                              <a:ea typeface="Cambria Math" panose="02040503050406030204" pitchFamily="18" charset="0"/>
                            </a:rPr>
                            <m:t> </m:t>
                          </m:r>
                          <m:r>
                            <m:rPr>
                              <m:sty m:val="p"/>
                            </m:rPr>
                            <a:rPr lang="en-US" b="0" i="0" smtClean="0">
                              <a:latin typeface="Cambria Math" panose="02040503050406030204" pitchFamily="18" charset="0"/>
                              <a:ea typeface="Cambria Math" panose="02040503050406030204" pitchFamily="18" charset="0"/>
                            </a:rPr>
                            <m:t>kg</m:t>
                          </m:r>
                        </m:num>
                        <m:den>
                          <m:r>
                            <a:rPr lang="en-US" i="1">
                              <a:latin typeface="Cambria Math" panose="02040503050406030204" pitchFamily="18" charset="0"/>
                              <a:ea typeface="Cambria Math" panose="02040503050406030204" pitchFamily="18" charset="0"/>
                            </a:rPr>
                            <m:t>0.5</m:t>
                          </m:r>
                          <m:r>
                            <m:rPr>
                              <m:nor/>
                            </m:rPr>
                            <a:rPr lang="en-US" b="0" i="0" smtClean="0">
                              <a:latin typeface="Cambria Math" panose="02040503050406030204" pitchFamily="18" charset="0"/>
                              <a:ea typeface="Cambria Math" panose="02040503050406030204" pitchFamily="18" charset="0"/>
                            </a:rPr>
                            <m:t> </m:t>
                          </m:r>
                          <m:r>
                            <m:rPr>
                              <m:nor/>
                            </m:rPr>
                            <a:rPr lang="en-US" i="0">
                              <a:latin typeface="Cambria Math" panose="02040503050406030204" pitchFamily="18" charset="0"/>
                              <a:ea typeface="Cambria Math" panose="02040503050406030204" pitchFamily="18" charset="0"/>
                            </a:rPr>
                            <m:t>kg</m:t>
                          </m:r>
                          <m:r>
                            <a:rPr lang="en-US" b="0" i="1">
                              <a:latin typeface="Cambria Math" panose="02040503050406030204" pitchFamily="18" charset="0"/>
                              <a:ea typeface="Cambria Math" panose="02040503050406030204" pitchFamily="18" charset="0"/>
                            </a:rPr>
                            <m:t>/</m:t>
                          </m:r>
                          <m:sSup>
                            <m:sSupPr>
                              <m:ctrlPr>
                                <a:rPr lang="en-US" i="1">
                                  <a:latin typeface="Cambria Math" panose="02040503050406030204" pitchFamily="18" charset="0"/>
                                  <a:ea typeface="Cambria Math" panose="02040503050406030204" pitchFamily="18" charset="0"/>
                                </a:rPr>
                              </m:ctrlPr>
                            </m:sSupPr>
                            <m:e>
                              <m:r>
                                <m:rPr>
                                  <m:nor/>
                                </m:rPr>
                                <a:rPr lang="en-US" i="0">
                                  <a:latin typeface="Cambria Math" panose="02040503050406030204" pitchFamily="18" charset="0"/>
                                  <a:ea typeface="Cambria Math" panose="02040503050406030204" pitchFamily="18" charset="0"/>
                                </a:rPr>
                                <m:t>m</m:t>
                              </m:r>
                            </m:e>
                            <m:sup>
                              <m:r>
                                <a:rPr lang="en-US" b="0" i="1">
                                  <a:latin typeface="Cambria Math" panose="02040503050406030204" pitchFamily="18" charset="0"/>
                                  <a:ea typeface="Cambria Math" panose="02040503050406030204" pitchFamily="18" charset="0"/>
                                </a:rPr>
                                <m:t>3</m:t>
                              </m:r>
                            </m:sup>
                          </m:sSup>
                        </m:den>
                      </m:f>
                    </m:oMath>
                  </m:oMathPara>
                </a14:m>
                <a:br>
                  <a:rPr lang="en-US" dirty="0">
                    <a:latin typeface="Cambria Math" panose="02040503050406030204" pitchFamily="18" charset="0"/>
                    <a:ea typeface="Cambria Math" panose="02040503050406030204" pitchFamily="18" charset="0"/>
                  </a:rPr>
                </a:br>
                <a14:m>
                  <m:oMath xmlns:m="http://schemas.openxmlformats.org/officeDocument/2006/math">
                    <m:r>
                      <a:rPr lang="en-US" b="0" i="0" smtClean="0">
                        <a:latin typeface="Cambria Math" panose="02040503050406030204" pitchFamily="18" charset="0"/>
                        <a:ea typeface="Cambria Math" panose="02040503050406030204" pitchFamily="18" charset="0"/>
                      </a:rPr>
                      <m:t>                       </m:t>
                    </m:r>
                    <m:r>
                      <a:rPr lang="en-US" i="1">
                        <a:latin typeface="Cambria Math" panose="02040503050406030204" pitchFamily="18" charset="0"/>
                        <a:ea typeface="Cambria Math" panose="02040503050406030204" pitchFamily="18" charset="0"/>
                      </a:rPr>
                      <m:t>=</m:t>
                    </m:r>
                    <m:r>
                      <a:rPr lang="en-US" b="1" i="1">
                        <a:latin typeface="Cambria Math" panose="02040503050406030204" pitchFamily="18" charset="0"/>
                        <a:ea typeface="Cambria Math" panose="02040503050406030204" pitchFamily="18" charset="0"/>
                      </a:rPr>
                      <m:t>𝟓𝟎𝟎</m:t>
                    </m:r>
                    <m:r>
                      <a:rPr lang="en-US" i="1">
                        <a:latin typeface="Cambria Math" panose="02040503050406030204" pitchFamily="18" charset="0"/>
                        <a:ea typeface="Cambria Math" panose="02040503050406030204" pitchFamily="18" charset="0"/>
                      </a:rPr>
                      <m:t> </m:t>
                    </m:r>
                    <m:r>
                      <m:rPr>
                        <m:nor/>
                      </m:rPr>
                      <a:rPr lang="en-US" b="0" i="0">
                        <a:latin typeface="Cambria Math" panose="02040503050406030204" pitchFamily="18" charset="0"/>
                        <a:ea typeface="Cambria Math" panose="02040503050406030204" pitchFamily="18" charset="0"/>
                      </a:rPr>
                      <m:t>kg</m:t>
                    </m:r>
                    <m:r>
                      <a:rPr lang="en-US" b="1" i="1">
                        <a:latin typeface="Cambria Math" panose="02040503050406030204" pitchFamily="18" charset="0"/>
                        <a:ea typeface="Cambria Math" panose="02040503050406030204" pitchFamily="18" charset="0"/>
                      </a:rPr>
                      <m:t>/</m:t>
                    </m:r>
                    <m:sSup>
                      <m:sSupPr>
                        <m:ctrlPr>
                          <a:rPr lang="en-US" b="1" i="1">
                            <a:latin typeface="Cambria Math" panose="02040503050406030204" pitchFamily="18" charset="0"/>
                            <a:ea typeface="Cambria Math" panose="02040503050406030204" pitchFamily="18" charset="0"/>
                          </a:rPr>
                        </m:ctrlPr>
                      </m:sSupPr>
                      <m:e>
                        <m:r>
                          <m:rPr>
                            <m:nor/>
                          </m:rPr>
                          <a:rPr lang="en-US" b="0" i="0">
                            <a:latin typeface="Cambria Math" panose="02040503050406030204" pitchFamily="18" charset="0"/>
                            <a:ea typeface="Cambria Math" panose="02040503050406030204" pitchFamily="18" charset="0"/>
                          </a:rPr>
                          <m:t>m</m:t>
                        </m:r>
                      </m:e>
                      <m:sup>
                        <m:r>
                          <a:rPr lang="en-US" b="1" i="1">
                            <a:latin typeface="Cambria Math" panose="02040503050406030204" pitchFamily="18" charset="0"/>
                            <a:ea typeface="Cambria Math" panose="02040503050406030204" pitchFamily="18" charset="0"/>
                          </a:rPr>
                          <m:t>𝟑</m:t>
                        </m:r>
                      </m:sup>
                    </m:sSup>
                  </m:oMath>
                </a14:m>
                <a:r>
                  <a:rPr lang="en-US" dirty="0">
                    <a:effectLst/>
                  </a:rPr>
                  <a:t> </a:t>
                </a:r>
                <a:endParaRPr lang="en-US"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p:txBody>
          </p:sp>
        </mc:Choice>
        <mc:Fallback xmlns="">
          <p:sp>
            <p:nvSpPr>
              <p:cNvPr id="13" name="Content Placeholder 4">
                <a:extLst>
                  <a:ext uri="{FF2B5EF4-FFF2-40B4-BE49-F238E27FC236}">
                    <a16:creationId xmlns:a16="http://schemas.microsoft.com/office/drawing/2014/main" id="{77B7B20D-009E-4CB6-4701-0E85F7B3974A}"/>
                  </a:ext>
                </a:extLst>
              </p:cNvPr>
              <p:cNvSpPr txBox="1">
                <a:spLocks noRot="1" noChangeAspect="1" noMove="1" noResize="1" noEditPoints="1" noAdjustHandles="1" noChangeArrowheads="1" noChangeShapeType="1" noTextEdit="1"/>
              </p:cNvSpPr>
              <p:nvPr/>
            </p:nvSpPr>
            <p:spPr>
              <a:xfrm>
                <a:off x="6714698" y="2009312"/>
                <a:ext cx="5202288" cy="3901625"/>
              </a:xfrm>
              <a:prstGeom prst="rect">
                <a:avLst/>
              </a:prstGeom>
              <a:blipFill>
                <a:blip r:embed="rId4"/>
                <a:stretch>
                  <a:fillRect/>
                </a:stretch>
              </a:blipFill>
            </p:spPr>
            <p:txBody>
              <a:bodyPr/>
              <a:lstStyle/>
              <a:p>
                <a:r>
                  <a:rPr lang="en-GB">
                    <a:noFill/>
                  </a:rPr>
                  <a:t> </a:t>
                </a:r>
              </a:p>
            </p:txBody>
          </p:sp>
        </mc:Fallback>
      </mc:AlternateContent>
      <p:sp>
        <p:nvSpPr>
          <p:cNvPr id="2" name="Text Placeholder 5">
            <a:extLst>
              <a:ext uri="{FF2B5EF4-FFF2-40B4-BE49-F238E27FC236}">
                <a16:creationId xmlns:a16="http://schemas.microsoft.com/office/drawing/2014/main" id="{07A45B02-F87D-A6F0-719D-5D6A25027139}"/>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a:p>
            <a:pPr lvl="0"/>
            <a:r>
              <a:rPr lang="en-US" dirty="0"/>
              <a:t>styles</a:t>
            </a:r>
          </a:p>
        </p:txBody>
      </p:sp>
    </p:spTree>
    <p:extLst>
      <p:ext uri="{BB962C8B-B14F-4D97-AF65-F5344CB8AC3E}">
        <p14:creationId xmlns:p14="http://schemas.microsoft.com/office/powerpoint/2010/main" val="3274254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3F3FD-1504-744E-66BD-6050CE36FD1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8983F10-5AE9-9F9C-63E1-F357E0BE8704}"/>
              </a:ext>
            </a:extLst>
          </p:cNvPr>
          <p:cNvSpPr>
            <a:spLocks noGrp="1"/>
          </p:cNvSpPr>
          <p:nvPr>
            <p:ph type="title"/>
          </p:nvPr>
        </p:nvSpPr>
        <p:spPr>
          <a:xfrm>
            <a:off x="838200" y="365125"/>
            <a:ext cx="10515600" cy="1325563"/>
          </a:xfrm>
        </p:spPr>
        <p:txBody>
          <a:bodyPr>
            <a:normAutofit/>
          </a:bodyPr>
          <a:lstStyle/>
          <a:p>
            <a:r>
              <a:rPr lang="en-GB" dirty="0"/>
              <a:t>Question 5</a:t>
            </a:r>
            <a:endParaRPr lang="en-GB" dirty="0">
              <a:solidFill>
                <a:schemeClr val="accent1"/>
              </a:solidFill>
            </a:endParaRPr>
          </a:p>
        </p:txBody>
      </p:sp>
      <mc:AlternateContent xmlns:mc="http://schemas.openxmlformats.org/markup-compatibility/2006" xmlns:a14="http://schemas.microsoft.com/office/drawing/2010/main">
        <mc:Choice Requires="a14">
          <p:sp>
            <p:nvSpPr>
              <p:cNvPr id="3" name="Content Placeholder 4">
                <a:extLst>
                  <a:ext uri="{FF2B5EF4-FFF2-40B4-BE49-F238E27FC236}">
                    <a16:creationId xmlns:a16="http://schemas.microsoft.com/office/drawing/2014/main" id="{EE22A0AC-B3B3-25D0-E0A4-5DB34B9DE295}"/>
                  </a:ext>
                </a:extLst>
              </p:cNvPr>
              <p:cNvSpPr txBox="1">
                <a:spLocks/>
              </p:cNvSpPr>
              <p:nvPr/>
            </p:nvSpPr>
            <p:spPr>
              <a:xfrm>
                <a:off x="671650" y="1721893"/>
                <a:ext cx="5854254" cy="4476465"/>
              </a:xfrm>
              <a:prstGeom prst="rect">
                <a:avLst/>
              </a:prstGeom>
              <a:solidFill>
                <a:srgbClr val="EBDDF4"/>
              </a:solidFill>
            </p:spPr>
            <p:txBody>
              <a:bodyPr vert="horz" lIns="180000" tIns="180000" rIns="180000" bIns="180000" rtlCol="0" anchor="t">
                <a:normAutofit/>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units of work are joules.</a:t>
                </a:r>
              </a:p>
              <a:p>
                <a:endParaRPr lang="en-US" dirty="0"/>
              </a:p>
              <a:p>
                <a:pPr marL="0" indent="0">
                  <a:buNone/>
                </a:pPr>
                <a:r>
                  <a:rPr lang="en-US" b="1" dirty="0"/>
                  <a:t>Express joules using base SI units using the formulas </a:t>
                </a:r>
                <a:endParaRPr lang="en-US" b="1" i="1" dirty="0">
                  <a:latin typeface="Cambria Math" panose="02040503050406030204" pitchFamily="18" charset="0"/>
                </a:endParaRPr>
              </a:p>
              <a:p>
                <a:pPr marL="0" indent="0" algn="ctr">
                  <a:buNone/>
                </a:pPr>
                <a14:m>
                  <m:oMath xmlns:m="http://schemas.openxmlformats.org/officeDocument/2006/math">
                    <m:r>
                      <a:rPr lang="en-US" b="1" i="1" dirty="0" smtClean="0">
                        <a:latin typeface="Cambria Math" panose="02040503050406030204" pitchFamily="18" charset="0"/>
                      </a:rPr>
                      <m:t>𝑾</m:t>
                    </m:r>
                    <m:r>
                      <a:rPr lang="en-US" b="1" i="1" dirty="0" smtClean="0">
                        <a:latin typeface="Cambria Math" panose="02040503050406030204" pitchFamily="18" charset="0"/>
                      </a:rPr>
                      <m:t>=</m:t>
                    </m:r>
                    <m:r>
                      <a:rPr lang="en-US" b="1" i="1" dirty="0" err="1" smtClean="0">
                        <a:latin typeface="Cambria Math" panose="02040503050406030204" pitchFamily="18" charset="0"/>
                      </a:rPr>
                      <m:t>𝑭</m:t>
                    </m:r>
                    <m:r>
                      <a:rPr lang="en-US" b="1" i="1" dirty="0" err="1" smtClean="0">
                        <a:latin typeface="Cambria Math" panose="02040503050406030204" pitchFamily="18" charset="0"/>
                      </a:rPr>
                      <m:t>×</m:t>
                    </m:r>
                    <m:r>
                      <a:rPr lang="en-US" b="1" i="1" dirty="0" err="1" smtClean="0">
                        <a:latin typeface="Cambria Math" panose="02040503050406030204" pitchFamily="18" charset="0"/>
                      </a:rPr>
                      <m:t>𝒅</m:t>
                    </m:r>
                  </m:oMath>
                </a14:m>
                <a:r>
                  <a:rPr lang="en-US" b="1" dirty="0"/>
                  <a:t> and </a:t>
                </a:r>
                <a14:m>
                  <m:oMath xmlns:m="http://schemas.openxmlformats.org/officeDocument/2006/math">
                    <m:r>
                      <a:rPr lang="en-US" b="1" i="1" dirty="0" smtClean="0">
                        <a:latin typeface="Cambria Math" panose="02040503050406030204" pitchFamily="18" charset="0"/>
                      </a:rPr>
                      <m:t>𝑭</m:t>
                    </m:r>
                    <m:r>
                      <a:rPr lang="en-US" b="1" i="1" dirty="0" smtClean="0">
                        <a:latin typeface="Cambria Math" panose="02040503050406030204" pitchFamily="18" charset="0"/>
                      </a:rPr>
                      <m:t>=</m:t>
                    </m:r>
                    <m:r>
                      <a:rPr lang="en-US" b="1" i="1" dirty="0" err="1" smtClean="0">
                        <a:latin typeface="Cambria Math" panose="02040503050406030204" pitchFamily="18" charset="0"/>
                      </a:rPr>
                      <m:t>𝒎</m:t>
                    </m:r>
                    <m:r>
                      <a:rPr lang="en-US" b="1" i="1" dirty="0" err="1" smtClean="0">
                        <a:latin typeface="Cambria Math" panose="02040503050406030204" pitchFamily="18" charset="0"/>
                      </a:rPr>
                      <m:t>×</m:t>
                    </m:r>
                    <m:r>
                      <a:rPr lang="en-US" b="1" i="1" dirty="0" err="1" smtClean="0">
                        <a:latin typeface="Cambria Math" panose="02040503050406030204" pitchFamily="18" charset="0"/>
                      </a:rPr>
                      <m:t>𝒂</m:t>
                    </m:r>
                  </m:oMath>
                </a14:m>
                <a:endParaRPr lang="en-US" b="1" dirty="0"/>
              </a:p>
              <a:p>
                <a:pPr marL="0" indent="0">
                  <a:buNone/>
                </a:pPr>
                <a:r>
                  <a:rPr lang="en-US" dirty="0"/>
                  <a:t>where </a:t>
                </a:r>
                <a14:m>
                  <m:oMath xmlns:m="http://schemas.openxmlformats.org/officeDocument/2006/math">
                    <m:r>
                      <a:rPr lang="en-US" i="1" dirty="0" smtClean="0">
                        <a:latin typeface="Cambria Math" panose="02040503050406030204" pitchFamily="18" charset="0"/>
                      </a:rPr>
                      <m:t>𝑊</m:t>
                    </m:r>
                  </m:oMath>
                </a14:m>
                <a:r>
                  <a:rPr lang="en-US" dirty="0"/>
                  <a:t> is work, </a:t>
                </a:r>
                <a14:m>
                  <m:oMath xmlns:m="http://schemas.openxmlformats.org/officeDocument/2006/math">
                    <m:r>
                      <a:rPr lang="en-US" i="1" dirty="0" smtClean="0">
                        <a:latin typeface="Cambria Math" panose="02040503050406030204" pitchFamily="18" charset="0"/>
                      </a:rPr>
                      <m:t>𝐹</m:t>
                    </m:r>
                  </m:oMath>
                </a14:m>
                <a:r>
                  <a:rPr lang="en-US" dirty="0"/>
                  <a:t> is force, </a:t>
                </a:r>
                <a:r>
                  <a:rPr lang="en-US" i="1" dirty="0">
                    <a:latin typeface="Cambria Math" panose="02040503050406030204" pitchFamily="18" charset="0"/>
                    <a:ea typeface="Cambria Math" panose="02040503050406030204" pitchFamily="18" charset="0"/>
                  </a:rPr>
                  <a:t>d</a:t>
                </a:r>
                <a:r>
                  <a:rPr lang="en-US" dirty="0"/>
                  <a:t> is distance, </a:t>
                </a:r>
                <a:r>
                  <a:rPr lang="en-US" i="1" dirty="0">
                    <a:latin typeface="Cambria Math" panose="02040503050406030204" pitchFamily="18" charset="0"/>
                    <a:ea typeface="Cambria Math" panose="02040503050406030204" pitchFamily="18" charset="0"/>
                  </a:rPr>
                  <a:t>m</a:t>
                </a:r>
                <a:r>
                  <a:rPr lang="en-US" dirty="0"/>
                  <a:t> is mass and </a:t>
                </a:r>
                <a:r>
                  <a:rPr lang="en-US" i="1" dirty="0">
                    <a:latin typeface="Cambria Math" panose="02040503050406030204" pitchFamily="18" charset="0"/>
                    <a:ea typeface="Cambria Math" panose="02040503050406030204" pitchFamily="18" charset="0"/>
                  </a:rPr>
                  <a:t>a</a:t>
                </a:r>
                <a:r>
                  <a:rPr lang="en-US" dirty="0"/>
                  <a:t> is acceleration.</a:t>
                </a:r>
              </a:p>
              <a:p>
                <a:endParaRPr lang="en-US" dirty="0"/>
              </a:p>
            </p:txBody>
          </p:sp>
        </mc:Choice>
        <mc:Fallback xmlns="">
          <p:sp>
            <p:nvSpPr>
              <p:cNvPr id="3" name="Content Placeholder 4">
                <a:extLst>
                  <a:ext uri="{FF2B5EF4-FFF2-40B4-BE49-F238E27FC236}">
                    <a16:creationId xmlns:a16="http://schemas.microsoft.com/office/drawing/2014/main" id="{EE22A0AC-B3B3-25D0-E0A4-5DB34B9DE295}"/>
                  </a:ext>
                </a:extLst>
              </p:cNvPr>
              <p:cNvSpPr txBox="1">
                <a:spLocks noRot="1" noChangeAspect="1" noMove="1" noResize="1" noEditPoints="1" noAdjustHandles="1" noChangeArrowheads="1" noChangeShapeType="1" noTextEdit="1"/>
              </p:cNvSpPr>
              <p:nvPr/>
            </p:nvSpPr>
            <p:spPr>
              <a:xfrm>
                <a:off x="671650" y="1721893"/>
                <a:ext cx="5854254" cy="4476465"/>
              </a:xfrm>
              <a:prstGeom prst="rect">
                <a:avLst/>
              </a:prstGeom>
              <a:blipFill>
                <a:blip r:embed="rId3"/>
                <a:stretch>
                  <a:fillRect l="-104"/>
                </a:stretch>
              </a:blipFill>
            </p:spPr>
            <p:txBody>
              <a:bodyPr/>
              <a:lstStyle/>
              <a:p>
                <a:r>
                  <a:rPr lang="en-GB">
                    <a:noFill/>
                  </a:rPr>
                  <a:t> </a:t>
                </a:r>
              </a:p>
            </p:txBody>
          </p:sp>
        </mc:Fallback>
      </mc:AlternateContent>
      <p:sp>
        <p:nvSpPr>
          <p:cNvPr id="6" name="Text Placeholder 15">
            <a:extLst>
              <a:ext uri="{FF2B5EF4-FFF2-40B4-BE49-F238E27FC236}">
                <a16:creationId xmlns:a16="http://schemas.microsoft.com/office/drawing/2014/main" id="{6567590C-8C64-E5FC-1CA1-B1D8BF7FD928}"/>
              </a:ext>
            </a:extLst>
          </p:cNvPr>
          <p:cNvSpPr txBox="1">
            <a:spLocks/>
          </p:cNvSpPr>
          <p:nvPr/>
        </p:nvSpPr>
        <p:spPr>
          <a:xfrm>
            <a:off x="838199" y="6356349"/>
            <a:ext cx="4988169" cy="349251"/>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2" name="Text Placeholder 5">
            <a:extLst>
              <a:ext uri="{FF2B5EF4-FFF2-40B4-BE49-F238E27FC236}">
                <a16:creationId xmlns:a16="http://schemas.microsoft.com/office/drawing/2014/main" id="{E68CCAAB-2090-EEFB-1599-5971BEEB4922}"/>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p:txBody>
      </p:sp>
    </p:spTree>
    <p:extLst>
      <p:ext uri="{BB962C8B-B14F-4D97-AF65-F5344CB8AC3E}">
        <p14:creationId xmlns:p14="http://schemas.microsoft.com/office/powerpoint/2010/main" val="591206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56437-26E7-B5AE-1665-7F9A6DED29C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09333C6-CECA-5ED0-2A91-7BEB3141B59D}"/>
              </a:ext>
            </a:extLst>
          </p:cNvPr>
          <p:cNvSpPr>
            <a:spLocks noGrp="1"/>
          </p:cNvSpPr>
          <p:nvPr>
            <p:ph type="title"/>
          </p:nvPr>
        </p:nvSpPr>
        <p:spPr>
          <a:xfrm>
            <a:off x="838200" y="365125"/>
            <a:ext cx="10515600" cy="1325563"/>
          </a:xfrm>
        </p:spPr>
        <p:txBody>
          <a:bodyPr>
            <a:normAutofit/>
          </a:bodyPr>
          <a:lstStyle/>
          <a:p>
            <a:r>
              <a:rPr lang="en-GB" dirty="0"/>
              <a:t>Question 5: </a:t>
            </a:r>
            <a:r>
              <a:rPr lang="en-GB" dirty="0">
                <a:solidFill>
                  <a:schemeClr val="accent1"/>
                </a:solidFill>
              </a:rPr>
              <a:t>Answer</a:t>
            </a:r>
          </a:p>
        </p:txBody>
      </p:sp>
      <mc:AlternateContent xmlns:mc="http://schemas.openxmlformats.org/markup-compatibility/2006" xmlns:a14="http://schemas.microsoft.com/office/drawing/2010/main">
        <mc:Choice Requires="a14">
          <p:sp>
            <p:nvSpPr>
              <p:cNvPr id="3" name="Content Placeholder 4">
                <a:extLst>
                  <a:ext uri="{FF2B5EF4-FFF2-40B4-BE49-F238E27FC236}">
                    <a16:creationId xmlns:a16="http://schemas.microsoft.com/office/drawing/2014/main" id="{C2DD695A-B98C-7EE9-53BF-04A7419BBFB8}"/>
                  </a:ext>
                </a:extLst>
              </p:cNvPr>
              <p:cNvSpPr txBox="1">
                <a:spLocks/>
              </p:cNvSpPr>
              <p:nvPr/>
            </p:nvSpPr>
            <p:spPr>
              <a:xfrm>
                <a:off x="671650" y="1721893"/>
                <a:ext cx="5854254" cy="4476465"/>
              </a:xfrm>
              <a:prstGeom prst="rect">
                <a:avLst/>
              </a:prstGeom>
              <a:solidFill>
                <a:srgbClr val="EBDDF4"/>
              </a:solidFill>
            </p:spPr>
            <p:txBody>
              <a:bodyPr vert="horz" lIns="180000" tIns="180000" rIns="180000" bIns="180000" rtlCol="0" anchor="t">
                <a:normAutofit/>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units of work are joules.</a:t>
                </a:r>
              </a:p>
              <a:p>
                <a:endParaRPr lang="en-US" dirty="0"/>
              </a:p>
              <a:p>
                <a:pPr marL="0" indent="0">
                  <a:buNone/>
                </a:pPr>
                <a:r>
                  <a:rPr lang="en-US" b="1" dirty="0"/>
                  <a:t>Express joules using base SI units using the formulas </a:t>
                </a:r>
                <a:endParaRPr lang="en-US" b="1" i="1" dirty="0">
                  <a:latin typeface="Cambria Math" panose="02040503050406030204" pitchFamily="18" charset="0"/>
                </a:endParaRPr>
              </a:p>
              <a:p>
                <a:pPr marL="0" indent="0" algn="ctr">
                  <a:buNone/>
                </a:pPr>
                <a14:m>
                  <m:oMath xmlns:m="http://schemas.openxmlformats.org/officeDocument/2006/math">
                    <m:r>
                      <a:rPr lang="en-US" b="1" i="1" dirty="0">
                        <a:latin typeface="Cambria Math" panose="02040503050406030204" pitchFamily="18" charset="0"/>
                      </a:rPr>
                      <m:t>𝑾</m:t>
                    </m:r>
                    <m:r>
                      <a:rPr lang="en-US" b="1" i="1" dirty="0">
                        <a:latin typeface="Cambria Math" panose="02040503050406030204" pitchFamily="18" charset="0"/>
                      </a:rPr>
                      <m:t>=</m:t>
                    </m:r>
                    <m:r>
                      <a:rPr lang="en-US" b="1" i="1" dirty="0" err="1">
                        <a:latin typeface="Cambria Math" panose="02040503050406030204" pitchFamily="18" charset="0"/>
                      </a:rPr>
                      <m:t>𝑭</m:t>
                    </m:r>
                    <m:r>
                      <a:rPr lang="en-US" b="1" i="1" dirty="0" err="1">
                        <a:latin typeface="Cambria Math" panose="02040503050406030204" pitchFamily="18" charset="0"/>
                      </a:rPr>
                      <m:t>×</m:t>
                    </m:r>
                    <m:r>
                      <a:rPr lang="en-US" b="1" i="1" dirty="0" err="1">
                        <a:latin typeface="Cambria Math" panose="02040503050406030204" pitchFamily="18" charset="0"/>
                      </a:rPr>
                      <m:t>𝒅</m:t>
                    </m:r>
                  </m:oMath>
                </a14:m>
                <a:r>
                  <a:rPr lang="en-US" b="1" dirty="0"/>
                  <a:t> and </a:t>
                </a:r>
                <a14:m>
                  <m:oMath xmlns:m="http://schemas.openxmlformats.org/officeDocument/2006/math">
                    <m:r>
                      <a:rPr lang="en-US" b="1" i="1" dirty="0">
                        <a:latin typeface="Cambria Math" panose="02040503050406030204" pitchFamily="18" charset="0"/>
                      </a:rPr>
                      <m:t>𝑭</m:t>
                    </m:r>
                    <m:r>
                      <a:rPr lang="en-US" b="1" i="1" dirty="0">
                        <a:latin typeface="Cambria Math" panose="02040503050406030204" pitchFamily="18" charset="0"/>
                      </a:rPr>
                      <m:t>=</m:t>
                    </m:r>
                    <m:r>
                      <a:rPr lang="en-US" b="1" i="1" dirty="0" err="1">
                        <a:latin typeface="Cambria Math" panose="02040503050406030204" pitchFamily="18" charset="0"/>
                      </a:rPr>
                      <m:t>𝒎</m:t>
                    </m:r>
                    <m:r>
                      <a:rPr lang="en-US" b="1" i="1" dirty="0" err="1">
                        <a:latin typeface="Cambria Math" panose="02040503050406030204" pitchFamily="18" charset="0"/>
                      </a:rPr>
                      <m:t>×</m:t>
                    </m:r>
                    <m:r>
                      <a:rPr lang="en-US" b="1" i="1" dirty="0" err="1">
                        <a:latin typeface="Cambria Math" panose="02040503050406030204" pitchFamily="18" charset="0"/>
                      </a:rPr>
                      <m:t>𝒂</m:t>
                    </m:r>
                  </m:oMath>
                </a14:m>
                <a:endParaRPr lang="en-US" b="1" dirty="0"/>
              </a:p>
              <a:p>
                <a:pPr marL="0" indent="0">
                  <a:buNone/>
                </a:pPr>
                <a:r>
                  <a:rPr lang="en-US" dirty="0"/>
                  <a:t>where </a:t>
                </a:r>
                <a14:m>
                  <m:oMath xmlns:m="http://schemas.openxmlformats.org/officeDocument/2006/math">
                    <m:r>
                      <a:rPr lang="en-US" i="1" dirty="0">
                        <a:latin typeface="Cambria Math" panose="02040503050406030204" pitchFamily="18" charset="0"/>
                      </a:rPr>
                      <m:t>𝑊</m:t>
                    </m:r>
                  </m:oMath>
                </a14:m>
                <a:r>
                  <a:rPr lang="en-US" dirty="0"/>
                  <a:t> is work, </a:t>
                </a:r>
                <a14:m>
                  <m:oMath xmlns:m="http://schemas.openxmlformats.org/officeDocument/2006/math">
                    <m:r>
                      <a:rPr lang="en-US" i="1" dirty="0">
                        <a:latin typeface="Cambria Math" panose="02040503050406030204" pitchFamily="18" charset="0"/>
                      </a:rPr>
                      <m:t>𝐹</m:t>
                    </m:r>
                  </m:oMath>
                </a14:m>
                <a:r>
                  <a:rPr lang="en-US" dirty="0"/>
                  <a:t> is force, </a:t>
                </a:r>
                <a:r>
                  <a:rPr lang="en-US" i="1" dirty="0">
                    <a:latin typeface="Cambria Math" panose="02040503050406030204" pitchFamily="18" charset="0"/>
                    <a:ea typeface="Cambria Math" panose="02040503050406030204" pitchFamily="18" charset="0"/>
                  </a:rPr>
                  <a:t>d</a:t>
                </a:r>
                <a:r>
                  <a:rPr lang="en-US" dirty="0"/>
                  <a:t> is distance, </a:t>
                </a:r>
                <a:r>
                  <a:rPr lang="en-US" i="1" dirty="0">
                    <a:latin typeface="Cambria Math" panose="02040503050406030204" pitchFamily="18" charset="0"/>
                    <a:ea typeface="Cambria Math" panose="02040503050406030204" pitchFamily="18" charset="0"/>
                  </a:rPr>
                  <a:t>m</a:t>
                </a:r>
                <a:r>
                  <a:rPr lang="en-US" dirty="0"/>
                  <a:t> is mass and </a:t>
                </a:r>
                <a:r>
                  <a:rPr lang="en-US" i="1" dirty="0">
                    <a:latin typeface="Cambria Math" panose="02040503050406030204" pitchFamily="18" charset="0"/>
                    <a:ea typeface="Cambria Math" panose="02040503050406030204" pitchFamily="18" charset="0"/>
                  </a:rPr>
                  <a:t>a</a:t>
                </a:r>
                <a:r>
                  <a:rPr lang="en-US" dirty="0"/>
                  <a:t> is acceleration.</a:t>
                </a:r>
              </a:p>
              <a:p>
                <a:pPr marL="0" indent="0">
                  <a:buNone/>
                </a:pPr>
                <a:endParaRPr lang="en-US" dirty="0"/>
              </a:p>
            </p:txBody>
          </p:sp>
        </mc:Choice>
        <mc:Fallback xmlns="">
          <p:sp>
            <p:nvSpPr>
              <p:cNvPr id="3" name="Content Placeholder 4">
                <a:extLst>
                  <a:ext uri="{FF2B5EF4-FFF2-40B4-BE49-F238E27FC236}">
                    <a16:creationId xmlns:a16="http://schemas.microsoft.com/office/drawing/2014/main" id="{C2DD695A-B98C-7EE9-53BF-04A7419BBFB8}"/>
                  </a:ext>
                </a:extLst>
              </p:cNvPr>
              <p:cNvSpPr txBox="1">
                <a:spLocks noRot="1" noChangeAspect="1" noMove="1" noResize="1" noEditPoints="1" noAdjustHandles="1" noChangeArrowheads="1" noChangeShapeType="1" noTextEdit="1"/>
              </p:cNvSpPr>
              <p:nvPr/>
            </p:nvSpPr>
            <p:spPr>
              <a:xfrm>
                <a:off x="671650" y="1721893"/>
                <a:ext cx="5854254" cy="4476465"/>
              </a:xfrm>
              <a:prstGeom prst="rect">
                <a:avLst/>
              </a:prstGeom>
              <a:blipFill>
                <a:blip r:embed="rId3"/>
                <a:stretch>
                  <a:fillRect l="-10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Content Placeholder 4">
                <a:extLst>
                  <a:ext uri="{FF2B5EF4-FFF2-40B4-BE49-F238E27FC236}">
                    <a16:creationId xmlns:a16="http://schemas.microsoft.com/office/drawing/2014/main" id="{4BBAF212-2F9B-A296-A98D-CD97F13CDCBD}"/>
                  </a:ext>
                </a:extLst>
              </p:cNvPr>
              <p:cNvSpPr txBox="1">
                <a:spLocks/>
              </p:cNvSpPr>
              <p:nvPr/>
            </p:nvSpPr>
            <p:spPr>
              <a:xfrm>
                <a:off x="6714698" y="1972149"/>
                <a:ext cx="5202288" cy="4368918"/>
              </a:xfrm>
              <a:prstGeom prst="rect">
                <a:avLst/>
              </a:prstGeom>
              <a:noFill/>
            </p:spPr>
            <p:txBody>
              <a:bodyPr vert="horz" lIns="180000" tIns="180000" rIns="180000" bIns="180000" rtlCol="0" anchor="t">
                <a:normAutofit/>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Work can be calculated using the formula: </a:t>
                </a:r>
                <a14:m>
                  <m:oMath xmlns:m="http://schemas.openxmlformats.org/officeDocument/2006/math">
                    <m:r>
                      <a:rPr lang="en-US" b="0" i="1" dirty="0">
                        <a:latin typeface="Cambria Math" panose="02040503050406030204" pitchFamily="18" charset="0"/>
                      </a:rPr>
                      <m:t>𝑊</m:t>
                    </m:r>
                    <m:r>
                      <a:rPr lang="en-US" b="0" i="1" dirty="0">
                        <a:latin typeface="Cambria Math" panose="02040503050406030204" pitchFamily="18" charset="0"/>
                      </a:rPr>
                      <m:t>=</m:t>
                    </m:r>
                    <m:r>
                      <a:rPr lang="en-US" b="0" i="1" dirty="0" err="1">
                        <a:latin typeface="Cambria Math" panose="02040503050406030204" pitchFamily="18" charset="0"/>
                      </a:rPr>
                      <m:t>𝐹</m:t>
                    </m:r>
                    <m:r>
                      <a:rPr lang="en-US" b="0" i="1" dirty="0" err="1">
                        <a:latin typeface="Cambria Math" panose="02040503050406030204" pitchFamily="18" charset="0"/>
                      </a:rPr>
                      <m:t>×</m:t>
                    </m:r>
                    <m:r>
                      <a:rPr lang="en-US" b="0" i="1" dirty="0" err="1">
                        <a:latin typeface="Cambria Math" panose="02040503050406030204" pitchFamily="18" charset="0"/>
                      </a:rPr>
                      <m:t>𝑑</m:t>
                    </m:r>
                  </m:oMath>
                </a14:m>
                <a:r>
                  <a:rPr lang="en-US" dirty="0"/>
                  <a:t> [1]</a:t>
                </a:r>
              </a:p>
              <a:p>
                <a:pPr marL="0" indent="0">
                  <a:buNone/>
                </a:pPr>
                <a:r>
                  <a:rPr lang="en-US" dirty="0"/>
                  <a:t>and force can be calculated using the formula: </a:t>
                </a:r>
                <a14:m>
                  <m:oMath xmlns:m="http://schemas.openxmlformats.org/officeDocument/2006/math">
                    <m:r>
                      <a:rPr lang="en-US" b="0" i="1" dirty="0">
                        <a:latin typeface="Cambria Math" panose="02040503050406030204" pitchFamily="18" charset="0"/>
                      </a:rPr>
                      <m:t>𝐹</m:t>
                    </m:r>
                    <m:r>
                      <a:rPr lang="en-US" b="0" i="1" dirty="0">
                        <a:latin typeface="Cambria Math" panose="02040503050406030204" pitchFamily="18" charset="0"/>
                      </a:rPr>
                      <m:t>=</m:t>
                    </m:r>
                    <m:r>
                      <a:rPr lang="en-US" b="0" i="1" dirty="0" err="1">
                        <a:latin typeface="Cambria Math" panose="02040503050406030204" pitchFamily="18" charset="0"/>
                      </a:rPr>
                      <m:t>𝑚</m:t>
                    </m:r>
                    <m:r>
                      <a:rPr lang="en-US" b="0" i="1" dirty="0" err="1">
                        <a:latin typeface="Cambria Math" panose="02040503050406030204" pitchFamily="18" charset="0"/>
                      </a:rPr>
                      <m:t>×</m:t>
                    </m:r>
                    <m:r>
                      <a:rPr lang="en-US" b="0" i="1" dirty="0" err="1">
                        <a:latin typeface="Cambria Math" panose="02040503050406030204" pitchFamily="18" charset="0"/>
                      </a:rPr>
                      <m:t>𝑎</m:t>
                    </m:r>
                  </m:oMath>
                </a14:m>
                <a:r>
                  <a:rPr lang="en-US" dirty="0"/>
                  <a:t> [2]</a:t>
                </a:r>
              </a:p>
              <a:p>
                <a:pPr marL="0" indent="0">
                  <a:buNone/>
                </a:pPr>
                <a:r>
                  <a:rPr lang="en-US" dirty="0"/>
                  <a:t>so, equation [1] can be rewritten as</a:t>
                </a:r>
              </a:p>
              <a:p>
                <a:pPr marL="0" indent="0" algn="ctr">
                  <a:buNone/>
                </a:pPr>
                <a:r>
                  <a:rPr lang="en-US" dirty="0"/>
                  <a:t> </a:t>
                </a:r>
                <a14:m>
                  <m:oMath xmlns:m="http://schemas.openxmlformats.org/officeDocument/2006/math">
                    <m:r>
                      <a:rPr lang="en-US" b="0" i="1" smtClean="0">
                        <a:latin typeface="Cambria Math" panose="02040503050406030204" pitchFamily="18" charset="0"/>
                      </a:rPr>
                      <m:t>𝑊</m:t>
                    </m:r>
                    <m:r>
                      <a:rPr lang="en-US" b="0" i="1" smtClean="0">
                        <a:latin typeface="Cambria Math" panose="02040503050406030204" pitchFamily="18" charset="0"/>
                      </a:rPr>
                      <m:t>=</m:t>
                    </m:r>
                    <m:r>
                      <a:rPr lang="en-US" b="0" i="1" dirty="0">
                        <a:latin typeface="Cambria Math" panose="02040503050406030204" pitchFamily="18" charset="0"/>
                      </a:rPr>
                      <m:t>𝐹</m:t>
                    </m:r>
                    <m:r>
                      <a:rPr lang="en-US" b="0" i="1" dirty="0">
                        <a:latin typeface="Cambria Math" panose="02040503050406030204" pitchFamily="18" charset="0"/>
                      </a:rPr>
                      <m:t>×</m:t>
                    </m:r>
                    <m:r>
                      <a:rPr lang="en-US" b="0" i="1" dirty="0">
                        <a:latin typeface="Cambria Math" panose="02040503050406030204" pitchFamily="18" charset="0"/>
                      </a:rPr>
                      <m:t>𝑑</m:t>
                    </m:r>
                    <m:r>
                      <a:rPr lang="en-US" b="0" i="1" dirty="0" smtClean="0">
                        <a:latin typeface="Cambria Math" panose="02040503050406030204" pitchFamily="18" charset="0"/>
                      </a:rPr>
                      <m:t>=</m:t>
                    </m:r>
                    <m:r>
                      <a:rPr lang="en-US" b="0" i="1" smtClean="0">
                        <a:latin typeface="Cambria Math" panose="02040503050406030204" pitchFamily="18" charset="0"/>
                      </a:rPr>
                      <m:t>𝑚</m:t>
                    </m:r>
                    <m:r>
                      <a:rPr lang="en-US" b="0" i="1" smtClean="0">
                        <a:latin typeface="Cambria Math" panose="02040503050406030204" pitchFamily="18" charset="0"/>
                      </a:rPr>
                      <m:t>×</m:t>
                    </m:r>
                    <m:r>
                      <a:rPr lang="en-US" b="0" i="1" smtClean="0">
                        <a:latin typeface="Cambria Math" panose="02040503050406030204" pitchFamily="18" charset="0"/>
                      </a:rPr>
                      <m:t>𝑎</m:t>
                    </m:r>
                    <m:r>
                      <a:rPr lang="en-US" b="0" i="1" smtClean="0">
                        <a:latin typeface="Cambria Math" panose="02040503050406030204" pitchFamily="18" charset="0"/>
                      </a:rPr>
                      <m:t>×</m:t>
                    </m:r>
                    <m:r>
                      <a:rPr lang="en-US" b="0" i="1" smtClean="0">
                        <a:latin typeface="Cambria Math" panose="02040503050406030204" pitchFamily="18" charset="0"/>
                      </a:rPr>
                      <m:t>𝑑</m:t>
                    </m:r>
                  </m:oMath>
                </a14:m>
                <a:endParaRPr lang="en-US" dirty="0"/>
              </a:p>
              <a:p>
                <a:pPr marL="0" indent="0">
                  <a:buNone/>
                </a:pPr>
                <a:r>
                  <a:rPr lang="en-US" dirty="0"/>
                  <a:t>substituting in the units gives: </a:t>
                </a:r>
              </a:p>
              <a:p>
                <a:pPr marL="0" indent="0" algn="ctr">
                  <a:buNone/>
                </a:pPr>
                <a14:m>
                  <m:oMathPara xmlns:m="http://schemas.openxmlformats.org/officeDocument/2006/math">
                    <m:oMathParaPr>
                      <m:jc m:val="centerGroup"/>
                    </m:oMathParaPr>
                    <m:oMath xmlns:m="http://schemas.openxmlformats.org/officeDocument/2006/math">
                      <m:r>
                        <m:rPr>
                          <m:nor/>
                        </m:rPr>
                        <a:rPr lang="en-US" i="0" dirty="0" smtClean="0">
                          <a:latin typeface="Cambria Math" panose="02040503050406030204" pitchFamily="18" charset="0"/>
                        </a:rPr>
                        <m:t>work</m:t>
                      </m:r>
                      <m:r>
                        <m:rPr>
                          <m:nor/>
                        </m:rPr>
                        <a:rPr lang="en-US" i="0" dirty="0" smtClean="0">
                          <a:latin typeface="Cambria Math" panose="02040503050406030204" pitchFamily="18" charset="0"/>
                        </a:rPr>
                        <m:t> = </m:t>
                      </m:r>
                      <m:r>
                        <m:rPr>
                          <m:nor/>
                        </m:rPr>
                        <a:rPr lang="en-US" i="0" dirty="0" smtClean="0">
                          <a:latin typeface="Cambria Math" panose="02040503050406030204" pitchFamily="18" charset="0"/>
                        </a:rPr>
                        <m:t>kg</m:t>
                      </m:r>
                      <m:r>
                        <a:rPr lang="en-US" i="1" dirty="0">
                          <a:latin typeface="Cambria Math" panose="02040503050406030204" pitchFamily="18" charset="0"/>
                        </a:rPr>
                        <m:t>×</m:t>
                      </m:r>
                      <m:r>
                        <m:rPr>
                          <m:nor/>
                        </m:rPr>
                        <a:rPr lang="en-US" i="0" dirty="0" smtClean="0">
                          <a:latin typeface="Cambria Math" panose="02040503050406030204" pitchFamily="18" charset="0"/>
                        </a:rPr>
                        <m:t>m</m:t>
                      </m:r>
                      <m:r>
                        <m:rPr>
                          <m:nor/>
                        </m:rPr>
                        <a:rPr lang="en-US" i="0" dirty="0" smtClean="0">
                          <a:latin typeface="Cambria Math" panose="02040503050406030204" pitchFamily="18" charset="0"/>
                        </a:rPr>
                        <m:t>/</m:t>
                      </m:r>
                      <m:r>
                        <m:rPr>
                          <m:nor/>
                        </m:rPr>
                        <a:rPr lang="en-US" i="0" dirty="0" smtClean="0">
                          <a:latin typeface="Cambria Math" panose="02040503050406030204" pitchFamily="18" charset="0"/>
                        </a:rPr>
                        <m:t>s</m:t>
                      </m:r>
                      <m:r>
                        <m:rPr>
                          <m:nor/>
                        </m:rPr>
                        <a:rPr lang="en-US" i="0" baseline="30000" dirty="0">
                          <a:latin typeface="Cambria Math" panose="02040503050406030204" pitchFamily="18" charset="0"/>
                        </a:rPr>
                        <m:t>2</m:t>
                      </m:r>
                      <m:r>
                        <a:rPr lang="en-US" i="1" dirty="0">
                          <a:latin typeface="Cambria Math" panose="02040503050406030204" pitchFamily="18" charset="0"/>
                        </a:rPr>
                        <m:t>×</m:t>
                      </m:r>
                      <m:r>
                        <m:rPr>
                          <m:nor/>
                        </m:rPr>
                        <a:rPr lang="en-US" i="0" dirty="0">
                          <a:latin typeface="Cambria Math" panose="02040503050406030204" pitchFamily="18" charset="0"/>
                        </a:rPr>
                        <m:t>m</m:t>
                      </m:r>
                      <m:r>
                        <m:rPr>
                          <m:nor/>
                        </m:rPr>
                        <a:rPr lang="en-US" i="0" dirty="0">
                          <a:latin typeface="Cambria Math" panose="02040503050406030204" pitchFamily="18" charset="0"/>
                        </a:rPr>
                        <m:t> = </m:t>
                      </m:r>
                      <m:r>
                        <m:rPr>
                          <m:nor/>
                        </m:rPr>
                        <a:rPr lang="en-US" b="0" i="0" dirty="0">
                          <a:latin typeface="Cambria Math" panose="02040503050406030204" pitchFamily="18" charset="0"/>
                        </a:rPr>
                        <m:t>kg</m:t>
                      </m:r>
                      <m:r>
                        <m:rPr>
                          <m:nor/>
                        </m:rPr>
                        <a:rPr lang="en-US" b="0" i="0" dirty="0">
                          <a:latin typeface="Cambria Math" panose="02040503050406030204" pitchFamily="18" charset="0"/>
                        </a:rPr>
                        <m:t> </m:t>
                      </m:r>
                      <m:r>
                        <m:rPr>
                          <m:nor/>
                        </m:rPr>
                        <a:rPr lang="en-US" b="0" i="0" dirty="0">
                          <a:latin typeface="Cambria Math" panose="02040503050406030204" pitchFamily="18" charset="0"/>
                        </a:rPr>
                        <m:t>m</m:t>
                      </m:r>
                      <m:r>
                        <m:rPr>
                          <m:nor/>
                        </m:rPr>
                        <a:rPr lang="en-US" b="0" i="0" baseline="30000" dirty="0">
                          <a:latin typeface="Cambria Math" panose="02040503050406030204" pitchFamily="18" charset="0"/>
                        </a:rPr>
                        <m:t>2</m:t>
                      </m:r>
                      <m:r>
                        <m:rPr>
                          <m:nor/>
                        </m:rPr>
                        <a:rPr lang="en-US" b="0" i="0" dirty="0">
                          <a:latin typeface="Cambria Math" panose="02040503050406030204" pitchFamily="18" charset="0"/>
                        </a:rPr>
                        <m:t>/</m:t>
                      </m:r>
                      <m:r>
                        <m:rPr>
                          <m:nor/>
                        </m:rPr>
                        <a:rPr lang="en-US" b="0" i="0" dirty="0" smtClean="0">
                          <a:latin typeface="Cambria Math" panose="02040503050406030204" pitchFamily="18" charset="0"/>
                        </a:rPr>
                        <m:t>s</m:t>
                      </m:r>
                      <m:r>
                        <m:rPr>
                          <m:nor/>
                        </m:rPr>
                        <a:rPr lang="en-US" b="0" i="0" baseline="30000" dirty="0" smtClean="0">
                          <a:latin typeface="Cambria Math" panose="02040503050406030204" pitchFamily="18" charset="0"/>
                        </a:rPr>
                        <m:t>2</m:t>
                      </m:r>
                    </m:oMath>
                  </m:oMathPara>
                </a14:m>
                <a:endParaRPr lang="en-US" dirty="0"/>
              </a:p>
            </p:txBody>
          </p:sp>
        </mc:Choice>
        <mc:Fallback xmlns="">
          <p:sp>
            <p:nvSpPr>
              <p:cNvPr id="13" name="Content Placeholder 4">
                <a:extLst>
                  <a:ext uri="{FF2B5EF4-FFF2-40B4-BE49-F238E27FC236}">
                    <a16:creationId xmlns:a16="http://schemas.microsoft.com/office/drawing/2014/main" id="{4BBAF212-2F9B-A296-A98D-CD97F13CDCBD}"/>
                  </a:ext>
                </a:extLst>
              </p:cNvPr>
              <p:cNvSpPr txBox="1">
                <a:spLocks noRot="1" noChangeAspect="1" noMove="1" noResize="1" noEditPoints="1" noAdjustHandles="1" noChangeArrowheads="1" noChangeShapeType="1" noTextEdit="1"/>
              </p:cNvSpPr>
              <p:nvPr/>
            </p:nvSpPr>
            <p:spPr>
              <a:xfrm>
                <a:off x="6714698" y="1972149"/>
                <a:ext cx="5202288" cy="4368918"/>
              </a:xfrm>
              <a:prstGeom prst="rect">
                <a:avLst/>
              </a:prstGeom>
              <a:blipFill>
                <a:blip r:embed="rId4"/>
                <a:stretch>
                  <a:fillRect/>
                </a:stretch>
              </a:blipFill>
            </p:spPr>
            <p:txBody>
              <a:bodyPr/>
              <a:lstStyle/>
              <a:p>
                <a:r>
                  <a:rPr lang="en-GB">
                    <a:noFill/>
                  </a:rPr>
                  <a:t> </a:t>
                </a:r>
              </a:p>
            </p:txBody>
          </p:sp>
        </mc:Fallback>
      </mc:AlternateContent>
      <p:sp>
        <p:nvSpPr>
          <p:cNvPr id="6" name="Text Placeholder 15">
            <a:extLst>
              <a:ext uri="{FF2B5EF4-FFF2-40B4-BE49-F238E27FC236}">
                <a16:creationId xmlns:a16="http://schemas.microsoft.com/office/drawing/2014/main" id="{BCC25AC5-A767-CB6C-389C-8FF54018E81C}"/>
              </a:ext>
            </a:extLst>
          </p:cNvPr>
          <p:cNvSpPr txBox="1">
            <a:spLocks/>
          </p:cNvSpPr>
          <p:nvPr/>
        </p:nvSpPr>
        <p:spPr>
          <a:xfrm>
            <a:off x="838199" y="6356349"/>
            <a:ext cx="4835769" cy="407866"/>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2" name="Text Placeholder 5">
            <a:extLst>
              <a:ext uri="{FF2B5EF4-FFF2-40B4-BE49-F238E27FC236}">
                <a16:creationId xmlns:a16="http://schemas.microsoft.com/office/drawing/2014/main" id="{61A7126B-D4FC-F0EA-E228-A318EBC98DF2}"/>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a:p>
            <a:pPr lvl="0"/>
            <a:r>
              <a:rPr lang="en-US" dirty="0"/>
              <a:t>styles</a:t>
            </a:r>
          </a:p>
        </p:txBody>
      </p:sp>
    </p:spTree>
    <p:extLst>
      <p:ext uri="{BB962C8B-B14F-4D97-AF65-F5344CB8AC3E}">
        <p14:creationId xmlns:p14="http://schemas.microsoft.com/office/powerpoint/2010/main" val="1234380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15779-3C57-059F-7CD1-34BFF5DFC7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5016417-784D-F417-57AA-415BC12954B2}"/>
              </a:ext>
            </a:extLst>
          </p:cNvPr>
          <p:cNvSpPr>
            <a:spLocks noGrp="1"/>
          </p:cNvSpPr>
          <p:nvPr>
            <p:ph type="title"/>
          </p:nvPr>
        </p:nvSpPr>
        <p:spPr>
          <a:xfrm>
            <a:off x="838200" y="365125"/>
            <a:ext cx="10515600" cy="1325563"/>
          </a:xfrm>
        </p:spPr>
        <p:txBody>
          <a:bodyPr>
            <a:normAutofit/>
          </a:bodyPr>
          <a:lstStyle/>
          <a:p>
            <a:r>
              <a:rPr lang="en-GB" dirty="0"/>
              <a:t>Question 6</a:t>
            </a:r>
            <a:endParaRPr lang="en-GB" dirty="0">
              <a:solidFill>
                <a:schemeClr val="accent1"/>
              </a:solidFill>
            </a:endParaRPr>
          </a:p>
        </p:txBody>
      </p:sp>
      <p:sp>
        <p:nvSpPr>
          <p:cNvPr id="3" name="Content Placeholder 4">
            <a:extLst>
              <a:ext uri="{FF2B5EF4-FFF2-40B4-BE49-F238E27FC236}">
                <a16:creationId xmlns:a16="http://schemas.microsoft.com/office/drawing/2014/main" id="{F7675010-0A67-84D5-474E-E782952F7113}"/>
              </a:ext>
            </a:extLst>
          </p:cNvPr>
          <p:cNvSpPr txBox="1">
            <a:spLocks/>
          </p:cNvSpPr>
          <p:nvPr/>
        </p:nvSpPr>
        <p:spPr>
          <a:xfrm>
            <a:off x="671650" y="1721893"/>
            <a:ext cx="5854254" cy="4476465"/>
          </a:xfrm>
          <a:prstGeom prst="rect">
            <a:avLst/>
          </a:prstGeom>
          <a:solidFill>
            <a:srgbClr val="EBDDF4"/>
          </a:solidFill>
        </p:spPr>
        <p:txBody>
          <a:bodyPr vert="horz" lIns="180000" tIns="180000" rIns="180000" bIns="180000" rtlCol="0" anchor="t">
            <a:normAutofit fontScale="85000" lnSpcReduction="200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You are carrying out a routine inspection of a heating oil system in a rural property. The oil storage tank is cuboid-shaped with dimensions:</a:t>
            </a:r>
          </a:p>
          <a:p>
            <a:pPr marL="0" indent="0">
              <a:buNone/>
              <a:tabLst>
                <a:tab pos="452438" algn="l"/>
              </a:tabLst>
            </a:pPr>
            <a:r>
              <a:rPr lang="en-US" dirty="0"/>
              <a:t>•	Length: 3 m</a:t>
            </a:r>
          </a:p>
          <a:p>
            <a:pPr marL="0" indent="0">
              <a:buNone/>
              <a:tabLst>
                <a:tab pos="452438" algn="l"/>
              </a:tabLst>
            </a:pPr>
            <a:r>
              <a:rPr lang="en-US" dirty="0"/>
              <a:t>•	Width: 1.5 m</a:t>
            </a:r>
          </a:p>
          <a:p>
            <a:pPr marL="0" indent="0">
              <a:buNone/>
              <a:tabLst>
                <a:tab pos="452438" algn="l"/>
              </a:tabLst>
            </a:pPr>
            <a:r>
              <a:rPr lang="en-US" dirty="0"/>
              <a:t>•	Height: 50 cm</a:t>
            </a:r>
          </a:p>
          <a:p>
            <a:pPr marL="0" indent="0">
              <a:buNone/>
            </a:pPr>
            <a:r>
              <a:rPr lang="en-US" dirty="0"/>
              <a:t>The gauge shows the tank is 40% full.</a:t>
            </a:r>
          </a:p>
          <a:p>
            <a:pPr marL="0" indent="0">
              <a:buNone/>
            </a:pPr>
            <a:r>
              <a:rPr lang="en-US" dirty="0"/>
              <a:t>To estimate whether the household needs a delivery, you must calculate how much oil is currently in the tank.</a:t>
            </a:r>
          </a:p>
          <a:p>
            <a:pPr marL="0" indent="0">
              <a:buNone/>
            </a:pPr>
            <a:r>
              <a:rPr lang="en-US" b="1" dirty="0"/>
              <a:t>Work out the volume of oil in the tank when it is 40% full.</a:t>
            </a:r>
          </a:p>
        </p:txBody>
      </p:sp>
      <p:sp>
        <p:nvSpPr>
          <p:cNvPr id="6" name="Text Placeholder 15">
            <a:extLst>
              <a:ext uri="{FF2B5EF4-FFF2-40B4-BE49-F238E27FC236}">
                <a16:creationId xmlns:a16="http://schemas.microsoft.com/office/drawing/2014/main" id="{5BBB6426-566A-0592-FA16-124BA775238A}"/>
              </a:ext>
            </a:extLst>
          </p:cNvPr>
          <p:cNvSpPr txBox="1">
            <a:spLocks/>
          </p:cNvSpPr>
          <p:nvPr/>
        </p:nvSpPr>
        <p:spPr>
          <a:xfrm>
            <a:off x="838199" y="6356349"/>
            <a:ext cx="4788877" cy="372697"/>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2" name="Text Placeholder 5">
            <a:extLst>
              <a:ext uri="{FF2B5EF4-FFF2-40B4-BE49-F238E27FC236}">
                <a16:creationId xmlns:a16="http://schemas.microsoft.com/office/drawing/2014/main" id="{2F3E8BCD-1D83-4656-6FF1-E2D872AB315B}"/>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p:txBody>
      </p:sp>
    </p:spTree>
    <p:extLst>
      <p:ext uri="{BB962C8B-B14F-4D97-AF65-F5344CB8AC3E}">
        <p14:creationId xmlns:p14="http://schemas.microsoft.com/office/powerpoint/2010/main" val="2034028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244C5-CF23-024B-E889-60895E2FC52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5A471DF-02EB-2888-09E9-40B3E8A6D8B2}"/>
              </a:ext>
            </a:extLst>
          </p:cNvPr>
          <p:cNvSpPr>
            <a:spLocks noGrp="1"/>
          </p:cNvSpPr>
          <p:nvPr>
            <p:ph type="title"/>
          </p:nvPr>
        </p:nvSpPr>
        <p:spPr>
          <a:xfrm>
            <a:off x="838200" y="365125"/>
            <a:ext cx="10515600" cy="1325563"/>
          </a:xfrm>
        </p:spPr>
        <p:txBody>
          <a:bodyPr>
            <a:normAutofit/>
          </a:bodyPr>
          <a:lstStyle/>
          <a:p>
            <a:r>
              <a:rPr lang="en-GB" dirty="0"/>
              <a:t>Question 6: </a:t>
            </a:r>
            <a:r>
              <a:rPr lang="en-GB" dirty="0">
                <a:solidFill>
                  <a:schemeClr val="accent1"/>
                </a:solidFill>
              </a:rPr>
              <a:t>Answer</a:t>
            </a:r>
          </a:p>
        </p:txBody>
      </p:sp>
      <p:sp>
        <p:nvSpPr>
          <p:cNvPr id="3" name="Content Placeholder 4">
            <a:extLst>
              <a:ext uri="{FF2B5EF4-FFF2-40B4-BE49-F238E27FC236}">
                <a16:creationId xmlns:a16="http://schemas.microsoft.com/office/drawing/2014/main" id="{0D7BCE47-F8D8-75B7-12CA-A164CB19FC84}"/>
              </a:ext>
            </a:extLst>
          </p:cNvPr>
          <p:cNvSpPr txBox="1">
            <a:spLocks/>
          </p:cNvSpPr>
          <p:nvPr/>
        </p:nvSpPr>
        <p:spPr>
          <a:xfrm>
            <a:off x="671650" y="1721893"/>
            <a:ext cx="5854254" cy="4476465"/>
          </a:xfrm>
          <a:prstGeom prst="rect">
            <a:avLst/>
          </a:prstGeom>
          <a:solidFill>
            <a:srgbClr val="EBDDF4"/>
          </a:solidFill>
        </p:spPr>
        <p:txBody>
          <a:bodyPr vert="horz" lIns="180000" tIns="180000" rIns="180000" bIns="180000" rtlCol="0" anchor="t">
            <a:normAutofit fontScale="85000" lnSpcReduction="200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You are carrying out a routine inspection of a heating oil system in a rural property. The oil storage tank is cuboid-shaped with dimensions:</a:t>
            </a:r>
          </a:p>
          <a:p>
            <a:pPr marL="0" indent="0">
              <a:buNone/>
              <a:tabLst>
                <a:tab pos="452438" algn="l"/>
              </a:tabLst>
            </a:pPr>
            <a:r>
              <a:rPr lang="en-US" dirty="0"/>
              <a:t>•	Length: 3 m</a:t>
            </a:r>
          </a:p>
          <a:p>
            <a:pPr marL="0" indent="0">
              <a:buNone/>
              <a:tabLst>
                <a:tab pos="452438" algn="l"/>
              </a:tabLst>
            </a:pPr>
            <a:r>
              <a:rPr lang="en-US" dirty="0"/>
              <a:t>•	Width: 1.5 m</a:t>
            </a:r>
          </a:p>
          <a:p>
            <a:pPr marL="0" indent="0">
              <a:buNone/>
              <a:tabLst>
                <a:tab pos="452438" algn="l"/>
              </a:tabLst>
            </a:pPr>
            <a:r>
              <a:rPr lang="en-US" dirty="0"/>
              <a:t>•	Height: 50 cm</a:t>
            </a:r>
          </a:p>
          <a:p>
            <a:pPr marL="0" indent="0">
              <a:buNone/>
            </a:pPr>
            <a:r>
              <a:rPr lang="en-US" dirty="0"/>
              <a:t>The gauge shows the tank is 40% full.</a:t>
            </a:r>
          </a:p>
          <a:p>
            <a:pPr marL="0" indent="0">
              <a:buNone/>
            </a:pPr>
            <a:r>
              <a:rPr lang="en-US" dirty="0"/>
              <a:t>To estimate whether the household needs a delivery, you must calculate how much oil is currently in the tank.</a:t>
            </a:r>
          </a:p>
          <a:p>
            <a:pPr marL="0" indent="0">
              <a:buNone/>
            </a:pPr>
            <a:r>
              <a:rPr lang="en-US" b="1" dirty="0"/>
              <a:t>Work out the volume of oil in the tank when it is 40% full.</a:t>
            </a:r>
          </a:p>
        </p:txBody>
      </p:sp>
      <mc:AlternateContent xmlns:mc="http://schemas.openxmlformats.org/markup-compatibility/2006" xmlns:a14="http://schemas.microsoft.com/office/drawing/2010/main">
        <mc:Choice Requires="a14">
          <p:sp>
            <p:nvSpPr>
              <p:cNvPr id="13" name="Content Placeholder 4">
                <a:extLst>
                  <a:ext uri="{FF2B5EF4-FFF2-40B4-BE49-F238E27FC236}">
                    <a16:creationId xmlns:a16="http://schemas.microsoft.com/office/drawing/2014/main" id="{C0922277-A099-E615-D7D3-2FCCD301C239}"/>
                  </a:ext>
                </a:extLst>
              </p:cNvPr>
              <p:cNvSpPr txBox="1">
                <a:spLocks/>
              </p:cNvSpPr>
              <p:nvPr/>
            </p:nvSpPr>
            <p:spPr>
              <a:xfrm>
                <a:off x="6610525" y="1860645"/>
                <a:ext cx="5477302" cy="4368918"/>
              </a:xfrm>
              <a:prstGeom prst="rect">
                <a:avLst/>
              </a:prstGeom>
              <a:noFill/>
            </p:spPr>
            <p:txBody>
              <a:bodyPr vert="horz" lIns="180000" tIns="180000" rIns="180000" bIns="180000" rtlCol="0" anchor="t">
                <a:normAutofit lnSpcReduction="100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Express the height in </a:t>
                </a:r>
                <a:r>
                  <a:rPr lang="en-US" dirty="0" err="1"/>
                  <a:t>metres</a:t>
                </a:r>
                <a:r>
                  <a:rPr lang="en-US" dirty="0"/>
                  <a:t>:</a:t>
                </a:r>
              </a:p>
              <a:p>
                <a:pPr marL="0" indent="0">
                  <a:buNone/>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50 </m:t>
                      </m:r>
                      <m:r>
                        <m:rPr>
                          <m:nor/>
                        </m:rPr>
                        <a:rPr lang="en-US" i="0" dirty="0" smtClean="0">
                          <a:latin typeface="Cambria Math" panose="02040503050406030204" pitchFamily="18" charset="0"/>
                        </a:rPr>
                        <m:t>cm</m:t>
                      </m:r>
                      <m:r>
                        <a:rPr lang="en-US" i="1" dirty="0" smtClean="0">
                          <a:latin typeface="Cambria Math" panose="02040503050406030204" pitchFamily="18" charset="0"/>
                        </a:rPr>
                        <m:t>=0.5 </m:t>
                      </m:r>
                      <m:r>
                        <m:rPr>
                          <m:nor/>
                        </m:rPr>
                        <a:rPr lang="en-US" i="0" dirty="0" smtClean="0">
                          <a:latin typeface="Cambria Math" panose="02040503050406030204" pitchFamily="18" charset="0"/>
                        </a:rPr>
                        <m:t>m</m:t>
                      </m:r>
                    </m:oMath>
                  </m:oMathPara>
                </a14:m>
                <a:endParaRPr lang="en-US" dirty="0"/>
              </a:p>
              <a:p>
                <a:pPr marL="0" indent="0">
                  <a:buNone/>
                </a:pPr>
                <a:r>
                  <a:rPr lang="en-US" dirty="0"/>
                  <a:t>Find the volume by substituting:</a:t>
                </a:r>
              </a:p>
              <a:p>
                <a:pPr marL="0" indent="0">
                  <a:buNone/>
                </a:pPr>
                <a:endParaRPr lang="en-US" dirty="0"/>
              </a:p>
              <a:p>
                <a:pPr marL="0" indent="0">
                  <a:buNone/>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𝑉</m:t>
                      </m:r>
                      <m:r>
                        <a:rPr lang="en-US" b="0" i="1" smtClean="0">
                          <a:latin typeface="Cambria Math" panose="02040503050406030204" pitchFamily="18" charset="0"/>
                        </a:rPr>
                        <m:t>=</m:t>
                      </m:r>
                      <m:r>
                        <m:rPr>
                          <m:sty m:val="p"/>
                        </m:rPr>
                        <a:rPr lang="en-US" b="0" i="0" smtClean="0">
                          <a:latin typeface="Cambria Math" panose="02040503050406030204" pitchFamily="18" charset="0"/>
                        </a:rPr>
                        <m:t>length</m:t>
                      </m:r>
                      <m:r>
                        <a:rPr lang="en-US" b="0" i="0" smtClean="0">
                          <a:latin typeface="Cambria Math" panose="02040503050406030204" pitchFamily="18" charset="0"/>
                        </a:rPr>
                        <m:t>×</m:t>
                      </m:r>
                      <m:r>
                        <m:rPr>
                          <m:sty m:val="p"/>
                        </m:rPr>
                        <a:rPr lang="en-US" b="0" i="0" smtClean="0">
                          <a:latin typeface="Cambria Math" panose="02040503050406030204" pitchFamily="18" charset="0"/>
                        </a:rPr>
                        <m:t>width</m:t>
                      </m:r>
                      <m:r>
                        <a:rPr lang="en-US" b="0" i="0" smtClean="0">
                          <a:latin typeface="Cambria Math" panose="02040503050406030204" pitchFamily="18" charset="0"/>
                        </a:rPr>
                        <m:t>×</m:t>
                      </m:r>
                      <m:r>
                        <m:rPr>
                          <m:sty m:val="p"/>
                        </m:rPr>
                        <a:rPr lang="en-US" b="0" i="0" smtClean="0">
                          <a:latin typeface="Cambria Math" panose="02040503050406030204" pitchFamily="18" charset="0"/>
                        </a:rPr>
                        <m:t>height</m:t>
                      </m:r>
                      <m:r>
                        <a:rPr lang="en-US" b="0" i="0" smtClean="0">
                          <a:latin typeface="Cambria Math" panose="02040503050406030204" pitchFamily="18" charset="0"/>
                        </a:rPr>
                        <m:t>  </m:t>
                      </m:r>
                    </m:oMath>
                  </m:oMathPara>
                </a14:m>
                <a:br>
                  <a:rPr lang="en-US" b="0" i="1" dirty="0">
                    <a:latin typeface="Cambria Math" panose="02040503050406030204" pitchFamily="18" charset="0"/>
                  </a:rPr>
                </a:br>
                <a:r>
                  <a:rPr lang="en-US" b="0" i="1" dirty="0">
                    <a:latin typeface="Cambria Math" panose="02040503050406030204" pitchFamily="18" charset="0"/>
                  </a:rPr>
                  <a:t> </a:t>
                </a:r>
                <a14:m>
                  <m:oMath xmlns:m="http://schemas.openxmlformats.org/officeDocument/2006/math">
                    <m:r>
                      <a:rPr lang="en-US" b="0" i="1" smtClean="0">
                        <a:latin typeface="Cambria Math" panose="02040503050406030204" pitchFamily="18" charset="0"/>
                      </a:rPr>
                      <m:t>   =3 </m:t>
                    </m:r>
                    <m:r>
                      <m:rPr>
                        <m:sty m:val="p"/>
                      </m:rPr>
                      <a:rPr lang="en-US" b="0" i="0" smtClean="0">
                        <a:latin typeface="Cambria Math" panose="02040503050406030204" pitchFamily="18" charset="0"/>
                      </a:rPr>
                      <m:t>m</m:t>
                    </m:r>
                    <m:r>
                      <a:rPr lang="en-US" b="0" i="1" smtClean="0">
                        <a:latin typeface="Cambria Math" panose="02040503050406030204" pitchFamily="18" charset="0"/>
                      </a:rPr>
                      <m:t>×1.5 </m:t>
                    </m:r>
                    <m:r>
                      <m:rPr>
                        <m:sty m:val="p"/>
                      </m:rPr>
                      <a:rPr lang="en-US" b="0" i="0" smtClean="0">
                        <a:latin typeface="Cambria Math" panose="02040503050406030204" pitchFamily="18" charset="0"/>
                      </a:rPr>
                      <m:t>m</m:t>
                    </m:r>
                    <m:r>
                      <a:rPr lang="en-US" b="0" i="1" smtClean="0">
                        <a:latin typeface="Cambria Math" panose="02040503050406030204" pitchFamily="18" charset="0"/>
                      </a:rPr>
                      <m:t>×0.5 </m:t>
                    </m:r>
                    <m:r>
                      <m:rPr>
                        <m:sty m:val="p"/>
                      </m:rPr>
                      <a:rPr lang="en-US" b="0" i="0" smtClean="0">
                        <a:latin typeface="Cambria Math" panose="02040503050406030204" pitchFamily="18" charset="0"/>
                      </a:rPr>
                      <m:t>m</m:t>
                    </m:r>
                  </m:oMath>
                </a14:m>
                <a:endParaRPr lang="en-US" b="0" i="0" dirty="0">
                  <a:latin typeface="Cambria Math" panose="02040503050406030204" pitchFamily="18" charset="0"/>
                </a:endParaRPr>
              </a:p>
              <a:p>
                <a:pPr marL="0" indent="0">
                  <a:buNone/>
                </a:pPr>
                <a:r>
                  <a:rPr lang="en-US" b="0" dirty="0"/>
                  <a:t>   </a:t>
                </a:r>
                <a14:m>
                  <m:oMath xmlns:m="http://schemas.openxmlformats.org/officeDocument/2006/math">
                    <m:r>
                      <a:rPr lang="en-US" b="0" i="1" smtClean="0">
                        <a:latin typeface="Cambria Math" panose="02040503050406030204" pitchFamily="18" charset="0"/>
                      </a:rPr>
                      <m:t>=2.25</m:t>
                    </m:r>
                    <m:r>
                      <m:rPr>
                        <m:nor/>
                      </m:rPr>
                      <a:rPr lang="en-US" b="0" i="0" smtClean="0">
                        <a:latin typeface="Cambria Math" panose="02040503050406030204" pitchFamily="18" charset="0"/>
                      </a:rPr>
                      <m:t> </m:t>
                    </m:r>
                    <m:r>
                      <m:rPr>
                        <m:nor/>
                      </m:rPr>
                      <a:rPr lang="en-US" i="0" dirty="0">
                        <a:latin typeface="Cambria Math" panose="02040503050406030204" pitchFamily="18" charset="0"/>
                      </a:rPr>
                      <m:t>m</m:t>
                    </m:r>
                    <m:r>
                      <a:rPr lang="en-US" b="0" i="1" baseline="30000" dirty="0">
                        <a:latin typeface="Cambria Math" panose="02040503050406030204" pitchFamily="18" charset="0"/>
                      </a:rPr>
                      <m:t>3</m:t>
                    </m:r>
                  </m:oMath>
                </a14:m>
                <a:endParaRPr lang="en-US" dirty="0"/>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40% </m:t>
                      </m:r>
                      <m:r>
                        <m:rPr>
                          <m:sty m:val="p"/>
                        </m:rPr>
                        <a:rPr lang="en-US" i="0" dirty="0" smtClean="0">
                          <a:latin typeface="Cambria Math" panose="02040503050406030204" pitchFamily="18" charset="0"/>
                        </a:rPr>
                        <m:t>of</m:t>
                      </m:r>
                      <m:r>
                        <a:rPr lang="en-US" i="1" dirty="0" smtClean="0">
                          <a:latin typeface="Cambria Math" panose="02040503050406030204" pitchFamily="18" charset="0"/>
                        </a:rPr>
                        <m:t> 2.25=0.4×2.25=</m:t>
                      </m:r>
                      <m:r>
                        <a:rPr lang="en-US" b="1" i="1" dirty="0" smtClean="0">
                          <a:latin typeface="Cambria Math" panose="02040503050406030204" pitchFamily="18" charset="0"/>
                        </a:rPr>
                        <m:t>𝟎</m:t>
                      </m:r>
                      <m:r>
                        <a:rPr lang="en-US" b="1" i="1" dirty="0" smtClean="0">
                          <a:latin typeface="Cambria Math" panose="02040503050406030204" pitchFamily="18" charset="0"/>
                        </a:rPr>
                        <m:t>.</m:t>
                      </m:r>
                      <m:r>
                        <a:rPr lang="en-US" b="1" i="1" dirty="0" smtClean="0">
                          <a:latin typeface="Cambria Math" panose="02040503050406030204" pitchFamily="18" charset="0"/>
                        </a:rPr>
                        <m:t>𝟗</m:t>
                      </m:r>
                      <m:r>
                        <a:rPr lang="en-US" b="1" i="1" dirty="0" smtClean="0">
                          <a:latin typeface="Cambria Math" panose="02040503050406030204" pitchFamily="18" charset="0"/>
                        </a:rPr>
                        <m:t> </m:t>
                      </m:r>
                      <m:r>
                        <m:rPr>
                          <m:nor/>
                        </m:rPr>
                        <a:rPr lang="en-US" b="0" i="0" dirty="0" smtClean="0">
                          <a:latin typeface="Cambria Math" panose="02040503050406030204" pitchFamily="18" charset="0"/>
                        </a:rPr>
                        <m:t>m</m:t>
                      </m:r>
                      <m:r>
                        <a:rPr lang="en-US" b="1" i="1" baseline="30000" dirty="0" smtClean="0">
                          <a:latin typeface="Cambria Math" panose="02040503050406030204" pitchFamily="18" charset="0"/>
                        </a:rPr>
                        <m:t>𝟑</m:t>
                      </m:r>
                    </m:oMath>
                  </m:oMathPara>
                </a14:m>
                <a:endParaRPr lang="en-US" dirty="0"/>
              </a:p>
            </p:txBody>
          </p:sp>
        </mc:Choice>
        <mc:Fallback xmlns="">
          <p:sp>
            <p:nvSpPr>
              <p:cNvPr id="13" name="Content Placeholder 4">
                <a:extLst>
                  <a:ext uri="{FF2B5EF4-FFF2-40B4-BE49-F238E27FC236}">
                    <a16:creationId xmlns:a16="http://schemas.microsoft.com/office/drawing/2014/main" id="{C0922277-A099-E615-D7D3-2FCCD301C239}"/>
                  </a:ext>
                </a:extLst>
              </p:cNvPr>
              <p:cNvSpPr txBox="1">
                <a:spLocks noRot="1" noChangeAspect="1" noMove="1" noResize="1" noEditPoints="1" noAdjustHandles="1" noChangeArrowheads="1" noChangeShapeType="1" noTextEdit="1"/>
              </p:cNvSpPr>
              <p:nvPr/>
            </p:nvSpPr>
            <p:spPr>
              <a:xfrm>
                <a:off x="6610525" y="1860645"/>
                <a:ext cx="5477302" cy="4368918"/>
              </a:xfrm>
              <a:prstGeom prst="rect">
                <a:avLst/>
              </a:prstGeom>
              <a:blipFill>
                <a:blip r:embed="rId3"/>
                <a:stretch>
                  <a:fillRect l="-111"/>
                </a:stretch>
              </a:blipFill>
            </p:spPr>
            <p:txBody>
              <a:bodyPr/>
              <a:lstStyle/>
              <a:p>
                <a:r>
                  <a:rPr lang="en-GB">
                    <a:noFill/>
                  </a:rPr>
                  <a:t> </a:t>
                </a:r>
              </a:p>
            </p:txBody>
          </p:sp>
        </mc:Fallback>
      </mc:AlternateContent>
      <p:sp>
        <p:nvSpPr>
          <p:cNvPr id="6" name="Text Placeholder 15">
            <a:extLst>
              <a:ext uri="{FF2B5EF4-FFF2-40B4-BE49-F238E27FC236}">
                <a16:creationId xmlns:a16="http://schemas.microsoft.com/office/drawing/2014/main" id="{7C3A4E68-7ED7-4925-4946-0889C58DF17F}"/>
              </a:ext>
            </a:extLst>
          </p:cNvPr>
          <p:cNvSpPr txBox="1">
            <a:spLocks/>
          </p:cNvSpPr>
          <p:nvPr/>
        </p:nvSpPr>
        <p:spPr>
          <a:xfrm>
            <a:off x="838200" y="6356349"/>
            <a:ext cx="4718538" cy="407866"/>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2" name="Text Placeholder 5">
            <a:extLst>
              <a:ext uri="{FF2B5EF4-FFF2-40B4-BE49-F238E27FC236}">
                <a16:creationId xmlns:a16="http://schemas.microsoft.com/office/drawing/2014/main" id="{BFEDEC60-DB43-B447-9D81-A3ADE28CC945}"/>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p:txBody>
      </p:sp>
    </p:spTree>
    <p:extLst>
      <p:ext uri="{BB962C8B-B14F-4D97-AF65-F5344CB8AC3E}">
        <p14:creationId xmlns:p14="http://schemas.microsoft.com/office/powerpoint/2010/main" val="2798397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66A2B-5C1F-44BC-06C7-AD9068B66DD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95FE601-112C-8B71-34B4-EBFF08378440}"/>
              </a:ext>
            </a:extLst>
          </p:cNvPr>
          <p:cNvSpPr>
            <a:spLocks noGrp="1"/>
          </p:cNvSpPr>
          <p:nvPr>
            <p:ph type="title"/>
          </p:nvPr>
        </p:nvSpPr>
        <p:spPr>
          <a:xfrm>
            <a:off x="838200" y="365125"/>
            <a:ext cx="10515600" cy="1325563"/>
          </a:xfrm>
        </p:spPr>
        <p:txBody>
          <a:bodyPr>
            <a:normAutofit/>
          </a:bodyPr>
          <a:lstStyle/>
          <a:p>
            <a:r>
              <a:rPr lang="en-GB" dirty="0"/>
              <a:t>Question 7</a:t>
            </a:r>
            <a:endParaRPr lang="en-GB" dirty="0">
              <a:solidFill>
                <a:schemeClr val="accent1"/>
              </a:solidFill>
            </a:endParaRPr>
          </a:p>
        </p:txBody>
      </p:sp>
      <mc:AlternateContent xmlns:mc="http://schemas.openxmlformats.org/markup-compatibility/2006" xmlns:a14="http://schemas.microsoft.com/office/drawing/2010/main">
        <mc:Choice Requires="a14">
          <p:sp>
            <p:nvSpPr>
              <p:cNvPr id="2" name="Content Placeholder 4">
                <a:extLst>
                  <a:ext uri="{FF2B5EF4-FFF2-40B4-BE49-F238E27FC236}">
                    <a16:creationId xmlns:a16="http://schemas.microsoft.com/office/drawing/2014/main" id="{3E2E4436-7934-2056-D6C4-BA5989A67037}"/>
                  </a:ext>
                </a:extLst>
              </p:cNvPr>
              <p:cNvSpPr txBox="1">
                <a:spLocks/>
              </p:cNvSpPr>
              <p:nvPr/>
            </p:nvSpPr>
            <p:spPr>
              <a:xfrm>
                <a:off x="671650" y="1721893"/>
                <a:ext cx="3645707" cy="1707107"/>
              </a:xfrm>
              <a:prstGeom prst="rect">
                <a:avLst/>
              </a:prstGeom>
              <a:solidFill>
                <a:srgbClr val="EBDDF4"/>
              </a:solidFill>
            </p:spPr>
            <p:txBody>
              <a:bodyPr vert="horz" lIns="180000" tIns="180000" rIns="180000" bIns="180000" rtlCol="0" anchor="t">
                <a:normAutofit/>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Rearrange the formula </a:t>
                </a:r>
              </a:p>
              <a:p>
                <a:pPr marL="0" indent="0">
                  <a:buNone/>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𝑉</m:t>
                      </m:r>
                      <m:r>
                        <a:rPr lang="en-US" i="1" dirty="0" smtClean="0">
                          <a:latin typeface="Cambria Math" panose="02040503050406030204" pitchFamily="18" charset="0"/>
                        </a:rPr>
                        <m:t> = </m:t>
                      </m:r>
                      <m:r>
                        <a:rPr lang="en-US" i="1" dirty="0" smtClean="0">
                          <a:latin typeface="Cambria Math" panose="02040503050406030204" pitchFamily="18" charset="0"/>
                        </a:rPr>
                        <m:t>𝐼𝑅</m:t>
                      </m:r>
                    </m:oMath>
                  </m:oMathPara>
                </a14:m>
                <a:endParaRPr lang="en-US" dirty="0"/>
              </a:p>
              <a:p>
                <a:pPr marL="0" indent="0">
                  <a:buNone/>
                </a:pPr>
                <a:r>
                  <a:rPr lang="en-US" dirty="0"/>
                  <a:t>to make </a:t>
                </a:r>
                <a14:m>
                  <m:oMath xmlns:m="http://schemas.openxmlformats.org/officeDocument/2006/math">
                    <m:r>
                      <a:rPr lang="en-US" i="1" dirty="0" smtClean="0">
                        <a:latin typeface="Cambria Math" panose="02040503050406030204" pitchFamily="18" charset="0"/>
                      </a:rPr>
                      <m:t>𝑅</m:t>
                    </m:r>
                  </m:oMath>
                </a14:m>
                <a:r>
                  <a:rPr lang="en-US" dirty="0"/>
                  <a:t> the subject.</a:t>
                </a:r>
              </a:p>
              <a:p>
                <a:pPr marL="0" indent="0">
                  <a:buNone/>
                </a:pPr>
                <a:endParaRPr lang="en-US" b="1" dirty="0"/>
              </a:p>
            </p:txBody>
          </p:sp>
        </mc:Choice>
        <mc:Fallback xmlns="">
          <p:sp>
            <p:nvSpPr>
              <p:cNvPr id="2" name="Content Placeholder 4">
                <a:extLst>
                  <a:ext uri="{FF2B5EF4-FFF2-40B4-BE49-F238E27FC236}">
                    <a16:creationId xmlns:a16="http://schemas.microsoft.com/office/drawing/2014/main" id="{3E2E4436-7934-2056-D6C4-BA5989A67037}"/>
                  </a:ext>
                </a:extLst>
              </p:cNvPr>
              <p:cNvSpPr txBox="1">
                <a:spLocks noRot="1" noChangeAspect="1" noMove="1" noResize="1" noEditPoints="1" noAdjustHandles="1" noChangeArrowheads="1" noChangeShapeType="1" noTextEdit="1"/>
              </p:cNvSpPr>
              <p:nvPr/>
            </p:nvSpPr>
            <p:spPr>
              <a:xfrm>
                <a:off x="671650" y="1721893"/>
                <a:ext cx="3645707" cy="1707107"/>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3357CB1-5F92-4329-F48C-B06C6A030BE8}"/>
                  </a:ext>
                </a:extLst>
              </p:cNvPr>
              <p:cNvSpPr txBox="1"/>
              <p:nvPr/>
            </p:nvSpPr>
            <p:spPr>
              <a:xfrm>
                <a:off x="8392555" y="1666804"/>
                <a:ext cx="4208610" cy="2907655"/>
              </a:xfrm>
              <a:prstGeom prst="rect">
                <a:avLst/>
              </a:prstGeom>
              <a:noFill/>
            </p:spPr>
            <p:txBody>
              <a:bodyPr wrap="square">
                <a:spAutoFit/>
              </a:bodyPr>
              <a:lstStyle/>
              <a:p>
                <a:pPr>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a:t>
                </a:r>
                <a14:m>
                  <m:oMath xmlns:m="http://schemas.openxmlformats.org/officeDocument/2006/math">
                    <m:r>
                      <a:rPr lang="en-US" sz="2800" b="0" i="1" dirty="0" smtClean="0">
                        <a:latin typeface="Cambria Math" panose="02040503050406030204" pitchFamily="18" charset="0"/>
                      </a:rPr>
                      <m:t>𝑅</m:t>
                    </m:r>
                    <m:r>
                      <a:rPr lang="en-US" sz="2800" i="1" dirty="0">
                        <a:latin typeface="Cambria Math" panose="02040503050406030204" pitchFamily="18" charset="0"/>
                      </a:rPr>
                      <m:t> =</m:t>
                    </m:r>
                    <m:r>
                      <a:rPr lang="en-US" sz="2800" b="0" i="1" dirty="0" smtClean="0">
                        <a:latin typeface="Cambria Math" panose="02040503050406030204" pitchFamily="18" charset="0"/>
                      </a:rPr>
                      <m:t>𝑉𝐼</m:t>
                    </m:r>
                  </m:oMath>
                </a14:m>
                <a:endParaRPr lang="en-GB" sz="2800" dirty="0">
                  <a:latin typeface="Arial" panose="020B0604020202020204" pitchFamily="34" charset="0"/>
                  <a:cs typeface="Arial" panose="020B0604020202020204" pitchFamily="34" charset="0"/>
                </a:endParaRPr>
              </a:p>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B</a:t>
                </a:r>
                <a:r>
                  <a:rPr lang="en-GB" sz="2800" dirty="0">
                    <a:latin typeface="Arial" panose="020B0604020202020204" pitchFamily="34" charset="0"/>
                    <a:cs typeface="Arial" panose="020B0604020202020204" pitchFamily="34" charset="0"/>
                  </a:rPr>
                  <a:t> </a:t>
                </a:r>
                <a14:m>
                  <m:oMath xmlns:m="http://schemas.openxmlformats.org/officeDocument/2006/math">
                    <m:r>
                      <a:rPr lang="en-US" sz="2800" b="0" i="1" dirty="0" smtClean="0">
                        <a:latin typeface="Cambria Math" panose="02040503050406030204" pitchFamily="18" charset="0"/>
                        <a:cs typeface="Arial" panose="020B0604020202020204" pitchFamily="34" charset="0"/>
                      </a:rPr>
                      <m:t>𝑅</m:t>
                    </m:r>
                    <m:r>
                      <a:rPr lang="en-US" sz="2800" b="0" i="1" dirty="0" smtClean="0">
                        <a:latin typeface="Cambria Math" panose="02040503050406030204" pitchFamily="18" charset="0"/>
                        <a:cs typeface="Arial" panose="020B0604020202020204" pitchFamily="34" charset="0"/>
                      </a:rPr>
                      <m:t>=</m:t>
                    </m:r>
                    <m:f>
                      <m:fPr>
                        <m:ctrlPr>
                          <a:rPr lang="en-US" sz="2800" b="0" i="1" dirty="0" smtClean="0">
                            <a:latin typeface="Cambria Math" panose="02040503050406030204" pitchFamily="18" charset="0"/>
                            <a:cs typeface="Arial" panose="020B0604020202020204" pitchFamily="34" charset="0"/>
                          </a:rPr>
                        </m:ctrlPr>
                      </m:fPr>
                      <m:num>
                        <m:r>
                          <a:rPr lang="en-US" sz="2800" b="0" i="1" dirty="0" smtClean="0">
                            <a:latin typeface="Cambria Math" panose="02040503050406030204" pitchFamily="18" charset="0"/>
                            <a:cs typeface="Arial" panose="020B0604020202020204" pitchFamily="34" charset="0"/>
                          </a:rPr>
                          <m:t>𝐼</m:t>
                        </m:r>
                      </m:num>
                      <m:den>
                        <m:r>
                          <a:rPr lang="en-US" sz="2800" b="0" i="1" dirty="0" smtClean="0">
                            <a:latin typeface="Cambria Math" panose="02040503050406030204" pitchFamily="18" charset="0"/>
                            <a:cs typeface="Arial" panose="020B0604020202020204" pitchFamily="34" charset="0"/>
                          </a:rPr>
                          <m:t>𝑉</m:t>
                        </m:r>
                      </m:den>
                    </m:f>
                  </m:oMath>
                </a14:m>
                <a:endParaRPr lang="en-US" sz="2800" b="0" dirty="0">
                  <a:latin typeface="Arial" panose="020B0604020202020204" pitchFamily="34" charset="0"/>
                  <a:cs typeface="Arial" panose="020B0604020202020204" pitchFamily="34" charset="0"/>
                </a:endParaRPr>
              </a:p>
              <a:p>
                <a:pPr lvl="0">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C</a:t>
                </a:r>
                <a:r>
                  <a:rPr lang="en-GB" sz="2800" dirty="0">
                    <a:latin typeface="Arial" panose="020B0604020202020204" pitchFamily="34" charset="0"/>
                    <a:cs typeface="Arial" panose="020B0604020202020204" pitchFamily="34" charset="0"/>
                  </a:rPr>
                  <a:t> </a:t>
                </a:r>
                <a14:m>
                  <m:oMath xmlns:m="http://schemas.openxmlformats.org/officeDocument/2006/math">
                    <m:r>
                      <a:rPr lang="en-US" sz="2800" i="1" dirty="0">
                        <a:latin typeface="Cambria Math" panose="02040503050406030204" pitchFamily="18" charset="0"/>
                        <a:cs typeface="Arial" panose="020B0604020202020204" pitchFamily="34" charset="0"/>
                      </a:rPr>
                      <m:t>𝑅</m:t>
                    </m:r>
                    <m:r>
                      <a:rPr lang="en-US" sz="2800" i="1" dirty="0">
                        <a:latin typeface="Cambria Math" panose="02040503050406030204" pitchFamily="18" charset="0"/>
                        <a:cs typeface="Arial" panose="020B0604020202020204" pitchFamily="34" charset="0"/>
                      </a:rPr>
                      <m:t>=</m:t>
                    </m:r>
                    <m:f>
                      <m:fPr>
                        <m:ctrlPr>
                          <a:rPr lang="en-US" sz="2800" i="1" dirty="0">
                            <a:latin typeface="Cambria Math" panose="02040503050406030204" pitchFamily="18" charset="0"/>
                            <a:cs typeface="Arial" panose="020B0604020202020204" pitchFamily="34" charset="0"/>
                          </a:rPr>
                        </m:ctrlPr>
                      </m:fPr>
                      <m:num>
                        <m:r>
                          <a:rPr lang="en-US" sz="2800" b="0" i="1" dirty="0" smtClean="0">
                            <a:latin typeface="Cambria Math" panose="02040503050406030204" pitchFamily="18" charset="0"/>
                            <a:cs typeface="Arial" panose="020B0604020202020204" pitchFamily="34" charset="0"/>
                          </a:rPr>
                          <m:t>𝑉</m:t>
                        </m:r>
                      </m:num>
                      <m:den>
                        <m:r>
                          <a:rPr lang="en-US" sz="2800" b="0" i="1" dirty="0" smtClean="0">
                            <a:latin typeface="Cambria Math" panose="02040503050406030204" pitchFamily="18" charset="0"/>
                            <a:cs typeface="Arial" panose="020B0604020202020204" pitchFamily="34" charset="0"/>
                          </a:rPr>
                          <m:t>𝐼</m:t>
                        </m:r>
                      </m:den>
                    </m:f>
                    <m:r>
                      <a:rPr lang="en-US" sz="2800" i="1" dirty="0">
                        <a:latin typeface="Cambria Math" panose="02040503050406030204" pitchFamily="18" charset="0"/>
                        <a:cs typeface="Arial" panose="020B0604020202020204" pitchFamily="34" charset="0"/>
                      </a:rPr>
                      <m:t> </m:t>
                    </m:r>
                  </m:oMath>
                </a14:m>
                <a:endParaRPr lang="en-US" sz="2800" dirty="0">
                  <a:latin typeface="Arial" panose="020B0604020202020204" pitchFamily="34" charset="0"/>
                  <a:cs typeface="Arial" panose="020B0604020202020204" pitchFamily="34" charset="0"/>
                </a:endParaRPr>
              </a:p>
              <a:p>
                <a:pPr>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D</a:t>
                </a:r>
                <a:r>
                  <a:rPr lang="en-GB" sz="2800" dirty="0">
                    <a:latin typeface="Arial" panose="020B0604020202020204" pitchFamily="34" charset="0"/>
                    <a:cs typeface="Arial" panose="020B0604020202020204" pitchFamily="34" charset="0"/>
                  </a:rPr>
                  <a:t> </a:t>
                </a:r>
                <a14:m>
                  <m:oMath xmlns:m="http://schemas.openxmlformats.org/officeDocument/2006/math">
                    <m:r>
                      <a:rPr lang="en-US" sz="2800" i="1" dirty="0">
                        <a:latin typeface="Cambria Math" panose="02040503050406030204" pitchFamily="18" charset="0"/>
                      </a:rPr>
                      <m:t>𝑅</m:t>
                    </m:r>
                    <m:r>
                      <a:rPr lang="en-US" sz="2800" i="1" dirty="0">
                        <a:latin typeface="Cambria Math" panose="02040503050406030204" pitchFamily="18" charset="0"/>
                      </a:rPr>
                      <m:t> =</m:t>
                    </m:r>
                    <m:r>
                      <a:rPr lang="en-US" sz="2800" i="1" dirty="0">
                        <a:latin typeface="Cambria Math" panose="02040503050406030204" pitchFamily="18" charset="0"/>
                      </a:rPr>
                      <m:t>𝐼𝑉</m:t>
                    </m:r>
                  </m:oMath>
                </a14:m>
                <a:endParaRPr lang="en-GB" sz="2800" dirty="0">
                  <a:latin typeface="Arial" panose="020B0604020202020204" pitchFamily="34" charset="0"/>
                  <a:cs typeface="Arial" panose="020B0604020202020204" pitchFamily="34" charset="0"/>
                </a:endParaRPr>
              </a:p>
            </p:txBody>
          </p:sp>
        </mc:Choice>
        <mc:Fallback xmlns="">
          <p:sp>
            <p:nvSpPr>
              <p:cNvPr id="5" name="TextBox 4">
                <a:extLst>
                  <a:ext uri="{FF2B5EF4-FFF2-40B4-BE49-F238E27FC236}">
                    <a16:creationId xmlns:a16="http://schemas.microsoft.com/office/drawing/2014/main" id="{93357CB1-5F92-4329-F48C-B06C6A030BE8}"/>
                  </a:ext>
                </a:extLst>
              </p:cNvPr>
              <p:cNvSpPr txBox="1">
                <a:spLocks noRot="1" noChangeAspect="1" noMove="1" noResize="1" noEditPoints="1" noAdjustHandles="1" noChangeArrowheads="1" noChangeShapeType="1" noTextEdit="1"/>
              </p:cNvSpPr>
              <p:nvPr/>
            </p:nvSpPr>
            <p:spPr>
              <a:xfrm>
                <a:off x="8392555" y="1666804"/>
                <a:ext cx="4208610" cy="2907655"/>
              </a:xfrm>
              <a:prstGeom prst="rect">
                <a:avLst/>
              </a:prstGeom>
              <a:blipFill>
                <a:blip r:embed="rId4"/>
                <a:stretch>
                  <a:fillRect l="-3003" t="-1310" b="-5240"/>
                </a:stretch>
              </a:blipFill>
            </p:spPr>
            <p:txBody>
              <a:bodyPr/>
              <a:lstStyle/>
              <a:p>
                <a:r>
                  <a:rPr lang="en-US">
                    <a:noFill/>
                  </a:rPr>
                  <a:t> </a:t>
                </a:r>
              </a:p>
            </p:txBody>
          </p:sp>
        </mc:Fallback>
      </mc:AlternateContent>
      <p:sp>
        <p:nvSpPr>
          <p:cNvPr id="7" name="Text Placeholder 15">
            <a:extLst>
              <a:ext uri="{FF2B5EF4-FFF2-40B4-BE49-F238E27FC236}">
                <a16:creationId xmlns:a16="http://schemas.microsoft.com/office/drawing/2014/main" id="{201DC235-997B-755A-7669-80E5FB93B7EF}"/>
              </a:ext>
            </a:extLst>
          </p:cNvPr>
          <p:cNvSpPr txBox="1">
            <a:spLocks/>
          </p:cNvSpPr>
          <p:nvPr/>
        </p:nvSpPr>
        <p:spPr>
          <a:xfrm>
            <a:off x="838199" y="6356350"/>
            <a:ext cx="4835769" cy="360974"/>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3" name="Text Placeholder 5">
            <a:extLst>
              <a:ext uri="{FF2B5EF4-FFF2-40B4-BE49-F238E27FC236}">
                <a16:creationId xmlns:a16="http://schemas.microsoft.com/office/drawing/2014/main" id="{53C467A8-9835-8E6E-D4EF-7BCF3FC1E838}"/>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p:txBody>
      </p:sp>
    </p:spTree>
    <p:extLst>
      <p:ext uri="{BB962C8B-B14F-4D97-AF65-F5344CB8AC3E}">
        <p14:creationId xmlns:p14="http://schemas.microsoft.com/office/powerpoint/2010/main" val="203072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3614A-603A-77D3-8EA2-4D8F34A1614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E610CDE-75B2-4E8E-9D4B-172A22321218}"/>
              </a:ext>
            </a:extLst>
          </p:cNvPr>
          <p:cNvSpPr>
            <a:spLocks noGrp="1"/>
          </p:cNvSpPr>
          <p:nvPr>
            <p:ph type="title"/>
          </p:nvPr>
        </p:nvSpPr>
        <p:spPr>
          <a:xfrm>
            <a:off x="838200" y="365125"/>
            <a:ext cx="10515600" cy="1325563"/>
          </a:xfrm>
        </p:spPr>
        <p:txBody>
          <a:bodyPr>
            <a:normAutofit/>
          </a:bodyPr>
          <a:lstStyle/>
          <a:p>
            <a:r>
              <a:rPr lang="en-GB" dirty="0"/>
              <a:t>Question 7: </a:t>
            </a:r>
            <a:r>
              <a:rPr lang="en-GB" dirty="0">
                <a:solidFill>
                  <a:schemeClr val="accent1"/>
                </a:solidFill>
              </a:rPr>
              <a:t>Answer</a:t>
            </a:r>
          </a:p>
        </p:txBody>
      </p:sp>
      <p:sp>
        <p:nvSpPr>
          <p:cNvPr id="13" name="Triangle 12">
            <a:extLst>
              <a:ext uri="{FF2B5EF4-FFF2-40B4-BE49-F238E27FC236}">
                <a16:creationId xmlns:a16="http://schemas.microsoft.com/office/drawing/2014/main" id="{C95DFA03-DE7A-D853-46F2-7CF32DD39E45}"/>
              </a:ext>
            </a:extLst>
          </p:cNvPr>
          <p:cNvSpPr/>
          <p:nvPr/>
        </p:nvSpPr>
        <p:spPr>
          <a:xfrm>
            <a:off x="4346499" y="1393527"/>
            <a:ext cx="3753339" cy="3235637"/>
          </a:xfrm>
          <a:prstGeom prst="triangle">
            <a:avLst/>
          </a:prstGeom>
          <a:solidFill>
            <a:schemeClr val="bg2"/>
          </a:solidFill>
          <a:ln w="38100">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2">
                  <a:lumMod val="75000"/>
                </a:schemeClr>
              </a:solidFill>
            </a:endParaRPr>
          </a:p>
        </p:txBody>
      </p:sp>
      <p:cxnSp>
        <p:nvCxnSpPr>
          <p:cNvPr id="14" name="Straight Connector 13">
            <a:extLst>
              <a:ext uri="{FF2B5EF4-FFF2-40B4-BE49-F238E27FC236}">
                <a16:creationId xmlns:a16="http://schemas.microsoft.com/office/drawing/2014/main" id="{21795A6A-CB38-FA1E-4E7A-265A4734FCED}"/>
              </a:ext>
            </a:extLst>
          </p:cNvPr>
          <p:cNvCxnSpPr>
            <a:stCxn id="13" idx="1"/>
            <a:endCxn id="13" idx="5"/>
          </p:cNvCxnSpPr>
          <p:nvPr/>
        </p:nvCxnSpPr>
        <p:spPr>
          <a:xfrm>
            <a:off x="5284834" y="3011346"/>
            <a:ext cx="1876669" cy="0"/>
          </a:xfrm>
          <a:prstGeom prst="line">
            <a:avLst/>
          </a:prstGeom>
          <a:ln w="381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A885B58-08BA-8D5D-E05A-B83D9D633C23}"/>
              </a:ext>
            </a:extLst>
          </p:cNvPr>
          <p:cNvCxnSpPr>
            <a:cxnSpLocks/>
            <a:endCxn id="13" idx="3"/>
          </p:cNvCxnSpPr>
          <p:nvPr/>
        </p:nvCxnSpPr>
        <p:spPr>
          <a:xfrm>
            <a:off x="6207272" y="3011346"/>
            <a:ext cx="15897" cy="1617818"/>
          </a:xfrm>
          <a:prstGeom prst="line">
            <a:avLst/>
          </a:prstGeom>
          <a:ln w="3810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BC68D0A-8D14-17FC-884F-94BD701F964F}"/>
                  </a:ext>
                </a:extLst>
              </p:cNvPr>
              <p:cNvSpPr txBox="1"/>
              <p:nvPr/>
            </p:nvSpPr>
            <p:spPr>
              <a:xfrm>
                <a:off x="5876553" y="2161195"/>
                <a:ext cx="794121"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𝑉</m:t>
                      </m:r>
                    </m:oMath>
                  </m:oMathPara>
                </a14:m>
                <a:endParaRPr lang="en-US" sz="3200" dirty="0"/>
              </a:p>
            </p:txBody>
          </p:sp>
        </mc:Choice>
        <mc:Fallback xmlns="">
          <p:sp>
            <p:nvSpPr>
              <p:cNvPr id="17" name="TextBox 16">
                <a:extLst>
                  <a:ext uri="{FF2B5EF4-FFF2-40B4-BE49-F238E27FC236}">
                    <a16:creationId xmlns:a16="http://schemas.microsoft.com/office/drawing/2014/main" id="{DBC68D0A-8D14-17FC-884F-94BD701F964F}"/>
                  </a:ext>
                </a:extLst>
              </p:cNvPr>
              <p:cNvSpPr txBox="1">
                <a:spLocks noRot="1" noChangeAspect="1" noMove="1" noResize="1" noEditPoints="1" noAdjustHandles="1" noChangeArrowheads="1" noChangeShapeType="1" noTextEdit="1"/>
              </p:cNvSpPr>
              <p:nvPr/>
            </p:nvSpPr>
            <p:spPr>
              <a:xfrm>
                <a:off x="5876553" y="2161195"/>
                <a:ext cx="794121" cy="584775"/>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C4D21EDA-9B00-51D3-F2A6-669D8BD1053A}"/>
                  </a:ext>
                </a:extLst>
              </p:cNvPr>
              <p:cNvSpPr txBox="1"/>
              <p:nvPr/>
            </p:nvSpPr>
            <p:spPr>
              <a:xfrm>
                <a:off x="5070669" y="3543877"/>
                <a:ext cx="794121"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𝐼</m:t>
                      </m:r>
                    </m:oMath>
                  </m:oMathPara>
                </a14:m>
                <a:endParaRPr lang="en-US" sz="3200" dirty="0"/>
              </a:p>
            </p:txBody>
          </p:sp>
        </mc:Choice>
        <mc:Fallback xmlns="">
          <p:sp>
            <p:nvSpPr>
              <p:cNvPr id="18" name="TextBox 17">
                <a:extLst>
                  <a:ext uri="{FF2B5EF4-FFF2-40B4-BE49-F238E27FC236}">
                    <a16:creationId xmlns:a16="http://schemas.microsoft.com/office/drawing/2014/main" id="{C4D21EDA-9B00-51D3-F2A6-669D8BD1053A}"/>
                  </a:ext>
                </a:extLst>
              </p:cNvPr>
              <p:cNvSpPr txBox="1">
                <a:spLocks noRot="1" noChangeAspect="1" noMove="1" noResize="1" noEditPoints="1" noAdjustHandles="1" noChangeArrowheads="1" noChangeShapeType="1" noTextEdit="1"/>
              </p:cNvSpPr>
              <p:nvPr/>
            </p:nvSpPr>
            <p:spPr>
              <a:xfrm>
                <a:off x="5070669" y="3543877"/>
                <a:ext cx="794121" cy="58477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C6D2A299-B4C2-19A0-C57A-D5283EA4C4FE}"/>
                  </a:ext>
                </a:extLst>
              </p:cNvPr>
              <p:cNvSpPr txBox="1"/>
              <p:nvPr/>
            </p:nvSpPr>
            <p:spPr>
              <a:xfrm>
                <a:off x="6507962" y="3529892"/>
                <a:ext cx="794121"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𝑅</m:t>
                      </m:r>
                    </m:oMath>
                  </m:oMathPara>
                </a14:m>
                <a:endParaRPr lang="en-US" sz="3200" dirty="0"/>
              </a:p>
            </p:txBody>
          </p:sp>
        </mc:Choice>
        <mc:Fallback xmlns="">
          <p:sp>
            <p:nvSpPr>
              <p:cNvPr id="19" name="TextBox 18">
                <a:extLst>
                  <a:ext uri="{FF2B5EF4-FFF2-40B4-BE49-F238E27FC236}">
                    <a16:creationId xmlns:a16="http://schemas.microsoft.com/office/drawing/2014/main" id="{C6D2A299-B4C2-19A0-C57A-D5283EA4C4FE}"/>
                  </a:ext>
                </a:extLst>
              </p:cNvPr>
              <p:cNvSpPr txBox="1">
                <a:spLocks noRot="1" noChangeAspect="1" noMove="1" noResize="1" noEditPoints="1" noAdjustHandles="1" noChangeArrowheads="1" noChangeShapeType="1" noTextEdit="1"/>
              </p:cNvSpPr>
              <p:nvPr/>
            </p:nvSpPr>
            <p:spPr>
              <a:xfrm>
                <a:off x="6507962" y="3529892"/>
                <a:ext cx="794121" cy="584775"/>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314D9A68-395D-29FA-B1B3-6FE7A0BB5E70}"/>
                  </a:ext>
                </a:extLst>
              </p:cNvPr>
              <p:cNvSpPr txBox="1"/>
              <p:nvPr/>
            </p:nvSpPr>
            <p:spPr>
              <a:xfrm>
                <a:off x="5898505" y="3274794"/>
                <a:ext cx="569500" cy="92333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6000" b="1" i="1" smtClean="0">
                          <a:solidFill>
                            <a:schemeClr val="accent1"/>
                          </a:solidFill>
                          <a:latin typeface="Cambria Math" panose="02040503050406030204" pitchFamily="18" charset="0"/>
                        </a:rPr>
                        <m:t>×</m:t>
                      </m:r>
                    </m:oMath>
                  </m:oMathPara>
                </a14:m>
                <a:endParaRPr lang="en-US" sz="6000" b="1" dirty="0">
                  <a:solidFill>
                    <a:schemeClr val="accent1"/>
                  </a:solidFill>
                  <a:latin typeface="Arial" panose="020B0604020202020204" pitchFamily="34" charset="0"/>
                  <a:cs typeface="Arial" panose="020B0604020202020204" pitchFamily="34" charset="0"/>
                </a:endParaRPr>
              </a:p>
            </p:txBody>
          </p:sp>
        </mc:Choice>
        <mc:Fallback xmlns="">
          <p:sp>
            <p:nvSpPr>
              <p:cNvPr id="20" name="TextBox 19">
                <a:extLst>
                  <a:ext uri="{FF2B5EF4-FFF2-40B4-BE49-F238E27FC236}">
                    <a16:creationId xmlns:a16="http://schemas.microsoft.com/office/drawing/2014/main" id="{314D9A68-395D-29FA-B1B3-6FE7A0BB5E70}"/>
                  </a:ext>
                </a:extLst>
              </p:cNvPr>
              <p:cNvSpPr txBox="1">
                <a:spLocks noRot="1" noChangeAspect="1" noMove="1" noResize="1" noEditPoints="1" noAdjustHandles="1" noChangeArrowheads="1" noChangeShapeType="1" noTextEdit="1"/>
              </p:cNvSpPr>
              <p:nvPr/>
            </p:nvSpPr>
            <p:spPr>
              <a:xfrm>
                <a:off x="5898505" y="3274794"/>
                <a:ext cx="569500" cy="923330"/>
              </a:xfrm>
              <a:prstGeom prst="rect">
                <a:avLst/>
              </a:prstGeom>
              <a:blipFill>
                <a:blip r:embed="rId6"/>
                <a:stretch>
                  <a:fillRect l="-34783" r="-34783" b="-270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63A83362-D28F-44E9-8607-642B1B9C841C}"/>
                  </a:ext>
                </a:extLst>
              </p:cNvPr>
              <p:cNvSpPr txBox="1"/>
              <p:nvPr/>
            </p:nvSpPr>
            <p:spPr>
              <a:xfrm>
                <a:off x="5481637" y="2470794"/>
                <a:ext cx="588642" cy="92333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6000" b="1" i="1" smtClean="0">
                          <a:solidFill>
                            <a:schemeClr val="accent1"/>
                          </a:solidFill>
                          <a:latin typeface="Cambria Math" panose="02040503050406030204" pitchFamily="18" charset="0"/>
                        </a:rPr>
                        <m:t>÷</m:t>
                      </m:r>
                    </m:oMath>
                  </m:oMathPara>
                </a14:m>
                <a:endParaRPr lang="en-US" sz="6000" b="1" dirty="0">
                  <a:solidFill>
                    <a:schemeClr val="accent1"/>
                  </a:solidFill>
                  <a:latin typeface="Arial" panose="020B0604020202020204" pitchFamily="34" charset="0"/>
                  <a:cs typeface="Arial" panose="020B0604020202020204" pitchFamily="34" charset="0"/>
                </a:endParaRPr>
              </a:p>
            </p:txBody>
          </p:sp>
        </mc:Choice>
        <mc:Fallback xmlns="">
          <p:sp>
            <p:nvSpPr>
              <p:cNvPr id="21" name="TextBox 20">
                <a:extLst>
                  <a:ext uri="{FF2B5EF4-FFF2-40B4-BE49-F238E27FC236}">
                    <a16:creationId xmlns:a16="http://schemas.microsoft.com/office/drawing/2014/main" id="{63A83362-D28F-44E9-8607-642B1B9C841C}"/>
                  </a:ext>
                </a:extLst>
              </p:cNvPr>
              <p:cNvSpPr txBox="1">
                <a:spLocks noRot="1" noChangeAspect="1" noMove="1" noResize="1" noEditPoints="1" noAdjustHandles="1" noChangeArrowheads="1" noChangeShapeType="1" noTextEdit="1"/>
              </p:cNvSpPr>
              <p:nvPr/>
            </p:nvSpPr>
            <p:spPr>
              <a:xfrm>
                <a:off x="5481637" y="2470794"/>
                <a:ext cx="588642" cy="923330"/>
              </a:xfrm>
              <a:prstGeom prst="rect">
                <a:avLst/>
              </a:prstGeom>
              <a:blipFill>
                <a:blip r:embed="rId7"/>
                <a:stretch>
                  <a:fillRect l="-31250" r="-29167" b="-135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5969D262-7722-78BB-20B7-6F5E21245400}"/>
                  </a:ext>
                </a:extLst>
              </p:cNvPr>
              <p:cNvSpPr txBox="1"/>
              <p:nvPr/>
            </p:nvSpPr>
            <p:spPr>
              <a:xfrm>
                <a:off x="6419972" y="2465886"/>
                <a:ext cx="588642" cy="92333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n-US" sz="6000" b="1" i="1" smtClean="0">
                          <a:solidFill>
                            <a:schemeClr val="accent1"/>
                          </a:solidFill>
                          <a:latin typeface="Cambria Math" panose="02040503050406030204" pitchFamily="18" charset="0"/>
                        </a:rPr>
                        <m:t>÷</m:t>
                      </m:r>
                    </m:oMath>
                  </m:oMathPara>
                </a14:m>
                <a:endParaRPr lang="en-US" sz="6000" b="1" dirty="0">
                  <a:solidFill>
                    <a:schemeClr val="accent1"/>
                  </a:solidFill>
                  <a:latin typeface="Arial" panose="020B0604020202020204" pitchFamily="34" charset="0"/>
                  <a:cs typeface="Arial" panose="020B0604020202020204" pitchFamily="34" charset="0"/>
                </a:endParaRPr>
              </a:p>
            </p:txBody>
          </p:sp>
        </mc:Choice>
        <mc:Fallback xmlns="">
          <p:sp>
            <p:nvSpPr>
              <p:cNvPr id="22" name="TextBox 21">
                <a:extLst>
                  <a:ext uri="{FF2B5EF4-FFF2-40B4-BE49-F238E27FC236}">
                    <a16:creationId xmlns:a16="http://schemas.microsoft.com/office/drawing/2014/main" id="{5969D262-7722-78BB-20B7-6F5E21245400}"/>
                  </a:ext>
                </a:extLst>
              </p:cNvPr>
              <p:cNvSpPr txBox="1">
                <a:spLocks noRot="1" noChangeAspect="1" noMove="1" noResize="1" noEditPoints="1" noAdjustHandles="1" noChangeArrowheads="1" noChangeShapeType="1" noTextEdit="1"/>
              </p:cNvSpPr>
              <p:nvPr/>
            </p:nvSpPr>
            <p:spPr>
              <a:xfrm>
                <a:off x="6419972" y="2465886"/>
                <a:ext cx="588642" cy="923330"/>
              </a:xfrm>
              <a:prstGeom prst="rect">
                <a:avLst/>
              </a:prstGeom>
              <a:blipFill>
                <a:blip r:embed="rId8"/>
                <a:stretch>
                  <a:fillRect l="-31915" r="-31915" b="-137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B9E5698B-119E-23F4-405E-43BA96A8D0D5}"/>
                  </a:ext>
                </a:extLst>
              </p:cNvPr>
              <p:cNvSpPr txBox="1"/>
              <p:nvPr/>
            </p:nvSpPr>
            <p:spPr>
              <a:xfrm>
                <a:off x="8392555" y="1666804"/>
                <a:ext cx="4208610" cy="2907655"/>
              </a:xfrm>
              <a:prstGeom prst="rect">
                <a:avLst/>
              </a:prstGeom>
              <a:noFill/>
            </p:spPr>
            <p:txBody>
              <a:bodyPr wrap="square">
                <a:spAutoFit/>
              </a:bodyPr>
              <a:lstStyle/>
              <a:p>
                <a:pPr>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a:t>
                </a:r>
                <a14:m>
                  <m:oMath xmlns:m="http://schemas.openxmlformats.org/officeDocument/2006/math">
                    <m:r>
                      <a:rPr lang="en-US" sz="2800" b="0" i="1" dirty="0" smtClean="0">
                        <a:latin typeface="Cambria Math" panose="02040503050406030204" pitchFamily="18" charset="0"/>
                      </a:rPr>
                      <m:t>𝑅</m:t>
                    </m:r>
                    <m:r>
                      <a:rPr lang="en-US" sz="2800" i="1" dirty="0">
                        <a:latin typeface="Cambria Math" panose="02040503050406030204" pitchFamily="18" charset="0"/>
                      </a:rPr>
                      <m:t> =</m:t>
                    </m:r>
                    <m:r>
                      <a:rPr lang="en-US" sz="2800" b="0" i="1" dirty="0" smtClean="0">
                        <a:latin typeface="Cambria Math" panose="02040503050406030204" pitchFamily="18" charset="0"/>
                      </a:rPr>
                      <m:t>𝑉𝐼</m:t>
                    </m:r>
                  </m:oMath>
                </a14:m>
                <a:endParaRPr lang="en-GB" sz="2800" dirty="0">
                  <a:latin typeface="Arial" panose="020B0604020202020204" pitchFamily="34" charset="0"/>
                  <a:cs typeface="Arial" panose="020B0604020202020204" pitchFamily="34" charset="0"/>
                </a:endParaRPr>
              </a:p>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B</a:t>
                </a:r>
                <a:r>
                  <a:rPr lang="en-GB" sz="2800" dirty="0">
                    <a:latin typeface="Arial" panose="020B0604020202020204" pitchFamily="34" charset="0"/>
                    <a:cs typeface="Arial" panose="020B0604020202020204" pitchFamily="34" charset="0"/>
                  </a:rPr>
                  <a:t> </a:t>
                </a:r>
                <a14:m>
                  <m:oMath xmlns:m="http://schemas.openxmlformats.org/officeDocument/2006/math">
                    <m:r>
                      <a:rPr lang="en-US" sz="2800" b="0" i="1" dirty="0" smtClean="0">
                        <a:latin typeface="Cambria Math" panose="02040503050406030204" pitchFamily="18" charset="0"/>
                        <a:cs typeface="Arial" panose="020B0604020202020204" pitchFamily="34" charset="0"/>
                      </a:rPr>
                      <m:t>𝑅</m:t>
                    </m:r>
                    <m:r>
                      <a:rPr lang="en-US" sz="2800" b="0" i="1" dirty="0" smtClean="0">
                        <a:latin typeface="Cambria Math" panose="02040503050406030204" pitchFamily="18" charset="0"/>
                        <a:cs typeface="Arial" panose="020B0604020202020204" pitchFamily="34" charset="0"/>
                      </a:rPr>
                      <m:t>=</m:t>
                    </m:r>
                    <m:f>
                      <m:fPr>
                        <m:ctrlPr>
                          <a:rPr lang="en-US" sz="2800" b="0" i="1" dirty="0" smtClean="0">
                            <a:latin typeface="Cambria Math" panose="02040503050406030204" pitchFamily="18" charset="0"/>
                            <a:cs typeface="Arial" panose="020B0604020202020204" pitchFamily="34" charset="0"/>
                          </a:rPr>
                        </m:ctrlPr>
                      </m:fPr>
                      <m:num>
                        <m:r>
                          <a:rPr lang="en-US" sz="2800" b="0" i="1" dirty="0" smtClean="0">
                            <a:latin typeface="Cambria Math" panose="02040503050406030204" pitchFamily="18" charset="0"/>
                            <a:cs typeface="Arial" panose="020B0604020202020204" pitchFamily="34" charset="0"/>
                          </a:rPr>
                          <m:t>𝐼</m:t>
                        </m:r>
                      </m:num>
                      <m:den>
                        <m:r>
                          <a:rPr lang="en-US" sz="2800" b="0" i="1" dirty="0" smtClean="0">
                            <a:latin typeface="Cambria Math" panose="02040503050406030204" pitchFamily="18" charset="0"/>
                            <a:cs typeface="Arial" panose="020B0604020202020204" pitchFamily="34" charset="0"/>
                          </a:rPr>
                          <m:t>𝑉</m:t>
                        </m:r>
                      </m:den>
                    </m:f>
                  </m:oMath>
                </a14:m>
                <a:endParaRPr lang="en-US" sz="2800" b="0" dirty="0">
                  <a:latin typeface="Arial" panose="020B0604020202020204" pitchFamily="34" charset="0"/>
                  <a:cs typeface="Arial" panose="020B0604020202020204" pitchFamily="34" charset="0"/>
                </a:endParaRPr>
              </a:p>
              <a:p>
                <a:pPr lvl="0">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C</a:t>
                </a:r>
                <a:r>
                  <a:rPr lang="en-GB" sz="2800" dirty="0">
                    <a:latin typeface="Arial" panose="020B0604020202020204" pitchFamily="34" charset="0"/>
                    <a:cs typeface="Arial" panose="020B0604020202020204" pitchFamily="34" charset="0"/>
                  </a:rPr>
                  <a:t> </a:t>
                </a:r>
                <a14:m>
                  <m:oMath xmlns:m="http://schemas.openxmlformats.org/officeDocument/2006/math">
                    <m:r>
                      <a:rPr lang="en-US" sz="2800" i="1" dirty="0">
                        <a:latin typeface="Cambria Math" panose="02040503050406030204" pitchFamily="18" charset="0"/>
                        <a:cs typeface="Arial" panose="020B0604020202020204" pitchFamily="34" charset="0"/>
                      </a:rPr>
                      <m:t>𝑅</m:t>
                    </m:r>
                    <m:r>
                      <a:rPr lang="en-US" sz="2800" i="1" dirty="0">
                        <a:latin typeface="Cambria Math" panose="02040503050406030204" pitchFamily="18" charset="0"/>
                        <a:cs typeface="Arial" panose="020B0604020202020204" pitchFamily="34" charset="0"/>
                      </a:rPr>
                      <m:t>=</m:t>
                    </m:r>
                    <m:f>
                      <m:fPr>
                        <m:ctrlPr>
                          <a:rPr lang="en-US" sz="2800" i="1" dirty="0">
                            <a:latin typeface="Cambria Math" panose="02040503050406030204" pitchFamily="18" charset="0"/>
                            <a:cs typeface="Arial" panose="020B0604020202020204" pitchFamily="34" charset="0"/>
                          </a:rPr>
                        </m:ctrlPr>
                      </m:fPr>
                      <m:num>
                        <m:r>
                          <a:rPr lang="en-US" sz="2800" b="0" i="1" dirty="0" smtClean="0">
                            <a:latin typeface="Cambria Math" panose="02040503050406030204" pitchFamily="18" charset="0"/>
                            <a:cs typeface="Arial" panose="020B0604020202020204" pitchFamily="34" charset="0"/>
                          </a:rPr>
                          <m:t>𝑉</m:t>
                        </m:r>
                      </m:num>
                      <m:den>
                        <m:r>
                          <a:rPr lang="en-US" sz="2800" b="0" i="1" dirty="0" smtClean="0">
                            <a:latin typeface="Cambria Math" panose="02040503050406030204" pitchFamily="18" charset="0"/>
                            <a:cs typeface="Arial" panose="020B0604020202020204" pitchFamily="34" charset="0"/>
                          </a:rPr>
                          <m:t>𝐼</m:t>
                        </m:r>
                      </m:den>
                    </m:f>
                    <m:r>
                      <a:rPr lang="en-US" sz="2800" i="1" dirty="0">
                        <a:latin typeface="Cambria Math" panose="02040503050406030204" pitchFamily="18" charset="0"/>
                        <a:cs typeface="Arial" panose="020B0604020202020204" pitchFamily="34" charset="0"/>
                      </a:rPr>
                      <m:t> </m:t>
                    </m:r>
                  </m:oMath>
                </a14:m>
                <a:endParaRPr lang="en-US" sz="2800" dirty="0">
                  <a:latin typeface="Arial" panose="020B0604020202020204" pitchFamily="34" charset="0"/>
                  <a:cs typeface="Arial" panose="020B0604020202020204" pitchFamily="34" charset="0"/>
                </a:endParaRPr>
              </a:p>
              <a:p>
                <a:pPr>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D</a:t>
                </a:r>
                <a:r>
                  <a:rPr lang="en-GB" sz="2800" dirty="0">
                    <a:latin typeface="Arial" panose="020B0604020202020204" pitchFamily="34" charset="0"/>
                    <a:cs typeface="Arial" panose="020B0604020202020204" pitchFamily="34" charset="0"/>
                  </a:rPr>
                  <a:t> </a:t>
                </a:r>
                <a14:m>
                  <m:oMath xmlns:m="http://schemas.openxmlformats.org/officeDocument/2006/math">
                    <m:r>
                      <a:rPr lang="en-US" sz="2800" i="1" dirty="0">
                        <a:latin typeface="Cambria Math" panose="02040503050406030204" pitchFamily="18" charset="0"/>
                      </a:rPr>
                      <m:t>𝑅</m:t>
                    </m:r>
                    <m:r>
                      <a:rPr lang="en-US" sz="2800" i="1" dirty="0">
                        <a:latin typeface="Cambria Math" panose="02040503050406030204" pitchFamily="18" charset="0"/>
                      </a:rPr>
                      <m:t> =</m:t>
                    </m:r>
                    <m:r>
                      <a:rPr lang="en-US" sz="2800" i="1" dirty="0">
                        <a:latin typeface="Cambria Math" panose="02040503050406030204" pitchFamily="18" charset="0"/>
                      </a:rPr>
                      <m:t>𝐼𝑉</m:t>
                    </m:r>
                  </m:oMath>
                </a14:m>
                <a:endParaRPr lang="en-GB" sz="2800" dirty="0">
                  <a:latin typeface="Arial" panose="020B0604020202020204" pitchFamily="34" charset="0"/>
                  <a:cs typeface="Arial" panose="020B0604020202020204" pitchFamily="34" charset="0"/>
                </a:endParaRPr>
              </a:p>
            </p:txBody>
          </p:sp>
        </mc:Choice>
        <mc:Fallback xmlns="">
          <p:sp>
            <p:nvSpPr>
              <p:cNvPr id="2" name="TextBox 1">
                <a:extLst>
                  <a:ext uri="{FF2B5EF4-FFF2-40B4-BE49-F238E27FC236}">
                    <a16:creationId xmlns:a16="http://schemas.microsoft.com/office/drawing/2014/main" id="{B9E5698B-119E-23F4-405E-43BA96A8D0D5}"/>
                  </a:ext>
                </a:extLst>
              </p:cNvPr>
              <p:cNvSpPr txBox="1">
                <a:spLocks noRot="1" noChangeAspect="1" noMove="1" noResize="1" noEditPoints="1" noAdjustHandles="1" noChangeArrowheads="1" noChangeShapeType="1" noTextEdit="1"/>
              </p:cNvSpPr>
              <p:nvPr/>
            </p:nvSpPr>
            <p:spPr>
              <a:xfrm>
                <a:off x="8392555" y="1666804"/>
                <a:ext cx="4208610" cy="2907655"/>
              </a:xfrm>
              <a:prstGeom prst="rect">
                <a:avLst/>
              </a:prstGeom>
              <a:blipFill>
                <a:blip r:embed="rId9"/>
                <a:stretch>
                  <a:fillRect l="-3003" t="-1310" b="-524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5C0D6314-B0F1-E184-47B4-F21DDBB43775}"/>
                  </a:ext>
                </a:extLst>
              </p:cNvPr>
              <p:cNvSpPr txBox="1"/>
              <p:nvPr/>
            </p:nvSpPr>
            <p:spPr>
              <a:xfrm>
                <a:off x="559364" y="3600019"/>
                <a:ext cx="2352422" cy="2419317"/>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a:rPr lang="en-US" sz="2400" i="1" dirty="0" smtClean="0">
                          <a:latin typeface="Cambria Math" panose="02040503050406030204" pitchFamily="18" charset="0"/>
                        </a:rPr>
                        <m:t>𝑉</m:t>
                      </m:r>
                      <m:r>
                        <a:rPr lang="en-US" sz="2400" i="1" dirty="0" smtClean="0">
                          <a:latin typeface="Cambria Math" panose="02040503050406030204" pitchFamily="18" charset="0"/>
                        </a:rPr>
                        <m:t> = </m:t>
                      </m:r>
                      <m:r>
                        <a:rPr lang="en-US" sz="2400" i="1" dirty="0" smtClean="0">
                          <a:latin typeface="Cambria Math" panose="02040503050406030204" pitchFamily="18" charset="0"/>
                        </a:rPr>
                        <m:t>𝐼𝑅</m:t>
                      </m:r>
                    </m:oMath>
                  </m:oMathPara>
                </a14:m>
                <a:endParaRPr lang="en-US" sz="2400" i="1" dirty="0">
                  <a:latin typeface="Cambria Math" panose="02040503050406030204" pitchFamily="18" charset="0"/>
                </a:endParaRPr>
              </a:p>
              <a:p>
                <a:endParaRPr lang="en-US" sz="2400" i="1" dirty="0">
                  <a:latin typeface="Cambria Math" panose="02040503050406030204" pitchFamily="18" charset="0"/>
                </a:endParaRPr>
              </a:p>
              <a:p>
                <a:pPr/>
                <a14:m>
                  <m:oMathPara xmlns:m="http://schemas.openxmlformats.org/officeDocument/2006/math">
                    <m:oMathParaPr>
                      <m:jc m:val="left"/>
                    </m:oMathParaPr>
                    <m:oMath xmlns:m="http://schemas.openxmlformats.org/officeDocument/2006/math">
                      <m:r>
                        <a:rPr lang="en-US" sz="2400" b="0" i="1" dirty="0" smtClean="0">
                          <a:latin typeface="Cambria Math" panose="02040503050406030204" pitchFamily="18" charset="0"/>
                        </a:rPr>
                        <m:t> </m:t>
                      </m:r>
                      <m:f>
                        <m:fPr>
                          <m:ctrlPr>
                            <a:rPr lang="en-US" sz="2400" b="0" i="1" dirty="0" smtClean="0">
                              <a:latin typeface="Cambria Math" panose="02040503050406030204" pitchFamily="18" charset="0"/>
                            </a:rPr>
                          </m:ctrlPr>
                        </m:fPr>
                        <m:num>
                          <m:r>
                            <a:rPr lang="en-US" sz="2400" b="0" i="1" dirty="0" smtClean="0">
                              <a:latin typeface="Cambria Math" panose="02040503050406030204" pitchFamily="18" charset="0"/>
                            </a:rPr>
                            <m:t>𝑉</m:t>
                          </m:r>
                        </m:num>
                        <m:den>
                          <m:r>
                            <a:rPr lang="en-US" sz="2400" b="1" i="1" dirty="0" smtClean="0">
                              <a:solidFill>
                                <a:schemeClr val="accent1"/>
                              </a:solidFill>
                              <a:latin typeface="Cambria Math" panose="02040503050406030204" pitchFamily="18" charset="0"/>
                            </a:rPr>
                            <m:t>𝑰</m:t>
                          </m:r>
                        </m:den>
                      </m:f>
                      <m:r>
                        <a:rPr lang="en-US" sz="2400" b="0" i="1" dirty="0" smtClean="0">
                          <a:latin typeface="Cambria Math" panose="02040503050406030204" pitchFamily="18" charset="0"/>
                        </a:rPr>
                        <m:t>=</m:t>
                      </m:r>
                      <m:f>
                        <m:fPr>
                          <m:ctrlPr>
                            <a:rPr lang="en-US" sz="2400" i="1" dirty="0">
                              <a:latin typeface="Cambria Math" panose="02040503050406030204" pitchFamily="18" charset="0"/>
                            </a:rPr>
                          </m:ctrlPr>
                        </m:fPr>
                        <m:num>
                          <m:r>
                            <a:rPr lang="en-US" sz="2400" b="0" i="1" dirty="0" smtClean="0">
                              <a:latin typeface="Cambria Math" panose="02040503050406030204" pitchFamily="18" charset="0"/>
                            </a:rPr>
                            <m:t>𝐼𝑅</m:t>
                          </m:r>
                        </m:num>
                        <m:den>
                          <m:r>
                            <a:rPr lang="en-US" sz="2400" b="1" i="1" dirty="0" smtClean="0">
                              <a:solidFill>
                                <a:schemeClr val="accent1"/>
                              </a:solidFill>
                              <a:latin typeface="Cambria Math" panose="02040503050406030204" pitchFamily="18" charset="0"/>
                            </a:rPr>
                            <m:t>𝑰</m:t>
                          </m:r>
                        </m:den>
                      </m:f>
                    </m:oMath>
                  </m:oMathPara>
                </a14:m>
                <a:endParaRPr lang="en-US" sz="2400" dirty="0"/>
              </a:p>
              <a:p>
                <a:endParaRPr lang="en-US" sz="2400" dirty="0"/>
              </a:p>
              <a:p>
                <a:r>
                  <a:rPr lang="en-US" sz="2400" dirty="0"/>
                  <a:t> </a:t>
                </a:r>
                <a14:m>
                  <m:oMath xmlns:m="http://schemas.openxmlformats.org/officeDocument/2006/math">
                    <m:f>
                      <m:fPr>
                        <m:ctrlPr>
                          <a:rPr lang="en-US" sz="2400" i="1" dirty="0">
                            <a:latin typeface="Cambria Math" panose="02040503050406030204" pitchFamily="18" charset="0"/>
                          </a:rPr>
                        </m:ctrlPr>
                      </m:fPr>
                      <m:num>
                        <m:r>
                          <a:rPr lang="en-US" sz="2400" i="1" dirty="0">
                            <a:latin typeface="Cambria Math" panose="02040503050406030204" pitchFamily="18" charset="0"/>
                          </a:rPr>
                          <m:t>𝑉</m:t>
                        </m:r>
                      </m:num>
                      <m:den>
                        <m:r>
                          <a:rPr lang="en-US" sz="2400" i="1" dirty="0">
                            <a:latin typeface="Cambria Math" panose="02040503050406030204" pitchFamily="18" charset="0"/>
                          </a:rPr>
                          <m:t>𝐼</m:t>
                        </m:r>
                      </m:den>
                    </m:f>
                    <m:r>
                      <a:rPr lang="en-US" sz="2400" i="1" dirty="0">
                        <a:latin typeface="Cambria Math" panose="02040503050406030204" pitchFamily="18" charset="0"/>
                      </a:rPr>
                      <m:t>=</m:t>
                    </m:r>
                    <m:r>
                      <a:rPr lang="en-US" sz="2400" b="0" i="1" dirty="0" smtClean="0">
                        <a:latin typeface="Cambria Math" panose="02040503050406030204" pitchFamily="18" charset="0"/>
                      </a:rPr>
                      <m:t>𝑅</m:t>
                    </m:r>
                    <m:r>
                      <a:rPr lang="en-US" sz="2400" b="0" i="1" dirty="0" smtClean="0">
                        <a:latin typeface="Cambria Math" panose="02040503050406030204" pitchFamily="18" charset="0"/>
                      </a:rPr>
                      <m:t> →</m:t>
                    </m:r>
                    <m:r>
                      <a:rPr lang="en-US" sz="2400" b="1" i="1" dirty="0" smtClean="0">
                        <a:latin typeface="Cambria Math" panose="02040503050406030204" pitchFamily="18" charset="0"/>
                      </a:rPr>
                      <m:t>𝑹</m:t>
                    </m:r>
                    <m:r>
                      <a:rPr lang="en-US" sz="2400" b="1" i="1" dirty="0" smtClean="0">
                        <a:latin typeface="Cambria Math" panose="02040503050406030204" pitchFamily="18" charset="0"/>
                      </a:rPr>
                      <m:t>=</m:t>
                    </m:r>
                    <m:f>
                      <m:fPr>
                        <m:ctrlPr>
                          <a:rPr lang="en-US" sz="2400" b="1" i="1" dirty="0">
                            <a:latin typeface="Cambria Math" panose="02040503050406030204" pitchFamily="18" charset="0"/>
                          </a:rPr>
                        </m:ctrlPr>
                      </m:fPr>
                      <m:num>
                        <m:r>
                          <a:rPr lang="en-US" sz="2400" b="1" i="1" dirty="0">
                            <a:latin typeface="Cambria Math" panose="02040503050406030204" pitchFamily="18" charset="0"/>
                          </a:rPr>
                          <m:t>𝑽</m:t>
                        </m:r>
                      </m:num>
                      <m:den>
                        <m:r>
                          <a:rPr lang="en-US" sz="2400" b="1" i="1" dirty="0">
                            <a:latin typeface="Cambria Math" panose="02040503050406030204" pitchFamily="18" charset="0"/>
                          </a:rPr>
                          <m:t>𝑰</m:t>
                        </m:r>
                      </m:den>
                    </m:f>
                  </m:oMath>
                </a14:m>
                <a:endParaRPr lang="en-US" sz="2400" b="1" dirty="0"/>
              </a:p>
            </p:txBody>
          </p:sp>
        </mc:Choice>
        <mc:Fallback xmlns="">
          <p:sp>
            <p:nvSpPr>
              <p:cNvPr id="27" name="TextBox 26">
                <a:extLst>
                  <a:ext uri="{FF2B5EF4-FFF2-40B4-BE49-F238E27FC236}">
                    <a16:creationId xmlns:a16="http://schemas.microsoft.com/office/drawing/2014/main" id="{5C0D6314-B0F1-E184-47B4-F21DDBB43775}"/>
                  </a:ext>
                </a:extLst>
              </p:cNvPr>
              <p:cNvSpPr txBox="1">
                <a:spLocks noRot="1" noChangeAspect="1" noMove="1" noResize="1" noEditPoints="1" noAdjustHandles="1" noChangeArrowheads="1" noChangeShapeType="1" noTextEdit="1"/>
              </p:cNvSpPr>
              <p:nvPr/>
            </p:nvSpPr>
            <p:spPr>
              <a:xfrm>
                <a:off x="559364" y="3600019"/>
                <a:ext cx="2352422" cy="2419317"/>
              </a:xfrm>
              <a:prstGeom prst="rect">
                <a:avLst/>
              </a:prstGeom>
              <a:blipFill>
                <a:blip r:embed="rId10"/>
                <a:stretch>
                  <a:fillRect l="-3226" b="-52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FD5DFFEE-7537-5748-90CD-470BDFF58490}"/>
                  </a:ext>
                </a:extLst>
              </p:cNvPr>
              <p:cNvSpPr txBox="1"/>
              <p:nvPr/>
            </p:nvSpPr>
            <p:spPr>
              <a:xfrm>
                <a:off x="1835161" y="4523342"/>
                <a:ext cx="2218621" cy="369332"/>
              </a:xfrm>
              <a:prstGeom prst="rect">
                <a:avLst/>
              </a:prstGeom>
              <a:noFill/>
            </p:spPr>
            <p:txBody>
              <a:bodyPr wrap="none" rtlCol="0">
                <a:spAutoFit/>
              </a:bodyPr>
              <a:lstStyle/>
              <a:p>
                <a:r>
                  <a:rPr lang="en-US" dirty="0"/>
                  <a:t>Divide both sides by </a:t>
                </a:r>
                <a14:m>
                  <m:oMath xmlns:m="http://schemas.openxmlformats.org/officeDocument/2006/math">
                    <m:r>
                      <a:rPr lang="en-US" i="1" dirty="0" smtClean="0">
                        <a:latin typeface="Cambria Math" panose="02040503050406030204" pitchFamily="18" charset="0"/>
                      </a:rPr>
                      <m:t>𝐼</m:t>
                    </m:r>
                  </m:oMath>
                </a14:m>
                <a:endParaRPr lang="en-US" dirty="0"/>
              </a:p>
            </p:txBody>
          </p:sp>
        </mc:Choice>
        <mc:Fallback xmlns="">
          <p:sp>
            <p:nvSpPr>
              <p:cNvPr id="28" name="TextBox 27">
                <a:extLst>
                  <a:ext uri="{FF2B5EF4-FFF2-40B4-BE49-F238E27FC236}">
                    <a16:creationId xmlns:a16="http://schemas.microsoft.com/office/drawing/2014/main" id="{FD5DFFEE-7537-5748-90CD-470BDFF58490}"/>
                  </a:ext>
                </a:extLst>
              </p:cNvPr>
              <p:cNvSpPr txBox="1">
                <a:spLocks noRot="1" noChangeAspect="1" noMove="1" noResize="1" noEditPoints="1" noAdjustHandles="1" noChangeArrowheads="1" noChangeShapeType="1" noTextEdit="1"/>
              </p:cNvSpPr>
              <p:nvPr/>
            </p:nvSpPr>
            <p:spPr>
              <a:xfrm>
                <a:off x="1835161" y="4523342"/>
                <a:ext cx="2218621" cy="369332"/>
              </a:xfrm>
              <a:prstGeom prst="rect">
                <a:avLst/>
              </a:prstGeom>
              <a:blipFill>
                <a:blip r:embed="rId11"/>
                <a:stretch>
                  <a:fillRect l="-2273" t="-6667"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TextBox 28">
                <a:extLst>
                  <a:ext uri="{FF2B5EF4-FFF2-40B4-BE49-F238E27FC236}">
                    <a16:creationId xmlns:a16="http://schemas.microsoft.com/office/drawing/2014/main" id="{C3D24A72-8FA4-8D5B-505F-B4C003B4DFB5}"/>
                  </a:ext>
                </a:extLst>
              </p:cNvPr>
              <p:cNvSpPr txBox="1"/>
              <p:nvPr/>
            </p:nvSpPr>
            <p:spPr>
              <a:xfrm>
                <a:off x="3082989" y="5488653"/>
                <a:ext cx="3718710" cy="369332"/>
              </a:xfrm>
              <a:prstGeom prst="rect">
                <a:avLst/>
              </a:prstGeom>
              <a:noFill/>
            </p:spPr>
            <p:txBody>
              <a:bodyPr wrap="none" rtlCol="0">
                <a:spAutoFit/>
              </a:bodyPr>
              <a:lstStyle/>
              <a:p>
                <a14:m>
                  <m:oMath xmlns:m="http://schemas.openxmlformats.org/officeDocument/2006/math">
                    <m:r>
                      <a:rPr lang="en-US" i="1" dirty="0" smtClean="0">
                        <a:latin typeface="Cambria Math" panose="02040503050406030204" pitchFamily="18" charset="0"/>
                      </a:rPr>
                      <m:t>𝐼</m:t>
                    </m:r>
                  </m:oMath>
                </a14:m>
                <a:r>
                  <a:rPr lang="en-US" dirty="0"/>
                  <a:t> cancels on right hand side, leaving </a:t>
                </a:r>
                <a14:m>
                  <m:oMath xmlns:m="http://schemas.openxmlformats.org/officeDocument/2006/math">
                    <m:r>
                      <a:rPr lang="en-US" i="1" dirty="0" smtClean="0">
                        <a:latin typeface="Cambria Math" panose="02040503050406030204" pitchFamily="18" charset="0"/>
                      </a:rPr>
                      <m:t>𝑅</m:t>
                    </m:r>
                  </m:oMath>
                </a14:m>
                <a:endParaRPr lang="en-US" dirty="0"/>
              </a:p>
            </p:txBody>
          </p:sp>
        </mc:Choice>
        <mc:Fallback xmlns="">
          <p:sp>
            <p:nvSpPr>
              <p:cNvPr id="29" name="TextBox 28">
                <a:extLst>
                  <a:ext uri="{FF2B5EF4-FFF2-40B4-BE49-F238E27FC236}">
                    <a16:creationId xmlns:a16="http://schemas.microsoft.com/office/drawing/2014/main" id="{C3D24A72-8FA4-8D5B-505F-B4C003B4DFB5}"/>
                  </a:ext>
                </a:extLst>
              </p:cNvPr>
              <p:cNvSpPr txBox="1">
                <a:spLocks noRot="1" noChangeAspect="1" noMove="1" noResize="1" noEditPoints="1" noAdjustHandles="1" noChangeArrowheads="1" noChangeShapeType="1" noTextEdit="1"/>
              </p:cNvSpPr>
              <p:nvPr/>
            </p:nvSpPr>
            <p:spPr>
              <a:xfrm>
                <a:off x="3082989" y="5488653"/>
                <a:ext cx="3718710" cy="369332"/>
              </a:xfrm>
              <a:prstGeom prst="rect">
                <a:avLst/>
              </a:prstGeom>
              <a:blipFill>
                <a:blip r:embed="rId12"/>
                <a:stretch>
                  <a:fillRect t="-6667" b="-2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Content Placeholder 4">
                <a:extLst>
                  <a:ext uri="{FF2B5EF4-FFF2-40B4-BE49-F238E27FC236}">
                    <a16:creationId xmlns:a16="http://schemas.microsoft.com/office/drawing/2014/main" id="{13606249-105F-977B-90EA-23060191902C}"/>
                  </a:ext>
                </a:extLst>
              </p:cNvPr>
              <p:cNvSpPr txBox="1">
                <a:spLocks/>
              </p:cNvSpPr>
              <p:nvPr/>
            </p:nvSpPr>
            <p:spPr>
              <a:xfrm>
                <a:off x="671650" y="1721893"/>
                <a:ext cx="3645707" cy="1707107"/>
              </a:xfrm>
              <a:prstGeom prst="rect">
                <a:avLst/>
              </a:prstGeom>
              <a:solidFill>
                <a:srgbClr val="EBDDF4"/>
              </a:solidFill>
            </p:spPr>
            <p:txBody>
              <a:bodyPr vert="horz" lIns="180000" tIns="180000" rIns="180000" bIns="180000" rtlCol="0" anchor="t">
                <a:normAutofit/>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Rearrange the formula </a:t>
                </a:r>
              </a:p>
              <a:p>
                <a:pPr marL="0" indent="0">
                  <a:buNone/>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𝑉</m:t>
                      </m:r>
                      <m:r>
                        <a:rPr lang="en-US" i="1" dirty="0" smtClean="0">
                          <a:latin typeface="Cambria Math" panose="02040503050406030204" pitchFamily="18" charset="0"/>
                        </a:rPr>
                        <m:t> = </m:t>
                      </m:r>
                      <m:r>
                        <a:rPr lang="en-US" i="1" dirty="0" smtClean="0">
                          <a:latin typeface="Cambria Math" panose="02040503050406030204" pitchFamily="18" charset="0"/>
                        </a:rPr>
                        <m:t>𝐼𝑅</m:t>
                      </m:r>
                    </m:oMath>
                  </m:oMathPara>
                </a14:m>
                <a:endParaRPr lang="en-US" dirty="0"/>
              </a:p>
              <a:p>
                <a:pPr marL="0" indent="0">
                  <a:buNone/>
                </a:pPr>
                <a:r>
                  <a:rPr lang="en-US" dirty="0"/>
                  <a:t>to make </a:t>
                </a:r>
                <a14:m>
                  <m:oMath xmlns:m="http://schemas.openxmlformats.org/officeDocument/2006/math">
                    <m:r>
                      <a:rPr lang="en-US" i="1" dirty="0" smtClean="0">
                        <a:latin typeface="Cambria Math" panose="02040503050406030204" pitchFamily="18" charset="0"/>
                      </a:rPr>
                      <m:t>𝑅</m:t>
                    </m:r>
                  </m:oMath>
                </a14:m>
                <a:r>
                  <a:rPr lang="en-US" dirty="0"/>
                  <a:t> the subject.</a:t>
                </a:r>
              </a:p>
              <a:p>
                <a:pPr marL="0" indent="0">
                  <a:buNone/>
                </a:pPr>
                <a:endParaRPr lang="en-US" b="1" dirty="0"/>
              </a:p>
            </p:txBody>
          </p:sp>
        </mc:Choice>
        <mc:Fallback xmlns="">
          <p:sp>
            <p:nvSpPr>
              <p:cNvPr id="33" name="Content Placeholder 4">
                <a:extLst>
                  <a:ext uri="{FF2B5EF4-FFF2-40B4-BE49-F238E27FC236}">
                    <a16:creationId xmlns:a16="http://schemas.microsoft.com/office/drawing/2014/main" id="{13606249-105F-977B-90EA-23060191902C}"/>
                  </a:ext>
                </a:extLst>
              </p:cNvPr>
              <p:cNvSpPr txBox="1">
                <a:spLocks noRot="1" noChangeAspect="1" noMove="1" noResize="1" noEditPoints="1" noAdjustHandles="1" noChangeArrowheads="1" noChangeShapeType="1" noTextEdit="1"/>
              </p:cNvSpPr>
              <p:nvPr/>
            </p:nvSpPr>
            <p:spPr>
              <a:xfrm>
                <a:off x="671650" y="1721893"/>
                <a:ext cx="3645707" cy="1707107"/>
              </a:xfrm>
              <a:prstGeom prst="rect">
                <a:avLst/>
              </a:prstGeom>
              <a:blipFill>
                <a:blip r:embed="rId13"/>
                <a:stretch>
                  <a:fillRect/>
                </a:stretch>
              </a:blipFill>
            </p:spPr>
            <p:txBody>
              <a:bodyPr/>
              <a:lstStyle/>
              <a:p>
                <a:r>
                  <a:rPr lang="en-US">
                    <a:noFill/>
                  </a:rPr>
                  <a:t> </a:t>
                </a:r>
              </a:p>
            </p:txBody>
          </p:sp>
        </mc:Fallback>
      </mc:AlternateContent>
      <p:sp>
        <p:nvSpPr>
          <p:cNvPr id="38" name="Rectangle 37">
            <a:extLst>
              <a:ext uri="{FF2B5EF4-FFF2-40B4-BE49-F238E27FC236}">
                <a16:creationId xmlns:a16="http://schemas.microsoft.com/office/drawing/2014/main" id="{187B2FAA-DA03-CF76-ED32-FA7C81F1A884}"/>
              </a:ext>
            </a:extLst>
          </p:cNvPr>
          <p:cNvSpPr/>
          <p:nvPr/>
        </p:nvSpPr>
        <p:spPr>
          <a:xfrm>
            <a:off x="6234141" y="3013126"/>
            <a:ext cx="2126722" cy="1882303"/>
          </a:xfrm>
          <a:prstGeom prst="rect">
            <a:avLst/>
          </a:prstGeom>
          <a:solidFill>
            <a:srgbClr val="FFFFFF">
              <a:alpha val="7411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CBDC931E-4B16-A5F8-FCE7-36614AC47BE2}"/>
              </a:ext>
            </a:extLst>
          </p:cNvPr>
          <p:cNvSpPr/>
          <p:nvPr/>
        </p:nvSpPr>
        <p:spPr>
          <a:xfrm>
            <a:off x="7845502" y="3138358"/>
            <a:ext cx="2743200" cy="923323"/>
          </a:xfrm>
          <a:custGeom>
            <a:avLst/>
            <a:gdLst>
              <a:gd name="csX0" fmla="*/ 0 w 2743200"/>
              <a:gd name="csY0" fmla="*/ 461662 h 923323"/>
              <a:gd name="csX1" fmla="*/ 1371600 w 2743200"/>
              <a:gd name="csY1" fmla="*/ 0 h 923323"/>
              <a:gd name="csX2" fmla="*/ 2743200 w 2743200"/>
              <a:gd name="csY2" fmla="*/ 461662 h 923323"/>
              <a:gd name="csX3" fmla="*/ 1371600 w 2743200"/>
              <a:gd name="csY3" fmla="*/ 923324 h 923323"/>
              <a:gd name="csX4" fmla="*/ 0 w 2743200"/>
              <a:gd name="csY4" fmla="*/ 461662 h 923323"/>
            </a:gdLst>
            <a:ahLst/>
            <a:cxnLst>
              <a:cxn ang="0">
                <a:pos x="csX0" y="csY0"/>
              </a:cxn>
              <a:cxn ang="0">
                <a:pos x="csX1" y="csY1"/>
              </a:cxn>
              <a:cxn ang="0">
                <a:pos x="csX2" y="csY2"/>
              </a:cxn>
              <a:cxn ang="0">
                <a:pos x="csX3" y="csY3"/>
              </a:cxn>
              <a:cxn ang="0">
                <a:pos x="csX4" y="csY4"/>
              </a:cxn>
            </a:cxnLst>
            <a:rect l="l" t="t" r="r" b="b"/>
            <a:pathLst>
              <a:path w="2743200" h="923323" extrusionOk="0">
                <a:moveTo>
                  <a:pt x="0" y="461662"/>
                </a:moveTo>
                <a:cubicBezTo>
                  <a:pt x="-15824" y="196933"/>
                  <a:pt x="521616" y="34706"/>
                  <a:pt x="1371600" y="0"/>
                </a:cubicBezTo>
                <a:cubicBezTo>
                  <a:pt x="2165279" y="7614"/>
                  <a:pt x="2722744" y="207343"/>
                  <a:pt x="2743200" y="461662"/>
                </a:cubicBezTo>
                <a:cubicBezTo>
                  <a:pt x="2719507" y="739768"/>
                  <a:pt x="2120384" y="971577"/>
                  <a:pt x="1371600" y="923324"/>
                </a:cubicBezTo>
                <a:cubicBezTo>
                  <a:pt x="586548" y="908258"/>
                  <a:pt x="26793" y="729433"/>
                  <a:pt x="0" y="461662"/>
                </a:cubicBezTo>
                <a:close/>
              </a:path>
            </a:pathLst>
          </a:custGeom>
          <a:noFill/>
          <a:ln w="38100">
            <a:solidFill>
              <a:schemeClr val="accent1"/>
            </a:solidFill>
            <a:extLst>
              <a:ext uri="{C807C97D-BFC1-408E-A445-0C87EB9F89A2}">
                <ask:lineSketchStyleProps xmlns:ask="http://schemas.microsoft.com/office/drawing/2018/sketchyshapes" sd="1219033472">
                  <a:prstGeom prst="ellipse">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0" name="Straight Connector 39">
            <a:extLst>
              <a:ext uri="{FF2B5EF4-FFF2-40B4-BE49-F238E27FC236}">
                <a16:creationId xmlns:a16="http://schemas.microsoft.com/office/drawing/2014/main" id="{EC1211F9-4188-D82D-BC60-B5722C230959}"/>
              </a:ext>
            </a:extLst>
          </p:cNvPr>
          <p:cNvCxnSpPr/>
          <p:nvPr/>
        </p:nvCxnSpPr>
        <p:spPr>
          <a:xfrm flipV="1">
            <a:off x="1230271" y="4388482"/>
            <a:ext cx="277792" cy="25393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55DC3C9D-4F1C-EBC8-EC80-7C120FD73BA7}"/>
              </a:ext>
            </a:extLst>
          </p:cNvPr>
          <p:cNvCxnSpPr/>
          <p:nvPr/>
        </p:nvCxnSpPr>
        <p:spPr>
          <a:xfrm flipV="1">
            <a:off x="1288472" y="4809677"/>
            <a:ext cx="277792" cy="25393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Text Placeholder 15">
            <a:extLst>
              <a:ext uri="{FF2B5EF4-FFF2-40B4-BE49-F238E27FC236}">
                <a16:creationId xmlns:a16="http://schemas.microsoft.com/office/drawing/2014/main" id="{FFF81CEF-071C-7506-AB6E-5D7645A9E925}"/>
              </a:ext>
            </a:extLst>
          </p:cNvPr>
          <p:cNvSpPr txBox="1">
            <a:spLocks/>
          </p:cNvSpPr>
          <p:nvPr/>
        </p:nvSpPr>
        <p:spPr>
          <a:xfrm>
            <a:off x="838200" y="6356350"/>
            <a:ext cx="4800600" cy="345720"/>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3" name="Text Placeholder 5">
            <a:extLst>
              <a:ext uri="{FF2B5EF4-FFF2-40B4-BE49-F238E27FC236}">
                <a16:creationId xmlns:a16="http://schemas.microsoft.com/office/drawing/2014/main" id="{5B15AE81-06E4-EEF4-8229-2B263B38F5D2}"/>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p:txBody>
      </p:sp>
    </p:spTree>
    <p:extLst>
      <p:ext uri="{BB962C8B-B14F-4D97-AF65-F5344CB8AC3E}">
        <p14:creationId xmlns:p14="http://schemas.microsoft.com/office/powerpoint/2010/main" val="4170337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57BC3-A920-1744-4378-77EA2C9D1914}"/>
              </a:ext>
            </a:extLst>
          </p:cNvPr>
          <p:cNvSpPr>
            <a:spLocks noGrp="1"/>
          </p:cNvSpPr>
          <p:nvPr>
            <p:ph type="title"/>
          </p:nvPr>
        </p:nvSpPr>
        <p:spPr>
          <a:xfrm>
            <a:off x="838200" y="2766218"/>
            <a:ext cx="10515600" cy="1325563"/>
          </a:xfrm>
        </p:spPr>
        <p:txBody>
          <a:bodyPr/>
          <a:lstStyle/>
          <a:p>
            <a:pPr algn="ctr"/>
            <a:r>
              <a:rPr lang="en-US" b="1" dirty="0"/>
              <a:t>Quiz questions</a:t>
            </a:r>
            <a:endParaRPr lang="en-GB" b="1" dirty="0"/>
          </a:p>
        </p:txBody>
      </p:sp>
      <p:sp>
        <p:nvSpPr>
          <p:cNvPr id="8" name="Text Placeholder 15">
            <a:extLst>
              <a:ext uri="{FF2B5EF4-FFF2-40B4-BE49-F238E27FC236}">
                <a16:creationId xmlns:a16="http://schemas.microsoft.com/office/drawing/2014/main" id="{7239A1D6-8455-2BDF-FB7D-9BCDF12561A2}"/>
              </a:ext>
            </a:extLst>
          </p:cNvPr>
          <p:cNvSpPr>
            <a:spLocks noGrp="1"/>
          </p:cNvSpPr>
          <p:nvPr>
            <p:ph type="body" sz="quarter" idx="11"/>
          </p:nvPr>
        </p:nvSpPr>
        <p:spPr>
          <a:xfrm>
            <a:off x="838200" y="6356349"/>
            <a:ext cx="4824046" cy="372697"/>
          </a:xfrm>
        </p:spPr>
        <p:txBody>
          <a:bodyPr/>
          <a:lstStyle/>
          <a:p>
            <a:r>
              <a:rPr lang="en-GB" dirty="0"/>
              <a:t>Resource 1: Key mathematical science principles</a:t>
            </a:r>
          </a:p>
        </p:txBody>
      </p:sp>
    </p:spTree>
    <p:extLst>
      <p:ext uri="{BB962C8B-B14F-4D97-AF65-F5344CB8AC3E}">
        <p14:creationId xmlns:p14="http://schemas.microsoft.com/office/powerpoint/2010/main" val="2994206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8DF8AA-D17B-CCC1-4F51-9BF424899A33}"/>
              </a:ext>
            </a:extLst>
          </p:cNvPr>
          <p:cNvSpPr>
            <a:spLocks noGrp="1"/>
          </p:cNvSpPr>
          <p:nvPr>
            <p:ph type="title"/>
          </p:nvPr>
        </p:nvSpPr>
        <p:spPr>
          <a:xfrm>
            <a:off x="838200" y="365125"/>
            <a:ext cx="10515600" cy="1325563"/>
          </a:xfrm>
        </p:spPr>
        <p:txBody>
          <a:bodyPr>
            <a:normAutofit/>
          </a:bodyPr>
          <a:lstStyle/>
          <a:p>
            <a:r>
              <a:rPr lang="en-GB" dirty="0"/>
              <a:t>Question 1</a:t>
            </a:r>
          </a:p>
        </p:txBody>
      </p:sp>
      <p:sp>
        <p:nvSpPr>
          <p:cNvPr id="9" name="Content Placeholder 4">
            <a:extLst>
              <a:ext uri="{FF2B5EF4-FFF2-40B4-BE49-F238E27FC236}">
                <a16:creationId xmlns:a16="http://schemas.microsoft.com/office/drawing/2014/main" id="{08A4407F-7D07-7E7D-1EC3-FDAD4178E19A}"/>
              </a:ext>
            </a:extLst>
          </p:cNvPr>
          <p:cNvSpPr>
            <a:spLocks noGrp="1"/>
          </p:cNvSpPr>
          <p:nvPr>
            <p:ph idx="1"/>
          </p:nvPr>
        </p:nvSpPr>
        <p:spPr>
          <a:xfrm>
            <a:off x="433449" y="1565454"/>
            <a:ext cx="6813880" cy="4721032"/>
          </a:xfrm>
        </p:spPr>
        <p:txBody>
          <a:bodyPr anchor="t">
            <a:normAutofit/>
          </a:bodyPr>
          <a:lstStyle/>
          <a:p>
            <a:pPr marL="0" indent="0" algn="ctr">
              <a:buNone/>
            </a:pPr>
            <a:r>
              <a:rPr lang="en-US" dirty="0"/>
              <a:t>You are assisting on-site at a commercial plant room refurbishment. While lifting a new pump into position, an engineer explains that the support brackets must be able to withstand the force exerted by the pump during operation. The engineer hands you the product data sheet and asks you to confirm which unit of measurement is used to specify force.</a:t>
            </a:r>
          </a:p>
          <a:p>
            <a:pPr marL="0" indent="0" algn="ctr">
              <a:buNone/>
            </a:pPr>
            <a:r>
              <a:rPr lang="en-US" b="1" dirty="0"/>
              <a:t>Which of the following units is used to measure force?</a:t>
            </a:r>
          </a:p>
          <a:p>
            <a:pPr marL="0" indent="0" algn="ctr">
              <a:buNone/>
            </a:pPr>
            <a:endParaRPr lang="en-US" dirty="0"/>
          </a:p>
        </p:txBody>
      </p:sp>
      <p:sp>
        <p:nvSpPr>
          <p:cNvPr id="17" name="TextBox 16">
            <a:extLst>
              <a:ext uri="{FF2B5EF4-FFF2-40B4-BE49-F238E27FC236}">
                <a16:creationId xmlns:a16="http://schemas.microsoft.com/office/drawing/2014/main" id="{FBAA6F9B-F3A3-7F8C-57EB-E705BC1D97C8}"/>
              </a:ext>
            </a:extLst>
          </p:cNvPr>
          <p:cNvSpPr txBox="1"/>
          <p:nvPr/>
        </p:nvSpPr>
        <p:spPr>
          <a:xfrm>
            <a:off x="8392555" y="1666804"/>
            <a:ext cx="4208610" cy="2493888"/>
          </a:xfrm>
          <a:prstGeom prst="rect">
            <a:avLst/>
          </a:prstGeom>
          <a:noFill/>
        </p:spPr>
        <p:txBody>
          <a:bodyPr wrap="square">
            <a:spAutoFit/>
          </a:bodyPr>
          <a:lstStyle/>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watts</a:t>
            </a:r>
          </a:p>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B</a:t>
            </a:r>
            <a:r>
              <a:rPr lang="en-GB" sz="2800" dirty="0">
                <a:latin typeface="Arial" panose="020B0604020202020204" pitchFamily="34" charset="0"/>
                <a:cs typeface="Arial" panose="020B0604020202020204" pitchFamily="34" charset="0"/>
              </a:rPr>
              <a:t> newtons</a:t>
            </a:r>
          </a:p>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C</a:t>
            </a:r>
            <a:r>
              <a:rPr lang="en-GB" sz="2800" dirty="0">
                <a:latin typeface="Arial" panose="020B0604020202020204" pitchFamily="34" charset="0"/>
                <a:cs typeface="Arial" panose="020B0604020202020204" pitchFamily="34" charset="0"/>
              </a:rPr>
              <a:t> kilograms</a:t>
            </a:r>
          </a:p>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D</a:t>
            </a:r>
            <a:r>
              <a:rPr lang="en-GB" sz="2800" dirty="0">
                <a:latin typeface="Arial" panose="020B0604020202020204" pitchFamily="34" charset="0"/>
                <a:cs typeface="Arial" panose="020B0604020202020204" pitchFamily="34" charset="0"/>
              </a:rPr>
              <a:t> joules</a:t>
            </a:r>
          </a:p>
        </p:txBody>
      </p:sp>
      <p:sp>
        <p:nvSpPr>
          <p:cNvPr id="6" name="Text Placeholder 15">
            <a:extLst>
              <a:ext uri="{FF2B5EF4-FFF2-40B4-BE49-F238E27FC236}">
                <a16:creationId xmlns:a16="http://schemas.microsoft.com/office/drawing/2014/main" id="{01594A88-3AE3-0D1A-3D22-35EBF47A377B}"/>
              </a:ext>
            </a:extLst>
          </p:cNvPr>
          <p:cNvSpPr txBox="1">
            <a:spLocks/>
          </p:cNvSpPr>
          <p:nvPr/>
        </p:nvSpPr>
        <p:spPr>
          <a:xfrm>
            <a:off x="838200" y="6356350"/>
            <a:ext cx="4847492" cy="360974"/>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2" name="Text Placeholder 5">
            <a:extLst>
              <a:ext uri="{FF2B5EF4-FFF2-40B4-BE49-F238E27FC236}">
                <a16:creationId xmlns:a16="http://schemas.microsoft.com/office/drawing/2014/main" id="{2988EC53-F462-9BDE-6D7E-D8CD2282B381}"/>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p:txBody>
      </p:sp>
    </p:spTree>
    <p:extLst>
      <p:ext uri="{BB962C8B-B14F-4D97-AF65-F5344CB8AC3E}">
        <p14:creationId xmlns:p14="http://schemas.microsoft.com/office/powerpoint/2010/main" val="1316791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EF34A-73E0-6FA7-BCE9-954B7D4365A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EB3A7D1-4F50-CBEB-96B1-4C90C9302EA1}"/>
              </a:ext>
            </a:extLst>
          </p:cNvPr>
          <p:cNvSpPr>
            <a:spLocks noGrp="1"/>
          </p:cNvSpPr>
          <p:nvPr>
            <p:ph type="title"/>
          </p:nvPr>
        </p:nvSpPr>
        <p:spPr>
          <a:xfrm>
            <a:off x="838200" y="365125"/>
            <a:ext cx="10515600" cy="1325563"/>
          </a:xfrm>
        </p:spPr>
        <p:txBody>
          <a:bodyPr>
            <a:normAutofit/>
          </a:bodyPr>
          <a:lstStyle/>
          <a:p>
            <a:r>
              <a:rPr lang="en-GB" dirty="0"/>
              <a:t>Question 1: </a:t>
            </a:r>
            <a:r>
              <a:rPr lang="en-GB" dirty="0">
                <a:solidFill>
                  <a:schemeClr val="accent1"/>
                </a:solidFill>
              </a:rPr>
              <a:t>Answer</a:t>
            </a:r>
          </a:p>
        </p:txBody>
      </p:sp>
      <p:sp>
        <p:nvSpPr>
          <p:cNvPr id="9" name="Content Placeholder 4">
            <a:extLst>
              <a:ext uri="{FF2B5EF4-FFF2-40B4-BE49-F238E27FC236}">
                <a16:creationId xmlns:a16="http://schemas.microsoft.com/office/drawing/2014/main" id="{CACD839C-ED21-2F4A-4DD9-75C572130F2D}"/>
              </a:ext>
            </a:extLst>
          </p:cNvPr>
          <p:cNvSpPr>
            <a:spLocks noGrp="1"/>
          </p:cNvSpPr>
          <p:nvPr>
            <p:ph idx="1"/>
          </p:nvPr>
        </p:nvSpPr>
        <p:spPr>
          <a:xfrm>
            <a:off x="433449" y="1565454"/>
            <a:ext cx="6813880" cy="4721032"/>
          </a:xfrm>
        </p:spPr>
        <p:txBody>
          <a:bodyPr anchor="t">
            <a:normAutofit/>
          </a:bodyPr>
          <a:lstStyle/>
          <a:p>
            <a:pPr marL="0" indent="0" algn="ctr">
              <a:buNone/>
            </a:pPr>
            <a:r>
              <a:rPr lang="en-US" dirty="0"/>
              <a:t>You are assisting on-site at a commercial plant room refurbishment. While lifting a new pump into position, an engineer explains that the support brackets must be able to withstand the force exerted by the pump during operation. The engineer hands you the product data sheet and asks you to confirm which unit of measurement is used to specify force.</a:t>
            </a:r>
          </a:p>
          <a:p>
            <a:pPr marL="0" indent="0" algn="ctr">
              <a:buNone/>
            </a:pPr>
            <a:r>
              <a:rPr lang="en-US" b="1" dirty="0"/>
              <a:t>Which of the following units is used to measure force?</a:t>
            </a:r>
          </a:p>
          <a:p>
            <a:pPr marL="0" indent="0" algn="ctr">
              <a:buNone/>
            </a:pPr>
            <a:endParaRPr lang="en-US" dirty="0"/>
          </a:p>
        </p:txBody>
      </p:sp>
      <p:sp>
        <p:nvSpPr>
          <p:cNvPr id="17" name="TextBox 16">
            <a:extLst>
              <a:ext uri="{FF2B5EF4-FFF2-40B4-BE49-F238E27FC236}">
                <a16:creationId xmlns:a16="http://schemas.microsoft.com/office/drawing/2014/main" id="{2B12F299-F8FB-CE54-2E21-44F498D93CD4}"/>
              </a:ext>
            </a:extLst>
          </p:cNvPr>
          <p:cNvSpPr txBox="1"/>
          <p:nvPr/>
        </p:nvSpPr>
        <p:spPr>
          <a:xfrm>
            <a:off x="8392555" y="1666804"/>
            <a:ext cx="4208610" cy="2493888"/>
          </a:xfrm>
          <a:prstGeom prst="rect">
            <a:avLst/>
          </a:prstGeom>
          <a:noFill/>
        </p:spPr>
        <p:txBody>
          <a:bodyPr wrap="square">
            <a:spAutoFit/>
          </a:bodyPr>
          <a:lstStyle/>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watts</a:t>
            </a:r>
          </a:p>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B</a:t>
            </a:r>
            <a:r>
              <a:rPr lang="en-GB" sz="2800" dirty="0">
                <a:latin typeface="Arial" panose="020B0604020202020204" pitchFamily="34" charset="0"/>
                <a:cs typeface="Arial" panose="020B0604020202020204" pitchFamily="34" charset="0"/>
              </a:rPr>
              <a:t> newtons</a:t>
            </a:r>
          </a:p>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C</a:t>
            </a:r>
            <a:r>
              <a:rPr lang="en-GB" sz="2800" dirty="0">
                <a:latin typeface="Arial" panose="020B0604020202020204" pitchFamily="34" charset="0"/>
                <a:cs typeface="Arial" panose="020B0604020202020204" pitchFamily="34" charset="0"/>
              </a:rPr>
              <a:t> kilograms</a:t>
            </a:r>
          </a:p>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D</a:t>
            </a:r>
            <a:r>
              <a:rPr lang="en-GB" sz="2800" dirty="0">
                <a:latin typeface="Arial" panose="020B0604020202020204" pitchFamily="34" charset="0"/>
                <a:cs typeface="Arial" panose="020B0604020202020204" pitchFamily="34" charset="0"/>
              </a:rPr>
              <a:t> joules</a:t>
            </a:r>
          </a:p>
        </p:txBody>
      </p:sp>
      <p:sp>
        <p:nvSpPr>
          <p:cNvPr id="26" name="Rectangle 6">
            <a:extLst>
              <a:ext uri="{FF2B5EF4-FFF2-40B4-BE49-F238E27FC236}">
                <a16:creationId xmlns:a16="http://schemas.microsoft.com/office/drawing/2014/main" id="{3E6B5137-1C18-D86C-4A0A-D5F714726BBA}"/>
              </a:ext>
            </a:extLst>
          </p:cNvPr>
          <p:cNvSpPr>
            <a:spLocks noChangeArrowheads="1"/>
          </p:cNvSpPr>
          <p:nvPr/>
        </p:nvSpPr>
        <p:spPr bwMode="auto">
          <a:xfrm>
            <a:off x="8038532" y="4529476"/>
            <a:ext cx="3089307"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strike="noStrike" cap="none" normalizeH="0" baseline="0" dirty="0">
                <a:ln>
                  <a:noFill/>
                </a:ln>
                <a:effectLst/>
                <a:latin typeface="Arial" panose="020B0604020202020204" pitchFamily="34" charset="0"/>
                <a:ea typeface="Times New Roman" panose="02020603050405020304" pitchFamily="18" charset="0"/>
                <a:cs typeface="Lato" panose="020F0502020204030203" pitchFamily="34" charset="0"/>
              </a:rPr>
              <a:t>w</a:t>
            </a: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Lato" panose="020F0502020204030203" pitchFamily="34" charset="0"/>
              </a:rPr>
              <a:t>atts measure power,</a:t>
            </a:r>
            <a:endParaRPr kumimoji="0" lang="en-US" altLang="en-US" sz="2000" b="0" i="0" u="none" strike="noStrike" cap="none" normalizeH="0" baseline="0" dirty="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Lato" panose="020F0502020204030203" pitchFamily="34" charset="0"/>
              </a:rPr>
              <a:t>newtons measure force,</a:t>
            </a:r>
            <a:endParaRPr kumimoji="0" lang="en-US" altLang="en-US" sz="2000" b="0" i="0" u="none" strike="noStrike" cap="none" normalizeH="0" baseline="0" dirty="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Lato" panose="020F0502020204030203" pitchFamily="34" charset="0"/>
              </a:rPr>
              <a:t>kilograms measure mass,</a:t>
            </a:r>
            <a:endParaRPr kumimoji="0" lang="en-US" altLang="en-US" sz="2000" b="0" i="0" u="none" strike="noStrike" cap="none" normalizeH="0" baseline="0" dirty="0">
              <a:ln>
                <a:noFill/>
              </a:ln>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effectLst/>
                <a:latin typeface="Arial" panose="020B0604020202020204" pitchFamily="34" charset="0"/>
                <a:ea typeface="Times New Roman" panose="02020603050405020304" pitchFamily="18" charset="0"/>
                <a:cs typeface="Lato" panose="020F0502020204030203" pitchFamily="34" charset="0"/>
              </a:rPr>
              <a:t>joules measure energy.</a:t>
            </a:r>
            <a:endParaRPr kumimoji="0" lang="en-US" altLang="en-US" sz="2000" b="0" i="0" u="none" strike="noStrike" cap="none" normalizeH="0" baseline="0" dirty="0">
              <a:ln>
                <a:noFill/>
              </a:ln>
              <a:effectLst/>
              <a:latin typeface="Arial" panose="020B0604020202020204" pitchFamily="34" charset="0"/>
            </a:endParaRPr>
          </a:p>
        </p:txBody>
      </p:sp>
      <p:sp>
        <p:nvSpPr>
          <p:cNvPr id="2" name="Oval 1">
            <a:extLst>
              <a:ext uri="{FF2B5EF4-FFF2-40B4-BE49-F238E27FC236}">
                <a16:creationId xmlns:a16="http://schemas.microsoft.com/office/drawing/2014/main" id="{9C7B4580-7CEE-EEA2-ED7F-CEF4BDC49F90}"/>
              </a:ext>
            </a:extLst>
          </p:cNvPr>
          <p:cNvSpPr/>
          <p:nvPr/>
        </p:nvSpPr>
        <p:spPr>
          <a:xfrm>
            <a:off x="8038532" y="2296331"/>
            <a:ext cx="2743200" cy="696036"/>
          </a:xfrm>
          <a:custGeom>
            <a:avLst/>
            <a:gdLst>
              <a:gd name="csX0" fmla="*/ 0 w 2743200"/>
              <a:gd name="csY0" fmla="*/ 348018 h 696036"/>
              <a:gd name="csX1" fmla="*/ 1371600 w 2743200"/>
              <a:gd name="csY1" fmla="*/ 0 h 696036"/>
              <a:gd name="csX2" fmla="*/ 2743200 w 2743200"/>
              <a:gd name="csY2" fmla="*/ 348018 h 696036"/>
              <a:gd name="csX3" fmla="*/ 1371600 w 2743200"/>
              <a:gd name="csY3" fmla="*/ 696036 h 696036"/>
              <a:gd name="csX4" fmla="*/ 0 w 2743200"/>
              <a:gd name="csY4" fmla="*/ 348018 h 696036"/>
            </a:gdLst>
            <a:ahLst/>
            <a:cxnLst>
              <a:cxn ang="0">
                <a:pos x="csX0" y="csY0"/>
              </a:cxn>
              <a:cxn ang="0">
                <a:pos x="csX1" y="csY1"/>
              </a:cxn>
              <a:cxn ang="0">
                <a:pos x="csX2" y="csY2"/>
              </a:cxn>
              <a:cxn ang="0">
                <a:pos x="csX3" y="csY3"/>
              </a:cxn>
              <a:cxn ang="0">
                <a:pos x="csX4" y="csY4"/>
              </a:cxn>
            </a:cxnLst>
            <a:rect l="l" t="t" r="r" b="b"/>
            <a:pathLst>
              <a:path w="2743200" h="696036" extrusionOk="0">
                <a:moveTo>
                  <a:pt x="0" y="348018"/>
                </a:moveTo>
                <a:cubicBezTo>
                  <a:pt x="-28547" y="138204"/>
                  <a:pt x="534533" y="29857"/>
                  <a:pt x="1371600" y="0"/>
                </a:cubicBezTo>
                <a:cubicBezTo>
                  <a:pt x="2150803" y="4566"/>
                  <a:pt x="2731815" y="156175"/>
                  <a:pt x="2743200" y="348018"/>
                </a:cubicBezTo>
                <a:cubicBezTo>
                  <a:pt x="2698383" y="583990"/>
                  <a:pt x="2114868" y="774776"/>
                  <a:pt x="1371600" y="696036"/>
                </a:cubicBezTo>
                <a:cubicBezTo>
                  <a:pt x="592605" y="684283"/>
                  <a:pt x="12175" y="546040"/>
                  <a:pt x="0" y="348018"/>
                </a:cubicBezTo>
                <a:close/>
              </a:path>
            </a:pathLst>
          </a:custGeom>
          <a:noFill/>
          <a:ln w="38100">
            <a:solidFill>
              <a:schemeClr val="accent1"/>
            </a:solidFill>
            <a:extLst>
              <a:ext uri="{C807C97D-BFC1-408E-A445-0C87EB9F89A2}">
                <ask:lineSketchStyleProps xmlns:ask="http://schemas.microsoft.com/office/drawing/2018/sketchyshapes" sd="1219033472">
                  <a:prstGeom prst="ellipse">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 Placeholder 15">
            <a:extLst>
              <a:ext uri="{FF2B5EF4-FFF2-40B4-BE49-F238E27FC236}">
                <a16:creationId xmlns:a16="http://schemas.microsoft.com/office/drawing/2014/main" id="{CD389A02-D971-9A21-23DE-FAE7F2AE2D96}"/>
              </a:ext>
            </a:extLst>
          </p:cNvPr>
          <p:cNvSpPr txBox="1">
            <a:spLocks/>
          </p:cNvSpPr>
          <p:nvPr/>
        </p:nvSpPr>
        <p:spPr>
          <a:xfrm>
            <a:off x="838200" y="6356350"/>
            <a:ext cx="4847492" cy="337528"/>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3" name="Text Placeholder 5">
            <a:extLst>
              <a:ext uri="{FF2B5EF4-FFF2-40B4-BE49-F238E27FC236}">
                <a16:creationId xmlns:a16="http://schemas.microsoft.com/office/drawing/2014/main" id="{9E486344-5D5F-8B01-EA1D-FA0ACDA9E2B6}"/>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a:p>
            <a:pPr lvl="0"/>
            <a:r>
              <a:rPr lang="en-US" dirty="0"/>
              <a:t>styles</a:t>
            </a:r>
          </a:p>
        </p:txBody>
      </p:sp>
    </p:spTree>
    <p:extLst>
      <p:ext uri="{BB962C8B-B14F-4D97-AF65-F5344CB8AC3E}">
        <p14:creationId xmlns:p14="http://schemas.microsoft.com/office/powerpoint/2010/main" val="2450651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CE1D4-647E-7775-E45C-99B3725E781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4414D7B-0CD9-AEF7-10BE-59B5B690E34E}"/>
              </a:ext>
            </a:extLst>
          </p:cNvPr>
          <p:cNvSpPr>
            <a:spLocks noGrp="1"/>
          </p:cNvSpPr>
          <p:nvPr>
            <p:ph type="title"/>
          </p:nvPr>
        </p:nvSpPr>
        <p:spPr>
          <a:xfrm>
            <a:off x="838200" y="365125"/>
            <a:ext cx="10515600" cy="1325563"/>
          </a:xfrm>
        </p:spPr>
        <p:txBody>
          <a:bodyPr>
            <a:normAutofit/>
          </a:bodyPr>
          <a:lstStyle/>
          <a:p>
            <a:r>
              <a:rPr lang="en-GB" dirty="0"/>
              <a:t>Question 2</a:t>
            </a:r>
            <a:endParaRPr lang="en-GB" dirty="0">
              <a:solidFill>
                <a:schemeClr val="accent1"/>
              </a:solidFill>
            </a:endParaRPr>
          </a:p>
        </p:txBody>
      </p:sp>
      <p:sp>
        <p:nvSpPr>
          <p:cNvPr id="9" name="Content Placeholder 4">
            <a:extLst>
              <a:ext uri="{FF2B5EF4-FFF2-40B4-BE49-F238E27FC236}">
                <a16:creationId xmlns:a16="http://schemas.microsoft.com/office/drawing/2014/main" id="{6B5566F2-AA56-50AA-3C08-D3D9DAACA15B}"/>
              </a:ext>
            </a:extLst>
          </p:cNvPr>
          <p:cNvSpPr>
            <a:spLocks noGrp="1"/>
          </p:cNvSpPr>
          <p:nvPr>
            <p:ph idx="1"/>
          </p:nvPr>
        </p:nvSpPr>
        <p:spPr>
          <a:xfrm>
            <a:off x="433449" y="2329734"/>
            <a:ext cx="6813880" cy="2719943"/>
          </a:xfrm>
        </p:spPr>
        <p:txBody>
          <a:bodyPr anchor="t">
            <a:normAutofit/>
          </a:bodyPr>
          <a:lstStyle/>
          <a:p>
            <a:pPr marL="0" indent="0" algn="ctr">
              <a:buNone/>
            </a:pPr>
            <a:r>
              <a:rPr lang="en-US" dirty="0"/>
              <a:t>You are asked to check a sensor that measures extremely small pressure differences across a filter. The engineer reminds you that the sensor outputs readings in </a:t>
            </a:r>
            <a:r>
              <a:rPr lang="en-US" dirty="0" err="1"/>
              <a:t>micropascals</a:t>
            </a:r>
            <a:r>
              <a:rPr lang="en-US" dirty="0"/>
              <a:t>.</a:t>
            </a:r>
          </a:p>
          <a:p>
            <a:pPr marL="0" indent="0" algn="ctr">
              <a:buNone/>
            </a:pPr>
            <a:r>
              <a:rPr lang="en-US" b="1" dirty="0"/>
              <a:t>What does the prefix micro mean?</a:t>
            </a:r>
          </a:p>
          <a:p>
            <a:pPr marL="0" indent="0" algn="ctr">
              <a:buNone/>
            </a:pPr>
            <a:endParaRPr lang="en-US" dirty="0"/>
          </a:p>
          <a:p>
            <a:pPr marL="0" indent="0" algn="ctr">
              <a:buNone/>
            </a:pPr>
            <a:endParaRPr lang="en-US" dirty="0"/>
          </a:p>
        </p:txBody>
      </p:sp>
      <p:sp>
        <p:nvSpPr>
          <p:cNvPr id="3" name="TextBox 2">
            <a:extLst>
              <a:ext uri="{FF2B5EF4-FFF2-40B4-BE49-F238E27FC236}">
                <a16:creationId xmlns:a16="http://schemas.microsoft.com/office/drawing/2014/main" id="{B0E41660-4578-20E4-24F0-6675DF99831B}"/>
              </a:ext>
            </a:extLst>
          </p:cNvPr>
          <p:cNvSpPr txBox="1"/>
          <p:nvPr/>
        </p:nvSpPr>
        <p:spPr>
          <a:xfrm>
            <a:off x="8447146" y="2458831"/>
            <a:ext cx="4208610" cy="2493888"/>
          </a:xfrm>
          <a:prstGeom prst="rect">
            <a:avLst/>
          </a:prstGeom>
          <a:noFill/>
        </p:spPr>
        <p:txBody>
          <a:bodyPr wrap="square">
            <a:spAutoFit/>
          </a:bodyPr>
          <a:lstStyle/>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10</a:t>
            </a:r>
            <a:r>
              <a:rPr lang="en-GB" sz="2800" baseline="30000" dirty="0">
                <a:latin typeface="Arial" panose="020B0604020202020204" pitchFamily="34" charset="0"/>
                <a:cs typeface="Arial" panose="020B0604020202020204" pitchFamily="34" charset="0"/>
              </a:rPr>
              <a:t>6</a:t>
            </a:r>
          </a:p>
          <a:p>
            <a:pPr lvl="0">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B</a:t>
            </a:r>
            <a:r>
              <a:rPr lang="en-GB"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10</a:t>
            </a:r>
            <a:r>
              <a:rPr lang="en-US" sz="2800" baseline="30000" dirty="0">
                <a:latin typeface="Arial" panose="020B0604020202020204" pitchFamily="34" charset="0"/>
                <a:cs typeface="Arial" panose="020B0604020202020204" pitchFamily="34" charset="0"/>
              </a:rPr>
              <a:t>9</a:t>
            </a:r>
            <a:endParaRPr lang="en-GB" sz="2800" dirty="0">
              <a:latin typeface="Arial" panose="020B0604020202020204" pitchFamily="34" charset="0"/>
              <a:cs typeface="Arial" panose="020B0604020202020204" pitchFamily="34" charset="0"/>
            </a:endParaRPr>
          </a:p>
          <a:p>
            <a:pPr lvl="0">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C</a:t>
            </a:r>
            <a:r>
              <a:rPr lang="en-GB"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10</a:t>
            </a:r>
            <a:r>
              <a:rPr lang="en-US" sz="2800" baseline="30000" dirty="0">
                <a:latin typeface="Arial" panose="020B0604020202020204" pitchFamily="34" charset="0"/>
                <a:cs typeface="Arial" panose="020B0604020202020204" pitchFamily="34" charset="0"/>
              </a:rPr>
              <a:t>−3</a:t>
            </a:r>
            <a:endParaRPr lang="en-GB" sz="2800" dirty="0">
              <a:latin typeface="Arial" panose="020B0604020202020204" pitchFamily="34" charset="0"/>
              <a:cs typeface="Arial" panose="020B0604020202020204" pitchFamily="34" charset="0"/>
            </a:endParaRPr>
          </a:p>
          <a:p>
            <a:pPr lvl="0">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D</a:t>
            </a:r>
            <a:r>
              <a:rPr lang="en-GB"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10</a:t>
            </a:r>
            <a:r>
              <a:rPr lang="en-US" sz="2800" baseline="30000" dirty="0">
                <a:latin typeface="Arial" panose="020B0604020202020204" pitchFamily="34" charset="0"/>
                <a:cs typeface="Arial" panose="020B0604020202020204" pitchFamily="34" charset="0"/>
              </a:rPr>
              <a:t>−6</a:t>
            </a:r>
            <a:endParaRPr lang="en-GB" sz="2800" dirty="0">
              <a:latin typeface="Arial" panose="020B0604020202020204" pitchFamily="34" charset="0"/>
              <a:cs typeface="Arial" panose="020B0604020202020204" pitchFamily="34" charset="0"/>
            </a:endParaRPr>
          </a:p>
        </p:txBody>
      </p:sp>
      <p:sp>
        <p:nvSpPr>
          <p:cNvPr id="6" name="Text Placeholder 15">
            <a:extLst>
              <a:ext uri="{FF2B5EF4-FFF2-40B4-BE49-F238E27FC236}">
                <a16:creationId xmlns:a16="http://schemas.microsoft.com/office/drawing/2014/main" id="{1A09781D-E253-CC32-E908-F31A726B5593}"/>
              </a:ext>
            </a:extLst>
          </p:cNvPr>
          <p:cNvSpPr txBox="1">
            <a:spLocks/>
          </p:cNvSpPr>
          <p:nvPr/>
        </p:nvSpPr>
        <p:spPr>
          <a:xfrm>
            <a:off x="838199" y="6356350"/>
            <a:ext cx="4859215" cy="314082"/>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2" name="Text Placeholder 5">
            <a:extLst>
              <a:ext uri="{FF2B5EF4-FFF2-40B4-BE49-F238E27FC236}">
                <a16:creationId xmlns:a16="http://schemas.microsoft.com/office/drawing/2014/main" id="{74CA29B1-86EB-536F-3D1A-5F827EBF9EF0}"/>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p:txBody>
      </p:sp>
    </p:spTree>
    <p:extLst>
      <p:ext uri="{BB962C8B-B14F-4D97-AF65-F5344CB8AC3E}">
        <p14:creationId xmlns:p14="http://schemas.microsoft.com/office/powerpoint/2010/main" val="3747966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85989-1928-B1F6-CC9E-494A454AE92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18D0FCD-7150-E106-D736-FF909C2EC1E6}"/>
              </a:ext>
            </a:extLst>
          </p:cNvPr>
          <p:cNvSpPr>
            <a:spLocks noGrp="1"/>
          </p:cNvSpPr>
          <p:nvPr>
            <p:ph type="title"/>
          </p:nvPr>
        </p:nvSpPr>
        <p:spPr>
          <a:xfrm>
            <a:off x="838200" y="365125"/>
            <a:ext cx="10515600" cy="1325563"/>
          </a:xfrm>
        </p:spPr>
        <p:txBody>
          <a:bodyPr>
            <a:normAutofit/>
          </a:bodyPr>
          <a:lstStyle/>
          <a:p>
            <a:r>
              <a:rPr lang="en-GB" dirty="0"/>
              <a:t>Question 2: </a:t>
            </a:r>
            <a:r>
              <a:rPr lang="en-GB" dirty="0">
                <a:solidFill>
                  <a:schemeClr val="accent1"/>
                </a:solidFill>
              </a:rPr>
              <a:t>Answer</a:t>
            </a:r>
          </a:p>
        </p:txBody>
      </p:sp>
      <p:sp>
        <p:nvSpPr>
          <p:cNvPr id="17" name="TextBox 16">
            <a:extLst>
              <a:ext uri="{FF2B5EF4-FFF2-40B4-BE49-F238E27FC236}">
                <a16:creationId xmlns:a16="http://schemas.microsoft.com/office/drawing/2014/main" id="{1038ADC0-8F43-A194-1844-7680230E2C26}"/>
              </a:ext>
            </a:extLst>
          </p:cNvPr>
          <p:cNvSpPr txBox="1"/>
          <p:nvPr/>
        </p:nvSpPr>
        <p:spPr>
          <a:xfrm>
            <a:off x="8447146" y="2458831"/>
            <a:ext cx="4208610" cy="2493888"/>
          </a:xfrm>
          <a:prstGeom prst="rect">
            <a:avLst/>
          </a:prstGeom>
          <a:noFill/>
        </p:spPr>
        <p:txBody>
          <a:bodyPr wrap="square">
            <a:spAutoFit/>
          </a:bodyPr>
          <a:lstStyle/>
          <a:p>
            <a:pPr lvl="0" algn="l" rtl="0">
              <a:lnSpc>
                <a:spcPct val="115000"/>
              </a:lnSpc>
              <a:spcBef>
                <a:spcPts val="1200"/>
              </a:spcBef>
              <a:spcAft>
                <a:spcPts val="0"/>
              </a:spcAft>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A</a:t>
            </a:r>
            <a:r>
              <a:rPr lang="en-GB" sz="2800" dirty="0">
                <a:latin typeface="Arial" panose="020B0604020202020204" pitchFamily="34" charset="0"/>
                <a:cs typeface="Arial" panose="020B0604020202020204" pitchFamily="34" charset="0"/>
              </a:rPr>
              <a:t> 10</a:t>
            </a:r>
            <a:r>
              <a:rPr lang="en-GB" sz="2800" baseline="30000" dirty="0">
                <a:latin typeface="Arial" panose="020B0604020202020204" pitchFamily="34" charset="0"/>
                <a:cs typeface="Arial" panose="020B0604020202020204" pitchFamily="34" charset="0"/>
              </a:rPr>
              <a:t>6</a:t>
            </a:r>
            <a:r>
              <a:rPr lang="en-GB" sz="2800" dirty="0">
                <a:latin typeface="Arial" panose="020B0604020202020204" pitchFamily="34" charset="0"/>
                <a:cs typeface="Arial" panose="020B0604020202020204" pitchFamily="34" charset="0"/>
              </a:rPr>
              <a:t>        mega</a:t>
            </a:r>
            <a:endParaRPr lang="en-GB" sz="2800" baseline="30000" dirty="0">
              <a:latin typeface="Arial" panose="020B0604020202020204" pitchFamily="34" charset="0"/>
              <a:cs typeface="Arial" panose="020B0604020202020204" pitchFamily="34" charset="0"/>
            </a:endParaRPr>
          </a:p>
          <a:p>
            <a:pPr lvl="0">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B</a:t>
            </a:r>
            <a:r>
              <a:rPr lang="en-GB"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10</a:t>
            </a:r>
            <a:r>
              <a:rPr lang="en-US" sz="2800" baseline="30000" dirty="0">
                <a:latin typeface="Arial" panose="020B0604020202020204" pitchFamily="34" charset="0"/>
                <a:cs typeface="Arial" panose="020B0604020202020204" pitchFamily="34" charset="0"/>
              </a:rPr>
              <a:t>9</a:t>
            </a:r>
            <a:r>
              <a:rPr lang="en-US" sz="2800" dirty="0">
                <a:latin typeface="Arial" panose="020B0604020202020204" pitchFamily="34" charset="0"/>
                <a:cs typeface="Arial" panose="020B0604020202020204" pitchFamily="34" charset="0"/>
              </a:rPr>
              <a:t>        giga</a:t>
            </a:r>
            <a:endParaRPr lang="en-GB" sz="2800" dirty="0">
              <a:latin typeface="Arial" panose="020B0604020202020204" pitchFamily="34" charset="0"/>
              <a:cs typeface="Arial" panose="020B0604020202020204" pitchFamily="34" charset="0"/>
            </a:endParaRPr>
          </a:p>
          <a:p>
            <a:pPr lvl="0">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C</a:t>
            </a:r>
            <a:r>
              <a:rPr lang="en-GB"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10</a:t>
            </a:r>
            <a:r>
              <a:rPr lang="en-US" sz="2800" baseline="30000" dirty="0">
                <a:latin typeface="Arial" panose="020B0604020202020204" pitchFamily="34" charset="0"/>
                <a:cs typeface="Arial" panose="020B0604020202020204" pitchFamily="34" charset="0"/>
              </a:rPr>
              <a:t>−3 </a:t>
            </a:r>
            <a:r>
              <a:rPr lang="en-US" sz="2800" dirty="0">
                <a:latin typeface="Arial" panose="020B0604020202020204" pitchFamily="34" charset="0"/>
                <a:cs typeface="Arial" panose="020B0604020202020204" pitchFamily="34" charset="0"/>
              </a:rPr>
              <a:t>      milli</a:t>
            </a:r>
            <a:endParaRPr lang="en-GB" sz="2800" dirty="0">
              <a:latin typeface="Arial" panose="020B0604020202020204" pitchFamily="34" charset="0"/>
              <a:cs typeface="Arial" panose="020B0604020202020204" pitchFamily="34" charset="0"/>
            </a:endParaRPr>
          </a:p>
          <a:p>
            <a:pPr lvl="0">
              <a:lnSpc>
                <a:spcPct val="115000"/>
              </a:lnSpc>
              <a:spcBef>
                <a:spcPts val="1200"/>
              </a:spcBef>
              <a:buClr>
                <a:srgbClr val="432673"/>
              </a:buClr>
              <a:buSzPts val="2400"/>
            </a:pPr>
            <a:r>
              <a:rPr lang="en-GB" sz="2800" b="1" dirty="0">
                <a:solidFill>
                  <a:schemeClr val="accent1"/>
                </a:solidFill>
                <a:latin typeface="Arial" panose="020B0604020202020204" pitchFamily="34" charset="0"/>
                <a:cs typeface="Arial" panose="020B0604020202020204" pitchFamily="34" charset="0"/>
              </a:rPr>
              <a:t>D</a:t>
            </a:r>
            <a:r>
              <a:rPr lang="en-GB"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10</a:t>
            </a:r>
            <a:r>
              <a:rPr lang="en-US" sz="2800" baseline="30000" dirty="0">
                <a:latin typeface="Arial" panose="020B0604020202020204" pitchFamily="34" charset="0"/>
                <a:cs typeface="Arial" panose="020B0604020202020204" pitchFamily="34" charset="0"/>
              </a:rPr>
              <a:t>−6</a:t>
            </a:r>
            <a:r>
              <a:rPr lang="en-US" sz="2800" dirty="0">
                <a:latin typeface="Arial" panose="020B0604020202020204" pitchFamily="34" charset="0"/>
                <a:cs typeface="Arial" panose="020B0604020202020204" pitchFamily="34" charset="0"/>
              </a:rPr>
              <a:t>       micro</a:t>
            </a:r>
            <a:endParaRPr lang="en-GB" sz="2800" dirty="0">
              <a:latin typeface="Arial" panose="020B0604020202020204" pitchFamily="34" charset="0"/>
              <a:cs typeface="Arial" panose="020B0604020202020204" pitchFamily="34" charset="0"/>
            </a:endParaRPr>
          </a:p>
        </p:txBody>
      </p:sp>
      <p:sp>
        <p:nvSpPr>
          <p:cNvPr id="2" name="Oval 1">
            <a:extLst>
              <a:ext uri="{FF2B5EF4-FFF2-40B4-BE49-F238E27FC236}">
                <a16:creationId xmlns:a16="http://schemas.microsoft.com/office/drawing/2014/main" id="{C3B6BE0D-47CD-8A2E-37EC-17190886B527}"/>
              </a:ext>
            </a:extLst>
          </p:cNvPr>
          <p:cNvSpPr/>
          <p:nvPr/>
        </p:nvSpPr>
        <p:spPr>
          <a:xfrm>
            <a:off x="8147713" y="4256682"/>
            <a:ext cx="3260678" cy="820741"/>
          </a:xfrm>
          <a:custGeom>
            <a:avLst/>
            <a:gdLst>
              <a:gd name="csX0" fmla="*/ 0 w 3260678"/>
              <a:gd name="csY0" fmla="*/ 410371 h 820741"/>
              <a:gd name="csX1" fmla="*/ 1630339 w 3260678"/>
              <a:gd name="csY1" fmla="*/ 0 h 820741"/>
              <a:gd name="csX2" fmla="*/ 3260678 w 3260678"/>
              <a:gd name="csY2" fmla="*/ 410371 h 820741"/>
              <a:gd name="csX3" fmla="*/ 1630339 w 3260678"/>
              <a:gd name="csY3" fmla="*/ 820742 h 820741"/>
              <a:gd name="csX4" fmla="*/ 0 w 3260678"/>
              <a:gd name="csY4" fmla="*/ 410371 h 820741"/>
            </a:gdLst>
            <a:ahLst/>
            <a:cxnLst>
              <a:cxn ang="0">
                <a:pos x="csX0" y="csY0"/>
              </a:cxn>
              <a:cxn ang="0">
                <a:pos x="csX1" y="csY1"/>
              </a:cxn>
              <a:cxn ang="0">
                <a:pos x="csX2" y="csY2"/>
              </a:cxn>
              <a:cxn ang="0">
                <a:pos x="csX3" y="csY3"/>
              </a:cxn>
              <a:cxn ang="0">
                <a:pos x="csX4" y="csY4"/>
              </a:cxn>
            </a:cxnLst>
            <a:rect l="l" t="t" r="r" b="b"/>
            <a:pathLst>
              <a:path w="3260678" h="820741" extrusionOk="0">
                <a:moveTo>
                  <a:pt x="0" y="410371"/>
                </a:moveTo>
                <a:cubicBezTo>
                  <a:pt x="-18832" y="172113"/>
                  <a:pt x="670001" y="22492"/>
                  <a:pt x="1630339" y="0"/>
                </a:cubicBezTo>
                <a:cubicBezTo>
                  <a:pt x="2572059" y="8697"/>
                  <a:pt x="3204165" y="185526"/>
                  <a:pt x="3260678" y="410371"/>
                </a:cubicBezTo>
                <a:cubicBezTo>
                  <a:pt x="3165792" y="729674"/>
                  <a:pt x="2502383" y="977535"/>
                  <a:pt x="1630339" y="820742"/>
                </a:cubicBezTo>
                <a:cubicBezTo>
                  <a:pt x="687547" y="797555"/>
                  <a:pt x="15636" y="644484"/>
                  <a:pt x="0" y="410371"/>
                </a:cubicBezTo>
                <a:close/>
              </a:path>
            </a:pathLst>
          </a:custGeom>
          <a:noFill/>
          <a:ln w="38100">
            <a:solidFill>
              <a:schemeClr val="accent1"/>
            </a:solidFill>
            <a:extLst>
              <a:ext uri="{C807C97D-BFC1-408E-A445-0C87EB9F89A2}">
                <ask:lineSketchStyleProps xmlns:ask="http://schemas.microsoft.com/office/drawing/2018/sketchyshapes" sd="1219033472">
                  <a:prstGeom prst="ellipse">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ontent Placeholder 4">
            <a:extLst>
              <a:ext uri="{FF2B5EF4-FFF2-40B4-BE49-F238E27FC236}">
                <a16:creationId xmlns:a16="http://schemas.microsoft.com/office/drawing/2014/main" id="{08265925-4146-9B24-FC2A-2593D6AA5A84}"/>
              </a:ext>
            </a:extLst>
          </p:cNvPr>
          <p:cNvSpPr txBox="1">
            <a:spLocks/>
          </p:cNvSpPr>
          <p:nvPr/>
        </p:nvSpPr>
        <p:spPr>
          <a:xfrm>
            <a:off x="433449" y="2329734"/>
            <a:ext cx="6813880" cy="2719943"/>
          </a:xfrm>
          <a:prstGeom prst="rect">
            <a:avLst/>
          </a:prstGeom>
          <a:solidFill>
            <a:srgbClr val="EBDDF4"/>
          </a:solidFill>
        </p:spPr>
        <p:txBody>
          <a:bodyPr vert="horz" lIns="180000" tIns="180000" rIns="180000" bIns="180000" rtlCol="0" anchor="t">
            <a:normAutofit/>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t>You are asked to check a sensor that measures extremely small pressure differences across a filter. The engineer reminds you that the sensor outputs readings in micropascals.</a:t>
            </a:r>
          </a:p>
          <a:p>
            <a:pPr marL="0" indent="0" algn="ctr">
              <a:buFont typeface="Arial" panose="020B0604020202020204" pitchFamily="34" charset="0"/>
              <a:buNone/>
            </a:pPr>
            <a:r>
              <a:rPr lang="en-US" b="1"/>
              <a:t>What does the prefix micro mean?</a:t>
            </a:r>
          </a:p>
          <a:p>
            <a:pPr marL="0" indent="0" algn="ctr">
              <a:buFont typeface="Arial" panose="020B0604020202020204" pitchFamily="34" charset="0"/>
              <a:buNone/>
            </a:pPr>
            <a:endParaRPr lang="en-US"/>
          </a:p>
          <a:p>
            <a:pPr marL="0" indent="0" algn="ctr">
              <a:buFont typeface="Arial" panose="020B0604020202020204" pitchFamily="34" charset="0"/>
              <a:buNone/>
            </a:pPr>
            <a:endParaRPr lang="en-US" dirty="0"/>
          </a:p>
        </p:txBody>
      </p:sp>
      <p:sp>
        <p:nvSpPr>
          <p:cNvPr id="7" name="Text Placeholder 15">
            <a:extLst>
              <a:ext uri="{FF2B5EF4-FFF2-40B4-BE49-F238E27FC236}">
                <a16:creationId xmlns:a16="http://schemas.microsoft.com/office/drawing/2014/main" id="{4F5577D2-A010-6A50-7EB2-E6B44EA91002}"/>
              </a:ext>
            </a:extLst>
          </p:cNvPr>
          <p:cNvSpPr txBox="1">
            <a:spLocks/>
          </p:cNvSpPr>
          <p:nvPr/>
        </p:nvSpPr>
        <p:spPr>
          <a:xfrm>
            <a:off x="838200" y="6356350"/>
            <a:ext cx="4824046" cy="337528"/>
          </a:xfrm>
          <a:prstGeom prst="rect">
            <a:avLst/>
          </a:prstGeom>
        </p:spPr>
        <p:txBody>
          <a:bodyPr vert="horz" lIns="91440" tIns="45720" rIns="91440" bIns="45720" rtlCol="0" anchor="ctr" anchorCtr="0">
            <a:noAutofit/>
          </a:bodyPr>
          <a:lstStyle>
            <a:lvl1pPr marL="0" indent="0" algn="l" defTabSz="914400" rtl="0" eaLnBrk="1" latinLnBrk="0" hangingPunct="1">
              <a:lnSpc>
                <a:spcPct val="108000"/>
              </a:lnSpc>
              <a:spcBef>
                <a:spcPts val="10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8000"/>
              </a:lnSpc>
              <a:spcBef>
                <a:spcPts val="500"/>
              </a:spcBef>
              <a:buClr>
                <a:srgbClr val="534C29"/>
              </a:buClr>
              <a:buFont typeface="Arial" panose="020B0604020202020204" pitchFamily="34" charset="0"/>
              <a:buNone/>
              <a:defRPr sz="1200" kern="1200">
                <a:solidFill>
                  <a:srgbClr val="898989"/>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t>Resource 1: Key mathematical science principles</a:t>
            </a:r>
          </a:p>
        </p:txBody>
      </p:sp>
      <p:sp>
        <p:nvSpPr>
          <p:cNvPr id="3" name="Text Placeholder 5">
            <a:extLst>
              <a:ext uri="{FF2B5EF4-FFF2-40B4-BE49-F238E27FC236}">
                <a16:creationId xmlns:a16="http://schemas.microsoft.com/office/drawing/2014/main" id="{E1352949-BDF5-020E-118F-F3715BC3C790}"/>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a:p>
            <a:pPr lvl="0"/>
            <a:r>
              <a:rPr lang="en-US" dirty="0"/>
              <a:t>styles</a:t>
            </a:r>
          </a:p>
        </p:txBody>
      </p:sp>
    </p:spTree>
    <p:extLst>
      <p:ext uri="{BB962C8B-B14F-4D97-AF65-F5344CB8AC3E}">
        <p14:creationId xmlns:p14="http://schemas.microsoft.com/office/powerpoint/2010/main" val="1387914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D55CF-90B1-3044-D874-45AD36825BB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CD5DB3F-ACEA-CE21-F235-C2AB388CF0B1}"/>
              </a:ext>
            </a:extLst>
          </p:cNvPr>
          <p:cNvSpPr>
            <a:spLocks noGrp="1"/>
          </p:cNvSpPr>
          <p:nvPr>
            <p:ph type="title"/>
          </p:nvPr>
        </p:nvSpPr>
        <p:spPr>
          <a:xfrm>
            <a:off x="838200" y="365125"/>
            <a:ext cx="10515600" cy="1325563"/>
          </a:xfrm>
        </p:spPr>
        <p:txBody>
          <a:bodyPr>
            <a:normAutofit/>
          </a:bodyPr>
          <a:lstStyle/>
          <a:p>
            <a:r>
              <a:rPr lang="en-GB" dirty="0"/>
              <a:t>Question 3</a:t>
            </a:r>
            <a:endParaRPr lang="en-GB" dirty="0">
              <a:solidFill>
                <a:schemeClr val="accent1"/>
              </a:solidFill>
            </a:endParaRPr>
          </a:p>
        </p:txBody>
      </p:sp>
      <p:sp>
        <p:nvSpPr>
          <p:cNvPr id="16" name="Text Placeholder 15">
            <a:extLst>
              <a:ext uri="{FF2B5EF4-FFF2-40B4-BE49-F238E27FC236}">
                <a16:creationId xmlns:a16="http://schemas.microsoft.com/office/drawing/2014/main" id="{8B27EBE3-64F0-2161-221E-BB04B2F88504}"/>
              </a:ext>
            </a:extLst>
          </p:cNvPr>
          <p:cNvSpPr>
            <a:spLocks noGrp="1"/>
          </p:cNvSpPr>
          <p:nvPr>
            <p:ph type="body" sz="quarter" idx="11"/>
          </p:nvPr>
        </p:nvSpPr>
        <p:spPr>
          <a:xfrm>
            <a:off x="838199" y="6356349"/>
            <a:ext cx="4669221" cy="365125"/>
          </a:xfrm>
        </p:spPr>
        <p:txBody>
          <a:bodyPr/>
          <a:lstStyle/>
          <a:p>
            <a:r>
              <a:rPr lang="en-GB" dirty="0"/>
              <a:t>Resource 1: Key mathematical science principles</a:t>
            </a:r>
          </a:p>
        </p:txBody>
      </p:sp>
      <mc:AlternateContent xmlns:mc="http://schemas.openxmlformats.org/markup-compatibility/2006" xmlns:a14="http://schemas.microsoft.com/office/drawing/2010/main">
        <mc:Choice Requires="a14">
          <p:sp>
            <p:nvSpPr>
              <p:cNvPr id="3" name="Content Placeholder 4">
                <a:extLst>
                  <a:ext uri="{FF2B5EF4-FFF2-40B4-BE49-F238E27FC236}">
                    <a16:creationId xmlns:a16="http://schemas.microsoft.com/office/drawing/2014/main" id="{DB96513C-0C55-E952-4104-DE78CB661239}"/>
                  </a:ext>
                </a:extLst>
              </p:cNvPr>
              <p:cNvSpPr txBox="1">
                <a:spLocks/>
              </p:cNvSpPr>
              <p:nvPr/>
            </p:nvSpPr>
            <p:spPr>
              <a:xfrm>
                <a:off x="671650" y="1721894"/>
                <a:ext cx="5854254" cy="4303768"/>
              </a:xfrm>
              <a:prstGeom prst="rect">
                <a:avLst/>
              </a:prstGeom>
              <a:solidFill>
                <a:srgbClr val="EBDDF4"/>
              </a:solidFill>
            </p:spPr>
            <p:txBody>
              <a:bodyPr vert="horz" lIns="180000" tIns="180000" rIns="180000" bIns="180000" rtlCol="0" anchor="t">
                <a:normAutofit fontScale="92500" lnSpcReduction="100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You are helping install a new air-handling unit (AHU) on the roof of a commercial building. Before the lifting operation begins, the site supervisor asks you to verify the weight (W) of one of the components so the correct lifting straps can be selected.</a:t>
                </a:r>
                <a:endParaRPr lang="en-US" dirty="0"/>
              </a:p>
              <a:p>
                <a:pPr marL="0" indent="0">
                  <a:buNone/>
                </a:pPr>
                <a:r>
                  <a:rPr lang="en-GB" dirty="0"/>
                  <a:t>The component has a mass (m) of 200 kg, and you must calculate its weight using </a:t>
                </a:r>
                <a14:m>
                  <m:oMath xmlns:m="http://schemas.openxmlformats.org/officeDocument/2006/math">
                    <m:r>
                      <a:rPr lang="en-GB" i="1">
                        <a:latin typeface="Cambria Math" panose="02040503050406030204" pitchFamily="18" charset="0"/>
                      </a:rPr>
                      <m:t>𝑊</m:t>
                    </m:r>
                    <m:r>
                      <a:rPr lang="en-GB" i="1">
                        <a:latin typeface="Cambria Math" panose="02040503050406030204" pitchFamily="18" charset="0"/>
                      </a:rPr>
                      <m:t> = </m:t>
                    </m:r>
                    <m:r>
                      <a:rPr lang="en-GB" i="1">
                        <a:latin typeface="Cambria Math" panose="02040503050406030204" pitchFamily="18" charset="0"/>
                      </a:rPr>
                      <m:t>𝑚𝑔</m:t>
                    </m:r>
                  </m:oMath>
                </a14:m>
                <a:r>
                  <a:rPr lang="en-GB" dirty="0"/>
                  <a:t>, where gravitational acceleration </a:t>
                </a:r>
                <a14:m>
                  <m:oMath xmlns:m="http://schemas.openxmlformats.org/officeDocument/2006/math">
                    <m:r>
                      <a:rPr lang="en-GB" i="1">
                        <a:latin typeface="Cambria Math" panose="02040503050406030204" pitchFamily="18" charset="0"/>
                      </a:rPr>
                      <m:t>𝑔</m:t>
                    </m:r>
                    <m:r>
                      <a:rPr lang="en-GB" i="1">
                        <a:latin typeface="Cambria Math" panose="02040503050406030204" pitchFamily="18" charset="0"/>
                      </a:rPr>
                      <m:t> = 9.8 </m:t>
                    </m:r>
                    <m:r>
                      <m:rPr>
                        <m:sty m:val="p"/>
                      </m:rPr>
                      <a:rPr lang="en-GB" i="0">
                        <a:latin typeface="Cambria Math" panose="02040503050406030204" pitchFamily="18" charset="0"/>
                      </a:rPr>
                      <m:t>m</m:t>
                    </m:r>
                    <m:r>
                      <a:rPr lang="en-GB" i="0">
                        <a:latin typeface="Cambria Math" panose="02040503050406030204" pitchFamily="18" charset="0"/>
                      </a:rPr>
                      <m:t>/</m:t>
                    </m:r>
                    <m:r>
                      <m:rPr>
                        <m:sty m:val="p"/>
                      </m:rPr>
                      <a:rPr lang="en-GB" i="0">
                        <a:latin typeface="Cambria Math" panose="02040503050406030204" pitchFamily="18" charset="0"/>
                      </a:rPr>
                      <m:t>s</m:t>
                    </m:r>
                    <m:r>
                      <a:rPr lang="en-GB" i="1">
                        <a:latin typeface="Cambria Math" panose="02040503050406030204" pitchFamily="18" charset="0"/>
                      </a:rPr>
                      <m:t>².</m:t>
                    </m:r>
                  </m:oMath>
                </a14:m>
                <a:endParaRPr lang="en-US" dirty="0"/>
              </a:p>
              <a:p>
                <a:pPr marL="0" indent="0">
                  <a:buNone/>
                </a:pPr>
                <a:r>
                  <a:rPr lang="en-GB" b="1" dirty="0"/>
                  <a:t>Find the value of </a:t>
                </a:r>
                <a14:m>
                  <m:oMath xmlns:m="http://schemas.openxmlformats.org/officeDocument/2006/math">
                    <m:r>
                      <a:rPr lang="en-GB" b="1" i="1">
                        <a:latin typeface="Cambria Math" panose="02040503050406030204" pitchFamily="18" charset="0"/>
                      </a:rPr>
                      <m:t>𝑾</m:t>
                    </m:r>
                  </m:oMath>
                </a14:m>
                <a:r>
                  <a:rPr lang="en-GB" b="1" dirty="0"/>
                  <a:t>.</a:t>
                </a:r>
                <a:endParaRPr lang="en-US"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p:txBody>
          </p:sp>
        </mc:Choice>
        <mc:Fallback xmlns="">
          <p:sp>
            <p:nvSpPr>
              <p:cNvPr id="3" name="Content Placeholder 4">
                <a:extLst>
                  <a:ext uri="{FF2B5EF4-FFF2-40B4-BE49-F238E27FC236}">
                    <a16:creationId xmlns:a16="http://schemas.microsoft.com/office/drawing/2014/main" id="{DB96513C-0C55-E952-4104-DE78CB661239}"/>
                  </a:ext>
                </a:extLst>
              </p:cNvPr>
              <p:cNvSpPr txBox="1">
                <a:spLocks noRot="1" noChangeAspect="1" noMove="1" noResize="1" noEditPoints="1" noAdjustHandles="1" noChangeArrowheads="1" noChangeShapeType="1" noTextEdit="1"/>
              </p:cNvSpPr>
              <p:nvPr/>
            </p:nvSpPr>
            <p:spPr>
              <a:xfrm>
                <a:off x="671650" y="1721894"/>
                <a:ext cx="5854254" cy="4303768"/>
              </a:xfrm>
              <a:prstGeom prst="rect">
                <a:avLst/>
              </a:prstGeom>
              <a:blipFill>
                <a:blip r:embed="rId3"/>
                <a:stretch>
                  <a:fillRect/>
                </a:stretch>
              </a:blipFill>
            </p:spPr>
            <p:txBody>
              <a:bodyPr/>
              <a:lstStyle/>
              <a:p>
                <a:r>
                  <a:rPr lang="en-GB">
                    <a:noFill/>
                  </a:rPr>
                  <a:t> </a:t>
                </a:r>
              </a:p>
            </p:txBody>
          </p:sp>
        </mc:Fallback>
      </mc:AlternateContent>
      <p:sp>
        <p:nvSpPr>
          <p:cNvPr id="2" name="Text Placeholder 5">
            <a:extLst>
              <a:ext uri="{FF2B5EF4-FFF2-40B4-BE49-F238E27FC236}">
                <a16:creationId xmlns:a16="http://schemas.microsoft.com/office/drawing/2014/main" id="{853EC705-C57A-6C02-5583-35436F1F5F3E}"/>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p:txBody>
      </p:sp>
    </p:spTree>
    <p:extLst>
      <p:ext uri="{BB962C8B-B14F-4D97-AF65-F5344CB8AC3E}">
        <p14:creationId xmlns:p14="http://schemas.microsoft.com/office/powerpoint/2010/main" val="3947547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84D84-D8B5-7006-B014-D02BD1CEB36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E112144-8770-99F5-E323-81741BAC8147}"/>
              </a:ext>
            </a:extLst>
          </p:cNvPr>
          <p:cNvSpPr>
            <a:spLocks noGrp="1"/>
          </p:cNvSpPr>
          <p:nvPr>
            <p:ph type="title"/>
          </p:nvPr>
        </p:nvSpPr>
        <p:spPr>
          <a:xfrm>
            <a:off x="838200" y="365125"/>
            <a:ext cx="10515600" cy="1325563"/>
          </a:xfrm>
        </p:spPr>
        <p:txBody>
          <a:bodyPr>
            <a:normAutofit/>
          </a:bodyPr>
          <a:lstStyle/>
          <a:p>
            <a:r>
              <a:rPr lang="en-GB" dirty="0"/>
              <a:t>Question 3: </a:t>
            </a:r>
            <a:r>
              <a:rPr lang="en-GB" dirty="0">
                <a:solidFill>
                  <a:schemeClr val="accent1"/>
                </a:solidFill>
              </a:rPr>
              <a:t>Answer</a:t>
            </a:r>
          </a:p>
        </p:txBody>
      </p:sp>
      <p:sp>
        <p:nvSpPr>
          <p:cNvPr id="16" name="Text Placeholder 15">
            <a:extLst>
              <a:ext uri="{FF2B5EF4-FFF2-40B4-BE49-F238E27FC236}">
                <a16:creationId xmlns:a16="http://schemas.microsoft.com/office/drawing/2014/main" id="{1919A4AF-9E44-3363-AAC5-77D3C9E63EC0}"/>
              </a:ext>
            </a:extLst>
          </p:cNvPr>
          <p:cNvSpPr>
            <a:spLocks noGrp="1"/>
          </p:cNvSpPr>
          <p:nvPr>
            <p:ph type="body" sz="quarter" idx="11"/>
          </p:nvPr>
        </p:nvSpPr>
        <p:spPr/>
        <p:txBody>
          <a:bodyPr/>
          <a:lstStyle/>
          <a:p>
            <a:r>
              <a:rPr lang="en-GB" dirty="0"/>
              <a:t>Resource 1: Key mathematical science principles</a:t>
            </a:r>
          </a:p>
        </p:txBody>
      </p:sp>
      <mc:AlternateContent xmlns:mc="http://schemas.openxmlformats.org/markup-compatibility/2006" xmlns:a14="http://schemas.microsoft.com/office/drawing/2010/main">
        <mc:Choice Requires="a14">
          <p:sp>
            <p:nvSpPr>
              <p:cNvPr id="6" name="Content Placeholder 4">
                <a:extLst>
                  <a:ext uri="{FF2B5EF4-FFF2-40B4-BE49-F238E27FC236}">
                    <a16:creationId xmlns:a16="http://schemas.microsoft.com/office/drawing/2014/main" id="{718A3C72-3A14-D2E4-7619-61E3BA0F3100}"/>
                  </a:ext>
                </a:extLst>
              </p:cNvPr>
              <p:cNvSpPr txBox="1">
                <a:spLocks/>
              </p:cNvSpPr>
              <p:nvPr/>
            </p:nvSpPr>
            <p:spPr>
              <a:xfrm>
                <a:off x="6714698" y="2009312"/>
                <a:ext cx="5202288" cy="3901625"/>
              </a:xfrm>
              <a:prstGeom prst="rect">
                <a:avLst/>
              </a:prstGeom>
              <a:noFill/>
            </p:spPr>
            <p:txBody>
              <a:bodyPr vert="horz" lIns="180000" tIns="180000" rIns="180000" bIns="180000" rtlCol="0" anchor="t">
                <a:normAutofit fontScale="925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 given values are in SI units, so there is no need to convert them. </a:t>
                </a:r>
              </a:p>
              <a:p>
                <a:pPr marL="0" indent="0">
                  <a:buNone/>
                </a:pPr>
                <a:r>
                  <a:rPr lang="en-US" dirty="0"/>
                  <a:t>You can just substitute them into the formula:</a:t>
                </a:r>
              </a:p>
              <a:p>
                <a:pPr marL="0" indent="0">
                  <a:buNone/>
                </a:pPr>
                <a:endParaRPr lang="en-US" dirty="0"/>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𝑊</m:t>
                      </m:r>
                      <m:r>
                        <a:rPr lang="en-US" i="1">
                          <a:latin typeface="Cambria Math" panose="02040503050406030204" pitchFamily="18" charset="0"/>
                        </a:rPr>
                        <m:t> = </m:t>
                      </m:r>
                      <m:r>
                        <a:rPr lang="en-US" i="1">
                          <a:latin typeface="Cambria Math" panose="02040503050406030204" pitchFamily="18" charset="0"/>
                        </a:rPr>
                        <m:t>𝑚𝑔</m:t>
                      </m:r>
                    </m:oMath>
                  </m:oMathPara>
                </a14:m>
                <a:endParaRPr lang="en-US" dirty="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                                   </m:t>
                      </m:r>
                      <m:r>
                        <a:rPr lang="en-US" i="1">
                          <a:latin typeface="Cambria Math" panose="02040503050406030204" pitchFamily="18" charset="0"/>
                        </a:rPr>
                        <m:t>= 200</m:t>
                      </m:r>
                      <m:r>
                        <a:rPr lang="en-US" b="0" i="1" smtClean="0">
                          <a:latin typeface="Cambria Math" panose="02040503050406030204" pitchFamily="18" charset="0"/>
                        </a:rPr>
                        <m:t> </m:t>
                      </m:r>
                      <m:r>
                        <m:rPr>
                          <m:sty m:val="p"/>
                        </m:rPr>
                        <a:rPr lang="en-US" b="0" i="0" smtClean="0">
                          <a:latin typeface="Cambria Math" panose="02040503050406030204" pitchFamily="18" charset="0"/>
                        </a:rPr>
                        <m:t>kg</m:t>
                      </m:r>
                      <m:r>
                        <a:rPr lang="en-US" i="1">
                          <a:latin typeface="Cambria Math" panose="02040503050406030204" pitchFamily="18" charset="0"/>
                        </a:rPr>
                        <m:t> × 9.8</m:t>
                      </m:r>
                      <m:r>
                        <a:rPr lang="en-US" b="0" i="1" smtClean="0">
                          <a:latin typeface="Cambria Math" panose="02040503050406030204" pitchFamily="18" charset="0"/>
                        </a:rPr>
                        <m:t> </m:t>
                      </m:r>
                      <m:r>
                        <m:rPr>
                          <m:sty m:val="p"/>
                        </m:rPr>
                        <a:rPr lang="en-GB" i="0">
                          <a:latin typeface="Cambria Math" panose="02040503050406030204" pitchFamily="18" charset="0"/>
                        </a:rPr>
                        <m:t>m</m:t>
                      </m:r>
                      <m:r>
                        <a:rPr lang="en-GB" i="0">
                          <a:latin typeface="Cambria Math" panose="02040503050406030204" pitchFamily="18" charset="0"/>
                        </a:rPr>
                        <m:t>/</m:t>
                      </m:r>
                      <m:r>
                        <m:rPr>
                          <m:sty m:val="p"/>
                        </m:rPr>
                        <a:rPr lang="en-GB" i="0">
                          <a:latin typeface="Cambria Math" panose="02040503050406030204" pitchFamily="18" charset="0"/>
                        </a:rPr>
                        <m:t>s</m:t>
                      </m:r>
                      <m:r>
                        <a:rPr lang="en-GB" i="0">
                          <a:latin typeface="Cambria Math" panose="02040503050406030204" pitchFamily="18" charset="0"/>
                        </a:rPr>
                        <m:t>²</m:t>
                      </m:r>
                    </m:oMath>
                  </m:oMathPara>
                </a14:m>
                <a:endParaRPr lang="en-US" dirty="0"/>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 </m:t>
                      </m:r>
                      <m:r>
                        <a:rPr lang="en-US" b="0" i="1" smtClean="0">
                          <a:latin typeface="Cambria Math" panose="02040503050406030204" pitchFamily="18" charset="0"/>
                        </a:rPr>
                        <m:t>              </m:t>
                      </m:r>
                      <m:r>
                        <a:rPr lang="en-US" i="1">
                          <a:latin typeface="Cambria Math" panose="02040503050406030204" pitchFamily="18" charset="0"/>
                        </a:rPr>
                        <m:t>= </m:t>
                      </m:r>
                      <m:r>
                        <a:rPr lang="en-US" b="1" i="1">
                          <a:latin typeface="Cambria Math" panose="02040503050406030204" pitchFamily="18" charset="0"/>
                        </a:rPr>
                        <m:t>𝟏𝟗𝟔𝟎</m:t>
                      </m:r>
                      <m:r>
                        <a:rPr lang="en-US" b="1" i="1">
                          <a:latin typeface="Cambria Math" panose="02040503050406030204" pitchFamily="18" charset="0"/>
                        </a:rPr>
                        <m:t> </m:t>
                      </m:r>
                      <m:r>
                        <m:rPr>
                          <m:nor/>
                        </m:rPr>
                        <a:rPr lang="en-US" b="0" i="0"/>
                        <m:t>N</m:t>
                      </m:r>
                    </m:oMath>
                  </m:oMathPara>
                </a14:m>
                <a:endParaRPr lang="en-US" b="1"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a:p>
                <a:pPr marL="0" indent="0" algn="ctr">
                  <a:buFont typeface="Arial" panose="020B0604020202020204" pitchFamily="34" charset="0"/>
                  <a:buNone/>
                </a:pPr>
                <a:endParaRPr lang="en-US" dirty="0"/>
              </a:p>
            </p:txBody>
          </p:sp>
        </mc:Choice>
        <mc:Fallback xmlns="">
          <p:sp>
            <p:nvSpPr>
              <p:cNvPr id="6" name="Content Placeholder 4">
                <a:extLst>
                  <a:ext uri="{FF2B5EF4-FFF2-40B4-BE49-F238E27FC236}">
                    <a16:creationId xmlns:a16="http://schemas.microsoft.com/office/drawing/2014/main" id="{718A3C72-3A14-D2E4-7619-61E3BA0F3100}"/>
                  </a:ext>
                </a:extLst>
              </p:cNvPr>
              <p:cNvSpPr txBox="1">
                <a:spLocks noRot="1" noChangeAspect="1" noMove="1" noResize="1" noEditPoints="1" noAdjustHandles="1" noChangeArrowheads="1" noChangeShapeType="1" noTextEdit="1"/>
              </p:cNvSpPr>
              <p:nvPr/>
            </p:nvSpPr>
            <p:spPr>
              <a:xfrm>
                <a:off x="6714698" y="2009312"/>
                <a:ext cx="5202288" cy="3901625"/>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4">
                <a:extLst>
                  <a:ext uri="{FF2B5EF4-FFF2-40B4-BE49-F238E27FC236}">
                    <a16:creationId xmlns:a16="http://schemas.microsoft.com/office/drawing/2014/main" id="{BD4FD60E-32C2-DC8F-6C98-D88C1DADD0EE}"/>
                  </a:ext>
                </a:extLst>
              </p:cNvPr>
              <p:cNvSpPr txBox="1">
                <a:spLocks/>
              </p:cNvSpPr>
              <p:nvPr/>
            </p:nvSpPr>
            <p:spPr>
              <a:xfrm>
                <a:off x="671650" y="1721893"/>
                <a:ext cx="5854254" cy="4467891"/>
              </a:xfrm>
              <a:prstGeom prst="rect">
                <a:avLst/>
              </a:prstGeom>
              <a:solidFill>
                <a:srgbClr val="EBDDF4"/>
              </a:solidFill>
            </p:spPr>
            <p:txBody>
              <a:bodyPr vert="horz" lIns="180000" tIns="180000" rIns="180000" bIns="180000" rtlCol="0" anchor="t">
                <a:normAutofit fontScale="92500" lnSpcReduction="100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You are helping install a new air-handling unit (AHU) on the roof of a commercial building. Before the lifting operation begins, the site supervisor asks you to verify the weight (W) of one of the components so the correct lifting straps can be selected.</a:t>
                </a:r>
                <a:endParaRPr lang="en-US" dirty="0"/>
              </a:p>
              <a:p>
                <a:pPr marL="0" indent="0">
                  <a:buNone/>
                </a:pPr>
                <a:r>
                  <a:rPr lang="en-GB" dirty="0"/>
                  <a:t>The component has a mass (m) of 200 kg, and you must calculate its weight using </a:t>
                </a:r>
                <a14:m>
                  <m:oMath xmlns:m="http://schemas.openxmlformats.org/officeDocument/2006/math">
                    <m:r>
                      <a:rPr lang="en-GB" i="1">
                        <a:latin typeface="Cambria Math" panose="02040503050406030204" pitchFamily="18" charset="0"/>
                      </a:rPr>
                      <m:t>𝑊</m:t>
                    </m:r>
                    <m:r>
                      <a:rPr lang="en-GB" i="1">
                        <a:latin typeface="Cambria Math" panose="02040503050406030204" pitchFamily="18" charset="0"/>
                      </a:rPr>
                      <m:t> = </m:t>
                    </m:r>
                    <m:r>
                      <a:rPr lang="en-GB" i="1">
                        <a:latin typeface="Cambria Math" panose="02040503050406030204" pitchFamily="18" charset="0"/>
                      </a:rPr>
                      <m:t>𝑚𝑔</m:t>
                    </m:r>
                  </m:oMath>
                </a14:m>
                <a:r>
                  <a:rPr lang="en-GB" dirty="0"/>
                  <a:t>, where gravitational acceleration </a:t>
                </a:r>
                <a14:m>
                  <m:oMath xmlns:m="http://schemas.openxmlformats.org/officeDocument/2006/math">
                    <m:r>
                      <a:rPr lang="en-GB" i="1">
                        <a:latin typeface="Cambria Math" panose="02040503050406030204" pitchFamily="18" charset="0"/>
                      </a:rPr>
                      <m:t>𝑔</m:t>
                    </m:r>
                    <m:r>
                      <a:rPr lang="en-GB" i="1">
                        <a:latin typeface="Cambria Math" panose="02040503050406030204" pitchFamily="18" charset="0"/>
                      </a:rPr>
                      <m:t> = 9.8 </m:t>
                    </m:r>
                    <m:r>
                      <m:rPr>
                        <m:sty m:val="p"/>
                      </m:rPr>
                      <a:rPr lang="en-GB" i="0">
                        <a:latin typeface="Cambria Math" panose="02040503050406030204" pitchFamily="18" charset="0"/>
                      </a:rPr>
                      <m:t>m</m:t>
                    </m:r>
                    <m:r>
                      <a:rPr lang="en-GB" i="0">
                        <a:latin typeface="Cambria Math" panose="02040503050406030204" pitchFamily="18" charset="0"/>
                      </a:rPr>
                      <m:t>/</m:t>
                    </m:r>
                    <m:r>
                      <m:rPr>
                        <m:sty m:val="p"/>
                      </m:rPr>
                      <a:rPr lang="en-GB" i="0">
                        <a:latin typeface="Cambria Math" panose="02040503050406030204" pitchFamily="18" charset="0"/>
                      </a:rPr>
                      <m:t>s</m:t>
                    </m:r>
                    <m:r>
                      <a:rPr lang="en-GB" i="1">
                        <a:latin typeface="Cambria Math" panose="02040503050406030204" pitchFamily="18" charset="0"/>
                      </a:rPr>
                      <m:t>².</m:t>
                    </m:r>
                  </m:oMath>
                </a14:m>
                <a:endParaRPr lang="en-US" dirty="0"/>
              </a:p>
              <a:p>
                <a:pPr marL="0" indent="0">
                  <a:buNone/>
                </a:pPr>
                <a:r>
                  <a:rPr lang="en-GB" b="1" dirty="0"/>
                  <a:t>Find the value of </a:t>
                </a:r>
                <a14:m>
                  <m:oMath xmlns:m="http://schemas.openxmlformats.org/officeDocument/2006/math">
                    <m:r>
                      <a:rPr lang="en-GB" b="1" i="1">
                        <a:latin typeface="Cambria Math" panose="02040503050406030204" pitchFamily="18" charset="0"/>
                      </a:rPr>
                      <m:t>𝑾</m:t>
                    </m:r>
                  </m:oMath>
                </a14:m>
                <a:r>
                  <a:rPr lang="en-GB" b="1" dirty="0"/>
                  <a:t>.</a:t>
                </a:r>
                <a:endParaRPr lang="en-US" dirty="0"/>
              </a:p>
            </p:txBody>
          </p:sp>
        </mc:Choice>
        <mc:Fallback xmlns="">
          <p:sp>
            <p:nvSpPr>
              <p:cNvPr id="3" name="Content Placeholder 4">
                <a:extLst>
                  <a:ext uri="{FF2B5EF4-FFF2-40B4-BE49-F238E27FC236}">
                    <a16:creationId xmlns:a16="http://schemas.microsoft.com/office/drawing/2014/main" id="{BD4FD60E-32C2-DC8F-6C98-D88C1DADD0EE}"/>
                  </a:ext>
                </a:extLst>
              </p:cNvPr>
              <p:cNvSpPr txBox="1">
                <a:spLocks noRot="1" noChangeAspect="1" noMove="1" noResize="1" noEditPoints="1" noAdjustHandles="1" noChangeArrowheads="1" noChangeShapeType="1" noTextEdit="1"/>
              </p:cNvSpPr>
              <p:nvPr/>
            </p:nvSpPr>
            <p:spPr>
              <a:xfrm>
                <a:off x="671650" y="1721893"/>
                <a:ext cx="5854254" cy="4467891"/>
              </a:xfrm>
              <a:prstGeom prst="rect">
                <a:avLst/>
              </a:prstGeom>
              <a:blipFill>
                <a:blip r:embed="rId4"/>
                <a:stretch>
                  <a:fillRect/>
                </a:stretch>
              </a:blipFill>
            </p:spPr>
            <p:txBody>
              <a:bodyPr/>
              <a:lstStyle/>
              <a:p>
                <a:r>
                  <a:rPr lang="en-GB">
                    <a:noFill/>
                  </a:rPr>
                  <a:t> </a:t>
                </a:r>
              </a:p>
            </p:txBody>
          </p:sp>
        </mc:Fallback>
      </mc:AlternateContent>
      <p:sp>
        <p:nvSpPr>
          <p:cNvPr id="2" name="Text Placeholder 5">
            <a:extLst>
              <a:ext uri="{FF2B5EF4-FFF2-40B4-BE49-F238E27FC236}">
                <a16:creationId xmlns:a16="http://schemas.microsoft.com/office/drawing/2014/main" id="{2FCC2A02-EAB7-128B-5849-C2B6A222A33F}"/>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a:p>
            <a:pPr lvl="0"/>
            <a:r>
              <a:rPr lang="en-US" dirty="0"/>
              <a:t>styles</a:t>
            </a:r>
          </a:p>
        </p:txBody>
      </p:sp>
    </p:spTree>
    <p:extLst>
      <p:ext uri="{BB962C8B-B14F-4D97-AF65-F5344CB8AC3E}">
        <p14:creationId xmlns:p14="http://schemas.microsoft.com/office/powerpoint/2010/main" val="3205564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7D53F-C51E-C379-6901-B5D459884BC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8406591-436D-F512-8775-5189C19CB0E9}"/>
              </a:ext>
            </a:extLst>
          </p:cNvPr>
          <p:cNvSpPr>
            <a:spLocks noGrp="1"/>
          </p:cNvSpPr>
          <p:nvPr>
            <p:ph type="title"/>
          </p:nvPr>
        </p:nvSpPr>
        <p:spPr>
          <a:xfrm>
            <a:off x="838200" y="365125"/>
            <a:ext cx="10515600" cy="1325563"/>
          </a:xfrm>
        </p:spPr>
        <p:txBody>
          <a:bodyPr>
            <a:normAutofit/>
          </a:bodyPr>
          <a:lstStyle/>
          <a:p>
            <a:r>
              <a:rPr lang="en-GB" dirty="0"/>
              <a:t>Question 4</a:t>
            </a:r>
            <a:endParaRPr lang="en-GB" dirty="0">
              <a:solidFill>
                <a:schemeClr val="accent1"/>
              </a:solidFill>
            </a:endParaRPr>
          </a:p>
        </p:txBody>
      </p:sp>
      <p:sp>
        <p:nvSpPr>
          <p:cNvPr id="16" name="Text Placeholder 15">
            <a:extLst>
              <a:ext uri="{FF2B5EF4-FFF2-40B4-BE49-F238E27FC236}">
                <a16:creationId xmlns:a16="http://schemas.microsoft.com/office/drawing/2014/main" id="{52A45CB8-FE30-F08D-4188-7BC5C0E83C5B}"/>
              </a:ext>
            </a:extLst>
          </p:cNvPr>
          <p:cNvSpPr>
            <a:spLocks noGrp="1"/>
          </p:cNvSpPr>
          <p:nvPr>
            <p:ph type="body" sz="quarter" idx="11"/>
          </p:nvPr>
        </p:nvSpPr>
        <p:spPr/>
        <p:txBody>
          <a:bodyPr/>
          <a:lstStyle/>
          <a:p>
            <a:r>
              <a:rPr lang="en-GB" dirty="0"/>
              <a:t>Resource 1: Key mathematical science principles</a:t>
            </a:r>
          </a:p>
        </p:txBody>
      </p:sp>
      <mc:AlternateContent xmlns:mc="http://schemas.openxmlformats.org/markup-compatibility/2006" xmlns:a14="http://schemas.microsoft.com/office/drawing/2010/main">
        <mc:Choice Requires="a14">
          <p:sp>
            <p:nvSpPr>
              <p:cNvPr id="3" name="Content Placeholder 4">
                <a:extLst>
                  <a:ext uri="{FF2B5EF4-FFF2-40B4-BE49-F238E27FC236}">
                    <a16:creationId xmlns:a16="http://schemas.microsoft.com/office/drawing/2014/main" id="{8B77637F-1C59-3811-E201-758413A7346D}"/>
                  </a:ext>
                </a:extLst>
              </p:cNvPr>
              <p:cNvSpPr txBox="1">
                <a:spLocks/>
              </p:cNvSpPr>
              <p:nvPr/>
            </p:nvSpPr>
            <p:spPr>
              <a:xfrm>
                <a:off x="671650" y="1721893"/>
                <a:ext cx="5854254" cy="4303769"/>
              </a:xfrm>
              <a:prstGeom prst="rect">
                <a:avLst/>
              </a:prstGeom>
              <a:solidFill>
                <a:srgbClr val="EBDDF4"/>
              </a:solidFill>
            </p:spPr>
            <p:txBody>
              <a:bodyPr vert="horz" lIns="180000" tIns="180000" rIns="180000" bIns="180000" rtlCol="0" anchor="t">
                <a:normAutofit fontScale="92500"/>
              </a:bodyPr>
              <a:lst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You are helping choose a suitable support system for a large section of ductwork. The engineer shows you a sample block of a material being considered for use as a vibration-mounting base.</a:t>
                </a:r>
              </a:p>
              <a:p>
                <a:pPr marL="0" indent="0">
                  <a:buNone/>
                </a:pPr>
                <a:r>
                  <a:rPr lang="en-US" dirty="0"/>
                  <a:t>The block has a mass of 0.25 </a:t>
                </a:r>
                <a:r>
                  <a:rPr lang="en-US" dirty="0" err="1"/>
                  <a:t>tonnes</a:t>
                </a:r>
                <a:r>
                  <a:rPr lang="en-US" dirty="0"/>
                  <a:t> and a volume of 0.5 m³.</a:t>
                </a:r>
              </a:p>
              <a:p>
                <a:pPr marL="0" indent="0">
                  <a:buNone/>
                </a:pPr>
                <a14:m>
                  <m:oMath xmlns:m="http://schemas.openxmlformats.org/officeDocument/2006/math">
                    <m:r>
                      <a:rPr lang="en-US" i="1" dirty="0" smtClean="0">
                        <a:latin typeface="Cambria Math" panose="02040503050406030204" pitchFamily="18" charset="0"/>
                      </a:rPr>
                      <m:t>1 </m:t>
                    </m:r>
                    <m:r>
                      <m:rPr>
                        <m:sty m:val="p"/>
                      </m:rPr>
                      <a:rPr lang="en-US" i="0" dirty="0" err="1">
                        <a:latin typeface="Cambria Math" panose="02040503050406030204" pitchFamily="18" charset="0"/>
                      </a:rPr>
                      <m:t>tonne</m:t>
                    </m:r>
                    <m:r>
                      <a:rPr lang="en-US" i="1" dirty="0">
                        <a:latin typeface="Cambria Math" panose="02040503050406030204" pitchFamily="18" charset="0"/>
                      </a:rPr>
                      <m:t>=1000 </m:t>
                    </m:r>
                    <m:r>
                      <m:rPr>
                        <m:sty m:val="p"/>
                      </m:rPr>
                      <a:rPr lang="en-US" i="0" dirty="0">
                        <a:latin typeface="Cambria Math" panose="02040503050406030204" pitchFamily="18" charset="0"/>
                      </a:rPr>
                      <m:t>kg</m:t>
                    </m:r>
                    <m:r>
                      <a:rPr lang="en-GB" b="0" i="0" dirty="0" smtClean="0">
                        <a:latin typeface="Cambria Math" panose="02040503050406030204" pitchFamily="18" charset="0"/>
                      </a:rPr>
                      <m:t>,</m:t>
                    </m:r>
                  </m:oMath>
                </a14:m>
                <a:r>
                  <a:rPr lang="en-US" dirty="0"/>
                  <a:t> and </a:t>
                </a:r>
                <a14:m>
                  <m:oMath xmlns:m="http://schemas.openxmlformats.org/officeDocument/2006/math">
                    <m:r>
                      <m:rPr>
                        <m:nor/>
                      </m:rPr>
                      <a:rPr lang="en-US" i="0">
                        <a:latin typeface="Cambria Math" panose="02040503050406030204" pitchFamily="18" charset="0"/>
                        <a:ea typeface="Cambria Math" panose="02040503050406030204" pitchFamily="18" charset="0"/>
                      </a:rPr>
                      <m:t>density</m:t>
                    </m:r>
                    <m:r>
                      <a:rPr lang="en-US" i="1">
                        <a:latin typeface="Cambria Math" panose="02040503050406030204" pitchFamily="18" charset="0"/>
                        <a:ea typeface="Cambria Math" panose="02040503050406030204" pitchFamily="18" charset="0"/>
                      </a:rPr>
                      <m:t>=</m:t>
                    </m:r>
                    <m:f>
                      <m:fPr>
                        <m:ctrlPr>
                          <a:rPr lang="en-US" i="1">
                            <a:latin typeface="Cambria Math" panose="02040503050406030204" pitchFamily="18" charset="0"/>
                            <a:ea typeface="Cambria Math" panose="02040503050406030204" pitchFamily="18" charset="0"/>
                          </a:rPr>
                        </m:ctrlPr>
                      </m:fPr>
                      <m:num>
                        <m:r>
                          <m:rPr>
                            <m:nor/>
                          </m:rPr>
                          <a:rPr lang="en-US" i="0">
                            <a:latin typeface="Cambria Math" panose="02040503050406030204" pitchFamily="18" charset="0"/>
                            <a:ea typeface="Cambria Math" panose="02040503050406030204" pitchFamily="18" charset="0"/>
                          </a:rPr>
                          <m:t>mass</m:t>
                        </m:r>
                      </m:num>
                      <m:den>
                        <m:r>
                          <m:rPr>
                            <m:nor/>
                          </m:rPr>
                          <a:rPr lang="en-US" i="0">
                            <a:latin typeface="Cambria Math" panose="02040503050406030204" pitchFamily="18" charset="0"/>
                            <a:ea typeface="Cambria Math" panose="02040503050406030204" pitchFamily="18" charset="0"/>
                          </a:rPr>
                          <m:t>volume</m:t>
                        </m:r>
                      </m:den>
                    </m:f>
                  </m:oMath>
                </a14:m>
                <a:r>
                  <a:rPr lang="en-US" dirty="0">
                    <a:latin typeface="Cambria Math" panose="02040503050406030204" pitchFamily="18" charset="0"/>
                    <a:ea typeface="Cambria Math" panose="02040503050406030204" pitchFamily="18" charset="0"/>
                  </a:rPr>
                  <a:t>. </a:t>
                </a:r>
              </a:p>
              <a:p>
                <a:pPr marL="0" indent="0">
                  <a:buNone/>
                </a:pPr>
                <a:r>
                  <a:rPr lang="en-US" b="1" dirty="0"/>
                  <a:t>Calculate the density of the material.</a:t>
                </a:r>
                <a:endParaRPr lang="en-US" dirty="0"/>
              </a:p>
            </p:txBody>
          </p:sp>
        </mc:Choice>
        <mc:Fallback xmlns="">
          <p:sp>
            <p:nvSpPr>
              <p:cNvPr id="3" name="Content Placeholder 4">
                <a:extLst>
                  <a:ext uri="{FF2B5EF4-FFF2-40B4-BE49-F238E27FC236}">
                    <a16:creationId xmlns:a16="http://schemas.microsoft.com/office/drawing/2014/main" id="{8B77637F-1C59-3811-E201-758413A7346D}"/>
                  </a:ext>
                </a:extLst>
              </p:cNvPr>
              <p:cNvSpPr txBox="1">
                <a:spLocks noRot="1" noChangeAspect="1" noMove="1" noResize="1" noEditPoints="1" noAdjustHandles="1" noChangeArrowheads="1" noChangeShapeType="1" noTextEdit="1"/>
              </p:cNvSpPr>
              <p:nvPr/>
            </p:nvSpPr>
            <p:spPr>
              <a:xfrm>
                <a:off x="671650" y="1721893"/>
                <a:ext cx="5854254" cy="4303769"/>
              </a:xfrm>
              <a:prstGeom prst="rect">
                <a:avLst/>
              </a:prstGeom>
              <a:blipFill>
                <a:blip r:embed="rId3"/>
                <a:stretch>
                  <a:fillRect/>
                </a:stretch>
              </a:blipFill>
            </p:spPr>
            <p:txBody>
              <a:bodyPr/>
              <a:lstStyle/>
              <a:p>
                <a:r>
                  <a:rPr lang="en-GB">
                    <a:noFill/>
                  </a:rPr>
                  <a:t> </a:t>
                </a:r>
              </a:p>
            </p:txBody>
          </p:sp>
        </mc:Fallback>
      </mc:AlternateContent>
      <p:sp>
        <p:nvSpPr>
          <p:cNvPr id="2" name="Text Placeholder 5">
            <a:extLst>
              <a:ext uri="{FF2B5EF4-FFF2-40B4-BE49-F238E27FC236}">
                <a16:creationId xmlns:a16="http://schemas.microsoft.com/office/drawing/2014/main" id="{C6CB348D-214D-ED04-64E5-7B86F8C09E59}"/>
              </a:ext>
            </a:extLst>
          </p:cNvPr>
          <p:cNvSpPr>
            <a:spLocks noGrp="1"/>
          </p:cNvSpPr>
          <p:nvPr>
            <p:ph type="body" sz="quarter" idx="14"/>
          </p:nvPr>
        </p:nvSpPr>
        <p:spPr>
          <a:xfrm>
            <a:off x="9973929" y="162686"/>
            <a:ext cx="2078545" cy="365125"/>
          </a:xfrm>
          <a:prstGeom prst="flowChartAlternateProcess">
            <a:avLst/>
          </a:prstGeom>
          <a:solidFill>
            <a:schemeClr val="accent2"/>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r>
              <a:rPr lang="en-US" dirty="0"/>
              <a:t>Quiz questions</a:t>
            </a:r>
          </a:p>
          <a:p>
            <a:pPr lvl="0"/>
            <a:endParaRPr lang="en-US" dirty="0"/>
          </a:p>
        </p:txBody>
      </p:sp>
    </p:spTree>
    <p:extLst>
      <p:ext uri="{BB962C8B-B14F-4D97-AF65-F5344CB8AC3E}">
        <p14:creationId xmlns:p14="http://schemas.microsoft.com/office/powerpoint/2010/main" val="1277685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fb43fb1aa4e59332d5b0f19b84463a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72831a12c1f50ef4f14741b0b460a1ce"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EE89626-6C4F-4B5E-A3CC-B51D64BABFC1}"/>
</file>

<file path=customXml/itemProps2.xml><?xml version="1.0" encoding="utf-8"?>
<ds:datastoreItem xmlns:ds="http://schemas.openxmlformats.org/officeDocument/2006/customXml" ds:itemID="{01B21336-7857-4BE1-A9E0-C6AF079B0FE3}"/>
</file>

<file path=customXml/itemProps3.xml><?xml version="1.0" encoding="utf-8"?>
<ds:datastoreItem xmlns:ds="http://schemas.openxmlformats.org/officeDocument/2006/customXml" ds:itemID="{E25ADED0-531D-4E90-A313-A6E252385B62}"/>
</file>

<file path=docProps/app.xml><?xml version="1.0" encoding="utf-8"?>
<Properties xmlns="http://schemas.openxmlformats.org/officeDocument/2006/extended-properties" xmlns:vt="http://schemas.openxmlformats.org/officeDocument/2006/docPropsVTypes">
  <TotalTime>0</TotalTime>
  <Words>1385</Words>
  <Application>Microsoft Office PowerPoint</Application>
  <PresentationFormat>Widescreen</PresentationFormat>
  <Paragraphs>191</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Arial Narrow</vt:lpstr>
      <vt:lpstr>Calibri</vt:lpstr>
      <vt:lpstr>Cambria Math</vt:lpstr>
      <vt:lpstr>Office Theme</vt:lpstr>
      <vt:lpstr>Building Services Engineering</vt:lpstr>
      <vt:lpstr>Quiz questions</vt:lpstr>
      <vt:lpstr>Question 1</vt:lpstr>
      <vt:lpstr>Question 1: Answer</vt:lpstr>
      <vt:lpstr>Question 2</vt:lpstr>
      <vt:lpstr>Question 2: Answer</vt:lpstr>
      <vt:lpstr>Question 3</vt:lpstr>
      <vt:lpstr>Question 3: Answer</vt:lpstr>
      <vt:lpstr>Question 4</vt:lpstr>
      <vt:lpstr>Question 4: Answer</vt:lpstr>
      <vt:lpstr>Question 5</vt:lpstr>
      <vt:lpstr>Question 5: Answer</vt:lpstr>
      <vt:lpstr>Question 6</vt:lpstr>
      <vt:lpstr>Question 6: Answer</vt:lpstr>
      <vt:lpstr>Question 7</vt:lpstr>
      <vt:lpstr>Question 7: Answer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2026-07-02T13:25:44Z</dcterms:created>
  <dcterms:modified xsi:type="dcterms:W3CDTF">2026-07-02T13:25:47Z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