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7" r:id="rId2"/>
    <p:sldId id="335" r:id="rId3"/>
    <p:sldId id="258" r:id="rId4"/>
    <p:sldId id="272" r:id="rId5"/>
    <p:sldId id="276" r:id="rId6"/>
    <p:sldId id="283" r:id="rId7"/>
    <p:sldId id="285" r:id="rId8"/>
    <p:sldId id="301" r:id="rId9"/>
    <p:sldId id="304" r:id="rId10"/>
    <p:sldId id="320" r:id="rId11"/>
    <p:sldId id="289" r:id="rId12"/>
    <p:sldId id="324" r:id="rId13"/>
    <p:sldId id="329" r:id="rId14"/>
    <p:sldId id="330" r:id="rId15"/>
    <p:sldId id="331" r:id="rId16"/>
    <p:sldId id="288" r:id="rId17"/>
    <p:sldId id="319" r:id="rId18"/>
    <p:sldId id="280" r:id="rId19"/>
    <p:sldId id="290" r:id="rId20"/>
    <p:sldId id="311" r:id="rId21"/>
    <p:sldId id="318" r:id="rId22"/>
    <p:sldId id="326" r:id="rId23"/>
    <p:sldId id="282" r:id="rId24"/>
    <p:sldId id="310" r:id="rId25"/>
    <p:sldId id="321" r:id="rId26"/>
    <p:sldId id="292" r:id="rId27"/>
    <p:sldId id="323" r:id="rId28"/>
    <p:sldId id="312" r:id="rId29"/>
    <p:sldId id="332" r:id="rId30"/>
    <p:sldId id="327" r:id="rId31"/>
    <p:sldId id="306" r:id="rId32"/>
    <p:sldId id="322" r:id="rId33"/>
    <p:sldId id="328" r:id="rId34"/>
    <p:sldId id="308" r:id="rId35"/>
    <p:sldId id="315" r:id="rId36"/>
    <p:sldId id="309" r:id="rId37"/>
    <p:sldId id="317" r:id="rId38"/>
    <p:sldId id="333" r:id="rId39"/>
    <p:sldId id="33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673"/>
    <a:srgbClr val="ED7D31"/>
    <a:srgbClr val="88A2FF"/>
    <a:srgbClr val="8E53EF"/>
    <a:srgbClr val="FFFFFF"/>
    <a:srgbClr val="EBDDF4"/>
    <a:srgbClr val="534C29"/>
    <a:srgbClr val="FFF5C4"/>
    <a:srgbClr val="FF7575"/>
    <a:srgbClr val="466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2829" autoAdjust="0"/>
  </p:normalViewPr>
  <p:slideViewPr>
    <p:cSldViewPr snapToGrid="0">
      <p:cViewPr varScale="1">
        <p:scale>
          <a:sx n="65" d="100"/>
          <a:sy n="65" d="100"/>
        </p:scale>
        <p:origin x="636" y="48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D9E-BB4A-40B0-BE7B-1946AA427F01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7CD-4980-4292-A97E-9E6021FEE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06423682/021b2a347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Gorodenkoff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7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15D0-0F58-7124-4BB0-288F4FE5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A71E4-C534-F7CD-20BE-66815F0E7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03FF5-5EE8-BAFB-680D-5F0E7157C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AC70B-17B2-E675-267C-C138C4BA2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9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56B3A-93C8-AD70-643F-98DB2E65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84566-581F-3ACE-188C-BB8325DFB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4BF9B-DABD-C6E3-1570-7EB2C752F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F8C4E-2641-74C3-4F6E-D4CC19D64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1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Shutterstock/SSKH-Pictures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6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2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mathematical science principles for construction video: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https://vimeo.com/1206423682/021b2a347c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8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Shutterstock/Vasileios </a:t>
            </a:r>
            <a:r>
              <a:rPr lang="en-GB" sz="1200" b="0" i="0" dirty="0" err="1">
                <a:solidFill>
                  <a:srgbClr val="FF0000"/>
                </a:solidFill>
                <a:effectLst/>
                <a:latin typeface="Haffer"/>
              </a:rPr>
              <a:t>Karafillidis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1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Shutterstock/Viktorya </a:t>
            </a:r>
            <a:r>
              <a:rPr lang="en-GB" sz="1200" b="0" i="0" dirty="0" err="1">
                <a:solidFill>
                  <a:srgbClr val="FF0000"/>
                </a:solidFill>
                <a:effectLst/>
                <a:latin typeface="Haffer"/>
              </a:rPr>
              <a:t>Telminova</a:t>
            </a:r>
            <a:endParaRPr lang="en-GB" sz="1200" b="0" i="0" dirty="0">
              <a:solidFill>
                <a:srgbClr val="FF0000"/>
              </a:solidFill>
              <a:effectLst/>
              <a:latin typeface="Haff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9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buradaki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7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5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8D7C-61CF-2D2B-1BBB-3A11CF07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B8B8B-FFE3-F882-1E55-C58A4DDBF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4159A-83BF-CCD7-B638-CB85E2D8A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3966-B457-E236-A26E-D48153C7D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0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2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6535-31C9-50E5-DE70-0D747AE1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04769-4D8A-C791-8318-53CBB5374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D77B8-51BE-92AE-80AE-CB34088B0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93B55-87E5-8B42-D9B3-85BA05503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D1E71-A421-3B9C-05E9-D9C3348CD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5" y="-3768"/>
            <a:ext cx="12191525" cy="3646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523875"/>
            <a:ext cx="12192000" cy="6858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675332"/>
            <a:ext cx="1811433" cy="1799998"/>
          </a:xfrm>
          <a:prstGeom prst="rect">
            <a:avLst/>
          </a:prstGeom>
        </p:spPr>
      </p:pic>
      <p:pic>
        <p:nvPicPr>
          <p:cNvPr id="2" name="Picture 1" descr="A purple line art of a hammer and screwdriver&#10;&#10;Description automatically generated">
            <a:extLst>
              <a:ext uri="{FF2B5EF4-FFF2-40B4-BE49-F238E27FC236}">
                <a16:creationId xmlns:a16="http://schemas.microsoft.com/office/drawing/2014/main" id="{F9A2B2EA-5855-63E1-F142-636DF3EEE5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143" y="2061336"/>
            <a:ext cx="975575" cy="949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069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3267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2165722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F16B8672-3324-2BD0-DC4A-76ED05155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5AFE89-D847-6C0E-40C0-57B76C98683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B96D-C67B-E96F-E774-72D7D614BF0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ADE201-F537-57D0-4732-2C11A44779A3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A0EDB9-978C-877F-19EF-C98A227E6F41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2BDE-4DD0-D8C6-583A-52FFBA104F9E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2_Activity_video+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July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4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956-E59C-41DF-E0EF-CAF9E24B3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4B42-8716-CE90-6869-48F287E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5522E-F1EB-D453-3C62-8C88FCE2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8437C381-8074-A17F-F687-533B90ACE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453" y="491318"/>
            <a:ext cx="2178305" cy="9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D098-4E10-19C6-FF16-3E668FD345BA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279F-5CCF-2422-D4A1-9B24349AA7A4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5DC9-5D1F-2EEF-1ADD-A8FD716182AA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8B8A7D-118C-92E1-F099-102FE8577163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59AF29-2F17-60C2-3B0B-B00CCD6D5D42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1A04C1A7-760C-7839-B507-D31074C4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09EC6A-F6B1-950F-B91C-3CC1B46357C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534C29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player.vimeo.com/video/1206423682?h=021b2a347c&amp;amp;app_id=122963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1498"/>
            <a:ext cx="9144000" cy="87584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Services Engineering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rmAutofit/>
          </a:bodyPr>
          <a:lstStyle/>
          <a:p>
            <a:r>
              <a:rPr lang="en-US" dirty="0"/>
              <a:t>Topic: Practical mathematics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43461"/>
            <a:ext cx="5623668" cy="534189"/>
          </a:xfrm>
        </p:spPr>
        <p:txBody>
          <a:bodyPr/>
          <a:lstStyle/>
          <a:p>
            <a:r>
              <a:rPr lang="en-GB" dirty="0"/>
              <a:t>Route: </a:t>
            </a:r>
            <a:r>
              <a:rPr lang="en-US" dirty="0"/>
              <a:t>Construction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2"/>
            <a:ext cx="9842500" cy="583211"/>
          </a:xfrm>
        </p:spPr>
        <p:txBody>
          <a:bodyPr/>
          <a:lstStyle/>
          <a:p>
            <a:r>
              <a:rPr lang="en-GB" dirty="0"/>
              <a:t>Resource 1: Key mathematical science principles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92671-1A4F-5691-E82E-D7C67EC7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CC173-CD59-56C3-D5BA-EBEE2EB1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9025" cy="1325563"/>
          </a:xfrm>
        </p:spPr>
        <p:txBody>
          <a:bodyPr/>
          <a:lstStyle/>
          <a:p>
            <a:r>
              <a:rPr lang="en-GB" dirty="0"/>
              <a:t>Converting time to SI units: Quick Quiz: </a:t>
            </a:r>
            <a:r>
              <a:rPr lang="en-GB" dirty="0">
                <a:solidFill>
                  <a:srgbClr val="0070C0"/>
                </a:solidFill>
              </a:rPr>
              <a:t>Answers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20D60-A33D-1BE6-B214-092996C2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67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need to do to convert these?</a:t>
            </a:r>
          </a:p>
          <a:p>
            <a:r>
              <a:rPr lang="en-GB" dirty="0"/>
              <a:t>minutes to hours		</a:t>
            </a:r>
            <a:r>
              <a:rPr lang="en-GB" dirty="0">
                <a:solidFill>
                  <a:srgbClr val="0070C0"/>
                </a:solidFill>
              </a:rPr>
              <a:t>divide by 60</a:t>
            </a:r>
          </a:p>
          <a:p>
            <a:r>
              <a:rPr lang="en-GB" dirty="0"/>
              <a:t>hours to minutes		</a:t>
            </a:r>
            <a:r>
              <a:rPr lang="en-GB" dirty="0">
                <a:solidFill>
                  <a:srgbClr val="0070C0"/>
                </a:solidFill>
              </a:rPr>
              <a:t>multiply by 60</a:t>
            </a:r>
            <a:endParaRPr lang="en-GB" dirty="0"/>
          </a:p>
          <a:p>
            <a:r>
              <a:rPr lang="en-GB" dirty="0"/>
              <a:t>seconds to minutes	</a:t>
            </a:r>
            <a:r>
              <a:rPr lang="en-GB" dirty="0">
                <a:solidFill>
                  <a:srgbClr val="0070C0"/>
                </a:solidFill>
              </a:rPr>
              <a:t>divide by 60</a:t>
            </a:r>
            <a:endParaRPr lang="en-GB" dirty="0"/>
          </a:p>
          <a:p>
            <a:r>
              <a:rPr lang="en-GB" dirty="0"/>
              <a:t>minutes to seconds	</a:t>
            </a:r>
            <a:r>
              <a:rPr lang="en-GB" dirty="0">
                <a:solidFill>
                  <a:srgbClr val="0070C0"/>
                </a:solidFill>
              </a:rPr>
              <a:t>multiply by 60</a:t>
            </a:r>
            <a:endParaRPr lang="en-GB" dirty="0"/>
          </a:p>
          <a:p>
            <a:r>
              <a:rPr lang="en-GB" dirty="0"/>
              <a:t>seconds to hours		</a:t>
            </a:r>
            <a:r>
              <a:rPr lang="en-GB" dirty="0">
                <a:solidFill>
                  <a:srgbClr val="0070C0"/>
                </a:solidFill>
              </a:rPr>
              <a:t>divide by 3600</a:t>
            </a:r>
          </a:p>
          <a:p>
            <a:r>
              <a:rPr lang="en-GB" dirty="0"/>
              <a:t>hours to seconds		</a:t>
            </a:r>
            <a:r>
              <a:rPr lang="en-GB" dirty="0">
                <a:solidFill>
                  <a:srgbClr val="0070C0"/>
                </a:solidFill>
              </a:rPr>
              <a:t>multiply by 3600 </a:t>
            </a:r>
            <a:r>
              <a:rPr lang="en-GB" dirty="0"/>
              <a:t>	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55CD9130-5A6C-7B6B-0560-1B01FD63C390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D0FE5FB-5411-EE80-8B8B-BC69775C5FA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0782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Derived SI units common in construction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87852" y="2177313"/>
            <a:ext cx="3575613" cy="3753372"/>
          </a:xfrm>
          <a:custGeom>
            <a:avLst/>
            <a:gdLst>
              <a:gd name="csX0" fmla="*/ 0 w 3575613"/>
              <a:gd name="csY0" fmla="*/ 0 h 3753372"/>
              <a:gd name="csX1" fmla="*/ 631692 w 3575613"/>
              <a:gd name="csY1" fmla="*/ 0 h 3753372"/>
              <a:gd name="csX2" fmla="*/ 1299139 w 3575613"/>
              <a:gd name="csY2" fmla="*/ 0 h 3753372"/>
              <a:gd name="csX3" fmla="*/ 1859319 w 3575613"/>
              <a:gd name="csY3" fmla="*/ 0 h 3753372"/>
              <a:gd name="csX4" fmla="*/ 2491010 w 3575613"/>
              <a:gd name="csY4" fmla="*/ 0 h 3753372"/>
              <a:gd name="csX5" fmla="*/ 2979677 w 3575613"/>
              <a:gd name="csY5" fmla="*/ 0 h 3753372"/>
              <a:gd name="csX6" fmla="*/ 3575613 w 3575613"/>
              <a:gd name="csY6" fmla="*/ 0 h 3753372"/>
              <a:gd name="csX7" fmla="*/ 3575613 w 3575613"/>
              <a:gd name="csY7" fmla="*/ 625562 h 3753372"/>
              <a:gd name="csX8" fmla="*/ 3575613 w 3575613"/>
              <a:gd name="csY8" fmla="*/ 1326191 h 3753372"/>
              <a:gd name="csX9" fmla="*/ 3575613 w 3575613"/>
              <a:gd name="csY9" fmla="*/ 1951753 h 3753372"/>
              <a:gd name="csX10" fmla="*/ 3575613 w 3575613"/>
              <a:gd name="csY10" fmla="*/ 2539782 h 3753372"/>
              <a:gd name="csX11" fmla="*/ 3575613 w 3575613"/>
              <a:gd name="csY11" fmla="*/ 3753372 h 3753372"/>
              <a:gd name="csX12" fmla="*/ 2943921 w 3575613"/>
              <a:gd name="csY12" fmla="*/ 3753372 h 3753372"/>
              <a:gd name="csX13" fmla="*/ 2276474 w 3575613"/>
              <a:gd name="csY13" fmla="*/ 3753372 h 3753372"/>
              <a:gd name="csX14" fmla="*/ 1787807 w 3575613"/>
              <a:gd name="csY14" fmla="*/ 3753372 h 3753372"/>
              <a:gd name="csX15" fmla="*/ 1299139 w 3575613"/>
              <a:gd name="csY15" fmla="*/ 3753372 h 3753372"/>
              <a:gd name="csX16" fmla="*/ 810472 w 3575613"/>
              <a:gd name="csY16" fmla="*/ 3753372 h 3753372"/>
              <a:gd name="csX17" fmla="*/ 0 w 3575613"/>
              <a:gd name="csY17" fmla="*/ 3753372 h 3753372"/>
              <a:gd name="csX18" fmla="*/ 0 w 3575613"/>
              <a:gd name="csY18" fmla="*/ 3240411 h 3753372"/>
              <a:gd name="csX19" fmla="*/ 0 w 3575613"/>
              <a:gd name="csY19" fmla="*/ 2577315 h 3753372"/>
              <a:gd name="csX20" fmla="*/ 0 w 3575613"/>
              <a:gd name="csY20" fmla="*/ 2026821 h 3753372"/>
              <a:gd name="csX21" fmla="*/ 0 w 3575613"/>
              <a:gd name="csY21" fmla="*/ 1513860 h 3753372"/>
              <a:gd name="csX22" fmla="*/ 0 w 3575613"/>
              <a:gd name="csY22" fmla="*/ 963365 h 3753372"/>
              <a:gd name="csX23" fmla="*/ 0 w 3575613"/>
              <a:gd name="csY23" fmla="*/ 0 h 37533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575613" h="3753372" fill="none" extrusionOk="0">
                <a:moveTo>
                  <a:pt x="0" y="0"/>
                </a:moveTo>
                <a:cubicBezTo>
                  <a:pt x="268002" y="22190"/>
                  <a:pt x="470715" y="-28024"/>
                  <a:pt x="631692" y="0"/>
                </a:cubicBezTo>
                <a:cubicBezTo>
                  <a:pt x="792669" y="28024"/>
                  <a:pt x="1088047" y="19153"/>
                  <a:pt x="1299139" y="0"/>
                </a:cubicBezTo>
                <a:cubicBezTo>
                  <a:pt x="1510231" y="-19153"/>
                  <a:pt x="1636071" y="20067"/>
                  <a:pt x="1859319" y="0"/>
                </a:cubicBezTo>
                <a:cubicBezTo>
                  <a:pt x="2082567" y="-20067"/>
                  <a:pt x="2285094" y="4951"/>
                  <a:pt x="2491010" y="0"/>
                </a:cubicBezTo>
                <a:cubicBezTo>
                  <a:pt x="2696926" y="-4951"/>
                  <a:pt x="2798786" y="-20430"/>
                  <a:pt x="2979677" y="0"/>
                </a:cubicBezTo>
                <a:cubicBezTo>
                  <a:pt x="3160568" y="20430"/>
                  <a:pt x="3321886" y="23118"/>
                  <a:pt x="3575613" y="0"/>
                </a:cubicBezTo>
                <a:cubicBezTo>
                  <a:pt x="3600257" y="188897"/>
                  <a:pt x="3602273" y="397883"/>
                  <a:pt x="3575613" y="625562"/>
                </a:cubicBezTo>
                <a:cubicBezTo>
                  <a:pt x="3548953" y="853241"/>
                  <a:pt x="3591521" y="1032002"/>
                  <a:pt x="3575613" y="1326191"/>
                </a:cubicBezTo>
                <a:cubicBezTo>
                  <a:pt x="3559705" y="1620380"/>
                  <a:pt x="3544787" y="1716144"/>
                  <a:pt x="3575613" y="1951753"/>
                </a:cubicBezTo>
                <a:cubicBezTo>
                  <a:pt x="3606439" y="2187362"/>
                  <a:pt x="3570652" y="2278797"/>
                  <a:pt x="3575613" y="2539782"/>
                </a:cubicBezTo>
                <a:cubicBezTo>
                  <a:pt x="3580574" y="2800767"/>
                  <a:pt x="3552728" y="3264612"/>
                  <a:pt x="3575613" y="3753372"/>
                </a:cubicBezTo>
                <a:cubicBezTo>
                  <a:pt x="3308028" y="3759071"/>
                  <a:pt x="3072413" y="3722502"/>
                  <a:pt x="2943921" y="3753372"/>
                </a:cubicBezTo>
                <a:cubicBezTo>
                  <a:pt x="2815429" y="3784242"/>
                  <a:pt x="2548152" y="3779432"/>
                  <a:pt x="2276474" y="3753372"/>
                </a:cubicBezTo>
                <a:cubicBezTo>
                  <a:pt x="2004796" y="3727312"/>
                  <a:pt x="1905977" y="3764485"/>
                  <a:pt x="1787807" y="3753372"/>
                </a:cubicBezTo>
                <a:cubicBezTo>
                  <a:pt x="1669637" y="3742259"/>
                  <a:pt x="1455417" y="3764097"/>
                  <a:pt x="1299139" y="3753372"/>
                </a:cubicBezTo>
                <a:cubicBezTo>
                  <a:pt x="1142861" y="3742647"/>
                  <a:pt x="978796" y="3732047"/>
                  <a:pt x="810472" y="3753372"/>
                </a:cubicBezTo>
                <a:cubicBezTo>
                  <a:pt x="642148" y="3774697"/>
                  <a:pt x="385862" y="3784313"/>
                  <a:pt x="0" y="3753372"/>
                </a:cubicBezTo>
                <a:cubicBezTo>
                  <a:pt x="7552" y="3545375"/>
                  <a:pt x="-16097" y="3398093"/>
                  <a:pt x="0" y="3240411"/>
                </a:cubicBezTo>
                <a:cubicBezTo>
                  <a:pt x="16097" y="3082729"/>
                  <a:pt x="-19830" y="2892674"/>
                  <a:pt x="0" y="2577315"/>
                </a:cubicBezTo>
                <a:cubicBezTo>
                  <a:pt x="19830" y="2261956"/>
                  <a:pt x="-19205" y="2246260"/>
                  <a:pt x="0" y="2026821"/>
                </a:cubicBezTo>
                <a:cubicBezTo>
                  <a:pt x="19205" y="1807382"/>
                  <a:pt x="12334" y="1693207"/>
                  <a:pt x="0" y="1513860"/>
                </a:cubicBezTo>
                <a:cubicBezTo>
                  <a:pt x="-12334" y="1334513"/>
                  <a:pt x="-13966" y="1173207"/>
                  <a:pt x="0" y="963365"/>
                </a:cubicBezTo>
                <a:cubicBezTo>
                  <a:pt x="13966" y="753523"/>
                  <a:pt x="-27395" y="219573"/>
                  <a:pt x="0" y="0"/>
                </a:cubicBezTo>
                <a:close/>
              </a:path>
              <a:path w="3575613" h="3753372" stroke="0" extrusionOk="0">
                <a:moveTo>
                  <a:pt x="0" y="0"/>
                </a:moveTo>
                <a:cubicBezTo>
                  <a:pt x="219449" y="306"/>
                  <a:pt x="439220" y="23274"/>
                  <a:pt x="667448" y="0"/>
                </a:cubicBezTo>
                <a:cubicBezTo>
                  <a:pt x="895676" y="-23274"/>
                  <a:pt x="1122651" y="28343"/>
                  <a:pt x="1263383" y="0"/>
                </a:cubicBezTo>
                <a:cubicBezTo>
                  <a:pt x="1404116" y="-28343"/>
                  <a:pt x="1536021" y="17276"/>
                  <a:pt x="1787806" y="0"/>
                </a:cubicBezTo>
                <a:cubicBezTo>
                  <a:pt x="2039591" y="-17276"/>
                  <a:pt x="2239399" y="27089"/>
                  <a:pt x="2383742" y="0"/>
                </a:cubicBezTo>
                <a:cubicBezTo>
                  <a:pt x="2528085" y="-27089"/>
                  <a:pt x="2917408" y="6397"/>
                  <a:pt x="3051190" y="0"/>
                </a:cubicBezTo>
                <a:cubicBezTo>
                  <a:pt x="3184972" y="-6397"/>
                  <a:pt x="3393283" y="26099"/>
                  <a:pt x="3575613" y="0"/>
                </a:cubicBezTo>
                <a:cubicBezTo>
                  <a:pt x="3568717" y="223372"/>
                  <a:pt x="3571912" y="266666"/>
                  <a:pt x="3575613" y="512961"/>
                </a:cubicBezTo>
                <a:cubicBezTo>
                  <a:pt x="3579314" y="759256"/>
                  <a:pt x="3596129" y="860297"/>
                  <a:pt x="3575613" y="1025922"/>
                </a:cubicBezTo>
                <a:cubicBezTo>
                  <a:pt x="3555097" y="1191547"/>
                  <a:pt x="3576735" y="1448031"/>
                  <a:pt x="3575613" y="1613950"/>
                </a:cubicBezTo>
                <a:cubicBezTo>
                  <a:pt x="3574491" y="1779869"/>
                  <a:pt x="3558011" y="1995406"/>
                  <a:pt x="3575613" y="2277046"/>
                </a:cubicBezTo>
                <a:cubicBezTo>
                  <a:pt x="3593215" y="2558686"/>
                  <a:pt x="3585427" y="2592105"/>
                  <a:pt x="3575613" y="2865074"/>
                </a:cubicBezTo>
                <a:cubicBezTo>
                  <a:pt x="3565799" y="3138043"/>
                  <a:pt x="3543500" y="3477050"/>
                  <a:pt x="3575613" y="3753372"/>
                </a:cubicBezTo>
                <a:cubicBezTo>
                  <a:pt x="3382496" y="3779214"/>
                  <a:pt x="3171666" y="3722628"/>
                  <a:pt x="2943921" y="3753372"/>
                </a:cubicBezTo>
                <a:cubicBezTo>
                  <a:pt x="2716176" y="3784116"/>
                  <a:pt x="2636764" y="3770765"/>
                  <a:pt x="2383742" y="3753372"/>
                </a:cubicBezTo>
                <a:cubicBezTo>
                  <a:pt x="2130720" y="3735979"/>
                  <a:pt x="1979604" y="3731764"/>
                  <a:pt x="1752050" y="3753372"/>
                </a:cubicBezTo>
                <a:cubicBezTo>
                  <a:pt x="1524496" y="3774980"/>
                  <a:pt x="1265057" y="3778839"/>
                  <a:pt x="1084603" y="3753372"/>
                </a:cubicBezTo>
                <a:cubicBezTo>
                  <a:pt x="904149" y="3727905"/>
                  <a:pt x="309729" y="3794571"/>
                  <a:pt x="0" y="3753372"/>
                </a:cubicBezTo>
                <a:cubicBezTo>
                  <a:pt x="19758" y="3486304"/>
                  <a:pt x="-14499" y="3361743"/>
                  <a:pt x="0" y="3127810"/>
                </a:cubicBezTo>
                <a:cubicBezTo>
                  <a:pt x="14499" y="2893877"/>
                  <a:pt x="25494" y="2788511"/>
                  <a:pt x="0" y="2577315"/>
                </a:cubicBezTo>
                <a:cubicBezTo>
                  <a:pt x="-25494" y="2366119"/>
                  <a:pt x="-13295" y="2168341"/>
                  <a:pt x="0" y="2064355"/>
                </a:cubicBezTo>
                <a:cubicBezTo>
                  <a:pt x="13295" y="1960369"/>
                  <a:pt x="8989" y="1777219"/>
                  <a:pt x="0" y="1513860"/>
                </a:cubicBezTo>
                <a:cubicBezTo>
                  <a:pt x="-8989" y="1250502"/>
                  <a:pt x="7145" y="1061350"/>
                  <a:pt x="0" y="813231"/>
                </a:cubicBezTo>
                <a:cubicBezTo>
                  <a:pt x="-7145" y="565112"/>
                  <a:pt x="-12635" y="24373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TRADE LINKS</a:t>
            </a:r>
          </a:p>
          <a:p>
            <a:pPr marL="0" indent="0">
              <a:buNone/>
            </a:pPr>
            <a:r>
              <a:rPr lang="en-GB" b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Electrical: </a:t>
            </a:r>
            <a:r>
              <a:rPr lang="en-GB" kern="100" dirty="0">
                <a:solidFill>
                  <a:schemeClr val="tx1"/>
                </a:solidFill>
                <a:ea typeface="Aptos" panose="020B0004020202020204" pitchFamily="34" charset="0"/>
              </a:rPr>
              <a:t>am</a:t>
            </a: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ps/volts (essential for safety)</a:t>
            </a:r>
          </a:p>
          <a:p>
            <a:pPr marL="0" indent="0">
              <a:buNone/>
            </a:pPr>
            <a:r>
              <a:rPr lang="en-GB" b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Plumbing: </a:t>
            </a: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bar/</a:t>
            </a:r>
            <a:r>
              <a:rPr lang="en-GB" kern="100" dirty="0">
                <a:solidFill>
                  <a:schemeClr val="tx1"/>
                </a:solidFill>
                <a:ea typeface="Aptos" panose="020B0004020202020204" pitchFamily="34" charset="0"/>
              </a:rPr>
              <a:t>p</a:t>
            </a: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ascals (pressure testing)</a:t>
            </a:r>
          </a:p>
          <a:p>
            <a:pPr marL="0" indent="0">
              <a:buNone/>
            </a:pPr>
            <a:r>
              <a:rPr lang="en-GB" b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HVAC: </a:t>
            </a: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m</a:t>
            </a:r>
            <a:r>
              <a:rPr lang="en-GB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3</a:t>
            </a: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/s</a:t>
            </a:r>
            <a:b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</a:br>
            <a:r>
              <a:rPr lang="en-GB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(air flow rates)</a:t>
            </a:r>
          </a:p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852305CD-BE94-3F9E-BBBB-3B6BE748C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99857"/>
              </p:ext>
            </p:extLst>
          </p:nvPr>
        </p:nvGraphicFramePr>
        <p:xfrm>
          <a:off x="975360" y="2717326"/>
          <a:ext cx="5739061" cy="3213926"/>
        </p:xfrm>
        <a:graphic>
          <a:graphicData uri="http://schemas.openxmlformats.org/drawingml/2006/table">
            <a:tbl>
              <a:tblPr firstRow="1" firstCol="1" bandRow="1"/>
              <a:tblGrid>
                <a:gridCol w="2429241">
                  <a:extLst>
                    <a:ext uri="{9D8B030D-6E8A-4147-A177-3AD203B41FA5}">
                      <a16:colId xmlns:a16="http://schemas.microsoft.com/office/drawing/2014/main" val="4259334380"/>
                    </a:ext>
                  </a:extLst>
                </a:gridCol>
                <a:gridCol w="3309820">
                  <a:extLst>
                    <a:ext uri="{9D8B030D-6E8A-4147-A177-3AD203B41FA5}">
                      <a16:colId xmlns:a16="http://schemas.microsoft.com/office/drawing/2014/main" val="2036731023"/>
                    </a:ext>
                  </a:extLst>
                </a:gridCol>
              </a:tblGrid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GB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GB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79810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force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newton (N)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86451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pascal (Pa)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578825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joules (J)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290403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watt (W)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04527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volts (V)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147063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ohms (</a:t>
                      </a:r>
                      <a:r>
                        <a:rPr lang="el-GR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6435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luminous flux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lumens (</a:t>
                      </a:r>
                      <a:r>
                        <a:rPr lang="en-GB" sz="1800" kern="100" baseline="0" dirty="0" err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321135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hertz (Hz)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29543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velocity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metres per second (m/s)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005878"/>
                  </a:ext>
                </a:extLst>
              </a:tr>
              <a:tr h="28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resistivity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ohm metres (</a:t>
                      </a:r>
                      <a:r>
                        <a:rPr lang="el-GR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en-GB" sz="1800" kern="100" baseline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</a:txBody>
                  <a:tcPr marL="61094" marR="61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251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17365A-AD31-C3D1-6862-12313FAAF788}"/>
              </a:ext>
            </a:extLst>
          </p:cNvPr>
          <p:cNvSpPr txBox="1"/>
          <p:nvPr/>
        </p:nvSpPr>
        <p:spPr>
          <a:xfrm>
            <a:off x="838199" y="1673497"/>
            <a:ext cx="5876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Derived SI units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express more complex quantities in terms of the base SI units.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4BE74FF-8776-1700-0100-F7EB9D0DCBA3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6416F5-B2E4-5B57-CDEC-1F95FD30E74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44295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524AA12B-968A-AA45-14FA-B9D92EEC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Converting between units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DA7938C5-39EE-131F-8DBC-E01B207C7E58}"/>
              </a:ext>
            </a:extLst>
          </p:cNvPr>
          <p:cNvSpPr txBox="1">
            <a:spLocks/>
          </p:cNvSpPr>
          <p:nvPr/>
        </p:nvSpPr>
        <p:spPr>
          <a:xfrm>
            <a:off x="634482" y="3016250"/>
            <a:ext cx="3779331" cy="3101485"/>
          </a:xfrm>
          <a:custGeom>
            <a:avLst/>
            <a:gdLst>
              <a:gd name="csX0" fmla="*/ 0 w 3779331"/>
              <a:gd name="csY0" fmla="*/ 0 h 3101485"/>
              <a:gd name="csX1" fmla="*/ 554302 w 3779331"/>
              <a:gd name="csY1" fmla="*/ 0 h 3101485"/>
              <a:gd name="csX2" fmla="*/ 1070810 w 3779331"/>
              <a:gd name="csY2" fmla="*/ 0 h 3101485"/>
              <a:gd name="csX3" fmla="*/ 1776286 w 3779331"/>
              <a:gd name="csY3" fmla="*/ 0 h 3101485"/>
              <a:gd name="csX4" fmla="*/ 2368381 w 3779331"/>
              <a:gd name="csY4" fmla="*/ 0 h 3101485"/>
              <a:gd name="csX5" fmla="*/ 3036063 w 3779331"/>
              <a:gd name="csY5" fmla="*/ 0 h 3101485"/>
              <a:gd name="csX6" fmla="*/ 3779331 w 3779331"/>
              <a:gd name="csY6" fmla="*/ 0 h 3101485"/>
              <a:gd name="csX7" fmla="*/ 3779331 w 3779331"/>
              <a:gd name="csY7" fmla="*/ 682327 h 3101485"/>
              <a:gd name="csX8" fmla="*/ 3779331 w 3779331"/>
              <a:gd name="csY8" fmla="*/ 1333639 h 3101485"/>
              <a:gd name="csX9" fmla="*/ 3779331 w 3779331"/>
              <a:gd name="csY9" fmla="*/ 2015965 h 3101485"/>
              <a:gd name="csX10" fmla="*/ 3779331 w 3779331"/>
              <a:gd name="csY10" fmla="*/ 3101485 h 3101485"/>
              <a:gd name="csX11" fmla="*/ 3187236 w 3779331"/>
              <a:gd name="csY11" fmla="*/ 3101485 h 3101485"/>
              <a:gd name="csX12" fmla="*/ 2557347 w 3779331"/>
              <a:gd name="csY12" fmla="*/ 3101485 h 3101485"/>
              <a:gd name="csX13" fmla="*/ 1851872 w 3779331"/>
              <a:gd name="csY13" fmla="*/ 3101485 h 3101485"/>
              <a:gd name="csX14" fmla="*/ 1146397 w 3779331"/>
              <a:gd name="csY14" fmla="*/ 3101485 h 3101485"/>
              <a:gd name="csX15" fmla="*/ 629889 w 3779331"/>
              <a:gd name="csY15" fmla="*/ 3101485 h 3101485"/>
              <a:gd name="csX16" fmla="*/ 0 w 3779331"/>
              <a:gd name="csY16" fmla="*/ 3101485 h 3101485"/>
              <a:gd name="csX17" fmla="*/ 0 w 3779331"/>
              <a:gd name="csY17" fmla="*/ 2574233 h 3101485"/>
              <a:gd name="csX18" fmla="*/ 0 w 3779331"/>
              <a:gd name="csY18" fmla="*/ 1922921 h 3101485"/>
              <a:gd name="csX19" fmla="*/ 0 w 3779331"/>
              <a:gd name="csY19" fmla="*/ 1271609 h 3101485"/>
              <a:gd name="csX20" fmla="*/ 0 w 3779331"/>
              <a:gd name="csY20" fmla="*/ 620297 h 3101485"/>
              <a:gd name="csX21" fmla="*/ 0 w 3779331"/>
              <a:gd name="csY21" fmla="*/ 0 h 3101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3779331" h="3101485" fill="none" extrusionOk="0">
                <a:moveTo>
                  <a:pt x="0" y="0"/>
                </a:moveTo>
                <a:cubicBezTo>
                  <a:pt x="110905" y="-19291"/>
                  <a:pt x="404258" y="25928"/>
                  <a:pt x="554302" y="0"/>
                </a:cubicBezTo>
                <a:cubicBezTo>
                  <a:pt x="704346" y="-25928"/>
                  <a:pt x="838717" y="17124"/>
                  <a:pt x="1070810" y="0"/>
                </a:cubicBezTo>
                <a:cubicBezTo>
                  <a:pt x="1302903" y="-17124"/>
                  <a:pt x="1606354" y="-9464"/>
                  <a:pt x="1776286" y="0"/>
                </a:cubicBezTo>
                <a:cubicBezTo>
                  <a:pt x="1946218" y="9464"/>
                  <a:pt x="2150504" y="28981"/>
                  <a:pt x="2368381" y="0"/>
                </a:cubicBezTo>
                <a:cubicBezTo>
                  <a:pt x="2586258" y="-28981"/>
                  <a:pt x="2730661" y="23778"/>
                  <a:pt x="3036063" y="0"/>
                </a:cubicBezTo>
                <a:cubicBezTo>
                  <a:pt x="3341465" y="-23778"/>
                  <a:pt x="3422224" y="-10339"/>
                  <a:pt x="3779331" y="0"/>
                </a:cubicBezTo>
                <a:cubicBezTo>
                  <a:pt x="3791350" y="171284"/>
                  <a:pt x="3798220" y="506772"/>
                  <a:pt x="3779331" y="682327"/>
                </a:cubicBezTo>
                <a:cubicBezTo>
                  <a:pt x="3760442" y="857882"/>
                  <a:pt x="3788640" y="1100684"/>
                  <a:pt x="3779331" y="1333639"/>
                </a:cubicBezTo>
                <a:cubicBezTo>
                  <a:pt x="3770022" y="1566594"/>
                  <a:pt x="3789452" y="1749261"/>
                  <a:pt x="3779331" y="2015965"/>
                </a:cubicBezTo>
                <a:cubicBezTo>
                  <a:pt x="3769210" y="2282669"/>
                  <a:pt x="3805793" y="2765855"/>
                  <a:pt x="3779331" y="3101485"/>
                </a:cubicBezTo>
                <a:cubicBezTo>
                  <a:pt x="3626091" y="3126762"/>
                  <a:pt x="3343538" y="3103383"/>
                  <a:pt x="3187236" y="3101485"/>
                </a:cubicBezTo>
                <a:cubicBezTo>
                  <a:pt x="3030935" y="3099587"/>
                  <a:pt x="2731000" y="3099935"/>
                  <a:pt x="2557347" y="3101485"/>
                </a:cubicBezTo>
                <a:cubicBezTo>
                  <a:pt x="2383694" y="3103035"/>
                  <a:pt x="2181501" y="3097841"/>
                  <a:pt x="1851872" y="3101485"/>
                </a:cubicBezTo>
                <a:cubicBezTo>
                  <a:pt x="1522243" y="3105129"/>
                  <a:pt x="1323986" y="3089092"/>
                  <a:pt x="1146397" y="3101485"/>
                </a:cubicBezTo>
                <a:cubicBezTo>
                  <a:pt x="968808" y="3113878"/>
                  <a:pt x="843021" y="3078178"/>
                  <a:pt x="629889" y="3101485"/>
                </a:cubicBezTo>
                <a:cubicBezTo>
                  <a:pt x="416757" y="3124792"/>
                  <a:pt x="179065" y="3098210"/>
                  <a:pt x="0" y="3101485"/>
                </a:cubicBezTo>
                <a:cubicBezTo>
                  <a:pt x="-20416" y="2875341"/>
                  <a:pt x="-756" y="2787904"/>
                  <a:pt x="0" y="2574233"/>
                </a:cubicBezTo>
                <a:cubicBezTo>
                  <a:pt x="756" y="2360562"/>
                  <a:pt x="29445" y="2107603"/>
                  <a:pt x="0" y="1922921"/>
                </a:cubicBezTo>
                <a:cubicBezTo>
                  <a:pt x="-29445" y="1738239"/>
                  <a:pt x="5234" y="1451637"/>
                  <a:pt x="0" y="1271609"/>
                </a:cubicBezTo>
                <a:cubicBezTo>
                  <a:pt x="-5234" y="1091581"/>
                  <a:pt x="19457" y="780414"/>
                  <a:pt x="0" y="620297"/>
                </a:cubicBezTo>
                <a:cubicBezTo>
                  <a:pt x="-19457" y="460180"/>
                  <a:pt x="-26393" y="257731"/>
                  <a:pt x="0" y="0"/>
                </a:cubicBezTo>
                <a:close/>
              </a:path>
              <a:path w="3779331" h="3101485" stroke="0" extrusionOk="0">
                <a:moveTo>
                  <a:pt x="0" y="0"/>
                </a:moveTo>
                <a:cubicBezTo>
                  <a:pt x="169767" y="1723"/>
                  <a:pt x="437434" y="5434"/>
                  <a:pt x="705475" y="0"/>
                </a:cubicBezTo>
                <a:cubicBezTo>
                  <a:pt x="973516" y="-5434"/>
                  <a:pt x="1086421" y="14230"/>
                  <a:pt x="1335364" y="0"/>
                </a:cubicBezTo>
                <a:cubicBezTo>
                  <a:pt x="1584307" y="-14230"/>
                  <a:pt x="1721691" y="16151"/>
                  <a:pt x="1889665" y="0"/>
                </a:cubicBezTo>
                <a:cubicBezTo>
                  <a:pt x="2057639" y="-16151"/>
                  <a:pt x="2267355" y="-15065"/>
                  <a:pt x="2519554" y="0"/>
                </a:cubicBezTo>
                <a:cubicBezTo>
                  <a:pt x="2771753" y="15065"/>
                  <a:pt x="2931792" y="7166"/>
                  <a:pt x="3225029" y="0"/>
                </a:cubicBezTo>
                <a:cubicBezTo>
                  <a:pt x="3518267" y="-7166"/>
                  <a:pt x="3540964" y="-10766"/>
                  <a:pt x="3779331" y="0"/>
                </a:cubicBezTo>
                <a:cubicBezTo>
                  <a:pt x="3798025" y="207081"/>
                  <a:pt x="3804227" y="349203"/>
                  <a:pt x="3779331" y="527252"/>
                </a:cubicBezTo>
                <a:cubicBezTo>
                  <a:pt x="3754435" y="705301"/>
                  <a:pt x="3770147" y="867507"/>
                  <a:pt x="3779331" y="1054505"/>
                </a:cubicBezTo>
                <a:cubicBezTo>
                  <a:pt x="3788515" y="1241503"/>
                  <a:pt x="3765912" y="1499423"/>
                  <a:pt x="3779331" y="1643787"/>
                </a:cubicBezTo>
                <a:cubicBezTo>
                  <a:pt x="3792750" y="1788151"/>
                  <a:pt x="3777699" y="1983435"/>
                  <a:pt x="3779331" y="2295099"/>
                </a:cubicBezTo>
                <a:cubicBezTo>
                  <a:pt x="3780963" y="2606763"/>
                  <a:pt x="3791142" y="2756232"/>
                  <a:pt x="3779331" y="3101485"/>
                </a:cubicBezTo>
                <a:cubicBezTo>
                  <a:pt x="3494237" y="3097603"/>
                  <a:pt x="3412913" y="3099831"/>
                  <a:pt x="3187236" y="3101485"/>
                </a:cubicBezTo>
                <a:cubicBezTo>
                  <a:pt x="2961560" y="3103139"/>
                  <a:pt x="2853325" y="3105925"/>
                  <a:pt x="2632934" y="3101485"/>
                </a:cubicBezTo>
                <a:cubicBezTo>
                  <a:pt x="2412543" y="3097045"/>
                  <a:pt x="2219456" y="3077216"/>
                  <a:pt x="2040839" y="3101485"/>
                </a:cubicBezTo>
                <a:cubicBezTo>
                  <a:pt x="1862222" y="3125754"/>
                  <a:pt x="1638237" y="3081983"/>
                  <a:pt x="1373157" y="3101485"/>
                </a:cubicBezTo>
                <a:cubicBezTo>
                  <a:pt x="1108077" y="3120987"/>
                  <a:pt x="853894" y="3114811"/>
                  <a:pt x="667682" y="3101485"/>
                </a:cubicBezTo>
                <a:cubicBezTo>
                  <a:pt x="481471" y="3088159"/>
                  <a:pt x="295164" y="3101749"/>
                  <a:pt x="0" y="3101485"/>
                </a:cubicBezTo>
                <a:cubicBezTo>
                  <a:pt x="-2220" y="2954814"/>
                  <a:pt x="-16118" y="2650191"/>
                  <a:pt x="0" y="2481188"/>
                </a:cubicBezTo>
                <a:cubicBezTo>
                  <a:pt x="16118" y="2312185"/>
                  <a:pt x="8417" y="2181059"/>
                  <a:pt x="0" y="1922921"/>
                </a:cubicBezTo>
                <a:cubicBezTo>
                  <a:pt x="-8417" y="1664783"/>
                  <a:pt x="21745" y="1595393"/>
                  <a:pt x="0" y="1395668"/>
                </a:cubicBezTo>
                <a:cubicBezTo>
                  <a:pt x="-21745" y="1195943"/>
                  <a:pt x="-4261" y="960552"/>
                  <a:pt x="0" y="837401"/>
                </a:cubicBezTo>
                <a:cubicBezTo>
                  <a:pt x="4261" y="714250"/>
                  <a:pt x="20022" y="205889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56E13E7-AA47-AEFB-35BD-D87A238EB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97832"/>
              </p:ext>
            </p:extLst>
          </p:nvPr>
        </p:nvGraphicFramePr>
        <p:xfrm>
          <a:off x="838200" y="3302121"/>
          <a:ext cx="3601617" cy="2529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3261">
                  <a:extLst>
                    <a:ext uri="{9D8B030D-6E8A-4147-A177-3AD203B41FA5}">
                      <a16:colId xmlns:a16="http://schemas.microsoft.com/office/drawing/2014/main" val="2318258508"/>
                    </a:ext>
                  </a:extLst>
                </a:gridCol>
                <a:gridCol w="335902">
                  <a:extLst>
                    <a:ext uri="{9D8B030D-6E8A-4147-A177-3AD203B41FA5}">
                      <a16:colId xmlns:a16="http://schemas.microsoft.com/office/drawing/2014/main" val="1798456734"/>
                    </a:ext>
                  </a:extLst>
                </a:gridCol>
                <a:gridCol w="2062454">
                  <a:extLst>
                    <a:ext uri="{9D8B030D-6E8A-4147-A177-3AD203B41FA5}">
                      <a16:colId xmlns:a16="http://schemas.microsoft.com/office/drawing/2014/main" val="3844460217"/>
                    </a:ext>
                  </a:extLst>
                </a:gridCol>
              </a:tblGrid>
              <a:tr h="135253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 are some common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factors: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80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8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65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4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BTU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 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38241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5F8C391-EDB6-CB18-0D0A-6E6D5CC3A545}"/>
              </a:ext>
            </a:extLst>
          </p:cNvPr>
          <p:cNvSpPr txBox="1"/>
          <p:nvPr/>
        </p:nvSpPr>
        <p:spPr>
          <a:xfrm>
            <a:off x="838200" y="1690688"/>
            <a:ext cx="1014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Sometimes you will need to convert non-standard units to SI units by multiplying or dividing by a conversion factor.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607BAD7-8C59-C1FE-FBB5-294C5ABFB430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0F4DF6-E606-8900-57D1-341D28EF2D1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9BF17E1-E162-448A-1667-43C134D329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573579"/>
                  </p:ext>
                </p:extLst>
              </p:nvPr>
            </p:nvGraphicFramePr>
            <p:xfrm>
              <a:off x="4504009" y="2853565"/>
              <a:ext cx="7548465" cy="2651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8465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1352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Convert these quantities into SI units: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5000</m:t>
                                </m:r>
                                <m:r>
                                  <a:rPr lang="en-GB" sz="2400" b="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BTU</m:t>
                                </m:r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253 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lbs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9BF17E1-E162-448A-1667-43C134D329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573579"/>
                  </p:ext>
                </p:extLst>
              </p:nvPr>
            </p:nvGraphicFramePr>
            <p:xfrm>
              <a:off x="4504009" y="2853565"/>
              <a:ext cx="7548465" cy="2651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8465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2651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848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22E3-6F18-A278-B060-7878B3D8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AE1B4A1-030B-6594-9EBF-D9C201993372}"/>
              </a:ext>
            </a:extLst>
          </p:cNvPr>
          <p:cNvSpPr txBox="1">
            <a:spLocks/>
          </p:cNvSpPr>
          <p:nvPr/>
        </p:nvSpPr>
        <p:spPr>
          <a:xfrm>
            <a:off x="634482" y="3016250"/>
            <a:ext cx="3779331" cy="3101485"/>
          </a:xfrm>
          <a:custGeom>
            <a:avLst/>
            <a:gdLst>
              <a:gd name="csX0" fmla="*/ 0 w 3779331"/>
              <a:gd name="csY0" fmla="*/ 0 h 3101485"/>
              <a:gd name="csX1" fmla="*/ 554302 w 3779331"/>
              <a:gd name="csY1" fmla="*/ 0 h 3101485"/>
              <a:gd name="csX2" fmla="*/ 1070810 w 3779331"/>
              <a:gd name="csY2" fmla="*/ 0 h 3101485"/>
              <a:gd name="csX3" fmla="*/ 1776286 w 3779331"/>
              <a:gd name="csY3" fmla="*/ 0 h 3101485"/>
              <a:gd name="csX4" fmla="*/ 2368381 w 3779331"/>
              <a:gd name="csY4" fmla="*/ 0 h 3101485"/>
              <a:gd name="csX5" fmla="*/ 3036063 w 3779331"/>
              <a:gd name="csY5" fmla="*/ 0 h 3101485"/>
              <a:gd name="csX6" fmla="*/ 3779331 w 3779331"/>
              <a:gd name="csY6" fmla="*/ 0 h 3101485"/>
              <a:gd name="csX7" fmla="*/ 3779331 w 3779331"/>
              <a:gd name="csY7" fmla="*/ 682327 h 3101485"/>
              <a:gd name="csX8" fmla="*/ 3779331 w 3779331"/>
              <a:gd name="csY8" fmla="*/ 1333639 h 3101485"/>
              <a:gd name="csX9" fmla="*/ 3779331 w 3779331"/>
              <a:gd name="csY9" fmla="*/ 2015965 h 3101485"/>
              <a:gd name="csX10" fmla="*/ 3779331 w 3779331"/>
              <a:gd name="csY10" fmla="*/ 3101485 h 3101485"/>
              <a:gd name="csX11" fmla="*/ 3187236 w 3779331"/>
              <a:gd name="csY11" fmla="*/ 3101485 h 3101485"/>
              <a:gd name="csX12" fmla="*/ 2557347 w 3779331"/>
              <a:gd name="csY12" fmla="*/ 3101485 h 3101485"/>
              <a:gd name="csX13" fmla="*/ 1851872 w 3779331"/>
              <a:gd name="csY13" fmla="*/ 3101485 h 3101485"/>
              <a:gd name="csX14" fmla="*/ 1146397 w 3779331"/>
              <a:gd name="csY14" fmla="*/ 3101485 h 3101485"/>
              <a:gd name="csX15" fmla="*/ 629889 w 3779331"/>
              <a:gd name="csY15" fmla="*/ 3101485 h 3101485"/>
              <a:gd name="csX16" fmla="*/ 0 w 3779331"/>
              <a:gd name="csY16" fmla="*/ 3101485 h 3101485"/>
              <a:gd name="csX17" fmla="*/ 0 w 3779331"/>
              <a:gd name="csY17" fmla="*/ 2574233 h 3101485"/>
              <a:gd name="csX18" fmla="*/ 0 w 3779331"/>
              <a:gd name="csY18" fmla="*/ 1922921 h 3101485"/>
              <a:gd name="csX19" fmla="*/ 0 w 3779331"/>
              <a:gd name="csY19" fmla="*/ 1271609 h 3101485"/>
              <a:gd name="csX20" fmla="*/ 0 w 3779331"/>
              <a:gd name="csY20" fmla="*/ 620297 h 3101485"/>
              <a:gd name="csX21" fmla="*/ 0 w 3779331"/>
              <a:gd name="csY21" fmla="*/ 0 h 3101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3779331" h="3101485" fill="none" extrusionOk="0">
                <a:moveTo>
                  <a:pt x="0" y="0"/>
                </a:moveTo>
                <a:cubicBezTo>
                  <a:pt x="110905" y="-19291"/>
                  <a:pt x="404258" y="25928"/>
                  <a:pt x="554302" y="0"/>
                </a:cubicBezTo>
                <a:cubicBezTo>
                  <a:pt x="704346" y="-25928"/>
                  <a:pt x="838717" y="17124"/>
                  <a:pt x="1070810" y="0"/>
                </a:cubicBezTo>
                <a:cubicBezTo>
                  <a:pt x="1302903" y="-17124"/>
                  <a:pt x="1606354" y="-9464"/>
                  <a:pt x="1776286" y="0"/>
                </a:cubicBezTo>
                <a:cubicBezTo>
                  <a:pt x="1946218" y="9464"/>
                  <a:pt x="2150504" y="28981"/>
                  <a:pt x="2368381" y="0"/>
                </a:cubicBezTo>
                <a:cubicBezTo>
                  <a:pt x="2586258" y="-28981"/>
                  <a:pt x="2730661" y="23778"/>
                  <a:pt x="3036063" y="0"/>
                </a:cubicBezTo>
                <a:cubicBezTo>
                  <a:pt x="3341465" y="-23778"/>
                  <a:pt x="3422224" y="-10339"/>
                  <a:pt x="3779331" y="0"/>
                </a:cubicBezTo>
                <a:cubicBezTo>
                  <a:pt x="3791350" y="171284"/>
                  <a:pt x="3798220" y="506772"/>
                  <a:pt x="3779331" y="682327"/>
                </a:cubicBezTo>
                <a:cubicBezTo>
                  <a:pt x="3760442" y="857882"/>
                  <a:pt x="3788640" y="1100684"/>
                  <a:pt x="3779331" y="1333639"/>
                </a:cubicBezTo>
                <a:cubicBezTo>
                  <a:pt x="3770022" y="1566594"/>
                  <a:pt x="3789452" y="1749261"/>
                  <a:pt x="3779331" y="2015965"/>
                </a:cubicBezTo>
                <a:cubicBezTo>
                  <a:pt x="3769210" y="2282669"/>
                  <a:pt x="3805793" y="2765855"/>
                  <a:pt x="3779331" y="3101485"/>
                </a:cubicBezTo>
                <a:cubicBezTo>
                  <a:pt x="3626091" y="3126762"/>
                  <a:pt x="3343538" y="3103383"/>
                  <a:pt x="3187236" y="3101485"/>
                </a:cubicBezTo>
                <a:cubicBezTo>
                  <a:pt x="3030935" y="3099587"/>
                  <a:pt x="2731000" y="3099935"/>
                  <a:pt x="2557347" y="3101485"/>
                </a:cubicBezTo>
                <a:cubicBezTo>
                  <a:pt x="2383694" y="3103035"/>
                  <a:pt x="2181501" y="3097841"/>
                  <a:pt x="1851872" y="3101485"/>
                </a:cubicBezTo>
                <a:cubicBezTo>
                  <a:pt x="1522243" y="3105129"/>
                  <a:pt x="1323986" y="3089092"/>
                  <a:pt x="1146397" y="3101485"/>
                </a:cubicBezTo>
                <a:cubicBezTo>
                  <a:pt x="968808" y="3113878"/>
                  <a:pt x="843021" y="3078178"/>
                  <a:pt x="629889" y="3101485"/>
                </a:cubicBezTo>
                <a:cubicBezTo>
                  <a:pt x="416757" y="3124792"/>
                  <a:pt x="179065" y="3098210"/>
                  <a:pt x="0" y="3101485"/>
                </a:cubicBezTo>
                <a:cubicBezTo>
                  <a:pt x="-20416" y="2875341"/>
                  <a:pt x="-756" y="2787904"/>
                  <a:pt x="0" y="2574233"/>
                </a:cubicBezTo>
                <a:cubicBezTo>
                  <a:pt x="756" y="2360562"/>
                  <a:pt x="29445" y="2107603"/>
                  <a:pt x="0" y="1922921"/>
                </a:cubicBezTo>
                <a:cubicBezTo>
                  <a:pt x="-29445" y="1738239"/>
                  <a:pt x="5234" y="1451637"/>
                  <a:pt x="0" y="1271609"/>
                </a:cubicBezTo>
                <a:cubicBezTo>
                  <a:pt x="-5234" y="1091581"/>
                  <a:pt x="19457" y="780414"/>
                  <a:pt x="0" y="620297"/>
                </a:cubicBezTo>
                <a:cubicBezTo>
                  <a:pt x="-19457" y="460180"/>
                  <a:pt x="-26393" y="257731"/>
                  <a:pt x="0" y="0"/>
                </a:cubicBezTo>
                <a:close/>
              </a:path>
              <a:path w="3779331" h="3101485" stroke="0" extrusionOk="0">
                <a:moveTo>
                  <a:pt x="0" y="0"/>
                </a:moveTo>
                <a:cubicBezTo>
                  <a:pt x="169767" y="1723"/>
                  <a:pt x="437434" y="5434"/>
                  <a:pt x="705475" y="0"/>
                </a:cubicBezTo>
                <a:cubicBezTo>
                  <a:pt x="973516" y="-5434"/>
                  <a:pt x="1086421" y="14230"/>
                  <a:pt x="1335364" y="0"/>
                </a:cubicBezTo>
                <a:cubicBezTo>
                  <a:pt x="1584307" y="-14230"/>
                  <a:pt x="1721691" y="16151"/>
                  <a:pt x="1889665" y="0"/>
                </a:cubicBezTo>
                <a:cubicBezTo>
                  <a:pt x="2057639" y="-16151"/>
                  <a:pt x="2267355" y="-15065"/>
                  <a:pt x="2519554" y="0"/>
                </a:cubicBezTo>
                <a:cubicBezTo>
                  <a:pt x="2771753" y="15065"/>
                  <a:pt x="2931792" y="7166"/>
                  <a:pt x="3225029" y="0"/>
                </a:cubicBezTo>
                <a:cubicBezTo>
                  <a:pt x="3518267" y="-7166"/>
                  <a:pt x="3540964" y="-10766"/>
                  <a:pt x="3779331" y="0"/>
                </a:cubicBezTo>
                <a:cubicBezTo>
                  <a:pt x="3798025" y="207081"/>
                  <a:pt x="3804227" y="349203"/>
                  <a:pt x="3779331" y="527252"/>
                </a:cubicBezTo>
                <a:cubicBezTo>
                  <a:pt x="3754435" y="705301"/>
                  <a:pt x="3770147" y="867507"/>
                  <a:pt x="3779331" y="1054505"/>
                </a:cubicBezTo>
                <a:cubicBezTo>
                  <a:pt x="3788515" y="1241503"/>
                  <a:pt x="3765912" y="1499423"/>
                  <a:pt x="3779331" y="1643787"/>
                </a:cubicBezTo>
                <a:cubicBezTo>
                  <a:pt x="3792750" y="1788151"/>
                  <a:pt x="3777699" y="1983435"/>
                  <a:pt x="3779331" y="2295099"/>
                </a:cubicBezTo>
                <a:cubicBezTo>
                  <a:pt x="3780963" y="2606763"/>
                  <a:pt x="3791142" y="2756232"/>
                  <a:pt x="3779331" y="3101485"/>
                </a:cubicBezTo>
                <a:cubicBezTo>
                  <a:pt x="3494237" y="3097603"/>
                  <a:pt x="3412913" y="3099831"/>
                  <a:pt x="3187236" y="3101485"/>
                </a:cubicBezTo>
                <a:cubicBezTo>
                  <a:pt x="2961560" y="3103139"/>
                  <a:pt x="2853325" y="3105925"/>
                  <a:pt x="2632934" y="3101485"/>
                </a:cubicBezTo>
                <a:cubicBezTo>
                  <a:pt x="2412543" y="3097045"/>
                  <a:pt x="2219456" y="3077216"/>
                  <a:pt x="2040839" y="3101485"/>
                </a:cubicBezTo>
                <a:cubicBezTo>
                  <a:pt x="1862222" y="3125754"/>
                  <a:pt x="1638237" y="3081983"/>
                  <a:pt x="1373157" y="3101485"/>
                </a:cubicBezTo>
                <a:cubicBezTo>
                  <a:pt x="1108077" y="3120987"/>
                  <a:pt x="853894" y="3114811"/>
                  <a:pt x="667682" y="3101485"/>
                </a:cubicBezTo>
                <a:cubicBezTo>
                  <a:pt x="481471" y="3088159"/>
                  <a:pt x="295164" y="3101749"/>
                  <a:pt x="0" y="3101485"/>
                </a:cubicBezTo>
                <a:cubicBezTo>
                  <a:pt x="-2220" y="2954814"/>
                  <a:pt x="-16118" y="2650191"/>
                  <a:pt x="0" y="2481188"/>
                </a:cubicBezTo>
                <a:cubicBezTo>
                  <a:pt x="16118" y="2312185"/>
                  <a:pt x="8417" y="2181059"/>
                  <a:pt x="0" y="1922921"/>
                </a:cubicBezTo>
                <a:cubicBezTo>
                  <a:pt x="-8417" y="1664783"/>
                  <a:pt x="21745" y="1595393"/>
                  <a:pt x="0" y="1395668"/>
                </a:cubicBezTo>
                <a:cubicBezTo>
                  <a:pt x="-21745" y="1195943"/>
                  <a:pt x="-4261" y="960552"/>
                  <a:pt x="0" y="837401"/>
                </a:cubicBezTo>
                <a:cubicBezTo>
                  <a:pt x="4261" y="714250"/>
                  <a:pt x="20022" y="205889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162FE9A-4931-0B30-30FB-E0DA1060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Converting between units: </a:t>
            </a:r>
            <a:r>
              <a:rPr lang="en-GB" dirty="0">
                <a:solidFill>
                  <a:schemeClr val="accent1"/>
                </a:solidFill>
              </a:rPr>
              <a:t>Answers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EE704-5C1F-DFED-74B4-28E86331BA33}"/>
              </a:ext>
            </a:extLst>
          </p:cNvPr>
          <p:cNvSpPr txBox="1"/>
          <p:nvPr/>
        </p:nvSpPr>
        <p:spPr>
          <a:xfrm>
            <a:off x="838200" y="1690688"/>
            <a:ext cx="1014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Sometimes you will need to convert non-standard units to SI units by multiplying or dividing by a conversion factor.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7DCC85-DE90-8011-0CB9-D586BFEA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69604"/>
              </p:ext>
            </p:extLst>
          </p:nvPr>
        </p:nvGraphicFramePr>
        <p:xfrm>
          <a:off x="838200" y="3302121"/>
          <a:ext cx="3601617" cy="2529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3261">
                  <a:extLst>
                    <a:ext uri="{9D8B030D-6E8A-4147-A177-3AD203B41FA5}">
                      <a16:colId xmlns:a16="http://schemas.microsoft.com/office/drawing/2014/main" val="2318258508"/>
                    </a:ext>
                  </a:extLst>
                </a:gridCol>
                <a:gridCol w="335902">
                  <a:extLst>
                    <a:ext uri="{9D8B030D-6E8A-4147-A177-3AD203B41FA5}">
                      <a16:colId xmlns:a16="http://schemas.microsoft.com/office/drawing/2014/main" val="1798456734"/>
                    </a:ext>
                  </a:extLst>
                </a:gridCol>
                <a:gridCol w="2062454">
                  <a:extLst>
                    <a:ext uri="{9D8B030D-6E8A-4147-A177-3AD203B41FA5}">
                      <a16:colId xmlns:a16="http://schemas.microsoft.com/office/drawing/2014/main" val="3844460217"/>
                    </a:ext>
                  </a:extLst>
                </a:gridCol>
              </a:tblGrid>
              <a:tr h="135253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 are some common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factors: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80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8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65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4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BTU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 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382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0BBE209-7547-21BE-7316-B06DA1CAC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0301861"/>
                  </p:ext>
                </p:extLst>
              </p:nvPr>
            </p:nvGraphicFramePr>
            <p:xfrm>
              <a:off x="4504009" y="2853565"/>
              <a:ext cx="7548465" cy="361632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8465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1352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Convert these quantities into SI units: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5000</m:t>
                                </m:r>
                                <m:r>
                                  <a:rPr lang="en-GB" sz="2400" b="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BTU</m:t>
                                </m:r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= 5000 ×1055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400" b="0" i="1" kern="120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J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2400" b="0" i="1" kern="120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BTU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=5.275×</m:t>
                                </m:r>
                                <m:sSup>
                                  <m:sSup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253 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lbs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=253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lbs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2.2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kg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lbs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=115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kg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=36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×2.54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cm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in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cm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=0.9144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0BBE209-7547-21BE-7316-B06DA1CAC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0301861"/>
                  </p:ext>
                </p:extLst>
              </p:nvPr>
            </p:nvGraphicFramePr>
            <p:xfrm>
              <a:off x="4504009" y="2853565"/>
              <a:ext cx="7548465" cy="361632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8465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3616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BDFFD12F-6F95-1E84-F100-E8E0D5C25988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A5745B2-53DB-761B-292C-0EFAC7F76AE9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384828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CE13D-88AC-A935-66B4-6F0970B3F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263469-5D63-D463-4600-7E2456FFF93A}"/>
              </a:ext>
            </a:extLst>
          </p:cNvPr>
          <p:cNvSpPr txBox="1">
            <a:spLocks/>
          </p:cNvSpPr>
          <p:nvPr/>
        </p:nvSpPr>
        <p:spPr>
          <a:xfrm>
            <a:off x="560677" y="2557373"/>
            <a:ext cx="3779331" cy="3522448"/>
          </a:xfrm>
          <a:custGeom>
            <a:avLst/>
            <a:gdLst>
              <a:gd name="csX0" fmla="*/ 0 w 3779331"/>
              <a:gd name="csY0" fmla="*/ 0 h 3522448"/>
              <a:gd name="csX1" fmla="*/ 667682 w 3779331"/>
              <a:gd name="csY1" fmla="*/ 0 h 3522448"/>
              <a:gd name="csX2" fmla="*/ 1373157 w 3779331"/>
              <a:gd name="csY2" fmla="*/ 0 h 3522448"/>
              <a:gd name="csX3" fmla="*/ 1965252 w 3779331"/>
              <a:gd name="csY3" fmla="*/ 0 h 3522448"/>
              <a:gd name="csX4" fmla="*/ 2632934 w 3779331"/>
              <a:gd name="csY4" fmla="*/ 0 h 3522448"/>
              <a:gd name="csX5" fmla="*/ 3149442 w 3779331"/>
              <a:gd name="csY5" fmla="*/ 0 h 3522448"/>
              <a:gd name="csX6" fmla="*/ 3779331 w 3779331"/>
              <a:gd name="csY6" fmla="*/ 0 h 3522448"/>
              <a:gd name="csX7" fmla="*/ 3779331 w 3779331"/>
              <a:gd name="csY7" fmla="*/ 587075 h 3522448"/>
              <a:gd name="csX8" fmla="*/ 3779331 w 3779331"/>
              <a:gd name="csY8" fmla="*/ 1244598 h 3522448"/>
              <a:gd name="csX9" fmla="*/ 3779331 w 3779331"/>
              <a:gd name="csY9" fmla="*/ 1831673 h 3522448"/>
              <a:gd name="csX10" fmla="*/ 3779331 w 3779331"/>
              <a:gd name="csY10" fmla="*/ 2383523 h 3522448"/>
              <a:gd name="csX11" fmla="*/ 3779331 w 3779331"/>
              <a:gd name="csY11" fmla="*/ 3522448 h 3522448"/>
              <a:gd name="csX12" fmla="*/ 3111649 w 3779331"/>
              <a:gd name="csY12" fmla="*/ 3522448 h 3522448"/>
              <a:gd name="csX13" fmla="*/ 2406174 w 3779331"/>
              <a:gd name="csY13" fmla="*/ 3522448 h 3522448"/>
              <a:gd name="csX14" fmla="*/ 1889666 w 3779331"/>
              <a:gd name="csY14" fmla="*/ 3522448 h 3522448"/>
              <a:gd name="csX15" fmla="*/ 1373157 w 3779331"/>
              <a:gd name="csY15" fmla="*/ 3522448 h 3522448"/>
              <a:gd name="csX16" fmla="*/ 856648 w 3779331"/>
              <a:gd name="csY16" fmla="*/ 3522448 h 3522448"/>
              <a:gd name="csX17" fmla="*/ 0 w 3779331"/>
              <a:gd name="csY17" fmla="*/ 3522448 h 3522448"/>
              <a:gd name="csX18" fmla="*/ 0 w 3779331"/>
              <a:gd name="csY18" fmla="*/ 3041047 h 3522448"/>
              <a:gd name="csX19" fmla="*/ 0 w 3779331"/>
              <a:gd name="csY19" fmla="*/ 2418748 h 3522448"/>
              <a:gd name="csX20" fmla="*/ 0 w 3779331"/>
              <a:gd name="csY20" fmla="*/ 1902122 h 3522448"/>
              <a:gd name="csX21" fmla="*/ 0 w 3779331"/>
              <a:gd name="csY21" fmla="*/ 1420721 h 3522448"/>
              <a:gd name="csX22" fmla="*/ 0 w 3779331"/>
              <a:gd name="csY22" fmla="*/ 904095 h 3522448"/>
              <a:gd name="csX23" fmla="*/ 0 w 3779331"/>
              <a:gd name="csY23" fmla="*/ 0 h 35224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779331" h="3522448" fill="none" extrusionOk="0">
                <a:moveTo>
                  <a:pt x="0" y="0"/>
                </a:moveTo>
                <a:cubicBezTo>
                  <a:pt x="223650" y="13570"/>
                  <a:pt x="341248" y="-11109"/>
                  <a:pt x="667682" y="0"/>
                </a:cubicBezTo>
                <a:cubicBezTo>
                  <a:pt x="994116" y="11109"/>
                  <a:pt x="1205520" y="-3631"/>
                  <a:pt x="1373157" y="0"/>
                </a:cubicBezTo>
                <a:cubicBezTo>
                  <a:pt x="1540794" y="3631"/>
                  <a:pt x="1747375" y="28981"/>
                  <a:pt x="1965252" y="0"/>
                </a:cubicBezTo>
                <a:cubicBezTo>
                  <a:pt x="2183129" y="-28981"/>
                  <a:pt x="2327532" y="23778"/>
                  <a:pt x="2632934" y="0"/>
                </a:cubicBezTo>
                <a:cubicBezTo>
                  <a:pt x="2938336" y="-23778"/>
                  <a:pt x="2912167" y="15148"/>
                  <a:pt x="3149442" y="0"/>
                </a:cubicBezTo>
                <a:cubicBezTo>
                  <a:pt x="3386717" y="-15148"/>
                  <a:pt x="3485043" y="-749"/>
                  <a:pt x="3779331" y="0"/>
                </a:cubicBezTo>
                <a:cubicBezTo>
                  <a:pt x="3771050" y="142594"/>
                  <a:pt x="3780593" y="467188"/>
                  <a:pt x="3779331" y="587075"/>
                </a:cubicBezTo>
                <a:cubicBezTo>
                  <a:pt x="3778069" y="706962"/>
                  <a:pt x="3812063" y="1077912"/>
                  <a:pt x="3779331" y="1244598"/>
                </a:cubicBezTo>
                <a:cubicBezTo>
                  <a:pt x="3746599" y="1411284"/>
                  <a:pt x="3769738" y="1684372"/>
                  <a:pt x="3779331" y="1831673"/>
                </a:cubicBezTo>
                <a:cubicBezTo>
                  <a:pt x="3788924" y="1978975"/>
                  <a:pt x="3777572" y="2256271"/>
                  <a:pt x="3779331" y="2383523"/>
                </a:cubicBezTo>
                <a:cubicBezTo>
                  <a:pt x="3781091" y="2510775"/>
                  <a:pt x="3831463" y="3216289"/>
                  <a:pt x="3779331" y="3522448"/>
                </a:cubicBezTo>
                <a:cubicBezTo>
                  <a:pt x="3491808" y="3517070"/>
                  <a:pt x="3344847" y="3506540"/>
                  <a:pt x="3111649" y="3522448"/>
                </a:cubicBezTo>
                <a:cubicBezTo>
                  <a:pt x="2878451" y="3538356"/>
                  <a:pt x="2583763" y="3510055"/>
                  <a:pt x="2406174" y="3522448"/>
                </a:cubicBezTo>
                <a:cubicBezTo>
                  <a:pt x="2228585" y="3534841"/>
                  <a:pt x="2102798" y="3499141"/>
                  <a:pt x="1889666" y="3522448"/>
                </a:cubicBezTo>
                <a:cubicBezTo>
                  <a:pt x="1676534" y="3545755"/>
                  <a:pt x="1609979" y="3540086"/>
                  <a:pt x="1373157" y="3522448"/>
                </a:cubicBezTo>
                <a:cubicBezTo>
                  <a:pt x="1136335" y="3504810"/>
                  <a:pt x="1018483" y="3519266"/>
                  <a:pt x="856648" y="3522448"/>
                </a:cubicBezTo>
                <a:cubicBezTo>
                  <a:pt x="694813" y="3525630"/>
                  <a:pt x="412614" y="3496355"/>
                  <a:pt x="0" y="3522448"/>
                </a:cubicBezTo>
                <a:cubicBezTo>
                  <a:pt x="18573" y="3355616"/>
                  <a:pt x="20561" y="3161952"/>
                  <a:pt x="0" y="3041047"/>
                </a:cubicBezTo>
                <a:cubicBezTo>
                  <a:pt x="-20561" y="2920142"/>
                  <a:pt x="12522" y="2687553"/>
                  <a:pt x="0" y="2418748"/>
                </a:cubicBezTo>
                <a:cubicBezTo>
                  <a:pt x="-12522" y="2149943"/>
                  <a:pt x="20595" y="2153180"/>
                  <a:pt x="0" y="1902122"/>
                </a:cubicBezTo>
                <a:cubicBezTo>
                  <a:pt x="-20595" y="1651064"/>
                  <a:pt x="23331" y="1552726"/>
                  <a:pt x="0" y="1420721"/>
                </a:cubicBezTo>
                <a:cubicBezTo>
                  <a:pt x="-23331" y="1288716"/>
                  <a:pt x="-25118" y="1103716"/>
                  <a:pt x="0" y="904095"/>
                </a:cubicBezTo>
                <a:cubicBezTo>
                  <a:pt x="25118" y="704474"/>
                  <a:pt x="6817" y="222683"/>
                  <a:pt x="0" y="0"/>
                </a:cubicBezTo>
                <a:close/>
              </a:path>
              <a:path w="3779331" h="3522448" stroke="0" extrusionOk="0">
                <a:moveTo>
                  <a:pt x="0" y="0"/>
                </a:moveTo>
                <a:cubicBezTo>
                  <a:pt x="169767" y="1723"/>
                  <a:pt x="437434" y="5434"/>
                  <a:pt x="705475" y="0"/>
                </a:cubicBezTo>
                <a:cubicBezTo>
                  <a:pt x="973516" y="-5434"/>
                  <a:pt x="1086421" y="14230"/>
                  <a:pt x="1335364" y="0"/>
                </a:cubicBezTo>
                <a:cubicBezTo>
                  <a:pt x="1584307" y="-14230"/>
                  <a:pt x="1721691" y="16151"/>
                  <a:pt x="1889665" y="0"/>
                </a:cubicBezTo>
                <a:cubicBezTo>
                  <a:pt x="2057639" y="-16151"/>
                  <a:pt x="2267355" y="-15065"/>
                  <a:pt x="2519554" y="0"/>
                </a:cubicBezTo>
                <a:cubicBezTo>
                  <a:pt x="2771753" y="15065"/>
                  <a:pt x="2931792" y="7166"/>
                  <a:pt x="3225029" y="0"/>
                </a:cubicBezTo>
                <a:cubicBezTo>
                  <a:pt x="3518267" y="-7166"/>
                  <a:pt x="3540964" y="-10766"/>
                  <a:pt x="3779331" y="0"/>
                </a:cubicBezTo>
                <a:cubicBezTo>
                  <a:pt x="3788919" y="148320"/>
                  <a:pt x="3758899" y="346185"/>
                  <a:pt x="3779331" y="481401"/>
                </a:cubicBezTo>
                <a:cubicBezTo>
                  <a:pt x="3799763" y="616617"/>
                  <a:pt x="3759941" y="822364"/>
                  <a:pt x="3779331" y="962802"/>
                </a:cubicBezTo>
                <a:cubicBezTo>
                  <a:pt x="3798721" y="1103240"/>
                  <a:pt x="3778183" y="1350006"/>
                  <a:pt x="3779331" y="1514653"/>
                </a:cubicBezTo>
                <a:cubicBezTo>
                  <a:pt x="3780479" y="1679300"/>
                  <a:pt x="3764449" y="1881724"/>
                  <a:pt x="3779331" y="2136952"/>
                </a:cubicBezTo>
                <a:cubicBezTo>
                  <a:pt x="3794213" y="2392180"/>
                  <a:pt x="3756762" y="2495759"/>
                  <a:pt x="3779331" y="2688802"/>
                </a:cubicBezTo>
                <a:cubicBezTo>
                  <a:pt x="3801901" y="2881845"/>
                  <a:pt x="3809107" y="3196432"/>
                  <a:pt x="3779331" y="3522448"/>
                </a:cubicBezTo>
                <a:cubicBezTo>
                  <a:pt x="3470769" y="3495728"/>
                  <a:pt x="3390190" y="3551502"/>
                  <a:pt x="3111649" y="3522448"/>
                </a:cubicBezTo>
                <a:cubicBezTo>
                  <a:pt x="2833108" y="3493394"/>
                  <a:pt x="2698171" y="3498179"/>
                  <a:pt x="2519554" y="3522448"/>
                </a:cubicBezTo>
                <a:cubicBezTo>
                  <a:pt x="2340937" y="3546717"/>
                  <a:pt x="2116952" y="3502946"/>
                  <a:pt x="1851872" y="3522448"/>
                </a:cubicBezTo>
                <a:cubicBezTo>
                  <a:pt x="1586792" y="3541950"/>
                  <a:pt x="1332609" y="3535774"/>
                  <a:pt x="1146397" y="3522448"/>
                </a:cubicBezTo>
                <a:cubicBezTo>
                  <a:pt x="960186" y="3509122"/>
                  <a:pt x="439564" y="3534853"/>
                  <a:pt x="0" y="3522448"/>
                </a:cubicBezTo>
                <a:cubicBezTo>
                  <a:pt x="-18802" y="3286327"/>
                  <a:pt x="-7783" y="3078375"/>
                  <a:pt x="0" y="2935373"/>
                </a:cubicBezTo>
                <a:cubicBezTo>
                  <a:pt x="7783" y="2792371"/>
                  <a:pt x="20406" y="2569420"/>
                  <a:pt x="0" y="2418748"/>
                </a:cubicBezTo>
                <a:cubicBezTo>
                  <a:pt x="-20406" y="2268077"/>
                  <a:pt x="1369" y="2057893"/>
                  <a:pt x="0" y="1937346"/>
                </a:cubicBezTo>
                <a:cubicBezTo>
                  <a:pt x="-1369" y="1816799"/>
                  <a:pt x="20925" y="1631263"/>
                  <a:pt x="0" y="1420721"/>
                </a:cubicBezTo>
                <a:cubicBezTo>
                  <a:pt x="-20925" y="1210180"/>
                  <a:pt x="-4150" y="1044437"/>
                  <a:pt x="0" y="763197"/>
                </a:cubicBezTo>
                <a:cubicBezTo>
                  <a:pt x="4150" y="481957"/>
                  <a:pt x="-38116" y="339376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96759D2-AD39-BE43-3FFD-76FD7538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Prefixes and standard form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EA6053-0519-B8D2-A3A4-F1B9B93FF677}"/>
              </a:ext>
            </a:extLst>
          </p:cNvPr>
          <p:cNvSpPr txBox="1"/>
          <p:nvPr/>
        </p:nvSpPr>
        <p:spPr>
          <a:xfrm>
            <a:off x="838199" y="1394496"/>
            <a:ext cx="10918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 units often have prefixes for making very large or small numbers easier to read. They need to be converted to SI units before being used in calculations.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CB3D7FB-19D4-A259-1552-FBEFF3452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620258"/>
                  </p:ext>
                </p:extLst>
              </p:nvPr>
            </p:nvGraphicFramePr>
            <p:xfrm>
              <a:off x="838198" y="2754494"/>
              <a:ext cx="3224288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224288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2836192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Here are some common prefixes:</a:t>
                          </a: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giga-, G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mega-, M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kilo-, k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milli-, m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micro-, µ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nano-, n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CB3D7FB-19D4-A259-1552-FBEFF3452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620258"/>
                  </p:ext>
                </p:extLst>
              </p:nvPr>
            </p:nvGraphicFramePr>
            <p:xfrm>
              <a:off x="838198" y="2754494"/>
              <a:ext cx="3224288" cy="306705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224288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3067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90" b="-4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FF6DB441-6902-A521-A046-A84AB33FAFB2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AD03E3B-0330-F640-19F4-8A6B30E88D0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22B5B1E-DCED-93BB-8468-7C26465CC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952192"/>
                  </p:ext>
                </p:extLst>
              </p:nvPr>
            </p:nvGraphicFramePr>
            <p:xfrm>
              <a:off x="4617529" y="2902690"/>
              <a:ext cx="6687889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687889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1352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Convert these quantities into SI units: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4300 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g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µ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0.007 9 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22B5B1E-DCED-93BB-8468-7C26465CC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952192"/>
                  </p:ext>
                </p:extLst>
              </p:nvPr>
            </p:nvGraphicFramePr>
            <p:xfrm>
              <a:off x="4617529" y="2902690"/>
              <a:ext cx="6687889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687889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3017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4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94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9A02-591C-C007-A391-987205D3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92A7EF26-C0C7-54F6-0F55-8CB373AC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Prefixes and standard form: </a:t>
            </a:r>
            <a:r>
              <a:rPr lang="en-GB" dirty="0">
                <a:solidFill>
                  <a:schemeClr val="accent1"/>
                </a:solidFill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F0949A5-C37C-0617-AF64-3B47A58BC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833698"/>
                  </p:ext>
                </p:extLst>
              </p:nvPr>
            </p:nvGraphicFramePr>
            <p:xfrm>
              <a:off x="4617529" y="2738133"/>
              <a:ext cx="6687889" cy="33416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687889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1352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Convert these quantities into SI units: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4300 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g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=4300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g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kg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4.3 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kg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µ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1500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µ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400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2400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µ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=0.001 5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0.007 9 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=0.007 9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MN</m:t>
                                </m:r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GB" sz="2400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i="0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MN</m:t>
                                    </m:r>
                                  </m:den>
                                </m:f>
                                <m:r>
                                  <a:rPr lang="en-GB" sz="2400" i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7900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i="0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n-GB" sz="24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F0949A5-C37C-0617-AF64-3B47A58BC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833698"/>
                  </p:ext>
                </p:extLst>
              </p:nvPr>
            </p:nvGraphicFramePr>
            <p:xfrm>
              <a:off x="4617529" y="2738133"/>
              <a:ext cx="6687889" cy="334168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687889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3341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040B15B-0FAE-9D7D-768D-24983F01BC82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AC5CBA-63F6-ACD8-0A3A-66C05DE9D46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C153CD7-8791-4AF7-1D71-F052B16830B5}"/>
              </a:ext>
            </a:extLst>
          </p:cNvPr>
          <p:cNvSpPr txBox="1">
            <a:spLocks/>
          </p:cNvSpPr>
          <p:nvPr/>
        </p:nvSpPr>
        <p:spPr>
          <a:xfrm>
            <a:off x="560677" y="2557373"/>
            <a:ext cx="3779331" cy="3522448"/>
          </a:xfrm>
          <a:custGeom>
            <a:avLst/>
            <a:gdLst>
              <a:gd name="csX0" fmla="*/ 0 w 3779331"/>
              <a:gd name="csY0" fmla="*/ 0 h 3522448"/>
              <a:gd name="csX1" fmla="*/ 667682 w 3779331"/>
              <a:gd name="csY1" fmla="*/ 0 h 3522448"/>
              <a:gd name="csX2" fmla="*/ 1373157 w 3779331"/>
              <a:gd name="csY2" fmla="*/ 0 h 3522448"/>
              <a:gd name="csX3" fmla="*/ 1965252 w 3779331"/>
              <a:gd name="csY3" fmla="*/ 0 h 3522448"/>
              <a:gd name="csX4" fmla="*/ 2632934 w 3779331"/>
              <a:gd name="csY4" fmla="*/ 0 h 3522448"/>
              <a:gd name="csX5" fmla="*/ 3149442 w 3779331"/>
              <a:gd name="csY5" fmla="*/ 0 h 3522448"/>
              <a:gd name="csX6" fmla="*/ 3779331 w 3779331"/>
              <a:gd name="csY6" fmla="*/ 0 h 3522448"/>
              <a:gd name="csX7" fmla="*/ 3779331 w 3779331"/>
              <a:gd name="csY7" fmla="*/ 587075 h 3522448"/>
              <a:gd name="csX8" fmla="*/ 3779331 w 3779331"/>
              <a:gd name="csY8" fmla="*/ 1244598 h 3522448"/>
              <a:gd name="csX9" fmla="*/ 3779331 w 3779331"/>
              <a:gd name="csY9" fmla="*/ 1831673 h 3522448"/>
              <a:gd name="csX10" fmla="*/ 3779331 w 3779331"/>
              <a:gd name="csY10" fmla="*/ 2383523 h 3522448"/>
              <a:gd name="csX11" fmla="*/ 3779331 w 3779331"/>
              <a:gd name="csY11" fmla="*/ 3522448 h 3522448"/>
              <a:gd name="csX12" fmla="*/ 3111649 w 3779331"/>
              <a:gd name="csY12" fmla="*/ 3522448 h 3522448"/>
              <a:gd name="csX13" fmla="*/ 2406174 w 3779331"/>
              <a:gd name="csY13" fmla="*/ 3522448 h 3522448"/>
              <a:gd name="csX14" fmla="*/ 1889666 w 3779331"/>
              <a:gd name="csY14" fmla="*/ 3522448 h 3522448"/>
              <a:gd name="csX15" fmla="*/ 1373157 w 3779331"/>
              <a:gd name="csY15" fmla="*/ 3522448 h 3522448"/>
              <a:gd name="csX16" fmla="*/ 856648 w 3779331"/>
              <a:gd name="csY16" fmla="*/ 3522448 h 3522448"/>
              <a:gd name="csX17" fmla="*/ 0 w 3779331"/>
              <a:gd name="csY17" fmla="*/ 3522448 h 3522448"/>
              <a:gd name="csX18" fmla="*/ 0 w 3779331"/>
              <a:gd name="csY18" fmla="*/ 3041047 h 3522448"/>
              <a:gd name="csX19" fmla="*/ 0 w 3779331"/>
              <a:gd name="csY19" fmla="*/ 2418748 h 3522448"/>
              <a:gd name="csX20" fmla="*/ 0 w 3779331"/>
              <a:gd name="csY20" fmla="*/ 1902122 h 3522448"/>
              <a:gd name="csX21" fmla="*/ 0 w 3779331"/>
              <a:gd name="csY21" fmla="*/ 1420721 h 3522448"/>
              <a:gd name="csX22" fmla="*/ 0 w 3779331"/>
              <a:gd name="csY22" fmla="*/ 904095 h 3522448"/>
              <a:gd name="csX23" fmla="*/ 0 w 3779331"/>
              <a:gd name="csY23" fmla="*/ 0 h 35224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779331" h="3522448" fill="none" extrusionOk="0">
                <a:moveTo>
                  <a:pt x="0" y="0"/>
                </a:moveTo>
                <a:cubicBezTo>
                  <a:pt x="223650" y="13570"/>
                  <a:pt x="341248" y="-11109"/>
                  <a:pt x="667682" y="0"/>
                </a:cubicBezTo>
                <a:cubicBezTo>
                  <a:pt x="994116" y="11109"/>
                  <a:pt x="1205520" y="-3631"/>
                  <a:pt x="1373157" y="0"/>
                </a:cubicBezTo>
                <a:cubicBezTo>
                  <a:pt x="1540794" y="3631"/>
                  <a:pt x="1747375" y="28981"/>
                  <a:pt x="1965252" y="0"/>
                </a:cubicBezTo>
                <a:cubicBezTo>
                  <a:pt x="2183129" y="-28981"/>
                  <a:pt x="2327532" y="23778"/>
                  <a:pt x="2632934" y="0"/>
                </a:cubicBezTo>
                <a:cubicBezTo>
                  <a:pt x="2938336" y="-23778"/>
                  <a:pt x="2912167" y="15148"/>
                  <a:pt x="3149442" y="0"/>
                </a:cubicBezTo>
                <a:cubicBezTo>
                  <a:pt x="3386717" y="-15148"/>
                  <a:pt x="3485043" y="-749"/>
                  <a:pt x="3779331" y="0"/>
                </a:cubicBezTo>
                <a:cubicBezTo>
                  <a:pt x="3771050" y="142594"/>
                  <a:pt x="3780593" y="467188"/>
                  <a:pt x="3779331" y="587075"/>
                </a:cubicBezTo>
                <a:cubicBezTo>
                  <a:pt x="3778069" y="706962"/>
                  <a:pt x="3812063" y="1077912"/>
                  <a:pt x="3779331" y="1244598"/>
                </a:cubicBezTo>
                <a:cubicBezTo>
                  <a:pt x="3746599" y="1411284"/>
                  <a:pt x="3769738" y="1684372"/>
                  <a:pt x="3779331" y="1831673"/>
                </a:cubicBezTo>
                <a:cubicBezTo>
                  <a:pt x="3788924" y="1978975"/>
                  <a:pt x="3777572" y="2256271"/>
                  <a:pt x="3779331" y="2383523"/>
                </a:cubicBezTo>
                <a:cubicBezTo>
                  <a:pt x="3781091" y="2510775"/>
                  <a:pt x="3831463" y="3216289"/>
                  <a:pt x="3779331" y="3522448"/>
                </a:cubicBezTo>
                <a:cubicBezTo>
                  <a:pt x="3491808" y="3517070"/>
                  <a:pt x="3344847" y="3506540"/>
                  <a:pt x="3111649" y="3522448"/>
                </a:cubicBezTo>
                <a:cubicBezTo>
                  <a:pt x="2878451" y="3538356"/>
                  <a:pt x="2583763" y="3510055"/>
                  <a:pt x="2406174" y="3522448"/>
                </a:cubicBezTo>
                <a:cubicBezTo>
                  <a:pt x="2228585" y="3534841"/>
                  <a:pt x="2102798" y="3499141"/>
                  <a:pt x="1889666" y="3522448"/>
                </a:cubicBezTo>
                <a:cubicBezTo>
                  <a:pt x="1676534" y="3545755"/>
                  <a:pt x="1609979" y="3540086"/>
                  <a:pt x="1373157" y="3522448"/>
                </a:cubicBezTo>
                <a:cubicBezTo>
                  <a:pt x="1136335" y="3504810"/>
                  <a:pt x="1018483" y="3519266"/>
                  <a:pt x="856648" y="3522448"/>
                </a:cubicBezTo>
                <a:cubicBezTo>
                  <a:pt x="694813" y="3525630"/>
                  <a:pt x="412614" y="3496355"/>
                  <a:pt x="0" y="3522448"/>
                </a:cubicBezTo>
                <a:cubicBezTo>
                  <a:pt x="18573" y="3355616"/>
                  <a:pt x="20561" y="3161952"/>
                  <a:pt x="0" y="3041047"/>
                </a:cubicBezTo>
                <a:cubicBezTo>
                  <a:pt x="-20561" y="2920142"/>
                  <a:pt x="12522" y="2687553"/>
                  <a:pt x="0" y="2418748"/>
                </a:cubicBezTo>
                <a:cubicBezTo>
                  <a:pt x="-12522" y="2149943"/>
                  <a:pt x="20595" y="2153180"/>
                  <a:pt x="0" y="1902122"/>
                </a:cubicBezTo>
                <a:cubicBezTo>
                  <a:pt x="-20595" y="1651064"/>
                  <a:pt x="23331" y="1552726"/>
                  <a:pt x="0" y="1420721"/>
                </a:cubicBezTo>
                <a:cubicBezTo>
                  <a:pt x="-23331" y="1288716"/>
                  <a:pt x="-25118" y="1103716"/>
                  <a:pt x="0" y="904095"/>
                </a:cubicBezTo>
                <a:cubicBezTo>
                  <a:pt x="25118" y="704474"/>
                  <a:pt x="6817" y="222683"/>
                  <a:pt x="0" y="0"/>
                </a:cubicBezTo>
                <a:close/>
              </a:path>
              <a:path w="3779331" h="3522448" stroke="0" extrusionOk="0">
                <a:moveTo>
                  <a:pt x="0" y="0"/>
                </a:moveTo>
                <a:cubicBezTo>
                  <a:pt x="169767" y="1723"/>
                  <a:pt x="437434" y="5434"/>
                  <a:pt x="705475" y="0"/>
                </a:cubicBezTo>
                <a:cubicBezTo>
                  <a:pt x="973516" y="-5434"/>
                  <a:pt x="1086421" y="14230"/>
                  <a:pt x="1335364" y="0"/>
                </a:cubicBezTo>
                <a:cubicBezTo>
                  <a:pt x="1584307" y="-14230"/>
                  <a:pt x="1721691" y="16151"/>
                  <a:pt x="1889665" y="0"/>
                </a:cubicBezTo>
                <a:cubicBezTo>
                  <a:pt x="2057639" y="-16151"/>
                  <a:pt x="2267355" y="-15065"/>
                  <a:pt x="2519554" y="0"/>
                </a:cubicBezTo>
                <a:cubicBezTo>
                  <a:pt x="2771753" y="15065"/>
                  <a:pt x="2931792" y="7166"/>
                  <a:pt x="3225029" y="0"/>
                </a:cubicBezTo>
                <a:cubicBezTo>
                  <a:pt x="3518267" y="-7166"/>
                  <a:pt x="3540964" y="-10766"/>
                  <a:pt x="3779331" y="0"/>
                </a:cubicBezTo>
                <a:cubicBezTo>
                  <a:pt x="3788919" y="148320"/>
                  <a:pt x="3758899" y="346185"/>
                  <a:pt x="3779331" y="481401"/>
                </a:cubicBezTo>
                <a:cubicBezTo>
                  <a:pt x="3799763" y="616617"/>
                  <a:pt x="3759941" y="822364"/>
                  <a:pt x="3779331" y="962802"/>
                </a:cubicBezTo>
                <a:cubicBezTo>
                  <a:pt x="3798721" y="1103240"/>
                  <a:pt x="3778183" y="1350006"/>
                  <a:pt x="3779331" y="1514653"/>
                </a:cubicBezTo>
                <a:cubicBezTo>
                  <a:pt x="3780479" y="1679300"/>
                  <a:pt x="3764449" y="1881724"/>
                  <a:pt x="3779331" y="2136952"/>
                </a:cubicBezTo>
                <a:cubicBezTo>
                  <a:pt x="3794213" y="2392180"/>
                  <a:pt x="3756762" y="2495759"/>
                  <a:pt x="3779331" y="2688802"/>
                </a:cubicBezTo>
                <a:cubicBezTo>
                  <a:pt x="3801901" y="2881845"/>
                  <a:pt x="3809107" y="3196432"/>
                  <a:pt x="3779331" y="3522448"/>
                </a:cubicBezTo>
                <a:cubicBezTo>
                  <a:pt x="3470769" y="3495728"/>
                  <a:pt x="3390190" y="3551502"/>
                  <a:pt x="3111649" y="3522448"/>
                </a:cubicBezTo>
                <a:cubicBezTo>
                  <a:pt x="2833108" y="3493394"/>
                  <a:pt x="2698171" y="3498179"/>
                  <a:pt x="2519554" y="3522448"/>
                </a:cubicBezTo>
                <a:cubicBezTo>
                  <a:pt x="2340937" y="3546717"/>
                  <a:pt x="2116952" y="3502946"/>
                  <a:pt x="1851872" y="3522448"/>
                </a:cubicBezTo>
                <a:cubicBezTo>
                  <a:pt x="1586792" y="3541950"/>
                  <a:pt x="1332609" y="3535774"/>
                  <a:pt x="1146397" y="3522448"/>
                </a:cubicBezTo>
                <a:cubicBezTo>
                  <a:pt x="960186" y="3509122"/>
                  <a:pt x="439564" y="3534853"/>
                  <a:pt x="0" y="3522448"/>
                </a:cubicBezTo>
                <a:cubicBezTo>
                  <a:pt x="-18802" y="3286327"/>
                  <a:pt x="-7783" y="3078375"/>
                  <a:pt x="0" y="2935373"/>
                </a:cubicBezTo>
                <a:cubicBezTo>
                  <a:pt x="7783" y="2792371"/>
                  <a:pt x="20406" y="2569420"/>
                  <a:pt x="0" y="2418748"/>
                </a:cubicBezTo>
                <a:cubicBezTo>
                  <a:pt x="-20406" y="2268077"/>
                  <a:pt x="1369" y="2057893"/>
                  <a:pt x="0" y="1937346"/>
                </a:cubicBezTo>
                <a:cubicBezTo>
                  <a:pt x="-1369" y="1816799"/>
                  <a:pt x="20925" y="1631263"/>
                  <a:pt x="0" y="1420721"/>
                </a:cubicBezTo>
                <a:cubicBezTo>
                  <a:pt x="-20925" y="1210180"/>
                  <a:pt x="-4150" y="1044437"/>
                  <a:pt x="0" y="763197"/>
                </a:cubicBezTo>
                <a:cubicBezTo>
                  <a:pt x="4150" y="481957"/>
                  <a:pt x="-38116" y="339376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76F474-61DB-770D-433E-CB6AD25E99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888722"/>
                  </p:ext>
                </p:extLst>
              </p:nvPr>
            </p:nvGraphicFramePr>
            <p:xfrm>
              <a:off x="838198" y="2754494"/>
              <a:ext cx="3224288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224288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2836192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Here are some common prefixes:</a:t>
                          </a: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giga-, G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mega-, M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kilo-, k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milli-, m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micro-, µ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nano-, n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76F474-61DB-770D-433E-CB6AD25E99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888722"/>
                  </p:ext>
                </p:extLst>
              </p:nvPr>
            </p:nvGraphicFramePr>
            <p:xfrm>
              <a:off x="838198" y="2754494"/>
              <a:ext cx="3224288" cy="306705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224288">
                      <a:extLst>
                        <a:ext uri="{9D8B030D-6E8A-4147-A177-3AD203B41FA5}">
                          <a16:colId xmlns:a16="http://schemas.microsoft.com/office/drawing/2014/main" val="2318258508"/>
                        </a:ext>
                      </a:extLst>
                    </a:gridCol>
                  </a:tblGrid>
                  <a:tr h="3067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90" b="-4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804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76A8961-63CF-A192-DD06-0340B049DA58}"/>
              </a:ext>
            </a:extLst>
          </p:cNvPr>
          <p:cNvSpPr txBox="1"/>
          <p:nvPr/>
        </p:nvSpPr>
        <p:spPr>
          <a:xfrm>
            <a:off x="838199" y="1394496"/>
            <a:ext cx="10918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 units often have prefixes for making very large or small numbers easier to read. They need to be converted to SI units before being used in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88595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importance of SI units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By using SI units, we can communicate and compare our calculations, research, plans and data without confusion.</a:t>
            </a:r>
          </a:p>
          <a:p>
            <a:pPr marL="0" indent="0">
              <a:buNone/>
            </a:pPr>
            <a:r>
              <a:rPr lang="en-GB" dirty="0"/>
              <a:t>One famous unit error occurred in 1999 when the NASA </a:t>
            </a:r>
            <a:r>
              <a:rPr lang="en-GB" b="1" dirty="0"/>
              <a:t>Mars climate orbiter</a:t>
            </a:r>
            <a:r>
              <a:rPr lang="en-GB" dirty="0"/>
              <a:t> burned up in the Martian atmosphere.</a:t>
            </a:r>
          </a:p>
          <a:p>
            <a:pPr marL="0" indent="0">
              <a:buNone/>
            </a:pPr>
            <a:r>
              <a:rPr lang="en-GB" dirty="0"/>
              <a:t>This was a simple but catastrophic error caused by a unit mismatch: pound‑force was used instead of newtons.</a:t>
            </a:r>
          </a:p>
        </p:txBody>
      </p:sp>
      <p:pic>
        <p:nvPicPr>
          <p:cNvPr id="7" name="Picture Placeholder 6" descr="The planet Mars">
            <a:extLst>
              <a:ext uri="{FF2B5EF4-FFF2-40B4-BE49-F238E27FC236}">
                <a16:creationId xmlns:a16="http://schemas.microsoft.com/office/drawing/2014/main" id="{322CBF66-964F-1330-9782-18A77C16B0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85783"/>
            <a:ext cx="4364717" cy="4351338"/>
          </a:xfr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2EE7796-6D1A-8D41-90E1-FC2DE56766A8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BD5EB44-BEB5-309D-B356-BF3050BFA51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418118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importance of SI units in construction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22624" y="2549462"/>
            <a:ext cx="3174076" cy="2378075"/>
          </a:xfrm>
          <a:custGeom>
            <a:avLst/>
            <a:gdLst>
              <a:gd name="csX0" fmla="*/ 0 w 3174076"/>
              <a:gd name="csY0" fmla="*/ 0 h 2378075"/>
              <a:gd name="csX1" fmla="*/ 571334 w 3174076"/>
              <a:gd name="csY1" fmla="*/ 0 h 2378075"/>
              <a:gd name="csX2" fmla="*/ 1174408 w 3174076"/>
              <a:gd name="csY2" fmla="*/ 0 h 2378075"/>
              <a:gd name="csX3" fmla="*/ 1809223 w 3174076"/>
              <a:gd name="csY3" fmla="*/ 0 h 2378075"/>
              <a:gd name="csX4" fmla="*/ 2475779 w 3174076"/>
              <a:gd name="csY4" fmla="*/ 0 h 2378075"/>
              <a:gd name="csX5" fmla="*/ 3174076 w 3174076"/>
              <a:gd name="csY5" fmla="*/ 0 h 2378075"/>
              <a:gd name="csX6" fmla="*/ 3174076 w 3174076"/>
              <a:gd name="csY6" fmla="*/ 594519 h 2378075"/>
              <a:gd name="csX7" fmla="*/ 3174076 w 3174076"/>
              <a:gd name="csY7" fmla="*/ 1236599 h 2378075"/>
              <a:gd name="csX8" fmla="*/ 3174076 w 3174076"/>
              <a:gd name="csY8" fmla="*/ 1759776 h 2378075"/>
              <a:gd name="csX9" fmla="*/ 3174076 w 3174076"/>
              <a:gd name="csY9" fmla="*/ 2378075 h 2378075"/>
              <a:gd name="csX10" fmla="*/ 2571002 w 3174076"/>
              <a:gd name="csY10" fmla="*/ 2378075 h 2378075"/>
              <a:gd name="csX11" fmla="*/ 2031409 w 3174076"/>
              <a:gd name="csY11" fmla="*/ 2378075 h 2378075"/>
              <a:gd name="csX12" fmla="*/ 1333112 w 3174076"/>
              <a:gd name="csY12" fmla="*/ 2378075 h 2378075"/>
              <a:gd name="csX13" fmla="*/ 634815 w 3174076"/>
              <a:gd name="csY13" fmla="*/ 2378075 h 2378075"/>
              <a:gd name="csX14" fmla="*/ 0 w 3174076"/>
              <a:gd name="csY14" fmla="*/ 2378075 h 2378075"/>
              <a:gd name="csX15" fmla="*/ 0 w 3174076"/>
              <a:gd name="csY15" fmla="*/ 1759776 h 2378075"/>
              <a:gd name="csX16" fmla="*/ 0 w 3174076"/>
              <a:gd name="csY16" fmla="*/ 1165257 h 2378075"/>
              <a:gd name="csX17" fmla="*/ 0 w 3174076"/>
              <a:gd name="csY17" fmla="*/ 594519 h 2378075"/>
              <a:gd name="csX18" fmla="*/ 0 w 3174076"/>
              <a:gd name="csY18" fmla="*/ 0 h 2378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174076" h="2378075" fill="none" extrusionOk="0">
                <a:moveTo>
                  <a:pt x="0" y="0"/>
                </a:moveTo>
                <a:cubicBezTo>
                  <a:pt x="179340" y="-23836"/>
                  <a:pt x="435093" y="-25897"/>
                  <a:pt x="571334" y="0"/>
                </a:cubicBezTo>
                <a:cubicBezTo>
                  <a:pt x="707575" y="25897"/>
                  <a:pt x="1032855" y="26472"/>
                  <a:pt x="1174408" y="0"/>
                </a:cubicBezTo>
                <a:cubicBezTo>
                  <a:pt x="1315961" y="-26472"/>
                  <a:pt x="1614248" y="-15806"/>
                  <a:pt x="1809223" y="0"/>
                </a:cubicBezTo>
                <a:cubicBezTo>
                  <a:pt x="2004199" y="15806"/>
                  <a:pt x="2332586" y="-7829"/>
                  <a:pt x="2475779" y="0"/>
                </a:cubicBezTo>
                <a:cubicBezTo>
                  <a:pt x="2618972" y="7829"/>
                  <a:pt x="2901405" y="-21586"/>
                  <a:pt x="3174076" y="0"/>
                </a:cubicBezTo>
                <a:cubicBezTo>
                  <a:pt x="3146973" y="285360"/>
                  <a:pt x="3161412" y="398954"/>
                  <a:pt x="3174076" y="594519"/>
                </a:cubicBezTo>
                <a:cubicBezTo>
                  <a:pt x="3186740" y="790084"/>
                  <a:pt x="3202707" y="960056"/>
                  <a:pt x="3174076" y="1236599"/>
                </a:cubicBezTo>
                <a:cubicBezTo>
                  <a:pt x="3145445" y="1513142"/>
                  <a:pt x="3172535" y="1602788"/>
                  <a:pt x="3174076" y="1759776"/>
                </a:cubicBezTo>
                <a:cubicBezTo>
                  <a:pt x="3175617" y="1916764"/>
                  <a:pt x="3204383" y="2138033"/>
                  <a:pt x="3174076" y="2378075"/>
                </a:cubicBezTo>
                <a:cubicBezTo>
                  <a:pt x="3004787" y="2354745"/>
                  <a:pt x="2727581" y="2391639"/>
                  <a:pt x="2571002" y="2378075"/>
                </a:cubicBezTo>
                <a:cubicBezTo>
                  <a:pt x="2414423" y="2364511"/>
                  <a:pt x="2230331" y="2362150"/>
                  <a:pt x="2031409" y="2378075"/>
                </a:cubicBezTo>
                <a:cubicBezTo>
                  <a:pt x="1832487" y="2394000"/>
                  <a:pt x="1497334" y="2381684"/>
                  <a:pt x="1333112" y="2378075"/>
                </a:cubicBezTo>
                <a:cubicBezTo>
                  <a:pt x="1168890" y="2374466"/>
                  <a:pt x="864702" y="2345095"/>
                  <a:pt x="634815" y="2378075"/>
                </a:cubicBezTo>
                <a:cubicBezTo>
                  <a:pt x="404928" y="2411055"/>
                  <a:pt x="218719" y="2373615"/>
                  <a:pt x="0" y="2378075"/>
                </a:cubicBezTo>
                <a:cubicBezTo>
                  <a:pt x="23129" y="2073869"/>
                  <a:pt x="-2326" y="1973680"/>
                  <a:pt x="0" y="1759776"/>
                </a:cubicBezTo>
                <a:cubicBezTo>
                  <a:pt x="2326" y="1545872"/>
                  <a:pt x="20504" y="1304590"/>
                  <a:pt x="0" y="1165257"/>
                </a:cubicBezTo>
                <a:cubicBezTo>
                  <a:pt x="-20504" y="1025924"/>
                  <a:pt x="11026" y="872311"/>
                  <a:pt x="0" y="594519"/>
                </a:cubicBezTo>
                <a:cubicBezTo>
                  <a:pt x="-11026" y="316727"/>
                  <a:pt x="-14222" y="231379"/>
                  <a:pt x="0" y="0"/>
                </a:cubicBezTo>
                <a:close/>
              </a:path>
              <a:path w="3174076" h="2378075" stroke="0" extrusionOk="0">
                <a:moveTo>
                  <a:pt x="0" y="0"/>
                </a:moveTo>
                <a:cubicBezTo>
                  <a:pt x="278779" y="-29298"/>
                  <a:pt x="483581" y="-34700"/>
                  <a:pt x="698297" y="0"/>
                </a:cubicBezTo>
                <a:cubicBezTo>
                  <a:pt x="913013" y="34700"/>
                  <a:pt x="1143201" y="-1434"/>
                  <a:pt x="1333112" y="0"/>
                </a:cubicBezTo>
                <a:cubicBezTo>
                  <a:pt x="1523024" y="1434"/>
                  <a:pt x="1641358" y="-23915"/>
                  <a:pt x="1904446" y="0"/>
                </a:cubicBezTo>
                <a:cubicBezTo>
                  <a:pt x="2167534" y="23915"/>
                  <a:pt x="2258188" y="29021"/>
                  <a:pt x="2539261" y="0"/>
                </a:cubicBezTo>
                <a:cubicBezTo>
                  <a:pt x="2820335" y="-29021"/>
                  <a:pt x="3003031" y="17659"/>
                  <a:pt x="3174076" y="0"/>
                </a:cubicBezTo>
                <a:cubicBezTo>
                  <a:pt x="3158450" y="249745"/>
                  <a:pt x="3195676" y="292929"/>
                  <a:pt x="3174076" y="546957"/>
                </a:cubicBezTo>
                <a:cubicBezTo>
                  <a:pt x="3152476" y="800985"/>
                  <a:pt x="3194862" y="866076"/>
                  <a:pt x="3174076" y="1070134"/>
                </a:cubicBezTo>
                <a:cubicBezTo>
                  <a:pt x="3153290" y="1274192"/>
                  <a:pt x="3154098" y="1365643"/>
                  <a:pt x="3174076" y="1593310"/>
                </a:cubicBezTo>
                <a:cubicBezTo>
                  <a:pt x="3194054" y="1820977"/>
                  <a:pt x="3142391" y="2109279"/>
                  <a:pt x="3174076" y="2378075"/>
                </a:cubicBezTo>
                <a:cubicBezTo>
                  <a:pt x="2952130" y="2376868"/>
                  <a:pt x="2669703" y="2364850"/>
                  <a:pt x="2507520" y="2378075"/>
                </a:cubicBezTo>
                <a:cubicBezTo>
                  <a:pt x="2345337" y="2391300"/>
                  <a:pt x="2200547" y="2376172"/>
                  <a:pt x="1904446" y="2378075"/>
                </a:cubicBezTo>
                <a:cubicBezTo>
                  <a:pt x="1608345" y="2379978"/>
                  <a:pt x="1375143" y="2371695"/>
                  <a:pt x="1237890" y="2378075"/>
                </a:cubicBezTo>
                <a:cubicBezTo>
                  <a:pt x="1100637" y="2384455"/>
                  <a:pt x="938427" y="2376400"/>
                  <a:pt x="666556" y="2378075"/>
                </a:cubicBezTo>
                <a:cubicBezTo>
                  <a:pt x="394685" y="2379750"/>
                  <a:pt x="297718" y="2385749"/>
                  <a:pt x="0" y="2378075"/>
                </a:cubicBezTo>
                <a:cubicBezTo>
                  <a:pt x="6102" y="2223642"/>
                  <a:pt x="-16856" y="1952700"/>
                  <a:pt x="0" y="1759776"/>
                </a:cubicBezTo>
                <a:cubicBezTo>
                  <a:pt x="16856" y="1566852"/>
                  <a:pt x="-24189" y="1285329"/>
                  <a:pt x="0" y="1117695"/>
                </a:cubicBezTo>
                <a:cubicBezTo>
                  <a:pt x="24189" y="950061"/>
                  <a:pt x="39954" y="32249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Mini task</a:t>
            </a:r>
          </a:p>
          <a:p>
            <a:pPr marL="0" lvl="0" indent="0">
              <a:buNone/>
            </a:pPr>
            <a:r>
              <a:rPr lang="en-US" dirty="0"/>
              <a:t>Name two situations when mixing up units could cause a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7CDF-19C1-570D-A53F-9EE5D881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Safety assured</a:t>
            </a:r>
          </a:p>
          <a:p>
            <a:pPr marL="0" indent="0">
              <a:buNone/>
            </a:pPr>
            <a:r>
              <a:rPr lang="en-GB" sz="2000" dirty="0"/>
              <a:t>Precise calculations prevent structural failure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b="1" dirty="0"/>
              <a:t>Safety assured</a:t>
            </a:r>
          </a:p>
          <a:p>
            <a:pPr marL="0" indent="0">
              <a:buNone/>
            </a:pPr>
            <a:r>
              <a:rPr lang="en-GB" sz="2000" dirty="0"/>
              <a:t>Meets British and European requirements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b="1" dirty="0"/>
              <a:t>Error prevention</a:t>
            </a:r>
          </a:p>
          <a:p>
            <a:pPr marL="0" indent="0">
              <a:buNone/>
            </a:pPr>
            <a:r>
              <a:rPr lang="en-GB" sz="2000" dirty="0"/>
              <a:t>Eliminates calculation mistakes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5E83C11B-852C-887B-C5DA-A8DB3E78CD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52" y="1837758"/>
            <a:ext cx="896938" cy="1076325"/>
          </a:xfrm>
          <a:prstGeom prst="rect">
            <a:avLst/>
          </a:prstGeom>
        </p:spPr>
      </p:pic>
      <p:pic>
        <p:nvPicPr>
          <p:cNvPr id="6" name="Image 2" descr="preencoded.png">
            <a:extLst>
              <a:ext uri="{FF2B5EF4-FFF2-40B4-BE49-F238E27FC236}">
                <a16:creationId xmlns:a16="http://schemas.microsoft.com/office/drawing/2014/main" id="{F9EF06F8-7DD5-BD58-6D13-7F7EE7AE1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087" y="3376581"/>
            <a:ext cx="896938" cy="1076325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FA6F69DC-6772-05B3-2A12-C805232409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087" y="4927537"/>
            <a:ext cx="896938" cy="1076325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3EBFDF9-7261-6FFC-357C-E82239074BF4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F74C8FF-990D-0C65-6572-AAE53E63D92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8146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Variables and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834189" cy="41348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 </a:t>
                </a:r>
                <a:r>
                  <a:rPr lang="en-GB" b="1" dirty="0"/>
                  <a:t>variable</a:t>
                </a:r>
                <a:r>
                  <a:rPr lang="en-GB" dirty="0"/>
                  <a:t> is a quantity that appears in </a:t>
                </a:r>
                <a:br>
                  <a:rPr lang="en-GB" dirty="0"/>
                </a:br>
                <a:r>
                  <a:rPr lang="en-GB" dirty="0"/>
                  <a:t>any </a:t>
                </a:r>
                <a:r>
                  <a:rPr lang="en-GB" b="1" dirty="0"/>
                  <a:t>formula</a:t>
                </a:r>
                <a:r>
                  <a:rPr lang="en-GB" dirty="0"/>
                  <a:t>. It can take different values.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For example, the variables voltage, current and resistance are related by this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current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resistance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Formulae can also be written using </a:t>
                </a:r>
                <a:r>
                  <a:rPr lang="en-GB" b="1" dirty="0"/>
                  <a:t>symbols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834189" cy="4134832"/>
              </a:xfrm>
              <a:blipFill>
                <a:blip r:embed="rId3"/>
                <a:stretch>
                  <a:fillRect l="-1337" t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6FEACE-C9BE-AE60-35CF-8D2D83BF3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3041447"/>
            <a:ext cx="3320306" cy="2919010"/>
          </a:xfrm>
        </p:spPr>
        <p:txBody>
          <a:bodyPr>
            <a:normAutofit/>
          </a:bodyPr>
          <a:lstStyle/>
          <a:p>
            <a:r>
              <a:rPr lang="en-US" sz="2400" dirty="0"/>
              <a:t>Write the formula for the area of a rectangle using words and symbols.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YOU TRY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5D7B5F3-649B-ACDA-27A4-AEBCAD165F23}"/>
              </a:ext>
            </a:extLst>
          </p:cNvPr>
          <p:cNvSpPr txBox="1">
            <a:spLocks/>
          </p:cNvSpPr>
          <p:nvPr/>
        </p:nvSpPr>
        <p:spPr>
          <a:xfrm>
            <a:off x="1450772" y="3090812"/>
            <a:ext cx="5609041" cy="51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CCA7FA8-26ED-A2F6-45C6-DE3E98A7D844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8400C9B-7F0D-8F36-FB4F-1AF9D6D1D14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394791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Variables and formulae: rectangle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8382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Any symbol can be used to represent area, length and width, provided they are defined first.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area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i="1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length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i="1" dirty="0"/>
                  <a:t>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Many quantities have standard symbols, which you will learn.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83829" cy="4351338"/>
              </a:xfrm>
              <a:blipFill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179724" y="1825625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b="1" dirty="0"/>
                  <a:t>Greek letters </a:t>
                </a:r>
                <a:r>
                  <a:rPr lang="en-US" dirty="0"/>
                  <a:t>are frequently used for symbols.</a:t>
                </a:r>
              </a:p>
              <a:p>
                <a:pPr marL="0" indent="0">
                  <a:buNone/>
                </a:pPr>
                <a:r>
                  <a:rPr lang="en-US" dirty="0"/>
                  <a:t>Examples include </a:t>
                </a:r>
                <a:r>
                  <a:rPr lang="en-US" b="1" dirty="0"/>
                  <a:t>rho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GB" b="0" i="1" kern="100" dirty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𝜌</m:t>
                    </m:r>
                  </m:oMath>
                </a14:m>
                <a:r>
                  <a:rPr lang="en-GB" kern="100" dirty="0">
                    <a:effectLst/>
                    <a:ea typeface="Aptos" panose="020B0004020202020204" pitchFamily="34" charset="0"/>
                  </a:rPr>
                  <a:t>) for </a:t>
                </a:r>
                <a:r>
                  <a:rPr lang="en-GB" b="1" kern="100" dirty="0">
                    <a:effectLst/>
                    <a:ea typeface="Aptos" panose="020B0004020202020204" pitchFamily="34" charset="0"/>
                  </a:rPr>
                  <a:t>density</a:t>
                </a:r>
                <a:r>
                  <a:rPr lang="en-GB" kern="100" dirty="0">
                    <a:effectLst/>
                    <a:ea typeface="Aptos" panose="020B0004020202020204" pitchFamily="34" charset="0"/>
                  </a:rPr>
                  <a:t> which is often confused </a:t>
                </a:r>
                <a:r>
                  <a:rPr lang="en-GB" kern="100" dirty="0">
                    <a:ea typeface="Aptos" panose="020B0004020202020204" pitchFamily="34" charset="0"/>
                  </a:rPr>
                  <a:t>with lower case p and, of course, </a:t>
                </a:r>
                <a:r>
                  <a:rPr lang="en-GB" b="1" kern="100" dirty="0">
                    <a:ea typeface="Aptos" panose="020B0004020202020204" pitchFamily="34" charset="0"/>
                  </a:rPr>
                  <a:t>pi </a:t>
                </a:r>
                <a:r>
                  <a:rPr lang="en-GB" kern="100" dirty="0">
                    <a:ea typeface="Aptos" panose="020B00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𝜋</m:t>
                    </m:r>
                  </m:oMath>
                </a14:m>
                <a:r>
                  <a:rPr lang="en-GB" dirty="0">
                    <a:effectLst/>
                    <a:latin typeface="Cambria Math" panose="02040503050406030204" pitchFamily="18" charset="0"/>
                    <a:ea typeface="Lato" panose="020F0502020204030203" pitchFamily="34" charset="0"/>
                  </a:rPr>
                  <a:t>)</a:t>
                </a:r>
                <a:r>
                  <a:rPr lang="en-GB" kern="100" dirty="0">
                    <a:ea typeface="Aptos" panose="020B0004020202020204" pitchFamily="34" charset="0"/>
                  </a:rPr>
                  <a:t>.</a:t>
                </a:r>
                <a:endParaRPr lang="en-GB" kern="100" dirty="0">
                  <a:effectLst/>
                  <a:ea typeface="Aptos" panose="020B000402020202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179724" y="1825625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21F60E5-EE20-8156-81EC-EB83642D673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1F7E966-89C9-516B-519B-892BB32882A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5034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9E5DD-E955-CD96-650E-25C0F8D0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244658"/>
            <a:ext cx="1109518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Key mathematical science principles for construction</a:t>
            </a:r>
            <a:endParaRPr lang="en-GB" sz="3600" dirty="0"/>
          </a:p>
        </p:txBody>
      </p:sp>
      <p:pic>
        <p:nvPicPr>
          <p:cNvPr id="5" name="Online Media 4" title="Key mathematical science principles for construction">
            <a:hlinkClick r:id="" action="ppaction://media"/>
            <a:extLst>
              <a:ext uri="{FF2B5EF4-FFF2-40B4-BE49-F238E27FC236}">
                <a16:creationId xmlns:a16="http://schemas.microsoft.com/office/drawing/2014/main" id="{A1F31B6D-AC6F-97E5-4258-D1640FA66848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1966" y="1302327"/>
            <a:ext cx="8508067" cy="47927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02DBEF-E72B-F700-4DEE-D45AE56D60A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6CC7273-8833-789B-64A9-1EDECC8A9B2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8650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Variables and formulae: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319" y="1469901"/>
                <a:ext cx="11397341" cy="48864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Consider the formula:</a:t>
                </a:r>
              </a:p>
              <a:p>
                <a:pPr marL="0" indent="0">
                  <a:buNone/>
                </a:pPr>
                <a:r>
                  <a:rPr lang="en-GB" b="1" dirty="0"/>
                  <a:t>change in length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b="1" dirty="0"/>
                  <a:t> coefficient of thermal expansion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b="1" dirty="0"/>
                  <a:t> </a:t>
                </a:r>
                <a:br>
                  <a:rPr lang="en-GB" b="1" dirty="0"/>
                </a:br>
                <a:r>
                  <a:rPr lang="en-GB" b="1" dirty="0"/>
                  <a:t>			change in temperature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b="1" dirty="0"/>
                  <a:t> original length</a:t>
                </a:r>
              </a:p>
              <a:p>
                <a:pPr marL="0" indent="0">
                  <a:buNone/>
                </a:pPr>
                <a:r>
                  <a:rPr lang="en-GB" dirty="0"/>
                  <a:t>In symbols, this is usually written as: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So, if you were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you could work out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∆</m:t>
                    </m:r>
                    <m:r>
                      <a:rPr lang="en-GB" sz="2400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GB" sz="2400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effectLst/>
                    <a:ea typeface="Lato" panose="020F0502020204030203" pitchFamily="34" charset="0"/>
                  </a:rPr>
                  <a:t>by substitution.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319" y="1469901"/>
                <a:ext cx="11397341" cy="4886448"/>
              </a:xfrm>
              <a:blipFill>
                <a:blip r:embed="rId2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698319" y="4251960"/>
                <a:ext cx="10795362" cy="1836834"/>
              </a:xfrm>
              <a:custGeom>
                <a:avLst/>
                <a:gdLst>
                  <a:gd name="csX0" fmla="*/ 0 w 10795362"/>
                  <a:gd name="csY0" fmla="*/ 0 h 1836834"/>
                  <a:gd name="csX1" fmla="*/ 350849 w 10795362"/>
                  <a:gd name="csY1" fmla="*/ 0 h 1836834"/>
                  <a:gd name="csX2" fmla="*/ 1133513 w 10795362"/>
                  <a:gd name="csY2" fmla="*/ 0 h 1836834"/>
                  <a:gd name="csX3" fmla="*/ 1916177 w 10795362"/>
                  <a:gd name="csY3" fmla="*/ 0 h 1836834"/>
                  <a:gd name="csX4" fmla="*/ 2698841 w 10795362"/>
                  <a:gd name="csY4" fmla="*/ 0 h 1836834"/>
                  <a:gd name="csX5" fmla="*/ 3157643 w 10795362"/>
                  <a:gd name="csY5" fmla="*/ 0 h 1836834"/>
                  <a:gd name="csX6" fmla="*/ 3508493 w 10795362"/>
                  <a:gd name="csY6" fmla="*/ 0 h 1836834"/>
                  <a:gd name="csX7" fmla="*/ 3967296 w 10795362"/>
                  <a:gd name="csY7" fmla="*/ 0 h 1836834"/>
                  <a:gd name="csX8" fmla="*/ 4857913 w 10795362"/>
                  <a:gd name="csY8" fmla="*/ 0 h 1836834"/>
                  <a:gd name="csX9" fmla="*/ 5316716 w 10795362"/>
                  <a:gd name="csY9" fmla="*/ 0 h 1836834"/>
                  <a:gd name="csX10" fmla="*/ 5883472 w 10795362"/>
                  <a:gd name="csY10" fmla="*/ 0 h 1836834"/>
                  <a:gd name="csX11" fmla="*/ 6558182 w 10795362"/>
                  <a:gd name="csY11" fmla="*/ 0 h 1836834"/>
                  <a:gd name="csX12" fmla="*/ 7340846 w 10795362"/>
                  <a:gd name="csY12" fmla="*/ 0 h 1836834"/>
                  <a:gd name="csX13" fmla="*/ 8123510 w 10795362"/>
                  <a:gd name="csY13" fmla="*/ 0 h 1836834"/>
                  <a:gd name="csX14" fmla="*/ 8474359 w 10795362"/>
                  <a:gd name="csY14" fmla="*/ 0 h 1836834"/>
                  <a:gd name="csX15" fmla="*/ 9041116 w 10795362"/>
                  <a:gd name="csY15" fmla="*/ 0 h 1836834"/>
                  <a:gd name="csX16" fmla="*/ 9823779 w 10795362"/>
                  <a:gd name="csY16" fmla="*/ 0 h 1836834"/>
                  <a:gd name="csX17" fmla="*/ 10795362 w 10795362"/>
                  <a:gd name="csY17" fmla="*/ 0 h 1836834"/>
                  <a:gd name="csX18" fmla="*/ 10795362 w 10795362"/>
                  <a:gd name="csY18" fmla="*/ 649015 h 1836834"/>
                  <a:gd name="csX19" fmla="*/ 10795362 w 10795362"/>
                  <a:gd name="csY19" fmla="*/ 1298029 h 1836834"/>
                  <a:gd name="csX20" fmla="*/ 10795362 w 10795362"/>
                  <a:gd name="csY20" fmla="*/ 1836834 h 1836834"/>
                  <a:gd name="csX21" fmla="*/ 10120652 w 10795362"/>
                  <a:gd name="csY21" fmla="*/ 1836834 h 1836834"/>
                  <a:gd name="csX22" fmla="*/ 9769803 w 10795362"/>
                  <a:gd name="csY22" fmla="*/ 1836834 h 1836834"/>
                  <a:gd name="csX23" fmla="*/ 8987139 w 10795362"/>
                  <a:gd name="csY23" fmla="*/ 1836834 h 1836834"/>
                  <a:gd name="csX24" fmla="*/ 8636290 w 10795362"/>
                  <a:gd name="csY24" fmla="*/ 1836834 h 1836834"/>
                  <a:gd name="csX25" fmla="*/ 7745672 w 10795362"/>
                  <a:gd name="csY25" fmla="*/ 1836834 h 1836834"/>
                  <a:gd name="csX26" fmla="*/ 7394823 w 10795362"/>
                  <a:gd name="csY26" fmla="*/ 1836834 h 1836834"/>
                  <a:gd name="csX27" fmla="*/ 6504206 w 10795362"/>
                  <a:gd name="csY27" fmla="*/ 1836834 h 1836834"/>
                  <a:gd name="csX28" fmla="*/ 5613588 w 10795362"/>
                  <a:gd name="csY28" fmla="*/ 1836834 h 1836834"/>
                  <a:gd name="csX29" fmla="*/ 4938878 w 10795362"/>
                  <a:gd name="csY29" fmla="*/ 1836834 h 1836834"/>
                  <a:gd name="csX30" fmla="*/ 4588029 w 10795362"/>
                  <a:gd name="csY30" fmla="*/ 1836834 h 1836834"/>
                  <a:gd name="csX31" fmla="*/ 4237180 w 10795362"/>
                  <a:gd name="csY31" fmla="*/ 1836834 h 1836834"/>
                  <a:gd name="csX32" fmla="*/ 3346562 w 10795362"/>
                  <a:gd name="csY32" fmla="*/ 1836834 h 1836834"/>
                  <a:gd name="csX33" fmla="*/ 2887759 w 10795362"/>
                  <a:gd name="csY33" fmla="*/ 1836834 h 1836834"/>
                  <a:gd name="csX34" fmla="*/ 2428956 w 10795362"/>
                  <a:gd name="csY34" fmla="*/ 1836834 h 1836834"/>
                  <a:gd name="csX35" fmla="*/ 1754246 w 10795362"/>
                  <a:gd name="csY35" fmla="*/ 1836834 h 1836834"/>
                  <a:gd name="csX36" fmla="*/ 1295443 w 10795362"/>
                  <a:gd name="csY36" fmla="*/ 1836834 h 1836834"/>
                  <a:gd name="csX37" fmla="*/ 836641 w 10795362"/>
                  <a:gd name="csY37" fmla="*/ 1836834 h 1836834"/>
                  <a:gd name="csX38" fmla="*/ 0 w 10795362"/>
                  <a:gd name="csY38" fmla="*/ 1836834 h 1836834"/>
                  <a:gd name="csX39" fmla="*/ 0 w 10795362"/>
                  <a:gd name="csY39" fmla="*/ 1224556 h 1836834"/>
                  <a:gd name="csX40" fmla="*/ 0 w 10795362"/>
                  <a:gd name="csY40" fmla="*/ 667383 h 1836834"/>
                  <a:gd name="csX41" fmla="*/ 0 w 10795362"/>
                  <a:gd name="csY41" fmla="*/ 0 h 18368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</a:cxnLst>
                <a:rect l="l" t="t" r="r" b="b"/>
                <a:pathLst>
                  <a:path w="10795362" h="1836834" fill="none" extrusionOk="0">
                    <a:moveTo>
                      <a:pt x="0" y="0"/>
                    </a:moveTo>
                    <a:cubicBezTo>
                      <a:pt x="71856" y="12892"/>
                      <a:pt x="211925" y="29"/>
                      <a:pt x="350849" y="0"/>
                    </a:cubicBezTo>
                    <a:cubicBezTo>
                      <a:pt x="489773" y="-29"/>
                      <a:pt x="784729" y="16515"/>
                      <a:pt x="1133513" y="0"/>
                    </a:cubicBezTo>
                    <a:cubicBezTo>
                      <a:pt x="1482297" y="-16515"/>
                      <a:pt x="1566335" y="24570"/>
                      <a:pt x="1916177" y="0"/>
                    </a:cubicBezTo>
                    <a:cubicBezTo>
                      <a:pt x="2266019" y="-24570"/>
                      <a:pt x="2478334" y="9243"/>
                      <a:pt x="2698841" y="0"/>
                    </a:cubicBezTo>
                    <a:cubicBezTo>
                      <a:pt x="2919348" y="-9243"/>
                      <a:pt x="3062511" y="-18351"/>
                      <a:pt x="3157643" y="0"/>
                    </a:cubicBezTo>
                    <a:cubicBezTo>
                      <a:pt x="3252775" y="18351"/>
                      <a:pt x="3365503" y="1705"/>
                      <a:pt x="3508493" y="0"/>
                    </a:cubicBezTo>
                    <a:cubicBezTo>
                      <a:pt x="3651483" y="-1705"/>
                      <a:pt x="3790469" y="13710"/>
                      <a:pt x="3967296" y="0"/>
                    </a:cubicBezTo>
                    <a:cubicBezTo>
                      <a:pt x="4144123" y="-13710"/>
                      <a:pt x="4646872" y="16157"/>
                      <a:pt x="4857913" y="0"/>
                    </a:cubicBezTo>
                    <a:cubicBezTo>
                      <a:pt x="5068954" y="-16157"/>
                      <a:pt x="5150476" y="6909"/>
                      <a:pt x="5316716" y="0"/>
                    </a:cubicBezTo>
                    <a:cubicBezTo>
                      <a:pt x="5482956" y="-6909"/>
                      <a:pt x="5600289" y="-18216"/>
                      <a:pt x="5883472" y="0"/>
                    </a:cubicBezTo>
                    <a:cubicBezTo>
                      <a:pt x="6166655" y="18216"/>
                      <a:pt x="6229308" y="-24692"/>
                      <a:pt x="6558182" y="0"/>
                    </a:cubicBezTo>
                    <a:cubicBezTo>
                      <a:pt x="6887056" y="24692"/>
                      <a:pt x="7021866" y="-30844"/>
                      <a:pt x="7340846" y="0"/>
                    </a:cubicBezTo>
                    <a:cubicBezTo>
                      <a:pt x="7659826" y="30844"/>
                      <a:pt x="7838782" y="-6320"/>
                      <a:pt x="8123510" y="0"/>
                    </a:cubicBezTo>
                    <a:cubicBezTo>
                      <a:pt x="8408238" y="6320"/>
                      <a:pt x="8351316" y="15920"/>
                      <a:pt x="8474359" y="0"/>
                    </a:cubicBezTo>
                    <a:cubicBezTo>
                      <a:pt x="8597402" y="-15920"/>
                      <a:pt x="8888918" y="16283"/>
                      <a:pt x="9041116" y="0"/>
                    </a:cubicBezTo>
                    <a:cubicBezTo>
                      <a:pt x="9193314" y="-16283"/>
                      <a:pt x="9596497" y="25867"/>
                      <a:pt x="9823779" y="0"/>
                    </a:cubicBezTo>
                    <a:cubicBezTo>
                      <a:pt x="10051061" y="-25867"/>
                      <a:pt x="10452468" y="19365"/>
                      <a:pt x="10795362" y="0"/>
                    </a:cubicBezTo>
                    <a:cubicBezTo>
                      <a:pt x="10814651" y="193036"/>
                      <a:pt x="10822102" y="364202"/>
                      <a:pt x="10795362" y="649015"/>
                    </a:cubicBezTo>
                    <a:cubicBezTo>
                      <a:pt x="10768622" y="933828"/>
                      <a:pt x="10800888" y="1020320"/>
                      <a:pt x="10795362" y="1298029"/>
                    </a:cubicBezTo>
                    <a:cubicBezTo>
                      <a:pt x="10789836" y="1575738"/>
                      <a:pt x="10773228" y="1595328"/>
                      <a:pt x="10795362" y="1836834"/>
                    </a:cubicBezTo>
                    <a:cubicBezTo>
                      <a:pt x="10578063" y="1804716"/>
                      <a:pt x="10441952" y="1853477"/>
                      <a:pt x="10120652" y="1836834"/>
                    </a:cubicBezTo>
                    <a:cubicBezTo>
                      <a:pt x="9799352" y="1820192"/>
                      <a:pt x="9899400" y="1846700"/>
                      <a:pt x="9769803" y="1836834"/>
                    </a:cubicBezTo>
                    <a:cubicBezTo>
                      <a:pt x="9640206" y="1826968"/>
                      <a:pt x="9197162" y="1831518"/>
                      <a:pt x="8987139" y="1836834"/>
                    </a:cubicBezTo>
                    <a:cubicBezTo>
                      <a:pt x="8777116" y="1842150"/>
                      <a:pt x="8779796" y="1840735"/>
                      <a:pt x="8636290" y="1836834"/>
                    </a:cubicBezTo>
                    <a:cubicBezTo>
                      <a:pt x="8492784" y="1832933"/>
                      <a:pt x="8069590" y="1807127"/>
                      <a:pt x="7745672" y="1836834"/>
                    </a:cubicBezTo>
                    <a:cubicBezTo>
                      <a:pt x="7421754" y="1866541"/>
                      <a:pt x="7500085" y="1847621"/>
                      <a:pt x="7394823" y="1836834"/>
                    </a:cubicBezTo>
                    <a:cubicBezTo>
                      <a:pt x="7289561" y="1826047"/>
                      <a:pt x="6718697" y="1827800"/>
                      <a:pt x="6504206" y="1836834"/>
                    </a:cubicBezTo>
                    <a:cubicBezTo>
                      <a:pt x="6289715" y="1845868"/>
                      <a:pt x="5808167" y="1798933"/>
                      <a:pt x="5613588" y="1836834"/>
                    </a:cubicBezTo>
                    <a:cubicBezTo>
                      <a:pt x="5419009" y="1874735"/>
                      <a:pt x="5157587" y="1820020"/>
                      <a:pt x="4938878" y="1836834"/>
                    </a:cubicBezTo>
                    <a:cubicBezTo>
                      <a:pt x="4720169" y="1853649"/>
                      <a:pt x="4759276" y="1833498"/>
                      <a:pt x="4588029" y="1836834"/>
                    </a:cubicBezTo>
                    <a:cubicBezTo>
                      <a:pt x="4416782" y="1840170"/>
                      <a:pt x="4410043" y="1851822"/>
                      <a:pt x="4237180" y="1836834"/>
                    </a:cubicBezTo>
                    <a:cubicBezTo>
                      <a:pt x="4064317" y="1821846"/>
                      <a:pt x="3632028" y="1868120"/>
                      <a:pt x="3346562" y="1836834"/>
                    </a:cubicBezTo>
                    <a:cubicBezTo>
                      <a:pt x="3061096" y="1805548"/>
                      <a:pt x="3080888" y="1828894"/>
                      <a:pt x="2887759" y="1836834"/>
                    </a:cubicBezTo>
                    <a:cubicBezTo>
                      <a:pt x="2694630" y="1844774"/>
                      <a:pt x="2613108" y="1836738"/>
                      <a:pt x="2428956" y="1836834"/>
                    </a:cubicBezTo>
                    <a:cubicBezTo>
                      <a:pt x="2244804" y="1836930"/>
                      <a:pt x="1976687" y="1835203"/>
                      <a:pt x="1754246" y="1836834"/>
                    </a:cubicBezTo>
                    <a:cubicBezTo>
                      <a:pt x="1531805" y="1838466"/>
                      <a:pt x="1471156" y="1842916"/>
                      <a:pt x="1295443" y="1836834"/>
                    </a:cubicBezTo>
                    <a:cubicBezTo>
                      <a:pt x="1119730" y="1830752"/>
                      <a:pt x="933119" y="1846687"/>
                      <a:pt x="836641" y="1836834"/>
                    </a:cubicBezTo>
                    <a:cubicBezTo>
                      <a:pt x="740163" y="1826981"/>
                      <a:pt x="308316" y="1867912"/>
                      <a:pt x="0" y="1836834"/>
                    </a:cubicBezTo>
                    <a:cubicBezTo>
                      <a:pt x="-7574" y="1610467"/>
                      <a:pt x="-14921" y="1476358"/>
                      <a:pt x="0" y="1224556"/>
                    </a:cubicBezTo>
                    <a:cubicBezTo>
                      <a:pt x="14921" y="972754"/>
                      <a:pt x="13951" y="840587"/>
                      <a:pt x="0" y="667383"/>
                    </a:cubicBezTo>
                    <a:cubicBezTo>
                      <a:pt x="-13951" y="494179"/>
                      <a:pt x="11831" y="150604"/>
                      <a:pt x="0" y="0"/>
                    </a:cubicBezTo>
                    <a:close/>
                  </a:path>
                  <a:path w="10795362" h="1836834" stroke="0" extrusionOk="0">
                    <a:moveTo>
                      <a:pt x="0" y="0"/>
                    </a:moveTo>
                    <a:cubicBezTo>
                      <a:pt x="262161" y="-32838"/>
                      <a:pt x="482391" y="12534"/>
                      <a:pt x="890617" y="0"/>
                    </a:cubicBezTo>
                    <a:cubicBezTo>
                      <a:pt x="1298843" y="-12534"/>
                      <a:pt x="1278161" y="33065"/>
                      <a:pt x="1565327" y="0"/>
                    </a:cubicBezTo>
                    <a:cubicBezTo>
                      <a:pt x="1852493" y="-33065"/>
                      <a:pt x="1848975" y="-12136"/>
                      <a:pt x="2024130" y="0"/>
                    </a:cubicBezTo>
                    <a:cubicBezTo>
                      <a:pt x="2199285" y="12136"/>
                      <a:pt x="2464185" y="-24625"/>
                      <a:pt x="2698841" y="0"/>
                    </a:cubicBezTo>
                    <a:cubicBezTo>
                      <a:pt x="2933497" y="24625"/>
                      <a:pt x="3338204" y="-28002"/>
                      <a:pt x="3589458" y="0"/>
                    </a:cubicBezTo>
                    <a:cubicBezTo>
                      <a:pt x="3840712" y="28002"/>
                      <a:pt x="3873141" y="-10395"/>
                      <a:pt x="4048261" y="0"/>
                    </a:cubicBezTo>
                    <a:cubicBezTo>
                      <a:pt x="4223381" y="10395"/>
                      <a:pt x="4269936" y="-1052"/>
                      <a:pt x="4399110" y="0"/>
                    </a:cubicBezTo>
                    <a:cubicBezTo>
                      <a:pt x="4528284" y="1052"/>
                      <a:pt x="4806057" y="-3208"/>
                      <a:pt x="5073820" y="0"/>
                    </a:cubicBezTo>
                    <a:cubicBezTo>
                      <a:pt x="5341583" y="3208"/>
                      <a:pt x="5492807" y="15659"/>
                      <a:pt x="5748530" y="0"/>
                    </a:cubicBezTo>
                    <a:cubicBezTo>
                      <a:pt x="6004253" y="-15659"/>
                      <a:pt x="6318067" y="21060"/>
                      <a:pt x="6531194" y="0"/>
                    </a:cubicBezTo>
                    <a:cubicBezTo>
                      <a:pt x="6744321" y="-21060"/>
                      <a:pt x="6899778" y="8922"/>
                      <a:pt x="7097951" y="0"/>
                    </a:cubicBezTo>
                    <a:cubicBezTo>
                      <a:pt x="7296124" y="-8922"/>
                      <a:pt x="7362228" y="12029"/>
                      <a:pt x="7448800" y="0"/>
                    </a:cubicBezTo>
                    <a:cubicBezTo>
                      <a:pt x="7535372" y="-12029"/>
                      <a:pt x="7679039" y="-11772"/>
                      <a:pt x="7907603" y="0"/>
                    </a:cubicBezTo>
                    <a:cubicBezTo>
                      <a:pt x="8136167" y="11772"/>
                      <a:pt x="8618946" y="1612"/>
                      <a:pt x="8798220" y="0"/>
                    </a:cubicBezTo>
                    <a:cubicBezTo>
                      <a:pt x="8977494" y="-1612"/>
                      <a:pt x="9068671" y="-13740"/>
                      <a:pt x="9257023" y="0"/>
                    </a:cubicBezTo>
                    <a:cubicBezTo>
                      <a:pt x="9445375" y="13740"/>
                      <a:pt x="9606202" y="15370"/>
                      <a:pt x="9715826" y="0"/>
                    </a:cubicBezTo>
                    <a:cubicBezTo>
                      <a:pt x="9825450" y="-15370"/>
                      <a:pt x="9973476" y="-21605"/>
                      <a:pt x="10174629" y="0"/>
                    </a:cubicBezTo>
                    <a:cubicBezTo>
                      <a:pt x="10375782" y="21605"/>
                      <a:pt x="10522774" y="8912"/>
                      <a:pt x="10795362" y="0"/>
                    </a:cubicBezTo>
                    <a:cubicBezTo>
                      <a:pt x="10776234" y="144552"/>
                      <a:pt x="10825431" y="485625"/>
                      <a:pt x="10795362" y="630646"/>
                    </a:cubicBezTo>
                    <a:cubicBezTo>
                      <a:pt x="10765293" y="775667"/>
                      <a:pt x="10775174" y="938172"/>
                      <a:pt x="10795362" y="1206188"/>
                    </a:cubicBezTo>
                    <a:cubicBezTo>
                      <a:pt x="10815550" y="1474204"/>
                      <a:pt x="10786377" y="1555647"/>
                      <a:pt x="10795362" y="1836834"/>
                    </a:cubicBezTo>
                    <a:cubicBezTo>
                      <a:pt x="10621975" y="1833031"/>
                      <a:pt x="10283379" y="1844167"/>
                      <a:pt x="10120652" y="1836834"/>
                    </a:cubicBezTo>
                    <a:cubicBezTo>
                      <a:pt x="9957925" y="1829502"/>
                      <a:pt x="9772977" y="1830665"/>
                      <a:pt x="9445942" y="1836834"/>
                    </a:cubicBezTo>
                    <a:cubicBezTo>
                      <a:pt x="9118907" y="1843004"/>
                      <a:pt x="9062226" y="1839971"/>
                      <a:pt x="8771232" y="1836834"/>
                    </a:cubicBezTo>
                    <a:cubicBezTo>
                      <a:pt x="8480238" y="1833698"/>
                      <a:pt x="8264267" y="1808108"/>
                      <a:pt x="7988568" y="1836834"/>
                    </a:cubicBezTo>
                    <a:cubicBezTo>
                      <a:pt x="7712869" y="1865560"/>
                      <a:pt x="7538347" y="1865756"/>
                      <a:pt x="7097951" y="1836834"/>
                    </a:cubicBezTo>
                    <a:cubicBezTo>
                      <a:pt x="6657555" y="1807912"/>
                      <a:pt x="6843644" y="1837440"/>
                      <a:pt x="6747101" y="1836834"/>
                    </a:cubicBezTo>
                    <a:cubicBezTo>
                      <a:pt x="6650558" y="1836229"/>
                      <a:pt x="6479385" y="1850963"/>
                      <a:pt x="6396252" y="1836834"/>
                    </a:cubicBezTo>
                    <a:cubicBezTo>
                      <a:pt x="6313119" y="1822705"/>
                      <a:pt x="5982065" y="1824660"/>
                      <a:pt x="5829495" y="1836834"/>
                    </a:cubicBezTo>
                    <a:cubicBezTo>
                      <a:pt x="5676925" y="1849008"/>
                      <a:pt x="5382061" y="1819331"/>
                      <a:pt x="5154785" y="1836834"/>
                    </a:cubicBezTo>
                    <a:cubicBezTo>
                      <a:pt x="4927509" y="1854338"/>
                      <a:pt x="4715825" y="1838116"/>
                      <a:pt x="4588029" y="1836834"/>
                    </a:cubicBezTo>
                    <a:cubicBezTo>
                      <a:pt x="4460233" y="1835552"/>
                      <a:pt x="4049687" y="1839921"/>
                      <a:pt x="3805365" y="1836834"/>
                    </a:cubicBezTo>
                    <a:cubicBezTo>
                      <a:pt x="3561043" y="1833747"/>
                      <a:pt x="3259827" y="1820694"/>
                      <a:pt x="2914748" y="1836834"/>
                    </a:cubicBezTo>
                    <a:cubicBezTo>
                      <a:pt x="2569669" y="1852974"/>
                      <a:pt x="2568497" y="1869188"/>
                      <a:pt x="2240038" y="1836834"/>
                    </a:cubicBezTo>
                    <a:cubicBezTo>
                      <a:pt x="1911579" y="1804481"/>
                      <a:pt x="1794799" y="1855480"/>
                      <a:pt x="1673281" y="1836834"/>
                    </a:cubicBezTo>
                    <a:cubicBezTo>
                      <a:pt x="1551763" y="1818188"/>
                      <a:pt x="981551" y="1821830"/>
                      <a:pt x="782664" y="1836834"/>
                    </a:cubicBezTo>
                    <a:cubicBezTo>
                      <a:pt x="583777" y="1851838"/>
                      <a:pt x="328286" y="1813419"/>
                      <a:pt x="0" y="1836834"/>
                    </a:cubicBezTo>
                    <a:cubicBezTo>
                      <a:pt x="787" y="1554151"/>
                      <a:pt x="8102" y="1436113"/>
                      <a:pt x="0" y="1206188"/>
                    </a:cubicBezTo>
                    <a:cubicBezTo>
                      <a:pt x="-8102" y="976263"/>
                      <a:pt x="2597" y="761955"/>
                      <a:pt x="0" y="649015"/>
                    </a:cubicBezTo>
                    <a:cubicBezTo>
                      <a:pt x="-2597" y="536075"/>
                      <a:pt x="13581" y="275454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200" b="1" dirty="0"/>
                  <a:t>Substitution</a:t>
                </a:r>
                <a:r>
                  <a:rPr lang="en-US" sz="2200" dirty="0"/>
                  <a:t> in mathematics just means replacing the </a:t>
                </a:r>
                <a:r>
                  <a:rPr lang="en-US" sz="2200" b="1" dirty="0"/>
                  <a:t>variables</a:t>
                </a:r>
                <a:r>
                  <a:rPr lang="en-US" sz="2200" dirty="0"/>
                  <a:t> with </a:t>
                </a:r>
                <a:r>
                  <a:rPr lang="en-US" sz="2200" b="1" dirty="0"/>
                  <a:t>numbers</a:t>
                </a:r>
                <a:r>
                  <a:rPr lang="en-US" sz="22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200" dirty="0"/>
                  <a:t>Then the </a:t>
                </a:r>
                <a:r>
                  <a:rPr lang="en-US" sz="2200" b="1" dirty="0"/>
                  <a:t>unknown value</a:t>
                </a:r>
                <a:r>
                  <a:rPr lang="en-US" sz="2200" dirty="0"/>
                  <a:t> can be calculated.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GB" sz="220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∆</m:t>
                    </m:r>
                  </m:oMath>
                </a14:m>
                <a:r>
                  <a:rPr lang="en-GB" sz="2200" dirty="0">
                    <a:effectLst/>
                    <a:ea typeface="Lato" panose="020F0502020204030203" pitchFamily="34" charset="0"/>
                  </a:rPr>
                  <a:t> (Greek letter, delta) means ‘change in’.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98319" y="4251960"/>
                <a:ext cx="10795362" cy="1836834"/>
              </a:xfrm>
              <a:custGeom>
                <a:avLst/>
                <a:gdLst>
                  <a:gd name="csX0" fmla="*/ 0 w 10795362"/>
                  <a:gd name="csY0" fmla="*/ 0 h 1836834"/>
                  <a:gd name="csX1" fmla="*/ 350849 w 10795362"/>
                  <a:gd name="csY1" fmla="*/ 0 h 1836834"/>
                  <a:gd name="csX2" fmla="*/ 1133513 w 10795362"/>
                  <a:gd name="csY2" fmla="*/ 0 h 1836834"/>
                  <a:gd name="csX3" fmla="*/ 1916177 w 10795362"/>
                  <a:gd name="csY3" fmla="*/ 0 h 1836834"/>
                  <a:gd name="csX4" fmla="*/ 2698841 w 10795362"/>
                  <a:gd name="csY4" fmla="*/ 0 h 1836834"/>
                  <a:gd name="csX5" fmla="*/ 3157643 w 10795362"/>
                  <a:gd name="csY5" fmla="*/ 0 h 1836834"/>
                  <a:gd name="csX6" fmla="*/ 3508493 w 10795362"/>
                  <a:gd name="csY6" fmla="*/ 0 h 1836834"/>
                  <a:gd name="csX7" fmla="*/ 3967296 w 10795362"/>
                  <a:gd name="csY7" fmla="*/ 0 h 1836834"/>
                  <a:gd name="csX8" fmla="*/ 4857913 w 10795362"/>
                  <a:gd name="csY8" fmla="*/ 0 h 1836834"/>
                  <a:gd name="csX9" fmla="*/ 5316716 w 10795362"/>
                  <a:gd name="csY9" fmla="*/ 0 h 1836834"/>
                  <a:gd name="csX10" fmla="*/ 5883472 w 10795362"/>
                  <a:gd name="csY10" fmla="*/ 0 h 1836834"/>
                  <a:gd name="csX11" fmla="*/ 6558182 w 10795362"/>
                  <a:gd name="csY11" fmla="*/ 0 h 1836834"/>
                  <a:gd name="csX12" fmla="*/ 7340846 w 10795362"/>
                  <a:gd name="csY12" fmla="*/ 0 h 1836834"/>
                  <a:gd name="csX13" fmla="*/ 8123510 w 10795362"/>
                  <a:gd name="csY13" fmla="*/ 0 h 1836834"/>
                  <a:gd name="csX14" fmla="*/ 8474359 w 10795362"/>
                  <a:gd name="csY14" fmla="*/ 0 h 1836834"/>
                  <a:gd name="csX15" fmla="*/ 9041116 w 10795362"/>
                  <a:gd name="csY15" fmla="*/ 0 h 1836834"/>
                  <a:gd name="csX16" fmla="*/ 9823779 w 10795362"/>
                  <a:gd name="csY16" fmla="*/ 0 h 1836834"/>
                  <a:gd name="csX17" fmla="*/ 10795362 w 10795362"/>
                  <a:gd name="csY17" fmla="*/ 0 h 1836834"/>
                  <a:gd name="csX18" fmla="*/ 10795362 w 10795362"/>
                  <a:gd name="csY18" fmla="*/ 649015 h 1836834"/>
                  <a:gd name="csX19" fmla="*/ 10795362 w 10795362"/>
                  <a:gd name="csY19" fmla="*/ 1298029 h 1836834"/>
                  <a:gd name="csX20" fmla="*/ 10795362 w 10795362"/>
                  <a:gd name="csY20" fmla="*/ 1836834 h 1836834"/>
                  <a:gd name="csX21" fmla="*/ 10120652 w 10795362"/>
                  <a:gd name="csY21" fmla="*/ 1836834 h 1836834"/>
                  <a:gd name="csX22" fmla="*/ 9769803 w 10795362"/>
                  <a:gd name="csY22" fmla="*/ 1836834 h 1836834"/>
                  <a:gd name="csX23" fmla="*/ 8987139 w 10795362"/>
                  <a:gd name="csY23" fmla="*/ 1836834 h 1836834"/>
                  <a:gd name="csX24" fmla="*/ 8636290 w 10795362"/>
                  <a:gd name="csY24" fmla="*/ 1836834 h 1836834"/>
                  <a:gd name="csX25" fmla="*/ 7745672 w 10795362"/>
                  <a:gd name="csY25" fmla="*/ 1836834 h 1836834"/>
                  <a:gd name="csX26" fmla="*/ 7394823 w 10795362"/>
                  <a:gd name="csY26" fmla="*/ 1836834 h 1836834"/>
                  <a:gd name="csX27" fmla="*/ 6504206 w 10795362"/>
                  <a:gd name="csY27" fmla="*/ 1836834 h 1836834"/>
                  <a:gd name="csX28" fmla="*/ 5613588 w 10795362"/>
                  <a:gd name="csY28" fmla="*/ 1836834 h 1836834"/>
                  <a:gd name="csX29" fmla="*/ 4938878 w 10795362"/>
                  <a:gd name="csY29" fmla="*/ 1836834 h 1836834"/>
                  <a:gd name="csX30" fmla="*/ 4588029 w 10795362"/>
                  <a:gd name="csY30" fmla="*/ 1836834 h 1836834"/>
                  <a:gd name="csX31" fmla="*/ 4237180 w 10795362"/>
                  <a:gd name="csY31" fmla="*/ 1836834 h 1836834"/>
                  <a:gd name="csX32" fmla="*/ 3346562 w 10795362"/>
                  <a:gd name="csY32" fmla="*/ 1836834 h 1836834"/>
                  <a:gd name="csX33" fmla="*/ 2887759 w 10795362"/>
                  <a:gd name="csY33" fmla="*/ 1836834 h 1836834"/>
                  <a:gd name="csX34" fmla="*/ 2428956 w 10795362"/>
                  <a:gd name="csY34" fmla="*/ 1836834 h 1836834"/>
                  <a:gd name="csX35" fmla="*/ 1754246 w 10795362"/>
                  <a:gd name="csY35" fmla="*/ 1836834 h 1836834"/>
                  <a:gd name="csX36" fmla="*/ 1295443 w 10795362"/>
                  <a:gd name="csY36" fmla="*/ 1836834 h 1836834"/>
                  <a:gd name="csX37" fmla="*/ 836641 w 10795362"/>
                  <a:gd name="csY37" fmla="*/ 1836834 h 1836834"/>
                  <a:gd name="csX38" fmla="*/ 0 w 10795362"/>
                  <a:gd name="csY38" fmla="*/ 1836834 h 1836834"/>
                  <a:gd name="csX39" fmla="*/ 0 w 10795362"/>
                  <a:gd name="csY39" fmla="*/ 1224556 h 1836834"/>
                  <a:gd name="csX40" fmla="*/ 0 w 10795362"/>
                  <a:gd name="csY40" fmla="*/ 667383 h 1836834"/>
                  <a:gd name="csX41" fmla="*/ 0 w 10795362"/>
                  <a:gd name="csY41" fmla="*/ 0 h 18368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</a:cxnLst>
                <a:rect l="l" t="t" r="r" b="b"/>
                <a:pathLst>
                  <a:path w="10795362" h="1836834" fill="none" extrusionOk="0">
                    <a:moveTo>
                      <a:pt x="0" y="0"/>
                    </a:moveTo>
                    <a:cubicBezTo>
                      <a:pt x="71856" y="12892"/>
                      <a:pt x="211925" y="29"/>
                      <a:pt x="350849" y="0"/>
                    </a:cubicBezTo>
                    <a:cubicBezTo>
                      <a:pt x="489773" y="-29"/>
                      <a:pt x="784729" y="16515"/>
                      <a:pt x="1133513" y="0"/>
                    </a:cubicBezTo>
                    <a:cubicBezTo>
                      <a:pt x="1482297" y="-16515"/>
                      <a:pt x="1566335" y="24570"/>
                      <a:pt x="1916177" y="0"/>
                    </a:cubicBezTo>
                    <a:cubicBezTo>
                      <a:pt x="2266019" y="-24570"/>
                      <a:pt x="2478334" y="9243"/>
                      <a:pt x="2698841" y="0"/>
                    </a:cubicBezTo>
                    <a:cubicBezTo>
                      <a:pt x="2919348" y="-9243"/>
                      <a:pt x="3062511" y="-18351"/>
                      <a:pt x="3157643" y="0"/>
                    </a:cubicBezTo>
                    <a:cubicBezTo>
                      <a:pt x="3252775" y="18351"/>
                      <a:pt x="3365503" y="1705"/>
                      <a:pt x="3508493" y="0"/>
                    </a:cubicBezTo>
                    <a:cubicBezTo>
                      <a:pt x="3651483" y="-1705"/>
                      <a:pt x="3790469" y="13710"/>
                      <a:pt x="3967296" y="0"/>
                    </a:cubicBezTo>
                    <a:cubicBezTo>
                      <a:pt x="4144123" y="-13710"/>
                      <a:pt x="4646872" y="16157"/>
                      <a:pt x="4857913" y="0"/>
                    </a:cubicBezTo>
                    <a:cubicBezTo>
                      <a:pt x="5068954" y="-16157"/>
                      <a:pt x="5150476" y="6909"/>
                      <a:pt x="5316716" y="0"/>
                    </a:cubicBezTo>
                    <a:cubicBezTo>
                      <a:pt x="5482956" y="-6909"/>
                      <a:pt x="5600289" y="-18216"/>
                      <a:pt x="5883472" y="0"/>
                    </a:cubicBezTo>
                    <a:cubicBezTo>
                      <a:pt x="6166655" y="18216"/>
                      <a:pt x="6229308" y="-24692"/>
                      <a:pt x="6558182" y="0"/>
                    </a:cubicBezTo>
                    <a:cubicBezTo>
                      <a:pt x="6887056" y="24692"/>
                      <a:pt x="7021866" y="-30844"/>
                      <a:pt x="7340846" y="0"/>
                    </a:cubicBezTo>
                    <a:cubicBezTo>
                      <a:pt x="7659826" y="30844"/>
                      <a:pt x="7838782" y="-6320"/>
                      <a:pt x="8123510" y="0"/>
                    </a:cubicBezTo>
                    <a:cubicBezTo>
                      <a:pt x="8408238" y="6320"/>
                      <a:pt x="8351316" y="15920"/>
                      <a:pt x="8474359" y="0"/>
                    </a:cubicBezTo>
                    <a:cubicBezTo>
                      <a:pt x="8597402" y="-15920"/>
                      <a:pt x="8888918" y="16283"/>
                      <a:pt x="9041116" y="0"/>
                    </a:cubicBezTo>
                    <a:cubicBezTo>
                      <a:pt x="9193314" y="-16283"/>
                      <a:pt x="9596497" y="25867"/>
                      <a:pt x="9823779" y="0"/>
                    </a:cubicBezTo>
                    <a:cubicBezTo>
                      <a:pt x="10051061" y="-25867"/>
                      <a:pt x="10452468" y="19365"/>
                      <a:pt x="10795362" y="0"/>
                    </a:cubicBezTo>
                    <a:cubicBezTo>
                      <a:pt x="10814651" y="193036"/>
                      <a:pt x="10822102" y="364202"/>
                      <a:pt x="10795362" y="649015"/>
                    </a:cubicBezTo>
                    <a:cubicBezTo>
                      <a:pt x="10768622" y="933828"/>
                      <a:pt x="10800888" y="1020320"/>
                      <a:pt x="10795362" y="1298029"/>
                    </a:cubicBezTo>
                    <a:cubicBezTo>
                      <a:pt x="10789836" y="1575738"/>
                      <a:pt x="10773228" y="1595328"/>
                      <a:pt x="10795362" y="1836834"/>
                    </a:cubicBezTo>
                    <a:cubicBezTo>
                      <a:pt x="10578063" y="1804716"/>
                      <a:pt x="10441952" y="1853477"/>
                      <a:pt x="10120652" y="1836834"/>
                    </a:cubicBezTo>
                    <a:cubicBezTo>
                      <a:pt x="9799352" y="1820192"/>
                      <a:pt x="9899400" y="1846700"/>
                      <a:pt x="9769803" y="1836834"/>
                    </a:cubicBezTo>
                    <a:cubicBezTo>
                      <a:pt x="9640206" y="1826968"/>
                      <a:pt x="9197162" y="1831518"/>
                      <a:pt x="8987139" y="1836834"/>
                    </a:cubicBezTo>
                    <a:cubicBezTo>
                      <a:pt x="8777116" y="1842150"/>
                      <a:pt x="8779796" y="1840735"/>
                      <a:pt x="8636290" y="1836834"/>
                    </a:cubicBezTo>
                    <a:cubicBezTo>
                      <a:pt x="8492784" y="1832933"/>
                      <a:pt x="8069590" y="1807127"/>
                      <a:pt x="7745672" y="1836834"/>
                    </a:cubicBezTo>
                    <a:cubicBezTo>
                      <a:pt x="7421754" y="1866541"/>
                      <a:pt x="7500085" y="1847621"/>
                      <a:pt x="7394823" y="1836834"/>
                    </a:cubicBezTo>
                    <a:cubicBezTo>
                      <a:pt x="7289561" y="1826047"/>
                      <a:pt x="6718697" y="1827800"/>
                      <a:pt x="6504206" y="1836834"/>
                    </a:cubicBezTo>
                    <a:cubicBezTo>
                      <a:pt x="6289715" y="1845868"/>
                      <a:pt x="5808167" y="1798933"/>
                      <a:pt x="5613588" y="1836834"/>
                    </a:cubicBezTo>
                    <a:cubicBezTo>
                      <a:pt x="5419009" y="1874735"/>
                      <a:pt x="5157587" y="1820020"/>
                      <a:pt x="4938878" y="1836834"/>
                    </a:cubicBezTo>
                    <a:cubicBezTo>
                      <a:pt x="4720169" y="1853649"/>
                      <a:pt x="4759276" y="1833498"/>
                      <a:pt x="4588029" y="1836834"/>
                    </a:cubicBezTo>
                    <a:cubicBezTo>
                      <a:pt x="4416782" y="1840170"/>
                      <a:pt x="4410043" y="1851822"/>
                      <a:pt x="4237180" y="1836834"/>
                    </a:cubicBezTo>
                    <a:cubicBezTo>
                      <a:pt x="4064317" y="1821846"/>
                      <a:pt x="3632028" y="1868120"/>
                      <a:pt x="3346562" y="1836834"/>
                    </a:cubicBezTo>
                    <a:cubicBezTo>
                      <a:pt x="3061096" y="1805548"/>
                      <a:pt x="3080888" y="1828894"/>
                      <a:pt x="2887759" y="1836834"/>
                    </a:cubicBezTo>
                    <a:cubicBezTo>
                      <a:pt x="2694630" y="1844774"/>
                      <a:pt x="2613108" y="1836738"/>
                      <a:pt x="2428956" y="1836834"/>
                    </a:cubicBezTo>
                    <a:cubicBezTo>
                      <a:pt x="2244804" y="1836930"/>
                      <a:pt x="1976687" y="1835203"/>
                      <a:pt x="1754246" y="1836834"/>
                    </a:cubicBezTo>
                    <a:cubicBezTo>
                      <a:pt x="1531805" y="1838466"/>
                      <a:pt x="1471156" y="1842916"/>
                      <a:pt x="1295443" y="1836834"/>
                    </a:cubicBezTo>
                    <a:cubicBezTo>
                      <a:pt x="1119730" y="1830752"/>
                      <a:pt x="933119" y="1846687"/>
                      <a:pt x="836641" y="1836834"/>
                    </a:cubicBezTo>
                    <a:cubicBezTo>
                      <a:pt x="740163" y="1826981"/>
                      <a:pt x="308316" y="1867912"/>
                      <a:pt x="0" y="1836834"/>
                    </a:cubicBezTo>
                    <a:cubicBezTo>
                      <a:pt x="-7574" y="1610467"/>
                      <a:pt x="-14921" y="1476358"/>
                      <a:pt x="0" y="1224556"/>
                    </a:cubicBezTo>
                    <a:cubicBezTo>
                      <a:pt x="14921" y="972754"/>
                      <a:pt x="13951" y="840587"/>
                      <a:pt x="0" y="667383"/>
                    </a:cubicBezTo>
                    <a:cubicBezTo>
                      <a:pt x="-13951" y="494179"/>
                      <a:pt x="11831" y="150604"/>
                      <a:pt x="0" y="0"/>
                    </a:cubicBezTo>
                    <a:close/>
                  </a:path>
                  <a:path w="10795362" h="1836834" stroke="0" extrusionOk="0">
                    <a:moveTo>
                      <a:pt x="0" y="0"/>
                    </a:moveTo>
                    <a:cubicBezTo>
                      <a:pt x="262161" y="-32838"/>
                      <a:pt x="482391" y="12534"/>
                      <a:pt x="890617" y="0"/>
                    </a:cubicBezTo>
                    <a:cubicBezTo>
                      <a:pt x="1298843" y="-12534"/>
                      <a:pt x="1278161" y="33065"/>
                      <a:pt x="1565327" y="0"/>
                    </a:cubicBezTo>
                    <a:cubicBezTo>
                      <a:pt x="1852493" y="-33065"/>
                      <a:pt x="1848975" y="-12136"/>
                      <a:pt x="2024130" y="0"/>
                    </a:cubicBezTo>
                    <a:cubicBezTo>
                      <a:pt x="2199285" y="12136"/>
                      <a:pt x="2464185" y="-24625"/>
                      <a:pt x="2698841" y="0"/>
                    </a:cubicBezTo>
                    <a:cubicBezTo>
                      <a:pt x="2933497" y="24625"/>
                      <a:pt x="3338204" y="-28002"/>
                      <a:pt x="3589458" y="0"/>
                    </a:cubicBezTo>
                    <a:cubicBezTo>
                      <a:pt x="3840712" y="28002"/>
                      <a:pt x="3873141" y="-10395"/>
                      <a:pt x="4048261" y="0"/>
                    </a:cubicBezTo>
                    <a:cubicBezTo>
                      <a:pt x="4223381" y="10395"/>
                      <a:pt x="4269936" y="-1052"/>
                      <a:pt x="4399110" y="0"/>
                    </a:cubicBezTo>
                    <a:cubicBezTo>
                      <a:pt x="4528284" y="1052"/>
                      <a:pt x="4806057" y="-3208"/>
                      <a:pt x="5073820" y="0"/>
                    </a:cubicBezTo>
                    <a:cubicBezTo>
                      <a:pt x="5341583" y="3208"/>
                      <a:pt x="5492807" y="15659"/>
                      <a:pt x="5748530" y="0"/>
                    </a:cubicBezTo>
                    <a:cubicBezTo>
                      <a:pt x="6004253" y="-15659"/>
                      <a:pt x="6318067" y="21060"/>
                      <a:pt x="6531194" y="0"/>
                    </a:cubicBezTo>
                    <a:cubicBezTo>
                      <a:pt x="6744321" y="-21060"/>
                      <a:pt x="6899778" y="8922"/>
                      <a:pt x="7097951" y="0"/>
                    </a:cubicBezTo>
                    <a:cubicBezTo>
                      <a:pt x="7296124" y="-8922"/>
                      <a:pt x="7362228" y="12029"/>
                      <a:pt x="7448800" y="0"/>
                    </a:cubicBezTo>
                    <a:cubicBezTo>
                      <a:pt x="7535372" y="-12029"/>
                      <a:pt x="7679039" y="-11772"/>
                      <a:pt x="7907603" y="0"/>
                    </a:cubicBezTo>
                    <a:cubicBezTo>
                      <a:pt x="8136167" y="11772"/>
                      <a:pt x="8618946" y="1612"/>
                      <a:pt x="8798220" y="0"/>
                    </a:cubicBezTo>
                    <a:cubicBezTo>
                      <a:pt x="8977494" y="-1612"/>
                      <a:pt x="9068671" y="-13740"/>
                      <a:pt x="9257023" y="0"/>
                    </a:cubicBezTo>
                    <a:cubicBezTo>
                      <a:pt x="9445375" y="13740"/>
                      <a:pt x="9606202" y="15370"/>
                      <a:pt x="9715826" y="0"/>
                    </a:cubicBezTo>
                    <a:cubicBezTo>
                      <a:pt x="9825450" y="-15370"/>
                      <a:pt x="9973476" y="-21605"/>
                      <a:pt x="10174629" y="0"/>
                    </a:cubicBezTo>
                    <a:cubicBezTo>
                      <a:pt x="10375782" y="21605"/>
                      <a:pt x="10522774" y="8912"/>
                      <a:pt x="10795362" y="0"/>
                    </a:cubicBezTo>
                    <a:cubicBezTo>
                      <a:pt x="10776234" y="144552"/>
                      <a:pt x="10825431" y="485625"/>
                      <a:pt x="10795362" y="630646"/>
                    </a:cubicBezTo>
                    <a:cubicBezTo>
                      <a:pt x="10765293" y="775667"/>
                      <a:pt x="10775174" y="938172"/>
                      <a:pt x="10795362" y="1206188"/>
                    </a:cubicBezTo>
                    <a:cubicBezTo>
                      <a:pt x="10815550" y="1474204"/>
                      <a:pt x="10786377" y="1555647"/>
                      <a:pt x="10795362" y="1836834"/>
                    </a:cubicBezTo>
                    <a:cubicBezTo>
                      <a:pt x="10621975" y="1833031"/>
                      <a:pt x="10283379" y="1844167"/>
                      <a:pt x="10120652" y="1836834"/>
                    </a:cubicBezTo>
                    <a:cubicBezTo>
                      <a:pt x="9957925" y="1829502"/>
                      <a:pt x="9772977" y="1830665"/>
                      <a:pt x="9445942" y="1836834"/>
                    </a:cubicBezTo>
                    <a:cubicBezTo>
                      <a:pt x="9118907" y="1843004"/>
                      <a:pt x="9062226" y="1839971"/>
                      <a:pt x="8771232" y="1836834"/>
                    </a:cubicBezTo>
                    <a:cubicBezTo>
                      <a:pt x="8480238" y="1833698"/>
                      <a:pt x="8264267" y="1808108"/>
                      <a:pt x="7988568" y="1836834"/>
                    </a:cubicBezTo>
                    <a:cubicBezTo>
                      <a:pt x="7712869" y="1865560"/>
                      <a:pt x="7538347" y="1865756"/>
                      <a:pt x="7097951" y="1836834"/>
                    </a:cubicBezTo>
                    <a:cubicBezTo>
                      <a:pt x="6657555" y="1807912"/>
                      <a:pt x="6843644" y="1837440"/>
                      <a:pt x="6747101" y="1836834"/>
                    </a:cubicBezTo>
                    <a:cubicBezTo>
                      <a:pt x="6650558" y="1836229"/>
                      <a:pt x="6479385" y="1850963"/>
                      <a:pt x="6396252" y="1836834"/>
                    </a:cubicBezTo>
                    <a:cubicBezTo>
                      <a:pt x="6313119" y="1822705"/>
                      <a:pt x="5982065" y="1824660"/>
                      <a:pt x="5829495" y="1836834"/>
                    </a:cubicBezTo>
                    <a:cubicBezTo>
                      <a:pt x="5676925" y="1849008"/>
                      <a:pt x="5382061" y="1819331"/>
                      <a:pt x="5154785" y="1836834"/>
                    </a:cubicBezTo>
                    <a:cubicBezTo>
                      <a:pt x="4927509" y="1854338"/>
                      <a:pt x="4715825" y="1838116"/>
                      <a:pt x="4588029" y="1836834"/>
                    </a:cubicBezTo>
                    <a:cubicBezTo>
                      <a:pt x="4460233" y="1835552"/>
                      <a:pt x="4049687" y="1839921"/>
                      <a:pt x="3805365" y="1836834"/>
                    </a:cubicBezTo>
                    <a:cubicBezTo>
                      <a:pt x="3561043" y="1833747"/>
                      <a:pt x="3259827" y="1820694"/>
                      <a:pt x="2914748" y="1836834"/>
                    </a:cubicBezTo>
                    <a:cubicBezTo>
                      <a:pt x="2569669" y="1852974"/>
                      <a:pt x="2568497" y="1869188"/>
                      <a:pt x="2240038" y="1836834"/>
                    </a:cubicBezTo>
                    <a:cubicBezTo>
                      <a:pt x="1911579" y="1804481"/>
                      <a:pt x="1794799" y="1855480"/>
                      <a:pt x="1673281" y="1836834"/>
                    </a:cubicBezTo>
                    <a:cubicBezTo>
                      <a:pt x="1551763" y="1818188"/>
                      <a:pt x="981551" y="1821830"/>
                      <a:pt x="782664" y="1836834"/>
                    </a:cubicBezTo>
                    <a:cubicBezTo>
                      <a:pt x="583777" y="1851838"/>
                      <a:pt x="328286" y="1813419"/>
                      <a:pt x="0" y="1836834"/>
                    </a:cubicBezTo>
                    <a:cubicBezTo>
                      <a:pt x="787" y="1554151"/>
                      <a:pt x="8102" y="1436113"/>
                      <a:pt x="0" y="1206188"/>
                    </a:cubicBezTo>
                    <a:cubicBezTo>
                      <a:pt x="-8102" y="976263"/>
                      <a:pt x="2597" y="761955"/>
                      <a:pt x="0" y="649015"/>
                    </a:cubicBezTo>
                    <a:cubicBezTo>
                      <a:pt x="-2597" y="536075"/>
                      <a:pt x="13581" y="27545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0E98F13-7622-DEC3-6E49-237017BB5464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2335EFD-C094-B193-DC59-7F13BBB8FDB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409673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561" y="1539789"/>
                <a:ext cx="7085511" cy="463717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ea typeface="Lato" panose="020F0502020204030203" pitchFamily="34" charset="0"/>
                  </a:rPr>
                  <a:t>Consider the thermal expansion equation </a:t>
                </a:r>
                <a:br>
                  <a:rPr lang="en-GB" dirty="0">
                    <a:ea typeface="Lato" panose="020F050202020403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∆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l-GR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× ∆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×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GB" dirty="0"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ea typeface="Lato" panose="020F050202020403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15.5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mK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>
                  <a:effectLst/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b="1" dirty="0">
                    <a:effectLst/>
                    <a:ea typeface="Lato" panose="020F0502020204030203" pitchFamily="34" charset="0"/>
                  </a:rPr>
                  <a:t>Work out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𝚫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𝑳</m:t>
                    </m:r>
                  </m:oMath>
                </a14:m>
                <a:r>
                  <a:rPr lang="en-GB" b="1" dirty="0">
                    <a:effectLst/>
                    <a:ea typeface="Lato" panose="020F0502020204030203" pitchFamily="34" charset="0"/>
                  </a:rPr>
                  <a:t> by substituting the values.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561" y="1539789"/>
                <a:ext cx="7085511" cy="4637173"/>
              </a:xfrm>
              <a:blipFill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C956F4E4-4F7B-EA73-5F5E-0716435C9A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572" y="718649"/>
                <a:ext cx="4305300" cy="5282101"/>
              </a:xfrm>
              <a:custGeom>
                <a:avLst/>
                <a:gdLst>
                  <a:gd name="csX0" fmla="*/ 0 w 4305300"/>
                  <a:gd name="csY0" fmla="*/ 0 h 5282101"/>
                  <a:gd name="csX1" fmla="*/ 485884 w 4305300"/>
                  <a:gd name="csY1" fmla="*/ 0 h 5282101"/>
                  <a:gd name="csX2" fmla="*/ 1057874 w 4305300"/>
                  <a:gd name="csY2" fmla="*/ 0 h 5282101"/>
                  <a:gd name="csX3" fmla="*/ 1759023 w 4305300"/>
                  <a:gd name="csY3" fmla="*/ 0 h 5282101"/>
                  <a:gd name="csX4" fmla="*/ 2244906 w 4305300"/>
                  <a:gd name="csY4" fmla="*/ 0 h 5282101"/>
                  <a:gd name="csX5" fmla="*/ 2773843 w 4305300"/>
                  <a:gd name="csY5" fmla="*/ 0 h 5282101"/>
                  <a:gd name="csX6" fmla="*/ 3388886 w 4305300"/>
                  <a:gd name="csY6" fmla="*/ 0 h 5282101"/>
                  <a:gd name="csX7" fmla="*/ 4305300 w 4305300"/>
                  <a:gd name="csY7" fmla="*/ 0 h 5282101"/>
                  <a:gd name="csX8" fmla="*/ 4305300 w 4305300"/>
                  <a:gd name="csY8" fmla="*/ 765905 h 5282101"/>
                  <a:gd name="csX9" fmla="*/ 4305300 w 4305300"/>
                  <a:gd name="csY9" fmla="*/ 1531809 h 5282101"/>
                  <a:gd name="csX10" fmla="*/ 4305300 w 4305300"/>
                  <a:gd name="csY10" fmla="*/ 2244893 h 5282101"/>
                  <a:gd name="csX11" fmla="*/ 4305300 w 4305300"/>
                  <a:gd name="csY11" fmla="*/ 2852335 h 5282101"/>
                  <a:gd name="csX12" fmla="*/ 4305300 w 4305300"/>
                  <a:gd name="csY12" fmla="*/ 3406955 h 5282101"/>
                  <a:gd name="csX13" fmla="*/ 4305300 w 4305300"/>
                  <a:gd name="csY13" fmla="*/ 4172860 h 5282101"/>
                  <a:gd name="csX14" fmla="*/ 4305300 w 4305300"/>
                  <a:gd name="csY14" fmla="*/ 5282101 h 5282101"/>
                  <a:gd name="csX15" fmla="*/ 3776363 w 4305300"/>
                  <a:gd name="csY15" fmla="*/ 5282101 h 5282101"/>
                  <a:gd name="csX16" fmla="*/ 3161320 w 4305300"/>
                  <a:gd name="csY16" fmla="*/ 5282101 h 5282101"/>
                  <a:gd name="csX17" fmla="*/ 2546277 w 4305300"/>
                  <a:gd name="csY17" fmla="*/ 5282101 h 5282101"/>
                  <a:gd name="csX18" fmla="*/ 1931235 w 4305300"/>
                  <a:gd name="csY18" fmla="*/ 5282101 h 5282101"/>
                  <a:gd name="csX19" fmla="*/ 1316192 w 4305300"/>
                  <a:gd name="csY19" fmla="*/ 5282101 h 5282101"/>
                  <a:gd name="csX20" fmla="*/ 615043 w 4305300"/>
                  <a:gd name="csY20" fmla="*/ 5282101 h 5282101"/>
                  <a:gd name="csX21" fmla="*/ 0 w 4305300"/>
                  <a:gd name="csY21" fmla="*/ 5282101 h 5282101"/>
                  <a:gd name="csX22" fmla="*/ 0 w 4305300"/>
                  <a:gd name="csY22" fmla="*/ 4674659 h 5282101"/>
                  <a:gd name="csX23" fmla="*/ 0 w 4305300"/>
                  <a:gd name="csY23" fmla="*/ 4172860 h 5282101"/>
                  <a:gd name="csX24" fmla="*/ 0 w 4305300"/>
                  <a:gd name="csY24" fmla="*/ 3565418 h 5282101"/>
                  <a:gd name="csX25" fmla="*/ 0 w 4305300"/>
                  <a:gd name="csY25" fmla="*/ 2852335 h 5282101"/>
                  <a:gd name="csX26" fmla="*/ 0 w 4305300"/>
                  <a:gd name="csY26" fmla="*/ 2086430 h 5282101"/>
                  <a:gd name="csX27" fmla="*/ 0 w 4305300"/>
                  <a:gd name="csY27" fmla="*/ 1320525 h 5282101"/>
                  <a:gd name="csX28" fmla="*/ 0 w 4305300"/>
                  <a:gd name="csY28" fmla="*/ 765905 h 5282101"/>
                  <a:gd name="csX29" fmla="*/ 0 w 4305300"/>
                  <a:gd name="csY29" fmla="*/ 0 h 52821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4305300" h="5282101" fill="none" extrusionOk="0">
                    <a:moveTo>
                      <a:pt x="0" y="0"/>
                    </a:moveTo>
                    <a:cubicBezTo>
                      <a:pt x="184640" y="-16796"/>
                      <a:pt x="313138" y="14785"/>
                      <a:pt x="485884" y="0"/>
                    </a:cubicBezTo>
                    <a:cubicBezTo>
                      <a:pt x="658630" y="-14785"/>
                      <a:pt x="815350" y="22669"/>
                      <a:pt x="1057874" y="0"/>
                    </a:cubicBezTo>
                    <a:cubicBezTo>
                      <a:pt x="1300398" y="-22669"/>
                      <a:pt x="1535579" y="-29072"/>
                      <a:pt x="1759023" y="0"/>
                    </a:cubicBezTo>
                    <a:cubicBezTo>
                      <a:pt x="1982467" y="29072"/>
                      <a:pt x="2110459" y="-8930"/>
                      <a:pt x="2244906" y="0"/>
                    </a:cubicBezTo>
                    <a:cubicBezTo>
                      <a:pt x="2379353" y="8930"/>
                      <a:pt x="2514786" y="-23940"/>
                      <a:pt x="2773843" y="0"/>
                    </a:cubicBezTo>
                    <a:cubicBezTo>
                      <a:pt x="3032900" y="23940"/>
                      <a:pt x="3124715" y="-18444"/>
                      <a:pt x="3388886" y="0"/>
                    </a:cubicBezTo>
                    <a:cubicBezTo>
                      <a:pt x="3653057" y="18444"/>
                      <a:pt x="3953106" y="-17675"/>
                      <a:pt x="4305300" y="0"/>
                    </a:cubicBezTo>
                    <a:cubicBezTo>
                      <a:pt x="4297769" y="171141"/>
                      <a:pt x="4342391" y="392197"/>
                      <a:pt x="4305300" y="765905"/>
                    </a:cubicBezTo>
                    <a:cubicBezTo>
                      <a:pt x="4268209" y="1139614"/>
                      <a:pt x="4293094" y="1326725"/>
                      <a:pt x="4305300" y="1531809"/>
                    </a:cubicBezTo>
                    <a:cubicBezTo>
                      <a:pt x="4317506" y="1736893"/>
                      <a:pt x="4284727" y="1962176"/>
                      <a:pt x="4305300" y="2244893"/>
                    </a:cubicBezTo>
                    <a:cubicBezTo>
                      <a:pt x="4325873" y="2527610"/>
                      <a:pt x="4282929" y="2603863"/>
                      <a:pt x="4305300" y="2852335"/>
                    </a:cubicBezTo>
                    <a:cubicBezTo>
                      <a:pt x="4327671" y="3100807"/>
                      <a:pt x="4324393" y="3169978"/>
                      <a:pt x="4305300" y="3406955"/>
                    </a:cubicBezTo>
                    <a:cubicBezTo>
                      <a:pt x="4286207" y="3643932"/>
                      <a:pt x="4329762" y="3837773"/>
                      <a:pt x="4305300" y="4172860"/>
                    </a:cubicBezTo>
                    <a:cubicBezTo>
                      <a:pt x="4280838" y="4507948"/>
                      <a:pt x="4307859" y="4984362"/>
                      <a:pt x="4305300" y="5282101"/>
                    </a:cubicBezTo>
                    <a:cubicBezTo>
                      <a:pt x="4063026" y="5291823"/>
                      <a:pt x="4040199" y="5280024"/>
                      <a:pt x="3776363" y="5282101"/>
                    </a:cubicBezTo>
                    <a:cubicBezTo>
                      <a:pt x="3512527" y="5284178"/>
                      <a:pt x="3370709" y="5267685"/>
                      <a:pt x="3161320" y="5282101"/>
                    </a:cubicBezTo>
                    <a:cubicBezTo>
                      <a:pt x="2951931" y="5296517"/>
                      <a:pt x="2826149" y="5266248"/>
                      <a:pt x="2546277" y="5282101"/>
                    </a:cubicBezTo>
                    <a:cubicBezTo>
                      <a:pt x="2266405" y="5297954"/>
                      <a:pt x="2221736" y="5307222"/>
                      <a:pt x="1931235" y="5282101"/>
                    </a:cubicBezTo>
                    <a:cubicBezTo>
                      <a:pt x="1640734" y="5256980"/>
                      <a:pt x="1539968" y="5296082"/>
                      <a:pt x="1316192" y="5282101"/>
                    </a:cubicBezTo>
                    <a:cubicBezTo>
                      <a:pt x="1092416" y="5268120"/>
                      <a:pt x="908449" y="5265663"/>
                      <a:pt x="615043" y="5282101"/>
                    </a:cubicBezTo>
                    <a:cubicBezTo>
                      <a:pt x="321637" y="5298539"/>
                      <a:pt x="266673" y="5279906"/>
                      <a:pt x="0" y="5282101"/>
                    </a:cubicBezTo>
                    <a:cubicBezTo>
                      <a:pt x="-9121" y="5025745"/>
                      <a:pt x="-28069" y="4820249"/>
                      <a:pt x="0" y="4674659"/>
                    </a:cubicBezTo>
                    <a:cubicBezTo>
                      <a:pt x="28069" y="4529069"/>
                      <a:pt x="24209" y="4352517"/>
                      <a:pt x="0" y="4172860"/>
                    </a:cubicBezTo>
                    <a:cubicBezTo>
                      <a:pt x="-24209" y="3993203"/>
                      <a:pt x="12918" y="3784493"/>
                      <a:pt x="0" y="3565418"/>
                    </a:cubicBezTo>
                    <a:cubicBezTo>
                      <a:pt x="-12918" y="3346343"/>
                      <a:pt x="21021" y="3076173"/>
                      <a:pt x="0" y="2852335"/>
                    </a:cubicBezTo>
                    <a:cubicBezTo>
                      <a:pt x="-21021" y="2628497"/>
                      <a:pt x="1287" y="2258721"/>
                      <a:pt x="0" y="2086430"/>
                    </a:cubicBezTo>
                    <a:cubicBezTo>
                      <a:pt x="-1287" y="1914140"/>
                      <a:pt x="-26514" y="1506292"/>
                      <a:pt x="0" y="1320525"/>
                    </a:cubicBezTo>
                    <a:cubicBezTo>
                      <a:pt x="26514" y="1134759"/>
                      <a:pt x="24922" y="949659"/>
                      <a:pt x="0" y="765905"/>
                    </a:cubicBezTo>
                    <a:cubicBezTo>
                      <a:pt x="-24922" y="582151"/>
                      <a:pt x="9956" y="154090"/>
                      <a:pt x="0" y="0"/>
                    </a:cubicBezTo>
                    <a:close/>
                  </a:path>
                  <a:path w="4305300" h="5282101" stroke="0" extrusionOk="0">
                    <a:moveTo>
                      <a:pt x="0" y="0"/>
                    </a:moveTo>
                    <a:cubicBezTo>
                      <a:pt x="157248" y="1076"/>
                      <a:pt x="509289" y="28265"/>
                      <a:pt x="701149" y="0"/>
                    </a:cubicBezTo>
                    <a:cubicBezTo>
                      <a:pt x="893009" y="-28265"/>
                      <a:pt x="1189398" y="6506"/>
                      <a:pt x="1316192" y="0"/>
                    </a:cubicBezTo>
                    <a:cubicBezTo>
                      <a:pt x="1442986" y="-6506"/>
                      <a:pt x="1683827" y="15651"/>
                      <a:pt x="1845129" y="0"/>
                    </a:cubicBezTo>
                    <a:cubicBezTo>
                      <a:pt x="2006431" y="-15651"/>
                      <a:pt x="2332489" y="6202"/>
                      <a:pt x="2460171" y="0"/>
                    </a:cubicBezTo>
                    <a:cubicBezTo>
                      <a:pt x="2587853" y="-6202"/>
                      <a:pt x="2889243" y="-16568"/>
                      <a:pt x="3161320" y="0"/>
                    </a:cubicBezTo>
                    <a:cubicBezTo>
                      <a:pt x="3433397" y="16568"/>
                      <a:pt x="3524409" y="19771"/>
                      <a:pt x="3690257" y="0"/>
                    </a:cubicBezTo>
                    <a:cubicBezTo>
                      <a:pt x="3856105" y="-19771"/>
                      <a:pt x="4147872" y="-9548"/>
                      <a:pt x="4305300" y="0"/>
                    </a:cubicBezTo>
                    <a:cubicBezTo>
                      <a:pt x="4283641" y="266588"/>
                      <a:pt x="4303897" y="379393"/>
                      <a:pt x="4305300" y="660263"/>
                    </a:cubicBezTo>
                    <a:cubicBezTo>
                      <a:pt x="4306703" y="941133"/>
                      <a:pt x="4331983" y="982066"/>
                      <a:pt x="4305300" y="1267704"/>
                    </a:cubicBezTo>
                    <a:cubicBezTo>
                      <a:pt x="4278617" y="1553342"/>
                      <a:pt x="4336228" y="1700679"/>
                      <a:pt x="4305300" y="1980788"/>
                    </a:cubicBezTo>
                    <a:cubicBezTo>
                      <a:pt x="4274372" y="2260897"/>
                      <a:pt x="4299372" y="2364634"/>
                      <a:pt x="4305300" y="2588229"/>
                    </a:cubicBezTo>
                    <a:cubicBezTo>
                      <a:pt x="4311228" y="2811824"/>
                      <a:pt x="4317223" y="3068776"/>
                      <a:pt x="4305300" y="3195671"/>
                    </a:cubicBezTo>
                    <a:cubicBezTo>
                      <a:pt x="4293377" y="3322566"/>
                      <a:pt x="4303363" y="3649145"/>
                      <a:pt x="4305300" y="3908755"/>
                    </a:cubicBezTo>
                    <a:cubicBezTo>
                      <a:pt x="4307237" y="4168365"/>
                      <a:pt x="4309355" y="4315676"/>
                      <a:pt x="4305300" y="4516196"/>
                    </a:cubicBezTo>
                    <a:cubicBezTo>
                      <a:pt x="4301245" y="4716716"/>
                      <a:pt x="4339152" y="5017781"/>
                      <a:pt x="4305300" y="5282101"/>
                    </a:cubicBezTo>
                    <a:cubicBezTo>
                      <a:pt x="4120659" y="5272194"/>
                      <a:pt x="3831958" y="5300483"/>
                      <a:pt x="3690257" y="5282101"/>
                    </a:cubicBezTo>
                    <a:cubicBezTo>
                      <a:pt x="3548556" y="5263719"/>
                      <a:pt x="3285520" y="5300450"/>
                      <a:pt x="3032161" y="5282101"/>
                    </a:cubicBezTo>
                    <a:cubicBezTo>
                      <a:pt x="2778802" y="5263752"/>
                      <a:pt x="2593860" y="5257702"/>
                      <a:pt x="2417118" y="5282101"/>
                    </a:cubicBezTo>
                    <a:cubicBezTo>
                      <a:pt x="2240376" y="5306500"/>
                      <a:pt x="2115365" y="5282493"/>
                      <a:pt x="1931235" y="5282101"/>
                    </a:cubicBezTo>
                    <a:cubicBezTo>
                      <a:pt x="1747105" y="5281709"/>
                      <a:pt x="1582836" y="5252621"/>
                      <a:pt x="1316192" y="5282101"/>
                    </a:cubicBezTo>
                    <a:cubicBezTo>
                      <a:pt x="1049548" y="5311581"/>
                      <a:pt x="819661" y="5312600"/>
                      <a:pt x="615043" y="5282101"/>
                    </a:cubicBezTo>
                    <a:cubicBezTo>
                      <a:pt x="410425" y="5251602"/>
                      <a:pt x="272316" y="5252994"/>
                      <a:pt x="0" y="5282101"/>
                    </a:cubicBezTo>
                    <a:cubicBezTo>
                      <a:pt x="-21582" y="5113785"/>
                      <a:pt x="-32331" y="4891779"/>
                      <a:pt x="0" y="4621838"/>
                    </a:cubicBezTo>
                    <a:cubicBezTo>
                      <a:pt x="32331" y="4351897"/>
                      <a:pt x="1880" y="4203300"/>
                      <a:pt x="0" y="3908755"/>
                    </a:cubicBezTo>
                    <a:cubicBezTo>
                      <a:pt x="-1880" y="3614210"/>
                      <a:pt x="-7755" y="3478362"/>
                      <a:pt x="0" y="3142850"/>
                    </a:cubicBezTo>
                    <a:cubicBezTo>
                      <a:pt x="7755" y="2807338"/>
                      <a:pt x="35177" y="2758830"/>
                      <a:pt x="0" y="2376945"/>
                    </a:cubicBezTo>
                    <a:cubicBezTo>
                      <a:pt x="-35177" y="1995060"/>
                      <a:pt x="2891" y="2053036"/>
                      <a:pt x="0" y="1769504"/>
                    </a:cubicBezTo>
                    <a:cubicBezTo>
                      <a:pt x="-2891" y="1485972"/>
                      <a:pt x="-5641" y="1432155"/>
                      <a:pt x="0" y="1214883"/>
                    </a:cubicBezTo>
                    <a:cubicBezTo>
                      <a:pt x="5641" y="997611"/>
                      <a:pt x="-49981" y="355072"/>
                      <a:pt x="0" y="0"/>
                    </a:cubicBezTo>
                    <a:close/>
                  </a:path>
                </a:pathLst>
              </a:custGeom>
              <a:solidFill>
                <a:srgbClr val="EBDDF4"/>
              </a:solid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Hint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Make sure all units are SI units first.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Note that the value for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GB" sz="2600" i="1" dirty="0">
                    <a:effectLst/>
                    <a:latin typeface="Times New Roman" panose="020206030504050203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dirty="0">
                    <a:effectLst/>
                    <a:ea typeface="Lato" panose="020F0502020204030203" pitchFamily="34" charset="0"/>
                  </a:rPr>
                  <a:t>uses </a:t>
                </a:r>
                <a:r>
                  <a:rPr lang="el-GR" dirty="0"/>
                  <a:t>μ</a:t>
                </a:r>
                <a:r>
                  <a:rPr lang="en-GB" dirty="0"/>
                  <a:t>m.</a:t>
                </a:r>
              </a:p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l-GR" b="1" dirty="0"/>
                  <a:t>μ</a:t>
                </a:r>
                <a:r>
                  <a:rPr lang="en-GB" dirty="0"/>
                  <a:t> stands for the prefix </a:t>
                </a:r>
                <a:r>
                  <a:rPr lang="en-GB" b="1" dirty="0"/>
                  <a:t>micro</a:t>
                </a:r>
                <a:r>
                  <a:rPr lang="en-GB" dirty="0"/>
                  <a:t> and means one millionth, which is: </a:t>
                </a:r>
                <a:r>
                  <a:rPr lang="en-GB" b="1" dirty="0"/>
                  <a:t>1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10</a:t>
                </a:r>
                <a:r>
                  <a:rPr lang="en-GB" sz="1800" b="1" baseline="30000" dirty="0">
                    <a:effectLst/>
                    <a:latin typeface="Cambria Math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GB" b="1" baseline="30000" dirty="0">
                    <a:effectLst/>
                    <a:ea typeface="Lato" panose="020F0502020204030203" pitchFamily="34" charset="0"/>
                  </a:rPr>
                  <a:t>−6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ea typeface="Lato" panose="020F050202020403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15.5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m:rPr>
                              <m:nor/>
                            </m:rPr>
                            <a:rPr lang="en-GB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mK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=15.5×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mK</m:t>
                          </m:r>
                        </m:den>
                      </m:f>
                    </m:oMath>
                  </m:oMathPara>
                </a14:m>
                <a:endParaRPr lang="en-GB" dirty="0"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C956F4E4-4F7B-EA73-5F5E-0716435C9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572" y="718649"/>
                <a:ext cx="4305300" cy="5282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4305300"/>
                          <a:gd name="csY0" fmla="*/ 0 h 5282101"/>
                          <a:gd name="csX1" fmla="*/ 485884 w 4305300"/>
                          <a:gd name="csY1" fmla="*/ 0 h 5282101"/>
                          <a:gd name="csX2" fmla="*/ 1057874 w 4305300"/>
                          <a:gd name="csY2" fmla="*/ 0 h 5282101"/>
                          <a:gd name="csX3" fmla="*/ 1759023 w 4305300"/>
                          <a:gd name="csY3" fmla="*/ 0 h 5282101"/>
                          <a:gd name="csX4" fmla="*/ 2244906 w 4305300"/>
                          <a:gd name="csY4" fmla="*/ 0 h 5282101"/>
                          <a:gd name="csX5" fmla="*/ 2773843 w 4305300"/>
                          <a:gd name="csY5" fmla="*/ 0 h 5282101"/>
                          <a:gd name="csX6" fmla="*/ 3388886 w 4305300"/>
                          <a:gd name="csY6" fmla="*/ 0 h 5282101"/>
                          <a:gd name="csX7" fmla="*/ 4305300 w 4305300"/>
                          <a:gd name="csY7" fmla="*/ 0 h 5282101"/>
                          <a:gd name="csX8" fmla="*/ 4305300 w 4305300"/>
                          <a:gd name="csY8" fmla="*/ 765905 h 5282101"/>
                          <a:gd name="csX9" fmla="*/ 4305300 w 4305300"/>
                          <a:gd name="csY9" fmla="*/ 1531809 h 5282101"/>
                          <a:gd name="csX10" fmla="*/ 4305300 w 4305300"/>
                          <a:gd name="csY10" fmla="*/ 2244893 h 5282101"/>
                          <a:gd name="csX11" fmla="*/ 4305300 w 4305300"/>
                          <a:gd name="csY11" fmla="*/ 2852335 h 5282101"/>
                          <a:gd name="csX12" fmla="*/ 4305300 w 4305300"/>
                          <a:gd name="csY12" fmla="*/ 3406955 h 5282101"/>
                          <a:gd name="csX13" fmla="*/ 4305300 w 4305300"/>
                          <a:gd name="csY13" fmla="*/ 4172860 h 5282101"/>
                          <a:gd name="csX14" fmla="*/ 4305300 w 4305300"/>
                          <a:gd name="csY14" fmla="*/ 5282101 h 5282101"/>
                          <a:gd name="csX15" fmla="*/ 3776363 w 4305300"/>
                          <a:gd name="csY15" fmla="*/ 5282101 h 5282101"/>
                          <a:gd name="csX16" fmla="*/ 3161320 w 4305300"/>
                          <a:gd name="csY16" fmla="*/ 5282101 h 5282101"/>
                          <a:gd name="csX17" fmla="*/ 2546277 w 4305300"/>
                          <a:gd name="csY17" fmla="*/ 5282101 h 5282101"/>
                          <a:gd name="csX18" fmla="*/ 1931235 w 4305300"/>
                          <a:gd name="csY18" fmla="*/ 5282101 h 5282101"/>
                          <a:gd name="csX19" fmla="*/ 1316192 w 4305300"/>
                          <a:gd name="csY19" fmla="*/ 5282101 h 5282101"/>
                          <a:gd name="csX20" fmla="*/ 615043 w 4305300"/>
                          <a:gd name="csY20" fmla="*/ 5282101 h 5282101"/>
                          <a:gd name="csX21" fmla="*/ 0 w 4305300"/>
                          <a:gd name="csY21" fmla="*/ 5282101 h 5282101"/>
                          <a:gd name="csX22" fmla="*/ 0 w 4305300"/>
                          <a:gd name="csY22" fmla="*/ 4674659 h 5282101"/>
                          <a:gd name="csX23" fmla="*/ 0 w 4305300"/>
                          <a:gd name="csY23" fmla="*/ 4172860 h 5282101"/>
                          <a:gd name="csX24" fmla="*/ 0 w 4305300"/>
                          <a:gd name="csY24" fmla="*/ 3565418 h 5282101"/>
                          <a:gd name="csX25" fmla="*/ 0 w 4305300"/>
                          <a:gd name="csY25" fmla="*/ 2852335 h 5282101"/>
                          <a:gd name="csX26" fmla="*/ 0 w 4305300"/>
                          <a:gd name="csY26" fmla="*/ 2086430 h 5282101"/>
                          <a:gd name="csX27" fmla="*/ 0 w 4305300"/>
                          <a:gd name="csY27" fmla="*/ 1320525 h 5282101"/>
                          <a:gd name="csX28" fmla="*/ 0 w 4305300"/>
                          <a:gd name="csY28" fmla="*/ 765905 h 5282101"/>
                          <a:gd name="csX29" fmla="*/ 0 w 4305300"/>
                          <a:gd name="csY29" fmla="*/ 0 h 5282101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  <a:cxn ang="0">
                            <a:pos x="csX19" y="csY19"/>
                          </a:cxn>
                          <a:cxn ang="0">
                            <a:pos x="csX20" y="csY20"/>
                          </a:cxn>
                          <a:cxn ang="0">
                            <a:pos x="csX21" y="csY21"/>
                          </a:cxn>
                          <a:cxn ang="0">
                            <a:pos x="csX22" y="csY22"/>
                          </a:cxn>
                          <a:cxn ang="0">
                            <a:pos x="csX23" y="csY23"/>
                          </a:cxn>
                          <a:cxn ang="0">
                            <a:pos x="csX24" y="csY24"/>
                          </a:cxn>
                          <a:cxn ang="0">
                            <a:pos x="csX25" y="csY25"/>
                          </a:cxn>
                          <a:cxn ang="0">
                            <a:pos x="csX26" y="csY26"/>
                          </a:cxn>
                          <a:cxn ang="0">
                            <a:pos x="csX27" y="csY27"/>
                          </a:cxn>
                          <a:cxn ang="0">
                            <a:pos x="csX28" y="csY28"/>
                          </a:cxn>
                          <a:cxn ang="0">
                            <a:pos x="csX29" y="csY29"/>
                          </a:cxn>
                        </a:cxnLst>
                        <a:rect l="l" t="t" r="r" b="b"/>
                        <a:pathLst>
                          <a:path w="4305300" h="5282101" fill="none" extrusionOk="0">
                            <a:moveTo>
                              <a:pt x="0" y="0"/>
                            </a:moveTo>
                            <a:cubicBezTo>
                              <a:pt x="184640" y="-16796"/>
                              <a:pt x="313138" y="14785"/>
                              <a:pt x="485884" y="0"/>
                            </a:cubicBezTo>
                            <a:cubicBezTo>
                              <a:pt x="658630" y="-14785"/>
                              <a:pt x="815350" y="22669"/>
                              <a:pt x="1057874" y="0"/>
                            </a:cubicBezTo>
                            <a:cubicBezTo>
                              <a:pt x="1300398" y="-22669"/>
                              <a:pt x="1535579" y="-29072"/>
                              <a:pt x="1759023" y="0"/>
                            </a:cubicBezTo>
                            <a:cubicBezTo>
                              <a:pt x="1982467" y="29072"/>
                              <a:pt x="2110459" y="-8930"/>
                              <a:pt x="2244906" y="0"/>
                            </a:cubicBezTo>
                            <a:cubicBezTo>
                              <a:pt x="2379353" y="8930"/>
                              <a:pt x="2514786" y="-23940"/>
                              <a:pt x="2773843" y="0"/>
                            </a:cubicBezTo>
                            <a:cubicBezTo>
                              <a:pt x="3032900" y="23940"/>
                              <a:pt x="3124715" y="-18444"/>
                              <a:pt x="3388886" y="0"/>
                            </a:cubicBezTo>
                            <a:cubicBezTo>
                              <a:pt x="3653057" y="18444"/>
                              <a:pt x="3953106" y="-17675"/>
                              <a:pt x="4305300" y="0"/>
                            </a:cubicBezTo>
                            <a:cubicBezTo>
                              <a:pt x="4297769" y="171141"/>
                              <a:pt x="4342391" y="392197"/>
                              <a:pt x="4305300" y="765905"/>
                            </a:cubicBezTo>
                            <a:cubicBezTo>
                              <a:pt x="4268209" y="1139614"/>
                              <a:pt x="4293094" y="1326725"/>
                              <a:pt x="4305300" y="1531809"/>
                            </a:cubicBezTo>
                            <a:cubicBezTo>
                              <a:pt x="4317506" y="1736893"/>
                              <a:pt x="4284727" y="1962176"/>
                              <a:pt x="4305300" y="2244893"/>
                            </a:cubicBezTo>
                            <a:cubicBezTo>
                              <a:pt x="4325873" y="2527610"/>
                              <a:pt x="4282929" y="2603863"/>
                              <a:pt x="4305300" y="2852335"/>
                            </a:cubicBezTo>
                            <a:cubicBezTo>
                              <a:pt x="4327671" y="3100807"/>
                              <a:pt x="4324393" y="3169978"/>
                              <a:pt x="4305300" y="3406955"/>
                            </a:cubicBezTo>
                            <a:cubicBezTo>
                              <a:pt x="4286207" y="3643932"/>
                              <a:pt x="4329762" y="3837773"/>
                              <a:pt x="4305300" y="4172860"/>
                            </a:cubicBezTo>
                            <a:cubicBezTo>
                              <a:pt x="4280838" y="4507948"/>
                              <a:pt x="4307859" y="4984362"/>
                              <a:pt x="4305300" y="5282101"/>
                            </a:cubicBezTo>
                            <a:cubicBezTo>
                              <a:pt x="4063026" y="5291823"/>
                              <a:pt x="4040199" y="5280024"/>
                              <a:pt x="3776363" y="5282101"/>
                            </a:cubicBezTo>
                            <a:cubicBezTo>
                              <a:pt x="3512527" y="5284178"/>
                              <a:pt x="3370709" y="5267685"/>
                              <a:pt x="3161320" y="5282101"/>
                            </a:cubicBezTo>
                            <a:cubicBezTo>
                              <a:pt x="2951931" y="5296517"/>
                              <a:pt x="2826149" y="5266248"/>
                              <a:pt x="2546277" y="5282101"/>
                            </a:cubicBezTo>
                            <a:cubicBezTo>
                              <a:pt x="2266405" y="5297954"/>
                              <a:pt x="2221736" y="5307222"/>
                              <a:pt x="1931235" y="5282101"/>
                            </a:cubicBezTo>
                            <a:cubicBezTo>
                              <a:pt x="1640734" y="5256980"/>
                              <a:pt x="1539968" y="5296082"/>
                              <a:pt x="1316192" y="5282101"/>
                            </a:cubicBezTo>
                            <a:cubicBezTo>
                              <a:pt x="1092416" y="5268120"/>
                              <a:pt x="908449" y="5265663"/>
                              <a:pt x="615043" y="5282101"/>
                            </a:cubicBezTo>
                            <a:cubicBezTo>
                              <a:pt x="321637" y="5298539"/>
                              <a:pt x="266673" y="5279906"/>
                              <a:pt x="0" y="5282101"/>
                            </a:cubicBezTo>
                            <a:cubicBezTo>
                              <a:pt x="-9121" y="5025745"/>
                              <a:pt x="-28069" y="4820249"/>
                              <a:pt x="0" y="4674659"/>
                            </a:cubicBezTo>
                            <a:cubicBezTo>
                              <a:pt x="28069" y="4529069"/>
                              <a:pt x="24209" y="4352517"/>
                              <a:pt x="0" y="4172860"/>
                            </a:cubicBezTo>
                            <a:cubicBezTo>
                              <a:pt x="-24209" y="3993203"/>
                              <a:pt x="12918" y="3784493"/>
                              <a:pt x="0" y="3565418"/>
                            </a:cubicBezTo>
                            <a:cubicBezTo>
                              <a:pt x="-12918" y="3346343"/>
                              <a:pt x="21021" y="3076173"/>
                              <a:pt x="0" y="2852335"/>
                            </a:cubicBezTo>
                            <a:cubicBezTo>
                              <a:pt x="-21021" y="2628497"/>
                              <a:pt x="1287" y="2258721"/>
                              <a:pt x="0" y="2086430"/>
                            </a:cubicBezTo>
                            <a:cubicBezTo>
                              <a:pt x="-1287" y="1914140"/>
                              <a:pt x="-26514" y="1506292"/>
                              <a:pt x="0" y="1320525"/>
                            </a:cubicBezTo>
                            <a:cubicBezTo>
                              <a:pt x="26514" y="1134759"/>
                              <a:pt x="24922" y="949659"/>
                              <a:pt x="0" y="765905"/>
                            </a:cubicBezTo>
                            <a:cubicBezTo>
                              <a:pt x="-24922" y="582151"/>
                              <a:pt x="9956" y="154090"/>
                              <a:pt x="0" y="0"/>
                            </a:cubicBezTo>
                            <a:close/>
                          </a:path>
                          <a:path w="4305300" h="5282101" stroke="0" extrusionOk="0">
                            <a:moveTo>
                              <a:pt x="0" y="0"/>
                            </a:moveTo>
                            <a:cubicBezTo>
                              <a:pt x="157248" y="1076"/>
                              <a:pt x="509289" y="28265"/>
                              <a:pt x="701149" y="0"/>
                            </a:cubicBezTo>
                            <a:cubicBezTo>
                              <a:pt x="893009" y="-28265"/>
                              <a:pt x="1189398" y="6506"/>
                              <a:pt x="1316192" y="0"/>
                            </a:cubicBezTo>
                            <a:cubicBezTo>
                              <a:pt x="1442986" y="-6506"/>
                              <a:pt x="1683827" y="15651"/>
                              <a:pt x="1845129" y="0"/>
                            </a:cubicBezTo>
                            <a:cubicBezTo>
                              <a:pt x="2006431" y="-15651"/>
                              <a:pt x="2332489" y="6202"/>
                              <a:pt x="2460171" y="0"/>
                            </a:cubicBezTo>
                            <a:cubicBezTo>
                              <a:pt x="2587853" y="-6202"/>
                              <a:pt x="2889243" y="-16568"/>
                              <a:pt x="3161320" y="0"/>
                            </a:cubicBezTo>
                            <a:cubicBezTo>
                              <a:pt x="3433397" y="16568"/>
                              <a:pt x="3524409" y="19771"/>
                              <a:pt x="3690257" y="0"/>
                            </a:cubicBezTo>
                            <a:cubicBezTo>
                              <a:pt x="3856105" y="-19771"/>
                              <a:pt x="4147872" y="-9548"/>
                              <a:pt x="4305300" y="0"/>
                            </a:cubicBezTo>
                            <a:cubicBezTo>
                              <a:pt x="4283641" y="266588"/>
                              <a:pt x="4303897" y="379393"/>
                              <a:pt x="4305300" y="660263"/>
                            </a:cubicBezTo>
                            <a:cubicBezTo>
                              <a:pt x="4306703" y="941133"/>
                              <a:pt x="4331983" y="982066"/>
                              <a:pt x="4305300" y="1267704"/>
                            </a:cubicBezTo>
                            <a:cubicBezTo>
                              <a:pt x="4278617" y="1553342"/>
                              <a:pt x="4336228" y="1700679"/>
                              <a:pt x="4305300" y="1980788"/>
                            </a:cubicBezTo>
                            <a:cubicBezTo>
                              <a:pt x="4274372" y="2260897"/>
                              <a:pt x="4299372" y="2364634"/>
                              <a:pt x="4305300" y="2588229"/>
                            </a:cubicBezTo>
                            <a:cubicBezTo>
                              <a:pt x="4311228" y="2811824"/>
                              <a:pt x="4317223" y="3068776"/>
                              <a:pt x="4305300" y="3195671"/>
                            </a:cubicBezTo>
                            <a:cubicBezTo>
                              <a:pt x="4293377" y="3322566"/>
                              <a:pt x="4303363" y="3649145"/>
                              <a:pt x="4305300" y="3908755"/>
                            </a:cubicBezTo>
                            <a:cubicBezTo>
                              <a:pt x="4307237" y="4168365"/>
                              <a:pt x="4309355" y="4315676"/>
                              <a:pt x="4305300" y="4516196"/>
                            </a:cubicBezTo>
                            <a:cubicBezTo>
                              <a:pt x="4301245" y="4716716"/>
                              <a:pt x="4339152" y="5017781"/>
                              <a:pt x="4305300" y="5282101"/>
                            </a:cubicBezTo>
                            <a:cubicBezTo>
                              <a:pt x="4120659" y="5272194"/>
                              <a:pt x="3831958" y="5300483"/>
                              <a:pt x="3690257" y="5282101"/>
                            </a:cubicBezTo>
                            <a:cubicBezTo>
                              <a:pt x="3548556" y="5263719"/>
                              <a:pt x="3285520" y="5300450"/>
                              <a:pt x="3032161" y="5282101"/>
                            </a:cubicBezTo>
                            <a:cubicBezTo>
                              <a:pt x="2778802" y="5263752"/>
                              <a:pt x="2593860" y="5257702"/>
                              <a:pt x="2417118" y="5282101"/>
                            </a:cubicBezTo>
                            <a:cubicBezTo>
                              <a:pt x="2240376" y="5306500"/>
                              <a:pt x="2115365" y="5282493"/>
                              <a:pt x="1931235" y="5282101"/>
                            </a:cubicBezTo>
                            <a:cubicBezTo>
                              <a:pt x="1747105" y="5281709"/>
                              <a:pt x="1582836" y="5252621"/>
                              <a:pt x="1316192" y="5282101"/>
                            </a:cubicBezTo>
                            <a:cubicBezTo>
                              <a:pt x="1049548" y="5311581"/>
                              <a:pt x="819661" y="5312600"/>
                              <a:pt x="615043" y="5282101"/>
                            </a:cubicBezTo>
                            <a:cubicBezTo>
                              <a:pt x="410425" y="5251602"/>
                              <a:pt x="272316" y="5252994"/>
                              <a:pt x="0" y="5282101"/>
                            </a:cubicBezTo>
                            <a:cubicBezTo>
                              <a:pt x="-21582" y="5113785"/>
                              <a:pt x="-32331" y="4891779"/>
                              <a:pt x="0" y="4621838"/>
                            </a:cubicBezTo>
                            <a:cubicBezTo>
                              <a:pt x="32331" y="4351897"/>
                              <a:pt x="1880" y="4203300"/>
                              <a:pt x="0" y="3908755"/>
                            </a:cubicBezTo>
                            <a:cubicBezTo>
                              <a:pt x="-1880" y="3614210"/>
                              <a:pt x="-7755" y="3478362"/>
                              <a:pt x="0" y="3142850"/>
                            </a:cubicBezTo>
                            <a:cubicBezTo>
                              <a:pt x="7755" y="2807338"/>
                              <a:pt x="35177" y="2758830"/>
                              <a:pt x="0" y="2376945"/>
                            </a:cubicBezTo>
                            <a:cubicBezTo>
                              <a:pt x="-35177" y="1995060"/>
                              <a:pt x="2891" y="2053036"/>
                              <a:pt x="0" y="1769504"/>
                            </a:cubicBezTo>
                            <a:cubicBezTo>
                              <a:pt x="-2891" y="1485972"/>
                              <a:pt x="-5641" y="1432155"/>
                              <a:pt x="0" y="1214883"/>
                            </a:cubicBezTo>
                            <a:cubicBezTo>
                              <a:pt x="5641" y="997611"/>
                              <a:pt x="-49981" y="35507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D2805711-AF9C-68EB-1969-35425A828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575" y="4302106"/>
                <a:ext cx="5954782" cy="1698644"/>
              </a:xfrm>
              <a:custGeom>
                <a:avLst/>
                <a:gdLst>
                  <a:gd name="csX0" fmla="*/ 0 w 5954782"/>
                  <a:gd name="csY0" fmla="*/ 0 h 1698644"/>
                  <a:gd name="csX1" fmla="*/ 780738 w 5954782"/>
                  <a:gd name="csY1" fmla="*/ 0 h 1698644"/>
                  <a:gd name="csX2" fmla="*/ 1382833 w 5954782"/>
                  <a:gd name="csY2" fmla="*/ 0 h 1698644"/>
                  <a:gd name="csX3" fmla="*/ 2104023 w 5954782"/>
                  <a:gd name="csY3" fmla="*/ 0 h 1698644"/>
                  <a:gd name="csX4" fmla="*/ 2587022 w 5954782"/>
                  <a:gd name="csY4" fmla="*/ 0 h 1698644"/>
                  <a:gd name="csX5" fmla="*/ 3367760 w 5954782"/>
                  <a:gd name="csY5" fmla="*/ 0 h 1698644"/>
                  <a:gd name="csX6" fmla="*/ 4029402 w 5954782"/>
                  <a:gd name="csY6" fmla="*/ 0 h 1698644"/>
                  <a:gd name="csX7" fmla="*/ 4631497 w 5954782"/>
                  <a:gd name="csY7" fmla="*/ 0 h 1698644"/>
                  <a:gd name="csX8" fmla="*/ 5954782 w 5954782"/>
                  <a:gd name="csY8" fmla="*/ 0 h 1698644"/>
                  <a:gd name="csX9" fmla="*/ 5954782 w 5954782"/>
                  <a:gd name="csY9" fmla="*/ 515255 h 1698644"/>
                  <a:gd name="csX10" fmla="*/ 5954782 w 5954782"/>
                  <a:gd name="csY10" fmla="*/ 1115443 h 1698644"/>
                  <a:gd name="csX11" fmla="*/ 5954782 w 5954782"/>
                  <a:gd name="csY11" fmla="*/ 1698644 h 1698644"/>
                  <a:gd name="csX12" fmla="*/ 5233592 w 5954782"/>
                  <a:gd name="csY12" fmla="*/ 1698644 h 1698644"/>
                  <a:gd name="csX13" fmla="*/ 4750593 w 5954782"/>
                  <a:gd name="csY13" fmla="*/ 1698644 h 1698644"/>
                  <a:gd name="csX14" fmla="*/ 4267594 w 5954782"/>
                  <a:gd name="csY14" fmla="*/ 1698644 h 1698644"/>
                  <a:gd name="csX15" fmla="*/ 3784595 w 5954782"/>
                  <a:gd name="csY15" fmla="*/ 1698644 h 1698644"/>
                  <a:gd name="csX16" fmla="*/ 3063405 w 5954782"/>
                  <a:gd name="csY16" fmla="*/ 1698644 h 1698644"/>
                  <a:gd name="csX17" fmla="*/ 2580406 w 5954782"/>
                  <a:gd name="csY17" fmla="*/ 1698644 h 1698644"/>
                  <a:gd name="csX18" fmla="*/ 2097407 w 5954782"/>
                  <a:gd name="csY18" fmla="*/ 1698644 h 1698644"/>
                  <a:gd name="csX19" fmla="*/ 1614408 w 5954782"/>
                  <a:gd name="csY19" fmla="*/ 1698644 h 1698644"/>
                  <a:gd name="csX20" fmla="*/ 1012313 w 5954782"/>
                  <a:gd name="csY20" fmla="*/ 1698644 h 1698644"/>
                  <a:gd name="csX21" fmla="*/ 0 w 5954782"/>
                  <a:gd name="csY21" fmla="*/ 1698644 h 1698644"/>
                  <a:gd name="csX22" fmla="*/ 0 w 5954782"/>
                  <a:gd name="csY22" fmla="*/ 1132429 h 1698644"/>
                  <a:gd name="csX23" fmla="*/ 0 w 5954782"/>
                  <a:gd name="csY23" fmla="*/ 600188 h 1698644"/>
                  <a:gd name="csX24" fmla="*/ 0 w 5954782"/>
                  <a:gd name="csY24" fmla="*/ 0 h 16986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</a:cxnLst>
                <a:rect l="l" t="t" r="r" b="b"/>
                <a:pathLst>
                  <a:path w="5954782" h="1698644" fill="none" extrusionOk="0">
                    <a:moveTo>
                      <a:pt x="0" y="0"/>
                    </a:moveTo>
                    <a:cubicBezTo>
                      <a:pt x="231870" y="812"/>
                      <a:pt x="536530" y="30"/>
                      <a:pt x="780738" y="0"/>
                    </a:cubicBezTo>
                    <a:cubicBezTo>
                      <a:pt x="1024946" y="-30"/>
                      <a:pt x="1235251" y="-7928"/>
                      <a:pt x="1382833" y="0"/>
                    </a:cubicBezTo>
                    <a:cubicBezTo>
                      <a:pt x="1530415" y="7928"/>
                      <a:pt x="1822249" y="24720"/>
                      <a:pt x="2104023" y="0"/>
                    </a:cubicBezTo>
                    <a:cubicBezTo>
                      <a:pt x="2385797" y="-24720"/>
                      <a:pt x="2392909" y="18122"/>
                      <a:pt x="2587022" y="0"/>
                    </a:cubicBezTo>
                    <a:cubicBezTo>
                      <a:pt x="2781135" y="-18122"/>
                      <a:pt x="3068848" y="20372"/>
                      <a:pt x="3367760" y="0"/>
                    </a:cubicBezTo>
                    <a:cubicBezTo>
                      <a:pt x="3666672" y="-20372"/>
                      <a:pt x="3884780" y="16860"/>
                      <a:pt x="4029402" y="0"/>
                    </a:cubicBezTo>
                    <a:cubicBezTo>
                      <a:pt x="4174024" y="-16860"/>
                      <a:pt x="4400441" y="5524"/>
                      <a:pt x="4631497" y="0"/>
                    </a:cubicBezTo>
                    <a:cubicBezTo>
                      <a:pt x="4862553" y="-5524"/>
                      <a:pt x="5639025" y="-33391"/>
                      <a:pt x="5954782" y="0"/>
                    </a:cubicBezTo>
                    <a:cubicBezTo>
                      <a:pt x="5951739" y="255438"/>
                      <a:pt x="5952642" y="382029"/>
                      <a:pt x="5954782" y="515255"/>
                    </a:cubicBezTo>
                    <a:cubicBezTo>
                      <a:pt x="5956922" y="648481"/>
                      <a:pt x="5953567" y="915150"/>
                      <a:pt x="5954782" y="1115443"/>
                    </a:cubicBezTo>
                    <a:cubicBezTo>
                      <a:pt x="5955997" y="1315736"/>
                      <a:pt x="5960444" y="1509041"/>
                      <a:pt x="5954782" y="1698644"/>
                    </a:cubicBezTo>
                    <a:cubicBezTo>
                      <a:pt x="5629103" y="1695659"/>
                      <a:pt x="5491158" y="1717774"/>
                      <a:pt x="5233592" y="1698644"/>
                    </a:cubicBezTo>
                    <a:cubicBezTo>
                      <a:pt x="4976026" y="1679515"/>
                      <a:pt x="4987946" y="1676485"/>
                      <a:pt x="4750593" y="1698644"/>
                    </a:cubicBezTo>
                    <a:cubicBezTo>
                      <a:pt x="4513240" y="1720803"/>
                      <a:pt x="4409548" y="1708534"/>
                      <a:pt x="4267594" y="1698644"/>
                    </a:cubicBezTo>
                    <a:cubicBezTo>
                      <a:pt x="4125640" y="1688754"/>
                      <a:pt x="3904231" y="1702438"/>
                      <a:pt x="3784595" y="1698644"/>
                    </a:cubicBezTo>
                    <a:cubicBezTo>
                      <a:pt x="3664959" y="1694850"/>
                      <a:pt x="3342397" y="1731012"/>
                      <a:pt x="3063405" y="1698644"/>
                    </a:cubicBezTo>
                    <a:cubicBezTo>
                      <a:pt x="2784413" y="1666277"/>
                      <a:pt x="2704487" y="1705184"/>
                      <a:pt x="2580406" y="1698644"/>
                    </a:cubicBezTo>
                    <a:cubicBezTo>
                      <a:pt x="2456325" y="1692104"/>
                      <a:pt x="2210162" y="1691117"/>
                      <a:pt x="2097407" y="1698644"/>
                    </a:cubicBezTo>
                    <a:cubicBezTo>
                      <a:pt x="1984652" y="1706171"/>
                      <a:pt x="1830600" y="1689383"/>
                      <a:pt x="1614408" y="1698644"/>
                    </a:cubicBezTo>
                    <a:cubicBezTo>
                      <a:pt x="1398216" y="1707905"/>
                      <a:pt x="1182993" y="1715718"/>
                      <a:pt x="1012313" y="1698644"/>
                    </a:cubicBezTo>
                    <a:cubicBezTo>
                      <a:pt x="841633" y="1681570"/>
                      <a:pt x="208553" y="1656260"/>
                      <a:pt x="0" y="1698644"/>
                    </a:cubicBezTo>
                    <a:cubicBezTo>
                      <a:pt x="-24868" y="1451558"/>
                      <a:pt x="-5106" y="1387247"/>
                      <a:pt x="0" y="1132429"/>
                    </a:cubicBezTo>
                    <a:cubicBezTo>
                      <a:pt x="5106" y="877612"/>
                      <a:pt x="-6026" y="791491"/>
                      <a:pt x="0" y="600188"/>
                    </a:cubicBezTo>
                    <a:cubicBezTo>
                      <a:pt x="6026" y="408885"/>
                      <a:pt x="-15820" y="225948"/>
                      <a:pt x="0" y="0"/>
                    </a:cubicBezTo>
                    <a:close/>
                  </a:path>
                  <a:path w="5954782" h="1698644" stroke="0" extrusionOk="0">
                    <a:moveTo>
                      <a:pt x="0" y="0"/>
                    </a:moveTo>
                    <a:cubicBezTo>
                      <a:pt x="283128" y="2127"/>
                      <a:pt x="450436" y="-545"/>
                      <a:pt x="780738" y="0"/>
                    </a:cubicBezTo>
                    <a:cubicBezTo>
                      <a:pt x="1111040" y="545"/>
                      <a:pt x="1227904" y="-10535"/>
                      <a:pt x="1442381" y="0"/>
                    </a:cubicBezTo>
                    <a:cubicBezTo>
                      <a:pt x="1656858" y="10535"/>
                      <a:pt x="1737301" y="-5550"/>
                      <a:pt x="1984927" y="0"/>
                    </a:cubicBezTo>
                    <a:cubicBezTo>
                      <a:pt x="2232553" y="5550"/>
                      <a:pt x="2405918" y="-7009"/>
                      <a:pt x="2646570" y="0"/>
                    </a:cubicBezTo>
                    <a:cubicBezTo>
                      <a:pt x="2887222" y="7009"/>
                      <a:pt x="3166398" y="32856"/>
                      <a:pt x="3427308" y="0"/>
                    </a:cubicBezTo>
                    <a:cubicBezTo>
                      <a:pt x="3688218" y="-32856"/>
                      <a:pt x="3819243" y="-23330"/>
                      <a:pt x="3969855" y="0"/>
                    </a:cubicBezTo>
                    <a:cubicBezTo>
                      <a:pt x="4120467" y="23330"/>
                      <a:pt x="4255165" y="4519"/>
                      <a:pt x="4452854" y="0"/>
                    </a:cubicBezTo>
                    <a:cubicBezTo>
                      <a:pt x="4650543" y="-4519"/>
                      <a:pt x="4875526" y="-14071"/>
                      <a:pt x="5114496" y="0"/>
                    </a:cubicBezTo>
                    <a:cubicBezTo>
                      <a:pt x="5353466" y="14071"/>
                      <a:pt x="5588403" y="1056"/>
                      <a:pt x="5954782" y="0"/>
                    </a:cubicBezTo>
                    <a:cubicBezTo>
                      <a:pt x="5965387" y="217458"/>
                      <a:pt x="5981770" y="444570"/>
                      <a:pt x="5954782" y="583201"/>
                    </a:cubicBezTo>
                    <a:cubicBezTo>
                      <a:pt x="5927794" y="721832"/>
                      <a:pt x="5928015" y="872178"/>
                      <a:pt x="5954782" y="1132429"/>
                    </a:cubicBezTo>
                    <a:cubicBezTo>
                      <a:pt x="5981549" y="1392680"/>
                      <a:pt x="5944476" y="1449654"/>
                      <a:pt x="5954782" y="1698644"/>
                    </a:cubicBezTo>
                    <a:cubicBezTo>
                      <a:pt x="5699569" y="1680017"/>
                      <a:pt x="5404579" y="1734241"/>
                      <a:pt x="5233592" y="1698644"/>
                    </a:cubicBezTo>
                    <a:cubicBezTo>
                      <a:pt x="5062605" y="1663048"/>
                      <a:pt x="4789494" y="1700436"/>
                      <a:pt x="4631497" y="1698644"/>
                    </a:cubicBezTo>
                    <a:cubicBezTo>
                      <a:pt x="4473500" y="1696852"/>
                      <a:pt x="4157219" y="1691676"/>
                      <a:pt x="3910307" y="1698644"/>
                    </a:cubicBezTo>
                    <a:cubicBezTo>
                      <a:pt x="3663395" y="1705613"/>
                      <a:pt x="3291854" y="1706477"/>
                      <a:pt x="3129569" y="1698644"/>
                    </a:cubicBezTo>
                    <a:cubicBezTo>
                      <a:pt x="2967284" y="1690811"/>
                      <a:pt x="2571471" y="1674577"/>
                      <a:pt x="2408378" y="1698644"/>
                    </a:cubicBezTo>
                    <a:cubicBezTo>
                      <a:pt x="2245285" y="1722711"/>
                      <a:pt x="1963897" y="1688313"/>
                      <a:pt x="1746736" y="1698644"/>
                    </a:cubicBezTo>
                    <a:cubicBezTo>
                      <a:pt x="1529575" y="1708975"/>
                      <a:pt x="1386899" y="1681071"/>
                      <a:pt x="1263737" y="1698644"/>
                    </a:cubicBezTo>
                    <a:cubicBezTo>
                      <a:pt x="1140575" y="1716217"/>
                      <a:pt x="876641" y="1708166"/>
                      <a:pt x="602095" y="1698644"/>
                    </a:cubicBezTo>
                    <a:cubicBezTo>
                      <a:pt x="327549" y="1689122"/>
                      <a:pt x="189072" y="1675692"/>
                      <a:pt x="0" y="1698644"/>
                    </a:cubicBezTo>
                    <a:cubicBezTo>
                      <a:pt x="-10265" y="1411286"/>
                      <a:pt x="27525" y="1252471"/>
                      <a:pt x="0" y="1098456"/>
                    </a:cubicBezTo>
                    <a:cubicBezTo>
                      <a:pt x="-27525" y="944441"/>
                      <a:pt x="23959" y="830125"/>
                      <a:pt x="0" y="566215"/>
                    </a:cubicBezTo>
                    <a:cubicBezTo>
                      <a:pt x="-23959" y="302305"/>
                      <a:pt x="-19287" y="146578"/>
                      <a:pt x="0" y="0"/>
                    </a:cubicBezTo>
                    <a:close/>
                  </a:path>
                </a:pathLst>
              </a:custGeom>
              <a:solidFill>
                <a:srgbClr val="EBDDF4"/>
              </a:solid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b="1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TIP</a:t>
                </a:r>
              </a:p>
              <a:p>
                <a:pPr marL="0" indent="0">
                  <a:buNone/>
                </a:pPr>
                <a:r>
                  <a:rPr lang="en-GB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A change of one </a:t>
                </a:r>
                <a:r>
                  <a:rPr lang="en-GB" b="1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kelvin </a:t>
                </a:r>
                <a:r>
                  <a:rPr lang="en-GB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is equal to a change in one degree </a:t>
                </a:r>
                <a:r>
                  <a:rPr lang="en-GB" b="1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Celsius,</a:t>
                </a:r>
                <a:r>
                  <a:rPr lang="en-GB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 so you might see change in temperature,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i="1" dirty="0"/>
                  <a:t>, </a:t>
                </a:r>
                <a:r>
                  <a:rPr lang="en-US" kern="100" dirty="0">
                    <a:solidFill>
                      <a:schemeClr val="tx1"/>
                    </a:solidFill>
                    <a:ea typeface="Aptos" panose="020B0004020202020204" pitchFamily="34" charset="0"/>
                  </a:rPr>
                  <a:t>in ºC sometimes.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D2805711-AF9C-68EB-1969-35425A82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4302106"/>
                <a:ext cx="5954782" cy="16986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5954782"/>
                          <a:gd name="csY0" fmla="*/ 0 h 1698644"/>
                          <a:gd name="csX1" fmla="*/ 780738 w 5954782"/>
                          <a:gd name="csY1" fmla="*/ 0 h 1698644"/>
                          <a:gd name="csX2" fmla="*/ 1382833 w 5954782"/>
                          <a:gd name="csY2" fmla="*/ 0 h 1698644"/>
                          <a:gd name="csX3" fmla="*/ 2104023 w 5954782"/>
                          <a:gd name="csY3" fmla="*/ 0 h 1698644"/>
                          <a:gd name="csX4" fmla="*/ 2587022 w 5954782"/>
                          <a:gd name="csY4" fmla="*/ 0 h 1698644"/>
                          <a:gd name="csX5" fmla="*/ 3367760 w 5954782"/>
                          <a:gd name="csY5" fmla="*/ 0 h 1698644"/>
                          <a:gd name="csX6" fmla="*/ 4029402 w 5954782"/>
                          <a:gd name="csY6" fmla="*/ 0 h 1698644"/>
                          <a:gd name="csX7" fmla="*/ 4631497 w 5954782"/>
                          <a:gd name="csY7" fmla="*/ 0 h 1698644"/>
                          <a:gd name="csX8" fmla="*/ 5954782 w 5954782"/>
                          <a:gd name="csY8" fmla="*/ 0 h 1698644"/>
                          <a:gd name="csX9" fmla="*/ 5954782 w 5954782"/>
                          <a:gd name="csY9" fmla="*/ 515255 h 1698644"/>
                          <a:gd name="csX10" fmla="*/ 5954782 w 5954782"/>
                          <a:gd name="csY10" fmla="*/ 1115443 h 1698644"/>
                          <a:gd name="csX11" fmla="*/ 5954782 w 5954782"/>
                          <a:gd name="csY11" fmla="*/ 1698644 h 1698644"/>
                          <a:gd name="csX12" fmla="*/ 5233592 w 5954782"/>
                          <a:gd name="csY12" fmla="*/ 1698644 h 1698644"/>
                          <a:gd name="csX13" fmla="*/ 4750593 w 5954782"/>
                          <a:gd name="csY13" fmla="*/ 1698644 h 1698644"/>
                          <a:gd name="csX14" fmla="*/ 4267594 w 5954782"/>
                          <a:gd name="csY14" fmla="*/ 1698644 h 1698644"/>
                          <a:gd name="csX15" fmla="*/ 3784595 w 5954782"/>
                          <a:gd name="csY15" fmla="*/ 1698644 h 1698644"/>
                          <a:gd name="csX16" fmla="*/ 3063405 w 5954782"/>
                          <a:gd name="csY16" fmla="*/ 1698644 h 1698644"/>
                          <a:gd name="csX17" fmla="*/ 2580406 w 5954782"/>
                          <a:gd name="csY17" fmla="*/ 1698644 h 1698644"/>
                          <a:gd name="csX18" fmla="*/ 2097407 w 5954782"/>
                          <a:gd name="csY18" fmla="*/ 1698644 h 1698644"/>
                          <a:gd name="csX19" fmla="*/ 1614408 w 5954782"/>
                          <a:gd name="csY19" fmla="*/ 1698644 h 1698644"/>
                          <a:gd name="csX20" fmla="*/ 1012313 w 5954782"/>
                          <a:gd name="csY20" fmla="*/ 1698644 h 1698644"/>
                          <a:gd name="csX21" fmla="*/ 0 w 5954782"/>
                          <a:gd name="csY21" fmla="*/ 1698644 h 1698644"/>
                          <a:gd name="csX22" fmla="*/ 0 w 5954782"/>
                          <a:gd name="csY22" fmla="*/ 1132429 h 1698644"/>
                          <a:gd name="csX23" fmla="*/ 0 w 5954782"/>
                          <a:gd name="csY23" fmla="*/ 600188 h 1698644"/>
                          <a:gd name="csX24" fmla="*/ 0 w 5954782"/>
                          <a:gd name="csY24" fmla="*/ 0 h 1698644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  <a:cxn ang="0">
                            <a:pos x="csX19" y="csY19"/>
                          </a:cxn>
                          <a:cxn ang="0">
                            <a:pos x="csX20" y="csY20"/>
                          </a:cxn>
                          <a:cxn ang="0">
                            <a:pos x="csX21" y="csY21"/>
                          </a:cxn>
                          <a:cxn ang="0">
                            <a:pos x="csX22" y="csY22"/>
                          </a:cxn>
                          <a:cxn ang="0">
                            <a:pos x="csX23" y="csY23"/>
                          </a:cxn>
                          <a:cxn ang="0">
                            <a:pos x="csX24" y="csY24"/>
                          </a:cxn>
                        </a:cxnLst>
                        <a:rect l="l" t="t" r="r" b="b"/>
                        <a:pathLst>
                          <a:path w="5954782" h="1698644" fill="none" extrusionOk="0">
                            <a:moveTo>
                              <a:pt x="0" y="0"/>
                            </a:moveTo>
                            <a:cubicBezTo>
                              <a:pt x="231870" y="812"/>
                              <a:pt x="536530" y="30"/>
                              <a:pt x="780738" y="0"/>
                            </a:cubicBezTo>
                            <a:cubicBezTo>
                              <a:pt x="1024946" y="-30"/>
                              <a:pt x="1235251" y="-7928"/>
                              <a:pt x="1382833" y="0"/>
                            </a:cubicBezTo>
                            <a:cubicBezTo>
                              <a:pt x="1530415" y="7928"/>
                              <a:pt x="1822249" y="24720"/>
                              <a:pt x="2104023" y="0"/>
                            </a:cubicBezTo>
                            <a:cubicBezTo>
                              <a:pt x="2385797" y="-24720"/>
                              <a:pt x="2392909" y="18122"/>
                              <a:pt x="2587022" y="0"/>
                            </a:cubicBezTo>
                            <a:cubicBezTo>
                              <a:pt x="2781135" y="-18122"/>
                              <a:pt x="3068848" y="20372"/>
                              <a:pt x="3367760" y="0"/>
                            </a:cubicBezTo>
                            <a:cubicBezTo>
                              <a:pt x="3666672" y="-20372"/>
                              <a:pt x="3884780" y="16860"/>
                              <a:pt x="4029402" y="0"/>
                            </a:cubicBezTo>
                            <a:cubicBezTo>
                              <a:pt x="4174024" y="-16860"/>
                              <a:pt x="4400441" y="5524"/>
                              <a:pt x="4631497" y="0"/>
                            </a:cubicBezTo>
                            <a:cubicBezTo>
                              <a:pt x="4862553" y="-5524"/>
                              <a:pt x="5639025" y="-33391"/>
                              <a:pt x="5954782" y="0"/>
                            </a:cubicBezTo>
                            <a:cubicBezTo>
                              <a:pt x="5951739" y="255438"/>
                              <a:pt x="5952642" y="382029"/>
                              <a:pt x="5954782" y="515255"/>
                            </a:cubicBezTo>
                            <a:cubicBezTo>
                              <a:pt x="5956922" y="648481"/>
                              <a:pt x="5953567" y="915150"/>
                              <a:pt x="5954782" y="1115443"/>
                            </a:cubicBezTo>
                            <a:cubicBezTo>
                              <a:pt x="5955997" y="1315736"/>
                              <a:pt x="5960444" y="1509041"/>
                              <a:pt x="5954782" y="1698644"/>
                            </a:cubicBezTo>
                            <a:cubicBezTo>
                              <a:pt x="5629103" y="1695659"/>
                              <a:pt x="5491158" y="1717774"/>
                              <a:pt x="5233592" y="1698644"/>
                            </a:cubicBezTo>
                            <a:cubicBezTo>
                              <a:pt x="4976026" y="1679515"/>
                              <a:pt x="4987946" y="1676485"/>
                              <a:pt x="4750593" y="1698644"/>
                            </a:cubicBezTo>
                            <a:cubicBezTo>
                              <a:pt x="4513240" y="1720803"/>
                              <a:pt x="4409548" y="1708534"/>
                              <a:pt x="4267594" y="1698644"/>
                            </a:cubicBezTo>
                            <a:cubicBezTo>
                              <a:pt x="4125640" y="1688754"/>
                              <a:pt x="3904231" y="1702438"/>
                              <a:pt x="3784595" y="1698644"/>
                            </a:cubicBezTo>
                            <a:cubicBezTo>
                              <a:pt x="3664959" y="1694850"/>
                              <a:pt x="3342397" y="1731012"/>
                              <a:pt x="3063405" y="1698644"/>
                            </a:cubicBezTo>
                            <a:cubicBezTo>
                              <a:pt x="2784413" y="1666277"/>
                              <a:pt x="2704487" y="1705184"/>
                              <a:pt x="2580406" y="1698644"/>
                            </a:cubicBezTo>
                            <a:cubicBezTo>
                              <a:pt x="2456325" y="1692104"/>
                              <a:pt x="2210162" y="1691117"/>
                              <a:pt x="2097407" y="1698644"/>
                            </a:cubicBezTo>
                            <a:cubicBezTo>
                              <a:pt x="1984652" y="1706171"/>
                              <a:pt x="1830600" y="1689383"/>
                              <a:pt x="1614408" y="1698644"/>
                            </a:cubicBezTo>
                            <a:cubicBezTo>
                              <a:pt x="1398216" y="1707905"/>
                              <a:pt x="1182993" y="1715718"/>
                              <a:pt x="1012313" y="1698644"/>
                            </a:cubicBezTo>
                            <a:cubicBezTo>
                              <a:pt x="841633" y="1681570"/>
                              <a:pt x="208553" y="1656260"/>
                              <a:pt x="0" y="1698644"/>
                            </a:cubicBezTo>
                            <a:cubicBezTo>
                              <a:pt x="-24868" y="1451558"/>
                              <a:pt x="-5106" y="1387247"/>
                              <a:pt x="0" y="1132429"/>
                            </a:cubicBezTo>
                            <a:cubicBezTo>
                              <a:pt x="5106" y="877612"/>
                              <a:pt x="-6026" y="791491"/>
                              <a:pt x="0" y="600188"/>
                            </a:cubicBezTo>
                            <a:cubicBezTo>
                              <a:pt x="6026" y="408885"/>
                              <a:pt x="-15820" y="225948"/>
                              <a:pt x="0" y="0"/>
                            </a:cubicBezTo>
                            <a:close/>
                          </a:path>
                          <a:path w="5954782" h="1698644" stroke="0" extrusionOk="0">
                            <a:moveTo>
                              <a:pt x="0" y="0"/>
                            </a:moveTo>
                            <a:cubicBezTo>
                              <a:pt x="283128" y="2127"/>
                              <a:pt x="450436" y="-545"/>
                              <a:pt x="780738" y="0"/>
                            </a:cubicBezTo>
                            <a:cubicBezTo>
                              <a:pt x="1111040" y="545"/>
                              <a:pt x="1227904" y="-10535"/>
                              <a:pt x="1442381" y="0"/>
                            </a:cubicBezTo>
                            <a:cubicBezTo>
                              <a:pt x="1656858" y="10535"/>
                              <a:pt x="1737301" y="-5550"/>
                              <a:pt x="1984927" y="0"/>
                            </a:cubicBezTo>
                            <a:cubicBezTo>
                              <a:pt x="2232553" y="5550"/>
                              <a:pt x="2405918" y="-7009"/>
                              <a:pt x="2646570" y="0"/>
                            </a:cubicBezTo>
                            <a:cubicBezTo>
                              <a:pt x="2887222" y="7009"/>
                              <a:pt x="3166398" y="32856"/>
                              <a:pt x="3427308" y="0"/>
                            </a:cubicBezTo>
                            <a:cubicBezTo>
                              <a:pt x="3688218" y="-32856"/>
                              <a:pt x="3819243" y="-23330"/>
                              <a:pt x="3969855" y="0"/>
                            </a:cubicBezTo>
                            <a:cubicBezTo>
                              <a:pt x="4120467" y="23330"/>
                              <a:pt x="4255165" y="4519"/>
                              <a:pt x="4452854" y="0"/>
                            </a:cubicBezTo>
                            <a:cubicBezTo>
                              <a:pt x="4650543" y="-4519"/>
                              <a:pt x="4875526" y="-14071"/>
                              <a:pt x="5114496" y="0"/>
                            </a:cubicBezTo>
                            <a:cubicBezTo>
                              <a:pt x="5353466" y="14071"/>
                              <a:pt x="5588403" y="1056"/>
                              <a:pt x="5954782" y="0"/>
                            </a:cubicBezTo>
                            <a:cubicBezTo>
                              <a:pt x="5965387" y="217458"/>
                              <a:pt x="5981770" y="444570"/>
                              <a:pt x="5954782" y="583201"/>
                            </a:cubicBezTo>
                            <a:cubicBezTo>
                              <a:pt x="5927794" y="721832"/>
                              <a:pt x="5928015" y="872178"/>
                              <a:pt x="5954782" y="1132429"/>
                            </a:cubicBezTo>
                            <a:cubicBezTo>
                              <a:pt x="5981549" y="1392680"/>
                              <a:pt x="5944476" y="1449654"/>
                              <a:pt x="5954782" y="1698644"/>
                            </a:cubicBezTo>
                            <a:cubicBezTo>
                              <a:pt x="5699569" y="1680017"/>
                              <a:pt x="5404579" y="1734241"/>
                              <a:pt x="5233592" y="1698644"/>
                            </a:cubicBezTo>
                            <a:cubicBezTo>
                              <a:pt x="5062605" y="1663048"/>
                              <a:pt x="4789494" y="1700436"/>
                              <a:pt x="4631497" y="1698644"/>
                            </a:cubicBezTo>
                            <a:cubicBezTo>
                              <a:pt x="4473500" y="1696852"/>
                              <a:pt x="4157219" y="1691676"/>
                              <a:pt x="3910307" y="1698644"/>
                            </a:cubicBezTo>
                            <a:cubicBezTo>
                              <a:pt x="3663395" y="1705613"/>
                              <a:pt x="3291854" y="1706477"/>
                              <a:pt x="3129569" y="1698644"/>
                            </a:cubicBezTo>
                            <a:cubicBezTo>
                              <a:pt x="2967284" y="1690811"/>
                              <a:pt x="2571471" y="1674577"/>
                              <a:pt x="2408378" y="1698644"/>
                            </a:cubicBezTo>
                            <a:cubicBezTo>
                              <a:pt x="2245285" y="1722711"/>
                              <a:pt x="1963897" y="1688313"/>
                              <a:pt x="1746736" y="1698644"/>
                            </a:cubicBezTo>
                            <a:cubicBezTo>
                              <a:pt x="1529575" y="1708975"/>
                              <a:pt x="1386899" y="1681071"/>
                              <a:pt x="1263737" y="1698644"/>
                            </a:cubicBezTo>
                            <a:cubicBezTo>
                              <a:pt x="1140575" y="1716217"/>
                              <a:pt x="876641" y="1708166"/>
                              <a:pt x="602095" y="1698644"/>
                            </a:cubicBezTo>
                            <a:cubicBezTo>
                              <a:pt x="327549" y="1689122"/>
                              <a:pt x="189072" y="1675692"/>
                              <a:pt x="0" y="1698644"/>
                            </a:cubicBezTo>
                            <a:cubicBezTo>
                              <a:pt x="-10265" y="1411286"/>
                              <a:pt x="27525" y="1252471"/>
                              <a:pt x="0" y="1098456"/>
                            </a:cubicBezTo>
                            <a:cubicBezTo>
                              <a:pt x="-27525" y="944441"/>
                              <a:pt x="23959" y="830125"/>
                              <a:pt x="0" y="566215"/>
                            </a:cubicBezTo>
                            <a:cubicBezTo>
                              <a:pt x="-23959" y="302305"/>
                              <a:pt x="-19287" y="14657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7936C9C-3068-0C84-FA3A-BB1637DC3610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B1029A-8C6E-6886-4CD6-80305784E00B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51237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2F7E-498D-94E1-8A25-BB5047066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D436DE-32F9-A1C1-11A3-79AEAE97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B177783-6820-8D31-269F-84D8B5E1E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561" y="1539789"/>
                <a:ext cx="7270150" cy="463717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ea typeface="Lato" panose="020F0502020204030203" pitchFamily="34" charset="0"/>
                  </a:rPr>
                  <a:t>Consider the thermal expansion equation </a:t>
                </a:r>
                <a:br>
                  <a:rPr lang="en-GB" dirty="0">
                    <a:ea typeface="Lato" panose="020F050202020403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∆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l-GR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× ∆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×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GB" dirty="0"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ea typeface="Lato" panose="020F050202020403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15.5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mK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>
                  <a:effectLst/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b="1" dirty="0">
                    <a:effectLst/>
                    <a:ea typeface="Lato" panose="020F0502020204030203" pitchFamily="34" charset="0"/>
                  </a:rPr>
                  <a:t>Work out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𝚫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𝑳</m:t>
                    </m:r>
                  </m:oMath>
                </a14:m>
                <a:r>
                  <a:rPr lang="en-GB" b="1" dirty="0">
                    <a:effectLst/>
                    <a:ea typeface="Lato" panose="020F0502020204030203" pitchFamily="34" charset="0"/>
                  </a:rPr>
                  <a:t> by substituting the values.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First, ensure that all values are in base units.</a:t>
                </a:r>
              </a:p>
              <a:p>
                <a:pPr marL="0" indent="0">
                  <a:lnSpc>
                    <a:spcPct val="118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15.5 </m:t>
                      </m:r>
                      <m:r>
                        <m:rPr>
                          <m:sty m:val="p"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15.5 ×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Then, using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∆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l-GR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× ∆</m:t>
                    </m:r>
                    <m:r>
                      <a:rPr lang="en-GB" i="1" dirty="0"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i="1" dirty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 × 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/>
                  <a:t>substitute the values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∆</m:t>
                      </m:r>
                      <m:r>
                        <a:rPr lang="en-GB" i="1" dirty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GB" i="1" dirty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GB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15.5</m:t>
                      </m:r>
                      <m:r>
                        <m:rPr>
                          <m:nor/>
                        </m:rPr>
                        <a:rPr lang="en-GB" i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m:rPr>
                          <m:nor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nor/>
                        </m:rPr>
                        <a:rPr lang="en-GB" i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5 × 2 </m:t>
                      </m:r>
                      <m:r>
                        <m:rPr>
                          <m:nor/>
                        </m:rPr>
                        <a:rPr lang="en-GB" i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GB" i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155 ×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m:rPr>
                          <m:nor/>
                        </m:rPr>
                        <a:rPr lang="en-GB" i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GB" b="0" i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155</m:t>
                      </m:r>
                      <m:r>
                        <m:rPr>
                          <m:nor/>
                        </m:rPr>
                        <a:rPr lang="el-GR" b="0" i="0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GB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B177783-6820-8D31-269F-84D8B5E1E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561" y="1539789"/>
                <a:ext cx="7270150" cy="46371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19CC308-7DA7-6D4F-8BEA-39125CDDE73F}"/>
              </a:ext>
            </a:extLst>
          </p:cNvPr>
          <p:cNvSpPr txBox="1">
            <a:spLocks/>
          </p:cNvSpPr>
          <p:nvPr/>
        </p:nvSpPr>
        <p:spPr>
          <a:xfrm>
            <a:off x="7923711" y="2076451"/>
            <a:ext cx="3614728" cy="2305050"/>
          </a:xfrm>
          <a:custGeom>
            <a:avLst/>
            <a:gdLst>
              <a:gd name="csX0" fmla="*/ 0 w 3614728"/>
              <a:gd name="csY0" fmla="*/ 0 h 2305050"/>
              <a:gd name="csX1" fmla="*/ 530160 w 3614728"/>
              <a:gd name="csY1" fmla="*/ 0 h 2305050"/>
              <a:gd name="csX2" fmla="*/ 1096467 w 3614728"/>
              <a:gd name="csY2" fmla="*/ 0 h 2305050"/>
              <a:gd name="csX3" fmla="*/ 1698922 w 3614728"/>
              <a:gd name="csY3" fmla="*/ 0 h 2305050"/>
              <a:gd name="csX4" fmla="*/ 2192935 w 3614728"/>
              <a:gd name="csY4" fmla="*/ 0 h 2305050"/>
              <a:gd name="csX5" fmla="*/ 2867684 w 3614728"/>
              <a:gd name="csY5" fmla="*/ 0 h 2305050"/>
              <a:gd name="csX6" fmla="*/ 3614728 w 3614728"/>
              <a:gd name="csY6" fmla="*/ 0 h 2305050"/>
              <a:gd name="csX7" fmla="*/ 3614728 w 3614728"/>
              <a:gd name="csY7" fmla="*/ 599313 h 2305050"/>
              <a:gd name="csX8" fmla="*/ 3614728 w 3614728"/>
              <a:gd name="csY8" fmla="*/ 1175576 h 2305050"/>
              <a:gd name="csX9" fmla="*/ 3614728 w 3614728"/>
              <a:gd name="csY9" fmla="*/ 1728788 h 2305050"/>
              <a:gd name="csX10" fmla="*/ 3614728 w 3614728"/>
              <a:gd name="csY10" fmla="*/ 2305050 h 2305050"/>
              <a:gd name="csX11" fmla="*/ 2939979 w 3614728"/>
              <a:gd name="csY11" fmla="*/ 2305050 h 2305050"/>
              <a:gd name="csX12" fmla="*/ 2301377 w 3614728"/>
              <a:gd name="csY12" fmla="*/ 2305050 h 2305050"/>
              <a:gd name="csX13" fmla="*/ 1807364 w 3614728"/>
              <a:gd name="csY13" fmla="*/ 2305050 h 2305050"/>
              <a:gd name="csX14" fmla="*/ 1204909 w 3614728"/>
              <a:gd name="csY14" fmla="*/ 2305050 h 2305050"/>
              <a:gd name="csX15" fmla="*/ 530160 w 3614728"/>
              <a:gd name="csY15" fmla="*/ 2305050 h 2305050"/>
              <a:gd name="csX16" fmla="*/ 0 w 3614728"/>
              <a:gd name="csY16" fmla="*/ 2305050 h 2305050"/>
              <a:gd name="csX17" fmla="*/ 0 w 3614728"/>
              <a:gd name="csY17" fmla="*/ 1797939 h 2305050"/>
              <a:gd name="csX18" fmla="*/ 0 w 3614728"/>
              <a:gd name="csY18" fmla="*/ 1198626 h 2305050"/>
              <a:gd name="csX19" fmla="*/ 0 w 3614728"/>
              <a:gd name="csY19" fmla="*/ 576263 h 2305050"/>
              <a:gd name="csX20" fmla="*/ 0 w 3614728"/>
              <a:gd name="csY20" fmla="*/ 0 h 2305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14728" h="2305050" fill="none" extrusionOk="0">
                <a:moveTo>
                  <a:pt x="0" y="0"/>
                </a:moveTo>
                <a:cubicBezTo>
                  <a:pt x="164827" y="24022"/>
                  <a:pt x="364612" y="23241"/>
                  <a:pt x="530160" y="0"/>
                </a:cubicBezTo>
                <a:cubicBezTo>
                  <a:pt x="695708" y="-23241"/>
                  <a:pt x="941616" y="-16518"/>
                  <a:pt x="1096467" y="0"/>
                </a:cubicBezTo>
                <a:cubicBezTo>
                  <a:pt x="1251318" y="16518"/>
                  <a:pt x="1407094" y="-802"/>
                  <a:pt x="1698922" y="0"/>
                </a:cubicBezTo>
                <a:cubicBezTo>
                  <a:pt x="1990750" y="802"/>
                  <a:pt x="2001062" y="13785"/>
                  <a:pt x="2192935" y="0"/>
                </a:cubicBezTo>
                <a:cubicBezTo>
                  <a:pt x="2384808" y="-13785"/>
                  <a:pt x="2557357" y="6256"/>
                  <a:pt x="2867684" y="0"/>
                </a:cubicBezTo>
                <a:cubicBezTo>
                  <a:pt x="3178011" y="-6256"/>
                  <a:pt x="3391409" y="-302"/>
                  <a:pt x="3614728" y="0"/>
                </a:cubicBezTo>
                <a:cubicBezTo>
                  <a:pt x="3603885" y="166498"/>
                  <a:pt x="3642107" y="449791"/>
                  <a:pt x="3614728" y="599313"/>
                </a:cubicBezTo>
                <a:cubicBezTo>
                  <a:pt x="3587349" y="748835"/>
                  <a:pt x="3622434" y="922525"/>
                  <a:pt x="3614728" y="1175576"/>
                </a:cubicBezTo>
                <a:cubicBezTo>
                  <a:pt x="3607022" y="1428627"/>
                  <a:pt x="3638449" y="1533264"/>
                  <a:pt x="3614728" y="1728788"/>
                </a:cubicBezTo>
                <a:cubicBezTo>
                  <a:pt x="3591007" y="1924312"/>
                  <a:pt x="3609442" y="2149575"/>
                  <a:pt x="3614728" y="2305050"/>
                </a:cubicBezTo>
                <a:cubicBezTo>
                  <a:pt x="3353911" y="2312265"/>
                  <a:pt x="3117174" y="2330426"/>
                  <a:pt x="2939979" y="2305050"/>
                </a:cubicBezTo>
                <a:cubicBezTo>
                  <a:pt x="2762784" y="2279674"/>
                  <a:pt x="2581624" y="2290113"/>
                  <a:pt x="2301377" y="2305050"/>
                </a:cubicBezTo>
                <a:cubicBezTo>
                  <a:pt x="2021130" y="2319987"/>
                  <a:pt x="1972900" y="2314161"/>
                  <a:pt x="1807364" y="2305050"/>
                </a:cubicBezTo>
                <a:cubicBezTo>
                  <a:pt x="1641828" y="2295939"/>
                  <a:pt x="1464588" y="2299372"/>
                  <a:pt x="1204909" y="2305050"/>
                </a:cubicBezTo>
                <a:cubicBezTo>
                  <a:pt x="945230" y="2310728"/>
                  <a:pt x="691099" y="2329087"/>
                  <a:pt x="530160" y="2305050"/>
                </a:cubicBezTo>
                <a:cubicBezTo>
                  <a:pt x="369221" y="2281013"/>
                  <a:pt x="236759" y="2292347"/>
                  <a:pt x="0" y="2305050"/>
                </a:cubicBezTo>
                <a:cubicBezTo>
                  <a:pt x="18453" y="2112564"/>
                  <a:pt x="-19871" y="1942787"/>
                  <a:pt x="0" y="1797939"/>
                </a:cubicBezTo>
                <a:cubicBezTo>
                  <a:pt x="19871" y="1653091"/>
                  <a:pt x="16226" y="1374016"/>
                  <a:pt x="0" y="1198626"/>
                </a:cubicBezTo>
                <a:cubicBezTo>
                  <a:pt x="-16226" y="1023236"/>
                  <a:pt x="-9395" y="840605"/>
                  <a:pt x="0" y="576263"/>
                </a:cubicBezTo>
                <a:cubicBezTo>
                  <a:pt x="9395" y="311921"/>
                  <a:pt x="12433" y="264909"/>
                  <a:pt x="0" y="0"/>
                </a:cubicBezTo>
                <a:close/>
              </a:path>
              <a:path w="3614728" h="2305050" stroke="0" extrusionOk="0">
                <a:moveTo>
                  <a:pt x="0" y="0"/>
                </a:moveTo>
                <a:cubicBezTo>
                  <a:pt x="267130" y="-29751"/>
                  <a:pt x="444405" y="27266"/>
                  <a:pt x="674749" y="0"/>
                </a:cubicBezTo>
                <a:cubicBezTo>
                  <a:pt x="905093" y="-27266"/>
                  <a:pt x="1126607" y="22159"/>
                  <a:pt x="1277204" y="0"/>
                </a:cubicBezTo>
                <a:cubicBezTo>
                  <a:pt x="1427801" y="-22159"/>
                  <a:pt x="1681321" y="13439"/>
                  <a:pt x="1807364" y="0"/>
                </a:cubicBezTo>
                <a:cubicBezTo>
                  <a:pt x="1933407" y="-13439"/>
                  <a:pt x="2117744" y="12911"/>
                  <a:pt x="2409819" y="0"/>
                </a:cubicBezTo>
                <a:cubicBezTo>
                  <a:pt x="2701894" y="-12911"/>
                  <a:pt x="2796479" y="-5557"/>
                  <a:pt x="3084568" y="0"/>
                </a:cubicBezTo>
                <a:cubicBezTo>
                  <a:pt x="3372657" y="5557"/>
                  <a:pt x="3369273" y="1053"/>
                  <a:pt x="3614728" y="0"/>
                </a:cubicBezTo>
                <a:cubicBezTo>
                  <a:pt x="3590456" y="133276"/>
                  <a:pt x="3594331" y="254493"/>
                  <a:pt x="3614728" y="507111"/>
                </a:cubicBezTo>
                <a:cubicBezTo>
                  <a:pt x="3635125" y="759729"/>
                  <a:pt x="3608787" y="836415"/>
                  <a:pt x="3614728" y="1014222"/>
                </a:cubicBezTo>
                <a:cubicBezTo>
                  <a:pt x="3620669" y="1192029"/>
                  <a:pt x="3631232" y="1384446"/>
                  <a:pt x="3614728" y="1567434"/>
                </a:cubicBezTo>
                <a:cubicBezTo>
                  <a:pt x="3598224" y="1750422"/>
                  <a:pt x="3593613" y="2129463"/>
                  <a:pt x="3614728" y="2305050"/>
                </a:cubicBezTo>
                <a:cubicBezTo>
                  <a:pt x="3436624" y="2290155"/>
                  <a:pt x="3171631" y="2288956"/>
                  <a:pt x="3048421" y="2305050"/>
                </a:cubicBezTo>
                <a:cubicBezTo>
                  <a:pt x="2925211" y="2321144"/>
                  <a:pt x="2644456" y="2290547"/>
                  <a:pt x="2409819" y="2305050"/>
                </a:cubicBezTo>
                <a:cubicBezTo>
                  <a:pt x="2175182" y="2319553"/>
                  <a:pt x="2026405" y="2290709"/>
                  <a:pt x="1879659" y="2305050"/>
                </a:cubicBezTo>
                <a:cubicBezTo>
                  <a:pt x="1732913" y="2319391"/>
                  <a:pt x="1545782" y="2332216"/>
                  <a:pt x="1313351" y="2305050"/>
                </a:cubicBezTo>
                <a:cubicBezTo>
                  <a:pt x="1080920" y="2277884"/>
                  <a:pt x="943991" y="2292411"/>
                  <a:pt x="674749" y="2305050"/>
                </a:cubicBezTo>
                <a:cubicBezTo>
                  <a:pt x="405507" y="2317689"/>
                  <a:pt x="201076" y="2334399"/>
                  <a:pt x="0" y="2305050"/>
                </a:cubicBezTo>
                <a:cubicBezTo>
                  <a:pt x="12680" y="2126323"/>
                  <a:pt x="-10708" y="1936305"/>
                  <a:pt x="0" y="1705737"/>
                </a:cubicBezTo>
                <a:cubicBezTo>
                  <a:pt x="10708" y="1475169"/>
                  <a:pt x="2728" y="1366334"/>
                  <a:pt x="0" y="1175576"/>
                </a:cubicBezTo>
                <a:cubicBezTo>
                  <a:pt x="-2728" y="984818"/>
                  <a:pt x="3571" y="754618"/>
                  <a:pt x="0" y="645414"/>
                </a:cubicBezTo>
                <a:cubicBezTo>
                  <a:pt x="-3571" y="536210"/>
                  <a:pt x="-23208" y="237554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ea typeface="Lato" panose="020F0502020204030203" pitchFamily="34" charset="0"/>
              </a:rPr>
              <a:t>Exam tip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ea typeface="Lato" panose="020F0502020204030203" pitchFamily="34" charset="0"/>
              </a:rPr>
              <a:t>Make sure you are familiar with how to enter these kinds of numbers in your calculator! </a:t>
            </a:r>
            <a:endParaRPr lang="en-US" sz="200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53820CE-13BC-DC3C-B020-AC3E7FA83BEE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E61CED-C7F3-D8EE-016E-8BCA3E2FC93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11673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400801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 </a:t>
                </a:r>
                <a:r>
                  <a:rPr lang="en-GB" b="1" dirty="0"/>
                  <a:t>constant, </a:t>
                </a:r>
                <a:r>
                  <a:rPr lang="en-GB" dirty="0"/>
                  <a:t>as the name suggests, is a </a:t>
                </a:r>
                <a:r>
                  <a:rPr lang="en-GB" b="1" dirty="0"/>
                  <a:t>quantity</a:t>
                </a:r>
                <a:r>
                  <a:rPr lang="en-GB" dirty="0"/>
                  <a:t> used in a formula to represent a value that doesn’t change.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𝜋</m:t>
                    </m:r>
                  </m:oMath>
                </a14:m>
                <a:r>
                  <a:rPr lang="en-GB" dirty="0"/>
                  <a:t> (pi) is a constant used in calculations involving </a:t>
                </a:r>
                <a:r>
                  <a:rPr lang="en-GB" b="1" dirty="0"/>
                  <a:t>circles</a:t>
                </a:r>
                <a:r>
                  <a:rPr lang="en-GB" dirty="0"/>
                  <a:t>, for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diameter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b="1" i="1" dirty="0"/>
                  <a:t>, </a:t>
                </a:r>
                <a:r>
                  <a:rPr lang="en-GB" dirty="0"/>
                  <a:t>the </a:t>
                </a:r>
                <a:r>
                  <a:rPr lang="en-GB" b="1" dirty="0"/>
                  <a:t>acceleration due to gravity</a:t>
                </a:r>
                <a:r>
                  <a:rPr lang="en-GB" dirty="0"/>
                  <a:t>, is a constant on Earth.</a:t>
                </a:r>
                <a:endParaRPr lang="en-GB" b="1" dirty="0">
                  <a:effectLst/>
                  <a:ea typeface="Lato" panose="020F0502020204030203" pitchFamily="34" charset="0"/>
                </a:endParaRPr>
              </a:p>
              <a:p>
                <a:pPr marL="0" indent="0">
                  <a:buNone/>
                </a:pPr>
                <a:endParaRPr lang="en-GB" sz="28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400801" cy="4351338"/>
              </a:xfrm>
              <a:blipFill>
                <a:blip r:embed="rId2"/>
                <a:stretch>
                  <a:fillRect l="-1427" t="-1261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175008" y="2539611"/>
                <a:ext cx="3507474" cy="36373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200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𝜋</m:t>
                    </m:r>
                  </m:oMath>
                </a14:m>
                <a:r>
                  <a:rPr lang="en-GB" sz="2200" dirty="0"/>
                  <a:t> is a strict constant because it literally never changes. </a:t>
                </a:r>
              </a:p>
              <a:p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200" dirty="0"/>
                  <a:t> can </a:t>
                </a:r>
                <a:r>
                  <a:rPr lang="en-GB" sz="2200" i="1" dirty="0"/>
                  <a:t>theoretically </a:t>
                </a:r>
                <a:r>
                  <a:rPr lang="en-GB" sz="2200" dirty="0"/>
                  <a:t>change based on your distance from the centre of the earth, but in practice you can assume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200" dirty="0"/>
                  <a:t> is the same anywhere on Earth.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175008" y="2539611"/>
                <a:ext cx="3507474" cy="3637352"/>
              </a:xfrm>
              <a:blipFill>
                <a:blip r:embed="rId4"/>
                <a:stretch>
                  <a:fillRect l="-2166" t="-1394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10520-3276-B735-A294-1003A5E33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5602129-9539-70A7-145F-A7A0D17E4FBE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37DF9AD-3C8D-7B64-4A36-C9FAF14C922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87752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Substitution: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230" y="1458686"/>
                <a:ext cx="7181800" cy="17634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Calculate the volume of this cylinder, giving your answer to one decimal place.</a:t>
                </a:r>
                <a:br>
                  <a:rPr lang="en-GB" dirty="0"/>
                </a:br>
                <a:r>
                  <a:rPr lang="en-GB" dirty="0"/>
                  <a:t>Assume that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=3.14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baseline="30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baseline="30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230" y="1458686"/>
                <a:ext cx="7181800" cy="1763487"/>
              </a:xfrm>
              <a:blipFill>
                <a:blip r:embed="rId3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033657" y="1825625"/>
                <a:ext cx="3320143" cy="4351338"/>
              </a:xfrm>
              <a:custGeom>
                <a:avLst/>
                <a:gdLst>
                  <a:gd name="csX0" fmla="*/ 0 w 3320143"/>
                  <a:gd name="csY0" fmla="*/ 0 h 4351338"/>
                  <a:gd name="csX1" fmla="*/ 697230 w 3320143"/>
                  <a:gd name="csY1" fmla="*/ 0 h 4351338"/>
                  <a:gd name="csX2" fmla="*/ 1427661 w 3320143"/>
                  <a:gd name="csY2" fmla="*/ 0 h 4351338"/>
                  <a:gd name="csX3" fmla="*/ 2058489 w 3320143"/>
                  <a:gd name="csY3" fmla="*/ 0 h 4351338"/>
                  <a:gd name="csX4" fmla="*/ 3320143 w 3320143"/>
                  <a:gd name="csY4" fmla="*/ 0 h 4351338"/>
                  <a:gd name="csX5" fmla="*/ 3320143 w 3320143"/>
                  <a:gd name="csY5" fmla="*/ 491080 h 4351338"/>
                  <a:gd name="csX6" fmla="*/ 3320143 w 3320143"/>
                  <a:gd name="csY6" fmla="*/ 1069186 h 4351338"/>
                  <a:gd name="csX7" fmla="*/ 3320143 w 3320143"/>
                  <a:gd name="csY7" fmla="*/ 1734319 h 4351338"/>
                  <a:gd name="csX8" fmla="*/ 3320143 w 3320143"/>
                  <a:gd name="csY8" fmla="*/ 2442965 h 4351338"/>
                  <a:gd name="csX9" fmla="*/ 3320143 w 3320143"/>
                  <a:gd name="csY9" fmla="*/ 3064585 h 4351338"/>
                  <a:gd name="csX10" fmla="*/ 3320143 w 3320143"/>
                  <a:gd name="csY10" fmla="*/ 3642692 h 4351338"/>
                  <a:gd name="csX11" fmla="*/ 3320143 w 3320143"/>
                  <a:gd name="csY11" fmla="*/ 4351338 h 4351338"/>
                  <a:gd name="csX12" fmla="*/ 2622913 w 3320143"/>
                  <a:gd name="csY12" fmla="*/ 4351338 h 4351338"/>
                  <a:gd name="csX13" fmla="*/ 1892482 w 3320143"/>
                  <a:gd name="csY13" fmla="*/ 4351338 h 4351338"/>
                  <a:gd name="csX14" fmla="*/ 1328057 w 3320143"/>
                  <a:gd name="csY14" fmla="*/ 4351338 h 4351338"/>
                  <a:gd name="csX15" fmla="*/ 763633 w 3320143"/>
                  <a:gd name="csY15" fmla="*/ 4351338 h 4351338"/>
                  <a:gd name="csX16" fmla="*/ 0 w 3320143"/>
                  <a:gd name="csY16" fmla="*/ 4351338 h 4351338"/>
                  <a:gd name="csX17" fmla="*/ 0 w 3320143"/>
                  <a:gd name="csY17" fmla="*/ 3686205 h 4351338"/>
                  <a:gd name="csX18" fmla="*/ 0 w 3320143"/>
                  <a:gd name="csY18" fmla="*/ 3021072 h 4351338"/>
                  <a:gd name="csX19" fmla="*/ 0 w 3320143"/>
                  <a:gd name="csY19" fmla="*/ 2355939 h 4351338"/>
                  <a:gd name="csX20" fmla="*/ 0 w 3320143"/>
                  <a:gd name="csY20" fmla="*/ 1821346 h 4351338"/>
                  <a:gd name="csX21" fmla="*/ 0 w 3320143"/>
                  <a:gd name="csY21" fmla="*/ 1330266 h 4351338"/>
                  <a:gd name="csX22" fmla="*/ 0 w 3320143"/>
                  <a:gd name="csY22" fmla="*/ 795673 h 4351338"/>
                  <a:gd name="csX23" fmla="*/ 0 w 3320143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320143" h="4351338" fill="none" extrusionOk="0">
                    <a:moveTo>
                      <a:pt x="0" y="0"/>
                    </a:moveTo>
                    <a:cubicBezTo>
                      <a:pt x="227584" y="29897"/>
                      <a:pt x="480180" y="2104"/>
                      <a:pt x="697230" y="0"/>
                    </a:cubicBezTo>
                    <a:cubicBezTo>
                      <a:pt x="914280" y="-2104"/>
                      <a:pt x="1188995" y="4167"/>
                      <a:pt x="1427661" y="0"/>
                    </a:cubicBezTo>
                    <a:cubicBezTo>
                      <a:pt x="1666327" y="-4167"/>
                      <a:pt x="1929542" y="-21695"/>
                      <a:pt x="2058489" y="0"/>
                    </a:cubicBezTo>
                    <a:cubicBezTo>
                      <a:pt x="2187436" y="21695"/>
                      <a:pt x="2887803" y="-6891"/>
                      <a:pt x="3320143" y="0"/>
                    </a:cubicBezTo>
                    <a:cubicBezTo>
                      <a:pt x="3301540" y="98876"/>
                      <a:pt x="3302465" y="306434"/>
                      <a:pt x="3320143" y="491080"/>
                    </a:cubicBezTo>
                    <a:cubicBezTo>
                      <a:pt x="3337821" y="675726"/>
                      <a:pt x="3309433" y="918750"/>
                      <a:pt x="3320143" y="1069186"/>
                    </a:cubicBezTo>
                    <a:cubicBezTo>
                      <a:pt x="3330853" y="1219622"/>
                      <a:pt x="3317862" y="1549398"/>
                      <a:pt x="3320143" y="1734319"/>
                    </a:cubicBezTo>
                    <a:cubicBezTo>
                      <a:pt x="3322424" y="1919240"/>
                      <a:pt x="3354204" y="2107215"/>
                      <a:pt x="3320143" y="2442965"/>
                    </a:cubicBezTo>
                    <a:cubicBezTo>
                      <a:pt x="3286082" y="2778715"/>
                      <a:pt x="3322562" y="2918729"/>
                      <a:pt x="3320143" y="3064585"/>
                    </a:cubicBezTo>
                    <a:cubicBezTo>
                      <a:pt x="3317724" y="3210441"/>
                      <a:pt x="3341045" y="3462894"/>
                      <a:pt x="3320143" y="3642692"/>
                    </a:cubicBezTo>
                    <a:cubicBezTo>
                      <a:pt x="3299241" y="3822490"/>
                      <a:pt x="3298299" y="4005618"/>
                      <a:pt x="3320143" y="4351338"/>
                    </a:cubicBezTo>
                    <a:cubicBezTo>
                      <a:pt x="2980629" y="4348944"/>
                      <a:pt x="2796492" y="4319424"/>
                      <a:pt x="2622913" y="4351338"/>
                    </a:cubicBezTo>
                    <a:cubicBezTo>
                      <a:pt x="2449334" y="4383253"/>
                      <a:pt x="2147523" y="4384456"/>
                      <a:pt x="1892482" y="4351338"/>
                    </a:cubicBezTo>
                    <a:cubicBezTo>
                      <a:pt x="1637441" y="4318220"/>
                      <a:pt x="1555071" y="4334298"/>
                      <a:pt x="1328057" y="4351338"/>
                    </a:cubicBezTo>
                    <a:cubicBezTo>
                      <a:pt x="1101043" y="4368378"/>
                      <a:pt x="927464" y="4371269"/>
                      <a:pt x="763633" y="4351338"/>
                    </a:cubicBezTo>
                    <a:cubicBezTo>
                      <a:pt x="599802" y="4331407"/>
                      <a:pt x="193939" y="4325452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320143" h="4351338" stroke="0" extrusionOk="0">
                    <a:moveTo>
                      <a:pt x="0" y="0"/>
                    </a:moveTo>
                    <a:cubicBezTo>
                      <a:pt x="273593" y="21055"/>
                      <a:pt x="584023" y="-24131"/>
                      <a:pt x="730431" y="0"/>
                    </a:cubicBezTo>
                    <a:cubicBezTo>
                      <a:pt x="876839" y="24131"/>
                      <a:pt x="1143537" y="21440"/>
                      <a:pt x="1394460" y="0"/>
                    </a:cubicBezTo>
                    <a:cubicBezTo>
                      <a:pt x="1645383" y="-21440"/>
                      <a:pt x="1846120" y="-27480"/>
                      <a:pt x="1992086" y="0"/>
                    </a:cubicBezTo>
                    <a:cubicBezTo>
                      <a:pt x="2138052" y="27480"/>
                      <a:pt x="2493843" y="-7620"/>
                      <a:pt x="2656114" y="0"/>
                    </a:cubicBezTo>
                    <a:cubicBezTo>
                      <a:pt x="2818385" y="7620"/>
                      <a:pt x="2997148" y="12842"/>
                      <a:pt x="3320143" y="0"/>
                    </a:cubicBezTo>
                    <a:cubicBezTo>
                      <a:pt x="3308139" y="242776"/>
                      <a:pt x="3298506" y="387420"/>
                      <a:pt x="3320143" y="534593"/>
                    </a:cubicBezTo>
                    <a:cubicBezTo>
                      <a:pt x="3341780" y="681766"/>
                      <a:pt x="3304667" y="861841"/>
                      <a:pt x="3320143" y="1025673"/>
                    </a:cubicBezTo>
                    <a:cubicBezTo>
                      <a:pt x="3335619" y="1189505"/>
                      <a:pt x="3305181" y="1340693"/>
                      <a:pt x="3320143" y="1516752"/>
                    </a:cubicBezTo>
                    <a:cubicBezTo>
                      <a:pt x="3335105" y="1692811"/>
                      <a:pt x="3294291" y="1890464"/>
                      <a:pt x="3320143" y="2094858"/>
                    </a:cubicBezTo>
                    <a:cubicBezTo>
                      <a:pt x="3345995" y="2299252"/>
                      <a:pt x="3302954" y="2622110"/>
                      <a:pt x="3320143" y="2759992"/>
                    </a:cubicBezTo>
                    <a:cubicBezTo>
                      <a:pt x="3337332" y="2897874"/>
                      <a:pt x="3338072" y="3100843"/>
                      <a:pt x="3320143" y="3338098"/>
                    </a:cubicBezTo>
                    <a:cubicBezTo>
                      <a:pt x="3302214" y="3575353"/>
                      <a:pt x="3296687" y="3850366"/>
                      <a:pt x="3320143" y="4351338"/>
                    </a:cubicBezTo>
                    <a:cubicBezTo>
                      <a:pt x="3099486" y="4324747"/>
                      <a:pt x="2887274" y="4361095"/>
                      <a:pt x="2622913" y="4351338"/>
                    </a:cubicBezTo>
                    <a:cubicBezTo>
                      <a:pt x="2358552" y="4341582"/>
                      <a:pt x="2250639" y="4340011"/>
                      <a:pt x="1992086" y="4351338"/>
                    </a:cubicBezTo>
                    <a:cubicBezTo>
                      <a:pt x="1733533" y="4362665"/>
                      <a:pt x="1469778" y="4331728"/>
                      <a:pt x="1294856" y="4351338"/>
                    </a:cubicBezTo>
                    <a:cubicBezTo>
                      <a:pt x="1119934" y="4370949"/>
                      <a:pt x="576895" y="439310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To calculate the volume of a cylinder you need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l-G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volume in m</a:t>
                </a:r>
                <a:r>
                  <a:rPr lang="en-GB" baseline="30000" dirty="0"/>
                  <a:t>3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is radius in 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GB" dirty="0"/>
                  <a:t> is height in 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l-G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is a constant.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033657" y="1825625"/>
                <a:ext cx="3320143" cy="4351338"/>
              </a:xfrm>
              <a:custGeom>
                <a:avLst/>
                <a:gdLst>
                  <a:gd name="csX0" fmla="*/ 0 w 3320143"/>
                  <a:gd name="csY0" fmla="*/ 0 h 4351338"/>
                  <a:gd name="csX1" fmla="*/ 697230 w 3320143"/>
                  <a:gd name="csY1" fmla="*/ 0 h 4351338"/>
                  <a:gd name="csX2" fmla="*/ 1427661 w 3320143"/>
                  <a:gd name="csY2" fmla="*/ 0 h 4351338"/>
                  <a:gd name="csX3" fmla="*/ 2058489 w 3320143"/>
                  <a:gd name="csY3" fmla="*/ 0 h 4351338"/>
                  <a:gd name="csX4" fmla="*/ 3320143 w 3320143"/>
                  <a:gd name="csY4" fmla="*/ 0 h 4351338"/>
                  <a:gd name="csX5" fmla="*/ 3320143 w 3320143"/>
                  <a:gd name="csY5" fmla="*/ 491080 h 4351338"/>
                  <a:gd name="csX6" fmla="*/ 3320143 w 3320143"/>
                  <a:gd name="csY6" fmla="*/ 1069186 h 4351338"/>
                  <a:gd name="csX7" fmla="*/ 3320143 w 3320143"/>
                  <a:gd name="csY7" fmla="*/ 1734319 h 4351338"/>
                  <a:gd name="csX8" fmla="*/ 3320143 w 3320143"/>
                  <a:gd name="csY8" fmla="*/ 2442965 h 4351338"/>
                  <a:gd name="csX9" fmla="*/ 3320143 w 3320143"/>
                  <a:gd name="csY9" fmla="*/ 3064585 h 4351338"/>
                  <a:gd name="csX10" fmla="*/ 3320143 w 3320143"/>
                  <a:gd name="csY10" fmla="*/ 3642692 h 4351338"/>
                  <a:gd name="csX11" fmla="*/ 3320143 w 3320143"/>
                  <a:gd name="csY11" fmla="*/ 4351338 h 4351338"/>
                  <a:gd name="csX12" fmla="*/ 2622913 w 3320143"/>
                  <a:gd name="csY12" fmla="*/ 4351338 h 4351338"/>
                  <a:gd name="csX13" fmla="*/ 1892482 w 3320143"/>
                  <a:gd name="csY13" fmla="*/ 4351338 h 4351338"/>
                  <a:gd name="csX14" fmla="*/ 1328057 w 3320143"/>
                  <a:gd name="csY14" fmla="*/ 4351338 h 4351338"/>
                  <a:gd name="csX15" fmla="*/ 763633 w 3320143"/>
                  <a:gd name="csY15" fmla="*/ 4351338 h 4351338"/>
                  <a:gd name="csX16" fmla="*/ 0 w 3320143"/>
                  <a:gd name="csY16" fmla="*/ 4351338 h 4351338"/>
                  <a:gd name="csX17" fmla="*/ 0 w 3320143"/>
                  <a:gd name="csY17" fmla="*/ 3686205 h 4351338"/>
                  <a:gd name="csX18" fmla="*/ 0 w 3320143"/>
                  <a:gd name="csY18" fmla="*/ 3021072 h 4351338"/>
                  <a:gd name="csX19" fmla="*/ 0 w 3320143"/>
                  <a:gd name="csY19" fmla="*/ 2355939 h 4351338"/>
                  <a:gd name="csX20" fmla="*/ 0 w 3320143"/>
                  <a:gd name="csY20" fmla="*/ 1821346 h 4351338"/>
                  <a:gd name="csX21" fmla="*/ 0 w 3320143"/>
                  <a:gd name="csY21" fmla="*/ 1330266 h 4351338"/>
                  <a:gd name="csX22" fmla="*/ 0 w 3320143"/>
                  <a:gd name="csY22" fmla="*/ 795673 h 4351338"/>
                  <a:gd name="csX23" fmla="*/ 0 w 3320143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320143" h="4351338" fill="none" extrusionOk="0">
                    <a:moveTo>
                      <a:pt x="0" y="0"/>
                    </a:moveTo>
                    <a:cubicBezTo>
                      <a:pt x="227584" y="29897"/>
                      <a:pt x="480180" y="2104"/>
                      <a:pt x="697230" y="0"/>
                    </a:cubicBezTo>
                    <a:cubicBezTo>
                      <a:pt x="914280" y="-2104"/>
                      <a:pt x="1188995" y="4167"/>
                      <a:pt x="1427661" y="0"/>
                    </a:cubicBezTo>
                    <a:cubicBezTo>
                      <a:pt x="1666327" y="-4167"/>
                      <a:pt x="1929542" y="-21695"/>
                      <a:pt x="2058489" y="0"/>
                    </a:cubicBezTo>
                    <a:cubicBezTo>
                      <a:pt x="2187436" y="21695"/>
                      <a:pt x="2887803" y="-6891"/>
                      <a:pt x="3320143" y="0"/>
                    </a:cubicBezTo>
                    <a:cubicBezTo>
                      <a:pt x="3301540" y="98876"/>
                      <a:pt x="3302465" y="306434"/>
                      <a:pt x="3320143" y="491080"/>
                    </a:cubicBezTo>
                    <a:cubicBezTo>
                      <a:pt x="3337821" y="675726"/>
                      <a:pt x="3309433" y="918750"/>
                      <a:pt x="3320143" y="1069186"/>
                    </a:cubicBezTo>
                    <a:cubicBezTo>
                      <a:pt x="3330853" y="1219622"/>
                      <a:pt x="3317862" y="1549398"/>
                      <a:pt x="3320143" y="1734319"/>
                    </a:cubicBezTo>
                    <a:cubicBezTo>
                      <a:pt x="3322424" y="1919240"/>
                      <a:pt x="3354204" y="2107215"/>
                      <a:pt x="3320143" y="2442965"/>
                    </a:cubicBezTo>
                    <a:cubicBezTo>
                      <a:pt x="3286082" y="2778715"/>
                      <a:pt x="3322562" y="2918729"/>
                      <a:pt x="3320143" y="3064585"/>
                    </a:cubicBezTo>
                    <a:cubicBezTo>
                      <a:pt x="3317724" y="3210441"/>
                      <a:pt x="3341045" y="3462894"/>
                      <a:pt x="3320143" y="3642692"/>
                    </a:cubicBezTo>
                    <a:cubicBezTo>
                      <a:pt x="3299241" y="3822490"/>
                      <a:pt x="3298299" y="4005618"/>
                      <a:pt x="3320143" y="4351338"/>
                    </a:cubicBezTo>
                    <a:cubicBezTo>
                      <a:pt x="2980629" y="4348944"/>
                      <a:pt x="2796492" y="4319424"/>
                      <a:pt x="2622913" y="4351338"/>
                    </a:cubicBezTo>
                    <a:cubicBezTo>
                      <a:pt x="2449334" y="4383253"/>
                      <a:pt x="2147523" y="4384456"/>
                      <a:pt x="1892482" y="4351338"/>
                    </a:cubicBezTo>
                    <a:cubicBezTo>
                      <a:pt x="1637441" y="4318220"/>
                      <a:pt x="1555071" y="4334298"/>
                      <a:pt x="1328057" y="4351338"/>
                    </a:cubicBezTo>
                    <a:cubicBezTo>
                      <a:pt x="1101043" y="4368378"/>
                      <a:pt x="927464" y="4371269"/>
                      <a:pt x="763633" y="4351338"/>
                    </a:cubicBezTo>
                    <a:cubicBezTo>
                      <a:pt x="599802" y="4331407"/>
                      <a:pt x="193939" y="4325452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320143" h="4351338" stroke="0" extrusionOk="0">
                    <a:moveTo>
                      <a:pt x="0" y="0"/>
                    </a:moveTo>
                    <a:cubicBezTo>
                      <a:pt x="273593" y="21055"/>
                      <a:pt x="584023" y="-24131"/>
                      <a:pt x="730431" y="0"/>
                    </a:cubicBezTo>
                    <a:cubicBezTo>
                      <a:pt x="876839" y="24131"/>
                      <a:pt x="1143537" y="21440"/>
                      <a:pt x="1394460" y="0"/>
                    </a:cubicBezTo>
                    <a:cubicBezTo>
                      <a:pt x="1645383" y="-21440"/>
                      <a:pt x="1846120" y="-27480"/>
                      <a:pt x="1992086" y="0"/>
                    </a:cubicBezTo>
                    <a:cubicBezTo>
                      <a:pt x="2138052" y="27480"/>
                      <a:pt x="2493843" y="-7620"/>
                      <a:pt x="2656114" y="0"/>
                    </a:cubicBezTo>
                    <a:cubicBezTo>
                      <a:pt x="2818385" y="7620"/>
                      <a:pt x="2997148" y="12842"/>
                      <a:pt x="3320143" y="0"/>
                    </a:cubicBezTo>
                    <a:cubicBezTo>
                      <a:pt x="3308139" y="242776"/>
                      <a:pt x="3298506" y="387420"/>
                      <a:pt x="3320143" y="534593"/>
                    </a:cubicBezTo>
                    <a:cubicBezTo>
                      <a:pt x="3341780" y="681766"/>
                      <a:pt x="3304667" y="861841"/>
                      <a:pt x="3320143" y="1025673"/>
                    </a:cubicBezTo>
                    <a:cubicBezTo>
                      <a:pt x="3335619" y="1189505"/>
                      <a:pt x="3305181" y="1340693"/>
                      <a:pt x="3320143" y="1516752"/>
                    </a:cubicBezTo>
                    <a:cubicBezTo>
                      <a:pt x="3335105" y="1692811"/>
                      <a:pt x="3294291" y="1890464"/>
                      <a:pt x="3320143" y="2094858"/>
                    </a:cubicBezTo>
                    <a:cubicBezTo>
                      <a:pt x="3345995" y="2299252"/>
                      <a:pt x="3302954" y="2622110"/>
                      <a:pt x="3320143" y="2759992"/>
                    </a:cubicBezTo>
                    <a:cubicBezTo>
                      <a:pt x="3337332" y="2897874"/>
                      <a:pt x="3338072" y="3100843"/>
                      <a:pt x="3320143" y="3338098"/>
                    </a:cubicBezTo>
                    <a:cubicBezTo>
                      <a:pt x="3302214" y="3575353"/>
                      <a:pt x="3296687" y="3850366"/>
                      <a:pt x="3320143" y="4351338"/>
                    </a:cubicBezTo>
                    <a:cubicBezTo>
                      <a:pt x="3099486" y="4324747"/>
                      <a:pt x="2887274" y="4361095"/>
                      <a:pt x="2622913" y="4351338"/>
                    </a:cubicBezTo>
                    <a:cubicBezTo>
                      <a:pt x="2358552" y="4341582"/>
                      <a:pt x="2250639" y="4340011"/>
                      <a:pt x="1992086" y="4351338"/>
                    </a:cubicBezTo>
                    <a:cubicBezTo>
                      <a:pt x="1733533" y="4362665"/>
                      <a:pt x="1469778" y="4331728"/>
                      <a:pt x="1294856" y="4351338"/>
                    </a:cubicBezTo>
                    <a:cubicBezTo>
                      <a:pt x="1119934" y="4370949"/>
                      <a:pt x="576895" y="439310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Diagram showing a cylinder which is 3 metres in height, 2m in width (radius)">
            <a:extLst>
              <a:ext uri="{FF2B5EF4-FFF2-40B4-BE49-F238E27FC236}">
                <a16:creationId xmlns:a16="http://schemas.microsoft.com/office/drawing/2014/main" id="{B3E2CE41-A267-A916-1FB0-1AA9E4A71D4D}"/>
              </a:ext>
            </a:extLst>
          </p:cNvPr>
          <p:cNvGrpSpPr/>
          <p:nvPr/>
        </p:nvGrpSpPr>
        <p:grpSpPr>
          <a:xfrm>
            <a:off x="4331130" y="3006001"/>
            <a:ext cx="3134612" cy="2954790"/>
            <a:chOff x="4347277" y="3222173"/>
            <a:chExt cx="3134612" cy="2954790"/>
          </a:xfrm>
        </p:grpSpPr>
        <p:sp>
          <p:nvSpPr>
            <p:cNvPr id="14" name="Magnetic Disk 13">
              <a:extLst>
                <a:ext uri="{FF2B5EF4-FFF2-40B4-BE49-F238E27FC236}">
                  <a16:creationId xmlns:a16="http://schemas.microsoft.com/office/drawing/2014/main" id="{A2B314A5-8CCC-0488-3590-28D8EC0DE278}"/>
                </a:ext>
              </a:extLst>
            </p:cNvPr>
            <p:cNvSpPr/>
            <p:nvPr/>
          </p:nvSpPr>
          <p:spPr>
            <a:xfrm>
              <a:off x="5124385" y="3222173"/>
              <a:ext cx="2357504" cy="2954790"/>
            </a:xfrm>
            <a:prstGeom prst="flowChartMagneticDisk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66EC1-EF66-3018-BA78-3D3B224CC5B2}"/>
                </a:ext>
              </a:extLst>
            </p:cNvPr>
            <p:cNvSpPr txBox="1"/>
            <p:nvPr/>
          </p:nvSpPr>
          <p:spPr>
            <a:xfrm>
              <a:off x="5435479" y="334542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 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48C1CA-A81D-A2AE-C732-320A18D3D72F}"/>
                </a:ext>
              </a:extLst>
            </p:cNvPr>
            <p:cNvCxnSpPr/>
            <p:nvPr/>
          </p:nvCxnSpPr>
          <p:spPr>
            <a:xfrm flipH="1">
              <a:off x="5110097" y="3700464"/>
              <a:ext cx="1178752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331671-B4F9-65F3-288F-7BECC96AD0A7}"/>
                </a:ext>
              </a:extLst>
            </p:cNvPr>
            <p:cNvSpPr txBox="1"/>
            <p:nvPr/>
          </p:nvSpPr>
          <p:spPr>
            <a:xfrm>
              <a:off x="4347277" y="450519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 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FBA2F1-5E35-C4DA-4DA2-0DDF77D3E363}"/>
                </a:ext>
              </a:extLst>
            </p:cNvPr>
            <p:cNvCxnSpPr>
              <a:cxnSpLocks/>
            </p:cNvCxnSpPr>
            <p:nvPr/>
          </p:nvCxnSpPr>
          <p:spPr>
            <a:xfrm>
              <a:off x="4928000" y="3678692"/>
              <a:ext cx="0" cy="2107747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889F123-0441-0DE2-E211-37A3984DAD16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9CB28E1-AEF3-2493-6033-A2E147472C8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306048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EB9EE-9FFE-6182-2634-7EFFD9BD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384AEF-A003-CCF8-1FBD-24FA479E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Substitution: Volume: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AF4BD6-038D-7B68-B3A0-93FABC951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230" y="1458686"/>
                <a:ext cx="7181800" cy="17634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Calculate the volume of this cylinder, giving your answer to one decimal place.</a:t>
                </a:r>
                <a:br>
                  <a:rPr lang="en-GB" dirty="0"/>
                </a:br>
                <a:r>
                  <a:rPr lang="en-GB" dirty="0"/>
                  <a:t>Assume that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=3.14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baseline="30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baseline="30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AF4BD6-038D-7B68-B3A0-93FABC951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230" y="1458686"/>
                <a:ext cx="7181800" cy="1763487"/>
              </a:xfrm>
              <a:blipFill>
                <a:blip r:embed="rId3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CA169C7-40BA-F394-9DF8-062CB585398A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033657" y="1825625"/>
                <a:ext cx="3320143" cy="4351338"/>
              </a:xfrm>
              <a:custGeom>
                <a:avLst/>
                <a:gdLst>
                  <a:gd name="csX0" fmla="*/ 0 w 3320143"/>
                  <a:gd name="csY0" fmla="*/ 0 h 4351338"/>
                  <a:gd name="csX1" fmla="*/ 697230 w 3320143"/>
                  <a:gd name="csY1" fmla="*/ 0 h 4351338"/>
                  <a:gd name="csX2" fmla="*/ 1427661 w 3320143"/>
                  <a:gd name="csY2" fmla="*/ 0 h 4351338"/>
                  <a:gd name="csX3" fmla="*/ 2058489 w 3320143"/>
                  <a:gd name="csY3" fmla="*/ 0 h 4351338"/>
                  <a:gd name="csX4" fmla="*/ 3320143 w 3320143"/>
                  <a:gd name="csY4" fmla="*/ 0 h 4351338"/>
                  <a:gd name="csX5" fmla="*/ 3320143 w 3320143"/>
                  <a:gd name="csY5" fmla="*/ 491080 h 4351338"/>
                  <a:gd name="csX6" fmla="*/ 3320143 w 3320143"/>
                  <a:gd name="csY6" fmla="*/ 1069186 h 4351338"/>
                  <a:gd name="csX7" fmla="*/ 3320143 w 3320143"/>
                  <a:gd name="csY7" fmla="*/ 1734319 h 4351338"/>
                  <a:gd name="csX8" fmla="*/ 3320143 w 3320143"/>
                  <a:gd name="csY8" fmla="*/ 2442965 h 4351338"/>
                  <a:gd name="csX9" fmla="*/ 3320143 w 3320143"/>
                  <a:gd name="csY9" fmla="*/ 3064585 h 4351338"/>
                  <a:gd name="csX10" fmla="*/ 3320143 w 3320143"/>
                  <a:gd name="csY10" fmla="*/ 3642692 h 4351338"/>
                  <a:gd name="csX11" fmla="*/ 3320143 w 3320143"/>
                  <a:gd name="csY11" fmla="*/ 4351338 h 4351338"/>
                  <a:gd name="csX12" fmla="*/ 2622913 w 3320143"/>
                  <a:gd name="csY12" fmla="*/ 4351338 h 4351338"/>
                  <a:gd name="csX13" fmla="*/ 1892482 w 3320143"/>
                  <a:gd name="csY13" fmla="*/ 4351338 h 4351338"/>
                  <a:gd name="csX14" fmla="*/ 1328057 w 3320143"/>
                  <a:gd name="csY14" fmla="*/ 4351338 h 4351338"/>
                  <a:gd name="csX15" fmla="*/ 763633 w 3320143"/>
                  <a:gd name="csY15" fmla="*/ 4351338 h 4351338"/>
                  <a:gd name="csX16" fmla="*/ 0 w 3320143"/>
                  <a:gd name="csY16" fmla="*/ 4351338 h 4351338"/>
                  <a:gd name="csX17" fmla="*/ 0 w 3320143"/>
                  <a:gd name="csY17" fmla="*/ 3686205 h 4351338"/>
                  <a:gd name="csX18" fmla="*/ 0 w 3320143"/>
                  <a:gd name="csY18" fmla="*/ 3021072 h 4351338"/>
                  <a:gd name="csX19" fmla="*/ 0 w 3320143"/>
                  <a:gd name="csY19" fmla="*/ 2355939 h 4351338"/>
                  <a:gd name="csX20" fmla="*/ 0 w 3320143"/>
                  <a:gd name="csY20" fmla="*/ 1821346 h 4351338"/>
                  <a:gd name="csX21" fmla="*/ 0 w 3320143"/>
                  <a:gd name="csY21" fmla="*/ 1330266 h 4351338"/>
                  <a:gd name="csX22" fmla="*/ 0 w 3320143"/>
                  <a:gd name="csY22" fmla="*/ 795673 h 4351338"/>
                  <a:gd name="csX23" fmla="*/ 0 w 3320143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320143" h="4351338" fill="none" extrusionOk="0">
                    <a:moveTo>
                      <a:pt x="0" y="0"/>
                    </a:moveTo>
                    <a:cubicBezTo>
                      <a:pt x="227584" y="29897"/>
                      <a:pt x="480180" y="2104"/>
                      <a:pt x="697230" y="0"/>
                    </a:cubicBezTo>
                    <a:cubicBezTo>
                      <a:pt x="914280" y="-2104"/>
                      <a:pt x="1188995" y="4167"/>
                      <a:pt x="1427661" y="0"/>
                    </a:cubicBezTo>
                    <a:cubicBezTo>
                      <a:pt x="1666327" y="-4167"/>
                      <a:pt x="1929542" y="-21695"/>
                      <a:pt x="2058489" y="0"/>
                    </a:cubicBezTo>
                    <a:cubicBezTo>
                      <a:pt x="2187436" y="21695"/>
                      <a:pt x="2887803" y="-6891"/>
                      <a:pt x="3320143" y="0"/>
                    </a:cubicBezTo>
                    <a:cubicBezTo>
                      <a:pt x="3301540" y="98876"/>
                      <a:pt x="3302465" y="306434"/>
                      <a:pt x="3320143" y="491080"/>
                    </a:cubicBezTo>
                    <a:cubicBezTo>
                      <a:pt x="3337821" y="675726"/>
                      <a:pt x="3309433" y="918750"/>
                      <a:pt x="3320143" y="1069186"/>
                    </a:cubicBezTo>
                    <a:cubicBezTo>
                      <a:pt x="3330853" y="1219622"/>
                      <a:pt x="3317862" y="1549398"/>
                      <a:pt x="3320143" y="1734319"/>
                    </a:cubicBezTo>
                    <a:cubicBezTo>
                      <a:pt x="3322424" y="1919240"/>
                      <a:pt x="3354204" y="2107215"/>
                      <a:pt x="3320143" y="2442965"/>
                    </a:cubicBezTo>
                    <a:cubicBezTo>
                      <a:pt x="3286082" y="2778715"/>
                      <a:pt x="3322562" y="2918729"/>
                      <a:pt x="3320143" y="3064585"/>
                    </a:cubicBezTo>
                    <a:cubicBezTo>
                      <a:pt x="3317724" y="3210441"/>
                      <a:pt x="3341045" y="3462894"/>
                      <a:pt x="3320143" y="3642692"/>
                    </a:cubicBezTo>
                    <a:cubicBezTo>
                      <a:pt x="3299241" y="3822490"/>
                      <a:pt x="3298299" y="4005618"/>
                      <a:pt x="3320143" y="4351338"/>
                    </a:cubicBezTo>
                    <a:cubicBezTo>
                      <a:pt x="2980629" y="4348944"/>
                      <a:pt x="2796492" y="4319424"/>
                      <a:pt x="2622913" y="4351338"/>
                    </a:cubicBezTo>
                    <a:cubicBezTo>
                      <a:pt x="2449334" y="4383253"/>
                      <a:pt x="2147523" y="4384456"/>
                      <a:pt x="1892482" y="4351338"/>
                    </a:cubicBezTo>
                    <a:cubicBezTo>
                      <a:pt x="1637441" y="4318220"/>
                      <a:pt x="1555071" y="4334298"/>
                      <a:pt x="1328057" y="4351338"/>
                    </a:cubicBezTo>
                    <a:cubicBezTo>
                      <a:pt x="1101043" y="4368378"/>
                      <a:pt x="927464" y="4371269"/>
                      <a:pt x="763633" y="4351338"/>
                    </a:cubicBezTo>
                    <a:cubicBezTo>
                      <a:pt x="599802" y="4331407"/>
                      <a:pt x="193939" y="4325452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320143" h="4351338" stroke="0" extrusionOk="0">
                    <a:moveTo>
                      <a:pt x="0" y="0"/>
                    </a:moveTo>
                    <a:cubicBezTo>
                      <a:pt x="273593" y="21055"/>
                      <a:pt x="584023" y="-24131"/>
                      <a:pt x="730431" y="0"/>
                    </a:cubicBezTo>
                    <a:cubicBezTo>
                      <a:pt x="876839" y="24131"/>
                      <a:pt x="1143537" y="21440"/>
                      <a:pt x="1394460" y="0"/>
                    </a:cubicBezTo>
                    <a:cubicBezTo>
                      <a:pt x="1645383" y="-21440"/>
                      <a:pt x="1846120" y="-27480"/>
                      <a:pt x="1992086" y="0"/>
                    </a:cubicBezTo>
                    <a:cubicBezTo>
                      <a:pt x="2138052" y="27480"/>
                      <a:pt x="2493843" y="-7620"/>
                      <a:pt x="2656114" y="0"/>
                    </a:cubicBezTo>
                    <a:cubicBezTo>
                      <a:pt x="2818385" y="7620"/>
                      <a:pt x="2997148" y="12842"/>
                      <a:pt x="3320143" y="0"/>
                    </a:cubicBezTo>
                    <a:cubicBezTo>
                      <a:pt x="3308139" y="242776"/>
                      <a:pt x="3298506" y="387420"/>
                      <a:pt x="3320143" y="534593"/>
                    </a:cubicBezTo>
                    <a:cubicBezTo>
                      <a:pt x="3341780" y="681766"/>
                      <a:pt x="3304667" y="861841"/>
                      <a:pt x="3320143" y="1025673"/>
                    </a:cubicBezTo>
                    <a:cubicBezTo>
                      <a:pt x="3335619" y="1189505"/>
                      <a:pt x="3305181" y="1340693"/>
                      <a:pt x="3320143" y="1516752"/>
                    </a:cubicBezTo>
                    <a:cubicBezTo>
                      <a:pt x="3335105" y="1692811"/>
                      <a:pt x="3294291" y="1890464"/>
                      <a:pt x="3320143" y="2094858"/>
                    </a:cubicBezTo>
                    <a:cubicBezTo>
                      <a:pt x="3345995" y="2299252"/>
                      <a:pt x="3302954" y="2622110"/>
                      <a:pt x="3320143" y="2759992"/>
                    </a:cubicBezTo>
                    <a:cubicBezTo>
                      <a:pt x="3337332" y="2897874"/>
                      <a:pt x="3338072" y="3100843"/>
                      <a:pt x="3320143" y="3338098"/>
                    </a:cubicBezTo>
                    <a:cubicBezTo>
                      <a:pt x="3302214" y="3575353"/>
                      <a:pt x="3296687" y="3850366"/>
                      <a:pt x="3320143" y="4351338"/>
                    </a:cubicBezTo>
                    <a:cubicBezTo>
                      <a:pt x="3099486" y="4324747"/>
                      <a:pt x="2887274" y="4361095"/>
                      <a:pt x="2622913" y="4351338"/>
                    </a:cubicBezTo>
                    <a:cubicBezTo>
                      <a:pt x="2358552" y="4341582"/>
                      <a:pt x="2250639" y="4340011"/>
                      <a:pt x="1992086" y="4351338"/>
                    </a:cubicBezTo>
                    <a:cubicBezTo>
                      <a:pt x="1733533" y="4362665"/>
                      <a:pt x="1469778" y="4331728"/>
                      <a:pt x="1294856" y="4351338"/>
                    </a:cubicBezTo>
                    <a:cubicBezTo>
                      <a:pt x="1119934" y="4370949"/>
                      <a:pt x="576895" y="439310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To calculate the volume of a cylinder you need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l-G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volume in m</a:t>
                </a:r>
                <a:r>
                  <a:rPr lang="en-GB" baseline="30000" dirty="0"/>
                  <a:t>3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is radius in 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GB" dirty="0"/>
                  <a:t> is height in 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l-G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/>
                  <a:t>is a constant.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CA169C7-40BA-F394-9DF8-062CB5853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033657" y="1825625"/>
                <a:ext cx="3320143" cy="4351338"/>
              </a:xfrm>
              <a:custGeom>
                <a:avLst/>
                <a:gdLst>
                  <a:gd name="csX0" fmla="*/ 0 w 3320143"/>
                  <a:gd name="csY0" fmla="*/ 0 h 4351338"/>
                  <a:gd name="csX1" fmla="*/ 697230 w 3320143"/>
                  <a:gd name="csY1" fmla="*/ 0 h 4351338"/>
                  <a:gd name="csX2" fmla="*/ 1427661 w 3320143"/>
                  <a:gd name="csY2" fmla="*/ 0 h 4351338"/>
                  <a:gd name="csX3" fmla="*/ 2058489 w 3320143"/>
                  <a:gd name="csY3" fmla="*/ 0 h 4351338"/>
                  <a:gd name="csX4" fmla="*/ 3320143 w 3320143"/>
                  <a:gd name="csY4" fmla="*/ 0 h 4351338"/>
                  <a:gd name="csX5" fmla="*/ 3320143 w 3320143"/>
                  <a:gd name="csY5" fmla="*/ 491080 h 4351338"/>
                  <a:gd name="csX6" fmla="*/ 3320143 w 3320143"/>
                  <a:gd name="csY6" fmla="*/ 1069186 h 4351338"/>
                  <a:gd name="csX7" fmla="*/ 3320143 w 3320143"/>
                  <a:gd name="csY7" fmla="*/ 1734319 h 4351338"/>
                  <a:gd name="csX8" fmla="*/ 3320143 w 3320143"/>
                  <a:gd name="csY8" fmla="*/ 2442965 h 4351338"/>
                  <a:gd name="csX9" fmla="*/ 3320143 w 3320143"/>
                  <a:gd name="csY9" fmla="*/ 3064585 h 4351338"/>
                  <a:gd name="csX10" fmla="*/ 3320143 w 3320143"/>
                  <a:gd name="csY10" fmla="*/ 3642692 h 4351338"/>
                  <a:gd name="csX11" fmla="*/ 3320143 w 3320143"/>
                  <a:gd name="csY11" fmla="*/ 4351338 h 4351338"/>
                  <a:gd name="csX12" fmla="*/ 2622913 w 3320143"/>
                  <a:gd name="csY12" fmla="*/ 4351338 h 4351338"/>
                  <a:gd name="csX13" fmla="*/ 1892482 w 3320143"/>
                  <a:gd name="csY13" fmla="*/ 4351338 h 4351338"/>
                  <a:gd name="csX14" fmla="*/ 1328057 w 3320143"/>
                  <a:gd name="csY14" fmla="*/ 4351338 h 4351338"/>
                  <a:gd name="csX15" fmla="*/ 763633 w 3320143"/>
                  <a:gd name="csY15" fmla="*/ 4351338 h 4351338"/>
                  <a:gd name="csX16" fmla="*/ 0 w 3320143"/>
                  <a:gd name="csY16" fmla="*/ 4351338 h 4351338"/>
                  <a:gd name="csX17" fmla="*/ 0 w 3320143"/>
                  <a:gd name="csY17" fmla="*/ 3686205 h 4351338"/>
                  <a:gd name="csX18" fmla="*/ 0 w 3320143"/>
                  <a:gd name="csY18" fmla="*/ 3021072 h 4351338"/>
                  <a:gd name="csX19" fmla="*/ 0 w 3320143"/>
                  <a:gd name="csY19" fmla="*/ 2355939 h 4351338"/>
                  <a:gd name="csX20" fmla="*/ 0 w 3320143"/>
                  <a:gd name="csY20" fmla="*/ 1821346 h 4351338"/>
                  <a:gd name="csX21" fmla="*/ 0 w 3320143"/>
                  <a:gd name="csY21" fmla="*/ 1330266 h 4351338"/>
                  <a:gd name="csX22" fmla="*/ 0 w 3320143"/>
                  <a:gd name="csY22" fmla="*/ 795673 h 4351338"/>
                  <a:gd name="csX23" fmla="*/ 0 w 3320143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320143" h="4351338" fill="none" extrusionOk="0">
                    <a:moveTo>
                      <a:pt x="0" y="0"/>
                    </a:moveTo>
                    <a:cubicBezTo>
                      <a:pt x="227584" y="29897"/>
                      <a:pt x="480180" y="2104"/>
                      <a:pt x="697230" y="0"/>
                    </a:cubicBezTo>
                    <a:cubicBezTo>
                      <a:pt x="914280" y="-2104"/>
                      <a:pt x="1188995" y="4167"/>
                      <a:pt x="1427661" y="0"/>
                    </a:cubicBezTo>
                    <a:cubicBezTo>
                      <a:pt x="1666327" y="-4167"/>
                      <a:pt x="1929542" y="-21695"/>
                      <a:pt x="2058489" y="0"/>
                    </a:cubicBezTo>
                    <a:cubicBezTo>
                      <a:pt x="2187436" y="21695"/>
                      <a:pt x="2887803" y="-6891"/>
                      <a:pt x="3320143" y="0"/>
                    </a:cubicBezTo>
                    <a:cubicBezTo>
                      <a:pt x="3301540" y="98876"/>
                      <a:pt x="3302465" y="306434"/>
                      <a:pt x="3320143" y="491080"/>
                    </a:cubicBezTo>
                    <a:cubicBezTo>
                      <a:pt x="3337821" y="675726"/>
                      <a:pt x="3309433" y="918750"/>
                      <a:pt x="3320143" y="1069186"/>
                    </a:cubicBezTo>
                    <a:cubicBezTo>
                      <a:pt x="3330853" y="1219622"/>
                      <a:pt x="3317862" y="1549398"/>
                      <a:pt x="3320143" y="1734319"/>
                    </a:cubicBezTo>
                    <a:cubicBezTo>
                      <a:pt x="3322424" y="1919240"/>
                      <a:pt x="3354204" y="2107215"/>
                      <a:pt x="3320143" y="2442965"/>
                    </a:cubicBezTo>
                    <a:cubicBezTo>
                      <a:pt x="3286082" y="2778715"/>
                      <a:pt x="3322562" y="2918729"/>
                      <a:pt x="3320143" y="3064585"/>
                    </a:cubicBezTo>
                    <a:cubicBezTo>
                      <a:pt x="3317724" y="3210441"/>
                      <a:pt x="3341045" y="3462894"/>
                      <a:pt x="3320143" y="3642692"/>
                    </a:cubicBezTo>
                    <a:cubicBezTo>
                      <a:pt x="3299241" y="3822490"/>
                      <a:pt x="3298299" y="4005618"/>
                      <a:pt x="3320143" y="4351338"/>
                    </a:cubicBezTo>
                    <a:cubicBezTo>
                      <a:pt x="2980629" y="4348944"/>
                      <a:pt x="2796492" y="4319424"/>
                      <a:pt x="2622913" y="4351338"/>
                    </a:cubicBezTo>
                    <a:cubicBezTo>
                      <a:pt x="2449334" y="4383253"/>
                      <a:pt x="2147523" y="4384456"/>
                      <a:pt x="1892482" y="4351338"/>
                    </a:cubicBezTo>
                    <a:cubicBezTo>
                      <a:pt x="1637441" y="4318220"/>
                      <a:pt x="1555071" y="4334298"/>
                      <a:pt x="1328057" y="4351338"/>
                    </a:cubicBezTo>
                    <a:cubicBezTo>
                      <a:pt x="1101043" y="4368378"/>
                      <a:pt x="927464" y="4371269"/>
                      <a:pt x="763633" y="4351338"/>
                    </a:cubicBezTo>
                    <a:cubicBezTo>
                      <a:pt x="599802" y="4331407"/>
                      <a:pt x="193939" y="4325452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320143" h="4351338" stroke="0" extrusionOk="0">
                    <a:moveTo>
                      <a:pt x="0" y="0"/>
                    </a:moveTo>
                    <a:cubicBezTo>
                      <a:pt x="273593" y="21055"/>
                      <a:pt x="584023" y="-24131"/>
                      <a:pt x="730431" y="0"/>
                    </a:cubicBezTo>
                    <a:cubicBezTo>
                      <a:pt x="876839" y="24131"/>
                      <a:pt x="1143537" y="21440"/>
                      <a:pt x="1394460" y="0"/>
                    </a:cubicBezTo>
                    <a:cubicBezTo>
                      <a:pt x="1645383" y="-21440"/>
                      <a:pt x="1846120" y="-27480"/>
                      <a:pt x="1992086" y="0"/>
                    </a:cubicBezTo>
                    <a:cubicBezTo>
                      <a:pt x="2138052" y="27480"/>
                      <a:pt x="2493843" y="-7620"/>
                      <a:pt x="2656114" y="0"/>
                    </a:cubicBezTo>
                    <a:cubicBezTo>
                      <a:pt x="2818385" y="7620"/>
                      <a:pt x="2997148" y="12842"/>
                      <a:pt x="3320143" y="0"/>
                    </a:cubicBezTo>
                    <a:cubicBezTo>
                      <a:pt x="3308139" y="242776"/>
                      <a:pt x="3298506" y="387420"/>
                      <a:pt x="3320143" y="534593"/>
                    </a:cubicBezTo>
                    <a:cubicBezTo>
                      <a:pt x="3341780" y="681766"/>
                      <a:pt x="3304667" y="861841"/>
                      <a:pt x="3320143" y="1025673"/>
                    </a:cubicBezTo>
                    <a:cubicBezTo>
                      <a:pt x="3335619" y="1189505"/>
                      <a:pt x="3305181" y="1340693"/>
                      <a:pt x="3320143" y="1516752"/>
                    </a:cubicBezTo>
                    <a:cubicBezTo>
                      <a:pt x="3335105" y="1692811"/>
                      <a:pt x="3294291" y="1890464"/>
                      <a:pt x="3320143" y="2094858"/>
                    </a:cubicBezTo>
                    <a:cubicBezTo>
                      <a:pt x="3345995" y="2299252"/>
                      <a:pt x="3302954" y="2622110"/>
                      <a:pt x="3320143" y="2759992"/>
                    </a:cubicBezTo>
                    <a:cubicBezTo>
                      <a:pt x="3337332" y="2897874"/>
                      <a:pt x="3338072" y="3100843"/>
                      <a:pt x="3320143" y="3338098"/>
                    </a:cubicBezTo>
                    <a:cubicBezTo>
                      <a:pt x="3302214" y="3575353"/>
                      <a:pt x="3296687" y="3850366"/>
                      <a:pt x="3320143" y="4351338"/>
                    </a:cubicBezTo>
                    <a:cubicBezTo>
                      <a:pt x="3099486" y="4324747"/>
                      <a:pt x="2887274" y="4361095"/>
                      <a:pt x="2622913" y="4351338"/>
                    </a:cubicBezTo>
                    <a:cubicBezTo>
                      <a:pt x="2358552" y="4341582"/>
                      <a:pt x="2250639" y="4340011"/>
                      <a:pt x="1992086" y="4351338"/>
                    </a:cubicBezTo>
                    <a:cubicBezTo>
                      <a:pt x="1733533" y="4362665"/>
                      <a:pt x="1469778" y="4331728"/>
                      <a:pt x="1294856" y="4351338"/>
                    </a:cubicBezTo>
                    <a:cubicBezTo>
                      <a:pt x="1119934" y="4370949"/>
                      <a:pt x="576895" y="439310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5D8D95-E612-5A8B-614F-FDAB0BE100B3}"/>
                  </a:ext>
                </a:extLst>
              </p:cNvPr>
              <p:cNvSpPr txBox="1"/>
              <p:nvPr/>
            </p:nvSpPr>
            <p:spPr>
              <a:xfrm>
                <a:off x="-614649" y="3808090"/>
                <a:ext cx="5266599" cy="1416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3.14×2</m:t>
                      </m:r>
                      <m:r>
                        <a:rPr lang="en-GB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400" b="1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GB" sz="2400" b="1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2400" b="1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5D8D95-E612-5A8B-614F-FDAB0BE1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4649" y="3808090"/>
                <a:ext cx="5266599" cy="1416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Diagram showing a cylinder which is 3 metres in height, 2m in width (radius)">
            <a:extLst>
              <a:ext uri="{FF2B5EF4-FFF2-40B4-BE49-F238E27FC236}">
                <a16:creationId xmlns:a16="http://schemas.microsoft.com/office/drawing/2014/main" id="{B39BB189-FD3D-17EC-9B59-21C96E06DB86}"/>
              </a:ext>
            </a:extLst>
          </p:cNvPr>
          <p:cNvGrpSpPr/>
          <p:nvPr/>
        </p:nvGrpSpPr>
        <p:grpSpPr>
          <a:xfrm>
            <a:off x="4331130" y="3006001"/>
            <a:ext cx="3134612" cy="2954790"/>
            <a:chOff x="4347277" y="3222173"/>
            <a:chExt cx="3134612" cy="2954790"/>
          </a:xfrm>
        </p:grpSpPr>
        <p:sp>
          <p:nvSpPr>
            <p:cNvPr id="14" name="Magnetic Disk 13">
              <a:extLst>
                <a:ext uri="{FF2B5EF4-FFF2-40B4-BE49-F238E27FC236}">
                  <a16:creationId xmlns:a16="http://schemas.microsoft.com/office/drawing/2014/main" id="{6824A843-E8FD-35D6-E332-8FEA77A2000C}"/>
                </a:ext>
              </a:extLst>
            </p:cNvPr>
            <p:cNvSpPr/>
            <p:nvPr/>
          </p:nvSpPr>
          <p:spPr>
            <a:xfrm>
              <a:off x="5124385" y="3222173"/>
              <a:ext cx="2357504" cy="2954790"/>
            </a:xfrm>
            <a:prstGeom prst="flowChartMagneticDisk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04DE3A-CF0A-2F9C-97CC-4442A05B1940}"/>
                </a:ext>
              </a:extLst>
            </p:cNvPr>
            <p:cNvSpPr txBox="1"/>
            <p:nvPr/>
          </p:nvSpPr>
          <p:spPr>
            <a:xfrm>
              <a:off x="5435479" y="334542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 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133325-3E76-E386-2A8F-0EAA46F39A82}"/>
                </a:ext>
              </a:extLst>
            </p:cNvPr>
            <p:cNvCxnSpPr/>
            <p:nvPr/>
          </p:nvCxnSpPr>
          <p:spPr>
            <a:xfrm flipH="1">
              <a:off x="5110097" y="3700464"/>
              <a:ext cx="1178752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2A1093-2D8B-000E-7E1F-3BFBEDF903AE}"/>
                </a:ext>
              </a:extLst>
            </p:cNvPr>
            <p:cNvSpPr txBox="1"/>
            <p:nvPr/>
          </p:nvSpPr>
          <p:spPr>
            <a:xfrm>
              <a:off x="4347277" y="450519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 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6AC9D6-D1D2-520C-EBA5-65C5C6EBA651}"/>
                </a:ext>
              </a:extLst>
            </p:cNvPr>
            <p:cNvCxnSpPr>
              <a:cxnSpLocks/>
            </p:cNvCxnSpPr>
            <p:nvPr/>
          </p:nvCxnSpPr>
          <p:spPr>
            <a:xfrm>
              <a:off x="4928000" y="3678692"/>
              <a:ext cx="0" cy="2107747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4C4FC41-2FBB-DD27-E552-4AD0F97EB806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0ADB223-17FD-E74D-883C-EA70ECB4F1C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94261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Substitution: Weight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7083829" cy="4412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Calculate the weight of </a:t>
            </a:r>
            <a:r>
              <a:rPr lang="en-GB" sz="2200" kern="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37 700</a:t>
            </a:r>
            <a:r>
              <a:rPr lang="en-GB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kg </a:t>
            </a:r>
            <a:r>
              <a:rPr lang="en-GB" sz="2200" dirty="0"/>
              <a:t>of water.</a:t>
            </a:r>
            <a:br>
              <a:rPr lang="en-GB" sz="2200" dirty="0"/>
            </a:br>
            <a:r>
              <a:rPr lang="en-GB" sz="2200" dirty="0"/>
              <a:t>Give your answer to three significant figures.</a:t>
            </a:r>
            <a:endParaRPr lang="en-GB" sz="2200" dirty="0">
              <a:effectLst/>
              <a:ea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022771" y="1577009"/>
                <a:ext cx="3712029" cy="4279504"/>
              </a:xfrm>
              <a:custGeom>
                <a:avLst/>
                <a:gdLst>
                  <a:gd name="csX0" fmla="*/ 0 w 3712029"/>
                  <a:gd name="csY0" fmla="*/ 0 h 4279504"/>
                  <a:gd name="csX1" fmla="*/ 692912 w 3712029"/>
                  <a:gd name="csY1" fmla="*/ 0 h 4279504"/>
                  <a:gd name="csX2" fmla="*/ 1348704 w 3712029"/>
                  <a:gd name="csY2" fmla="*/ 0 h 4279504"/>
                  <a:gd name="csX3" fmla="*/ 1856014 w 3712029"/>
                  <a:gd name="csY3" fmla="*/ 0 h 4279504"/>
                  <a:gd name="csX4" fmla="*/ 2548927 w 3712029"/>
                  <a:gd name="csY4" fmla="*/ 0 h 4279504"/>
                  <a:gd name="csX5" fmla="*/ 3167598 w 3712029"/>
                  <a:gd name="csY5" fmla="*/ 0 h 4279504"/>
                  <a:gd name="csX6" fmla="*/ 3712029 w 3712029"/>
                  <a:gd name="csY6" fmla="*/ 0 h 4279504"/>
                  <a:gd name="csX7" fmla="*/ 3712029 w 3712029"/>
                  <a:gd name="csY7" fmla="*/ 696948 h 4279504"/>
                  <a:gd name="csX8" fmla="*/ 3712029 w 3712029"/>
                  <a:gd name="csY8" fmla="*/ 1265510 h 4279504"/>
                  <a:gd name="csX9" fmla="*/ 3712029 w 3712029"/>
                  <a:gd name="csY9" fmla="*/ 1962458 h 4279504"/>
                  <a:gd name="csX10" fmla="*/ 3712029 w 3712029"/>
                  <a:gd name="csY10" fmla="*/ 2616611 h 4279504"/>
                  <a:gd name="csX11" fmla="*/ 3712029 w 3712029"/>
                  <a:gd name="csY11" fmla="*/ 3270764 h 4279504"/>
                  <a:gd name="csX12" fmla="*/ 3712029 w 3712029"/>
                  <a:gd name="csY12" fmla="*/ 4279504 h 4279504"/>
                  <a:gd name="csX13" fmla="*/ 3019117 w 3712029"/>
                  <a:gd name="csY13" fmla="*/ 4279504 h 4279504"/>
                  <a:gd name="csX14" fmla="*/ 2511806 w 3712029"/>
                  <a:gd name="csY14" fmla="*/ 4279504 h 4279504"/>
                  <a:gd name="csX15" fmla="*/ 1856015 w 3712029"/>
                  <a:gd name="csY15" fmla="*/ 4279504 h 4279504"/>
                  <a:gd name="csX16" fmla="*/ 1348704 w 3712029"/>
                  <a:gd name="csY16" fmla="*/ 4279504 h 4279504"/>
                  <a:gd name="csX17" fmla="*/ 841393 w 3712029"/>
                  <a:gd name="csY17" fmla="*/ 4279504 h 4279504"/>
                  <a:gd name="csX18" fmla="*/ 0 w 3712029"/>
                  <a:gd name="csY18" fmla="*/ 4279504 h 4279504"/>
                  <a:gd name="csX19" fmla="*/ 0 w 3712029"/>
                  <a:gd name="csY19" fmla="*/ 3710941 h 4279504"/>
                  <a:gd name="csX20" fmla="*/ 0 w 3712029"/>
                  <a:gd name="csY20" fmla="*/ 3185174 h 4279504"/>
                  <a:gd name="csX21" fmla="*/ 0 w 3712029"/>
                  <a:gd name="csY21" fmla="*/ 2488226 h 4279504"/>
                  <a:gd name="csX22" fmla="*/ 0 w 3712029"/>
                  <a:gd name="csY22" fmla="*/ 1962458 h 4279504"/>
                  <a:gd name="csX23" fmla="*/ 0 w 3712029"/>
                  <a:gd name="csY23" fmla="*/ 1393896 h 4279504"/>
                  <a:gd name="csX24" fmla="*/ 0 w 3712029"/>
                  <a:gd name="csY24" fmla="*/ 782538 h 4279504"/>
                  <a:gd name="csX25" fmla="*/ 0 w 3712029"/>
                  <a:gd name="csY25" fmla="*/ 0 h 42795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3712029" h="4279504" fill="none" extrusionOk="0">
                    <a:moveTo>
                      <a:pt x="0" y="0"/>
                    </a:moveTo>
                    <a:cubicBezTo>
                      <a:pt x="257645" y="-7874"/>
                      <a:pt x="434670" y="32889"/>
                      <a:pt x="692912" y="0"/>
                    </a:cubicBezTo>
                    <a:cubicBezTo>
                      <a:pt x="951154" y="-32889"/>
                      <a:pt x="1119325" y="23938"/>
                      <a:pt x="1348704" y="0"/>
                    </a:cubicBezTo>
                    <a:cubicBezTo>
                      <a:pt x="1578083" y="-23938"/>
                      <a:pt x="1619810" y="-8535"/>
                      <a:pt x="1856014" y="0"/>
                    </a:cubicBezTo>
                    <a:cubicBezTo>
                      <a:pt x="2092218" y="8535"/>
                      <a:pt x="2269239" y="-16131"/>
                      <a:pt x="2548927" y="0"/>
                    </a:cubicBezTo>
                    <a:cubicBezTo>
                      <a:pt x="2828615" y="16131"/>
                      <a:pt x="3039540" y="-14511"/>
                      <a:pt x="3167598" y="0"/>
                    </a:cubicBezTo>
                    <a:cubicBezTo>
                      <a:pt x="3295656" y="14511"/>
                      <a:pt x="3495065" y="13512"/>
                      <a:pt x="3712029" y="0"/>
                    </a:cubicBezTo>
                    <a:cubicBezTo>
                      <a:pt x="3696473" y="230928"/>
                      <a:pt x="3712542" y="398288"/>
                      <a:pt x="3712029" y="696948"/>
                    </a:cubicBezTo>
                    <a:cubicBezTo>
                      <a:pt x="3711516" y="995608"/>
                      <a:pt x="3697568" y="1058549"/>
                      <a:pt x="3712029" y="1265510"/>
                    </a:cubicBezTo>
                    <a:cubicBezTo>
                      <a:pt x="3726490" y="1472471"/>
                      <a:pt x="3700641" y="1716295"/>
                      <a:pt x="3712029" y="1962458"/>
                    </a:cubicBezTo>
                    <a:cubicBezTo>
                      <a:pt x="3723417" y="2208621"/>
                      <a:pt x="3733674" y="2454325"/>
                      <a:pt x="3712029" y="2616611"/>
                    </a:cubicBezTo>
                    <a:cubicBezTo>
                      <a:pt x="3690384" y="2778897"/>
                      <a:pt x="3712447" y="2965663"/>
                      <a:pt x="3712029" y="3270764"/>
                    </a:cubicBezTo>
                    <a:cubicBezTo>
                      <a:pt x="3711611" y="3575865"/>
                      <a:pt x="3726618" y="3796246"/>
                      <a:pt x="3712029" y="4279504"/>
                    </a:cubicBezTo>
                    <a:cubicBezTo>
                      <a:pt x="3442228" y="4260845"/>
                      <a:pt x="3291856" y="4308972"/>
                      <a:pt x="3019117" y="4279504"/>
                    </a:cubicBezTo>
                    <a:cubicBezTo>
                      <a:pt x="2746378" y="4250036"/>
                      <a:pt x="2663622" y="4266633"/>
                      <a:pt x="2511806" y="4279504"/>
                    </a:cubicBezTo>
                    <a:cubicBezTo>
                      <a:pt x="2359990" y="4292375"/>
                      <a:pt x="2179810" y="4248942"/>
                      <a:pt x="1856015" y="4279504"/>
                    </a:cubicBezTo>
                    <a:cubicBezTo>
                      <a:pt x="1532220" y="4310066"/>
                      <a:pt x="1580199" y="4283783"/>
                      <a:pt x="1348704" y="4279504"/>
                    </a:cubicBezTo>
                    <a:cubicBezTo>
                      <a:pt x="1117209" y="4275225"/>
                      <a:pt x="954822" y="4263297"/>
                      <a:pt x="841393" y="4279504"/>
                    </a:cubicBezTo>
                    <a:cubicBezTo>
                      <a:pt x="727964" y="4295711"/>
                      <a:pt x="397274" y="4266988"/>
                      <a:pt x="0" y="4279504"/>
                    </a:cubicBezTo>
                    <a:cubicBezTo>
                      <a:pt x="-3801" y="4048011"/>
                      <a:pt x="-7488" y="3834380"/>
                      <a:pt x="0" y="3710941"/>
                    </a:cubicBezTo>
                    <a:cubicBezTo>
                      <a:pt x="7488" y="3587502"/>
                      <a:pt x="-24718" y="3367213"/>
                      <a:pt x="0" y="3185174"/>
                    </a:cubicBezTo>
                    <a:cubicBezTo>
                      <a:pt x="24718" y="3003135"/>
                      <a:pt x="-28397" y="2728988"/>
                      <a:pt x="0" y="2488226"/>
                    </a:cubicBezTo>
                    <a:cubicBezTo>
                      <a:pt x="28397" y="2247464"/>
                      <a:pt x="-20818" y="2214100"/>
                      <a:pt x="0" y="1962458"/>
                    </a:cubicBezTo>
                    <a:cubicBezTo>
                      <a:pt x="20818" y="1710816"/>
                      <a:pt x="4258" y="1567984"/>
                      <a:pt x="0" y="1393896"/>
                    </a:cubicBezTo>
                    <a:cubicBezTo>
                      <a:pt x="-4258" y="1219808"/>
                      <a:pt x="-25308" y="1078145"/>
                      <a:pt x="0" y="782538"/>
                    </a:cubicBezTo>
                    <a:cubicBezTo>
                      <a:pt x="25308" y="486931"/>
                      <a:pt x="1755" y="166305"/>
                      <a:pt x="0" y="0"/>
                    </a:cubicBezTo>
                    <a:close/>
                  </a:path>
                  <a:path w="3712029" h="4279504" stroke="0" extrusionOk="0">
                    <a:moveTo>
                      <a:pt x="0" y="0"/>
                    </a:moveTo>
                    <a:cubicBezTo>
                      <a:pt x="202608" y="-31827"/>
                      <a:pt x="534842" y="29720"/>
                      <a:pt x="692912" y="0"/>
                    </a:cubicBezTo>
                    <a:cubicBezTo>
                      <a:pt x="850982" y="-29720"/>
                      <a:pt x="1170553" y="10622"/>
                      <a:pt x="1311584" y="0"/>
                    </a:cubicBezTo>
                    <a:cubicBezTo>
                      <a:pt x="1452615" y="-10622"/>
                      <a:pt x="1742904" y="5558"/>
                      <a:pt x="1856014" y="0"/>
                    </a:cubicBezTo>
                    <a:cubicBezTo>
                      <a:pt x="1969124" y="-5558"/>
                      <a:pt x="2280734" y="-27128"/>
                      <a:pt x="2474686" y="0"/>
                    </a:cubicBezTo>
                    <a:cubicBezTo>
                      <a:pt x="2668638" y="27128"/>
                      <a:pt x="2871840" y="-22881"/>
                      <a:pt x="3167598" y="0"/>
                    </a:cubicBezTo>
                    <a:cubicBezTo>
                      <a:pt x="3463356" y="22881"/>
                      <a:pt x="3597381" y="24755"/>
                      <a:pt x="3712029" y="0"/>
                    </a:cubicBezTo>
                    <a:cubicBezTo>
                      <a:pt x="3705644" y="178929"/>
                      <a:pt x="3713772" y="255332"/>
                      <a:pt x="3712029" y="482973"/>
                    </a:cubicBezTo>
                    <a:cubicBezTo>
                      <a:pt x="3710286" y="710614"/>
                      <a:pt x="3727631" y="780086"/>
                      <a:pt x="3712029" y="965945"/>
                    </a:cubicBezTo>
                    <a:cubicBezTo>
                      <a:pt x="3696427" y="1151804"/>
                      <a:pt x="3733270" y="1268601"/>
                      <a:pt x="3712029" y="1534508"/>
                    </a:cubicBezTo>
                    <a:cubicBezTo>
                      <a:pt x="3690788" y="1800415"/>
                      <a:pt x="3706976" y="1988723"/>
                      <a:pt x="3712029" y="2188661"/>
                    </a:cubicBezTo>
                    <a:cubicBezTo>
                      <a:pt x="3717082" y="2388599"/>
                      <a:pt x="3711949" y="2586590"/>
                      <a:pt x="3712029" y="2757223"/>
                    </a:cubicBezTo>
                    <a:cubicBezTo>
                      <a:pt x="3712109" y="2927856"/>
                      <a:pt x="3725309" y="3113469"/>
                      <a:pt x="3712029" y="3325786"/>
                    </a:cubicBezTo>
                    <a:cubicBezTo>
                      <a:pt x="3698749" y="3538103"/>
                      <a:pt x="3753051" y="4066157"/>
                      <a:pt x="3712029" y="4279504"/>
                    </a:cubicBezTo>
                    <a:cubicBezTo>
                      <a:pt x="3589423" y="4297286"/>
                      <a:pt x="3332024" y="4271260"/>
                      <a:pt x="3130478" y="4279504"/>
                    </a:cubicBezTo>
                    <a:cubicBezTo>
                      <a:pt x="2928932" y="4287748"/>
                      <a:pt x="2693317" y="4306109"/>
                      <a:pt x="2474686" y="4279504"/>
                    </a:cubicBezTo>
                    <a:cubicBezTo>
                      <a:pt x="2256055" y="4252899"/>
                      <a:pt x="2008027" y="4287984"/>
                      <a:pt x="1781774" y="4279504"/>
                    </a:cubicBezTo>
                    <a:cubicBezTo>
                      <a:pt x="1555521" y="4271024"/>
                      <a:pt x="1285500" y="4254938"/>
                      <a:pt x="1125982" y="4279504"/>
                    </a:cubicBezTo>
                    <a:cubicBezTo>
                      <a:pt x="966464" y="4304070"/>
                      <a:pt x="477169" y="4223309"/>
                      <a:pt x="0" y="4279504"/>
                    </a:cubicBezTo>
                    <a:cubicBezTo>
                      <a:pt x="15319" y="4140934"/>
                      <a:pt x="-13865" y="3981512"/>
                      <a:pt x="0" y="3796531"/>
                    </a:cubicBezTo>
                    <a:cubicBezTo>
                      <a:pt x="13865" y="3611550"/>
                      <a:pt x="17775" y="3422687"/>
                      <a:pt x="0" y="3313559"/>
                    </a:cubicBezTo>
                    <a:cubicBezTo>
                      <a:pt x="-17775" y="3204431"/>
                      <a:pt x="25583" y="2949137"/>
                      <a:pt x="0" y="2787791"/>
                    </a:cubicBezTo>
                    <a:cubicBezTo>
                      <a:pt x="-25583" y="2626445"/>
                      <a:pt x="-28757" y="2397761"/>
                      <a:pt x="0" y="2090843"/>
                    </a:cubicBezTo>
                    <a:cubicBezTo>
                      <a:pt x="28757" y="1783925"/>
                      <a:pt x="-9833" y="1703022"/>
                      <a:pt x="0" y="1565076"/>
                    </a:cubicBezTo>
                    <a:cubicBezTo>
                      <a:pt x="9833" y="1427130"/>
                      <a:pt x="22707" y="1100175"/>
                      <a:pt x="0" y="910923"/>
                    </a:cubicBezTo>
                    <a:cubicBezTo>
                      <a:pt x="-22707" y="721671"/>
                      <a:pt x="-493" y="19284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b="1" dirty="0"/>
                  <a:t>HINT</a:t>
                </a:r>
              </a:p>
              <a:p>
                <a:pPr marL="0" lvl="0" indent="0">
                  <a:buNone/>
                </a:pPr>
                <a:r>
                  <a:rPr lang="en-US" dirty="0"/>
                  <a:t>The formula is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the weight,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mass of the object,</a:t>
                </a:r>
                <a:br>
                  <a:rPr lang="en-US" b="1" i="1" dirty="0">
                    <a:effectLst/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=9.8</m:t>
                    </m:r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b="0" i="0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dirty="0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GB" b="0" i="0" dirty="0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1" i="1" dirty="0">
                    <a:effectLst/>
                    <a:ea typeface="Lato" panose="020F0502020204030203" pitchFamily="34" charset="0"/>
                  </a:rPr>
                  <a:t> </a:t>
                </a:r>
                <a:r>
                  <a:rPr lang="en-GB" dirty="0">
                    <a:effectLst/>
                    <a:ea typeface="Lato" panose="020F0502020204030203" pitchFamily="34" charset="0"/>
                  </a:rPr>
                  <a:t>is</a:t>
                </a:r>
                <a:r>
                  <a:rPr lang="en-GB" i="1" dirty="0">
                    <a:effectLst/>
                    <a:ea typeface="Lato" panose="020F0502020204030203" pitchFamily="34" charset="0"/>
                  </a:rPr>
                  <a:t> </a:t>
                </a:r>
                <a:r>
                  <a:rPr lang="en-GB" dirty="0">
                    <a:effectLst/>
                    <a:ea typeface="Lato" panose="020F0502020204030203" pitchFamily="34" charset="0"/>
                  </a:rPr>
                  <a:t>the acceleration due to gravity on Earth.</a:t>
                </a:r>
                <a:endParaRPr lang="en-US" dirty="0"/>
              </a:p>
              <a:p>
                <a:pPr marL="0" lvl="0" indent="0">
                  <a:buNone/>
                </a:pP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022771" y="1577009"/>
                <a:ext cx="3712029" cy="4279504"/>
              </a:xfrm>
              <a:custGeom>
                <a:avLst/>
                <a:gdLst>
                  <a:gd name="csX0" fmla="*/ 0 w 3712029"/>
                  <a:gd name="csY0" fmla="*/ 0 h 4279504"/>
                  <a:gd name="csX1" fmla="*/ 692912 w 3712029"/>
                  <a:gd name="csY1" fmla="*/ 0 h 4279504"/>
                  <a:gd name="csX2" fmla="*/ 1348704 w 3712029"/>
                  <a:gd name="csY2" fmla="*/ 0 h 4279504"/>
                  <a:gd name="csX3" fmla="*/ 1856014 w 3712029"/>
                  <a:gd name="csY3" fmla="*/ 0 h 4279504"/>
                  <a:gd name="csX4" fmla="*/ 2548927 w 3712029"/>
                  <a:gd name="csY4" fmla="*/ 0 h 4279504"/>
                  <a:gd name="csX5" fmla="*/ 3167598 w 3712029"/>
                  <a:gd name="csY5" fmla="*/ 0 h 4279504"/>
                  <a:gd name="csX6" fmla="*/ 3712029 w 3712029"/>
                  <a:gd name="csY6" fmla="*/ 0 h 4279504"/>
                  <a:gd name="csX7" fmla="*/ 3712029 w 3712029"/>
                  <a:gd name="csY7" fmla="*/ 696948 h 4279504"/>
                  <a:gd name="csX8" fmla="*/ 3712029 w 3712029"/>
                  <a:gd name="csY8" fmla="*/ 1265510 h 4279504"/>
                  <a:gd name="csX9" fmla="*/ 3712029 w 3712029"/>
                  <a:gd name="csY9" fmla="*/ 1962458 h 4279504"/>
                  <a:gd name="csX10" fmla="*/ 3712029 w 3712029"/>
                  <a:gd name="csY10" fmla="*/ 2616611 h 4279504"/>
                  <a:gd name="csX11" fmla="*/ 3712029 w 3712029"/>
                  <a:gd name="csY11" fmla="*/ 3270764 h 4279504"/>
                  <a:gd name="csX12" fmla="*/ 3712029 w 3712029"/>
                  <a:gd name="csY12" fmla="*/ 4279504 h 4279504"/>
                  <a:gd name="csX13" fmla="*/ 3019117 w 3712029"/>
                  <a:gd name="csY13" fmla="*/ 4279504 h 4279504"/>
                  <a:gd name="csX14" fmla="*/ 2511806 w 3712029"/>
                  <a:gd name="csY14" fmla="*/ 4279504 h 4279504"/>
                  <a:gd name="csX15" fmla="*/ 1856015 w 3712029"/>
                  <a:gd name="csY15" fmla="*/ 4279504 h 4279504"/>
                  <a:gd name="csX16" fmla="*/ 1348704 w 3712029"/>
                  <a:gd name="csY16" fmla="*/ 4279504 h 4279504"/>
                  <a:gd name="csX17" fmla="*/ 841393 w 3712029"/>
                  <a:gd name="csY17" fmla="*/ 4279504 h 4279504"/>
                  <a:gd name="csX18" fmla="*/ 0 w 3712029"/>
                  <a:gd name="csY18" fmla="*/ 4279504 h 4279504"/>
                  <a:gd name="csX19" fmla="*/ 0 w 3712029"/>
                  <a:gd name="csY19" fmla="*/ 3710941 h 4279504"/>
                  <a:gd name="csX20" fmla="*/ 0 w 3712029"/>
                  <a:gd name="csY20" fmla="*/ 3185174 h 4279504"/>
                  <a:gd name="csX21" fmla="*/ 0 w 3712029"/>
                  <a:gd name="csY21" fmla="*/ 2488226 h 4279504"/>
                  <a:gd name="csX22" fmla="*/ 0 w 3712029"/>
                  <a:gd name="csY22" fmla="*/ 1962458 h 4279504"/>
                  <a:gd name="csX23" fmla="*/ 0 w 3712029"/>
                  <a:gd name="csY23" fmla="*/ 1393896 h 4279504"/>
                  <a:gd name="csX24" fmla="*/ 0 w 3712029"/>
                  <a:gd name="csY24" fmla="*/ 782538 h 4279504"/>
                  <a:gd name="csX25" fmla="*/ 0 w 3712029"/>
                  <a:gd name="csY25" fmla="*/ 0 h 42795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3712029" h="4279504" fill="none" extrusionOk="0">
                    <a:moveTo>
                      <a:pt x="0" y="0"/>
                    </a:moveTo>
                    <a:cubicBezTo>
                      <a:pt x="257645" y="-7874"/>
                      <a:pt x="434670" y="32889"/>
                      <a:pt x="692912" y="0"/>
                    </a:cubicBezTo>
                    <a:cubicBezTo>
                      <a:pt x="951154" y="-32889"/>
                      <a:pt x="1119325" y="23938"/>
                      <a:pt x="1348704" y="0"/>
                    </a:cubicBezTo>
                    <a:cubicBezTo>
                      <a:pt x="1578083" y="-23938"/>
                      <a:pt x="1619810" y="-8535"/>
                      <a:pt x="1856014" y="0"/>
                    </a:cubicBezTo>
                    <a:cubicBezTo>
                      <a:pt x="2092218" y="8535"/>
                      <a:pt x="2269239" y="-16131"/>
                      <a:pt x="2548927" y="0"/>
                    </a:cubicBezTo>
                    <a:cubicBezTo>
                      <a:pt x="2828615" y="16131"/>
                      <a:pt x="3039540" y="-14511"/>
                      <a:pt x="3167598" y="0"/>
                    </a:cubicBezTo>
                    <a:cubicBezTo>
                      <a:pt x="3295656" y="14511"/>
                      <a:pt x="3495065" y="13512"/>
                      <a:pt x="3712029" y="0"/>
                    </a:cubicBezTo>
                    <a:cubicBezTo>
                      <a:pt x="3696473" y="230928"/>
                      <a:pt x="3712542" y="398288"/>
                      <a:pt x="3712029" y="696948"/>
                    </a:cubicBezTo>
                    <a:cubicBezTo>
                      <a:pt x="3711516" y="995608"/>
                      <a:pt x="3697568" y="1058549"/>
                      <a:pt x="3712029" y="1265510"/>
                    </a:cubicBezTo>
                    <a:cubicBezTo>
                      <a:pt x="3726490" y="1472471"/>
                      <a:pt x="3700641" y="1716295"/>
                      <a:pt x="3712029" y="1962458"/>
                    </a:cubicBezTo>
                    <a:cubicBezTo>
                      <a:pt x="3723417" y="2208621"/>
                      <a:pt x="3733674" y="2454325"/>
                      <a:pt x="3712029" y="2616611"/>
                    </a:cubicBezTo>
                    <a:cubicBezTo>
                      <a:pt x="3690384" y="2778897"/>
                      <a:pt x="3712447" y="2965663"/>
                      <a:pt x="3712029" y="3270764"/>
                    </a:cubicBezTo>
                    <a:cubicBezTo>
                      <a:pt x="3711611" y="3575865"/>
                      <a:pt x="3726618" y="3796246"/>
                      <a:pt x="3712029" y="4279504"/>
                    </a:cubicBezTo>
                    <a:cubicBezTo>
                      <a:pt x="3442228" y="4260845"/>
                      <a:pt x="3291856" y="4308972"/>
                      <a:pt x="3019117" y="4279504"/>
                    </a:cubicBezTo>
                    <a:cubicBezTo>
                      <a:pt x="2746378" y="4250036"/>
                      <a:pt x="2663622" y="4266633"/>
                      <a:pt x="2511806" y="4279504"/>
                    </a:cubicBezTo>
                    <a:cubicBezTo>
                      <a:pt x="2359990" y="4292375"/>
                      <a:pt x="2179810" y="4248942"/>
                      <a:pt x="1856015" y="4279504"/>
                    </a:cubicBezTo>
                    <a:cubicBezTo>
                      <a:pt x="1532220" y="4310066"/>
                      <a:pt x="1580199" y="4283783"/>
                      <a:pt x="1348704" y="4279504"/>
                    </a:cubicBezTo>
                    <a:cubicBezTo>
                      <a:pt x="1117209" y="4275225"/>
                      <a:pt x="954822" y="4263297"/>
                      <a:pt x="841393" y="4279504"/>
                    </a:cubicBezTo>
                    <a:cubicBezTo>
                      <a:pt x="727964" y="4295711"/>
                      <a:pt x="397274" y="4266988"/>
                      <a:pt x="0" y="4279504"/>
                    </a:cubicBezTo>
                    <a:cubicBezTo>
                      <a:pt x="-3801" y="4048011"/>
                      <a:pt x="-7488" y="3834380"/>
                      <a:pt x="0" y="3710941"/>
                    </a:cubicBezTo>
                    <a:cubicBezTo>
                      <a:pt x="7488" y="3587502"/>
                      <a:pt x="-24718" y="3367213"/>
                      <a:pt x="0" y="3185174"/>
                    </a:cubicBezTo>
                    <a:cubicBezTo>
                      <a:pt x="24718" y="3003135"/>
                      <a:pt x="-28397" y="2728988"/>
                      <a:pt x="0" y="2488226"/>
                    </a:cubicBezTo>
                    <a:cubicBezTo>
                      <a:pt x="28397" y="2247464"/>
                      <a:pt x="-20818" y="2214100"/>
                      <a:pt x="0" y="1962458"/>
                    </a:cubicBezTo>
                    <a:cubicBezTo>
                      <a:pt x="20818" y="1710816"/>
                      <a:pt x="4258" y="1567984"/>
                      <a:pt x="0" y="1393896"/>
                    </a:cubicBezTo>
                    <a:cubicBezTo>
                      <a:pt x="-4258" y="1219808"/>
                      <a:pt x="-25308" y="1078145"/>
                      <a:pt x="0" y="782538"/>
                    </a:cubicBezTo>
                    <a:cubicBezTo>
                      <a:pt x="25308" y="486931"/>
                      <a:pt x="1755" y="166305"/>
                      <a:pt x="0" y="0"/>
                    </a:cubicBezTo>
                    <a:close/>
                  </a:path>
                  <a:path w="3712029" h="4279504" stroke="0" extrusionOk="0">
                    <a:moveTo>
                      <a:pt x="0" y="0"/>
                    </a:moveTo>
                    <a:cubicBezTo>
                      <a:pt x="202608" y="-31827"/>
                      <a:pt x="534842" y="29720"/>
                      <a:pt x="692912" y="0"/>
                    </a:cubicBezTo>
                    <a:cubicBezTo>
                      <a:pt x="850982" y="-29720"/>
                      <a:pt x="1170553" y="10622"/>
                      <a:pt x="1311584" y="0"/>
                    </a:cubicBezTo>
                    <a:cubicBezTo>
                      <a:pt x="1452615" y="-10622"/>
                      <a:pt x="1742904" y="5558"/>
                      <a:pt x="1856014" y="0"/>
                    </a:cubicBezTo>
                    <a:cubicBezTo>
                      <a:pt x="1969124" y="-5558"/>
                      <a:pt x="2280734" y="-27128"/>
                      <a:pt x="2474686" y="0"/>
                    </a:cubicBezTo>
                    <a:cubicBezTo>
                      <a:pt x="2668638" y="27128"/>
                      <a:pt x="2871840" y="-22881"/>
                      <a:pt x="3167598" y="0"/>
                    </a:cubicBezTo>
                    <a:cubicBezTo>
                      <a:pt x="3463356" y="22881"/>
                      <a:pt x="3597381" y="24755"/>
                      <a:pt x="3712029" y="0"/>
                    </a:cubicBezTo>
                    <a:cubicBezTo>
                      <a:pt x="3705644" y="178929"/>
                      <a:pt x="3713772" y="255332"/>
                      <a:pt x="3712029" y="482973"/>
                    </a:cubicBezTo>
                    <a:cubicBezTo>
                      <a:pt x="3710286" y="710614"/>
                      <a:pt x="3727631" y="780086"/>
                      <a:pt x="3712029" y="965945"/>
                    </a:cubicBezTo>
                    <a:cubicBezTo>
                      <a:pt x="3696427" y="1151804"/>
                      <a:pt x="3733270" y="1268601"/>
                      <a:pt x="3712029" y="1534508"/>
                    </a:cubicBezTo>
                    <a:cubicBezTo>
                      <a:pt x="3690788" y="1800415"/>
                      <a:pt x="3706976" y="1988723"/>
                      <a:pt x="3712029" y="2188661"/>
                    </a:cubicBezTo>
                    <a:cubicBezTo>
                      <a:pt x="3717082" y="2388599"/>
                      <a:pt x="3711949" y="2586590"/>
                      <a:pt x="3712029" y="2757223"/>
                    </a:cubicBezTo>
                    <a:cubicBezTo>
                      <a:pt x="3712109" y="2927856"/>
                      <a:pt x="3725309" y="3113469"/>
                      <a:pt x="3712029" y="3325786"/>
                    </a:cubicBezTo>
                    <a:cubicBezTo>
                      <a:pt x="3698749" y="3538103"/>
                      <a:pt x="3753051" y="4066157"/>
                      <a:pt x="3712029" y="4279504"/>
                    </a:cubicBezTo>
                    <a:cubicBezTo>
                      <a:pt x="3589423" y="4297286"/>
                      <a:pt x="3332024" y="4271260"/>
                      <a:pt x="3130478" y="4279504"/>
                    </a:cubicBezTo>
                    <a:cubicBezTo>
                      <a:pt x="2928932" y="4287748"/>
                      <a:pt x="2693317" y="4306109"/>
                      <a:pt x="2474686" y="4279504"/>
                    </a:cubicBezTo>
                    <a:cubicBezTo>
                      <a:pt x="2256055" y="4252899"/>
                      <a:pt x="2008027" y="4287984"/>
                      <a:pt x="1781774" y="4279504"/>
                    </a:cubicBezTo>
                    <a:cubicBezTo>
                      <a:pt x="1555521" y="4271024"/>
                      <a:pt x="1285500" y="4254938"/>
                      <a:pt x="1125982" y="4279504"/>
                    </a:cubicBezTo>
                    <a:cubicBezTo>
                      <a:pt x="966464" y="4304070"/>
                      <a:pt x="477169" y="4223309"/>
                      <a:pt x="0" y="4279504"/>
                    </a:cubicBezTo>
                    <a:cubicBezTo>
                      <a:pt x="15319" y="4140934"/>
                      <a:pt x="-13865" y="3981512"/>
                      <a:pt x="0" y="3796531"/>
                    </a:cubicBezTo>
                    <a:cubicBezTo>
                      <a:pt x="13865" y="3611550"/>
                      <a:pt x="17775" y="3422687"/>
                      <a:pt x="0" y="3313559"/>
                    </a:cubicBezTo>
                    <a:cubicBezTo>
                      <a:pt x="-17775" y="3204431"/>
                      <a:pt x="25583" y="2949137"/>
                      <a:pt x="0" y="2787791"/>
                    </a:cubicBezTo>
                    <a:cubicBezTo>
                      <a:pt x="-25583" y="2626445"/>
                      <a:pt x="-28757" y="2397761"/>
                      <a:pt x="0" y="2090843"/>
                    </a:cubicBezTo>
                    <a:cubicBezTo>
                      <a:pt x="28757" y="1783925"/>
                      <a:pt x="-9833" y="1703022"/>
                      <a:pt x="0" y="1565076"/>
                    </a:cubicBezTo>
                    <a:cubicBezTo>
                      <a:pt x="9833" y="1427130"/>
                      <a:pt x="22707" y="1100175"/>
                      <a:pt x="0" y="910923"/>
                    </a:cubicBezTo>
                    <a:cubicBezTo>
                      <a:pt x="-22707" y="721671"/>
                      <a:pt x="-493" y="192840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70E19031-1E2D-EC6A-F399-C04D2E8ED345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401D0A9-DC0A-C043-68F7-5ECB3FDC4C8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37544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7356-D425-8B0E-DF88-D24D2EA3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74B00-6C73-7205-2AEB-A48EFDA1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Substitution: Weight: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EFD10E-AEA8-D39E-2709-352C93EC9A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009"/>
                <a:ext cx="6330091" cy="44129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200" dirty="0"/>
                  <a:t>Calculate the weight of </a:t>
                </a:r>
                <a:r>
                  <a:rPr lang="en-GB" sz="2200" kern="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37 700</a:t>
                </a:r>
                <a:r>
                  <a:rPr lang="en-GB" sz="2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 </a:t>
                </a:r>
                <a:r>
                  <a:rPr lang="en-GB" sz="2200" dirty="0"/>
                  <a:t>of water.</a:t>
                </a:r>
                <a:br>
                  <a:rPr lang="en-GB" sz="2200" dirty="0"/>
                </a:br>
                <a:r>
                  <a:rPr lang="en-GB" sz="2200" dirty="0"/>
                  <a:t>Give your answer to three significant figures.</a:t>
                </a:r>
                <a:br>
                  <a:rPr lang="en-GB" sz="2200" dirty="0"/>
                </a:br>
                <a:r>
                  <a:rPr lang="en-GB" sz="2200" dirty="0"/>
                  <a:t> </a:t>
                </a:r>
                <a:br>
                  <a:rPr lang="en-US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Lato" panose="020F050202020403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weight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mass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×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𝑊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𝑚𝑔</m:t>
                      </m:r>
                    </m:oMath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   =37 000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kg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×9.8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m</m:t>
                      </m:r>
                      <m:r>
                        <a:rPr lang="en-GB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/</m:t>
                      </m:r>
                      <m:sSup>
                        <m:sSupPr>
                          <m:ctrlP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 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=36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3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GB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2200" i="0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GB" sz="2200" b="0" i="0" dirty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m</m:t>
                      </m:r>
                      <m: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/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        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𝟑𝟔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𝟎𝟎𝟎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GB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.)</m:t>
                      </m:r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br>
                  <a:rPr lang="en-GB" sz="2000" dirty="0"/>
                </a:br>
                <a:r>
                  <a:rPr lang="en-GB" sz="2000" dirty="0"/>
                  <a:t>Remember the significant figures (</a:t>
                </a:r>
                <a:r>
                  <a:rPr lang="en-GB" sz="2000" dirty="0" err="1"/>
                  <a:t>s.f.</a:t>
                </a:r>
                <a:r>
                  <a:rPr lang="en-GB" sz="2000" dirty="0"/>
                  <a:t>) and the units!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000" dirty="0"/>
                  <a:t>Three </a:t>
                </a:r>
                <a:r>
                  <a:rPr lang="en-GB" sz="2000" dirty="0" err="1"/>
                  <a:t>s.f.</a:t>
                </a:r>
                <a:r>
                  <a:rPr lang="en-GB" sz="2000" dirty="0"/>
                  <a:t> means the first three non-zero numbers, rounded.</a:t>
                </a:r>
                <a:endParaRPr lang="en-GB" sz="2000" dirty="0">
                  <a:effectLst/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EFD10E-AEA8-D39E-2709-352C93EC9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009"/>
                <a:ext cx="6330091" cy="4412974"/>
              </a:xfrm>
              <a:blipFill>
                <a:blip r:embed="rId3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01D6FBC-7605-26E2-39AA-93E4F2BAF5A2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7715249" y="1289170"/>
                <a:ext cx="4185509" cy="4700813"/>
              </a:xfrm>
              <a:custGeom>
                <a:avLst/>
                <a:gdLst>
                  <a:gd name="csX0" fmla="*/ 0 w 4185509"/>
                  <a:gd name="csY0" fmla="*/ 0 h 4700813"/>
                  <a:gd name="csX1" fmla="*/ 781295 w 4185509"/>
                  <a:gd name="csY1" fmla="*/ 0 h 4700813"/>
                  <a:gd name="csX2" fmla="*/ 1520735 w 4185509"/>
                  <a:gd name="csY2" fmla="*/ 0 h 4700813"/>
                  <a:gd name="csX3" fmla="*/ 2092754 w 4185509"/>
                  <a:gd name="csY3" fmla="*/ 0 h 4700813"/>
                  <a:gd name="csX4" fmla="*/ 2874050 w 4185509"/>
                  <a:gd name="csY4" fmla="*/ 0 h 4700813"/>
                  <a:gd name="csX5" fmla="*/ 3571634 w 4185509"/>
                  <a:gd name="csY5" fmla="*/ 0 h 4700813"/>
                  <a:gd name="csX6" fmla="*/ 4185509 w 4185509"/>
                  <a:gd name="csY6" fmla="*/ 0 h 4700813"/>
                  <a:gd name="csX7" fmla="*/ 4185509 w 4185509"/>
                  <a:gd name="csY7" fmla="*/ 765561 h 4700813"/>
                  <a:gd name="csX8" fmla="*/ 4185509 w 4185509"/>
                  <a:gd name="csY8" fmla="*/ 1390098 h 4700813"/>
                  <a:gd name="csX9" fmla="*/ 4185509 w 4185509"/>
                  <a:gd name="csY9" fmla="*/ 2155659 h 4700813"/>
                  <a:gd name="csX10" fmla="*/ 4185509 w 4185509"/>
                  <a:gd name="csY10" fmla="*/ 2874211 h 4700813"/>
                  <a:gd name="csX11" fmla="*/ 4185509 w 4185509"/>
                  <a:gd name="csY11" fmla="*/ 3592764 h 4700813"/>
                  <a:gd name="csX12" fmla="*/ 4185509 w 4185509"/>
                  <a:gd name="csY12" fmla="*/ 4700813 h 4700813"/>
                  <a:gd name="csX13" fmla="*/ 3404214 w 4185509"/>
                  <a:gd name="csY13" fmla="*/ 4700813 h 4700813"/>
                  <a:gd name="csX14" fmla="*/ 2832194 w 4185509"/>
                  <a:gd name="csY14" fmla="*/ 4700813 h 4700813"/>
                  <a:gd name="csX15" fmla="*/ 2092755 w 4185509"/>
                  <a:gd name="csY15" fmla="*/ 4700813 h 4700813"/>
                  <a:gd name="csX16" fmla="*/ 1520735 w 4185509"/>
                  <a:gd name="csY16" fmla="*/ 4700813 h 4700813"/>
                  <a:gd name="csX17" fmla="*/ 948715 w 4185509"/>
                  <a:gd name="csY17" fmla="*/ 4700813 h 4700813"/>
                  <a:gd name="csX18" fmla="*/ 0 w 4185509"/>
                  <a:gd name="csY18" fmla="*/ 4700813 h 4700813"/>
                  <a:gd name="csX19" fmla="*/ 0 w 4185509"/>
                  <a:gd name="csY19" fmla="*/ 4076276 h 4700813"/>
                  <a:gd name="csX20" fmla="*/ 0 w 4185509"/>
                  <a:gd name="csY20" fmla="*/ 3498748 h 4700813"/>
                  <a:gd name="csX21" fmla="*/ 0 w 4185509"/>
                  <a:gd name="csY21" fmla="*/ 2733187 h 4700813"/>
                  <a:gd name="csX22" fmla="*/ 0 w 4185509"/>
                  <a:gd name="csY22" fmla="*/ 2155659 h 4700813"/>
                  <a:gd name="csX23" fmla="*/ 0 w 4185509"/>
                  <a:gd name="csY23" fmla="*/ 1531122 h 4700813"/>
                  <a:gd name="csX24" fmla="*/ 0 w 4185509"/>
                  <a:gd name="csY24" fmla="*/ 859577 h 4700813"/>
                  <a:gd name="csX25" fmla="*/ 0 w 4185509"/>
                  <a:gd name="csY25" fmla="*/ 0 h 4700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4185509" h="4700813" fill="none" extrusionOk="0">
                    <a:moveTo>
                      <a:pt x="0" y="0"/>
                    </a:moveTo>
                    <a:cubicBezTo>
                      <a:pt x="210967" y="33548"/>
                      <a:pt x="532828" y="2178"/>
                      <a:pt x="781295" y="0"/>
                    </a:cubicBezTo>
                    <a:cubicBezTo>
                      <a:pt x="1029762" y="-2178"/>
                      <a:pt x="1183269" y="20474"/>
                      <a:pt x="1520735" y="0"/>
                    </a:cubicBezTo>
                    <a:cubicBezTo>
                      <a:pt x="1858201" y="-20474"/>
                      <a:pt x="1925855" y="-1623"/>
                      <a:pt x="2092754" y="0"/>
                    </a:cubicBezTo>
                    <a:cubicBezTo>
                      <a:pt x="2259653" y="1623"/>
                      <a:pt x="2623799" y="34357"/>
                      <a:pt x="2874050" y="0"/>
                    </a:cubicBezTo>
                    <a:cubicBezTo>
                      <a:pt x="3124301" y="-34357"/>
                      <a:pt x="3345000" y="24340"/>
                      <a:pt x="3571634" y="0"/>
                    </a:cubicBezTo>
                    <a:cubicBezTo>
                      <a:pt x="3798268" y="-24340"/>
                      <a:pt x="4040064" y="-3573"/>
                      <a:pt x="4185509" y="0"/>
                    </a:cubicBezTo>
                    <a:cubicBezTo>
                      <a:pt x="4201187" y="260311"/>
                      <a:pt x="4154940" y="557311"/>
                      <a:pt x="4185509" y="765561"/>
                    </a:cubicBezTo>
                    <a:cubicBezTo>
                      <a:pt x="4216078" y="973811"/>
                      <a:pt x="4162751" y="1106433"/>
                      <a:pt x="4185509" y="1390098"/>
                    </a:cubicBezTo>
                    <a:cubicBezTo>
                      <a:pt x="4208267" y="1673763"/>
                      <a:pt x="4192891" y="1839679"/>
                      <a:pt x="4185509" y="2155659"/>
                    </a:cubicBezTo>
                    <a:cubicBezTo>
                      <a:pt x="4178127" y="2471639"/>
                      <a:pt x="4183874" y="2636202"/>
                      <a:pt x="4185509" y="2874211"/>
                    </a:cubicBezTo>
                    <a:cubicBezTo>
                      <a:pt x="4187144" y="3112220"/>
                      <a:pt x="4220560" y="3406509"/>
                      <a:pt x="4185509" y="3592764"/>
                    </a:cubicBezTo>
                    <a:cubicBezTo>
                      <a:pt x="4150458" y="3779019"/>
                      <a:pt x="4147159" y="4317940"/>
                      <a:pt x="4185509" y="4700813"/>
                    </a:cubicBezTo>
                    <a:cubicBezTo>
                      <a:pt x="3826338" y="4724210"/>
                      <a:pt x="3756154" y="4724548"/>
                      <a:pt x="3404214" y="4700813"/>
                    </a:cubicBezTo>
                    <a:cubicBezTo>
                      <a:pt x="3052275" y="4677078"/>
                      <a:pt x="2949391" y="4683521"/>
                      <a:pt x="2832194" y="4700813"/>
                    </a:cubicBezTo>
                    <a:cubicBezTo>
                      <a:pt x="2714997" y="4718105"/>
                      <a:pt x="2409747" y="4700335"/>
                      <a:pt x="2092755" y="4700813"/>
                    </a:cubicBezTo>
                    <a:cubicBezTo>
                      <a:pt x="1775763" y="4701291"/>
                      <a:pt x="1763729" y="4686516"/>
                      <a:pt x="1520735" y="4700813"/>
                    </a:cubicBezTo>
                    <a:cubicBezTo>
                      <a:pt x="1277741" y="4715110"/>
                      <a:pt x="1140275" y="4682046"/>
                      <a:pt x="948715" y="4700813"/>
                    </a:cubicBezTo>
                    <a:cubicBezTo>
                      <a:pt x="757155" y="4719580"/>
                      <a:pt x="466529" y="4705194"/>
                      <a:pt x="0" y="4700813"/>
                    </a:cubicBezTo>
                    <a:cubicBezTo>
                      <a:pt x="20836" y="4545397"/>
                      <a:pt x="-27570" y="4338394"/>
                      <a:pt x="0" y="4076276"/>
                    </a:cubicBezTo>
                    <a:cubicBezTo>
                      <a:pt x="27570" y="3814158"/>
                      <a:pt x="23043" y="3720519"/>
                      <a:pt x="0" y="3498748"/>
                    </a:cubicBezTo>
                    <a:cubicBezTo>
                      <a:pt x="-23043" y="3276977"/>
                      <a:pt x="9287" y="3056487"/>
                      <a:pt x="0" y="2733187"/>
                    </a:cubicBezTo>
                    <a:cubicBezTo>
                      <a:pt x="-9287" y="2409887"/>
                      <a:pt x="19668" y="2400051"/>
                      <a:pt x="0" y="2155659"/>
                    </a:cubicBezTo>
                    <a:cubicBezTo>
                      <a:pt x="-19668" y="1911267"/>
                      <a:pt x="24110" y="1769659"/>
                      <a:pt x="0" y="1531122"/>
                    </a:cubicBezTo>
                    <a:cubicBezTo>
                      <a:pt x="-24110" y="1292585"/>
                      <a:pt x="8836" y="1157752"/>
                      <a:pt x="0" y="859577"/>
                    </a:cubicBezTo>
                    <a:cubicBezTo>
                      <a:pt x="-8836" y="561403"/>
                      <a:pt x="-24529" y="348214"/>
                      <a:pt x="0" y="0"/>
                    </a:cubicBezTo>
                    <a:close/>
                  </a:path>
                  <a:path w="4185509" h="4700813" stroke="0" extrusionOk="0">
                    <a:moveTo>
                      <a:pt x="0" y="0"/>
                    </a:moveTo>
                    <a:cubicBezTo>
                      <a:pt x="299869" y="-3975"/>
                      <a:pt x="533441" y="17624"/>
                      <a:pt x="781295" y="0"/>
                    </a:cubicBezTo>
                    <a:cubicBezTo>
                      <a:pt x="1029150" y="-17624"/>
                      <a:pt x="1292556" y="4061"/>
                      <a:pt x="1478880" y="0"/>
                    </a:cubicBezTo>
                    <a:cubicBezTo>
                      <a:pt x="1665204" y="-4061"/>
                      <a:pt x="1957253" y="26840"/>
                      <a:pt x="2092754" y="0"/>
                    </a:cubicBezTo>
                    <a:cubicBezTo>
                      <a:pt x="2228255" y="-26840"/>
                      <a:pt x="2444129" y="-32536"/>
                      <a:pt x="2790339" y="0"/>
                    </a:cubicBezTo>
                    <a:cubicBezTo>
                      <a:pt x="3136550" y="32536"/>
                      <a:pt x="3208728" y="-30535"/>
                      <a:pt x="3571634" y="0"/>
                    </a:cubicBezTo>
                    <a:cubicBezTo>
                      <a:pt x="3934540" y="30535"/>
                      <a:pt x="4027834" y="28229"/>
                      <a:pt x="4185509" y="0"/>
                    </a:cubicBezTo>
                    <a:cubicBezTo>
                      <a:pt x="4188257" y="256819"/>
                      <a:pt x="4162645" y="420024"/>
                      <a:pt x="4185509" y="530520"/>
                    </a:cubicBezTo>
                    <a:cubicBezTo>
                      <a:pt x="4208373" y="641016"/>
                      <a:pt x="4165250" y="891610"/>
                      <a:pt x="4185509" y="1061041"/>
                    </a:cubicBezTo>
                    <a:cubicBezTo>
                      <a:pt x="4205768" y="1230472"/>
                      <a:pt x="4156075" y="1456553"/>
                      <a:pt x="4185509" y="1685577"/>
                    </a:cubicBezTo>
                    <a:cubicBezTo>
                      <a:pt x="4214943" y="1914601"/>
                      <a:pt x="4213866" y="2221329"/>
                      <a:pt x="4185509" y="2404130"/>
                    </a:cubicBezTo>
                    <a:cubicBezTo>
                      <a:pt x="4157152" y="2586931"/>
                      <a:pt x="4176631" y="2858702"/>
                      <a:pt x="4185509" y="3028667"/>
                    </a:cubicBezTo>
                    <a:cubicBezTo>
                      <a:pt x="4194387" y="3198632"/>
                      <a:pt x="4176968" y="3507222"/>
                      <a:pt x="4185509" y="3653203"/>
                    </a:cubicBezTo>
                    <a:cubicBezTo>
                      <a:pt x="4194050" y="3799184"/>
                      <a:pt x="4165332" y="4479013"/>
                      <a:pt x="4185509" y="4700813"/>
                    </a:cubicBezTo>
                    <a:cubicBezTo>
                      <a:pt x="3932706" y="4702035"/>
                      <a:pt x="3671917" y="4676061"/>
                      <a:pt x="3529779" y="4700813"/>
                    </a:cubicBezTo>
                    <a:cubicBezTo>
                      <a:pt x="3387641" y="4725566"/>
                      <a:pt x="3060189" y="4675168"/>
                      <a:pt x="2790339" y="4700813"/>
                    </a:cubicBezTo>
                    <a:cubicBezTo>
                      <a:pt x="2520489" y="4726458"/>
                      <a:pt x="2261202" y="4713391"/>
                      <a:pt x="2009044" y="4700813"/>
                    </a:cubicBezTo>
                    <a:cubicBezTo>
                      <a:pt x="1756887" y="4688235"/>
                      <a:pt x="1494200" y="4667941"/>
                      <a:pt x="1269604" y="4700813"/>
                    </a:cubicBezTo>
                    <a:cubicBezTo>
                      <a:pt x="1045008" y="4733685"/>
                      <a:pt x="373414" y="4729191"/>
                      <a:pt x="0" y="4700813"/>
                    </a:cubicBezTo>
                    <a:cubicBezTo>
                      <a:pt x="9001" y="4463445"/>
                      <a:pt x="-24664" y="4344067"/>
                      <a:pt x="0" y="4170293"/>
                    </a:cubicBezTo>
                    <a:cubicBezTo>
                      <a:pt x="24664" y="3996519"/>
                      <a:pt x="-6149" y="3861437"/>
                      <a:pt x="0" y="3639772"/>
                    </a:cubicBezTo>
                    <a:cubicBezTo>
                      <a:pt x="6149" y="3418107"/>
                      <a:pt x="-6596" y="3335056"/>
                      <a:pt x="0" y="3062244"/>
                    </a:cubicBezTo>
                    <a:cubicBezTo>
                      <a:pt x="6596" y="2789432"/>
                      <a:pt x="-16935" y="2534351"/>
                      <a:pt x="0" y="2296683"/>
                    </a:cubicBezTo>
                    <a:cubicBezTo>
                      <a:pt x="16935" y="2059015"/>
                      <a:pt x="-25365" y="2006114"/>
                      <a:pt x="0" y="1719154"/>
                    </a:cubicBezTo>
                    <a:cubicBezTo>
                      <a:pt x="25365" y="1432194"/>
                      <a:pt x="20549" y="1300454"/>
                      <a:pt x="0" y="1000602"/>
                    </a:cubicBezTo>
                    <a:cubicBezTo>
                      <a:pt x="-20549" y="700750"/>
                      <a:pt x="-1065" y="205242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2200" b="1" dirty="0"/>
                  <a:t>NOTE ON UNITS</a:t>
                </a:r>
              </a:p>
              <a:p>
                <a:pPr marL="0" lvl="0" indent="0">
                  <a:buNone/>
                </a:pPr>
                <a:r>
                  <a:rPr lang="en-US" sz="2200" dirty="0"/>
                  <a:t>Mass is a property of an object. </a:t>
                </a:r>
              </a:p>
              <a:p>
                <a:pPr marL="0" lvl="0" indent="0">
                  <a:buNone/>
                </a:pPr>
                <a:r>
                  <a:rPr lang="en-US" sz="2200" dirty="0"/>
                  <a:t>Weight is a force caused by gravity pulling on a mass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effectLst/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0" i="0" dirty="0">
                  <a:effectLst/>
                  <a:latin typeface="Cambria Math" panose="02040503050406030204" pitchFamily="18" charset="0"/>
                  <a:ea typeface="Lato" panose="020F0502020204030203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200" b="0" i="0" dirty="0">
                    <a:effectLst/>
                    <a:ea typeface="Lato" panose="020F0502020204030203" pitchFamily="34" charset="0"/>
                  </a:rPr>
                  <a:t>Mass is measured in</a:t>
                </a:r>
                <a:r>
                  <a:rPr lang="en-US" sz="2200" b="0" i="0" dirty="0">
                    <a:effectLst/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 kg.</a:t>
                </a:r>
              </a:p>
              <a:p>
                <a:pPr marL="0" lvl="0" indent="0">
                  <a:buNone/>
                </a:pPr>
                <a:r>
                  <a:rPr lang="en-US" sz="2200" b="0" i="0" dirty="0">
                    <a:effectLst/>
                    <a:ea typeface="Lato" panose="020F0502020204030203" pitchFamily="34" charset="0"/>
                  </a:rPr>
                  <a:t>Acceleration is measured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m</m:t>
                    </m:r>
                    <m: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/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</a:rPr>
                          <m:t>s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b="0" i="0" dirty="0">
                    <a:effectLst/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2200" dirty="0">
                    <a:ea typeface="Lato" panose="020F0502020204030203" pitchFamily="34" charset="0"/>
                  </a:rPr>
                  <a:t>Weight (or force) is measured in </a:t>
                </a:r>
                <a:r>
                  <a:rPr lang="en-US" sz="2200" dirty="0"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a typeface="Lato" panose="020F0502020204030203" pitchFamily="34" charset="0"/>
                  </a:rPr>
                  <a:t> (newtons).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200" b="0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= 1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GB" sz="2200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m</m:t>
                      </m:r>
                      <m: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/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01D6FBC-7605-26E2-39AA-93E4F2BAF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715249" y="1289170"/>
                <a:ext cx="4185509" cy="4700813"/>
              </a:xfrm>
              <a:custGeom>
                <a:avLst/>
                <a:gdLst>
                  <a:gd name="csX0" fmla="*/ 0 w 4185509"/>
                  <a:gd name="csY0" fmla="*/ 0 h 4700813"/>
                  <a:gd name="csX1" fmla="*/ 781295 w 4185509"/>
                  <a:gd name="csY1" fmla="*/ 0 h 4700813"/>
                  <a:gd name="csX2" fmla="*/ 1520735 w 4185509"/>
                  <a:gd name="csY2" fmla="*/ 0 h 4700813"/>
                  <a:gd name="csX3" fmla="*/ 2092754 w 4185509"/>
                  <a:gd name="csY3" fmla="*/ 0 h 4700813"/>
                  <a:gd name="csX4" fmla="*/ 2874050 w 4185509"/>
                  <a:gd name="csY4" fmla="*/ 0 h 4700813"/>
                  <a:gd name="csX5" fmla="*/ 3571634 w 4185509"/>
                  <a:gd name="csY5" fmla="*/ 0 h 4700813"/>
                  <a:gd name="csX6" fmla="*/ 4185509 w 4185509"/>
                  <a:gd name="csY6" fmla="*/ 0 h 4700813"/>
                  <a:gd name="csX7" fmla="*/ 4185509 w 4185509"/>
                  <a:gd name="csY7" fmla="*/ 765561 h 4700813"/>
                  <a:gd name="csX8" fmla="*/ 4185509 w 4185509"/>
                  <a:gd name="csY8" fmla="*/ 1390098 h 4700813"/>
                  <a:gd name="csX9" fmla="*/ 4185509 w 4185509"/>
                  <a:gd name="csY9" fmla="*/ 2155659 h 4700813"/>
                  <a:gd name="csX10" fmla="*/ 4185509 w 4185509"/>
                  <a:gd name="csY10" fmla="*/ 2874211 h 4700813"/>
                  <a:gd name="csX11" fmla="*/ 4185509 w 4185509"/>
                  <a:gd name="csY11" fmla="*/ 3592764 h 4700813"/>
                  <a:gd name="csX12" fmla="*/ 4185509 w 4185509"/>
                  <a:gd name="csY12" fmla="*/ 4700813 h 4700813"/>
                  <a:gd name="csX13" fmla="*/ 3404214 w 4185509"/>
                  <a:gd name="csY13" fmla="*/ 4700813 h 4700813"/>
                  <a:gd name="csX14" fmla="*/ 2832194 w 4185509"/>
                  <a:gd name="csY14" fmla="*/ 4700813 h 4700813"/>
                  <a:gd name="csX15" fmla="*/ 2092755 w 4185509"/>
                  <a:gd name="csY15" fmla="*/ 4700813 h 4700813"/>
                  <a:gd name="csX16" fmla="*/ 1520735 w 4185509"/>
                  <a:gd name="csY16" fmla="*/ 4700813 h 4700813"/>
                  <a:gd name="csX17" fmla="*/ 948715 w 4185509"/>
                  <a:gd name="csY17" fmla="*/ 4700813 h 4700813"/>
                  <a:gd name="csX18" fmla="*/ 0 w 4185509"/>
                  <a:gd name="csY18" fmla="*/ 4700813 h 4700813"/>
                  <a:gd name="csX19" fmla="*/ 0 w 4185509"/>
                  <a:gd name="csY19" fmla="*/ 4076276 h 4700813"/>
                  <a:gd name="csX20" fmla="*/ 0 w 4185509"/>
                  <a:gd name="csY20" fmla="*/ 3498748 h 4700813"/>
                  <a:gd name="csX21" fmla="*/ 0 w 4185509"/>
                  <a:gd name="csY21" fmla="*/ 2733187 h 4700813"/>
                  <a:gd name="csX22" fmla="*/ 0 w 4185509"/>
                  <a:gd name="csY22" fmla="*/ 2155659 h 4700813"/>
                  <a:gd name="csX23" fmla="*/ 0 w 4185509"/>
                  <a:gd name="csY23" fmla="*/ 1531122 h 4700813"/>
                  <a:gd name="csX24" fmla="*/ 0 w 4185509"/>
                  <a:gd name="csY24" fmla="*/ 859577 h 4700813"/>
                  <a:gd name="csX25" fmla="*/ 0 w 4185509"/>
                  <a:gd name="csY25" fmla="*/ 0 h 4700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4185509" h="4700813" fill="none" extrusionOk="0">
                    <a:moveTo>
                      <a:pt x="0" y="0"/>
                    </a:moveTo>
                    <a:cubicBezTo>
                      <a:pt x="210967" y="33548"/>
                      <a:pt x="532828" y="2178"/>
                      <a:pt x="781295" y="0"/>
                    </a:cubicBezTo>
                    <a:cubicBezTo>
                      <a:pt x="1029762" y="-2178"/>
                      <a:pt x="1183269" y="20474"/>
                      <a:pt x="1520735" y="0"/>
                    </a:cubicBezTo>
                    <a:cubicBezTo>
                      <a:pt x="1858201" y="-20474"/>
                      <a:pt x="1925855" y="-1623"/>
                      <a:pt x="2092754" y="0"/>
                    </a:cubicBezTo>
                    <a:cubicBezTo>
                      <a:pt x="2259653" y="1623"/>
                      <a:pt x="2623799" y="34357"/>
                      <a:pt x="2874050" y="0"/>
                    </a:cubicBezTo>
                    <a:cubicBezTo>
                      <a:pt x="3124301" y="-34357"/>
                      <a:pt x="3345000" y="24340"/>
                      <a:pt x="3571634" y="0"/>
                    </a:cubicBezTo>
                    <a:cubicBezTo>
                      <a:pt x="3798268" y="-24340"/>
                      <a:pt x="4040064" y="-3573"/>
                      <a:pt x="4185509" y="0"/>
                    </a:cubicBezTo>
                    <a:cubicBezTo>
                      <a:pt x="4201187" y="260311"/>
                      <a:pt x="4154940" y="557311"/>
                      <a:pt x="4185509" y="765561"/>
                    </a:cubicBezTo>
                    <a:cubicBezTo>
                      <a:pt x="4216078" y="973811"/>
                      <a:pt x="4162751" y="1106433"/>
                      <a:pt x="4185509" y="1390098"/>
                    </a:cubicBezTo>
                    <a:cubicBezTo>
                      <a:pt x="4208267" y="1673763"/>
                      <a:pt x="4192891" y="1839679"/>
                      <a:pt x="4185509" y="2155659"/>
                    </a:cubicBezTo>
                    <a:cubicBezTo>
                      <a:pt x="4178127" y="2471639"/>
                      <a:pt x="4183874" y="2636202"/>
                      <a:pt x="4185509" y="2874211"/>
                    </a:cubicBezTo>
                    <a:cubicBezTo>
                      <a:pt x="4187144" y="3112220"/>
                      <a:pt x="4220560" y="3406509"/>
                      <a:pt x="4185509" y="3592764"/>
                    </a:cubicBezTo>
                    <a:cubicBezTo>
                      <a:pt x="4150458" y="3779019"/>
                      <a:pt x="4147159" y="4317940"/>
                      <a:pt x="4185509" y="4700813"/>
                    </a:cubicBezTo>
                    <a:cubicBezTo>
                      <a:pt x="3826338" y="4724210"/>
                      <a:pt x="3756154" y="4724548"/>
                      <a:pt x="3404214" y="4700813"/>
                    </a:cubicBezTo>
                    <a:cubicBezTo>
                      <a:pt x="3052275" y="4677078"/>
                      <a:pt x="2949391" y="4683521"/>
                      <a:pt x="2832194" y="4700813"/>
                    </a:cubicBezTo>
                    <a:cubicBezTo>
                      <a:pt x="2714997" y="4718105"/>
                      <a:pt x="2409747" y="4700335"/>
                      <a:pt x="2092755" y="4700813"/>
                    </a:cubicBezTo>
                    <a:cubicBezTo>
                      <a:pt x="1775763" y="4701291"/>
                      <a:pt x="1763729" y="4686516"/>
                      <a:pt x="1520735" y="4700813"/>
                    </a:cubicBezTo>
                    <a:cubicBezTo>
                      <a:pt x="1277741" y="4715110"/>
                      <a:pt x="1140275" y="4682046"/>
                      <a:pt x="948715" y="4700813"/>
                    </a:cubicBezTo>
                    <a:cubicBezTo>
                      <a:pt x="757155" y="4719580"/>
                      <a:pt x="466529" y="4705194"/>
                      <a:pt x="0" y="4700813"/>
                    </a:cubicBezTo>
                    <a:cubicBezTo>
                      <a:pt x="20836" y="4545397"/>
                      <a:pt x="-27570" y="4338394"/>
                      <a:pt x="0" y="4076276"/>
                    </a:cubicBezTo>
                    <a:cubicBezTo>
                      <a:pt x="27570" y="3814158"/>
                      <a:pt x="23043" y="3720519"/>
                      <a:pt x="0" y="3498748"/>
                    </a:cubicBezTo>
                    <a:cubicBezTo>
                      <a:pt x="-23043" y="3276977"/>
                      <a:pt x="9287" y="3056487"/>
                      <a:pt x="0" y="2733187"/>
                    </a:cubicBezTo>
                    <a:cubicBezTo>
                      <a:pt x="-9287" y="2409887"/>
                      <a:pt x="19668" y="2400051"/>
                      <a:pt x="0" y="2155659"/>
                    </a:cubicBezTo>
                    <a:cubicBezTo>
                      <a:pt x="-19668" y="1911267"/>
                      <a:pt x="24110" y="1769659"/>
                      <a:pt x="0" y="1531122"/>
                    </a:cubicBezTo>
                    <a:cubicBezTo>
                      <a:pt x="-24110" y="1292585"/>
                      <a:pt x="8836" y="1157752"/>
                      <a:pt x="0" y="859577"/>
                    </a:cubicBezTo>
                    <a:cubicBezTo>
                      <a:pt x="-8836" y="561403"/>
                      <a:pt x="-24529" y="348214"/>
                      <a:pt x="0" y="0"/>
                    </a:cubicBezTo>
                    <a:close/>
                  </a:path>
                  <a:path w="4185509" h="4700813" stroke="0" extrusionOk="0">
                    <a:moveTo>
                      <a:pt x="0" y="0"/>
                    </a:moveTo>
                    <a:cubicBezTo>
                      <a:pt x="299869" y="-3975"/>
                      <a:pt x="533441" y="17624"/>
                      <a:pt x="781295" y="0"/>
                    </a:cubicBezTo>
                    <a:cubicBezTo>
                      <a:pt x="1029150" y="-17624"/>
                      <a:pt x="1292556" y="4061"/>
                      <a:pt x="1478880" y="0"/>
                    </a:cubicBezTo>
                    <a:cubicBezTo>
                      <a:pt x="1665204" y="-4061"/>
                      <a:pt x="1957253" y="26840"/>
                      <a:pt x="2092754" y="0"/>
                    </a:cubicBezTo>
                    <a:cubicBezTo>
                      <a:pt x="2228255" y="-26840"/>
                      <a:pt x="2444129" y="-32536"/>
                      <a:pt x="2790339" y="0"/>
                    </a:cubicBezTo>
                    <a:cubicBezTo>
                      <a:pt x="3136550" y="32536"/>
                      <a:pt x="3208728" y="-30535"/>
                      <a:pt x="3571634" y="0"/>
                    </a:cubicBezTo>
                    <a:cubicBezTo>
                      <a:pt x="3934540" y="30535"/>
                      <a:pt x="4027834" y="28229"/>
                      <a:pt x="4185509" y="0"/>
                    </a:cubicBezTo>
                    <a:cubicBezTo>
                      <a:pt x="4188257" y="256819"/>
                      <a:pt x="4162645" y="420024"/>
                      <a:pt x="4185509" y="530520"/>
                    </a:cubicBezTo>
                    <a:cubicBezTo>
                      <a:pt x="4208373" y="641016"/>
                      <a:pt x="4165250" y="891610"/>
                      <a:pt x="4185509" y="1061041"/>
                    </a:cubicBezTo>
                    <a:cubicBezTo>
                      <a:pt x="4205768" y="1230472"/>
                      <a:pt x="4156075" y="1456553"/>
                      <a:pt x="4185509" y="1685577"/>
                    </a:cubicBezTo>
                    <a:cubicBezTo>
                      <a:pt x="4214943" y="1914601"/>
                      <a:pt x="4213866" y="2221329"/>
                      <a:pt x="4185509" y="2404130"/>
                    </a:cubicBezTo>
                    <a:cubicBezTo>
                      <a:pt x="4157152" y="2586931"/>
                      <a:pt x="4176631" y="2858702"/>
                      <a:pt x="4185509" y="3028667"/>
                    </a:cubicBezTo>
                    <a:cubicBezTo>
                      <a:pt x="4194387" y="3198632"/>
                      <a:pt x="4176968" y="3507222"/>
                      <a:pt x="4185509" y="3653203"/>
                    </a:cubicBezTo>
                    <a:cubicBezTo>
                      <a:pt x="4194050" y="3799184"/>
                      <a:pt x="4165332" y="4479013"/>
                      <a:pt x="4185509" y="4700813"/>
                    </a:cubicBezTo>
                    <a:cubicBezTo>
                      <a:pt x="3932706" y="4702035"/>
                      <a:pt x="3671917" y="4676061"/>
                      <a:pt x="3529779" y="4700813"/>
                    </a:cubicBezTo>
                    <a:cubicBezTo>
                      <a:pt x="3387641" y="4725566"/>
                      <a:pt x="3060189" y="4675168"/>
                      <a:pt x="2790339" y="4700813"/>
                    </a:cubicBezTo>
                    <a:cubicBezTo>
                      <a:pt x="2520489" y="4726458"/>
                      <a:pt x="2261202" y="4713391"/>
                      <a:pt x="2009044" y="4700813"/>
                    </a:cubicBezTo>
                    <a:cubicBezTo>
                      <a:pt x="1756887" y="4688235"/>
                      <a:pt x="1494200" y="4667941"/>
                      <a:pt x="1269604" y="4700813"/>
                    </a:cubicBezTo>
                    <a:cubicBezTo>
                      <a:pt x="1045008" y="4733685"/>
                      <a:pt x="373414" y="4729191"/>
                      <a:pt x="0" y="4700813"/>
                    </a:cubicBezTo>
                    <a:cubicBezTo>
                      <a:pt x="9001" y="4463445"/>
                      <a:pt x="-24664" y="4344067"/>
                      <a:pt x="0" y="4170293"/>
                    </a:cubicBezTo>
                    <a:cubicBezTo>
                      <a:pt x="24664" y="3996519"/>
                      <a:pt x="-6149" y="3861437"/>
                      <a:pt x="0" y="3639772"/>
                    </a:cubicBezTo>
                    <a:cubicBezTo>
                      <a:pt x="6149" y="3418107"/>
                      <a:pt x="-6596" y="3335056"/>
                      <a:pt x="0" y="3062244"/>
                    </a:cubicBezTo>
                    <a:cubicBezTo>
                      <a:pt x="6596" y="2789432"/>
                      <a:pt x="-16935" y="2534351"/>
                      <a:pt x="0" y="2296683"/>
                    </a:cubicBezTo>
                    <a:cubicBezTo>
                      <a:pt x="16935" y="2059015"/>
                      <a:pt x="-25365" y="2006114"/>
                      <a:pt x="0" y="1719154"/>
                    </a:cubicBezTo>
                    <a:cubicBezTo>
                      <a:pt x="25365" y="1432194"/>
                      <a:pt x="20549" y="1300454"/>
                      <a:pt x="0" y="1000602"/>
                    </a:cubicBezTo>
                    <a:cubicBezTo>
                      <a:pt x="-20549" y="700750"/>
                      <a:pt x="-1065" y="205242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88E3D47-4005-64DF-938A-EF889FD95D46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94BBB64-8CD8-F28D-E017-C030B15AECF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57668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Rearranging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708382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Suppose you are given the values for </a:t>
                </a:r>
                <a:r>
                  <a:rPr lang="en-GB" b="1" dirty="0"/>
                  <a:t>luminous flux </a:t>
                </a:r>
                <a:r>
                  <a:rPr lang="en-GB" dirty="0"/>
                  <a:t>and </a:t>
                </a:r>
                <a:r>
                  <a:rPr lang="en-GB" b="1" dirty="0"/>
                  <a:t>luminous efficacy </a:t>
                </a:r>
                <a:r>
                  <a:rPr lang="en-GB" dirty="0"/>
                  <a:t>and asked to work out the power required for these </a:t>
                </a:r>
                <a:r>
                  <a:rPr lang="en-GB" b="1" dirty="0"/>
                  <a:t>values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You will need to </a:t>
                </a:r>
                <a:r>
                  <a:rPr lang="en-GB" b="1" dirty="0"/>
                  <a:t>rearrange this formula </a:t>
                </a:r>
                <a:r>
                  <a:rPr lang="en-GB" dirty="0"/>
                  <a:t>to get </a:t>
                </a:r>
                <a:r>
                  <a:rPr lang="en-GB" b="1" dirty="0"/>
                  <a:t>power</a:t>
                </a:r>
                <a:r>
                  <a:rPr lang="en-GB" dirty="0"/>
                  <a:t> on its own.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luminous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efficacy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lm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flux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lm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i="0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7083829" cy="4351338"/>
              </a:xfrm>
              <a:blipFill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651452"/>
            <a:ext cx="3174076" cy="4351338"/>
          </a:xfrm>
          <a:custGeom>
            <a:avLst/>
            <a:gdLst>
              <a:gd name="csX0" fmla="*/ 0 w 3174076"/>
              <a:gd name="csY0" fmla="*/ 0 h 4351338"/>
              <a:gd name="csX1" fmla="*/ 666556 w 3174076"/>
              <a:gd name="csY1" fmla="*/ 0 h 4351338"/>
              <a:gd name="csX2" fmla="*/ 1364853 w 3174076"/>
              <a:gd name="csY2" fmla="*/ 0 h 4351338"/>
              <a:gd name="csX3" fmla="*/ 1967927 w 3174076"/>
              <a:gd name="csY3" fmla="*/ 0 h 4351338"/>
              <a:gd name="csX4" fmla="*/ 3174076 w 3174076"/>
              <a:gd name="csY4" fmla="*/ 0 h 4351338"/>
              <a:gd name="csX5" fmla="*/ 3174076 w 3174076"/>
              <a:gd name="csY5" fmla="*/ 491080 h 4351338"/>
              <a:gd name="csX6" fmla="*/ 3174076 w 3174076"/>
              <a:gd name="csY6" fmla="*/ 1069186 h 4351338"/>
              <a:gd name="csX7" fmla="*/ 3174076 w 3174076"/>
              <a:gd name="csY7" fmla="*/ 1734319 h 4351338"/>
              <a:gd name="csX8" fmla="*/ 3174076 w 3174076"/>
              <a:gd name="csY8" fmla="*/ 2442965 h 4351338"/>
              <a:gd name="csX9" fmla="*/ 3174076 w 3174076"/>
              <a:gd name="csY9" fmla="*/ 3064585 h 4351338"/>
              <a:gd name="csX10" fmla="*/ 3174076 w 3174076"/>
              <a:gd name="csY10" fmla="*/ 3642692 h 4351338"/>
              <a:gd name="csX11" fmla="*/ 3174076 w 3174076"/>
              <a:gd name="csY11" fmla="*/ 4351338 h 4351338"/>
              <a:gd name="csX12" fmla="*/ 2507520 w 3174076"/>
              <a:gd name="csY12" fmla="*/ 4351338 h 4351338"/>
              <a:gd name="csX13" fmla="*/ 1809223 w 3174076"/>
              <a:gd name="csY13" fmla="*/ 4351338 h 4351338"/>
              <a:gd name="csX14" fmla="*/ 1269630 w 3174076"/>
              <a:gd name="csY14" fmla="*/ 4351338 h 4351338"/>
              <a:gd name="csX15" fmla="*/ 730037 w 3174076"/>
              <a:gd name="csY15" fmla="*/ 4351338 h 4351338"/>
              <a:gd name="csX16" fmla="*/ 0 w 3174076"/>
              <a:gd name="csY16" fmla="*/ 4351338 h 4351338"/>
              <a:gd name="csX17" fmla="*/ 0 w 3174076"/>
              <a:gd name="csY17" fmla="*/ 3686205 h 4351338"/>
              <a:gd name="csX18" fmla="*/ 0 w 3174076"/>
              <a:gd name="csY18" fmla="*/ 3021072 h 4351338"/>
              <a:gd name="csX19" fmla="*/ 0 w 3174076"/>
              <a:gd name="csY19" fmla="*/ 2355939 h 4351338"/>
              <a:gd name="csX20" fmla="*/ 0 w 3174076"/>
              <a:gd name="csY20" fmla="*/ 1821346 h 4351338"/>
              <a:gd name="csX21" fmla="*/ 0 w 3174076"/>
              <a:gd name="csY21" fmla="*/ 1330266 h 4351338"/>
              <a:gd name="csX22" fmla="*/ 0 w 3174076"/>
              <a:gd name="csY22" fmla="*/ 795673 h 4351338"/>
              <a:gd name="csX23" fmla="*/ 0 w 3174076"/>
              <a:gd name="csY23" fmla="*/ 0 h 43513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182566" y="18365"/>
                  <a:pt x="436439" y="15524"/>
                  <a:pt x="666556" y="0"/>
                </a:cubicBezTo>
                <a:cubicBezTo>
                  <a:pt x="896673" y="-15524"/>
                  <a:pt x="1118137" y="-32536"/>
                  <a:pt x="1364853" y="0"/>
                </a:cubicBezTo>
                <a:cubicBezTo>
                  <a:pt x="1611569" y="32536"/>
                  <a:pt x="1834251" y="2865"/>
                  <a:pt x="1967927" y="0"/>
                </a:cubicBezTo>
                <a:cubicBezTo>
                  <a:pt x="2101603" y="-2865"/>
                  <a:pt x="2625267" y="59199"/>
                  <a:pt x="3174076" y="0"/>
                </a:cubicBezTo>
                <a:cubicBezTo>
                  <a:pt x="3155473" y="98876"/>
                  <a:pt x="3156398" y="306434"/>
                  <a:pt x="3174076" y="491080"/>
                </a:cubicBezTo>
                <a:cubicBezTo>
                  <a:pt x="3191754" y="675726"/>
                  <a:pt x="3163366" y="918750"/>
                  <a:pt x="3174076" y="1069186"/>
                </a:cubicBezTo>
                <a:cubicBezTo>
                  <a:pt x="3184786" y="1219622"/>
                  <a:pt x="3171795" y="1549398"/>
                  <a:pt x="3174076" y="1734319"/>
                </a:cubicBezTo>
                <a:cubicBezTo>
                  <a:pt x="3176357" y="1919240"/>
                  <a:pt x="3208137" y="2107215"/>
                  <a:pt x="3174076" y="2442965"/>
                </a:cubicBezTo>
                <a:cubicBezTo>
                  <a:pt x="3140015" y="2778715"/>
                  <a:pt x="3176495" y="2918729"/>
                  <a:pt x="3174076" y="3064585"/>
                </a:cubicBezTo>
                <a:cubicBezTo>
                  <a:pt x="3171657" y="3210441"/>
                  <a:pt x="3194978" y="3462894"/>
                  <a:pt x="3174076" y="3642692"/>
                </a:cubicBezTo>
                <a:cubicBezTo>
                  <a:pt x="3153174" y="3822490"/>
                  <a:pt x="3152232" y="4005618"/>
                  <a:pt x="3174076" y="4351338"/>
                </a:cubicBezTo>
                <a:cubicBezTo>
                  <a:pt x="2874700" y="4351424"/>
                  <a:pt x="2661917" y="4359163"/>
                  <a:pt x="2507520" y="4351338"/>
                </a:cubicBezTo>
                <a:cubicBezTo>
                  <a:pt x="2353123" y="4343513"/>
                  <a:pt x="2016006" y="4356796"/>
                  <a:pt x="1809223" y="4351338"/>
                </a:cubicBezTo>
                <a:cubicBezTo>
                  <a:pt x="1602440" y="4345880"/>
                  <a:pt x="1481703" y="4362361"/>
                  <a:pt x="1269630" y="4351338"/>
                </a:cubicBezTo>
                <a:cubicBezTo>
                  <a:pt x="1057557" y="4340315"/>
                  <a:pt x="999466" y="4332258"/>
                  <a:pt x="730037" y="4351338"/>
                </a:cubicBezTo>
                <a:cubicBezTo>
                  <a:pt x="460608" y="4370418"/>
                  <a:pt x="178551" y="4332665"/>
                  <a:pt x="0" y="4351338"/>
                </a:cubicBezTo>
                <a:cubicBezTo>
                  <a:pt x="11178" y="4149673"/>
                  <a:pt x="10258" y="3977258"/>
                  <a:pt x="0" y="3686205"/>
                </a:cubicBezTo>
                <a:cubicBezTo>
                  <a:pt x="-10258" y="3395152"/>
                  <a:pt x="12390" y="3267580"/>
                  <a:pt x="0" y="3021072"/>
                </a:cubicBezTo>
                <a:cubicBezTo>
                  <a:pt x="-12390" y="2774564"/>
                  <a:pt x="-32654" y="2504225"/>
                  <a:pt x="0" y="2355939"/>
                </a:cubicBezTo>
                <a:cubicBezTo>
                  <a:pt x="32654" y="2207653"/>
                  <a:pt x="14713" y="2078443"/>
                  <a:pt x="0" y="1821346"/>
                </a:cubicBezTo>
                <a:cubicBezTo>
                  <a:pt x="-14713" y="1564249"/>
                  <a:pt x="3350" y="1530012"/>
                  <a:pt x="0" y="1330266"/>
                </a:cubicBezTo>
                <a:cubicBezTo>
                  <a:pt x="-3350" y="1130520"/>
                  <a:pt x="17592" y="929302"/>
                  <a:pt x="0" y="795673"/>
                </a:cubicBezTo>
                <a:cubicBezTo>
                  <a:pt x="-17592" y="662044"/>
                  <a:pt x="36528" y="391774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78779" y="-29298"/>
                  <a:pt x="483581" y="-34700"/>
                  <a:pt x="698297" y="0"/>
                </a:cubicBezTo>
                <a:cubicBezTo>
                  <a:pt x="913013" y="34700"/>
                  <a:pt x="1143201" y="-1434"/>
                  <a:pt x="1333112" y="0"/>
                </a:cubicBezTo>
                <a:cubicBezTo>
                  <a:pt x="1523024" y="1434"/>
                  <a:pt x="1641358" y="-23915"/>
                  <a:pt x="1904446" y="0"/>
                </a:cubicBezTo>
                <a:cubicBezTo>
                  <a:pt x="2167534" y="23915"/>
                  <a:pt x="2258188" y="29021"/>
                  <a:pt x="2539261" y="0"/>
                </a:cubicBezTo>
                <a:cubicBezTo>
                  <a:pt x="2820335" y="-29021"/>
                  <a:pt x="3003031" y="17659"/>
                  <a:pt x="3174076" y="0"/>
                </a:cubicBezTo>
                <a:cubicBezTo>
                  <a:pt x="3162072" y="242776"/>
                  <a:pt x="3152439" y="387420"/>
                  <a:pt x="3174076" y="534593"/>
                </a:cubicBezTo>
                <a:cubicBezTo>
                  <a:pt x="3195713" y="681766"/>
                  <a:pt x="3158600" y="861841"/>
                  <a:pt x="3174076" y="1025673"/>
                </a:cubicBezTo>
                <a:cubicBezTo>
                  <a:pt x="3189552" y="1189505"/>
                  <a:pt x="3159114" y="1340693"/>
                  <a:pt x="3174076" y="1516752"/>
                </a:cubicBezTo>
                <a:cubicBezTo>
                  <a:pt x="3189038" y="1692811"/>
                  <a:pt x="3148224" y="1890464"/>
                  <a:pt x="3174076" y="2094858"/>
                </a:cubicBezTo>
                <a:cubicBezTo>
                  <a:pt x="3199928" y="2299252"/>
                  <a:pt x="3156887" y="2622110"/>
                  <a:pt x="3174076" y="2759992"/>
                </a:cubicBezTo>
                <a:cubicBezTo>
                  <a:pt x="3191265" y="2897874"/>
                  <a:pt x="3192005" y="3100843"/>
                  <a:pt x="3174076" y="3338098"/>
                </a:cubicBezTo>
                <a:cubicBezTo>
                  <a:pt x="3156147" y="3575353"/>
                  <a:pt x="3150620" y="3850366"/>
                  <a:pt x="3174076" y="4351338"/>
                </a:cubicBezTo>
                <a:cubicBezTo>
                  <a:pt x="3017803" y="4359632"/>
                  <a:pt x="2680922" y="4382636"/>
                  <a:pt x="2507520" y="4351338"/>
                </a:cubicBezTo>
                <a:cubicBezTo>
                  <a:pt x="2334118" y="4320040"/>
                  <a:pt x="2169410" y="4342181"/>
                  <a:pt x="1904446" y="4351338"/>
                </a:cubicBezTo>
                <a:cubicBezTo>
                  <a:pt x="1639482" y="4360495"/>
                  <a:pt x="1458605" y="4372516"/>
                  <a:pt x="1237890" y="4351338"/>
                </a:cubicBezTo>
                <a:cubicBezTo>
                  <a:pt x="1017175" y="4330160"/>
                  <a:pt x="422317" y="4339764"/>
                  <a:pt x="0" y="4351338"/>
                </a:cubicBezTo>
                <a:cubicBezTo>
                  <a:pt x="-2775" y="4033440"/>
                  <a:pt x="16195" y="3911280"/>
                  <a:pt x="0" y="3686205"/>
                </a:cubicBezTo>
                <a:cubicBezTo>
                  <a:pt x="-16195" y="3461130"/>
                  <a:pt x="2118" y="3361912"/>
                  <a:pt x="0" y="3151612"/>
                </a:cubicBezTo>
                <a:cubicBezTo>
                  <a:pt x="-2118" y="2941312"/>
                  <a:pt x="-1923" y="2835270"/>
                  <a:pt x="0" y="2617019"/>
                </a:cubicBezTo>
                <a:cubicBezTo>
                  <a:pt x="1923" y="2398768"/>
                  <a:pt x="-5617" y="2305510"/>
                  <a:pt x="0" y="2125939"/>
                </a:cubicBezTo>
                <a:cubicBezTo>
                  <a:pt x="5617" y="1946368"/>
                  <a:pt x="-7310" y="1838861"/>
                  <a:pt x="0" y="1591346"/>
                </a:cubicBezTo>
                <a:cubicBezTo>
                  <a:pt x="7310" y="1343831"/>
                  <a:pt x="-12848" y="1082974"/>
                  <a:pt x="0" y="882700"/>
                </a:cubicBezTo>
                <a:cubicBezTo>
                  <a:pt x="12848" y="682426"/>
                  <a:pt x="4024" y="26692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The formula for </a:t>
            </a:r>
            <a:r>
              <a:rPr lang="en-GB" b="1" dirty="0"/>
              <a:t>luminous efficacy </a:t>
            </a:r>
            <a:r>
              <a:rPr lang="en-GB" dirty="0"/>
              <a:t>is as shown, but usually this is a </a:t>
            </a:r>
            <a:r>
              <a:rPr lang="en-GB" b="1" dirty="0"/>
              <a:t>property</a:t>
            </a:r>
            <a:r>
              <a:rPr lang="en-GB" dirty="0"/>
              <a:t> that will be provided and it is the </a:t>
            </a:r>
            <a:r>
              <a:rPr lang="en-GB" b="1" dirty="0"/>
              <a:t>power required</a:t>
            </a:r>
            <a:r>
              <a:rPr lang="en-GB" dirty="0"/>
              <a:t> that is needed, so the formula needs rearranging.</a:t>
            </a:r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AB58899-88F3-731F-C128-C999300D9AF5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1A1A23D-58CC-EF54-DA67-336E57CC218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</p:spTree>
    <p:extLst>
      <p:ext uri="{BB962C8B-B14F-4D97-AF65-F5344CB8AC3E}">
        <p14:creationId xmlns:p14="http://schemas.microsoft.com/office/powerpoint/2010/main" val="3239213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FCEE-D3A2-2AAE-FDEF-BE39A7E5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C08B3A4-A477-EB0C-4D6E-1E98B6FBBD4B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91AC991-8C64-7C7C-5507-1F500911659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55468A-C4FC-B261-C5DC-3B8129BCE8FB}"/>
                  </a:ext>
                </a:extLst>
              </p:cNvPr>
              <p:cNvSpPr txBox="1"/>
              <p:nvPr/>
            </p:nvSpPr>
            <p:spPr>
              <a:xfrm>
                <a:off x="4933562" y="1595314"/>
                <a:ext cx="6823009" cy="3914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4225925" algn="l"/>
                    <a:tab pos="462026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i="0" kern="100" smtClea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luminous</m:t>
                      </m:r>
                      <m:r>
                        <m:rPr>
                          <m:nor/>
                        </m:rPr>
                        <a:rPr lang="en-GB" sz="2000" i="0" kern="100" smtClea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i="0" kern="100" smtClea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efficacy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flux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power</m:t>
                          </m:r>
                        </m:den>
                      </m:f>
                    </m:oMath>
                  </m:oMathPara>
                </a14:m>
                <a:endParaRPr lang="en-GB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4225925" algn="l"/>
                    <a:tab pos="462026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luminous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efficacy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000" b="0" i="0" kern="10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power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flux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power</m:t>
                          </m:r>
                        </m:den>
                      </m:f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000" b="0" i="0" kern="10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4225925" algn="l"/>
                    <a:tab pos="462026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luminous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efficacy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luminous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flux</m:t>
                      </m:r>
                    </m:oMath>
                  </m:oMathPara>
                </a14:m>
                <a:endParaRPr lang="en-GB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4225925" algn="l"/>
                    <a:tab pos="462026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efficacy</m:t>
                          </m:r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power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efficacy</m:t>
                          </m:r>
                        </m:den>
                      </m:f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flux</m:t>
                          </m:r>
                          <m:r>
                            <m:rPr>
                              <m:nor/>
                            </m:rPr>
                            <a:rPr lang="en-GB" sz="200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b="0" i="0" kern="100" smtClean="0">
                              <a:solidFill>
                                <a:srgbClr val="0070C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efficacy</m:t>
                          </m:r>
                        </m:den>
                      </m:f>
                    </m:oMath>
                  </m:oMathPara>
                </a14:m>
                <a:endParaRPr lang="en-GB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4225925" algn="l"/>
                    <a:tab pos="462026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power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flux</m:t>
                          </m:r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luminous</m:t>
                          </m:r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 b="0" i="0" kern="10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efficacy</m:t>
                          </m:r>
                        </m:den>
                      </m:f>
                    </m:oMath>
                  </m:oMathPara>
                </a14:m>
                <a:endParaRPr lang="en-GB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55468A-C4FC-B261-C5DC-3B8129BC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562" y="1595314"/>
                <a:ext cx="6823009" cy="39144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21628B-52D6-71BA-015A-F40804DABDC8}"/>
              </a:ext>
            </a:extLst>
          </p:cNvPr>
          <p:cNvSpPr txBox="1"/>
          <p:nvPr/>
        </p:nvSpPr>
        <p:spPr>
          <a:xfrm>
            <a:off x="326569" y="1842297"/>
            <a:ext cx="43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Rearrange to make power the subject.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92D31-A0D9-E1EE-62D1-3A82EDD48350}"/>
              </a:ext>
            </a:extLst>
          </p:cNvPr>
          <p:cNvSpPr txBox="1"/>
          <p:nvPr/>
        </p:nvSpPr>
        <p:spPr>
          <a:xfrm>
            <a:off x="326570" y="2696146"/>
            <a:ext cx="43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Multiply both sides by power.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C0E99-BE62-CC78-49F6-84447F825F8B}"/>
              </a:ext>
            </a:extLst>
          </p:cNvPr>
          <p:cNvSpPr txBox="1"/>
          <p:nvPr/>
        </p:nvSpPr>
        <p:spPr>
          <a:xfrm>
            <a:off x="326568" y="3981151"/>
            <a:ext cx="43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both sides by luminous efficacy.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225AEF-ED75-3EFC-5407-20A79D3F995D}"/>
              </a:ext>
            </a:extLst>
          </p:cNvPr>
          <p:cNvSpPr txBox="1"/>
          <p:nvPr/>
        </p:nvSpPr>
        <p:spPr>
          <a:xfrm>
            <a:off x="326568" y="4864613"/>
            <a:ext cx="43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Cancel. Now power is the subject.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412E60-9870-0C5B-95CF-71A571C4E594}"/>
              </a:ext>
            </a:extLst>
          </p:cNvPr>
          <p:cNvSpPr txBox="1"/>
          <p:nvPr/>
        </p:nvSpPr>
        <p:spPr>
          <a:xfrm>
            <a:off x="326569" y="3334033"/>
            <a:ext cx="43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Cancel power on right side.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F52198CF-B024-163E-BF1C-B811DB68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Rearranging a formula: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E92863-2B35-FA9E-A1A8-B267AD4C9EE0}"/>
              </a:ext>
            </a:extLst>
          </p:cNvPr>
          <p:cNvCxnSpPr>
            <a:cxnSpLocks/>
          </p:cNvCxnSpPr>
          <p:nvPr/>
        </p:nvCxnSpPr>
        <p:spPr>
          <a:xfrm flipV="1">
            <a:off x="10168931" y="2750183"/>
            <a:ext cx="984739" cy="2612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45552D-FDD6-0CEA-EE9C-9C948D359477}"/>
              </a:ext>
            </a:extLst>
          </p:cNvPr>
          <p:cNvCxnSpPr>
            <a:cxnSpLocks/>
          </p:cNvCxnSpPr>
          <p:nvPr/>
        </p:nvCxnSpPr>
        <p:spPr>
          <a:xfrm flipV="1">
            <a:off x="5443368" y="4273420"/>
            <a:ext cx="2291710" cy="207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5B86A8-8E22-6E14-89EB-297635F9F7F8}"/>
              </a:ext>
            </a:extLst>
          </p:cNvPr>
          <p:cNvCxnSpPr>
            <a:cxnSpLocks/>
          </p:cNvCxnSpPr>
          <p:nvPr/>
        </p:nvCxnSpPr>
        <p:spPr>
          <a:xfrm flipV="1">
            <a:off x="8814319" y="2934849"/>
            <a:ext cx="984739" cy="2612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4BE2FB-7E7D-BA95-D7D2-DFFD4963977E}"/>
              </a:ext>
            </a:extLst>
          </p:cNvPr>
          <p:cNvCxnSpPr>
            <a:cxnSpLocks/>
          </p:cNvCxnSpPr>
          <p:nvPr/>
        </p:nvCxnSpPr>
        <p:spPr>
          <a:xfrm flipV="1">
            <a:off x="4933560" y="3919673"/>
            <a:ext cx="2291710" cy="207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2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</a:t>
            </a:r>
            <a:r>
              <a:rPr lang="en-US"/>
              <a:t>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pPr lvl="0">
              <a:buClr>
                <a:srgbClr val="432673"/>
              </a:buClr>
            </a:pPr>
            <a:r>
              <a:rPr lang="en-GB" dirty="0"/>
              <a:t>Explain key mathematical science principles and their importance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Communicate effectively using mathematical language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Use good mathematical practice and layout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Give examples of construction contexts for the use of key mathematical principles</a:t>
            </a:r>
          </a:p>
          <a:p>
            <a:pPr>
              <a:buClr>
                <a:srgbClr val="432673"/>
              </a:buClr>
            </a:pPr>
            <a:r>
              <a:rPr lang="en-GB" dirty="0"/>
              <a:t>Use the formulae for weight, efficacy of lamps, and thermal expansion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b="1" dirty="0"/>
              <a:t>MC2</a:t>
            </a:r>
            <a:r>
              <a:rPr lang="en-US" dirty="0"/>
              <a:t> </a:t>
            </a:r>
            <a:r>
              <a:rPr lang="en-GB" dirty="0"/>
              <a:t>Estimating, calculating and error spotting</a:t>
            </a:r>
          </a:p>
          <a:p>
            <a:r>
              <a:rPr lang="en-US" b="1" dirty="0"/>
              <a:t>MC4</a:t>
            </a:r>
            <a:r>
              <a:rPr lang="en-US" dirty="0"/>
              <a:t> Using rules and formulae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239A1D6-8455-2BDF-FB7D-9BCDF12561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4605169" cy="365125"/>
          </a:xfrm>
        </p:spPr>
        <p:txBody>
          <a:bodyPr/>
          <a:lstStyle/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261196-C3D4-A5A6-919D-0BB2EB53C0EA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D397-71CC-11E0-9E38-2FADB24C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Rearranging a formula: </a:t>
            </a:r>
            <a:r>
              <a:rPr lang="en-US" dirty="0"/>
              <a:t>Triangle method</a:t>
            </a:r>
          </a:p>
        </p:txBody>
      </p:sp>
      <p:sp>
        <p:nvSpPr>
          <p:cNvPr id="9" name="Triangle 8" descr="Triangle showing m at the top separated from p and V below with division signs. P and V are separated with a multiplication sign.">
            <a:extLst>
              <a:ext uri="{FF2B5EF4-FFF2-40B4-BE49-F238E27FC236}">
                <a16:creationId xmlns:a16="http://schemas.microsoft.com/office/drawing/2014/main" id="{2463A8F9-0F34-393C-A22B-254013882BFD}"/>
              </a:ext>
            </a:extLst>
          </p:cNvPr>
          <p:cNvSpPr/>
          <p:nvPr/>
        </p:nvSpPr>
        <p:spPr>
          <a:xfrm>
            <a:off x="3386623" y="1501363"/>
            <a:ext cx="5028811" cy="4335182"/>
          </a:xfrm>
          <a:prstGeom prst="triangle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64FD5F-4EC6-B4C7-4BE8-01D2FE4AB9C3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4643826" y="3668954"/>
            <a:ext cx="251440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4D4450-6934-D85E-F26C-AD7C1458AC65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5901028" y="3668954"/>
            <a:ext cx="1" cy="216759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420C9D-613C-D7CE-4BEB-C95B32710594}"/>
                  </a:ext>
                </a:extLst>
              </p:cNvPr>
              <p:cNvSpPr txBox="1"/>
              <p:nvPr/>
            </p:nvSpPr>
            <p:spPr>
              <a:xfrm>
                <a:off x="6340394" y="3105332"/>
                <a:ext cx="6102220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𝜌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420C9D-613C-D7CE-4BEB-C95B32710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94" y="3105332"/>
                <a:ext cx="6102220" cy="724878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8DD4D0-A99F-DDC2-B2AD-0CCC84D2F804}"/>
                  </a:ext>
                </a:extLst>
              </p:cNvPr>
              <p:cNvSpPr txBox="1"/>
              <p:nvPr/>
            </p:nvSpPr>
            <p:spPr>
              <a:xfrm>
                <a:off x="5399314" y="2655236"/>
                <a:ext cx="10639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0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8DD4D0-A99F-DDC2-B2AD-0CCC84D2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2655236"/>
                <a:ext cx="106398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30750F-264C-529C-1A19-FBB0747625EC}"/>
                  </a:ext>
                </a:extLst>
              </p:cNvPr>
              <p:cNvSpPr txBox="1"/>
              <p:nvPr/>
            </p:nvSpPr>
            <p:spPr>
              <a:xfrm>
                <a:off x="4428639" y="4512805"/>
                <a:ext cx="10639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00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30750F-264C-529C-1A19-FBB07476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39" y="4512805"/>
                <a:ext cx="1063981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955913-1452-412D-0E29-B891399B3784}"/>
                  </a:ext>
                </a:extLst>
              </p:cNvPr>
              <p:cNvSpPr txBox="1"/>
              <p:nvPr/>
            </p:nvSpPr>
            <p:spPr>
              <a:xfrm>
                <a:off x="6311672" y="4602939"/>
                <a:ext cx="10639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0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955913-1452-412D-0E29-B891399B3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72" y="4602939"/>
                <a:ext cx="106398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D917B3-3609-85EE-70BB-98B91CD35601}"/>
                  </a:ext>
                </a:extLst>
              </p:cNvPr>
              <p:cNvSpPr txBox="1"/>
              <p:nvPr/>
            </p:nvSpPr>
            <p:spPr>
              <a:xfrm>
                <a:off x="8312408" y="2181831"/>
                <a:ext cx="25144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D917B3-3609-85EE-70BB-98B91CD35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08" y="2181831"/>
                <a:ext cx="2514405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65C852-0EFB-4ED7-C762-CC322BBB02A9}"/>
                  </a:ext>
                </a:extLst>
              </p:cNvPr>
              <p:cNvSpPr txBox="1"/>
              <p:nvPr/>
            </p:nvSpPr>
            <p:spPr>
              <a:xfrm>
                <a:off x="6340394" y="4449097"/>
                <a:ext cx="6102220" cy="787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𝑉</m:t>
                      </m:r>
                      <m:r>
                        <a:rPr lang="en-US" sz="2400" b="0" i="1" kern="100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kern="10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65C852-0EFB-4ED7-C762-CC322BBB0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94" y="4449097"/>
                <a:ext cx="6102220" cy="78707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285407-6743-1853-CE18-FE913843BFD2}"/>
                  </a:ext>
                </a:extLst>
              </p:cNvPr>
              <p:cNvSpPr txBox="1"/>
              <p:nvPr/>
            </p:nvSpPr>
            <p:spPr>
              <a:xfrm>
                <a:off x="5498814" y="4291084"/>
                <a:ext cx="76302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285407-6743-1853-CE18-FE913843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14" y="4291084"/>
                <a:ext cx="763029" cy="923330"/>
              </a:xfrm>
              <a:prstGeom prst="rect">
                <a:avLst/>
              </a:prstGeom>
              <a:blipFill>
                <a:blip r:embed="rId8"/>
                <a:stretch>
                  <a:fillRect l="-13115" r="-1475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BB31B1-4508-7C91-0852-BCCC7A8BF908}"/>
                  </a:ext>
                </a:extLst>
              </p:cNvPr>
              <p:cNvSpPr txBox="1"/>
              <p:nvPr/>
            </p:nvSpPr>
            <p:spPr>
              <a:xfrm>
                <a:off x="4795837" y="3147829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6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BB31B1-4508-7C91-0852-BCCC7A8B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37" y="3147829"/>
                <a:ext cx="788677" cy="923330"/>
              </a:xfrm>
              <a:prstGeom prst="rect">
                <a:avLst/>
              </a:prstGeom>
              <a:blipFill>
                <a:blip r:embed="rId9"/>
                <a:stretch>
                  <a:fillRect l="-11111" r="-1111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54311C-17E4-74E1-8DB7-BD775A74C49D}"/>
                  </a:ext>
                </a:extLst>
              </p:cNvPr>
              <p:cNvSpPr txBox="1"/>
              <p:nvPr/>
            </p:nvSpPr>
            <p:spPr>
              <a:xfrm>
                <a:off x="6213907" y="3141023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6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54311C-17E4-74E1-8DB7-BD775A74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07" y="3141023"/>
                <a:ext cx="788677" cy="923330"/>
              </a:xfrm>
              <a:prstGeom prst="rect">
                <a:avLst/>
              </a:prstGeom>
              <a:blipFill>
                <a:blip r:embed="rId10"/>
                <a:stretch>
                  <a:fillRect l="-12698" r="-1111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EB7B89D7-0FC9-A6B3-F23D-195ACA36CA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4118493" cy="4351338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triangle method can help you remember how to rearrange formulae with three variables such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mass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density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volume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EB7B89D7-0FC9-A6B3-F23D-195ACA36C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4118493" cy="4351338"/>
              </a:xfrm>
              <a:blipFill>
                <a:blip r:embed="rId11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4313757-3336-B8E3-E4EB-14ED20787A8A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CCE8C7-2F75-46E6-9765-3B062A93471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</p:spTree>
    <p:extLst>
      <p:ext uri="{BB962C8B-B14F-4D97-AF65-F5344CB8AC3E}">
        <p14:creationId xmlns:p14="http://schemas.microsoft.com/office/powerpoint/2010/main" val="4042858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000" kern="100" dirty="0">
                <a:effectLst/>
                <a:ea typeface="Aptos" panose="020B0004020202020204" pitchFamily="34" charset="0"/>
              </a:rPr>
              <a:t>Rearranging the density formula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ffectLst/>
                    <a:ea typeface="Aptos" panose="020B0004020202020204" pitchFamily="34" charset="0"/>
                  </a:rPr>
                  <a:t>The density of water is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1000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kg/m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. </a:t>
                </a:r>
                <a:br>
                  <a:rPr lang="en-US" kern="100" dirty="0">
                    <a:effectLst/>
                    <a:ea typeface="Aptos" panose="020B0004020202020204" pitchFamily="34" charset="0"/>
                  </a:rPr>
                </a:br>
                <a:r>
                  <a:rPr lang="en-US" kern="100" dirty="0">
                    <a:effectLst/>
                    <a:ea typeface="Aptos" panose="020B0004020202020204" pitchFamily="34" charset="0"/>
                  </a:rPr>
                  <a:t>Find the mass of </a:t>
                </a:r>
                <a:r>
                  <a:rPr lang="en-US" kern="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37.7</a:t>
                </a:r>
                <a:r>
                  <a:rPr lang="en-US" kern="1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of water</a:t>
                </a:r>
                <a:r>
                  <a:rPr lang="en-US" kern="100" dirty="0">
                    <a:ea typeface="Aptos" panose="020B0004020202020204" pitchFamily="34" charset="0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a typeface="Aptos" panose="020B0004020202020204" pitchFamily="34" charset="0"/>
                  </a:rPr>
                  <a:t>Rearrange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𝜌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 </m:t>
                    </m:r>
                    <m:f>
                      <m:fPr>
                        <m:ctrlPr>
                          <a:rPr lang="en-US" b="0" i="1" kern="1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10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kern="10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b="0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  </a:t>
                </a:r>
                <a:r>
                  <a:rPr lang="en-US" b="0" kern="100" dirty="0">
                    <a:ea typeface="Aptos" panose="020B0004020202020204" pitchFamily="34" charset="0"/>
                  </a:rPr>
                  <a:t>to find the mass</a:t>
                </a:r>
                <a:r>
                  <a:rPr lang="en-US" b="0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.</a:t>
                </a: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  <a:blipFill>
                <a:blip r:embed="rId3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37B9E53-04F7-4BD7-FC7C-63D786FA5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27465"/>
              </p:ext>
            </p:extLst>
          </p:nvPr>
        </p:nvGraphicFramePr>
        <p:xfrm>
          <a:off x="9854184" y="2699660"/>
          <a:ext cx="1612788" cy="85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419040" progId="Equation.DSMT4">
                  <p:embed/>
                </p:oleObj>
              </mc:Choice>
              <mc:Fallback>
                <p:oleObj name="Equation" r:id="rId4" imgW="787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54184" y="2699660"/>
                        <a:ext cx="1612788" cy="859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5EF6A46-8B6F-C69B-2CFD-70EE013BEFED}"/>
              </a:ext>
            </a:extLst>
          </p:cNvPr>
          <p:cNvSpPr txBox="1">
            <a:spLocks/>
          </p:cNvSpPr>
          <p:nvPr/>
        </p:nvSpPr>
        <p:spPr>
          <a:xfrm>
            <a:off x="8098971" y="1825626"/>
            <a:ext cx="3635829" cy="2410472"/>
          </a:xfrm>
          <a:custGeom>
            <a:avLst/>
            <a:gdLst>
              <a:gd name="csX0" fmla="*/ 0 w 3635829"/>
              <a:gd name="csY0" fmla="*/ 0 h 2410472"/>
              <a:gd name="csX1" fmla="*/ 533255 w 3635829"/>
              <a:gd name="csY1" fmla="*/ 0 h 2410472"/>
              <a:gd name="csX2" fmla="*/ 1102868 w 3635829"/>
              <a:gd name="csY2" fmla="*/ 0 h 2410472"/>
              <a:gd name="csX3" fmla="*/ 1708840 w 3635829"/>
              <a:gd name="csY3" fmla="*/ 0 h 2410472"/>
              <a:gd name="csX4" fmla="*/ 2205736 w 3635829"/>
              <a:gd name="csY4" fmla="*/ 0 h 2410472"/>
              <a:gd name="csX5" fmla="*/ 2884424 w 3635829"/>
              <a:gd name="csY5" fmla="*/ 0 h 2410472"/>
              <a:gd name="csX6" fmla="*/ 3635829 w 3635829"/>
              <a:gd name="csY6" fmla="*/ 0 h 2410472"/>
              <a:gd name="csX7" fmla="*/ 3635829 w 3635829"/>
              <a:gd name="csY7" fmla="*/ 626723 h 2410472"/>
              <a:gd name="csX8" fmla="*/ 3635829 w 3635829"/>
              <a:gd name="csY8" fmla="*/ 1229341 h 2410472"/>
              <a:gd name="csX9" fmla="*/ 3635829 w 3635829"/>
              <a:gd name="csY9" fmla="*/ 1807854 h 2410472"/>
              <a:gd name="csX10" fmla="*/ 3635829 w 3635829"/>
              <a:gd name="csY10" fmla="*/ 2410472 h 2410472"/>
              <a:gd name="csX11" fmla="*/ 2957141 w 3635829"/>
              <a:gd name="csY11" fmla="*/ 2410472 h 2410472"/>
              <a:gd name="csX12" fmla="*/ 2314811 w 3635829"/>
              <a:gd name="csY12" fmla="*/ 2410472 h 2410472"/>
              <a:gd name="csX13" fmla="*/ 1817915 w 3635829"/>
              <a:gd name="csY13" fmla="*/ 2410472 h 2410472"/>
              <a:gd name="csX14" fmla="*/ 1211943 w 3635829"/>
              <a:gd name="csY14" fmla="*/ 2410472 h 2410472"/>
              <a:gd name="csX15" fmla="*/ 533255 w 3635829"/>
              <a:gd name="csY15" fmla="*/ 2410472 h 2410472"/>
              <a:gd name="csX16" fmla="*/ 0 w 3635829"/>
              <a:gd name="csY16" fmla="*/ 2410472 h 2410472"/>
              <a:gd name="csX17" fmla="*/ 0 w 3635829"/>
              <a:gd name="csY17" fmla="*/ 1880168 h 2410472"/>
              <a:gd name="csX18" fmla="*/ 0 w 3635829"/>
              <a:gd name="csY18" fmla="*/ 1253445 h 2410472"/>
              <a:gd name="csX19" fmla="*/ 0 w 3635829"/>
              <a:gd name="csY19" fmla="*/ 602618 h 2410472"/>
              <a:gd name="csX20" fmla="*/ 0 w 3635829"/>
              <a:gd name="csY20" fmla="*/ 0 h 24104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35829" h="2410472" fill="none" extrusionOk="0">
                <a:moveTo>
                  <a:pt x="0" y="0"/>
                </a:moveTo>
                <a:cubicBezTo>
                  <a:pt x="251869" y="-23732"/>
                  <a:pt x="334173" y="-19195"/>
                  <a:pt x="533255" y="0"/>
                </a:cubicBezTo>
                <a:cubicBezTo>
                  <a:pt x="732337" y="19195"/>
                  <a:pt x="880007" y="2379"/>
                  <a:pt x="1102868" y="0"/>
                </a:cubicBezTo>
                <a:cubicBezTo>
                  <a:pt x="1325729" y="-2379"/>
                  <a:pt x="1471714" y="4605"/>
                  <a:pt x="1708840" y="0"/>
                </a:cubicBezTo>
                <a:cubicBezTo>
                  <a:pt x="1945966" y="-4605"/>
                  <a:pt x="2087954" y="-5943"/>
                  <a:pt x="2205736" y="0"/>
                </a:cubicBezTo>
                <a:cubicBezTo>
                  <a:pt x="2323518" y="5943"/>
                  <a:pt x="2692802" y="9623"/>
                  <a:pt x="2884424" y="0"/>
                </a:cubicBezTo>
                <a:cubicBezTo>
                  <a:pt x="3076046" y="-9623"/>
                  <a:pt x="3263281" y="12226"/>
                  <a:pt x="3635829" y="0"/>
                </a:cubicBezTo>
                <a:cubicBezTo>
                  <a:pt x="3633511" y="256976"/>
                  <a:pt x="3642786" y="413354"/>
                  <a:pt x="3635829" y="626723"/>
                </a:cubicBezTo>
                <a:cubicBezTo>
                  <a:pt x="3628872" y="840092"/>
                  <a:pt x="3637012" y="988341"/>
                  <a:pt x="3635829" y="1229341"/>
                </a:cubicBezTo>
                <a:cubicBezTo>
                  <a:pt x="3634646" y="1470341"/>
                  <a:pt x="3633556" y="1524888"/>
                  <a:pt x="3635829" y="1807854"/>
                </a:cubicBezTo>
                <a:cubicBezTo>
                  <a:pt x="3638102" y="2090820"/>
                  <a:pt x="3621331" y="2208176"/>
                  <a:pt x="3635829" y="2410472"/>
                </a:cubicBezTo>
                <a:cubicBezTo>
                  <a:pt x="3379014" y="2395842"/>
                  <a:pt x="3190726" y="2413099"/>
                  <a:pt x="2957141" y="2410472"/>
                </a:cubicBezTo>
                <a:cubicBezTo>
                  <a:pt x="2723556" y="2407845"/>
                  <a:pt x="2559708" y="2419929"/>
                  <a:pt x="2314811" y="2410472"/>
                </a:cubicBezTo>
                <a:cubicBezTo>
                  <a:pt x="2069914" y="2401016"/>
                  <a:pt x="2006750" y="2393142"/>
                  <a:pt x="1817915" y="2410472"/>
                </a:cubicBezTo>
                <a:cubicBezTo>
                  <a:pt x="1629080" y="2427802"/>
                  <a:pt x="1400496" y="2387104"/>
                  <a:pt x="1211943" y="2410472"/>
                </a:cubicBezTo>
                <a:cubicBezTo>
                  <a:pt x="1023390" y="2433840"/>
                  <a:pt x="843132" y="2392235"/>
                  <a:pt x="533255" y="2410472"/>
                </a:cubicBezTo>
                <a:cubicBezTo>
                  <a:pt x="223378" y="2428709"/>
                  <a:pt x="199421" y="2436458"/>
                  <a:pt x="0" y="2410472"/>
                </a:cubicBezTo>
                <a:cubicBezTo>
                  <a:pt x="-24912" y="2199346"/>
                  <a:pt x="-8368" y="2098962"/>
                  <a:pt x="0" y="1880168"/>
                </a:cubicBezTo>
                <a:cubicBezTo>
                  <a:pt x="8368" y="1661374"/>
                  <a:pt x="13331" y="1390652"/>
                  <a:pt x="0" y="1253445"/>
                </a:cubicBezTo>
                <a:cubicBezTo>
                  <a:pt x="-13331" y="1116238"/>
                  <a:pt x="-19304" y="821131"/>
                  <a:pt x="0" y="602618"/>
                </a:cubicBezTo>
                <a:cubicBezTo>
                  <a:pt x="19304" y="384105"/>
                  <a:pt x="29622" y="301099"/>
                  <a:pt x="0" y="0"/>
                </a:cubicBezTo>
                <a:close/>
              </a:path>
              <a:path w="3635829" h="2410472" stroke="0" extrusionOk="0">
                <a:moveTo>
                  <a:pt x="0" y="0"/>
                </a:moveTo>
                <a:cubicBezTo>
                  <a:pt x="331175" y="7289"/>
                  <a:pt x="459977" y="13566"/>
                  <a:pt x="678688" y="0"/>
                </a:cubicBezTo>
                <a:cubicBezTo>
                  <a:pt x="897399" y="-13566"/>
                  <a:pt x="983663" y="21415"/>
                  <a:pt x="1284660" y="0"/>
                </a:cubicBezTo>
                <a:cubicBezTo>
                  <a:pt x="1585657" y="-21415"/>
                  <a:pt x="1561170" y="24413"/>
                  <a:pt x="1817914" y="0"/>
                </a:cubicBezTo>
                <a:cubicBezTo>
                  <a:pt x="2074658" y="-24413"/>
                  <a:pt x="2301846" y="-8569"/>
                  <a:pt x="2423886" y="0"/>
                </a:cubicBezTo>
                <a:cubicBezTo>
                  <a:pt x="2545926" y="8569"/>
                  <a:pt x="2786693" y="11765"/>
                  <a:pt x="3102574" y="0"/>
                </a:cubicBezTo>
                <a:cubicBezTo>
                  <a:pt x="3418455" y="-11765"/>
                  <a:pt x="3424264" y="25625"/>
                  <a:pt x="3635829" y="0"/>
                </a:cubicBezTo>
                <a:cubicBezTo>
                  <a:pt x="3636289" y="212184"/>
                  <a:pt x="3659140" y="387621"/>
                  <a:pt x="3635829" y="530304"/>
                </a:cubicBezTo>
                <a:cubicBezTo>
                  <a:pt x="3612518" y="672987"/>
                  <a:pt x="3650904" y="799498"/>
                  <a:pt x="3635829" y="1060608"/>
                </a:cubicBezTo>
                <a:cubicBezTo>
                  <a:pt x="3620754" y="1321718"/>
                  <a:pt x="3625633" y="1428021"/>
                  <a:pt x="3635829" y="1639121"/>
                </a:cubicBezTo>
                <a:cubicBezTo>
                  <a:pt x="3646025" y="1850221"/>
                  <a:pt x="3653142" y="2167141"/>
                  <a:pt x="3635829" y="2410472"/>
                </a:cubicBezTo>
                <a:cubicBezTo>
                  <a:pt x="3489421" y="2398938"/>
                  <a:pt x="3211657" y="2420377"/>
                  <a:pt x="3066216" y="2410472"/>
                </a:cubicBezTo>
                <a:cubicBezTo>
                  <a:pt x="2920775" y="2400567"/>
                  <a:pt x="2715101" y="2417837"/>
                  <a:pt x="2423886" y="2410472"/>
                </a:cubicBezTo>
                <a:cubicBezTo>
                  <a:pt x="2132671" y="2403108"/>
                  <a:pt x="2006977" y="2435356"/>
                  <a:pt x="1890631" y="2410472"/>
                </a:cubicBezTo>
                <a:cubicBezTo>
                  <a:pt x="1774285" y="2385588"/>
                  <a:pt x="1459735" y="2421407"/>
                  <a:pt x="1321018" y="2410472"/>
                </a:cubicBezTo>
                <a:cubicBezTo>
                  <a:pt x="1182301" y="2399537"/>
                  <a:pt x="835520" y="2417763"/>
                  <a:pt x="678688" y="2410472"/>
                </a:cubicBezTo>
                <a:cubicBezTo>
                  <a:pt x="521856" y="2403182"/>
                  <a:pt x="313264" y="2379023"/>
                  <a:pt x="0" y="2410472"/>
                </a:cubicBezTo>
                <a:cubicBezTo>
                  <a:pt x="25989" y="2123359"/>
                  <a:pt x="-5969" y="2068005"/>
                  <a:pt x="0" y="1783749"/>
                </a:cubicBezTo>
                <a:cubicBezTo>
                  <a:pt x="5969" y="1499493"/>
                  <a:pt x="14759" y="1420892"/>
                  <a:pt x="0" y="1229341"/>
                </a:cubicBezTo>
                <a:cubicBezTo>
                  <a:pt x="-14759" y="1037790"/>
                  <a:pt x="-2808" y="810407"/>
                  <a:pt x="0" y="674932"/>
                </a:cubicBezTo>
                <a:cubicBezTo>
                  <a:pt x="2808" y="539457"/>
                  <a:pt x="-1666" y="320529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HINT</a:t>
            </a:r>
          </a:p>
          <a:p>
            <a:pPr marL="0" indent="0">
              <a:buNone/>
            </a:pPr>
            <a:r>
              <a:rPr lang="en-US" dirty="0"/>
              <a:t>Multiply</a:t>
            </a:r>
            <a:r>
              <a:rPr lang="en-US" b="1" dirty="0"/>
              <a:t> </a:t>
            </a:r>
            <a:r>
              <a:rPr lang="en-US" kern="100" dirty="0">
                <a:ea typeface="Aptos" panose="020B0004020202020204" pitchFamily="34" charset="0"/>
              </a:rPr>
              <a:t>both sides by </a:t>
            </a:r>
            <a:r>
              <a:rPr lang="en-US" i="1" kern="100" dirty="0"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en-US" kern="100" dirty="0">
                <a:ea typeface="Cambria Math" panose="02040503050406030204" pitchFamily="18" charset="0"/>
              </a:rPr>
              <a:t>to make </a:t>
            </a:r>
            <a:r>
              <a:rPr lang="en-US" i="1" kern="1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kern="100" dirty="0">
                <a:ea typeface="Cambria Math" panose="02040503050406030204" pitchFamily="18" charset="0"/>
              </a:rPr>
              <a:t> the subject or use the triangle method.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3F04A72-C07A-6B54-5056-61721224AAB7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7204A84-7CAA-75D5-B449-E3814A5FC76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</p:spTree>
    <p:extLst>
      <p:ext uri="{BB962C8B-B14F-4D97-AF65-F5344CB8AC3E}">
        <p14:creationId xmlns:p14="http://schemas.microsoft.com/office/powerpoint/2010/main" val="2951070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B924E-52A8-95BA-0DBE-117E8E93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C68BA9-568F-409B-6865-4B90F1E7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000" kern="100" dirty="0">
                <a:effectLst/>
                <a:ea typeface="Aptos" panose="020B0004020202020204" pitchFamily="34" charset="0"/>
              </a:rPr>
              <a:t>Rearranging the density formula: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E633EF-8AA6-104F-BF67-B2E45F06C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ffectLst/>
                    <a:ea typeface="Aptos" panose="020B0004020202020204" pitchFamily="34" charset="0"/>
                  </a:rPr>
                  <a:t>The density of water is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1000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kg/m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. </a:t>
                </a:r>
                <a:br>
                  <a:rPr lang="en-US" kern="100" dirty="0">
                    <a:effectLst/>
                    <a:ea typeface="Aptos" panose="020B0004020202020204" pitchFamily="34" charset="0"/>
                  </a:rPr>
                </a:br>
                <a:r>
                  <a:rPr lang="en-US" kern="100" dirty="0">
                    <a:effectLst/>
                    <a:ea typeface="Aptos" panose="020B0004020202020204" pitchFamily="34" charset="0"/>
                  </a:rPr>
                  <a:t>Find the mass of </a:t>
                </a:r>
                <a:r>
                  <a:rPr lang="en-US" kern="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37.7</a:t>
                </a:r>
                <a:r>
                  <a:rPr lang="en-US" kern="1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of water</a:t>
                </a:r>
                <a:r>
                  <a:rPr lang="en-US" kern="100" dirty="0">
                    <a:ea typeface="Aptos" panose="020B0004020202020204" pitchFamily="34" charset="0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a typeface="Aptos" panose="020B0004020202020204" pitchFamily="34" charset="0"/>
                  </a:rPr>
                  <a:t>Rearrange </a:t>
                </a: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𝜌</m:t>
                    </m:r>
                    <m:r>
                      <a:rPr lang="en-US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 </m:t>
                    </m:r>
                    <m:f>
                      <m:fPr>
                        <m:ctrlPr>
                          <a:rPr lang="en-US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1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kern="10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kern="100" dirty="0">
                    <a:ea typeface="Aptos" panose="020B0004020202020204" pitchFamily="34" charset="0"/>
                  </a:rPr>
                  <a:t>to find the mass</a:t>
                </a:r>
                <a: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.</a:t>
                </a:r>
                <a:b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𝑚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𝜌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× 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    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=1000</m:t>
                      </m:r>
                      <m:r>
                        <a:rPr lang="en-GB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kg</m:t>
                      </m:r>
                      <m:r>
                        <a:rPr lang="en-GB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n-GB" b="0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b="0" i="0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× 37.7</m:t>
                      </m:r>
                      <m:sSup>
                        <m:sSup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    =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𝟑𝟕</m:t>
                      </m:r>
                      <m:r>
                        <a:rPr lang="en-GB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𝟕𝟎𝟎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kg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E633EF-8AA6-104F-BF67-B2E45F06C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  <a:blipFill>
                <a:blip r:embed="rId3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2BC1C0-F6F3-E847-1E60-2E5B673AB1FE}"/>
              </a:ext>
            </a:extLst>
          </p:cNvPr>
          <p:cNvSpPr txBox="1"/>
          <p:nvPr/>
        </p:nvSpPr>
        <p:spPr>
          <a:xfrm>
            <a:off x="1344385" y="546907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the equals are aligned throughout.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good mathematical communication.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91766D1-9B66-D5BC-9ADE-C6807B0A651F}"/>
              </a:ext>
            </a:extLst>
          </p:cNvPr>
          <p:cNvSpPr txBox="1">
            <a:spLocks/>
          </p:cNvSpPr>
          <p:nvPr/>
        </p:nvSpPr>
        <p:spPr>
          <a:xfrm>
            <a:off x="8098971" y="1825625"/>
            <a:ext cx="3635829" cy="4183289"/>
          </a:xfrm>
          <a:custGeom>
            <a:avLst/>
            <a:gdLst>
              <a:gd name="csX0" fmla="*/ 0 w 3635829"/>
              <a:gd name="csY0" fmla="*/ 0 h 4183289"/>
              <a:gd name="csX1" fmla="*/ 642330 w 3635829"/>
              <a:gd name="csY1" fmla="*/ 0 h 4183289"/>
              <a:gd name="csX2" fmla="*/ 1321018 w 3635829"/>
              <a:gd name="csY2" fmla="*/ 0 h 4183289"/>
              <a:gd name="csX3" fmla="*/ 1890631 w 3635829"/>
              <a:gd name="csY3" fmla="*/ 0 h 4183289"/>
              <a:gd name="csX4" fmla="*/ 2532961 w 3635829"/>
              <a:gd name="csY4" fmla="*/ 0 h 4183289"/>
              <a:gd name="csX5" fmla="*/ 3029857 w 3635829"/>
              <a:gd name="csY5" fmla="*/ 0 h 4183289"/>
              <a:gd name="csX6" fmla="*/ 3635829 w 3635829"/>
              <a:gd name="csY6" fmla="*/ 0 h 4183289"/>
              <a:gd name="csX7" fmla="*/ 3635829 w 3635829"/>
              <a:gd name="csY7" fmla="*/ 697215 h 4183289"/>
              <a:gd name="csX8" fmla="*/ 3635829 w 3635829"/>
              <a:gd name="csY8" fmla="*/ 1478095 h 4183289"/>
              <a:gd name="csX9" fmla="*/ 3635829 w 3635829"/>
              <a:gd name="csY9" fmla="*/ 2175310 h 4183289"/>
              <a:gd name="csX10" fmla="*/ 3635829 w 3635829"/>
              <a:gd name="csY10" fmla="*/ 2830692 h 4183289"/>
              <a:gd name="csX11" fmla="*/ 3635829 w 3635829"/>
              <a:gd name="csY11" fmla="*/ 4183289 h 4183289"/>
              <a:gd name="csX12" fmla="*/ 2993499 w 3635829"/>
              <a:gd name="csY12" fmla="*/ 4183289 h 4183289"/>
              <a:gd name="csX13" fmla="*/ 2314811 w 3635829"/>
              <a:gd name="csY13" fmla="*/ 4183289 h 4183289"/>
              <a:gd name="csX14" fmla="*/ 1817915 w 3635829"/>
              <a:gd name="csY14" fmla="*/ 4183289 h 4183289"/>
              <a:gd name="csX15" fmla="*/ 1321018 w 3635829"/>
              <a:gd name="csY15" fmla="*/ 4183289 h 4183289"/>
              <a:gd name="csX16" fmla="*/ 824121 w 3635829"/>
              <a:gd name="csY16" fmla="*/ 4183289 h 4183289"/>
              <a:gd name="csX17" fmla="*/ 0 w 3635829"/>
              <a:gd name="csY17" fmla="*/ 4183289 h 4183289"/>
              <a:gd name="csX18" fmla="*/ 0 w 3635829"/>
              <a:gd name="csY18" fmla="*/ 3611573 h 4183289"/>
              <a:gd name="csX19" fmla="*/ 0 w 3635829"/>
              <a:gd name="csY19" fmla="*/ 2872525 h 4183289"/>
              <a:gd name="csX20" fmla="*/ 0 w 3635829"/>
              <a:gd name="csY20" fmla="*/ 2258976 h 4183289"/>
              <a:gd name="csX21" fmla="*/ 0 w 3635829"/>
              <a:gd name="csY21" fmla="*/ 1687260 h 4183289"/>
              <a:gd name="csX22" fmla="*/ 0 w 3635829"/>
              <a:gd name="csY22" fmla="*/ 1073711 h 4183289"/>
              <a:gd name="csX23" fmla="*/ 0 w 3635829"/>
              <a:gd name="csY23" fmla="*/ 0 h 41832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635829" h="4183289" fill="none" extrusionOk="0">
                <a:moveTo>
                  <a:pt x="0" y="0"/>
                </a:moveTo>
                <a:cubicBezTo>
                  <a:pt x="284044" y="17819"/>
                  <a:pt x="331700" y="-11622"/>
                  <a:pt x="642330" y="0"/>
                </a:cubicBezTo>
                <a:cubicBezTo>
                  <a:pt x="952960" y="11622"/>
                  <a:pt x="1129396" y="9623"/>
                  <a:pt x="1321018" y="0"/>
                </a:cubicBezTo>
                <a:cubicBezTo>
                  <a:pt x="1512640" y="-9623"/>
                  <a:pt x="1645277" y="-5553"/>
                  <a:pt x="1890631" y="0"/>
                </a:cubicBezTo>
                <a:cubicBezTo>
                  <a:pt x="2135985" y="5553"/>
                  <a:pt x="2245865" y="-4623"/>
                  <a:pt x="2532961" y="0"/>
                </a:cubicBezTo>
                <a:cubicBezTo>
                  <a:pt x="2820057" y="4623"/>
                  <a:pt x="2802044" y="-4969"/>
                  <a:pt x="3029857" y="0"/>
                </a:cubicBezTo>
                <a:cubicBezTo>
                  <a:pt x="3257670" y="4969"/>
                  <a:pt x="3482188" y="-18914"/>
                  <a:pt x="3635829" y="0"/>
                </a:cubicBezTo>
                <a:cubicBezTo>
                  <a:pt x="3656239" y="308715"/>
                  <a:pt x="3656126" y="544506"/>
                  <a:pt x="3635829" y="697215"/>
                </a:cubicBezTo>
                <a:cubicBezTo>
                  <a:pt x="3615532" y="849925"/>
                  <a:pt x="3644097" y="1274449"/>
                  <a:pt x="3635829" y="1478095"/>
                </a:cubicBezTo>
                <a:cubicBezTo>
                  <a:pt x="3627561" y="1681741"/>
                  <a:pt x="3646116" y="2011158"/>
                  <a:pt x="3635829" y="2175310"/>
                </a:cubicBezTo>
                <a:cubicBezTo>
                  <a:pt x="3625542" y="2339463"/>
                  <a:pt x="3621826" y="2506374"/>
                  <a:pt x="3635829" y="2830692"/>
                </a:cubicBezTo>
                <a:cubicBezTo>
                  <a:pt x="3649832" y="3155010"/>
                  <a:pt x="3573392" y="3622257"/>
                  <a:pt x="3635829" y="4183289"/>
                </a:cubicBezTo>
                <a:cubicBezTo>
                  <a:pt x="3376085" y="4180346"/>
                  <a:pt x="3254308" y="4209020"/>
                  <a:pt x="2993499" y="4183289"/>
                </a:cubicBezTo>
                <a:cubicBezTo>
                  <a:pt x="2732690" y="4157559"/>
                  <a:pt x="2453118" y="4172688"/>
                  <a:pt x="2314811" y="4183289"/>
                </a:cubicBezTo>
                <a:cubicBezTo>
                  <a:pt x="2176504" y="4193890"/>
                  <a:pt x="2015783" y="4194665"/>
                  <a:pt x="1817915" y="4183289"/>
                </a:cubicBezTo>
                <a:cubicBezTo>
                  <a:pt x="1620047" y="4171913"/>
                  <a:pt x="1524848" y="4178986"/>
                  <a:pt x="1321018" y="4183289"/>
                </a:cubicBezTo>
                <a:cubicBezTo>
                  <a:pt x="1117188" y="4187592"/>
                  <a:pt x="983133" y="4197484"/>
                  <a:pt x="824121" y="4183289"/>
                </a:cubicBezTo>
                <a:cubicBezTo>
                  <a:pt x="665109" y="4169094"/>
                  <a:pt x="234465" y="4151192"/>
                  <a:pt x="0" y="4183289"/>
                </a:cubicBezTo>
                <a:cubicBezTo>
                  <a:pt x="-1431" y="3963823"/>
                  <a:pt x="-14132" y="3766940"/>
                  <a:pt x="0" y="3611573"/>
                </a:cubicBezTo>
                <a:cubicBezTo>
                  <a:pt x="14132" y="3456206"/>
                  <a:pt x="-11993" y="3111878"/>
                  <a:pt x="0" y="2872525"/>
                </a:cubicBezTo>
                <a:cubicBezTo>
                  <a:pt x="11993" y="2633172"/>
                  <a:pt x="23616" y="2440526"/>
                  <a:pt x="0" y="2258976"/>
                </a:cubicBezTo>
                <a:cubicBezTo>
                  <a:pt x="-23616" y="2077426"/>
                  <a:pt x="8189" y="1971123"/>
                  <a:pt x="0" y="1687260"/>
                </a:cubicBezTo>
                <a:cubicBezTo>
                  <a:pt x="-8189" y="1403397"/>
                  <a:pt x="9535" y="1294571"/>
                  <a:pt x="0" y="1073711"/>
                </a:cubicBezTo>
                <a:cubicBezTo>
                  <a:pt x="-9535" y="852851"/>
                  <a:pt x="1735" y="227339"/>
                  <a:pt x="0" y="0"/>
                </a:cubicBezTo>
                <a:close/>
              </a:path>
              <a:path w="3635829" h="4183289" stroke="0" extrusionOk="0">
                <a:moveTo>
                  <a:pt x="0" y="0"/>
                </a:moveTo>
                <a:cubicBezTo>
                  <a:pt x="331175" y="7289"/>
                  <a:pt x="459977" y="13566"/>
                  <a:pt x="678688" y="0"/>
                </a:cubicBezTo>
                <a:cubicBezTo>
                  <a:pt x="897399" y="-13566"/>
                  <a:pt x="983663" y="21415"/>
                  <a:pt x="1284660" y="0"/>
                </a:cubicBezTo>
                <a:cubicBezTo>
                  <a:pt x="1585657" y="-21415"/>
                  <a:pt x="1561170" y="24413"/>
                  <a:pt x="1817914" y="0"/>
                </a:cubicBezTo>
                <a:cubicBezTo>
                  <a:pt x="2074658" y="-24413"/>
                  <a:pt x="2301846" y="-8569"/>
                  <a:pt x="2423886" y="0"/>
                </a:cubicBezTo>
                <a:cubicBezTo>
                  <a:pt x="2545926" y="8569"/>
                  <a:pt x="2786693" y="11765"/>
                  <a:pt x="3102574" y="0"/>
                </a:cubicBezTo>
                <a:cubicBezTo>
                  <a:pt x="3418455" y="-11765"/>
                  <a:pt x="3424264" y="25625"/>
                  <a:pt x="3635829" y="0"/>
                </a:cubicBezTo>
                <a:cubicBezTo>
                  <a:pt x="3657832" y="165231"/>
                  <a:pt x="3619225" y="301548"/>
                  <a:pt x="3635829" y="571716"/>
                </a:cubicBezTo>
                <a:cubicBezTo>
                  <a:pt x="3652433" y="841884"/>
                  <a:pt x="3627061" y="889184"/>
                  <a:pt x="3635829" y="1143432"/>
                </a:cubicBezTo>
                <a:cubicBezTo>
                  <a:pt x="3644597" y="1397680"/>
                  <a:pt x="3646289" y="1622167"/>
                  <a:pt x="3635829" y="1798814"/>
                </a:cubicBezTo>
                <a:cubicBezTo>
                  <a:pt x="3625369" y="1975461"/>
                  <a:pt x="3657979" y="2176964"/>
                  <a:pt x="3635829" y="2537862"/>
                </a:cubicBezTo>
                <a:cubicBezTo>
                  <a:pt x="3613679" y="2898760"/>
                  <a:pt x="3659529" y="3050113"/>
                  <a:pt x="3635829" y="3193244"/>
                </a:cubicBezTo>
                <a:cubicBezTo>
                  <a:pt x="3612129" y="3336375"/>
                  <a:pt x="3623578" y="3858634"/>
                  <a:pt x="3635829" y="4183289"/>
                </a:cubicBezTo>
                <a:cubicBezTo>
                  <a:pt x="3371522" y="4207206"/>
                  <a:pt x="3162230" y="4162851"/>
                  <a:pt x="2993499" y="4183289"/>
                </a:cubicBezTo>
                <a:cubicBezTo>
                  <a:pt x="2824768" y="4203728"/>
                  <a:pt x="2562603" y="4194224"/>
                  <a:pt x="2423886" y="4183289"/>
                </a:cubicBezTo>
                <a:cubicBezTo>
                  <a:pt x="2285169" y="4172354"/>
                  <a:pt x="1938388" y="4190580"/>
                  <a:pt x="1781556" y="4183289"/>
                </a:cubicBezTo>
                <a:cubicBezTo>
                  <a:pt x="1624724" y="4175999"/>
                  <a:pt x="1416132" y="4151840"/>
                  <a:pt x="1102868" y="4183289"/>
                </a:cubicBezTo>
                <a:cubicBezTo>
                  <a:pt x="789604" y="4214738"/>
                  <a:pt x="292468" y="4234420"/>
                  <a:pt x="0" y="4183289"/>
                </a:cubicBezTo>
                <a:cubicBezTo>
                  <a:pt x="19089" y="3967489"/>
                  <a:pt x="3890" y="3783475"/>
                  <a:pt x="0" y="3486074"/>
                </a:cubicBezTo>
                <a:cubicBezTo>
                  <a:pt x="-3890" y="3188674"/>
                  <a:pt x="3599" y="3006474"/>
                  <a:pt x="0" y="2872525"/>
                </a:cubicBezTo>
                <a:cubicBezTo>
                  <a:pt x="-3599" y="2738576"/>
                  <a:pt x="15367" y="2438698"/>
                  <a:pt x="0" y="2300809"/>
                </a:cubicBezTo>
                <a:cubicBezTo>
                  <a:pt x="-15367" y="2162920"/>
                  <a:pt x="-18988" y="1977739"/>
                  <a:pt x="0" y="1687260"/>
                </a:cubicBezTo>
                <a:cubicBezTo>
                  <a:pt x="18988" y="1396781"/>
                  <a:pt x="2515" y="1288021"/>
                  <a:pt x="0" y="906379"/>
                </a:cubicBezTo>
                <a:cubicBezTo>
                  <a:pt x="-2515" y="524737"/>
                  <a:pt x="-33863" y="205488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SITE TIP</a:t>
            </a:r>
          </a:p>
          <a:p>
            <a:pPr marL="0" indent="0">
              <a:buNone/>
            </a:pPr>
            <a:r>
              <a:rPr lang="en-GB" dirty="0"/>
              <a:t>Density calculations are used to make sure delivery vehicles are not overloaded. A transit van has a weight limit – knowing the density of concrete versus timber is vital.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8910614-9B48-E3F1-9E9A-9F8621BD0935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D4871E5-70BD-1A8D-C746-BA18CF261ED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</p:spTree>
    <p:extLst>
      <p:ext uri="{BB962C8B-B14F-4D97-AF65-F5344CB8AC3E}">
        <p14:creationId xmlns:p14="http://schemas.microsoft.com/office/powerpoint/2010/main" val="177637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3058-98AE-AF44-12C5-71D9FD5E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A6DBFC-538F-5F9D-756A-6E6A2B62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000" kern="100" dirty="0">
                <a:effectLst/>
                <a:ea typeface="Aptos" panose="020B0004020202020204" pitchFamily="34" charset="0"/>
              </a:rPr>
              <a:t>Rearranging the density formula: </a:t>
            </a:r>
            <a:r>
              <a:rPr lang="en-GB" dirty="0">
                <a:solidFill>
                  <a:srgbClr val="0070C0"/>
                </a:solidFill>
              </a:rPr>
              <a:t>Note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492680E-6773-00CF-7598-84A90174B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ffectLst/>
                    <a:ea typeface="Aptos" panose="020B0004020202020204" pitchFamily="34" charset="0"/>
                  </a:rPr>
                  <a:t>The density of water is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1000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kg/m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. </a:t>
                </a:r>
                <a:br>
                  <a:rPr lang="en-US" kern="100" dirty="0">
                    <a:effectLst/>
                    <a:ea typeface="Aptos" panose="020B0004020202020204" pitchFamily="34" charset="0"/>
                  </a:rPr>
                </a:br>
                <a:r>
                  <a:rPr lang="en-US" kern="100" dirty="0">
                    <a:effectLst/>
                    <a:ea typeface="Aptos" panose="020B0004020202020204" pitchFamily="34" charset="0"/>
                  </a:rPr>
                  <a:t>Find the mass of </a:t>
                </a:r>
                <a:r>
                  <a:rPr lang="en-US" kern="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37.7</a:t>
                </a:r>
                <a:r>
                  <a:rPr lang="en-US" kern="1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kern="100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kern="100" dirty="0">
                    <a:effectLst/>
                    <a:ea typeface="Aptos" panose="020B0004020202020204" pitchFamily="34" charset="0"/>
                  </a:rPr>
                  <a:t>of water</a:t>
                </a:r>
                <a:r>
                  <a:rPr lang="en-US" kern="100" dirty="0">
                    <a:ea typeface="Aptos" panose="020B0004020202020204" pitchFamily="34" charset="0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a typeface="Aptos" panose="020B0004020202020204" pitchFamily="34" charset="0"/>
                  </a:rPr>
                  <a:t>Rearrange </a:t>
                </a: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𝜌</m:t>
                    </m:r>
                    <m:r>
                      <a:rPr lang="en-US" i="1" kern="100"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= </m:t>
                    </m:r>
                    <m:f>
                      <m:fPr>
                        <m:ctrlPr>
                          <a:rPr lang="en-US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1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kern="10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  </a:t>
                </a:r>
                <a:r>
                  <a:rPr lang="en-US" kern="100" dirty="0">
                    <a:ea typeface="Aptos" panose="020B0004020202020204" pitchFamily="34" charset="0"/>
                  </a:rPr>
                  <a:t>to find the mass</a:t>
                </a:r>
                <a: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  <a:t>.</a:t>
                </a:r>
                <a:br>
                  <a:rPr lang="en-US" i="1" kern="100" dirty="0">
                    <a:latin typeface="Cambria Math" panose="02040503050406030204" pitchFamily="18" charset="0"/>
                    <a:ea typeface="Aptos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𝑚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𝜌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×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    </m:t>
                      </m:r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=1000</m:t>
                      </m:r>
                      <m:r>
                        <a:rPr lang="en-GB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kg</m:t>
                      </m:r>
                      <m:r>
                        <a:rPr lang="en-GB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n-GB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× 37.7</m:t>
                      </m:r>
                      <m:sSup>
                        <m:sSup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    =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𝟑𝟕</m:t>
                      </m:r>
                      <m:r>
                        <a:rPr lang="en-GB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𝟕𝟎𝟎</m:t>
                      </m:r>
                      <m:r>
                        <a:rPr lang="en-US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kg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492680E-6773-00CF-7598-84A90174B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69571"/>
                <a:ext cx="7260771" cy="4707392"/>
              </a:xfrm>
              <a:blipFill>
                <a:blip r:embed="rId3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71D40530-D7C7-0827-9139-D415675369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8971" y="1825625"/>
                <a:ext cx="3635829" cy="3927475"/>
              </a:xfrm>
              <a:custGeom>
                <a:avLst/>
                <a:gdLst>
                  <a:gd name="csX0" fmla="*/ 0 w 3635829"/>
                  <a:gd name="csY0" fmla="*/ 0 h 3927475"/>
                  <a:gd name="csX1" fmla="*/ 642330 w 3635829"/>
                  <a:gd name="csY1" fmla="*/ 0 h 3927475"/>
                  <a:gd name="csX2" fmla="*/ 1321018 w 3635829"/>
                  <a:gd name="csY2" fmla="*/ 0 h 3927475"/>
                  <a:gd name="csX3" fmla="*/ 1890631 w 3635829"/>
                  <a:gd name="csY3" fmla="*/ 0 h 3927475"/>
                  <a:gd name="csX4" fmla="*/ 2532961 w 3635829"/>
                  <a:gd name="csY4" fmla="*/ 0 h 3927475"/>
                  <a:gd name="csX5" fmla="*/ 3029857 w 3635829"/>
                  <a:gd name="csY5" fmla="*/ 0 h 3927475"/>
                  <a:gd name="csX6" fmla="*/ 3635829 w 3635829"/>
                  <a:gd name="csY6" fmla="*/ 0 h 3927475"/>
                  <a:gd name="csX7" fmla="*/ 3635829 w 3635829"/>
                  <a:gd name="csY7" fmla="*/ 654579 h 3927475"/>
                  <a:gd name="csX8" fmla="*/ 3635829 w 3635829"/>
                  <a:gd name="csY8" fmla="*/ 1387708 h 3927475"/>
                  <a:gd name="csX9" fmla="*/ 3635829 w 3635829"/>
                  <a:gd name="csY9" fmla="*/ 2042287 h 3927475"/>
                  <a:gd name="csX10" fmla="*/ 3635829 w 3635829"/>
                  <a:gd name="csY10" fmla="*/ 2657591 h 3927475"/>
                  <a:gd name="csX11" fmla="*/ 3635829 w 3635829"/>
                  <a:gd name="csY11" fmla="*/ 3927475 h 3927475"/>
                  <a:gd name="csX12" fmla="*/ 2993499 w 3635829"/>
                  <a:gd name="csY12" fmla="*/ 3927475 h 3927475"/>
                  <a:gd name="csX13" fmla="*/ 2314811 w 3635829"/>
                  <a:gd name="csY13" fmla="*/ 3927475 h 3927475"/>
                  <a:gd name="csX14" fmla="*/ 1817915 w 3635829"/>
                  <a:gd name="csY14" fmla="*/ 3927475 h 3927475"/>
                  <a:gd name="csX15" fmla="*/ 1321018 w 3635829"/>
                  <a:gd name="csY15" fmla="*/ 3927475 h 3927475"/>
                  <a:gd name="csX16" fmla="*/ 824121 w 3635829"/>
                  <a:gd name="csY16" fmla="*/ 3927475 h 3927475"/>
                  <a:gd name="csX17" fmla="*/ 0 w 3635829"/>
                  <a:gd name="csY17" fmla="*/ 3927475 h 3927475"/>
                  <a:gd name="csX18" fmla="*/ 0 w 3635829"/>
                  <a:gd name="csY18" fmla="*/ 3390720 h 3927475"/>
                  <a:gd name="csX19" fmla="*/ 0 w 3635829"/>
                  <a:gd name="csY19" fmla="*/ 2696866 h 3927475"/>
                  <a:gd name="csX20" fmla="*/ 0 w 3635829"/>
                  <a:gd name="csY20" fmla="*/ 2120837 h 3927475"/>
                  <a:gd name="csX21" fmla="*/ 0 w 3635829"/>
                  <a:gd name="csY21" fmla="*/ 1584082 h 3927475"/>
                  <a:gd name="csX22" fmla="*/ 0 w 3635829"/>
                  <a:gd name="csY22" fmla="*/ 1008052 h 3927475"/>
                  <a:gd name="csX23" fmla="*/ 0 w 3635829"/>
                  <a:gd name="csY23" fmla="*/ 0 h 39274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635829" h="3927475" fill="none" extrusionOk="0">
                    <a:moveTo>
                      <a:pt x="0" y="0"/>
                    </a:moveTo>
                    <a:cubicBezTo>
                      <a:pt x="284044" y="17819"/>
                      <a:pt x="331700" y="-11622"/>
                      <a:pt x="642330" y="0"/>
                    </a:cubicBezTo>
                    <a:cubicBezTo>
                      <a:pt x="952960" y="11622"/>
                      <a:pt x="1129396" y="9623"/>
                      <a:pt x="1321018" y="0"/>
                    </a:cubicBezTo>
                    <a:cubicBezTo>
                      <a:pt x="1512640" y="-9623"/>
                      <a:pt x="1645277" y="-5553"/>
                      <a:pt x="1890631" y="0"/>
                    </a:cubicBezTo>
                    <a:cubicBezTo>
                      <a:pt x="2135985" y="5553"/>
                      <a:pt x="2245865" y="-4623"/>
                      <a:pt x="2532961" y="0"/>
                    </a:cubicBezTo>
                    <a:cubicBezTo>
                      <a:pt x="2820057" y="4623"/>
                      <a:pt x="2802044" y="-4969"/>
                      <a:pt x="3029857" y="0"/>
                    </a:cubicBezTo>
                    <a:cubicBezTo>
                      <a:pt x="3257670" y="4969"/>
                      <a:pt x="3482188" y="-18914"/>
                      <a:pt x="3635829" y="0"/>
                    </a:cubicBezTo>
                    <a:cubicBezTo>
                      <a:pt x="3641143" y="182403"/>
                      <a:pt x="3637139" y="384875"/>
                      <a:pt x="3635829" y="654579"/>
                    </a:cubicBezTo>
                    <a:cubicBezTo>
                      <a:pt x="3634519" y="924283"/>
                      <a:pt x="3655213" y="1205849"/>
                      <a:pt x="3635829" y="1387708"/>
                    </a:cubicBezTo>
                    <a:cubicBezTo>
                      <a:pt x="3616445" y="1569567"/>
                      <a:pt x="3625548" y="1816618"/>
                      <a:pt x="3635829" y="2042287"/>
                    </a:cubicBezTo>
                    <a:cubicBezTo>
                      <a:pt x="3646110" y="2267956"/>
                      <a:pt x="3619453" y="2524741"/>
                      <a:pt x="3635829" y="2657591"/>
                    </a:cubicBezTo>
                    <a:cubicBezTo>
                      <a:pt x="3652205" y="2790441"/>
                      <a:pt x="3603752" y="3574276"/>
                      <a:pt x="3635829" y="3927475"/>
                    </a:cubicBezTo>
                    <a:cubicBezTo>
                      <a:pt x="3376085" y="3924532"/>
                      <a:pt x="3254308" y="3953206"/>
                      <a:pt x="2993499" y="3927475"/>
                    </a:cubicBezTo>
                    <a:cubicBezTo>
                      <a:pt x="2732690" y="3901745"/>
                      <a:pt x="2453118" y="3916874"/>
                      <a:pt x="2314811" y="3927475"/>
                    </a:cubicBezTo>
                    <a:cubicBezTo>
                      <a:pt x="2176504" y="3938076"/>
                      <a:pt x="2015783" y="3938851"/>
                      <a:pt x="1817915" y="3927475"/>
                    </a:cubicBezTo>
                    <a:cubicBezTo>
                      <a:pt x="1620047" y="3916099"/>
                      <a:pt x="1524848" y="3923172"/>
                      <a:pt x="1321018" y="3927475"/>
                    </a:cubicBezTo>
                    <a:cubicBezTo>
                      <a:pt x="1117188" y="3931778"/>
                      <a:pt x="983133" y="3941670"/>
                      <a:pt x="824121" y="3927475"/>
                    </a:cubicBezTo>
                    <a:cubicBezTo>
                      <a:pt x="665109" y="3913280"/>
                      <a:pt x="234465" y="3895378"/>
                      <a:pt x="0" y="3927475"/>
                    </a:cubicBezTo>
                    <a:cubicBezTo>
                      <a:pt x="-2110" y="3818706"/>
                      <a:pt x="-21121" y="3574963"/>
                      <a:pt x="0" y="3390720"/>
                    </a:cubicBezTo>
                    <a:cubicBezTo>
                      <a:pt x="21121" y="3206478"/>
                      <a:pt x="30927" y="2998634"/>
                      <a:pt x="0" y="2696866"/>
                    </a:cubicBezTo>
                    <a:cubicBezTo>
                      <a:pt x="-30927" y="2395098"/>
                      <a:pt x="6234" y="2359739"/>
                      <a:pt x="0" y="2120837"/>
                    </a:cubicBezTo>
                    <a:cubicBezTo>
                      <a:pt x="-6234" y="1881935"/>
                      <a:pt x="15260" y="1805938"/>
                      <a:pt x="0" y="1584082"/>
                    </a:cubicBezTo>
                    <a:cubicBezTo>
                      <a:pt x="-15260" y="1362226"/>
                      <a:pt x="-3025" y="1165344"/>
                      <a:pt x="0" y="1008052"/>
                    </a:cubicBezTo>
                    <a:cubicBezTo>
                      <a:pt x="3025" y="850760"/>
                      <a:pt x="48711" y="272513"/>
                      <a:pt x="0" y="0"/>
                    </a:cubicBezTo>
                    <a:close/>
                  </a:path>
                  <a:path w="3635829" h="3927475" stroke="0" extrusionOk="0">
                    <a:moveTo>
                      <a:pt x="0" y="0"/>
                    </a:moveTo>
                    <a:cubicBezTo>
                      <a:pt x="331175" y="7289"/>
                      <a:pt x="459977" y="13566"/>
                      <a:pt x="678688" y="0"/>
                    </a:cubicBezTo>
                    <a:cubicBezTo>
                      <a:pt x="897399" y="-13566"/>
                      <a:pt x="983663" y="21415"/>
                      <a:pt x="1284660" y="0"/>
                    </a:cubicBezTo>
                    <a:cubicBezTo>
                      <a:pt x="1585657" y="-21415"/>
                      <a:pt x="1561170" y="24413"/>
                      <a:pt x="1817914" y="0"/>
                    </a:cubicBezTo>
                    <a:cubicBezTo>
                      <a:pt x="2074658" y="-24413"/>
                      <a:pt x="2301846" y="-8569"/>
                      <a:pt x="2423886" y="0"/>
                    </a:cubicBezTo>
                    <a:cubicBezTo>
                      <a:pt x="2545926" y="8569"/>
                      <a:pt x="2786693" y="11765"/>
                      <a:pt x="3102574" y="0"/>
                    </a:cubicBezTo>
                    <a:cubicBezTo>
                      <a:pt x="3418455" y="-11765"/>
                      <a:pt x="3424264" y="25625"/>
                      <a:pt x="3635829" y="0"/>
                    </a:cubicBezTo>
                    <a:cubicBezTo>
                      <a:pt x="3611423" y="149222"/>
                      <a:pt x="3642183" y="299591"/>
                      <a:pt x="3635829" y="536755"/>
                    </a:cubicBezTo>
                    <a:cubicBezTo>
                      <a:pt x="3629475" y="773920"/>
                      <a:pt x="3636277" y="927368"/>
                      <a:pt x="3635829" y="1073510"/>
                    </a:cubicBezTo>
                    <a:cubicBezTo>
                      <a:pt x="3635381" y="1219653"/>
                      <a:pt x="3617203" y="1540308"/>
                      <a:pt x="3635829" y="1688814"/>
                    </a:cubicBezTo>
                    <a:cubicBezTo>
                      <a:pt x="3654455" y="1837320"/>
                      <a:pt x="3627220" y="2191540"/>
                      <a:pt x="3635829" y="2382668"/>
                    </a:cubicBezTo>
                    <a:cubicBezTo>
                      <a:pt x="3644438" y="2573796"/>
                      <a:pt x="3647314" y="2715091"/>
                      <a:pt x="3635829" y="2997973"/>
                    </a:cubicBezTo>
                    <a:cubicBezTo>
                      <a:pt x="3624344" y="3280856"/>
                      <a:pt x="3612386" y="3487243"/>
                      <a:pt x="3635829" y="3927475"/>
                    </a:cubicBezTo>
                    <a:cubicBezTo>
                      <a:pt x="3371522" y="3951392"/>
                      <a:pt x="3162230" y="3907037"/>
                      <a:pt x="2993499" y="3927475"/>
                    </a:cubicBezTo>
                    <a:cubicBezTo>
                      <a:pt x="2824768" y="3947914"/>
                      <a:pt x="2562603" y="3938410"/>
                      <a:pt x="2423886" y="3927475"/>
                    </a:cubicBezTo>
                    <a:cubicBezTo>
                      <a:pt x="2285169" y="3916540"/>
                      <a:pt x="1938388" y="3934766"/>
                      <a:pt x="1781556" y="3927475"/>
                    </a:cubicBezTo>
                    <a:cubicBezTo>
                      <a:pt x="1624724" y="3920185"/>
                      <a:pt x="1416132" y="3896026"/>
                      <a:pt x="1102868" y="3927475"/>
                    </a:cubicBezTo>
                    <a:cubicBezTo>
                      <a:pt x="789604" y="3958924"/>
                      <a:pt x="292468" y="3978606"/>
                      <a:pt x="0" y="3927475"/>
                    </a:cubicBezTo>
                    <a:cubicBezTo>
                      <a:pt x="-11823" y="3620654"/>
                      <a:pt x="8101" y="3506601"/>
                      <a:pt x="0" y="3272896"/>
                    </a:cubicBezTo>
                    <a:cubicBezTo>
                      <a:pt x="-8101" y="3039191"/>
                      <a:pt x="14902" y="2957410"/>
                      <a:pt x="0" y="2696866"/>
                    </a:cubicBezTo>
                    <a:cubicBezTo>
                      <a:pt x="-14902" y="2436322"/>
                      <a:pt x="15933" y="2342902"/>
                      <a:pt x="0" y="2160111"/>
                    </a:cubicBezTo>
                    <a:cubicBezTo>
                      <a:pt x="-15933" y="1977320"/>
                      <a:pt x="13351" y="1836407"/>
                      <a:pt x="0" y="1584082"/>
                    </a:cubicBezTo>
                    <a:cubicBezTo>
                      <a:pt x="-13351" y="1331757"/>
                      <a:pt x="17236" y="1066050"/>
                      <a:pt x="0" y="850953"/>
                    </a:cubicBezTo>
                    <a:cubicBezTo>
                      <a:pt x="-17236" y="635856"/>
                      <a:pt x="42264" y="244251"/>
                      <a:pt x="0" y="0"/>
                    </a:cubicBezTo>
                    <a:close/>
                  </a:path>
                </a:pathLst>
              </a:custGeom>
              <a:solidFill>
                <a:srgbClr val="EBDDF4"/>
              </a:solid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b="1" dirty="0"/>
                  <a:t>UNIT NOTE</a:t>
                </a:r>
              </a:p>
              <a:p>
                <a:pPr marL="0" indent="0">
                  <a:buNone/>
                </a:pPr>
                <a:r>
                  <a:rPr lang="en-GB" dirty="0"/>
                  <a:t>Note that the units for density and volume in the calculation cancel to leave units for mass.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71D40530-D7C7-0827-9139-D41567536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971" y="1825625"/>
                <a:ext cx="3635829" cy="3927475"/>
              </a:xfrm>
              <a:prstGeom prst="rect">
                <a:avLst/>
              </a:prstGeom>
              <a:blipFill>
                <a:blip r:embed="rId4"/>
                <a:stretch>
                  <a:fillRect r="-1379"/>
                </a:stretch>
              </a:blip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3635829"/>
                          <a:gd name="csY0" fmla="*/ 0 h 3927475"/>
                          <a:gd name="csX1" fmla="*/ 642330 w 3635829"/>
                          <a:gd name="csY1" fmla="*/ 0 h 3927475"/>
                          <a:gd name="csX2" fmla="*/ 1321018 w 3635829"/>
                          <a:gd name="csY2" fmla="*/ 0 h 3927475"/>
                          <a:gd name="csX3" fmla="*/ 1890631 w 3635829"/>
                          <a:gd name="csY3" fmla="*/ 0 h 3927475"/>
                          <a:gd name="csX4" fmla="*/ 2532961 w 3635829"/>
                          <a:gd name="csY4" fmla="*/ 0 h 3927475"/>
                          <a:gd name="csX5" fmla="*/ 3029857 w 3635829"/>
                          <a:gd name="csY5" fmla="*/ 0 h 3927475"/>
                          <a:gd name="csX6" fmla="*/ 3635829 w 3635829"/>
                          <a:gd name="csY6" fmla="*/ 0 h 3927475"/>
                          <a:gd name="csX7" fmla="*/ 3635829 w 3635829"/>
                          <a:gd name="csY7" fmla="*/ 654579 h 3927475"/>
                          <a:gd name="csX8" fmla="*/ 3635829 w 3635829"/>
                          <a:gd name="csY8" fmla="*/ 1387708 h 3927475"/>
                          <a:gd name="csX9" fmla="*/ 3635829 w 3635829"/>
                          <a:gd name="csY9" fmla="*/ 2042287 h 3927475"/>
                          <a:gd name="csX10" fmla="*/ 3635829 w 3635829"/>
                          <a:gd name="csY10" fmla="*/ 2657591 h 3927475"/>
                          <a:gd name="csX11" fmla="*/ 3635829 w 3635829"/>
                          <a:gd name="csY11" fmla="*/ 3927475 h 3927475"/>
                          <a:gd name="csX12" fmla="*/ 2993499 w 3635829"/>
                          <a:gd name="csY12" fmla="*/ 3927475 h 3927475"/>
                          <a:gd name="csX13" fmla="*/ 2314811 w 3635829"/>
                          <a:gd name="csY13" fmla="*/ 3927475 h 3927475"/>
                          <a:gd name="csX14" fmla="*/ 1817915 w 3635829"/>
                          <a:gd name="csY14" fmla="*/ 3927475 h 3927475"/>
                          <a:gd name="csX15" fmla="*/ 1321018 w 3635829"/>
                          <a:gd name="csY15" fmla="*/ 3927475 h 3927475"/>
                          <a:gd name="csX16" fmla="*/ 824121 w 3635829"/>
                          <a:gd name="csY16" fmla="*/ 3927475 h 3927475"/>
                          <a:gd name="csX17" fmla="*/ 0 w 3635829"/>
                          <a:gd name="csY17" fmla="*/ 3927475 h 3927475"/>
                          <a:gd name="csX18" fmla="*/ 0 w 3635829"/>
                          <a:gd name="csY18" fmla="*/ 3390720 h 3927475"/>
                          <a:gd name="csX19" fmla="*/ 0 w 3635829"/>
                          <a:gd name="csY19" fmla="*/ 2696866 h 3927475"/>
                          <a:gd name="csX20" fmla="*/ 0 w 3635829"/>
                          <a:gd name="csY20" fmla="*/ 2120837 h 3927475"/>
                          <a:gd name="csX21" fmla="*/ 0 w 3635829"/>
                          <a:gd name="csY21" fmla="*/ 1584082 h 3927475"/>
                          <a:gd name="csX22" fmla="*/ 0 w 3635829"/>
                          <a:gd name="csY22" fmla="*/ 1008052 h 3927475"/>
                          <a:gd name="csX23" fmla="*/ 0 w 3635829"/>
                          <a:gd name="csY23" fmla="*/ 0 h 3927475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  <a:cxn ang="0">
                            <a:pos x="csX19" y="csY19"/>
                          </a:cxn>
                          <a:cxn ang="0">
                            <a:pos x="csX20" y="csY20"/>
                          </a:cxn>
                          <a:cxn ang="0">
                            <a:pos x="csX21" y="csY21"/>
                          </a:cxn>
                          <a:cxn ang="0">
                            <a:pos x="csX22" y="csY22"/>
                          </a:cxn>
                          <a:cxn ang="0">
                            <a:pos x="csX23" y="csY23"/>
                          </a:cxn>
                        </a:cxnLst>
                        <a:rect l="l" t="t" r="r" b="b"/>
                        <a:pathLst>
                          <a:path w="3635829" h="3927475" fill="none" extrusionOk="0">
                            <a:moveTo>
                              <a:pt x="0" y="0"/>
                            </a:moveTo>
                            <a:cubicBezTo>
                              <a:pt x="284044" y="17819"/>
                              <a:pt x="331700" y="-11622"/>
                              <a:pt x="642330" y="0"/>
                            </a:cubicBezTo>
                            <a:cubicBezTo>
                              <a:pt x="952960" y="11622"/>
                              <a:pt x="1129396" y="9623"/>
                              <a:pt x="1321018" y="0"/>
                            </a:cubicBezTo>
                            <a:cubicBezTo>
                              <a:pt x="1512640" y="-9623"/>
                              <a:pt x="1645277" y="-5553"/>
                              <a:pt x="1890631" y="0"/>
                            </a:cubicBezTo>
                            <a:cubicBezTo>
                              <a:pt x="2135985" y="5553"/>
                              <a:pt x="2245865" y="-4623"/>
                              <a:pt x="2532961" y="0"/>
                            </a:cubicBezTo>
                            <a:cubicBezTo>
                              <a:pt x="2820057" y="4623"/>
                              <a:pt x="2802044" y="-4969"/>
                              <a:pt x="3029857" y="0"/>
                            </a:cubicBezTo>
                            <a:cubicBezTo>
                              <a:pt x="3257670" y="4969"/>
                              <a:pt x="3482188" y="-18914"/>
                              <a:pt x="3635829" y="0"/>
                            </a:cubicBezTo>
                            <a:cubicBezTo>
                              <a:pt x="3641143" y="182403"/>
                              <a:pt x="3637139" y="384875"/>
                              <a:pt x="3635829" y="654579"/>
                            </a:cubicBezTo>
                            <a:cubicBezTo>
                              <a:pt x="3634519" y="924283"/>
                              <a:pt x="3655213" y="1205849"/>
                              <a:pt x="3635829" y="1387708"/>
                            </a:cubicBezTo>
                            <a:cubicBezTo>
                              <a:pt x="3616445" y="1569567"/>
                              <a:pt x="3625548" y="1816618"/>
                              <a:pt x="3635829" y="2042287"/>
                            </a:cubicBezTo>
                            <a:cubicBezTo>
                              <a:pt x="3646110" y="2267956"/>
                              <a:pt x="3619453" y="2524741"/>
                              <a:pt x="3635829" y="2657591"/>
                            </a:cubicBezTo>
                            <a:cubicBezTo>
                              <a:pt x="3652205" y="2790441"/>
                              <a:pt x="3603752" y="3574276"/>
                              <a:pt x="3635829" y="3927475"/>
                            </a:cubicBezTo>
                            <a:cubicBezTo>
                              <a:pt x="3376085" y="3924532"/>
                              <a:pt x="3254308" y="3953206"/>
                              <a:pt x="2993499" y="3927475"/>
                            </a:cubicBezTo>
                            <a:cubicBezTo>
                              <a:pt x="2732690" y="3901745"/>
                              <a:pt x="2453118" y="3916874"/>
                              <a:pt x="2314811" y="3927475"/>
                            </a:cubicBezTo>
                            <a:cubicBezTo>
                              <a:pt x="2176504" y="3938076"/>
                              <a:pt x="2015783" y="3938851"/>
                              <a:pt x="1817915" y="3927475"/>
                            </a:cubicBezTo>
                            <a:cubicBezTo>
                              <a:pt x="1620047" y="3916099"/>
                              <a:pt x="1524848" y="3923172"/>
                              <a:pt x="1321018" y="3927475"/>
                            </a:cubicBezTo>
                            <a:cubicBezTo>
                              <a:pt x="1117188" y="3931778"/>
                              <a:pt x="983133" y="3941670"/>
                              <a:pt x="824121" y="3927475"/>
                            </a:cubicBezTo>
                            <a:cubicBezTo>
                              <a:pt x="665109" y="3913280"/>
                              <a:pt x="234465" y="3895378"/>
                              <a:pt x="0" y="3927475"/>
                            </a:cubicBezTo>
                            <a:cubicBezTo>
                              <a:pt x="-2110" y="3818706"/>
                              <a:pt x="-21121" y="3574963"/>
                              <a:pt x="0" y="3390720"/>
                            </a:cubicBezTo>
                            <a:cubicBezTo>
                              <a:pt x="21121" y="3206478"/>
                              <a:pt x="30927" y="2998634"/>
                              <a:pt x="0" y="2696866"/>
                            </a:cubicBezTo>
                            <a:cubicBezTo>
                              <a:pt x="-30927" y="2395098"/>
                              <a:pt x="6234" y="2359739"/>
                              <a:pt x="0" y="2120837"/>
                            </a:cubicBezTo>
                            <a:cubicBezTo>
                              <a:pt x="-6234" y="1881935"/>
                              <a:pt x="15260" y="1805938"/>
                              <a:pt x="0" y="1584082"/>
                            </a:cubicBezTo>
                            <a:cubicBezTo>
                              <a:pt x="-15260" y="1362226"/>
                              <a:pt x="-3025" y="1165344"/>
                              <a:pt x="0" y="1008052"/>
                            </a:cubicBezTo>
                            <a:cubicBezTo>
                              <a:pt x="3025" y="850760"/>
                              <a:pt x="48711" y="272513"/>
                              <a:pt x="0" y="0"/>
                            </a:cubicBezTo>
                            <a:close/>
                          </a:path>
                          <a:path w="3635829" h="3927475" stroke="0" extrusionOk="0">
                            <a:moveTo>
                              <a:pt x="0" y="0"/>
                            </a:moveTo>
                            <a:cubicBezTo>
                              <a:pt x="331175" y="7289"/>
                              <a:pt x="459977" y="13566"/>
                              <a:pt x="678688" y="0"/>
                            </a:cubicBezTo>
                            <a:cubicBezTo>
                              <a:pt x="897399" y="-13566"/>
                              <a:pt x="983663" y="21415"/>
                              <a:pt x="1284660" y="0"/>
                            </a:cubicBezTo>
                            <a:cubicBezTo>
                              <a:pt x="1585657" y="-21415"/>
                              <a:pt x="1561170" y="24413"/>
                              <a:pt x="1817914" y="0"/>
                            </a:cubicBezTo>
                            <a:cubicBezTo>
                              <a:pt x="2074658" y="-24413"/>
                              <a:pt x="2301846" y="-8569"/>
                              <a:pt x="2423886" y="0"/>
                            </a:cubicBezTo>
                            <a:cubicBezTo>
                              <a:pt x="2545926" y="8569"/>
                              <a:pt x="2786693" y="11765"/>
                              <a:pt x="3102574" y="0"/>
                            </a:cubicBezTo>
                            <a:cubicBezTo>
                              <a:pt x="3418455" y="-11765"/>
                              <a:pt x="3424264" y="25625"/>
                              <a:pt x="3635829" y="0"/>
                            </a:cubicBezTo>
                            <a:cubicBezTo>
                              <a:pt x="3611423" y="149222"/>
                              <a:pt x="3642183" y="299591"/>
                              <a:pt x="3635829" y="536755"/>
                            </a:cubicBezTo>
                            <a:cubicBezTo>
                              <a:pt x="3629475" y="773920"/>
                              <a:pt x="3636277" y="927368"/>
                              <a:pt x="3635829" y="1073510"/>
                            </a:cubicBezTo>
                            <a:cubicBezTo>
                              <a:pt x="3635381" y="1219653"/>
                              <a:pt x="3617203" y="1540308"/>
                              <a:pt x="3635829" y="1688814"/>
                            </a:cubicBezTo>
                            <a:cubicBezTo>
                              <a:pt x="3654455" y="1837320"/>
                              <a:pt x="3627220" y="2191540"/>
                              <a:pt x="3635829" y="2382668"/>
                            </a:cubicBezTo>
                            <a:cubicBezTo>
                              <a:pt x="3644438" y="2573796"/>
                              <a:pt x="3647314" y="2715091"/>
                              <a:pt x="3635829" y="2997973"/>
                            </a:cubicBezTo>
                            <a:cubicBezTo>
                              <a:pt x="3624344" y="3280856"/>
                              <a:pt x="3612386" y="3487243"/>
                              <a:pt x="3635829" y="3927475"/>
                            </a:cubicBezTo>
                            <a:cubicBezTo>
                              <a:pt x="3371522" y="3951392"/>
                              <a:pt x="3162230" y="3907037"/>
                              <a:pt x="2993499" y="3927475"/>
                            </a:cubicBezTo>
                            <a:cubicBezTo>
                              <a:pt x="2824768" y="3947914"/>
                              <a:pt x="2562603" y="3938410"/>
                              <a:pt x="2423886" y="3927475"/>
                            </a:cubicBezTo>
                            <a:cubicBezTo>
                              <a:pt x="2285169" y="3916540"/>
                              <a:pt x="1938388" y="3934766"/>
                              <a:pt x="1781556" y="3927475"/>
                            </a:cubicBezTo>
                            <a:cubicBezTo>
                              <a:pt x="1624724" y="3920185"/>
                              <a:pt x="1416132" y="3896026"/>
                              <a:pt x="1102868" y="3927475"/>
                            </a:cubicBezTo>
                            <a:cubicBezTo>
                              <a:pt x="789604" y="3958924"/>
                              <a:pt x="292468" y="3978606"/>
                              <a:pt x="0" y="3927475"/>
                            </a:cubicBezTo>
                            <a:cubicBezTo>
                              <a:pt x="-11823" y="3620654"/>
                              <a:pt x="8101" y="3506601"/>
                              <a:pt x="0" y="3272896"/>
                            </a:cubicBezTo>
                            <a:cubicBezTo>
                              <a:pt x="-8101" y="3039191"/>
                              <a:pt x="14902" y="2957410"/>
                              <a:pt x="0" y="2696866"/>
                            </a:cubicBezTo>
                            <a:cubicBezTo>
                              <a:pt x="-14902" y="2436322"/>
                              <a:pt x="15933" y="2342902"/>
                              <a:pt x="0" y="2160111"/>
                            </a:cubicBezTo>
                            <a:cubicBezTo>
                              <a:pt x="-15933" y="1977320"/>
                              <a:pt x="13351" y="1836407"/>
                              <a:pt x="0" y="1584082"/>
                            </a:cubicBezTo>
                            <a:cubicBezTo>
                              <a:pt x="-13351" y="1331757"/>
                              <a:pt x="17236" y="1066050"/>
                              <a:pt x="0" y="850953"/>
                            </a:cubicBezTo>
                            <a:cubicBezTo>
                              <a:pt x="-17236" y="635856"/>
                              <a:pt x="42264" y="24425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C1FBD-6CD5-45EF-4AF6-742BBACA7074}"/>
              </a:ext>
            </a:extLst>
          </p:cNvPr>
          <p:cNvCxnSpPr/>
          <p:nvPr/>
        </p:nvCxnSpPr>
        <p:spPr>
          <a:xfrm flipV="1">
            <a:off x="10001250" y="5086350"/>
            <a:ext cx="438150" cy="3238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5CA34F-FCC2-CB46-9FAE-1984D0282A86}"/>
              </a:ext>
            </a:extLst>
          </p:cNvPr>
          <p:cNvCxnSpPr/>
          <p:nvPr/>
        </p:nvCxnSpPr>
        <p:spPr>
          <a:xfrm flipV="1">
            <a:off x="10611628" y="4905764"/>
            <a:ext cx="438150" cy="3238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7241D77-1801-4285-C474-E8B2E59446D7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7FC87AC-C586-E10E-742E-47853790EE3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Rearranging formulae</a:t>
            </a:r>
          </a:p>
        </p:txBody>
      </p:sp>
    </p:spTree>
    <p:extLst>
      <p:ext uri="{BB962C8B-B14F-4D97-AF65-F5344CB8AC3E}">
        <p14:creationId xmlns:p14="http://schemas.microsoft.com/office/powerpoint/2010/main" val="1198970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14475"/>
                <a:ext cx="9991724" cy="4719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 plumber needs to install a hot water cylinder in a loft. The joists can support a maximum load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3.5 </m:t>
                    </m:r>
                    <m:r>
                      <m:rPr>
                        <m:nor/>
                      </m:rPr>
                      <a:rPr lang="en-GB" i="0" dirty="0" err="1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en-GB" dirty="0"/>
                  <a:t>. You must calculate the full weight of the cylinder plus water to see if the loft needs structural reinforcement.</a:t>
                </a:r>
              </a:p>
              <a:p>
                <a:pPr marL="0" indent="0">
                  <a:buNone/>
                </a:pPr>
                <a:r>
                  <a:rPr lang="en-GB" dirty="0"/>
                  <a:t>The empty cylindrical water tank </a:t>
                </a:r>
                <a:br>
                  <a:rPr lang="en-GB" dirty="0"/>
                </a:br>
                <a:r>
                  <a:rPr lang="en-GB" dirty="0"/>
                  <a:t>has a mass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GB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dirty="0"/>
                  <a:t>, an internal </a:t>
                </a:r>
                <a:br>
                  <a:rPr lang="en-GB" dirty="0"/>
                </a:br>
                <a:r>
                  <a:rPr lang="en-GB" dirty="0"/>
                  <a:t>radius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0.25</m:t>
                    </m:r>
                    <m:r>
                      <m:rPr>
                        <m:nor/>
                      </m:rPr>
                      <a:rPr lang="en-GB" i="0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an internal height </a:t>
                </a:r>
                <a:br>
                  <a:rPr lang="en-GB" dirty="0"/>
                </a:b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1.2</m:t>
                    </m:r>
                    <m:r>
                      <m:rPr>
                        <m:nor/>
                      </m:rPr>
                      <a:rPr lang="en-GB" i="0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dirty="0"/>
                  <a:t>. It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80% </m:t>
                    </m:r>
                  </m:oMath>
                </a14:m>
                <a:r>
                  <a:rPr lang="en-GB" dirty="0"/>
                  <a:t>filled with water.</a:t>
                </a:r>
              </a:p>
              <a:p>
                <a:pPr marL="0" indent="0">
                  <a:buNone/>
                </a:pPr>
                <a:r>
                  <a:rPr lang="en-GB" dirty="0"/>
                  <a:t>The density of water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GB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i="0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Take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=3.14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Take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=9.8 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i="0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14475"/>
                <a:ext cx="9991724" cy="4719640"/>
              </a:xfrm>
              <a:blipFill>
                <a:blip r:embed="rId3"/>
                <a:stretch>
                  <a:fillRect l="-61" r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nsulation on a heating pipeline">
            <a:extLst>
              <a:ext uri="{FF2B5EF4-FFF2-40B4-BE49-F238E27FC236}">
                <a16:creationId xmlns:a16="http://schemas.microsoft.com/office/drawing/2014/main" id="{51DE5302-0288-F8B3-E255-64233F7615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360" y="2986087"/>
            <a:ext cx="4293560" cy="2865485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73DB41C-6BFD-AD9F-167A-BF2F872F75D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385AA61-58F0-FDFB-89D3-CE860BE3F953}"/>
              </a:ext>
            </a:extLst>
          </p:cNvPr>
          <p:cNvSpPr txBox="1">
            <a:spLocks/>
          </p:cNvSpPr>
          <p:nvPr/>
        </p:nvSpPr>
        <p:spPr>
          <a:xfrm>
            <a:off x="9522372" y="162687"/>
            <a:ext cx="2530103" cy="383852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44998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8662"/>
                <a:ext cx="690053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Sketch a suitable diagram and write down all </a:t>
                </a:r>
                <a:br>
                  <a:rPr lang="en-GB" dirty="0"/>
                </a:br>
                <a:r>
                  <a:rPr lang="en-GB" dirty="0"/>
                  <a:t>the other information you have been given.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density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water</m:t>
                    </m:r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1000</m:t>
                    </m:r>
                    <m:r>
                      <m:rPr>
                        <m:nor/>
                      </m:rPr>
                      <a:rPr lang="en-GB" i="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i="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mass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tank</m:t>
                    </m:r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GB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endParaRPr lang="en-GB" baseline="30000" dirty="0">
                  <a:solidFill>
                    <a:schemeClr val="tx1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tank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80% 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full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  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Then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choose appropriate formulae: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520825" algn="l"/>
                    <a:tab pos="41259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GB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b="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GB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8662"/>
                <a:ext cx="6900530" cy="4351338"/>
              </a:xfrm>
              <a:blipFill>
                <a:blip r:embed="rId2"/>
                <a:stretch>
                  <a:fillRect l="-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 descr="Diagram showing a cylinder which is 1.2 metres in height, 0.25 m in width (radius), with weight, mg label indicated with a downward arrow.">
            <a:extLst>
              <a:ext uri="{FF2B5EF4-FFF2-40B4-BE49-F238E27FC236}">
                <a16:creationId xmlns:a16="http://schemas.microsoft.com/office/drawing/2014/main" id="{BF559C30-4DAF-9D32-9A00-E0813F816B93}"/>
              </a:ext>
            </a:extLst>
          </p:cNvPr>
          <p:cNvGrpSpPr/>
          <p:nvPr/>
        </p:nvGrpSpPr>
        <p:grpSpPr>
          <a:xfrm>
            <a:off x="8510210" y="1892593"/>
            <a:ext cx="3487226" cy="3983475"/>
            <a:chOff x="9062357" y="2313959"/>
            <a:chExt cx="3487226" cy="39834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14750BA-5421-A8E6-8F04-8EEB46206313}"/>
                </a:ext>
              </a:extLst>
            </p:cNvPr>
            <p:cNvGrpSpPr/>
            <p:nvPr/>
          </p:nvGrpSpPr>
          <p:grpSpPr>
            <a:xfrm>
              <a:off x="9062357" y="2679645"/>
              <a:ext cx="1943096" cy="3617789"/>
              <a:chOff x="9182100" y="2030866"/>
              <a:chExt cx="1943096" cy="3617789"/>
            </a:xfrm>
          </p:grpSpPr>
          <p:sp>
            <p:nvSpPr>
              <p:cNvPr id="32" name="Cylinder 31">
                <a:extLst>
                  <a:ext uri="{FF2B5EF4-FFF2-40B4-BE49-F238E27FC236}">
                    <a16:creationId xmlns:a16="http://schemas.microsoft.com/office/drawing/2014/main" id="{717BE8A8-6DEF-EB78-C2E3-54DBC45EC8C3}"/>
                  </a:ext>
                </a:extLst>
              </p:cNvPr>
              <p:cNvSpPr/>
              <p:nvPr/>
            </p:nvSpPr>
            <p:spPr>
              <a:xfrm>
                <a:off x="9182100" y="2030866"/>
                <a:ext cx="1665514" cy="2699657"/>
              </a:xfrm>
              <a:prstGeom prst="ca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B410A133-DD19-18F5-9DA4-F1ECB402BA58}"/>
                  </a:ext>
                </a:extLst>
              </p:cNvPr>
              <p:cNvSpPr/>
              <p:nvPr/>
            </p:nvSpPr>
            <p:spPr>
              <a:xfrm>
                <a:off x="9305939" y="2526412"/>
                <a:ext cx="1467820" cy="1962491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D1CD28E-9F1C-F6A1-4038-9DACB821CB1A}"/>
                  </a:ext>
                </a:extLst>
              </p:cNvPr>
              <p:cNvCxnSpPr/>
              <p:nvPr/>
            </p:nvCxnSpPr>
            <p:spPr>
              <a:xfrm>
                <a:off x="10014857" y="3617119"/>
                <a:ext cx="0" cy="159407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0F55F2-4A46-FA15-0E83-79DD38F78C25}"/>
                      </a:ext>
                    </a:extLst>
                  </p:cNvPr>
                  <p:cNvSpPr txBox="1"/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GB" sz="240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eight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0F55F2-4A46-FA15-0E83-79DD38F78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811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2CDCB39-D890-6C88-B1CA-74F7B798C6E3}"/>
                </a:ext>
              </a:extLst>
            </p:cNvPr>
            <p:cNvCxnSpPr/>
            <p:nvPr/>
          </p:nvCxnSpPr>
          <p:spPr>
            <a:xfrm>
              <a:off x="10853053" y="2905184"/>
              <a:ext cx="0" cy="220980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AEE518-5C90-7129-13F3-C033FE2E8A8E}"/>
                    </a:ext>
                  </a:extLst>
                </p:cNvPr>
                <p:cNvSpPr txBox="1"/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1.2 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AEE518-5C90-7129-13F3-C033FE2E8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E1ECE15-47EF-1FB5-9DCD-392483790675}"/>
                </a:ext>
              </a:extLst>
            </p:cNvPr>
            <p:cNvCxnSpPr>
              <a:cxnSpLocks/>
            </p:cNvCxnSpPr>
            <p:nvPr/>
          </p:nvCxnSpPr>
          <p:spPr>
            <a:xfrm>
              <a:off x="9930500" y="2873275"/>
              <a:ext cx="723516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3B6F69-6384-FFB0-09A8-EF357A539A2B}"/>
                    </a:ext>
                  </a:extLst>
                </p:cNvPr>
                <p:cNvSpPr txBox="1"/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=0.25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3B6F69-6384-FFB0-09A8-EF357A539A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72E79032-8776-0B0E-6425-CDDF674998BB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4696EFB-2B09-9C6E-48F8-3F19B753A83B}"/>
              </a:ext>
            </a:extLst>
          </p:cNvPr>
          <p:cNvSpPr txBox="1">
            <a:spLocks/>
          </p:cNvSpPr>
          <p:nvPr/>
        </p:nvSpPr>
        <p:spPr>
          <a:xfrm>
            <a:off x="9522372" y="162687"/>
            <a:ext cx="2530103" cy="383852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24538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4" y="1819293"/>
                <a:ext cx="7565874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s</a:t>
                </a:r>
                <a:r>
                  <a:rPr lang="en-GB" dirty="0">
                    <a:solidFill>
                      <a:schemeClr val="tx1"/>
                    </a:solidFill>
                  </a:rPr>
                  <a:t>o </a:t>
                </a:r>
                <a:r>
                  <a:rPr lang="en-GB" b="1" dirty="0">
                    <a:solidFill>
                      <a:schemeClr val="tx1"/>
                    </a:solidFill>
                  </a:rPr>
                  <a:t>the weight of the tank alone </a:t>
                </a:r>
                <a:r>
                  <a:rPr lang="en-GB" dirty="0">
                    <a:solidFill>
                      <a:schemeClr val="tx1"/>
                    </a:solidFill>
                  </a:rPr>
                  <a:t>is 100</a:t>
                </a:r>
                <a:r>
                  <a:rPr lang="en-GB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Calculate the </a:t>
                </a:r>
                <a:r>
                  <a:rPr lang="en-GB" b="1" dirty="0">
                    <a:solidFill>
                      <a:schemeClr val="tx1"/>
                    </a:solidFill>
                  </a:rPr>
                  <a:t>internal volume of the cylinder </a:t>
                </a:r>
                <a:r>
                  <a:rPr lang="en-GB" dirty="0">
                    <a:solidFill>
                      <a:schemeClr val="tx1"/>
                    </a:solidFill>
                  </a:rPr>
                  <a:t>(capacity):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tank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=0.075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keep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The </a:t>
                </a:r>
                <a:r>
                  <a:rPr lang="en-GB" b="1" dirty="0">
                    <a:solidFill>
                      <a:schemeClr val="tx1"/>
                    </a:solidFill>
                  </a:rPr>
                  <a:t>volume of the water </a:t>
                </a:r>
                <a:r>
                  <a:rPr lang="en-GB" dirty="0">
                    <a:solidFill>
                      <a:schemeClr val="tx1"/>
                    </a:solidFill>
                  </a:rPr>
                  <a:t>in the cylinder is 80% of that: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water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×0.075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=0.06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	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4" y="1819293"/>
                <a:ext cx="7565874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 descr="Diagram showing a cylinder which is 1.2 metres in height, 0.25 m in width (radius), with weight, mg label indicated with a downward arrow.">
            <a:extLst>
              <a:ext uri="{FF2B5EF4-FFF2-40B4-BE49-F238E27FC236}">
                <a16:creationId xmlns:a16="http://schemas.microsoft.com/office/drawing/2014/main" id="{FE2870DB-88D1-E35E-257B-8EA97DBA391D}"/>
              </a:ext>
            </a:extLst>
          </p:cNvPr>
          <p:cNvGrpSpPr/>
          <p:nvPr/>
        </p:nvGrpSpPr>
        <p:grpSpPr>
          <a:xfrm>
            <a:off x="8510210" y="1892593"/>
            <a:ext cx="3487226" cy="3983475"/>
            <a:chOff x="9062357" y="2313959"/>
            <a:chExt cx="3487226" cy="39834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16601E-1837-7B69-B6CF-EC39C7756056}"/>
                </a:ext>
              </a:extLst>
            </p:cNvPr>
            <p:cNvGrpSpPr/>
            <p:nvPr/>
          </p:nvGrpSpPr>
          <p:grpSpPr>
            <a:xfrm>
              <a:off x="9062357" y="2679645"/>
              <a:ext cx="1943096" cy="3617789"/>
              <a:chOff x="9182100" y="2030866"/>
              <a:chExt cx="1943096" cy="3617789"/>
            </a:xfrm>
          </p:grpSpPr>
          <p:sp>
            <p:nvSpPr>
              <p:cNvPr id="32" name="Cylinder 31">
                <a:extLst>
                  <a:ext uri="{FF2B5EF4-FFF2-40B4-BE49-F238E27FC236}">
                    <a16:creationId xmlns:a16="http://schemas.microsoft.com/office/drawing/2014/main" id="{52BCBCB5-4BDA-5300-627D-F5C216E7E882}"/>
                  </a:ext>
                </a:extLst>
              </p:cNvPr>
              <p:cNvSpPr/>
              <p:nvPr/>
            </p:nvSpPr>
            <p:spPr>
              <a:xfrm>
                <a:off x="9182100" y="2030866"/>
                <a:ext cx="1665514" cy="2699657"/>
              </a:xfrm>
              <a:prstGeom prst="ca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D21568D2-72EB-7466-4D05-B775377A851B}"/>
                  </a:ext>
                </a:extLst>
              </p:cNvPr>
              <p:cNvSpPr/>
              <p:nvPr/>
            </p:nvSpPr>
            <p:spPr>
              <a:xfrm>
                <a:off x="9305939" y="2526412"/>
                <a:ext cx="1467820" cy="1962491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655E54A-C47B-7D9E-20C6-A55E598851E1}"/>
                  </a:ext>
                </a:extLst>
              </p:cNvPr>
              <p:cNvCxnSpPr/>
              <p:nvPr/>
            </p:nvCxnSpPr>
            <p:spPr>
              <a:xfrm>
                <a:off x="10014857" y="3617119"/>
                <a:ext cx="0" cy="159407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B3BFD27-5A43-EE91-5CF3-2168EFEEB3C7}"/>
                      </a:ext>
                    </a:extLst>
                  </p:cNvPr>
                  <p:cNvSpPr txBox="1"/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GB" sz="240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eight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B3BFD27-5A43-EE91-5CF3-2168EFEEB3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811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A191DC-2A19-77C3-F32D-412A6BA7922B}"/>
                </a:ext>
              </a:extLst>
            </p:cNvPr>
            <p:cNvCxnSpPr/>
            <p:nvPr/>
          </p:nvCxnSpPr>
          <p:spPr>
            <a:xfrm>
              <a:off x="10853053" y="2905184"/>
              <a:ext cx="0" cy="220980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046020B-4B09-E663-B34F-2310E4821977}"/>
                    </a:ext>
                  </a:extLst>
                </p:cNvPr>
                <p:cNvSpPr txBox="1"/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.2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046020B-4B09-E663-B34F-2310E4821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8A84A90-3419-A204-AEE3-85F72D6E585B}"/>
                </a:ext>
              </a:extLst>
            </p:cNvPr>
            <p:cNvCxnSpPr>
              <a:cxnSpLocks/>
            </p:cNvCxnSpPr>
            <p:nvPr/>
          </p:nvCxnSpPr>
          <p:spPr>
            <a:xfrm>
              <a:off x="9930500" y="2873275"/>
              <a:ext cx="723516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FC1F4E-D1D0-8DA5-96E5-883222AE03B9}"/>
                    </a:ext>
                  </a:extLst>
                </p:cNvPr>
                <p:cNvSpPr txBox="1"/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=0.25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FC1F4E-D1D0-8DA5-96E5-883222AE0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BCCE51C-D425-EC7C-7618-092334686CE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EC2B41D-9217-393C-AB41-576FAD073F73}"/>
              </a:ext>
            </a:extLst>
          </p:cNvPr>
          <p:cNvSpPr txBox="1">
            <a:spLocks/>
          </p:cNvSpPr>
          <p:nvPr/>
        </p:nvSpPr>
        <p:spPr>
          <a:xfrm>
            <a:off x="9522372" y="162687"/>
            <a:ext cx="2530103" cy="383852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3361399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4"/>
                <a:ext cx="7394430" cy="481520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2100" dirty="0">
                    <a:solidFill>
                      <a:schemeClr val="tx1"/>
                    </a:solidFill>
                  </a:rPr>
                  <a:t>With the </a:t>
                </a:r>
                <a:r>
                  <a:rPr lang="en-GB" sz="2100" b="1" dirty="0">
                    <a:solidFill>
                      <a:schemeClr val="tx1"/>
                    </a:solidFill>
                  </a:rPr>
                  <a:t>volume of the water</a:t>
                </a:r>
                <a:r>
                  <a:rPr lang="en-GB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0.06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1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chemeClr val="tx1"/>
                    </a:solidFill>
                  </a:rPr>
                  <a:t>, and the density of water that was provided, you can now use the density formula to work out the </a:t>
                </a:r>
                <a:r>
                  <a:rPr lang="en-GB" sz="2100" b="1" dirty="0">
                    <a:solidFill>
                      <a:schemeClr val="tx1"/>
                    </a:solidFill>
                  </a:rPr>
                  <a:t>mass and weight of the water</a:t>
                </a:r>
                <a:r>
                  <a:rPr lang="en-GB" sz="21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63525" indent="-263525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sz="21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sz="2100" dirty="0"/>
                  <a:t>Finally, calculate </a:t>
                </a:r>
                <a:r>
                  <a:rPr lang="en-GB" sz="2100" b="1" dirty="0"/>
                  <a:t>the total weight</a:t>
                </a:r>
                <a:r>
                  <a:rPr lang="en-GB" sz="2100" dirty="0"/>
                  <a:t>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071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GB" sz="2100" i="0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water</m:t>
                      </m:r>
                      <m:r>
                        <a:rPr lang="en-GB" sz="21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GB" sz="21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GB" sz="2100" i="0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tank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a:rPr lang="en-US" sz="2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 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+ 60</m:t>
                      </m:r>
                      <m:r>
                        <a:rPr lang="el-GR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100×9.8+60×3.14×9.8</m:t>
                    </m:r>
                  </m:oMath>
                </a14:m>
                <a:br>
                  <a:rPr lang="en-US" sz="21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</a:br>
                <a:r>
                  <a:rPr lang="en-US" sz="21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                     = </m:t>
                    </m:r>
                    <m:r>
                      <a:rPr lang="en-GB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2827.32 </m:t>
                    </m:r>
                    <m:r>
                      <m:rPr>
                        <m:nor/>
                      </m:rPr>
                      <a:rPr lang="en-GB" sz="21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GB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en-US" sz="21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Lato" panose="020F0502020204030203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</m:t>
                      </m:r>
                      <m:r>
                        <a:rPr lang="en-GB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1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2.83</m:t>
                      </m:r>
                      <m:r>
                        <a:rPr lang="en-GB" sz="2100" b="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10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kN</m:t>
                      </m:r>
                      <m:r>
                        <m:rPr>
                          <m:nor/>
                        </m:rPr>
                        <a:rPr lang="en-GB" sz="21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1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21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1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10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sz="210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10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GB" sz="210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.)</m:t>
                      </m:r>
                    </m:oMath>
                  </m:oMathPara>
                </a14:m>
                <a:endParaRPr lang="en-US" sz="2100" i="1" dirty="0">
                  <a:solidFill>
                    <a:schemeClr val="tx1"/>
                  </a:solidFill>
                  <a:latin typeface="Cambria Math" panose="02040503050406030204" pitchFamily="18" charset="0"/>
                  <a:ea typeface="Lato" panose="020F0502020204030203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sz="2100" b="1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This is a lower load than 3.5 </a:t>
                </a:r>
                <a:r>
                  <a:rPr lang="en-GB" sz="2100" b="1" dirty="0" err="1">
                    <a:solidFill>
                      <a:schemeClr val="tx1"/>
                    </a:solidFill>
                    <a:ea typeface="Lato" panose="020F0502020204030203" pitchFamily="34" charset="0"/>
                  </a:rPr>
                  <a:t>kN</a:t>
                </a:r>
                <a:r>
                  <a:rPr lang="en-GB" sz="2100" b="1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, so the joists will </a:t>
                </a:r>
                <a:r>
                  <a:rPr lang="en-GB" sz="2100" b="1" i="1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not</a:t>
                </a:r>
                <a:r>
                  <a:rPr lang="en-GB" sz="2100" b="1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 need structural reinforcement.</a:t>
                </a:r>
                <a:endParaRPr lang="en-GB" sz="21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4"/>
                <a:ext cx="7394430" cy="4815206"/>
              </a:xfrm>
              <a:blipFill>
                <a:blip r:embed="rId2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Diagram showing a cylinder which is 1.2 metres in height, 0.25 m in width (radius), with weight, mg label indicated with a downward arrow.">
            <a:extLst>
              <a:ext uri="{FF2B5EF4-FFF2-40B4-BE49-F238E27FC236}">
                <a16:creationId xmlns:a16="http://schemas.microsoft.com/office/drawing/2014/main" id="{DF139329-0884-0AAA-512D-509E8EC6D5D5}"/>
              </a:ext>
            </a:extLst>
          </p:cNvPr>
          <p:cNvGrpSpPr/>
          <p:nvPr/>
        </p:nvGrpSpPr>
        <p:grpSpPr>
          <a:xfrm>
            <a:off x="8510210" y="1892593"/>
            <a:ext cx="3487226" cy="3983475"/>
            <a:chOff x="9062357" y="2313959"/>
            <a:chExt cx="3487226" cy="398347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76E4D23-8C61-3890-3051-4A0FECE25DEE}"/>
                </a:ext>
              </a:extLst>
            </p:cNvPr>
            <p:cNvGrpSpPr/>
            <p:nvPr/>
          </p:nvGrpSpPr>
          <p:grpSpPr>
            <a:xfrm>
              <a:off x="9062357" y="2679645"/>
              <a:ext cx="1943096" cy="3617789"/>
              <a:chOff x="9182100" y="2030866"/>
              <a:chExt cx="1943096" cy="3617789"/>
            </a:xfrm>
          </p:grpSpPr>
          <p:sp>
            <p:nvSpPr>
              <p:cNvPr id="31" name="Cylinder 31">
                <a:extLst>
                  <a:ext uri="{FF2B5EF4-FFF2-40B4-BE49-F238E27FC236}">
                    <a16:creationId xmlns:a16="http://schemas.microsoft.com/office/drawing/2014/main" id="{2DFA3618-67AF-9ABD-3920-747DE2711D5D}"/>
                  </a:ext>
                </a:extLst>
              </p:cNvPr>
              <p:cNvSpPr/>
              <p:nvPr/>
            </p:nvSpPr>
            <p:spPr>
              <a:xfrm>
                <a:off x="9182100" y="2030866"/>
                <a:ext cx="1665514" cy="2699657"/>
              </a:xfrm>
              <a:prstGeom prst="ca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Cylinder 32">
                <a:extLst>
                  <a:ext uri="{FF2B5EF4-FFF2-40B4-BE49-F238E27FC236}">
                    <a16:creationId xmlns:a16="http://schemas.microsoft.com/office/drawing/2014/main" id="{E155E75E-BBBA-A437-A77A-0F9016EC55A7}"/>
                  </a:ext>
                </a:extLst>
              </p:cNvPr>
              <p:cNvSpPr/>
              <p:nvPr/>
            </p:nvSpPr>
            <p:spPr>
              <a:xfrm>
                <a:off x="9305939" y="2526412"/>
                <a:ext cx="1467820" cy="1962491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854B13B-02BC-1D79-3AD9-B4F1175D5AEC}"/>
                  </a:ext>
                </a:extLst>
              </p:cNvPr>
              <p:cNvCxnSpPr/>
              <p:nvPr/>
            </p:nvCxnSpPr>
            <p:spPr>
              <a:xfrm>
                <a:off x="10014857" y="3617119"/>
                <a:ext cx="0" cy="159407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DDE7201-9B98-A407-655A-C4B4A6A9E9EC}"/>
                      </a:ext>
                    </a:extLst>
                  </p:cNvPr>
                  <p:cNvSpPr txBox="1"/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GB" sz="240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eight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DDE7201-9B98-A407-655A-C4B4A6A9E9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2103" y="5186990"/>
                    <a:ext cx="194309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811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5E9C6E-96F3-66BB-96A0-EB0B12269898}"/>
                </a:ext>
              </a:extLst>
            </p:cNvPr>
            <p:cNvCxnSpPr/>
            <p:nvPr/>
          </p:nvCxnSpPr>
          <p:spPr>
            <a:xfrm>
              <a:off x="10853053" y="2905184"/>
              <a:ext cx="0" cy="220980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20422F-95CF-4ED8-E8D4-2AF2A6CEB277}"/>
                    </a:ext>
                  </a:extLst>
                </p:cNvPr>
                <p:cNvSpPr txBox="1"/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=1.2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20422F-95CF-4ED8-E8D4-2AF2A6CEB2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4077" y="3856368"/>
                  <a:ext cx="166550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159E268-D7E7-1C90-4C35-5AF116A0B9B9}"/>
                </a:ext>
              </a:extLst>
            </p:cNvPr>
            <p:cNvCxnSpPr>
              <a:cxnSpLocks/>
            </p:cNvCxnSpPr>
            <p:nvPr/>
          </p:nvCxnSpPr>
          <p:spPr>
            <a:xfrm>
              <a:off x="9930500" y="2873275"/>
              <a:ext cx="723516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200F3B5-6DA5-10F8-0672-4CC80333EDDE}"/>
                    </a:ext>
                  </a:extLst>
                </p:cNvPr>
                <p:cNvSpPr txBox="1"/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=0.25 </m:t>
                        </m:r>
                        <m:r>
                          <m:rPr>
                            <m:nor/>
                          </m:rPr>
                          <a:rPr lang="en-GB" sz="24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200F3B5-6DA5-10F8-0672-4CC80333E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587" y="2313959"/>
                  <a:ext cx="194309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3405DF5-71A2-BDE4-EDEC-316C5D940D51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FAAC27-CBF0-5449-1853-725C8998D4D8}"/>
              </a:ext>
            </a:extLst>
          </p:cNvPr>
          <p:cNvSpPr txBox="1">
            <a:spLocks/>
          </p:cNvSpPr>
          <p:nvPr/>
        </p:nvSpPr>
        <p:spPr>
          <a:xfrm>
            <a:off x="9522372" y="162687"/>
            <a:ext cx="2530103" cy="383852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01774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AC2D3-FC46-65D0-45B3-82D531C3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92C1B-AAB5-4F9A-277F-DCBB83F4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89AC15-F6C4-B1E5-E943-5D8C2FA1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32673"/>
              </a:buClr>
            </a:pPr>
            <a:r>
              <a:rPr lang="en-GB" dirty="0"/>
              <a:t>Explained key mathematical science principles and their importance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Communicated effectively using mathematical language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Used good mathematical practice and layout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Given examples of construction contexts for the use of key mathematical principles</a:t>
            </a:r>
          </a:p>
          <a:p>
            <a:pPr>
              <a:buClr>
                <a:srgbClr val="432673"/>
              </a:buClr>
            </a:pPr>
            <a:r>
              <a:rPr lang="en-GB" dirty="0"/>
              <a:t>Used the formulae for weight, efficacy of lamps, and thermal expansion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418A23-0CE7-7485-06AD-C0D002F51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/>
              <a:t>General competencies:</a:t>
            </a:r>
          </a:p>
          <a:p>
            <a:r>
              <a:rPr lang="en-US" b="1"/>
              <a:t>MC2</a:t>
            </a:r>
            <a:r>
              <a:rPr lang="en-US"/>
              <a:t> </a:t>
            </a:r>
            <a:r>
              <a:rPr lang="en-GB" dirty="0"/>
              <a:t>Estimating, calculating and error spotting</a:t>
            </a:r>
          </a:p>
          <a:p>
            <a:r>
              <a:rPr lang="en-US" b="1" dirty="0"/>
              <a:t>MC4</a:t>
            </a:r>
            <a:r>
              <a:rPr lang="en-US" dirty="0"/>
              <a:t> Using rules and formulae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B57B12D-3CEF-0539-D31F-222B8FB39E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4605169" cy="365125"/>
          </a:xfrm>
        </p:spPr>
        <p:txBody>
          <a:bodyPr/>
          <a:lstStyle/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CBD6ABA-9435-386C-9AE1-B1A22574F74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748238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EAEFD4-8BB9-2A44-C429-747F6543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1C1C9A-09BC-51DB-4089-894C8AC3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432673"/>
              </a:buClr>
            </a:pPr>
            <a:r>
              <a:rPr lang="en-GB" dirty="0"/>
              <a:t>Choose one of the research topics below to prepare a short presentation:</a:t>
            </a:r>
          </a:p>
          <a:p>
            <a:pPr lvl="1">
              <a:buClr>
                <a:srgbClr val="432673"/>
              </a:buClr>
            </a:pPr>
            <a:r>
              <a:rPr lang="en-GB" dirty="0"/>
              <a:t>A well-known example of structural collapse because of inaccurate calculations</a:t>
            </a:r>
          </a:p>
          <a:p>
            <a:pPr lvl="1">
              <a:buClr>
                <a:srgbClr val="432673"/>
              </a:buClr>
            </a:pPr>
            <a:r>
              <a:rPr lang="en-GB" dirty="0"/>
              <a:t>Why kelvin is used as a base SI unit</a:t>
            </a:r>
          </a:p>
          <a:p>
            <a:pPr lvl="1">
              <a:buClr>
                <a:srgbClr val="432673"/>
              </a:buClr>
            </a:pPr>
            <a:r>
              <a:rPr lang="en-GB" dirty="0"/>
              <a:t>How imperial units relate to everyday phenomena, why do we tend to use these in daily life?</a:t>
            </a:r>
          </a:p>
          <a:p>
            <a:pPr lvl="0">
              <a:buClr>
                <a:srgbClr val="432673"/>
              </a:buClr>
            </a:pPr>
            <a:r>
              <a:rPr lang="en-GB" dirty="0"/>
              <a:t>Present your findings in a subsequent lesson, either in small groups or to the class.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7922CD-1594-CBB3-BFD6-B87557BBB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D1E710-90F1-6D2D-B1AC-58F2622B3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Mathematics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The word </a:t>
            </a:r>
            <a:r>
              <a:rPr lang="en-GB" b="1" noProof="0" dirty="0"/>
              <a:t>Mathematics</a:t>
            </a:r>
            <a:r>
              <a:rPr lang="en-GB" noProof="0" dirty="0"/>
              <a:t> comes from the ancient Greek word </a:t>
            </a:r>
            <a:r>
              <a:rPr lang="en-GB" b="1" noProof="0" dirty="0" err="1"/>
              <a:t>μάθημ</a:t>
            </a:r>
            <a:r>
              <a:rPr lang="en-GB" b="1" noProof="0" dirty="0"/>
              <a:t>α</a:t>
            </a:r>
            <a:r>
              <a:rPr lang="en-GB" noProof="0" dirty="0"/>
              <a:t> (</a:t>
            </a:r>
            <a:r>
              <a:rPr lang="en-GB" noProof="0" dirty="0" err="1"/>
              <a:t>mathima</a:t>
            </a:r>
            <a:r>
              <a:rPr lang="en-GB" noProof="0" dirty="0"/>
              <a:t>).</a:t>
            </a:r>
          </a:p>
          <a:p>
            <a:pPr marL="0" indent="0">
              <a:buNone/>
            </a:pPr>
            <a:r>
              <a:rPr lang="en-GB" noProof="0" dirty="0"/>
              <a:t>It meant </a:t>
            </a:r>
            <a:r>
              <a:rPr lang="en-GB" b="1" noProof="0" dirty="0"/>
              <a:t>learning </a:t>
            </a:r>
            <a:r>
              <a:rPr lang="en-GB" noProof="0" dirty="0"/>
              <a:t>or </a:t>
            </a:r>
            <a:r>
              <a:rPr lang="en-GB" b="1" noProof="0" dirty="0"/>
              <a:t>knowledge</a:t>
            </a:r>
            <a:r>
              <a:rPr lang="en-GB" noProof="0" dirty="0"/>
              <a:t>.</a:t>
            </a:r>
          </a:p>
          <a:p>
            <a:pPr marL="0" indent="0">
              <a:buNone/>
            </a:pPr>
            <a:r>
              <a:rPr lang="en-GB" noProof="0" dirty="0"/>
              <a:t>It still means </a:t>
            </a:r>
            <a:r>
              <a:rPr lang="en-GB" b="1" noProof="0" dirty="0"/>
              <a:t>lesson</a:t>
            </a:r>
            <a:r>
              <a:rPr lang="en-GB" noProof="0" dirty="0"/>
              <a:t> in modern Greek.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The Greek philosopher and mathematician </a:t>
            </a:r>
            <a:r>
              <a:rPr lang="en-GB" b="1" noProof="0" dirty="0"/>
              <a:t>Pythagoras</a:t>
            </a:r>
            <a:r>
              <a:rPr lang="en-GB" noProof="0" dirty="0"/>
              <a:t> was the first person to use the word.</a:t>
            </a:r>
          </a:p>
        </p:txBody>
      </p:sp>
      <p:pic>
        <p:nvPicPr>
          <p:cNvPr id="8" name="Picture Placeholder 7" descr="Marble bust of Pythagoras of Samos">
            <a:extLst>
              <a:ext uri="{FF2B5EF4-FFF2-40B4-BE49-F238E27FC236}">
                <a16:creationId xmlns:a16="http://schemas.microsoft.com/office/drawing/2014/main" id="{7DEA61D5-9C2B-C475-C1C2-D3FBB02AAA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AD3446F-8A0E-4563-277C-F276B8F1244F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9788A9E-B2F4-B3DC-B178-FB403A8B2E6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31679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AB0B37-6ED4-E961-0E13-1DB461DB5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92182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 dirty="0"/>
                  <a:t>Mathematics</a:t>
                </a:r>
                <a:r>
                  <a:rPr lang="en-GB" dirty="0"/>
                  <a:t> is, in essence, a set </a:t>
                </a:r>
                <a:br>
                  <a:rPr lang="en-GB" dirty="0"/>
                </a:br>
                <a:r>
                  <a:rPr lang="en-GB" dirty="0"/>
                  <a:t>of rules using symbols and words to express physical phenomena in a </a:t>
                </a:r>
                <a:br>
                  <a:rPr lang="en-GB" dirty="0"/>
                </a:br>
                <a:r>
                  <a:rPr lang="en-GB" dirty="0"/>
                  <a:t>short-hand form. For example:</a:t>
                </a:r>
              </a:p>
              <a:p>
                <a:pPr marL="0" indent="0">
                  <a:buNone/>
                </a:pPr>
                <a:endParaRPr lang="en-GB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width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Mathematics is a tool to help us to complete practical tasks efficiently, effectively and safely.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AB0B37-6ED4-E961-0E13-1DB461DB5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921829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Placeholder 12" descr="A concrete foundation being poured on a construction site, using wooden formwork">
            <a:extLst>
              <a:ext uri="{FF2B5EF4-FFF2-40B4-BE49-F238E27FC236}">
                <a16:creationId xmlns:a16="http://schemas.microsoft.com/office/drawing/2014/main" id="{35CC7C69-6809-F9E1-4E21-4916BACC37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B8F698D-95F7-E563-1580-EB333B6CB9C5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7D82C61-A5B4-9BF0-DBBE-A8940F68469B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69832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Quantities and units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12E5A-5724-44AA-EE2A-1CC985361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9236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unit</a:t>
            </a:r>
            <a:r>
              <a:rPr lang="en-GB" dirty="0"/>
              <a:t> is a standardised </a:t>
            </a:r>
            <a:r>
              <a:rPr lang="en-GB" b="1" dirty="0"/>
              <a:t>quantity </a:t>
            </a:r>
            <a:r>
              <a:rPr lang="en-GB" dirty="0"/>
              <a:t>used to measure properties.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You may have encountered quantities such as:</a:t>
            </a:r>
          </a:p>
          <a:p>
            <a:pPr>
              <a:buClr>
                <a:srgbClr val="432673"/>
              </a:buClr>
            </a:pPr>
            <a:r>
              <a:rPr lang="en-GB" b="1" dirty="0">
                <a:solidFill>
                  <a:schemeClr val="tx1"/>
                </a:solidFill>
              </a:rPr>
              <a:t>mass</a:t>
            </a:r>
            <a:r>
              <a:rPr lang="en-GB" dirty="0">
                <a:solidFill>
                  <a:schemeClr val="tx1"/>
                </a:solidFill>
              </a:rPr>
              <a:t> in grams, kilograms or ounces</a:t>
            </a:r>
          </a:p>
          <a:p>
            <a:pPr>
              <a:buClr>
                <a:srgbClr val="432673"/>
              </a:buClr>
            </a:pPr>
            <a:r>
              <a:rPr lang="en-GB" b="1" dirty="0">
                <a:solidFill>
                  <a:schemeClr val="tx1"/>
                </a:solidFill>
              </a:rPr>
              <a:t>time</a:t>
            </a:r>
            <a:r>
              <a:rPr lang="en-GB" dirty="0">
                <a:solidFill>
                  <a:schemeClr val="tx1"/>
                </a:solidFill>
              </a:rPr>
              <a:t> in seconds, minutes or hours</a:t>
            </a:r>
          </a:p>
          <a:p>
            <a:pPr>
              <a:buClr>
                <a:srgbClr val="432673"/>
              </a:buClr>
            </a:pPr>
            <a:r>
              <a:rPr lang="en-GB" b="1" dirty="0">
                <a:solidFill>
                  <a:schemeClr val="tx1"/>
                </a:solidFill>
              </a:rPr>
              <a:t>length</a:t>
            </a:r>
            <a:r>
              <a:rPr lang="en-GB" dirty="0">
                <a:solidFill>
                  <a:schemeClr val="tx1"/>
                </a:solidFill>
              </a:rPr>
              <a:t> in metres, inches, centimetres or feet</a:t>
            </a:r>
          </a:p>
          <a:p>
            <a:pPr>
              <a:buClr>
                <a:srgbClr val="432673"/>
              </a:buClr>
            </a:pPr>
            <a:r>
              <a:rPr lang="en-GB" b="1" dirty="0">
                <a:solidFill>
                  <a:schemeClr val="tx1"/>
                </a:solidFill>
              </a:rPr>
              <a:t>temperature</a:t>
            </a:r>
            <a:r>
              <a:rPr lang="en-GB" dirty="0">
                <a:solidFill>
                  <a:schemeClr val="tx1"/>
                </a:solidFill>
              </a:rPr>
              <a:t> in degrees Fahrenheit or Celsius.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YOU TRY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E42C32-2614-38D8-F6EB-F72DB2F25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other units have you used in your work, studies or everyday life?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D631DAE-0960-125B-8B0B-A89ED29D1A5B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956C8A-9B1A-7CE5-9FFC-B48127CA9FB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16913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Base SI units</a:t>
            </a: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852305CD-BE94-3F9E-BBBB-3B6BE748C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559025"/>
              </p:ext>
            </p:extLst>
          </p:nvPr>
        </p:nvGraphicFramePr>
        <p:xfrm>
          <a:off x="1516117" y="2614467"/>
          <a:ext cx="5499539" cy="3468283"/>
        </p:xfrm>
        <a:graphic>
          <a:graphicData uri="http://schemas.openxmlformats.org/drawingml/2006/table">
            <a:tbl>
              <a:tblPr firstRow="1" firstCol="1" bandRow="1"/>
              <a:tblGrid>
                <a:gridCol w="2676601">
                  <a:extLst>
                    <a:ext uri="{9D8B030D-6E8A-4147-A177-3AD203B41FA5}">
                      <a16:colId xmlns:a16="http://schemas.microsoft.com/office/drawing/2014/main" val="4259334380"/>
                    </a:ext>
                  </a:extLst>
                </a:gridCol>
                <a:gridCol w="2822938">
                  <a:extLst>
                    <a:ext uri="{9D8B030D-6E8A-4147-A177-3AD203B41FA5}">
                      <a16:colId xmlns:a16="http://schemas.microsoft.com/office/drawing/2014/main" val="2036731023"/>
                    </a:ext>
                  </a:extLst>
                </a:gridCol>
              </a:tblGrid>
              <a:tr h="49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79810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kilogram (kg)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86451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second (s)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578825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metre (m)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290403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ampere (A)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204527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Kelvin (K)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147063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Luminous intensity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candela (cd)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6435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855C818-C050-C875-AA1D-FB0E3BD0CF89}"/>
              </a:ext>
            </a:extLst>
          </p:cNvPr>
          <p:cNvSpPr txBox="1">
            <a:spLocks/>
          </p:cNvSpPr>
          <p:nvPr/>
        </p:nvSpPr>
        <p:spPr>
          <a:xfrm>
            <a:off x="696309" y="1388964"/>
            <a:ext cx="7483416" cy="913248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SI units</a:t>
            </a:r>
            <a:r>
              <a:rPr lang="en-US" dirty="0"/>
              <a:t>, from the </a:t>
            </a:r>
            <a:r>
              <a:rPr lang="en-US" b="1" dirty="0"/>
              <a:t>International System of Units</a:t>
            </a:r>
            <a:r>
              <a:rPr lang="en-US" dirty="0"/>
              <a:t>, ensure consistent units are used in calculations.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25CE20C-9EE8-0279-2918-2C2F8E25E24E}"/>
              </a:ext>
            </a:extLst>
          </p:cNvPr>
          <p:cNvSpPr txBox="1">
            <a:spLocks/>
          </p:cNvSpPr>
          <p:nvPr/>
        </p:nvSpPr>
        <p:spPr>
          <a:xfrm>
            <a:off x="7894981" y="1362459"/>
            <a:ext cx="3886201" cy="4720289"/>
          </a:xfrm>
          <a:custGeom>
            <a:avLst/>
            <a:gdLst>
              <a:gd name="csX0" fmla="*/ 0 w 3886201"/>
              <a:gd name="csY0" fmla="*/ 0 h 4720289"/>
              <a:gd name="csX1" fmla="*/ 569976 w 3886201"/>
              <a:gd name="csY1" fmla="*/ 0 h 4720289"/>
              <a:gd name="csX2" fmla="*/ 1178814 w 3886201"/>
              <a:gd name="csY2" fmla="*/ 0 h 4720289"/>
              <a:gd name="csX3" fmla="*/ 1904238 w 3886201"/>
              <a:gd name="csY3" fmla="*/ 0 h 4720289"/>
              <a:gd name="csX4" fmla="*/ 2629663 w 3886201"/>
              <a:gd name="csY4" fmla="*/ 0 h 4720289"/>
              <a:gd name="csX5" fmla="*/ 3238501 w 3886201"/>
              <a:gd name="csY5" fmla="*/ 0 h 4720289"/>
              <a:gd name="csX6" fmla="*/ 3886201 w 3886201"/>
              <a:gd name="csY6" fmla="*/ 0 h 4720289"/>
              <a:gd name="csX7" fmla="*/ 3886201 w 3886201"/>
              <a:gd name="csY7" fmla="*/ 721530 h 4720289"/>
              <a:gd name="csX8" fmla="*/ 3886201 w 3886201"/>
              <a:gd name="csY8" fmla="*/ 1348654 h 4720289"/>
              <a:gd name="csX9" fmla="*/ 3886201 w 3886201"/>
              <a:gd name="csY9" fmla="*/ 1928575 h 4720289"/>
              <a:gd name="csX10" fmla="*/ 3886201 w 3886201"/>
              <a:gd name="csY10" fmla="*/ 2461294 h 4720289"/>
              <a:gd name="csX11" fmla="*/ 3886201 w 3886201"/>
              <a:gd name="csY11" fmla="*/ 3230026 h 4720289"/>
              <a:gd name="csX12" fmla="*/ 3886201 w 3886201"/>
              <a:gd name="csY12" fmla="*/ 3998759 h 4720289"/>
              <a:gd name="csX13" fmla="*/ 3886201 w 3886201"/>
              <a:gd name="csY13" fmla="*/ 4720289 h 4720289"/>
              <a:gd name="csX14" fmla="*/ 3277363 w 3886201"/>
              <a:gd name="csY14" fmla="*/ 4720289 h 4720289"/>
              <a:gd name="csX15" fmla="*/ 2551939 w 3886201"/>
              <a:gd name="csY15" fmla="*/ 4720289 h 4720289"/>
              <a:gd name="csX16" fmla="*/ 2020825 w 3886201"/>
              <a:gd name="csY16" fmla="*/ 4720289 h 4720289"/>
              <a:gd name="csX17" fmla="*/ 1373124 w 3886201"/>
              <a:gd name="csY17" fmla="*/ 4720289 h 4720289"/>
              <a:gd name="csX18" fmla="*/ 725424 w 3886201"/>
              <a:gd name="csY18" fmla="*/ 4720289 h 4720289"/>
              <a:gd name="csX19" fmla="*/ 0 w 3886201"/>
              <a:gd name="csY19" fmla="*/ 4720289 h 4720289"/>
              <a:gd name="csX20" fmla="*/ 0 w 3886201"/>
              <a:gd name="csY20" fmla="*/ 4045962 h 4720289"/>
              <a:gd name="csX21" fmla="*/ 0 w 3886201"/>
              <a:gd name="csY21" fmla="*/ 3513244 h 4720289"/>
              <a:gd name="csX22" fmla="*/ 0 w 3886201"/>
              <a:gd name="csY22" fmla="*/ 2933322 h 4720289"/>
              <a:gd name="csX23" fmla="*/ 0 w 3886201"/>
              <a:gd name="csY23" fmla="*/ 2353401 h 4720289"/>
              <a:gd name="csX24" fmla="*/ 0 w 3886201"/>
              <a:gd name="csY24" fmla="*/ 1773480 h 4720289"/>
              <a:gd name="csX25" fmla="*/ 0 w 3886201"/>
              <a:gd name="csY25" fmla="*/ 1099153 h 4720289"/>
              <a:gd name="csX26" fmla="*/ 0 w 3886201"/>
              <a:gd name="csY26" fmla="*/ 0 h 47202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886201" h="4720289" fill="none" extrusionOk="0">
                <a:moveTo>
                  <a:pt x="0" y="0"/>
                </a:moveTo>
                <a:cubicBezTo>
                  <a:pt x="274366" y="-16690"/>
                  <a:pt x="391000" y="-24929"/>
                  <a:pt x="569976" y="0"/>
                </a:cubicBezTo>
                <a:cubicBezTo>
                  <a:pt x="748952" y="24929"/>
                  <a:pt x="997240" y="-16800"/>
                  <a:pt x="1178814" y="0"/>
                </a:cubicBezTo>
                <a:cubicBezTo>
                  <a:pt x="1360388" y="16800"/>
                  <a:pt x="1742032" y="29165"/>
                  <a:pt x="1904238" y="0"/>
                </a:cubicBezTo>
                <a:cubicBezTo>
                  <a:pt x="2066444" y="-29165"/>
                  <a:pt x="2305301" y="34437"/>
                  <a:pt x="2629663" y="0"/>
                </a:cubicBezTo>
                <a:cubicBezTo>
                  <a:pt x="2954025" y="-34437"/>
                  <a:pt x="3021899" y="21399"/>
                  <a:pt x="3238501" y="0"/>
                </a:cubicBezTo>
                <a:cubicBezTo>
                  <a:pt x="3455103" y="-21399"/>
                  <a:pt x="3563902" y="31606"/>
                  <a:pt x="3886201" y="0"/>
                </a:cubicBezTo>
                <a:cubicBezTo>
                  <a:pt x="3856291" y="272209"/>
                  <a:pt x="3853283" y="396568"/>
                  <a:pt x="3886201" y="721530"/>
                </a:cubicBezTo>
                <a:cubicBezTo>
                  <a:pt x="3919120" y="1046492"/>
                  <a:pt x="3915068" y="1091296"/>
                  <a:pt x="3886201" y="1348654"/>
                </a:cubicBezTo>
                <a:cubicBezTo>
                  <a:pt x="3857334" y="1606012"/>
                  <a:pt x="3896343" y="1739545"/>
                  <a:pt x="3886201" y="1928575"/>
                </a:cubicBezTo>
                <a:cubicBezTo>
                  <a:pt x="3876059" y="2117605"/>
                  <a:pt x="3879426" y="2256064"/>
                  <a:pt x="3886201" y="2461294"/>
                </a:cubicBezTo>
                <a:cubicBezTo>
                  <a:pt x="3892976" y="2666524"/>
                  <a:pt x="3902954" y="2978261"/>
                  <a:pt x="3886201" y="3230026"/>
                </a:cubicBezTo>
                <a:cubicBezTo>
                  <a:pt x="3869448" y="3481791"/>
                  <a:pt x="3867696" y="3682753"/>
                  <a:pt x="3886201" y="3998759"/>
                </a:cubicBezTo>
                <a:cubicBezTo>
                  <a:pt x="3904706" y="4314765"/>
                  <a:pt x="3900331" y="4574070"/>
                  <a:pt x="3886201" y="4720289"/>
                </a:cubicBezTo>
                <a:cubicBezTo>
                  <a:pt x="3684331" y="4693143"/>
                  <a:pt x="3563932" y="4694892"/>
                  <a:pt x="3277363" y="4720289"/>
                </a:cubicBezTo>
                <a:cubicBezTo>
                  <a:pt x="2990794" y="4745686"/>
                  <a:pt x="2845881" y="4751124"/>
                  <a:pt x="2551939" y="4720289"/>
                </a:cubicBezTo>
                <a:cubicBezTo>
                  <a:pt x="2257997" y="4689454"/>
                  <a:pt x="2258740" y="4734215"/>
                  <a:pt x="2020825" y="4720289"/>
                </a:cubicBezTo>
                <a:cubicBezTo>
                  <a:pt x="1782910" y="4706363"/>
                  <a:pt x="1511564" y="4730523"/>
                  <a:pt x="1373124" y="4720289"/>
                </a:cubicBezTo>
                <a:cubicBezTo>
                  <a:pt x="1234684" y="4710055"/>
                  <a:pt x="955942" y="4716284"/>
                  <a:pt x="725424" y="4720289"/>
                </a:cubicBezTo>
                <a:cubicBezTo>
                  <a:pt x="494906" y="4724294"/>
                  <a:pt x="330038" y="4706179"/>
                  <a:pt x="0" y="4720289"/>
                </a:cubicBezTo>
                <a:cubicBezTo>
                  <a:pt x="-9587" y="4495456"/>
                  <a:pt x="14102" y="4190354"/>
                  <a:pt x="0" y="4045962"/>
                </a:cubicBezTo>
                <a:cubicBezTo>
                  <a:pt x="-14102" y="3901570"/>
                  <a:pt x="-23338" y="3647230"/>
                  <a:pt x="0" y="3513244"/>
                </a:cubicBezTo>
                <a:cubicBezTo>
                  <a:pt x="23338" y="3379258"/>
                  <a:pt x="-4139" y="3147726"/>
                  <a:pt x="0" y="2933322"/>
                </a:cubicBezTo>
                <a:cubicBezTo>
                  <a:pt x="4139" y="2718918"/>
                  <a:pt x="90" y="2485576"/>
                  <a:pt x="0" y="2353401"/>
                </a:cubicBezTo>
                <a:cubicBezTo>
                  <a:pt x="-90" y="2221226"/>
                  <a:pt x="19262" y="2026361"/>
                  <a:pt x="0" y="1773480"/>
                </a:cubicBezTo>
                <a:cubicBezTo>
                  <a:pt x="-19262" y="1520599"/>
                  <a:pt x="-26570" y="1429464"/>
                  <a:pt x="0" y="1099153"/>
                </a:cubicBezTo>
                <a:cubicBezTo>
                  <a:pt x="26570" y="768842"/>
                  <a:pt x="-17690" y="326604"/>
                  <a:pt x="0" y="0"/>
                </a:cubicBezTo>
                <a:close/>
              </a:path>
              <a:path w="3886201" h="4720289" stroke="0" extrusionOk="0">
                <a:moveTo>
                  <a:pt x="0" y="0"/>
                </a:moveTo>
                <a:cubicBezTo>
                  <a:pt x="361438" y="22942"/>
                  <a:pt x="547151" y="29121"/>
                  <a:pt x="725424" y="0"/>
                </a:cubicBezTo>
                <a:cubicBezTo>
                  <a:pt x="903697" y="-29121"/>
                  <a:pt x="1105897" y="-3109"/>
                  <a:pt x="1334262" y="0"/>
                </a:cubicBezTo>
                <a:cubicBezTo>
                  <a:pt x="1562627" y="3109"/>
                  <a:pt x="1857277" y="29317"/>
                  <a:pt x="2059687" y="0"/>
                </a:cubicBezTo>
                <a:cubicBezTo>
                  <a:pt x="2262097" y="-29317"/>
                  <a:pt x="2621497" y="-28463"/>
                  <a:pt x="2785111" y="0"/>
                </a:cubicBezTo>
                <a:cubicBezTo>
                  <a:pt x="2948725" y="28463"/>
                  <a:pt x="3545915" y="-11476"/>
                  <a:pt x="3886201" y="0"/>
                </a:cubicBezTo>
                <a:cubicBezTo>
                  <a:pt x="3863089" y="224274"/>
                  <a:pt x="3871932" y="470160"/>
                  <a:pt x="3886201" y="627124"/>
                </a:cubicBezTo>
                <a:cubicBezTo>
                  <a:pt x="3900470" y="784088"/>
                  <a:pt x="3897531" y="974515"/>
                  <a:pt x="3886201" y="1301451"/>
                </a:cubicBezTo>
                <a:cubicBezTo>
                  <a:pt x="3874871" y="1628387"/>
                  <a:pt x="3903620" y="1703538"/>
                  <a:pt x="3886201" y="1834169"/>
                </a:cubicBezTo>
                <a:cubicBezTo>
                  <a:pt x="3868782" y="1964800"/>
                  <a:pt x="3888317" y="2361626"/>
                  <a:pt x="3886201" y="2508496"/>
                </a:cubicBezTo>
                <a:cubicBezTo>
                  <a:pt x="3884085" y="2655366"/>
                  <a:pt x="3909589" y="2995837"/>
                  <a:pt x="3886201" y="3230026"/>
                </a:cubicBezTo>
                <a:cubicBezTo>
                  <a:pt x="3862814" y="3464215"/>
                  <a:pt x="3875515" y="3616020"/>
                  <a:pt x="3886201" y="3998759"/>
                </a:cubicBezTo>
                <a:cubicBezTo>
                  <a:pt x="3896887" y="4381498"/>
                  <a:pt x="3893253" y="4478911"/>
                  <a:pt x="3886201" y="4720289"/>
                </a:cubicBezTo>
                <a:cubicBezTo>
                  <a:pt x="3668014" y="4727122"/>
                  <a:pt x="3501516" y="4716117"/>
                  <a:pt x="3355087" y="4720289"/>
                </a:cubicBezTo>
                <a:cubicBezTo>
                  <a:pt x="3208658" y="4724461"/>
                  <a:pt x="2860367" y="4700029"/>
                  <a:pt x="2707387" y="4720289"/>
                </a:cubicBezTo>
                <a:cubicBezTo>
                  <a:pt x="2554407" y="4740549"/>
                  <a:pt x="2379751" y="4699886"/>
                  <a:pt x="2098549" y="4720289"/>
                </a:cubicBezTo>
                <a:cubicBezTo>
                  <a:pt x="1817347" y="4740692"/>
                  <a:pt x="1696677" y="4750414"/>
                  <a:pt x="1450848" y="4720289"/>
                </a:cubicBezTo>
                <a:cubicBezTo>
                  <a:pt x="1205019" y="4690164"/>
                  <a:pt x="1056306" y="4737781"/>
                  <a:pt x="919734" y="4720289"/>
                </a:cubicBezTo>
                <a:cubicBezTo>
                  <a:pt x="783162" y="4702797"/>
                  <a:pt x="403503" y="4745769"/>
                  <a:pt x="0" y="4720289"/>
                </a:cubicBezTo>
                <a:cubicBezTo>
                  <a:pt x="-10471" y="4472385"/>
                  <a:pt x="11191" y="4270611"/>
                  <a:pt x="0" y="3998759"/>
                </a:cubicBezTo>
                <a:cubicBezTo>
                  <a:pt x="-11191" y="3726907"/>
                  <a:pt x="6211" y="3409412"/>
                  <a:pt x="0" y="3230026"/>
                </a:cubicBezTo>
                <a:cubicBezTo>
                  <a:pt x="-6211" y="3050640"/>
                  <a:pt x="8603" y="2835077"/>
                  <a:pt x="0" y="2461294"/>
                </a:cubicBezTo>
                <a:cubicBezTo>
                  <a:pt x="-8603" y="2087511"/>
                  <a:pt x="-15063" y="2006412"/>
                  <a:pt x="0" y="1692561"/>
                </a:cubicBezTo>
                <a:cubicBezTo>
                  <a:pt x="15063" y="1378710"/>
                  <a:pt x="6344" y="1376485"/>
                  <a:pt x="0" y="1159842"/>
                </a:cubicBezTo>
                <a:cubicBezTo>
                  <a:pt x="-6344" y="943199"/>
                  <a:pt x="-13287" y="49032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the UK and the US, </a:t>
            </a:r>
            <a:r>
              <a:rPr lang="en-US" b="1" dirty="0"/>
              <a:t>Imperial units</a:t>
            </a:r>
            <a:r>
              <a:rPr lang="en-US" dirty="0"/>
              <a:t> are commonly used.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People tend to give their weight in stones and pounds, their height in feet and inches</a:t>
            </a:r>
            <a:r>
              <a:rPr lang="en-US" b="1" dirty="0"/>
              <a:t>, </a:t>
            </a:r>
            <a:r>
              <a:rPr lang="en-US" dirty="0"/>
              <a:t>and order their drinks in pints or ounces.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Why are SI units preferred in construction?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0A97BA6-8D28-D923-3300-414D8554AD59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C4A61-9C59-274D-2C71-55E20209A703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64574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Converting time to SI units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SI unit for time is seconds (s).</a:t>
            </a:r>
          </a:p>
          <a:p>
            <a:pPr>
              <a:buClr>
                <a:srgbClr val="432673"/>
              </a:buClr>
            </a:pPr>
            <a:r>
              <a:rPr lang="en-GB" dirty="0"/>
              <a:t>To convert minutes to seconds, multiply by </a:t>
            </a:r>
            <a:r>
              <a:rPr lang="en-GB" b="1" dirty="0"/>
              <a:t>60</a:t>
            </a:r>
            <a:r>
              <a:rPr lang="en-GB" dirty="0"/>
              <a:t>.</a:t>
            </a:r>
          </a:p>
          <a:p>
            <a:pPr>
              <a:buClr>
                <a:srgbClr val="432673"/>
              </a:buClr>
            </a:pPr>
            <a:r>
              <a:rPr lang="en-GB" dirty="0"/>
              <a:t>To convert hours to seconds, multiply by </a:t>
            </a:r>
            <a:r>
              <a:rPr lang="en-GB" b="1" dirty="0"/>
              <a:t>3600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Sometimes you might want to convert back.</a:t>
            </a:r>
          </a:p>
          <a:p>
            <a:pPr>
              <a:buClr>
                <a:srgbClr val="432673"/>
              </a:buClr>
            </a:pPr>
            <a:r>
              <a:rPr lang="en-GB" dirty="0"/>
              <a:t>To convert seconds to minutes, </a:t>
            </a:r>
            <a:r>
              <a:rPr lang="en-GB" b="1" dirty="0"/>
              <a:t>divide</a:t>
            </a:r>
            <a:r>
              <a:rPr lang="en-GB" dirty="0"/>
              <a:t> by </a:t>
            </a:r>
            <a:r>
              <a:rPr lang="en-GB" b="1" dirty="0"/>
              <a:t>60</a:t>
            </a:r>
            <a:r>
              <a:rPr lang="en-GB" dirty="0"/>
              <a:t>.</a:t>
            </a:r>
          </a:p>
          <a:p>
            <a:pPr>
              <a:buClr>
                <a:srgbClr val="432673"/>
              </a:buClr>
            </a:pPr>
            <a:r>
              <a:rPr lang="en-GB" dirty="0"/>
              <a:t>To convert seconds to hours, </a:t>
            </a:r>
            <a:r>
              <a:rPr lang="en-GB" b="1" dirty="0"/>
              <a:t>divide</a:t>
            </a:r>
            <a:r>
              <a:rPr lang="en-GB" dirty="0"/>
              <a:t> by </a:t>
            </a:r>
            <a:r>
              <a:rPr lang="en-GB" b="1" dirty="0"/>
              <a:t>3600</a:t>
            </a:r>
            <a:r>
              <a:rPr lang="en-GB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sX0" fmla="*/ 0 w 3174076"/>
              <a:gd name="csY0" fmla="*/ 0 h 4351338"/>
              <a:gd name="csX1" fmla="*/ 666556 w 3174076"/>
              <a:gd name="csY1" fmla="*/ 0 h 4351338"/>
              <a:gd name="csX2" fmla="*/ 1364853 w 3174076"/>
              <a:gd name="csY2" fmla="*/ 0 h 4351338"/>
              <a:gd name="csX3" fmla="*/ 1967927 w 3174076"/>
              <a:gd name="csY3" fmla="*/ 0 h 4351338"/>
              <a:gd name="csX4" fmla="*/ 3174076 w 3174076"/>
              <a:gd name="csY4" fmla="*/ 0 h 4351338"/>
              <a:gd name="csX5" fmla="*/ 3174076 w 3174076"/>
              <a:gd name="csY5" fmla="*/ 491080 h 4351338"/>
              <a:gd name="csX6" fmla="*/ 3174076 w 3174076"/>
              <a:gd name="csY6" fmla="*/ 1069186 h 4351338"/>
              <a:gd name="csX7" fmla="*/ 3174076 w 3174076"/>
              <a:gd name="csY7" fmla="*/ 1734319 h 4351338"/>
              <a:gd name="csX8" fmla="*/ 3174076 w 3174076"/>
              <a:gd name="csY8" fmla="*/ 2442965 h 4351338"/>
              <a:gd name="csX9" fmla="*/ 3174076 w 3174076"/>
              <a:gd name="csY9" fmla="*/ 3064585 h 4351338"/>
              <a:gd name="csX10" fmla="*/ 3174076 w 3174076"/>
              <a:gd name="csY10" fmla="*/ 3642692 h 4351338"/>
              <a:gd name="csX11" fmla="*/ 3174076 w 3174076"/>
              <a:gd name="csY11" fmla="*/ 4351338 h 4351338"/>
              <a:gd name="csX12" fmla="*/ 2507520 w 3174076"/>
              <a:gd name="csY12" fmla="*/ 4351338 h 4351338"/>
              <a:gd name="csX13" fmla="*/ 1809223 w 3174076"/>
              <a:gd name="csY13" fmla="*/ 4351338 h 4351338"/>
              <a:gd name="csX14" fmla="*/ 1269630 w 3174076"/>
              <a:gd name="csY14" fmla="*/ 4351338 h 4351338"/>
              <a:gd name="csX15" fmla="*/ 730037 w 3174076"/>
              <a:gd name="csY15" fmla="*/ 4351338 h 4351338"/>
              <a:gd name="csX16" fmla="*/ 0 w 3174076"/>
              <a:gd name="csY16" fmla="*/ 4351338 h 4351338"/>
              <a:gd name="csX17" fmla="*/ 0 w 3174076"/>
              <a:gd name="csY17" fmla="*/ 3686205 h 4351338"/>
              <a:gd name="csX18" fmla="*/ 0 w 3174076"/>
              <a:gd name="csY18" fmla="*/ 3021072 h 4351338"/>
              <a:gd name="csX19" fmla="*/ 0 w 3174076"/>
              <a:gd name="csY19" fmla="*/ 2355939 h 4351338"/>
              <a:gd name="csX20" fmla="*/ 0 w 3174076"/>
              <a:gd name="csY20" fmla="*/ 1821346 h 4351338"/>
              <a:gd name="csX21" fmla="*/ 0 w 3174076"/>
              <a:gd name="csY21" fmla="*/ 1330266 h 4351338"/>
              <a:gd name="csX22" fmla="*/ 0 w 3174076"/>
              <a:gd name="csY22" fmla="*/ 795673 h 4351338"/>
              <a:gd name="csX23" fmla="*/ 0 w 3174076"/>
              <a:gd name="csY23" fmla="*/ 0 h 43513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182566" y="18365"/>
                  <a:pt x="436439" y="15524"/>
                  <a:pt x="666556" y="0"/>
                </a:cubicBezTo>
                <a:cubicBezTo>
                  <a:pt x="896673" y="-15524"/>
                  <a:pt x="1118137" y="-32536"/>
                  <a:pt x="1364853" y="0"/>
                </a:cubicBezTo>
                <a:cubicBezTo>
                  <a:pt x="1611569" y="32536"/>
                  <a:pt x="1834251" y="2865"/>
                  <a:pt x="1967927" y="0"/>
                </a:cubicBezTo>
                <a:cubicBezTo>
                  <a:pt x="2101603" y="-2865"/>
                  <a:pt x="2625267" y="59199"/>
                  <a:pt x="3174076" y="0"/>
                </a:cubicBezTo>
                <a:cubicBezTo>
                  <a:pt x="3155473" y="98876"/>
                  <a:pt x="3156398" y="306434"/>
                  <a:pt x="3174076" y="491080"/>
                </a:cubicBezTo>
                <a:cubicBezTo>
                  <a:pt x="3191754" y="675726"/>
                  <a:pt x="3163366" y="918750"/>
                  <a:pt x="3174076" y="1069186"/>
                </a:cubicBezTo>
                <a:cubicBezTo>
                  <a:pt x="3184786" y="1219622"/>
                  <a:pt x="3171795" y="1549398"/>
                  <a:pt x="3174076" y="1734319"/>
                </a:cubicBezTo>
                <a:cubicBezTo>
                  <a:pt x="3176357" y="1919240"/>
                  <a:pt x="3208137" y="2107215"/>
                  <a:pt x="3174076" y="2442965"/>
                </a:cubicBezTo>
                <a:cubicBezTo>
                  <a:pt x="3140015" y="2778715"/>
                  <a:pt x="3176495" y="2918729"/>
                  <a:pt x="3174076" y="3064585"/>
                </a:cubicBezTo>
                <a:cubicBezTo>
                  <a:pt x="3171657" y="3210441"/>
                  <a:pt x="3194978" y="3462894"/>
                  <a:pt x="3174076" y="3642692"/>
                </a:cubicBezTo>
                <a:cubicBezTo>
                  <a:pt x="3153174" y="3822490"/>
                  <a:pt x="3152232" y="4005618"/>
                  <a:pt x="3174076" y="4351338"/>
                </a:cubicBezTo>
                <a:cubicBezTo>
                  <a:pt x="2874700" y="4351424"/>
                  <a:pt x="2661917" y="4359163"/>
                  <a:pt x="2507520" y="4351338"/>
                </a:cubicBezTo>
                <a:cubicBezTo>
                  <a:pt x="2353123" y="4343513"/>
                  <a:pt x="2016006" y="4356796"/>
                  <a:pt x="1809223" y="4351338"/>
                </a:cubicBezTo>
                <a:cubicBezTo>
                  <a:pt x="1602440" y="4345880"/>
                  <a:pt x="1481703" y="4362361"/>
                  <a:pt x="1269630" y="4351338"/>
                </a:cubicBezTo>
                <a:cubicBezTo>
                  <a:pt x="1057557" y="4340315"/>
                  <a:pt x="999466" y="4332258"/>
                  <a:pt x="730037" y="4351338"/>
                </a:cubicBezTo>
                <a:cubicBezTo>
                  <a:pt x="460608" y="4370418"/>
                  <a:pt x="178551" y="4332665"/>
                  <a:pt x="0" y="4351338"/>
                </a:cubicBezTo>
                <a:cubicBezTo>
                  <a:pt x="11178" y="4149673"/>
                  <a:pt x="10258" y="3977258"/>
                  <a:pt x="0" y="3686205"/>
                </a:cubicBezTo>
                <a:cubicBezTo>
                  <a:pt x="-10258" y="3395152"/>
                  <a:pt x="12390" y="3267580"/>
                  <a:pt x="0" y="3021072"/>
                </a:cubicBezTo>
                <a:cubicBezTo>
                  <a:pt x="-12390" y="2774564"/>
                  <a:pt x="-32654" y="2504225"/>
                  <a:pt x="0" y="2355939"/>
                </a:cubicBezTo>
                <a:cubicBezTo>
                  <a:pt x="32654" y="2207653"/>
                  <a:pt x="14713" y="2078443"/>
                  <a:pt x="0" y="1821346"/>
                </a:cubicBezTo>
                <a:cubicBezTo>
                  <a:pt x="-14713" y="1564249"/>
                  <a:pt x="3350" y="1530012"/>
                  <a:pt x="0" y="1330266"/>
                </a:cubicBezTo>
                <a:cubicBezTo>
                  <a:pt x="-3350" y="1130520"/>
                  <a:pt x="17592" y="929302"/>
                  <a:pt x="0" y="795673"/>
                </a:cubicBezTo>
                <a:cubicBezTo>
                  <a:pt x="-17592" y="662044"/>
                  <a:pt x="36528" y="391774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78779" y="-29298"/>
                  <a:pt x="483581" y="-34700"/>
                  <a:pt x="698297" y="0"/>
                </a:cubicBezTo>
                <a:cubicBezTo>
                  <a:pt x="913013" y="34700"/>
                  <a:pt x="1143201" y="-1434"/>
                  <a:pt x="1333112" y="0"/>
                </a:cubicBezTo>
                <a:cubicBezTo>
                  <a:pt x="1523024" y="1434"/>
                  <a:pt x="1641358" y="-23915"/>
                  <a:pt x="1904446" y="0"/>
                </a:cubicBezTo>
                <a:cubicBezTo>
                  <a:pt x="2167534" y="23915"/>
                  <a:pt x="2258188" y="29021"/>
                  <a:pt x="2539261" y="0"/>
                </a:cubicBezTo>
                <a:cubicBezTo>
                  <a:pt x="2820335" y="-29021"/>
                  <a:pt x="3003031" y="17659"/>
                  <a:pt x="3174076" y="0"/>
                </a:cubicBezTo>
                <a:cubicBezTo>
                  <a:pt x="3162072" y="242776"/>
                  <a:pt x="3152439" y="387420"/>
                  <a:pt x="3174076" y="534593"/>
                </a:cubicBezTo>
                <a:cubicBezTo>
                  <a:pt x="3195713" y="681766"/>
                  <a:pt x="3158600" y="861841"/>
                  <a:pt x="3174076" y="1025673"/>
                </a:cubicBezTo>
                <a:cubicBezTo>
                  <a:pt x="3189552" y="1189505"/>
                  <a:pt x="3159114" y="1340693"/>
                  <a:pt x="3174076" y="1516752"/>
                </a:cubicBezTo>
                <a:cubicBezTo>
                  <a:pt x="3189038" y="1692811"/>
                  <a:pt x="3148224" y="1890464"/>
                  <a:pt x="3174076" y="2094858"/>
                </a:cubicBezTo>
                <a:cubicBezTo>
                  <a:pt x="3199928" y="2299252"/>
                  <a:pt x="3156887" y="2622110"/>
                  <a:pt x="3174076" y="2759992"/>
                </a:cubicBezTo>
                <a:cubicBezTo>
                  <a:pt x="3191265" y="2897874"/>
                  <a:pt x="3192005" y="3100843"/>
                  <a:pt x="3174076" y="3338098"/>
                </a:cubicBezTo>
                <a:cubicBezTo>
                  <a:pt x="3156147" y="3575353"/>
                  <a:pt x="3150620" y="3850366"/>
                  <a:pt x="3174076" y="4351338"/>
                </a:cubicBezTo>
                <a:cubicBezTo>
                  <a:pt x="3017803" y="4359632"/>
                  <a:pt x="2680922" y="4382636"/>
                  <a:pt x="2507520" y="4351338"/>
                </a:cubicBezTo>
                <a:cubicBezTo>
                  <a:pt x="2334118" y="4320040"/>
                  <a:pt x="2169410" y="4342181"/>
                  <a:pt x="1904446" y="4351338"/>
                </a:cubicBezTo>
                <a:cubicBezTo>
                  <a:pt x="1639482" y="4360495"/>
                  <a:pt x="1458605" y="4372516"/>
                  <a:pt x="1237890" y="4351338"/>
                </a:cubicBezTo>
                <a:cubicBezTo>
                  <a:pt x="1017175" y="4330160"/>
                  <a:pt x="422317" y="4339764"/>
                  <a:pt x="0" y="4351338"/>
                </a:cubicBezTo>
                <a:cubicBezTo>
                  <a:pt x="-2775" y="4033440"/>
                  <a:pt x="16195" y="3911280"/>
                  <a:pt x="0" y="3686205"/>
                </a:cubicBezTo>
                <a:cubicBezTo>
                  <a:pt x="-16195" y="3461130"/>
                  <a:pt x="2118" y="3361912"/>
                  <a:pt x="0" y="3151612"/>
                </a:cubicBezTo>
                <a:cubicBezTo>
                  <a:pt x="-2118" y="2941312"/>
                  <a:pt x="-1923" y="2835270"/>
                  <a:pt x="0" y="2617019"/>
                </a:cubicBezTo>
                <a:cubicBezTo>
                  <a:pt x="1923" y="2398768"/>
                  <a:pt x="-5617" y="2305510"/>
                  <a:pt x="0" y="2125939"/>
                </a:cubicBezTo>
                <a:cubicBezTo>
                  <a:pt x="5617" y="1946368"/>
                  <a:pt x="-7310" y="1838861"/>
                  <a:pt x="0" y="1591346"/>
                </a:cubicBezTo>
                <a:cubicBezTo>
                  <a:pt x="7310" y="1343831"/>
                  <a:pt x="-12848" y="1082974"/>
                  <a:pt x="0" y="882700"/>
                </a:cubicBezTo>
                <a:cubicBezTo>
                  <a:pt x="12848" y="682426"/>
                  <a:pt x="4024" y="26692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There are:</a:t>
            </a:r>
          </a:p>
          <a:p>
            <a:pPr marL="0" indent="0">
              <a:buNone/>
            </a:pPr>
            <a:r>
              <a:rPr lang="en-GB" b="1" dirty="0"/>
              <a:t>60 seconds in a minute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There are:</a:t>
            </a:r>
          </a:p>
          <a:p>
            <a:pPr marL="0" indent="0">
              <a:buNone/>
            </a:pPr>
            <a:r>
              <a:rPr lang="en-GB" b="1" dirty="0"/>
              <a:t>60 minutes in an hour.</a:t>
            </a:r>
          </a:p>
          <a:p>
            <a:pPr marL="0" indent="0">
              <a:buNone/>
            </a:pPr>
            <a:r>
              <a:rPr lang="en-GB" dirty="0"/>
              <a:t>So, there are:</a:t>
            </a:r>
          </a:p>
          <a:p>
            <a:pPr marL="0" indent="0">
              <a:buNone/>
            </a:pPr>
            <a:r>
              <a:rPr lang="en-GB" b="1" dirty="0"/>
              <a:t>60 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× </a:t>
            </a:r>
            <a:r>
              <a:rPr lang="en-GB" b="1" dirty="0"/>
              <a:t>60 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b="1" dirty="0"/>
              <a:t> 3600</a:t>
            </a:r>
          </a:p>
          <a:p>
            <a:pPr marL="0" indent="0">
              <a:buNone/>
            </a:pPr>
            <a:r>
              <a:rPr lang="en-GB" dirty="0"/>
              <a:t>seconds in an hour.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10C8F5C-A592-170A-1FC8-E2A2A986EA6D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94D3FAC-E248-E8F3-80B7-693BDC7DC14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178315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Converting time to SI units: Quick Quiz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67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need to do to convert these?</a:t>
            </a:r>
          </a:p>
          <a:p>
            <a:pPr>
              <a:buClr>
                <a:srgbClr val="432673"/>
              </a:buClr>
            </a:pPr>
            <a:r>
              <a:rPr lang="en-GB" dirty="0"/>
              <a:t>minutes to hours</a:t>
            </a:r>
          </a:p>
          <a:p>
            <a:pPr>
              <a:buClr>
                <a:srgbClr val="432673"/>
              </a:buClr>
            </a:pPr>
            <a:r>
              <a:rPr lang="en-GB" dirty="0"/>
              <a:t>hours to minutes</a:t>
            </a:r>
          </a:p>
          <a:p>
            <a:pPr>
              <a:buClr>
                <a:srgbClr val="432673"/>
              </a:buClr>
            </a:pPr>
            <a:r>
              <a:rPr lang="en-GB" dirty="0"/>
              <a:t>seconds to minutes</a:t>
            </a:r>
          </a:p>
          <a:p>
            <a:pPr>
              <a:buClr>
                <a:srgbClr val="432673"/>
              </a:buClr>
            </a:pPr>
            <a:r>
              <a:rPr lang="en-GB" dirty="0"/>
              <a:t>minutes to seconds</a:t>
            </a:r>
          </a:p>
          <a:p>
            <a:pPr>
              <a:buClr>
                <a:srgbClr val="432673"/>
              </a:buClr>
            </a:pPr>
            <a:r>
              <a:rPr lang="en-GB" dirty="0"/>
              <a:t>seconds to hours</a:t>
            </a:r>
          </a:p>
          <a:p>
            <a:pPr>
              <a:buClr>
                <a:srgbClr val="432673"/>
              </a:buClr>
            </a:pPr>
            <a:r>
              <a:rPr lang="en-GB" dirty="0"/>
              <a:t>hours to seconds	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76D11E7-01DD-DDF6-9EAA-CE8692D673D5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4605169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1: Key mathematical science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C86F6AC-933C-DC32-8C61-2745EB63EE0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Quantities and units</a:t>
            </a:r>
          </a:p>
        </p:txBody>
      </p:sp>
    </p:spTree>
    <p:extLst>
      <p:ext uri="{BB962C8B-B14F-4D97-AF65-F5344CB8AC3E}">
        <p14:creationId xmlns:p14="http://schemas.microsoft.com/office/powerpoint/2010/main" val="76528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013BF4-160B-41CA-B88C-98F2EAA82B29}"/>
</file>

<file path=customXml/itemProps2.xml><?xml version="1.0" encoding="utf-8"?>
<ds:datastoreItem xmlns:ds="http://schemas.openxmlformats.org/officeDocument/2006/customXml" ds:itemID="{782D58EE-896C-437D-8ED5-4983BE01B26D}"/>
</file>

<file path=customXml/itemProps3.xml><?xml version="1.0" encoding="utf-8"?>
<ds:datastoreItem xmlns:ds="http://schemas.openxmlformats.org/officeDocument/2006/customXml" ds:itemID="{32186C1D-AB08-435C-8597-36D283BA02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3479</Words>
  <Application>Microsoft Office PowerPoint</Application>
  <PresentationFormat>Widescreen</PresentationFormat>
  <Paragraphs>502</Paragraphs>
  <Slides>39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</vt:lpstr>
      <vt:lpstr>Arial</vt:lpstr>
      <vt:lpstr>Arial Narrow</vt:lpstr>
      <vt:lpstr>Calibri</vt:lpstr>
      <vt:lpstr>Cambria Math</vt:lpstr>
      <vt:lpstr>Haffer</vt:lpstr>
      <vt:lpstr>Lato</vt:lpstr>
      <vt:lpstr>Times New Roman</vt:lpstr>
      <vt:lpstr>Office Theme</vt:lpstr>
      <vt:lpstr>Equation</vt:lpstr>
      <vt:lpstr>Building Services Engineering</vt:lpstr>
      <vt:lpstr>Key mathematical science principles for construction</vt:lpstr>
      <vt:lpstr>In this resource, we will:</vt:lpstr>
      <vt:lpstr>Mathematics</vt:lpstr>
      <vt:lpstr>Mathematics</vt:lpstr>
      <vt:lpstr>Quantities and units</vt:lpstr>
      <vt:lpstr>Base SI units</vt:lpstr>
      <vt:lpstr>Converting time to SI units</vt:lpstr>
      <vt:lpstr>Converting time to SI units: Quick Quiz</vt:lpstr>
      <vt:lpstr>Converting time to SI units: Quick Quiz: Answers</vt:lpstr>
      <vt:lpstr>Derived SI units common in construction</vt:lpstr>
      <vt:lpstr>Converting between units</vt:lpstr>
      <vt:lpstr>Converting between units: Answers</vt:lpstr>
      <vt:lpstr>Prefixes and standard form</vt:lpstr>
      <vt:lpstr>Prefixes and standard form: Answers</vt:lpstr>
      <vt:lpstr>The importance of SI units</vt:lpstr>
      <vt:lpstr>The importance of SI units in construction</vt:lpstr>
      <vt:lpstr>Variables and formulae</vt:lpstr>
      <vt:lpstr>Variables and formulae: rectangle</vt:lpstr>
      <vt:lpstr>Variables and formulae: substitution</vt:lpstr>
      <vt:lpstr>Substitution</vt:lpstr>
      <vt:lpstr>Substitution: Answer</vt:lpstr>
      <vt:lpstr>Constants</vt:lpstr>
      <vt:lpstr>Substitution: Volume</vt:lpstr>
      <vt:lpstr>Substitution: Volume: Answer</vt:lpstr>
      <vt:lpstr>Substitution: Weight</vt:lpstr>
      <vt:lpstr>Substitution: Weight: Answer</vt:lpstr>
      <vt:lpstr>Rearranging a formula</vt:lpstr>
      <vt:lpstr>Rearranging a formula: Answer</vt:lpstr>
      <vt:lpstr>Rearranging a formula: Triangle method</vt:lpstr>
      <vt:lpstr>Rearranging the density formula</vt:lpstr>
      <vt:lpstr>Rearranging the density formula: Answer</vt:lpstr>
      <vt:lpstr>Rearranging the density formula: Note</vt:lpstr>
      <vt:lpstr>Exam-style question</vt:lpstr>
      <vt:lpstr>Exam-style question: Answer</vt:lpstr>
      <vt:lpstr>Exam-style question: Answer</vt:lpstr>
      <vt:lpstr>Exam-style question: Answer</vt:lpstr>
      <vt:lpstr>In this resource, we have: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2026-07-02T13:24:55Z</dcterms:created>
  <dcterms:modified xsi:type="dcterms:W3CDTF">2026-07-02T13:24:59Z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