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8EF6C7" w14:textId="77777777" w:rsidR="00435ECA" w:rsidRDefault="00000000">
      <w:pPr>
        <w:tabs>
          <w:tab w:val="left" w:pos="1080"/>
        </w:tabs>
        <w:rPr>
          <w:sz w:val="40"/>
          <w:szCs w:val="40"/>
        </w:rPr>
      </w:pPr>
      <w:r>
        <w:rPr>
          <w:noProof/>
        </w:rPr>
        <mc:AlternateContent>
          <mc:Choice Requires="wps">
            <w:drawing>
              <wp:anchor distT="0" distB="0" distL="114300" distR="114300" simplePos="0" relativeHeight="251658240" behindDoc="0" locked="0" layoutInCell="1" hidden="0" allowOverlap="1" wp14:anchorId="5C5933F3" wp14:editId="652AC6C5">
                <wp:simplePos x="0" y="0"/>
                <wp:positionH relativeFrom="column">
                  <wp:posOffset>-495299</wp:posOffset>
                </wp:positionH>
                <wp:positionV relativeFrom="paragraph">
                  <wp:posOffset>152400</wp:posOffset>
                </wp:positionV>
                <wp:extent cx="1733550" cy="395288"/>
                <wp:effectExtent l="0" t="0" r="0" b="0"/>
                <wp:wrapNone/>
                <wp:docPr id="1352911491" name="Rectangle 1352911491"/>
                <wp:cNvGraphicFramePr/>
                <a:graphic xmlns:a="http://schemas.openxmlformats.org/drawingml/2006/main">
                  <a:graphicData uri="http://schemas.microsoft.com/office/word/2010/wordprocessingShape">
                    <wps:wsp>
                      <wps:cNvSpPr/>
                      <wps:spPr>
                        <a:xfrm>
                          <a:off x="4488750" y="3591881"/>
                          <a:ext cx="1714500" cy="376238"/>
                        </a:xfrm>
                        <a:prstGeom prst="rect">
                          <a:avLst/>
                        </a:prstGeom>
                        <a:noFill/>
                        <a:ln>
                          <a:noFill/>
                        </a:ln>
                      </wps:spPr>
                      <wps:txbx>
                        <w:txbxContent>
                          <w:p w14:paraId="0E305AD2" w14:textId="77777777" w:rsidR="00435ECA" w:rsidRDefault="00000000">
                            <w:pPr>
                              <w:spacing w:before="40" w:after="120" w:line="240" w:lineRule="auto"/>
                              <w:textDirection w:val="btLr"/>
                            </w:pPr>
                            <w:r>
                              <w:rPr>
                                <w:b/>
                                <w:color w:val="000000"/>
                                <w:sz w:val="32"/>
                              </w:rPr>
                              <w:t>Teaching Notes</w:t>
                            </w:r>
                          </w:p>
                        </w:txbxContent>
                      </wps:txbx>
                      <wps:bodyPr spcFirstLastPara="1" wrap="square" lIns="91425" tIns="45700" rIns="91425" bIns="45700" anchor="t" anchorCtr="0">
                        <a:noAutofit/>
                      </wps:bodyPr>
                    </wps:wsp>
                  </a:graphicData>
                </a:graphic>
              </wp:anchor>
            </w:drawing>
          </mc:Choice>
          <mc:Fallback>
            <w:pict>
              <v:rect w14:anchorId="5C5933F3" id="Rectangle 1352911491" o:spid="_x0000_s1026" style="position:absolute;margin-left:-39pt;margin-top:12pt;width:136.5pt;height:31.15pt;z-index:2516582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ZlugEAAFoDAAAOAAAAZHJzL2Uyb0RvYy54bWysU8GO0zAQvSPxD5bvNEk32WajuivEqghp&#10;BZUWPsB17MZSYhuP26R/z9jpbgvcEBdn7Bm9ee/NZP04DT05SQ/aGkaLRU6JNMK22hwY/fF9+6Gm&#10;BAI3Le+tkYyeJdDHzft369E1cmk727fSEwQx0IyO0S4E12QZiE4OHBbWSYNJZf3AA179IWs9HxF9&#10;6LNlnt9no/Wt81ZIAHx9mpN0k/CVkiJ8UwpkID2jyC2k06dzH89ss+bNwXPXaXGhwf+BxcC1waZv&#10;UE88cHL0+i+oQQtvwaqwEHbIrFJayKQB1RT5H2peOu5k0oLmgHuzCf4frPh6enE7jzaMDhrAMKqY&#10;lB/iF/mRidGyrOtVhfadGb2rHoq6Lmbj5BSIwIJiVZRVjgUiVqzul3d1LMiuSM5D+CztQGLAqMfB&#10;JL/46RnCXPpaEhsbu9V9n4bTm98eEDO+ZFe6MQrTfrpo2Nv2vPMEnNhq7PXMIey4x6EWlIw4aEbh&#10;55F7SUn/xaCTD0W5rHAz0qWsVlGGv83sbzPciM7i/gRK5vBTSNs0c/x4DFbppCeymqlcyOIAkyOX&#10;ZYsbcntPVddfYvMLAAD//wMAUEsDBBQABgAIAAAAIQBT4Z/h3AAAAAkBAAAPAAAAZHJzL2Rvd25y&#10;ZXYueG1sTI8xT8MwEIV3JP6DdUhsrdPShhDiVAjBwEjagdGNjyTCPke206b/nusE093pPb37XrWb&#10;nRUnDHHwpGC1zEAgtd4M1Ck47N8XBYiYNBltPaGCC0bY1bc3lS6NP9MnnprUCQ6hWGoFfUpjKWVs&#10;e3Q6Lv2IxNq3D04nPkMnTdBnDndWrrMsl04PxB96PeJrj+1PMzkFI1oz2U2TfbXyLdAq/9jLy1ap&#10;+7v55RlEwjn9meGKz+hQM9PRT2SisAoWjwV3SQrWG55Xw9OWl6OCIn8AWVfyf4P6FwAA//8DAFBL&#10;AQItABQABgAIAAAAIQC2gziS/gAAAOEBAAATAAAAAAAAAAAAAAAAAAAAAABbQ29udGVudF9UeXBl&#10;c10ueG1sUEsBAi0AFAAGAAgAAAAhADj9If/WAAAAlAEAAAsAAAAAAAAAAAAAAAAALwEAAF9yZWxz&#10;Ly5yZWxzUEsBAi0AFAAGAAgAAAAhAN79pmW6AQAAWgMAAA4AAAAAAAAAAAAAAAAALgIAAGRycy9l&#10;Mm9Eb2MueG1sUEsBAi0AFAAGAAgAAAAhAFPhn+HcAAAACQEAAA8AAAAAAAAAAAAAAAAAFAQAAGRy&#10;cy9kb3ducmV2LnhtbFBLBQYAAAAABAAEAPMAAAAdBQAAAAA=&#10;" filled="f" stroked="f">
                <v:textbox inset="2.53958mm,1.2694mm,2.53958mm,1.2694mm">
                  <w:txbxContent>
                    <w:p w14:paraId="0E305AD2" w14:textId="77777777" w:rsidR="00435ECA" w:rsidRDefault="00000000">
                      <w:pPr>
                        <w:spacing w:before="40" w:after="120" w:line="240" w:lineRule="auto"/>
                        <w:textDirection w:val="btLr"/>
                      </w:pPr>
                      <w:r>
                        <w:rPr>
                          <w:b/>
                          <w:color w:val="000000"/>
                          <w:sz w:val="32"/>
                        </w:rPr>
                        <w:t>Teaching Notes</w:t>
                      </w:r>
                    </w:p>
                  </w:txbxContent>
                </v:textbox>
              </v:rect>
            </w:pict>
          </mc:Fallback>
        </mc:AlternateContent>
      </w:r>
    </w:p>
    <w:p w14:paraId="079DDC94" w14:textId="77777777" w:rsidR="00435ECA" w:rsidRDefault="00435ECA">
      <w:pPr>
        <w:pStyle w:val="Subtitle"/>
        <w:jc w:val="center"/>
      </w:pPr>
    </w:p>
    <w:p w14:paraId="4E23DAA7" w14:textId="77777777" w:rsidR="00435ECA" w:rsidRDefault="00000000">
      <w:pPr>
        <w:jc w:val="center"/>
        <w:rPr>
          <w:b/>
          <w:color w:val="466318"/>
          <w:sz w:val="40"/>
          <w:szCs w:val="40"/>
        </w:rPr>
      </w:pPr>
      <w:r>
        <w:rPr>
          <w:b/>
          <w:color w:val="466318"/>
          <w:sz w:val="40"/>
          <w:szCs w:val="40"/>
        </w:rPr>
        <w:t>Topic: Calibration (Science)</w:t>
      </w:r>
    </w:p>
    <w:p w14:paraId="5088298C" w14:textId="77777777" w:rsidR="00435ECA" w:rsidRDefault="00000000">
      <w:r>
        <w:t xml:space="preserve">This enhancement asset is a stand-alone lesson on calibration, why it is important and the skills required to calibrate a balance, a pH meter, a mechanical (variable volume) pipette and a conductivity meter. It is designed to be slotted into existing teaching schemes and the suggested sequencing of concepts and activities can be adapted as appropriate for your students and circumstances. Unless otherwise stated, definitions of key terms have been developed by the authoring team and reviewed in the context of the activities. Teachers may choose to revise definitions as necessary. </w:t>
      </w:r>
    </w:p>
    <w:tbl>
      <w:tblPr>
        <w:tblStyle w:val="af"/>
        <w:tblW w:w="9016"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2830"/>
        <w:gridCol w:w="6186"/>
      </w:tblGrid>
      <w:tr w:rsidR="00435ECA" w14:paraId="7DBEB36F" w14:textId="77777777">
        <w:tc>
          <w:tcPr>
            <w:tcW w:w="2830" w:type="dxa"/>
            <w:shd w:val="clear" w:color="auto" w:fill="E2EEBE"/>
          </w:tcPr>
          <w:p w14:paraId="12AEBF2C" w14:textId="77777777" w:rsidR="00435ECA" w:rsidRDefault="00000000">
            <w:pPr>
              <w:pBdr>
                <w:top w:val="nil"/>
                <w:left w:val="nil"/>
                <w:bottom w:val="nil"/>
                <w:right w:val="nil"/>
                <w:between w:val="nil"/>
              </w:pBdr>
              <w:spacing w:before="120" w:after="120"/>
              <w:rPr>
                <w:b/>
              </w:rPr>
            </w:pPr>
            <w:r>
              <w:rPr>
                <w:b/>
              </w:rPr>
              <w:t>Route</w:t>
            </w:r>
          </w:p>
        </w:tc>
        <w:tc>
          <w:tcPr>
            <w:tcW w:w="6186" w:type="dxa"/>
            <w:shd w:val="clear" w:color="auto" w:fill="E2EEBE"/>
          </w:tcPr>
          <w:p w14:paraId="54E8B042" w14:textId="77777777" w:rsidR="00435ECA" w:rsidRDefault="00000000">
            <w:pPr>
              <w:pBdr>
                <w:top w:val="nil"/>
                <w:left w:val="nil"/>
                <w:bottom w:val="nil"/>
                <w:right w:val="nil"/>
                <w:between w:val="nil"/>
              </w:pBdr>
              <w:spacing w:before="120" w:after="120"/>
            </w:pPr>
            <w:r>
              <w:rPr>
                <w:b/>
              </w:rPr>
              <w:t>Health &amp; Science</w:t>
            </w:r>
          </w:p>
        </w:tc>
      </w:tr>
      <w:tr w:rsidR="00435ECA" w14:paraId="1AF4CFE5" w14:textId="77777777">
        <w:tc>
          <w:tcPr>
            <w:tcW w:w="2830" w:type="dxa"/>
          </w:tcPr>
          <w:p w14:paraId="17F692E7" w14:textId="77777777" w:rsidR="00435ECA" w:rsidRDefault="00000000">
            <w:pPr>
              <w:pBdr>
                <w:top w:val="nil"/>
                <w:left w:val="nil"/>
                <w:bottom w:val="nil"/>
                <w:right w:val="nil"/>
                <w:between w:val="nil"/>
              </w:pBdr>
              <w:spacing w:before="120" w:after="120"/>
              <w:rPr>
                <w:b/>
              </w:rPr>
            </w:pPr>
            <w:r>
              <w:rPr>
                <w:b/>
              </w:rPr>
              <w:t>Qualification</w:t>
            </w:r>
          </w:p>
        </w:tc>
        <w:tc>
          <w:tcPr>
            <w:tcW w:w="6186" w:type="dxa"/>
          </w:tcPr>
          <w:p w14:paraId="495347C3" w14:textId="0856316B" w:rsidR="00435ECA" w:rsidRDefault="00000000">
            <w:pPr>
              <w:pBdr>
                <w:top w:val="nil"/>
                <w:left w:val="nil"/>
                <w:bottom w:val="nil"/>
                <w:right w:val="nil"/>
                <w:between w:val="nil"/>
              </w:pBdr>
              <w:spacing w:before="120" w:after="120"/>
            </w:pPr>
            <w:r>
              <w:t>T Level Technical Qualification in Science (Level 3):</w:t>
            </w:r>
            <w:r w:rsidR="008A0085">
              <w:br/>
            </w:r>
            <w:hyperlink r:id="rId12" w:history="1">
              <w:r w:rsidR="008A0085" w:rsidRPr="008432E2">
                <w:rPr>
                  <w:rStyle w:val="Hyperlink"/>
                </w:rPr>
                <w:t>www.ncfe.org.uk/qualification-search/qualification-detail/t-level-technical-qualification-in-science-level-3-delivered-by-ncfe-883</w:t>
              </w:r>
            </w:hyperlink>
          </w:p>
        </w:tc>
      </w:tr>
      <w:tr w:rsidR="00435ECA" w14:paraId="29B5DAB1" w14:textId="77777777">
        <w:tc>
          <w:tcPr>
            <w:tcW w:w="2830" w:type="dxa"/>
          </w:tcPr>
          <w:p w14:paraId="3CD845AE" w14:textId="77777777" w:rsidR="00435ECA" w:rsidRDefault="00000000">
            <w:pPr>
              <w:pBdr>
                <w:top w:val="nil"/>
                <w:left w:val="nil"/>
                <w:bottom w:val="nil"/>
                <w:right w:val="nil"/>
                <w:between w:val="nil"/>
              </w:pBdr>
              <w:spacing w:before="120" w:after="120"/>
              <w:rPr>
                <w:b/>
              </w:rPr>
            </w:pPr>
            <w:r>
              <w:rPr>
                <w:b/>
              </w:rPr>
              <w:t>Topic</w:t>
            </w:r>
          </w:p>
        </w:tc>
        <w:tc>
          <w:tcPr>
            <w:tcW w:w="6186" w:type="dxa"/>
          </w:tcPr>
          <w:p w14:paraId="4FF5F49C" w14:textId="77777777" w:rsidR="00435ECA" w:rsidRDefault="00000000">
            <w:pPr>
              <w:pBdr>
                <w:top w:val="nil"/>
                <w:left w:val="nil"/>
                <w:bottom w:val="nil"/>
                <w:right w:val="nil"/>
                <w:between w:val="nil"/>
              </w:pBdr>
              <w:spacing w:before="120" w:after="120"/>
            </w:pPr>
            <w:r>
              <w:t>Calibration</w:t>
            </w:r>
          </w:p>
        </w:tc>
      </w:tr>
      <w:tr w:rsidR="00435ECA" w14:paraId="6A93550D" w14:textId="77777777">
        <w:tc>
          <w:tcPr>
            <w:tcW w:w="2830" w:type="dxa"/>
          </w:tcPr>
          <w:p w14:paraId="40937FDC" w14:textId="77777777" w:rsidR="00435ECA" w:rsidRDefault="00000000">
            <w:pPr>
              <w:pBdr>
                <w:top w:val="nil"/>
                <w:left w:val="nil"/>
                <w:bottom w:val="nil"/>
                <w:right w:val="nil"/>
                <w:between w:val="nil"/>
              </w:pBdr>
              <w:spacing w:before="120" w:after="120"/>
              <w:rPr>
                <w:b/>
              </w:rPr>
            </w:pPr>
            <w:r>
              <w:rPr>
                <w:b/>
              </w:rPr>
              <w:t>Specification coverage</w:t>
            </w:r>
          </w:p>
        </w:tc>
        <w:tc>
          <w:tcPr>
            <w:tcW w:w="6186" w:type="dxa"/>
          </w:tcPr>
          <w:p w14:paraId="759CE04D" w14:textId="77777777" w:rsidR="00435ECA" w:rsidRDefault="00000000">
            <w:pPr>
              <w:pBdr>
                <w:top w:val="nil"/>
                <w:left w:val="nil"/>
                <w:bottom w:val="nil"/>
                <w:right w:val="nil"/>
                <w:between w:val="nil"/>
              </w:pBdr>
              <w:spacing w:before="80" w:after="80"/>
              <w:rPr>
                <w:b/>
                <w:color w:val="000000"/>
              </w:rPr>
            </w:pPr>
            <w:r>
              <w:rPr>
                <w:b/>
                <w:color w:val="000000"/>
              </w:rPr>
              <w:t xml:space="preserve">Performance outcome 2: </w:t>
            </w:r>
          </w:p>
          <w:p w14:paraId="1E55F1D2" w14:textId="77777777" w:rsidR="00435ECA" w:rsidRDefault="00000000">
            <w:pPr>
              <w:pBdr>
                <w:top w:val="nil"/>
                <w:left w:val="nil"/>
                <w:bottom w:val="nil"/>
                <w:right w:val="nil"/>
                <w:between w:val="nil"/>
              </w:pBdr>
              <w:spacing w:before="80" w:after="80"/>
              <w:rPr>
                <w:color w:val="000000"/>
              </w:rPr>
            </w:pPr>
            <w:r>
              <w:rPr>
                <w:color w:val="000000"/>
              </w:rPr>
              <w:t>K2.4, K3.2, K3.4</w:t>
            </w:r>
          </w:p>
          <w:p w14:paraId="622AC4E7" w14:textId="77777777" w:rsidR="00435ECA" w:rsidRDefault="00000000">
            <w:pPr>
              <w:pBdr>
                <w:top w:val="nil"/>
                <w:left w:val="nil"/>
                <w:bottom w:val="nil"/>
                <w:right w:val="nil"/>
                <w:between w:val="nil"/>
              </w:pBdr>
              <w:spacing w:before="80" w:after="80"/>
              <w:rPr>
                <w:b/>
                <w:color w:val="000000"/>
              </w:rPr>
            </w:pPr>
            <w:r>
              <w:rPr>
                <w:b/>
                <w:color w:val="000000"/>
              </w:rPr>
              <w:t xml:space="preserve">Scientific skills: </w:t>
            </w:r>
          </w:p>
          <w:p w14:paraId="1DD0B3ED" w14:textId="77777777" w:rsidR="00435ECA" w:rsidRDefault="00000000">
            <w:pPr>
              <w:pBdr>
                <w:top w:val="nil"/>
                <w:left w:val="nil"/>
                <w:bottom w:val="nil"/>
                <w:right w:val="nil"/>
                <w:between w:val="nil"/>
              </w:pBdr>
              <w:spacing w:before="80" w:after="80"/>
              <w:rPr>
                <w:color w:val="000000"/>
                <w:sz w:val="18"/>
                <w:szCs w:val="18"/>
              </w:rPr>
            </w:pPr>
            <w:r>
              <w:rPr>
                <w:color w:val="000000"/>
              </w:rPr>
              <w:t>S1.76, S1.86, S3.7, S3.9, S3.10, S3.11</w:t>
            </w:r>
          </w:p>
        </w:tc>
      </w:tr>
    </w:tbl>
    <w:p w14:paraId="447F2575" w14:textId="77777777" w:rsidR="006278C7" w:rsidRDefault="006278C7">
      <w:pPr>
        <w:pStyle w:val="Heading1"/>
        <w:rPr>
          <w:color w:val="466318"/>
        </w:rPr>
      </w:pPr>
      <w:r>
        <w:rPr>
          <w:color w:val="466318"/>
        </w:rPr>
        <w:br w:type="page"/>
      </w:r>
    </w:p>
    <w:p w14:paraId="06FFABBA" w14:textId="77777777" w:rsidR="006278C7" w:rsidRDefault="006278C7" w:rsidP="006278C7">
      <w:pPr>
        <w:rPr>
          <w:color w:val="466318"/>
          <w:sz w:val="28"/>
          <w:szCs w:val="28"/>
        </w:rPr>
      </w:pPr>
      <w:r>
        <w:rPr>
          <w:color w:val="466318"/>
          <w:sz w:val="28"/>
          <w:szCs w:val="28"/>
        </w:rPr>
        <w:lastRenderedPageBreak/>
        <w:t>Version information</w:t>
      </w:r>
    </w:p>
    <w:tbl>
      <w:tblPr>
        <w:tblW w:w="9067"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1271"/>
        <w:gridCol w:w="6095"/>
        <w:gridCol w:w="1701"/>
      </w:tblGrid>
      <w:tr w:rsidR="006278C7" w14:paraId="21F1C338" w14:textId="77777777" w:rsidTr="0042697D">
        <w:tc>
          <w:tcPr>
            <w:tcW w:w="1271" w:type="dxa"/>
            <w:shd w:val="clear" w:color="auto" w:fill="FFFFFF"/>
          </w:tcPr>
          <w:p w14:paraId="196BB6FE" w14:textId="77777777" w:rsidR="006278C7" w:rsidRDefault="006278C7" w:rsidP="0042697D">
            <w:pPr>
              <w:pBdr>
                <w:top w:val="nil"/>
                <w:left w:val="nil"/>
                <w:bottom w:val="nil"/>
                <w:right w:val="nil"/>
                <w:between w:val="nil"/>
              </w:pBdr>
              <w:spacing w:before="80" w:after="80"/>
              <w:rPr>
                <w:b/>
                <w:sz w:val="20"/>
                <w:szCs w:val="20"/>
              </w:rPr>
            </w:pPr>
            <w:r>
              <w:rPr>
                <w:b/>
                <w:sz w:val="20"/>
                <w:szCs w:val="20"/>
              </w:rPr>
              <w:t>Version</w:t>
            </w:r>
          </w:p>
        </w:tc>
        <w:tc>
          <w:tcPr>
            <w:tcW w:w="6095" w:type="dxa"/>
            <w:shd w:val="clear" w:color="auto" w:fill="FFFFFF"/>
          </w:tcPr>
          <w:p w14:paraId="5457FF7F" w14:textId="77777777" w:rsidR="006278C7" w:rsidRDefault="006278C7" w:rsidP="0042697D">
            <w:pPr>
              <w:pBdr>
                <w:top w:val="nil"/>
                <w:left w:val="nil"/>
                <w:bottom w:val="nil"/>
                <w:right w:val="nil"/>
                <w:between w:val="nil"/>
              </w:pBdr>
              <w:spacing w:before="80" w:after="80"/>
              <w:rPr>
                <w:b/>
                <w:sz w:val="20"/>
                <w:szCs w:val="20"/>
              </w:rPr>
            </w:pPr>
            <w:r>
              <w:rPr>
                <w:b/>
                <w:sz w:val="20"/>
                <w:szCs w:val="20"/>
              </w:rPr>
              <w:t>Description of change</w:t>
            </w:r>
          </w:p>
        </w:tc>
        <w:tc>
          <w:tcPr>
            <w:tcW w:w="1701" w:type="dxa"/>
            <w:shd w:val="clear" w:color="auto" w:fill="FFFFFF"/>
          </w:tcPr>
          <w:p w14:paraId="4EF18114" w14:textId="77777777" w:rsidR="006278C7" w:rsidRDefault="006278C7" w:rsidP="0042697D">
            <w:pPr>
              <w:pBdr>
                <w:top w:val="nil"/>
                <w:left w:val="nil"/>
                <w:bottom w:val="nil"/>
                <w:right w:val="nil"/>
                <w:between w:val="nil"/>
              </w:pBdr>
              <w:spacing w:before="80" w:after="80"/>
              <w:rPr>
                <w:b/>
                <w:sz w:val="20"/>
                <w:szCs w:val="20"/>
              </w:rPr>
            </w:pPr>
            <w:r>
              <w:rPr>
                <w:b/>
                <w:sz w:val="20"/>
                <w:szCs w:val="20"/>
              </w:rPr>
              <w:t>Date of Issue</w:t>
            </w:r>
          </w:p>
        </w:tc>
      </w:tr>
      <w:tr w:rsidR="006278C7" w14:paraId="77C21150" w14:textId="77777777" w:rsidTr="0042697D">
        <w:tc>
          <w:tcPr>
            <w:tcW w:w="1271" w:type="dxa"/>
            <w:shd w:val="clear" w:color="auto" w:fill="FFFFFF"/>
          </w:tcPr>
          <w:p w14:paraId="52DB04D9" w14:textId="77777777" w:rsidR="006278C7" w:rsidRPr="00D90B82" w:rsidRDefault="006278C7" w:rsidP="0042697D">
            <w:pPr>
              <w:rPr>
                <w:sz w:val="18"/>
                <w:szCs w:val="18"/>
              </w:rPr>
            </w:pPr>
            <w:r w:rsidRPr="00D90B82">
              <w:rPr>
                <w:sz w:val="18"/>
                <w:szCs w:val="18"/>
              </w:rPr>
              <w:t>Version 1</w:t>
            </w:r>
          </w:p>
        </w:tc>
        <w:tc>
          <w:tcPr>
            <w:tcW w:w="6095" w:type="dxa"/>
            <w:shd w:val="clear" w:color="auto" w:fill="FFFFFF"/>
          </w:tcPr>
          <w:p w14:paraId="3755D9F1" w14:textId="77777777" w:rsidR="006278C7" w:rsidRPr="00D90B82" w:rsidRDefault="006278C7" w:rsidP="0042697D">
            <w:pPr>
              <w:rPr>
                <w:sz w:val="18"/>
                <w:szCs w:val="18"/>
              </w:rPr>
            </w:pPr>
            <w:r w:rsidRPr="00D90B82">
              <w:rPr>
                <w:sz w:val="18"/>
                <w:szCs w:val="18"/>
              </w:rPr>
              <w:t>Original version</w:t>
            </w:r>
          </w:p>
        </w:tc>
        <w:tc>
          <w:tcPr>
            <w:tcW w:w="1701" w:type="dxa"/>
            <w:shd w:val="clear" w:color="auto" w:fill="FFFFFF"/>
          </w:tcPr>
          <w:p w14:paraId="7396B59C" w14:textId="1959F29A" w:rsidR="006278C7" w:rsidRPr="00D90B82" w:rsidRDefault="006278C7" w:rsidP="0042697D">
            <w:pPr>
              <w:rPr>
                <w:sz w:val="18"/>
                <w:szCs w:val="18"/>
              </w:rPr>
            </w:pPr>
            <w:r>
              <w:rPr>
                <w:sz w:val="18"/>
                <w:szCs w:val="18"/>
              </w:rPr>
              <w:t>March</w:t>
            </w:r>
            <w:r w:rsidRPr="00D90B82">
              <w:rPr>
                <w:sz w:val="18"/>
                <w:szCs w:val="18"/>
              </w:rPr>
              <w:t xml:space="preserve"> 202</w:t>
            </w:r>
            <w:r>
              <w:rPr>
                <w:sz w:val="18"/>
                <w:szCs w:val="18"/>
              </w:rPr>
              <w:t>5</w:t>
            </w:r>
          </w:p>
        </w:tc>
      </w:tr>
      <w:tr w:rsidR="006278C7" w14:paraId="420849E5" w14:textId="77777777" w:rsidTr="0042697D">
        <w:tc>
          <w:tcPr>
            <w:tcW w:w="1271" w:type="dxa"/>
            <w:shd w:val="clear" w:color="auto" w:fill="FFFFFF"/>
          </w:tcPr>
          <w:p w14:paraId="6B1F1CC7" w14:textId="6A8B23A8" w:rsidR="006278C7" w:rsidRPr="00D90B82" w:rsidRDefault="006278C7" w:rsidP="0042697D">
            <w:pPr>
              <w:rPr>
                <w:sz w:val="18"/>
                <w:szCs w:val="18"/>
              </w:rPr>
            </w:pPr>
          </w:p>
        </w:tc>
        <w:tc>
          <w:tcPr>
            <w:tcW w:w="6095" w:type="dxa"/>
            <w:shd w:val="clear" w:color="auto" w:fill="FFFFFF"/>
          </w:tcPr>
          <w:p w14:paraId="2AC492A9" w14:textId="3737963B" w:rsidR="006278C7" w:rsidRPr="00D90B82" w:rsidRDefault="006278C7" w:rsidP="006278C7">
            <w:pPr>
              <w:pBdr>
                <w:top w:val="nil"/>
                <w:left w:val="nil"/>
                <w:bottom w:val="nil"/>
                <w:right w:val="nil"/>
                <w:between w:val="nil"/>
              </w:pBdr>
              <w:spacing w:before="80" w:after="80" w:line="240" w:lineRule="auto"/>
              <w:rPr>
                <w:sz w:val="18"/>
                <w:szCs w:val="18"/>
              </w:rPr>
            </w:pPr>
          </w:p>
        </w:tc>
        <w:tc>
          <w:tcPr>
            <w:tcW w:w="1701" w:type="dxa"/>
            <w:shd w:val="clear" w:color="auto" w:fill="FFFFFF"/>
          </w:tcPr>
          <w:p w14:paraId="523B2506" w14:textId="07E354C4" w:rsidR="006278C7" w:rsidRPr="00D90B82" w:rsidRDefault="006278C7" w:rsidP="0042697D">
            <w:pPr>
              <w:rPr>
                <w:sz w:val="18"/>
                <w:szCs w:val="18"/>
              </w:rPr>
            </w:pPr>
          </w:p>
        </w:tc>
      </w:tr>
    </w:tbl>
    <w:p w14:paraId="1D88177B" w14:textId="3E37BB1F" w:rsidR="007C59DE" w:rsidRDefault="007C59DE" w:rsidP="006278C7">
      <w:pPr>
        <w:sectPr w:rsidR="007C59DE">
          <w:headerReference w:type="default" r:id="rId13"/>
          <w:footerReference w:type="even" r:id="rId14"/>
          <w:footerReference w:type="default" r:id="rId15"/>
          <w:headerReference w:type="first" r:id="rId16"/>
          <w:footerReference w:type="first" r:id="rId17"/>
          <w:pgSz w:w="11906" w:h="16838"/>
          <w:pgMar w:top="1440" w:right="1440" w:bottom="1440" w:left="1134" w:header="709" w:footer="709" w:gutter="0"/>
          <w:pgNumType w:start="1"/>
          <w:cols w:space="720"/>
          <w:titlePg/>
        </w:sectPr>
      </w:pPr>
    </w:p>
    <w:p w14:paraId="3132B847" w14:textId="5E4CD473" w:rsidR="00435ECA" w:rsidRDefault="00000000">
      <w:pPr>
        <w:pStyle w:val="Heading1"/>
        <w:rPr>
          <w:color w:val="466318"/>
        </w:rPr>
      </w:pPr>
      <w:r>
        <w:rPr>
          <w:color w:val="466318"/>
        </w:rPr>
        <w:lastRenderedPageBreak/>
        <w:t>Industry importance</w:t>
      </w:r>
    </w:p>
    <w:p w14:paraId="01D44C7F" w14:textId="77777777" w:rsidR="00435ECA" w:rsidRDefault="00000000">
      <w:r>
        <w:t>Calibration is a common skill needed in many workplaces and is often performed daily in laboratories. It can help prolong equipment life, it is essential for compliance with standards and it helps to ensure that equipment provides accurate, reliable and trusted results that meet legal requirements.</w:t>
      </w:r>
    </w:p>
    <w:p w14:paraId="4887494D" w14:textId="77777777" w:rsidR="00435ECA" w:rsidRDefault="00000000">
      <w:pPr>
        <w:pBdr>
          <w:top w:val="single" w:sz="12" w:space="8" w:color="466318"/>
          <w:left w:val="nil"/>
          <w:bottom w:val="single" w:sz="12" w:space="8" w:color="466318"/>
          <w:right w:val="nil"/>
          <w:between w:val="nil"/>
        </w:pBdr>
        <w:shd w:val="clear" w:color="auto" w:fill="FFFFFF"/>
        <w:spacing w:before="200"/>
        <w:ind w:left="862" w:right="862"/>
        <w:jc w:val="center"/>
        <w:rPr>
          <w:i/>
          <w:color w:val="595959"/>
          <w:sz w:val="20"/>
          <w:szCs w:val="20"/>
        </w:rPr>
      </w:pPr>
      <w:r>
        <w:rPr>
          <w:i/>
          <w:color w:val="595959"/>
          <w:sz w:val="20"/>
          <w:szCs w:val="20"/>
        </w:rPr>
        <w:t>“Calibration of laboratory equipment is a critical process in ensuring the reliability of test results.”</w:t>
      </w:r>
      <w:r>
        <w:rPr>
          <w:i/>
          <w:color w:val="595959"/>
          <w:sz w:val="20"/>
          <w:szCs w:val="20"/>
        </w:rPr>
        <w:br/>
      </w:r>
      <w:r>
        <w:rPr>
          <w:b/>
          <w:i/>
          <w:color w:val="595959"/>
          <w:sz w:val="20"/>
          <w:szCs w:val="20"/>
        </w:rPr>
        <w:t>Tahmina Hussain, Biomedical Scientist</w:t>
      </w:r>
      <w:r>
        <w:rPr>
          <w:b/>
          <w:i/>
          <w:color w:val="595959"/>
          <w:sz w:val="20"/>
          <w:szCs w:val="20"/>
        </w:rPr>
        <w:br/>
        <w:t>Institute of Biomedical Science and University of Salford</w:t>
      </w:r>
    </w:p>
    <w:p w14:paraId="0913EC6A" w14:textId="77777777" w:rsidR="00435ECA" w:rsidRDefault="00000000">
      <w:pPr>
        <w:pStyle w:val="Heading1"/>
        <w:rPr>
          <w:color w:val="466318"/>
        </w:rPr>
      </w:pPr>
      <w:r>
        <w:rPr>
          <w:color w:val="466318"/>
        </w:rPr>
        <w:t>Industry links</w:t>
      </w:r>
    </w:p>
    <w:p w14:paraId="5C615607" w14:textId="77777777" w:rsidR="00435ECA" w:rsidRDefault="00000000">
      <w:pPr>
        <w:widowControl w:val="0"/>
        <w:numPr>
          <w:ilvl w:val="0"/>
          <w:numId w:val="1"/>
        </w:numPr>
        <w:pBdr>
          <w:top w:val="nil"/>
          <w:left w:val="nil"/>
          <w:bottom w:val="nil"/>
          <w:right w:val="nil"/>
          <w:between w:val="nil"/>
        </w:pBdr>
        <w:shd w:val="clear" w:color="auto" w:fill="FFFFFF"/>
        <w:spacing w:after="0" w:line="276" w:lineRule="auto"/>
        <w:rPr>
          <w:color w:val="000000"/>
        </w:rPr>
      </w:pPr>
      <w:r>
        <w:rPr>
          <w:color w:val="000000"/>
        </w:rPr>
        <w:t xml:space="preserve">Information on calibrating pH electrodes – </w:t>
      </w:r>
      <w:proofErr w:type="spellStart"/>
      <w:r>
        <w:rPr>
          <w:color w:val="000000"/>
        </w:rPr>
        <w:t>Thermo</w:t>
      </w:r>
      <w:proofErr w:type="spellEnd"/>
      <w:r>
        <w:rPr>
          <w:color w:val="000000"/>
        </w:rPr>
        <w:t xml:space="preserve"> Fisher Scientific: </w:t>
      </w:r>
      <w:hyperlink r:id="rId18">
        <w:r w:rsidR="00435ECA">
          <w:rPr>
            <w:color w:val="0000FF"/>
            <w:u w:val="single"/>
          </w:rPr>
          <w:t>https://assets.thermofisher.com/TFS-Assets/CMD/Product-Bulletins/TN-ph-calibration-procedure-for-optimal-measurement-precision-T-PHCAL-EN.pdf</w:t>
        </w:r>
      </w:hyperlink>
    </w:p>
    <w:p w14:paraId="1D2E3B3D" w14:textId="77777777" w:rsidR="00435ECA" w:rsidRDefault="00000000">
      <w:pPr>
        <w:widowControl w:val="0"/>
        <w:numPr>
          <w:ilvl w:val="0"/>
          <w:numId w:val="10"/>
        </w:numPr>
        <w:pBdr>
          <w:top w:val="nil"/>
          <w:left w:val="nil"/>
          <w:bottom w:val="nil"/>
          <w:right w:val="nil"/>
          <w:between w:val="nil"/>
        </w:pBdr>
        <w:shd w:val="clear" w:color="auto" w:fill="FFFFFF"/>
        <w:spacing w:after="0" w:line="276" w:lineRule="auto"/>
        <w:rPr>
          <w:color w:val="000000"/>
        </w:rPr>
      </w:pPr>
      <w:r>
        <w:rPr>
          <w:color w:val="000000"/>
        </w:rPr>
        <w:t xml:space="preserve">Information about how a pH meter works and how to care for one – </w:t>
      </w:r>
      <w:proofErr w:type="spellStart"/>
      <w:r>
        <w:rPr>
          <w:color w:val="000000"/>
        </w:rPr>
        <w:t>BiteSizeBio</w:t>
      </w:r>
      <w:proofErr w:type="spellEnd"/>
      <w:r>
        <w:rPr>
          <w:color w:val="000000"/>
        </w:rPr>
        <w:t xml:space="preserve">: </w:t>
      </w:r>
      <w:hyperlink r:id="rId19">
        <w:r w:rsidR="00435ECA">
          <w:rPr>
            <w:color w:val="0000FF"/>
            <w:u w:val="single"/>
          </w:rPr>
          <w:t>bitesizebio.com/8750/how-to-care-for-your-</w:t>
        </w:r>
        <w:proofErr w:type="spellStart"/>
        <w:r w:rsidR="00435ECA">
          <w:rPr>
            <w:color w:val="0000FF"/>
            <w:u w:val="single"/>
          </w:rPr>
          <w:t>ph</w:t>
        </w:r>
        <w:proofErr w:type="spellEnd"/>
        <w:r w:rsidR="00435ECA">
          <w:rPr>
            <w:color w:val="0000FF"/>
            <w:u w:val="single"/>
          </w:rPr>
          <w:t>-meter/</w:t>
        </w:r>
      </w:hyperlink>
    </w:p>
    <w:p w14:paraId="11A34DD5" w14:textId="77777777" w:rsidR="00435ECA" w:rsidRDefault="00000000">
      <w:pPr>
        <w:widowControl w:val="0"/>
        <w:numPr>
          <w:ilvl w:val="0"/>
          <w:numId w:val="10"/>
        </w:numPr>
        <w:pBdr>
          <w:top w:val="nil"/>
          <w:left w:val="nil"/>
          <w:bottom w:val="nil"/>
          <w:right w:val="nil"/>
          <w:between w:val="nil"/>
        </w:pBdr>
        <w:shd w:val="clear" w:color="auto" w:fill="FFFFFF"/>
        <w:spacing w:after="0" w:line="276" w:lineRule="auto"/>
        <w:rPr>
          <w:color w:val="000000"/>
        </w:rPr>
      </w:pPr>
      <w:r>
        <w:rPr>
          <w:color w:val="000000"/>
        </w:rPr>
        <w:t xml:space="preserve">A video showing different types of pH meter and a step-by-step guide on how to calibrate one, including making adjustments and some general information on pH – CLEAPSS: </w:t>
      </w:r>
      <w:hyperlink r:id="rId20">
        <w:r w:rsidR="00435ECA">
          <w:rPr>
            <w:color w:val="0000FF"/>
            <w:u w:val="single"/>
          </w:rPr>
          <w:t>science.cleapss.org.uk/resource/</w:t>
        </w:r>
        <w:proofErr w:type="spellStart"/>
        <w:r w:rsidR="00435ECA">
          <w:rPr>
            <w:color w:val="0000FF"/>
            <w:u w:val="single"/>
          </w:rPr>
          <w:t>ph</w:t>
        </w:r>
        <w:proofErr w:type="spellEnd"/>
        <w:r w:rsidR="00435ECA">
          <w:rPr>
            <w:color w:val="0000FF"/>
            <w:u w:val="single"/>
          </w:rPr>
          <w:t>-meter-</w:t>
        </w:r>
        <w:proofErr w:type="spellStart"/>
        <w:r w:rsidR="00435ECA">
          <w:rPr>
            <w:color w:val="0000FF"/>
            <w:u w:val="single"/>
          </w:rPr>
          <w:t>calibration.vid</w:t>
        </w:r>
        <w:proofErr w:type="spellEnd"/>
      </w:hyperlink>
    </w:p>
    <w:p w14:paraId="40EDA079" w14:textId="77777777" w:rsidR="00435ECA" w:rsidRDefault="00000000">
      <w:pPr>
        <w:widowControl w:val="0"/>
        <w:numPr>
          <w:ilvl w:val="0"/>
          <w:numId w:val="10"/>
        </w:numPr>
        <w:pBdr>
          <w:top w:val="nil"/>
          <w:left w:val="nil"/>
          <w:bottom w:val="nil"/>
          <w:right w:val="nil"/>
          <w:between w:val="nil"/>
        </w:pBdr>
        <w:shd w:val="clear" w:color="auto" w:fill="FFFFFF"/>
        <w:spacing w:after="0" w:line="276" w:lineRule="auto"/>
        <w:rPr>
          <w:color w:val="000000"/>
        </w:rPr>
      </w:pPr>
      <w:r>
        <w:rPr>
          <w:color w:val="000000"/>
        </w:rPr>
        <w:t xml:space="preserve">Information on why calibrating a pH meter is important, how often they need to be calibrated, how to choose the correct buffers and how to perform a calibration – </w:t>
      </w:r>
      <w:proofErr w:type="spellStart"/>
      <w:r>
        <w:rPr>
          <w:color w:val="000000"/>
        </w:rPr>
        <w:t>Metrohm</w:t>
      </w:r>
      <w:proofErr w:type="spellEnd"/>
      <w:r>
        <w:rPr>
          <w:color w:val="000000"/>
        </w:rPr>
        <w:t xml:space="preserve">: </w:t>
      </w:r>
      <w:hyperlink r:id="rId21">
        <w:r w:rsidR="00435ECA">
          <w:rPr>
            <w:color w:val="0000FF"/>
            <w:u w:val="single"/>
          </w:rPr>
          <w:t>www.metrohm.com/en_gb/discover/blog/2024/calibrate-pH-meter.html</w:t>
        </w:r>
      </w:hyperlink>
    </w:p>
    <w:p w14:paraId="77320F5B" w14:textId="77777777" w:rsidR="00435ECA" w:rsidRDefault="00000000">
      <w:pPr>
        <w:numPr>
          <w:ilvl w:val="0"/>
          <w:numId w:val="3"/>
        </w:numPr>
        <w:pBdr>
          <w:top w:val="nil"/>
          <w:left w:val="nil"/>
          <w:bottom w:val="nil"/>
          <w:right w:val="nil"/>
          <w:between w:val="nil"/>
        </w:pBdr>
        <w:shd w:val="clear" w:color="auto" w:fill="FFFFFF"/>
        <w:spacing w:after="0" w:line="276" w:lineRule="auto"/>
        <w:rPr>
          <w:color w:val="000000"/>
        </w:rPr>
      </w:pPr>
      <w:r>
        <w:rPr>
          <w:color w:val="000000"/>
        </w:rPr>
        <w:t xml:space="preserve">A free online simulation of calibrating a pH meter – NC Community Colleges: </w:t>
      </w:r>
      <w:hyperlink r:id="rId22">
        <w:r w:rsidR="00435ECA">
          <w:rPr>
            <w:color w:val="0000FF"/>
            <w:u w:val="single"/>
          </w:rPr>
          <w:t>www.ncbionetwork.org/educational-resources/elearning/ph-meter-calibration</w:t>
        </w:r>
      </w:hyperlink>
    </w:p>
    <w:p w14:paraId="56840840" w14:textId="77777777" w:rsidR="00435ECA" w:rsidRDefault="00000000">
      <w:pPr>
        <w:widowControl w:val="0"/>
        <w:numPr>
          <w:ilvl w:val="0"/>
          <w:numId w:val="1"/>
        </w:numPr>
        <w:pBdr>
          <w:top w:val="nil"/>
          <w:left w:val="nil"/>
          <w:bottom w:val="nil"/>
          <w:right w:val="nil"/>
          <w:between w:val="nil"/>
        </w:pBdr>
        <w:shd w:val="clear" w:color="auto" w:fill="FFFFFF"/>
        <w:spacing w:after="0" w:line="276" w:lineRule="auto"/>
        <w:rPr>
          <w:color w:val="000000"/>
        </w:rPr>
      </w:pPr>
      <w:r>
        <w:rPr>
          <w:color w:val="000000"/>
        </w:rPr>
        <w:t xml:space="preserve">Information on an arterial blood gas machine, one application of a pH meter in real life – </w:t>
      </w:r>
      <w:proofErr w:type="spellStart"/>
      <w:r>
        <w:rPr>
          <w:color w:val="000000"/>
        </w:rPr>
        <w:t>Anaestheasier</w:t>
      </w:r>
      <w:proofErr w:type="spellEnd"/>
      <w:r>
        <w:rPr>
          <w:color w:val="000000"/>
        </w:rPr>
        <w:t xml:space="preserve">: </w:t>
      </w:r>
      <w:hyperlink r:id="rId23">
        <w:r w:rsidR="00435ECA">
          <w:rPr>
            <w:color w:val="0000FF"/>
            <w:u w:val="single"/>
          </w:rPr>
          <w:t>anaestheasier.co.uk/arterial-blood-gas-measurement/</w:t>
        </w:r>
      </w:hyperlink>
    </w:p>
    <w:p w14:paraId="223D5233" w14:textId="77777777" w:rsidR="00435ECA" w:rsidRDefault="00000000">
      <w:pPr>
        <w:widowControl w:val="0"/>
        <w:numPr>
          <w:ilvl w:val="0"/>
          <w:numId w:val="10"/>
        </w:numPr>
        <w:pBdr>
          <w:top w:val="nil"/>
          <w:left w:val="nil"/>
          <w:bottom w:val="nil"/>
          <w:right w:val="nil"/>
          <w:between w:val="nil"/>
        </w:pBdr>
        <w:shd w:val="clear" w:color="auto" w:fill="FFFFFF"/>
        <w:spacing w:after="0" w:line="276" w:lineRule="auto"/>
        <w:rPr>
          <w:color w:val="000000"/>
        </w:rPr>
      </w:pPr>
      <w:r>
        <w:rPr>
          <w:color w:val="000000"/>
        </w:rPr>
        <w:t xml:space="preserve">Examples of the use of conductivity meters in industry – The Laboratory Store: </w:t>
      </w:r>
      <w:hyperlink r:id="rId24">
        <w:r w:rsidR="00435ECA">
          <w:rPr>
            <w:color w:val="0000FF"/>
            <w:u w:val="single"/>
          </w:rPr>
          <w:t>www.thelabstore.co.uk/water-quality-products/conductivity-meters/</w:t>
        </w:r>
      </w:hyperlink>
    </w:p>
    <w:p w14:paraId="258724ED" w14:textId="77777777" w:rsidR="00435ECA" w:rsidRDefault="00000000">
      <w:pPr>
        <w:widowControl w:val="0"/>
        <w:numPr>
          <w:ilvl w:val="0"/>
          <w:numId w:val="18"/>
        </w:numPr>
        <w:pBdr>
          <w:top w:val="nil"/>
          <w:left w:val="nil"/>
          <w:bottom w:val="nil"/>
          <w:right w:val="nil"/>
          <w:between w:val="nil"/>
        </w:pBdr>
        <w:shd w:val="clear" w:color="auto" w:fill="FFFFFF"/>
        <w:spacing w:after="0" w:line="276" w:lineRule="auto"/>
        <w:rPr>
          <w:color w:val="000000"/>
        </w:rPr>
      </w:pPr>
      <w:r>
        <w:rPr>
          <w:color w:val="000000"/>
        </w:rPr>
        <w:t xml:space="preserve">Information on calibrating thermometers, how to calibrate them, different types of thermometers and why calibration is important – RS: </w:t>
      </w:r>
      <w:hyperlink r:id="rId25">
        <w:r w:rsidR="00435ECA">
          <w:rPr>
            <w:color w:val="0000FF"/>
            <w:u w:val="single"/>
          </w:rPr>
          <w:t>uk.rs-online.com/web/content/discovery/ideas-and-advice/thermometer-calibration-guide</w:t>
        </w:r>
      </w:hyperlink>
    </w:p>
    <w:p w14:paraId="4CA06CFE" w14:textId="77777777" w:rsidR="00435ECA" w:rsidRDefault="00000000">
      <w:pPr>
        <w:widowControl w:val="0"/>
        <w:numPr>
          <w:ilvl w:val="0"/>
          <w:numId w:val="18"/>
        </w:numPr>
        <w:pBdr>
          <w:top w:val="nil"/>
          <w:left w:val="nil"/>
          <w:bottom w:val="nil"/>
          <w:right w:val="nil"/>
          <w:between w:val="nil"/>
        </w:pBdr>
        <w:shd w:val="clear" w:color="auto" w:fill="FFFFFF"/>
        <w:spacing w:after="0" w:line="276" w:lineRule="auto"/>
        <w:rPr>
          <w:color w:val="000000"/>
        </w:rPr>
      </w:pPr>
      <w:r>
        <w:rPr>
          <w:color w:val="000000"/>
        </w:rPr>
        <w:t xml:space="preserve">Information on calibrating balances/scales, why it is necessary and some examples of industries that use balances/scales – Solent Scales: </w:t>
      </w:r>
      <w:hyperlink r:id="rId26">
        <w:r w:rsidR="00435ECA">
          <w:rPr>
            <w:color w:val="0000FF"/>
            <w:u w:val="single"/>
          </w:rPr>
          <w:t>www.solentscales.co.uk/blog/why-is-calibration-so-important-for-industrial-scales/</w:t>
        </w:r>
      </w:hyperlink>
    </w:p>
    <w:p w14:paraId="41821E65" w14:textId="77777777" w:rsidR="00435ECA" w:rsidRDefault="00000000">
      <w:pPr>
        <w:widowControl w:val="0"/>
        <w:numPr>
          <w:ilvl w:val="0"/>
          <w:numId w:val="18"/>
        </w:numPr>
        <w:pBdr>
          <w:top w:val="nil"/>
          <w:left w:val="nil"/>
          <w:bottom w:val="nil"/>
          <w:right w:val="nil"/>
          <w:between w:val="nil"/>
        </w:pBdr>
        <w:shd w:val="clear" w:color="auto" w:fill="FFFFFF"/>
        <w:spacing w:after="0" w:line="276" w:lineRule="auto"/>
      </w:pPr>
      <w:r>
        <w:rPr>
          <w:color w:val="000000"/>
        </w:rPr>
        <w:t>Examples of types of industrial weighing scales and where they are used – RS:</w:t>
      </w:r>
      <w:r>
        <w:t xml:space="preserve"> </w:t>
      </w:r>
      <w:hyperlink r:id="rId27">
        <w:r w:rsidR="00435ECA">
          <w:rPr>
            <w:color w:val="0000FF"/>
            <w:u w:val="single"/>
          </w:rPr>
          <w:t>https://uk.rs-online.com/web/content/discovery/ideas-and-advice/weighing-scales-guide</w:t>
        </w:r>
      </w:hyperlink>
    </w:p>
    <w:p w14:paraId="37D4E587" w14:textId="77777777" w:rsidR="00435ECA" w:rsidRDefault="00000000">
      <w:pPr>
        <w:widowControl w:val="0"/>
        <w:numPr>
          <w:ilvl w:val="0"/>
          <w:numId w:val="18"/>
        </w:numPr>
        <w:pBdr>
          <w:top w:val="nil"/>
          <w:left w:val="nil"/>
          <w:bottom w:val="nil"/>
          <w:right w:val="nil"/>
          <w:between w:val="nil"/>
        </w:pBdr>
        <w:shd w:val="clear" w:color="auto" w:fill="FFFFFF"/>
        <w:spacing w:after="0" w:line="276" w:lineRule="auto"/>
        <w:rPr>
          <w:color w:val="000000"/>
        </w:rPr>
      </w:pPr>
      <w:r>
        <w:rPr>
          <w:color w:val="000000"/>
        </w:rPr>
        <w:t xml:space="preserve">An online PDF giving detailed and extensive information on calibrating mechanical variable volume pipettes, techniques to use and how and when to calibrate pipettes – National Physical Laboratory: </w:t>
      </w:r>
      <w:hyperlink r:id="rId28">
        <w:r w:rsidR="00435ECA">
          <w:rPr>
            <w:color w:val="0000FF"/>
            <w:u w:val="single"/>
          </w:rPr>
          <w:t>https://eprintspublications.npl.co.uk/3026/</w:t>
        </w:r>
      </w:hyperlink>
      <w:r>
        <w:t xml:space="preserve"> </w:t>
      </w:r>
    </w:p>
    <w:p w14:paraId="7D7647E7" w14:textId="13D6DB2C" w:rsidR="00435ECA" w:rsidRDefault="00000000">
      <w:pPr>
        <w:widowControl w:val="0"/>
        <w:numPr>
          <w:ilvl w:val="0"/>
          <w:numId w:val="18"/>
        </w:numPr>
        <w:pBdr>
          <w:top w:val="nil"/>
          <w:left w:val="nil"/>
          <w:bottom w:val="nil"/>
          <w:right w:val="nil"/>
          <w:between w:val="nil"/>
        </w:pBdr>
        <w:shd w:val="clear" w:color="auto" w:fill="FFFFFF"/>
        <w:spacing w:after="0" w:line="276" w:lineRule="auto"/>
        <w:rPr>
          <w:color w:val="000000"/>
        </w:rPr>
      </w:pPr>
      <w:r>
        <w:rPr>
          <w:color w:val="000000"/>
        </w:rPr>
        <w:t xml:space="preserve">Information on calibrating mechanical variable-volume pipettes, step-by-step instructions on how to calibrate pipettes, when to calibrate them and a small number of consequences of not calibrating – </w:t>
      </w:r>
      <w:proofErr w:type="spellStart"/>
      <w:r>
        <w:rPr>
          <w:color w:val="000000"/>
        </w:rPr>
        <w:t>BiteSizeBio</w:t>
      </w:r>
      <w:proofErr w:type="spellEnd"/>
      <w:r>
        <w:rPr>
          <w:color w:val="000000"/>
        </w:rPr>
        <w:t xml:space="preserve">: </w:t>
      </w:r>
      <w:hyperlink r:id="rId29">
        <w:r w:rsidR="00435ECA">
          <w:rPr>
            <w:color w:val="0000FF"/>
            <w:u w:val="single"/>
          </w:rPr>
          <w:t>bitesizebio.com/40766/performing-</w:t>
        </w:r>
        <w:r w:rsidR="00435ECA">
          <w:rPr>
            <w:color w:val="0000FF"/>
            <w:u w:val="single"/>
          </w:rPr>
          <w:lastRenderedPageBreak/>
          <w:t>pipette-calibration-yourself</w:t>
        </w:r>
      </w:hyperlink>
    </w:p>
    <w:p w14:paraId="3DB15D48" w14:textId="702F7AF8" w:rsidR="00435ECA" w:rsidRDefault="00000000">
      <w:pPr>
        <w:widowControl w:val="0"/>
        <w:numPr>
          <w:ilvl w:val="0"/>
          <w:numId w:val="16"/>
        </w:numPr>
        <w:pBdr>
          <w:top w:val="nil"/>
          <w:left w:val="nil"/>
          <w:bottom w:val="nil"/>
          <w:right w:val="nil"/>
          <w:between w:val="nil"/>
        </w:pBdr>
        <w:shd w:val="clear" w:color="auto" w:fill="FFFFFF"/>
        <w:spacing w:after="0" w:line="276" w:lineRule="auto"/>
        <w:rPr>
          <w:color w:val="000000"/>
        </w:rPr>
      </w:pPr>
      <w:r>
        <w:rPr>
          <w:color w:val="000000"/>
        </w:rPr>
        <w:t>A four-minute video on pipette calibration and the equipment, procedures and environment needed for success, and a video guide on how to perform a pipette calibration</w:t>
      </w:r>
      <w:r w:rsidR="008446BE">
        <w:rPr>
          <w:color w:val="000000"/>
        </w:rPr>
        <w:t xml:space="preserve"> – Sartorius</w:t>
      </w:r>
      <w:r>
        <w:rPr>
          <w:color w:val="000000"/>
        </w:rPr>
        <w:t xml:space="preserve">: </w:t>
      </w:r>
      <w:hyperlink r:id="rId30">
        <w:r w:rsidR="00435ECA">
          <w:rPr>
            <w:color w:val="0000FF"/>
            <w:u w:val="single"/>
          </w:rPr>
          <w:t>www.youtube.com/watch?app=desktop&amp;v=fyOV9iyZMNY</w:t>
        </w:r>
      </w:hyperlink>
    </w:p>
    <w:p w14:paraId="58547071" w14:textId="77777777" w:rsidR="00435ECA" w:rsidRDefault="00000000">
      <w:pPr>
        <w:widowControl w:val="0"/>
        <w:numPr>
          <w:ilvl w:val="0"/>
          <w:numId w:val="18"/>
        </w:numPr>
        <w:pBdr>
          <w:top w:val="nil"/>
          <w:left w:val="nil"/>
          <w:bottom w:val="nil"/>
          <w:right w:val="nil"/>
          <w:between w:val="nil"/>
        </w:pBdr>
        <w:shd w:val="clear" w:color="auto" w:fill="FFFFFF"/>
        <w:spacing w:after="0" w:line="276" w:lineRule="auto"/>
      </w:pPr>
      <w:r>
        <w:rPr>
          <w:color w:val="000000"/>
        </w:rPr>
        <w:t xml:space="preserve">A website giving information on calibration and checking the accuracy of a pipette, including other tests that can be performed (e.g. gravimetric analysis) and further calculations that could be performed to get a more accurate report of the calibration of the pipette – Integra: </w:t>
      </w:r>
      <w:hyperlink r:id="rId31">
        <w:r w:rsidR="00435ECA">
          <w:rPr>
            <w:color w:val="0000FF"/>
            <w:u w:val="single"/>
          </w:rPr>
          <w:t>www.integra-biosciences.com/united-kingdom/en/calibration-check-how-calculate-accuracy-and-precision-pipette</w:t>
        </w:r>
      </w:hyperlink>
    </w:p>
    <w:p w14:paraId="3A6A7E5C" w14:textId="34E4768F" w:rsidR="008A0085" w:rsidRDefault="00000000">
      <w:pPr>
        <w:widowControl w:val="0"/>
        <w:numPr>
          <w:ilvl w:val="0"/>
          <w:numId w:val="18"/>
        </w:numPr>
        <w:pBdr>
          <w:top w:val="nil"/>
          <w:left w:val="nil"/>
          <w:bottom w:val="nil"/>
          <w:right w:val="nil"/>
          <w:between w:val="nil"/>
        </w:pBdr>
        <w:shd w:val="clear" w:color="auto" w:fill="FFFFFF"/>
        <w:spacing w:after="0" w:line="276" w:lineRule="auto"/>
      </w:pPr>
      <w:r>
        <w:t xml:space="preserve">Materials for topics to support Health and Science T-levels are also available on the NCFE YouTube Channel at: </w:t>
      </w:r>
      <w:hyperlink r:id="rId32">
        <w:r w:rsidR="00435ECA">
          <w:rPr>
            <w:color w:val="0000FF"/>
            <w:u w:val="single"/>
          </w:rPr>
          <w:t>https://www.youtube.com/playlist?list=PL05CIlRfHw9iJ-Ga_OSWeRXU_ZDyaKJ5v</w:t>
        </w:r>
      </w:hyperlink>
    </w:p>
    <w:p w14:paraId="101B9104" w14:textId="77777777" w:rsidR="00732CA1" w:rsidRDefault="00732CA1">
      <w:r>
        <w:rPr>
          <w:noProof/>
        </w:rPr>
        <w:drawing>
          <wp:anchor distT="0" distB="0" distL="114300" distR="114300" simplePos="0" relativeHeight="251660288" behindDoc="0" locked="0" layoutInCell="1" hidden="0" allowOverlap="1" wp14:anchorId="5122776D" wp14:editId="071D98C1">
            <wp:simplePos x="0" y="0"/>
            <wp:positionH relativeFrom="column">
              <wp:posOffset>120319</wp:posOffset>
            </wp:positionH>
            <wp:positionV relativeFrom="paragraph">
              <wp:posOffset>240665</wp:posOffset>
            </wp:positionV>
            <wp:extent cx="462915" cy="462915"/>
            <wp:effectExtent l="0" t="0" r="0" b="0"/>
            <wp:wrapSquare wrapText="bothSides" distT="0" distB="0" distL="114300" distR="114300"/>
            <wp:docPr id="1352911495" name="image2.png" descr="A pink and black sign&#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2.png" descr="A pink and black sign&#10;&#10;Description automatically generated"/>
                    <pic:cNvPicPr preferRelativeResize="0"/>
                  </pic:nvPicPr>
                  <pic:blipFill>
                    <a:blip r:embed="rId33"/>
                    <a:srcRect/>
                    <a:stretch>
                      <a:fillRect/>
                    </a:stretch>
                  </pic:blipFill>
                  <pic:spPr>
                    <a:xfrm>
                      <a:off x="0" y="0"/>
                      <a:ext cx="462915" cy="462915"/>
                    </a:xfrm>
                    <a:prstGeom prst="rect">
                      <a:avLst/>
                    </a:prstGeom>
                    <a:ln/>
                  </pic:spPr>
                </pic:pic>
              </a:graphicData>
            </a:graphic>
          </wp:anchor>
        </w:drawing>
      </w:r>
      <w:r>
        <w:rPr>
          <w:noProof/>
        </w:rPr>
        <mc:AlternateContent>
          <mc:Choice Requires="wps">
            <w:drawing>
              <wp:anchor distT="0" distB="0" distL="114300" distR="114300" simplePos="0" relativeHeight="251659264" behindDoc="0" locked="0" layoutInCell="1" hidden="0" allowOverlap="1" wp14:anchorId="35185712" wp14:editId="1A7185A0">
                <wp:simplePos x="0" y="0"/>
                <wp:positionH relativeFrom="margin">
                  <wp:align>center</wp:align>
                </wp:positionH>
                <wp:positionV relativeFrom="paragraph">
                  <wp:posOffset>197513</wp:posOffset>
                </wp:positionV>
                <wp:extent cx="5760720" cy="2776220"/>
                <wp:effectExtent l="0" t="0" r="0" b="5080"/>
                <wp:wrapSquare wrapText="bothSides" distT="0" distB="0" distL="114300" distR="114300"/>
                <wp:docPr id="1352911493" name="Rectangle 1352911493"/>
                <wp:cNvGraphicFramePr/>
                <a:graphic xmlns:a="http://schemas.openxmlformats.org/drawingml/2006/main">
                  <a:graphicData uri="http://schemas.microsoft.com/office/word/2010/wordprocessingShape">
                    <wps:wsp>
                      <wps:cNvSpPr/>
                      <wps:spPr>
                        <a:xfrm>
                          <a:off x="0" y="0"/>
                          <a:ext cx="5760720" cy="2776220"/>
                        </a:xfrm>
                        <a:prstGeom prst="rect">
                          <a:avLst/>
                        </a:prstGeom>
                        <a:solidFill>
                          <a:srgbClr val="F2F2F2"/>
                        </a:solidFill>
                        <a:ln>
                          <a:noFill/>
                        </a:ln>
                      </wps:spPr>
                      <wps:txbx>
                        <w:txbxContent>
                          <w:p w14:paraId="03684C3E" w14:textId="77777777" w:rsidR="00435ECA" w:rsidRDefault="00000000">
                            <w:pPr>
                              <w:spacing w:line="258" w:lineRule="auto"/>
                              <w:ind w:firstLine="720"/>
                              <w:textDirection w:val="btLr"/>
                            </w:pPr>
                            <w:r>
                              <w:rPr>
                                <w:color w:val="466318"/>
                                <w:sz w:val="28"/>
                              </w:rPr>
                              <w:t xml:space="preserve">HEALTH AND SAFETY </w:t>
                            </w:r>
                          </w:p>
                          <w:p w14:paraId="5341A34A" w14:textId="77777777" w:rsidR="00435ECA" w:rsidRDefault="00000000">
                            <w:pPr>
                              <w:spacing w:line="258" w:lineRule="auto"/>
                              <w:ind w:firstLine="720"/>
                              <w:textDirection w:val="btLr"/>
                            </w:pPr>
                            <w:r>
                              <w:rPr>
                                <w:sz w:val="20"/>
                              </w:rPr>
                              <w:t>This topic has been safety checked but not trialled by CLEAPSS.</w:t>
                            </w:r>
                          </w:p>
                          <w:p w14:paraId="182233A3" w14:textId="1A6BD767" w:rsidR="00435ECA" w:rsidRDefault="00000000">
                            <w:pPr>
                              <w:spacing w:line="258" w:lineRule="auto"/>
                              <w:textDirection w:val="btLr"/>
                            </w:pPr>
                            <w:r>
                              <w:rPr>
                                <w:sz w:val="20"/>
                              </w:rPr>
                              <w:t>It is assumed that activities outlined in th</w:t>
                            </w:r>
                            <w:r w:rsidR="008446BE">
                              <w:rPr>
                                <w:sz w:val="20"/>
                              </w:rPr>
                              <w:t>e</w:t>
                            </w:r>
                            <w:r>
                              <w:rPr>
                                <w:sz w:val="20"/>
                              </w:rPr>
                              <w:t>s</w:t>
                            </w:r>
                            <w:r w:rsidR="008446BE">
                              <w:rPr>
                                <w:sz w:val="20"/>
                              </w:rPr>
                              <w:t>e</w:t>
                            </w:r>
                            <w:r>
                              <w:rPr>
                                <w:sz w:val="20"/>
                              </w:rPr>
                              <w:t xml:space="preserve"> Teaching Note</w:t>
                            </w:r>
                            <w:r w:rsidR="008446BE">
                              <w:rPr>
                                <w:sz w:val="20"/>
                              </w:rPr>
                              <w:t>s</w:t>
                            </w:r>
                            <w:r>
                              <w:rPr>
                                <w:sz w:val="20"/>
                              </w:rPr>
                              <w:t xml:space="preserve"> will be undertaken in suitable facilities or work areas and that good practices, appropriate use policies and procedures will be observed. Teachers should consult their employers’ risk assessments before use and consider whether any modification is necessary for the particular circumstances of their own class/institution.</w:t>
                            </w:r>
                          </w:p>
                          <w:p w14:paraId="7323C150" w14:textId="77777777" w:rsidR="00435ECA" w:rsidRDefault="00000000">
                            <w:pPr>
                              <w:spacing w:line="258" w:lineRule="auto"/>
                              <w:textDirection w:val="btLr"/>
                            </w:pPr>
                            <w:r>
                              <w:rPr>
                                <w:sz w:val="20"/>
                              </w:rPr>
                              <w:t xml:space="preserve">For practical activities, the Technical Education Networks programme has tried to ensure that experiments are healthy and safe to use in colleges and schools, and that any recognised hazards have been indicated together with appropriate control measures (safety precautions). It is assumed that experiments and activities will be undertaken in suitable laboratories or work areas and that good laboratory practices will be observed. To access the CLEAPSS materials in this suite, institutions will need to be a member of CLEAPSS. Further details are available at </w:t>
                            </w:r>
                            <w:r>
                              <w:rPr>
                                <w:color w:val="0000FF"/>
                                <w:sz w:val="20"/>
                                <w:u w:val="single"/>
                              </w:rPr>
                              <w:t>www.cleapss.org.uk</w:t>
                            </w:r>
                            <w:r>
                              <w:rPr>
                                <w:sz w:val="20"/>
                              </w:rPr>
                              <w:t xml:space="preserve"> If necessary, CLEAPSS members can obtain further advice by contacting the Helpline by email at </w:t>
                            </w:r>
                            <w:r>
                              <w:rPr>
                                <w:color w:val="0000FF"/>
                                <w:sz w:val="20"/>
                                <w:u w:val="single"/>
                              </w:rPr>
                              <w:t>science@cleapss.org.uk</w:t>
                            </w:r>
                            <w:r>
                              <w:rPr>
                                <w:sz w:val="20"/>
                              </w:rPr>
                              <w:t xml:space="preserve"> or on 01895 251496.</w:t>
                            </w:r>
                          </w:p>
                        </w:txbxContent>
                      </wps:txbx>
                      <wps:bodyPr spcFirstLastPara="1" wrap="square" lIns="91425" tIns="45700" rIns="91425" bIns="45700" anchor="ctr" anchorCtr="0">
                        <a:noAutofit/>
                      </wps:bodyPr>
                    </wps:wsp>
                  </a:graphicData>
                </a:graphic>
              </wp:anchor>
            </w:drawing>
          </mc:Choice>
          <mc:Fallback>
            <w:pict>
              <v:rect w14:anchorId="35185712" id="Rectangle 1352911493" o:spid="_x0000_s1027" style="position:absolute;margin-left:0;margin-top:15.55pt;width:453.6pt;height:218.6pt;z-index:251659264;visibility:visible;mso-wrap-style:square;mso-wrap-distance-left:9pt;mso-wrap-distance-top:0;mso-wrap-distance-right:9pt;mso-wrap-distance-bottom:0;mso-position-horizontal:center;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4OEMxwEAAIEDAAAOAAAAZHJzL2Uyb0RvYy54bWysU9uK2zAQfS/0H4TeGztmE7cmzlJ2SSks&#10;bWDbD5BlORbIkjqjxM7fdySnSdq+lWKQNRcdnTkz2jxOg2EnBaidrflykXOmrHSttoeaf/+2e/ee&#10;MwzCtsI4q2p+Vsgft2/fbEZfqcL1zrQKGIFYrEZf8z4EX2UZyl4NAhfOK0vBzsEgAplwyFoQI6EP&#10;JivyfJ2NDloPTipE8j7PQb5N+F2nZPjadagCMzUnbiGtkNYmrtl2I6oDCN9reaEh/oHFILSlS69Q&#10;zyIIdgT9F9SgJTh0XVhIN2Su67RUqQaqZpn/Uc1rL7xKtZA46K8y4f+DlV9Or34PJMPosULaxiqm&#10;Dob4J35sSmKdr2KpKTBJzlW5zsuCNJUUK8pyXZBBONntuAcMn5QbWNzUHKgbSSRxesEwp/5Kibeh&#10;M7rdaWOSAYfmyQA7CercrojfBf23NGNjsnXx2IwYPdmtmLgLUzMx3dJ8RojoaVx73gNDL3eauL0I&#10;DHsB1PklZyNNQ83xx1GA4sx8tiT3h+VDsaLxScbDqsypbriPNPcRYWXvaMhkAM5m4ymkoZvJfjwG&#10;1+mkwI3MhTX1OWl4mck4SPd2yrq9nO1PAAAA//8DAFBLAwQUAAYACAAAACEAlvsxlt4AAAAHAQAA&#10;DwAAAGRycy9kb3ducmV2LnhtbEyPwU7DMBBE70j8g7VI3KiTtiptmk2FkDggpQcKiji68ZJE2OvI&#10;dtvw95gTPY5mNPOm3E3WiDP5MDhGyGcZCOLW6YE7hI/3l4c1iBAVa2UcE8IPBdhVtzelKrS78Bud&#10;D7ETqYRDoRD6GMdCytD2ZFWYuZE4eV/OWxWT9J3UXl1SuTVynmUradXAaaFXIz331H4fThbB75ev&#10;WtfN/rM22sSsaeo6NIj3d9PTFkSkKf6H4Q8/oUOVmI7uxDoIg5CORIRFnoNI7iZ7nIM4IixX6wXI&#10;qpTX/NUvAAAA//8DAFBLAQItABQABgAIAAAAIQC2gziS/gAAAOEBAAATAAAAAAAAAAAAAAAAAAAA&#10;AABbQ29udGVudF9UeXBlc10ueG1sUEsBAi0AFAAGAAgAAAAhADj9If/WAAAAlAEAAAsAAAAAAAAA&#10;AAAAAAAALwEAAF9yZWxzLy5yZWxzUEsBAi0AFAAGAAgAAAAhAKLg4QzHAQAAgQMAAA4AAAAAAAAA&#10;AAAAAAAALgIAAGRycy9lMm9Eb2MueG1sUEsBAi0AFAAGAAgAAAAhAJb7MZbeAAAABwEAAA8AAAAA&#10;AAAAAAAAAAAAIQQAAGRycy9kb3ducmV2LnhtbFBLBQYAAAAABAAEAPMAAAAsBQAAAAA=&#10;" fillcolor="#f2f2f2" stroked="f">
                <v:textbox inset="2.53958mm,1.2694mm,2.53958mm,1.2694mm">
                  <w:txbxContent>
                    <w:p w14:paraId="03684C3E" w14:textId="77777777" w:rsidR="00435ECA" w:rsidRDefault="00000000">
                      <w:pPr>
                        <w:spacing w:line="258" w:lineRule="auto"/>
                        <w:ind w:firstLine="720"/>
                        <w:textDirection w:val="btLr"/>
                      </w:pPr>
                      <w:r>
                        <w:rPr>
                          <w:color w:val="466318"/>
                          <w:sz w:val="28"/>
                        </w:rPr>
                        <w:t xml:space="preserve">HEALTH AND SAFETY </w:t>
                      </w:r>
                    </w:p>
                    <w:p w14:paraId="5341A34A" w14:textId="77777777" w:rsidR="00435ECA" w:rsidRDefault="00000000">
                      <w:pPr>
                        <w:spacing w:line="258" w:lineRule="auto"/>
                        <w:ind w:firstLine="720"/>
                        <w:textDirection w:val="btLr"/>
                      </w:pPr>
                      <w:r>
                        <w:rPr>
                          <w:sz w:val="20"/>
                        </w:rPr>
                        <w:t>This topic has been safety checked but not trialled by CLEAPSS.</w:t>
                      </w:r>
                    </w:p>
                    <w:p w14:paraId="182233A3" w14:textId="1A6BD767" w:rsidR="00435ECA" w:rsidRDefault="00000000">
                      <w:pPr>
                        <w:spacing w:line="258" w:lineRule="auto"/>
                        <w:textDirection w:val="btLr"/>
                      </w:pPr>
                      <w:r>
                        <w:rPr>
                          <w:sz w:val="20"/>
                        </w:rPr>
                        <w:t>It is assumed that activities outlined in th</w:t>
                      </w:r>
                      <w:r w:rsidR="008446BE">
                        <w:rPr>
                          <w:sz w:val="20"/>
                        </w:rPr>
                        <w:t>e</w:t>
                      </w:r>
                      <w:r>
                        <w:rPr>
                          <w:sz w:val="20"/>
                        </w:rPr>
                        <w:t>s</w:t>
                      </w:r>
                      <w:r w:rsidR="008446BE">
                        <w:rPr>
                          <w:sz w:val="20"/>
                        </w:rPr>
                        <w:t>e</w:t>
                      </w:r>
                      <w:r>
                        <w:rPr>
                          <w:sz w:val="20"/>
                        </w:rPr>
                        <w:t xml:space="preserve"> Teaching Note</w:t>
                      </w:r>
                      <w:r w:rsidR="008446BE">
                        <w:rPr>
                          <w:sz w:val="20"/>
                        </w:rPr>
                        <w:t>s</w:t>
                      </w:r>
                      <w:r>
                        <w:rPr>
                          <w:sz w:val="20"/>
                        </w:rPr>
                        <w:t xml:space="preserve"> will be undertaken in suitable facilities or work areas and that good practices, appropriate use policies and procedures will be observed. Teachers should consult their employers’ risk assessments before use and consider whether any modification is necessary for the particular circumstances of their own class/institution.</w:t>
                      </w:r>
                    </w:p>
                    <w:p w14:paraId="7323C150" w14:textId="77777777" w:rsidR="00435ECA" w:rsidRDefault="00000000">
                      <w:pPr>
                        <w:spacing w:line="258" w:lineRule="auto"/>
                        <w:textDirection w:val="btLr"/>
                      </w:pPr>
                      <w:r>
                        <w:rPr>
                          <w:sz w:val="20"/>
                        </w:rPr>
                        <w:t xml:space="preserve">For practical activities, the Technical Education Networks programme has tried to ensure that experiments are healthy and safe to use in colleges and schools, and that any recognised hazards have been indicated together with appropriate control measures (safety precautions). It is assumed that experiments and activities will be undertaken in suitable laboratories or work areas and that good laboratory practices will be observed. To access the CLEAPSS materials in this suite, institutions will need to be a member of CLEAPSS. Further details are available at </w:t>
                      </w:r>
                      <w:r>
                        <w:rPr>
                          <w:color w:val="0000FF"/>
                          <w:sz w:val="20"/>
                          <w:u w:val="single"/>
                        </w:rPr>
                        <w:t>www.cleapss.org.uk</w:t>
                      </w:r>
                      <w:r>
                        <w:rPr>
                          <w:sz w:val="20"/>
                        </w:rPr>
                        <w:t xml:space="preserve"> If necessary, CLEAPSS members can obtain further advice by contacting the Helpline by email at </w:t>
                      </w:r>
                      <w:r>
                        <w:rPr>
                          <w:color w:val="0000FF"/>
                          <w:sz w:val="20"/>
                          <w:u w:val="single"/>
                        </w:rPr>
                        <w:t>science@cleapss.org.uk</w:t>
                      </w:r>
                      <w:r>
                        <w:rPr>
                          <w:sz w:val="20"/>
                        </w:rPr>
                        <w:t xml:space="preserve"> or on 01895 251496.</w:t>
                      </w:r>
                    </w:p>
                  </w:txbxContent>
                </v:textbox>
                <w10:wrap type="square" anchorx="margin"/>
              </v:rect>
            </w:pict>
          </mc:Fallback>
        </mc:AlternateContent>
      </w:r>
      <w:r>
        <w:rPr>
          <w:noProof/>
        </w:rPr>
        <mc:AlternateContent>
          <mc:Choice Requires="wps">
            <w:drawing>
              <wp:anchor distT="0" distB="0" distL="114300" distR="114300" simplePos="0" relativeHeight="251662336" behindDoc="0" locked="0" layoutInCell="1" hidden="0" allowOverlap="1" wp14:anchorId="5A0643CC" wp14:editId="08441465">
                <wp:simplePos x="0" y="0"/>
                <wp:positionH relativeFrom="margin">
                  <wp:align>center</wp:align>
                </wp:positionH>
                <wp:positionV relativeFrom="paragraph">
                  <wp:posOffset>3101837</wp:posOffset>
                </wp:positionV>
                <wp:extent cx="5741035" cy="2257425"/>
                <wp:effectExtent l="0" t="0" r="0" b="9525"/>
                <wp:wrapSquare wrapText="bothSides" distT="0" distB="0" distL="114300" distR="114300"/>
                <wp:docPr id="1352911494" name="Rectangle 1352911494"/>
                <wp:cNvGraphicFramePr/>
                <a:graphic xmlns:a="http://schemas.openxmlformats.org/drawingml/2006/main">
                  <a:graphicData uri="http://schemas.microsoft.com/office/word/2010/wordprocessingShape">
                    <wps:wsp>
                      <wps:cNvSpPr/>
                      <wps:spPr>
                        <a:xfrm>
                          <a:off x="0" y="0"/>
                          <a:ext cx="5741035" cy="2257425"/>
                        </a:xfrm>
                        <a:prstGeom prst="rect">
                          <a:avLst/>
                        </a:prstGeom>
                        <a:solidFill>
                          <a:srgbClr val="F2F2F2"/>
                        </a:solidFill>
                        <a:ln>
                          <a:noFill/>
                        </a:ln>
                      </wps:spPr>
                      <wps:txbx>
                        <w:txbxContent>
                          <w:p w14:paraId="04EDBE06" w14:textId="77777777" w:rsidR="008A0085" w:rsidRDefault="008A0085" w:rsidP="008A0085">
                            <w:pPr>
                              <w:spacing w:line="258" w:lineRule="auto"/>
                              <w:textDirection w:val="btLr"/>
                            </w:pPr>
                            <w:r>
                              <w:rPr>
                                <w:color w:val="466318"/>
                                <w:sz w:val="28"/>
                              </w:rPr>
                              <w:t xml:space="preserve">Acknowledgements </w:t>
                            </w:r>
                          </w:p>
                          <w:p w14:paraId="1136EC1C" w14:textId="77777777" w:rsidR="00732CA1" w:rsidRDefault="008A0085" w:rsidP="00732CA1">
                            <w:pPr>
                              <w:spacing w:line="258" w:lineRule="auto"/>
                              <w:textDirection w:val="btLr"/>
                            </w:pPr>
                            <w:r>
                              <w:rPr>
                                <w:sz w:val="20"/>
                              </w:rPr>
                              <w:t xml:space="preserve">We are grateful to the following </w:t>
                            </w:r>
                            <w:r w:rsidR="00527C29">
                              <w:rPr>
                                <w:sz w:val="20"/>
                              </w:rPr>
                              <w:t xml:space="preserve">individuals and </w:t>
                            </w:r>
                            <w:r>
                              <w:rPr>
                                <w:sz w:val="20"/>
                              </w:rPr>
                              <w:t>organisations for their input</w:t>
                            </w:r>
                            <w:r w:rsidR="00527C29">
                              <w:rPr>
                                <w:sz w:val="20"/>
                              </w:rPr>
                              <w:t xml:space="preserve"> and support</w:t>
                            </w:r>
                            <w:r>
                              <w:rPr>
                                <w:sz w:val="20"/>
                              </w:rPr>
                              <w:t>: Alyssa Charles (author); Alison Ackroyd (teacher advisor); Rosalind Eccles (teacher advisor); Alex Wright (advisor); CLEAPSS; NCFE;</w:t>
                            </w:r>
                            <w:r w:rsidR="00527C29">
                              <w:rPr>
                                <w:sz w:val="20"/>
                              </w:rPr>
                              <w:t xml:space="preserve"> Alex Wright, University of Kent;</w:t>
                            </w:r>
                            <w:r>
                              <w:rPr>
                                <w:sz w:val="20"/>
                              </w:rPr>
                              <w:t xml:space="preserve"> Tahmina Hussain, Institute of Biomedical Science and University of Salford; Jorge Alvarez, South East Laboratories Ltd; Griff Crouch, GPC Clear Solutions; Nabil Mugharbel, Mid Kent College.</w:t>
                            </w:r>
                          </w:p>
                          <w:p w14:paraId="5424FC9B" w14:textId="1695F078" w:rsidR="008A0085" w:rsidRPr="00732CA1" w:rsidRDefault="008A0085" w:rsidP="00732CA1">
                            <w:pPr>
                              <w:spacing w:line="258" w:lineRule="auto"/>
                              <w:textDirection w:val="btLr"/>
                            </w:pPr>
                            <w:r>
                              <w:rPr>
                                <w:sz w:val="20"/>
                              </w:rPr>
                              <w:t>Thank you to copyright holders for permission to use artwork, photographs and other copyrighted material: credits are included alongside their position in the materials. Every effort has been made to contact copyright holders of content reproduced in this topic. Omissions will be rectified in future versions. Please contact us at:</w:t>
                            </w:r>
                            <w:r>
                              <w:rPr>
                                <w:b/>
                                <w:color w:val="000000"/>
                                <w:sz w:val="20"/>
                              </w:rPr>
                              <w:t xml:space="preserve"> </w:t>
                            </w:r>
                            <w:hyperlink r:id="rId34" w:history="1">
                              <w:r w:rsidRPr="008432E2">
                                <w:rPr>
                                  <w:rStyle w:val="Hyperlink"/>
                                  <w:sz w:val="20"/>
                                </w:rPr>
                                <w:t>www.technicaleducationnetworks.org.uk/contact</w:t>
                              </w:r>
                            </w:hyperlink>
                          </w:p>
                          <w:p w14:paraId="29FB95CF" w14:textId="77777777" w:rsidR="008A0085" w:rsidRPr="008A0085" w:rsidRDefault="008A0085" w:rsidP="008A0085">
                            <w:pPr>
                              <w:spacing w:after="0" w:line="240" w:lineRule="auto"/>
                              <w:textDirection w:val="btLr"/>
                              <w:rPr>
                                <w:sz w:val="20"/>
                              </w:rPr>
                            </w:pPr>
                            <w:r w:rsidRPr="000C7FAD">
                              <w:rPr>
                                <w:sz w:val="20"/>
                              </w:rPr>
                              <w:t xml:space="preserve">T Level Technical Qualification is a qualification approved and managed by </w:t>
                            </w:r>
                            <w:proofErr w:type="spellStart"/>
                            <w:r w:rsidRPr="000C7FAD">
                              <w:rPr>
                                <w:sz w:val="20"/>
                              </w:rPr>
                              <w:t>IfATE</w:t>
                            </w:r>
                            <w:proofErr w:type="spellEnd"/>
                            <w:r>
                              <w:rPr>
                                <w:sz w:val="20"/>
                              </w:rPr>
                              <w:t>.</w:t>
                            </w:r>
                          </w:p>
                        </w:txbxContent>
                      </wps:txbx>
                      <wps:bodyPr spcFirstLastPara="1" wrap="square" lIns="91425" tIns="45700" rIns="91425" bIns="45700" anchor="ctr" anchorCtr="0">
                        <a:noAutofit/>
                      </wps:bodyPr>
                    </wps:wsp>
                  </a:graphicData>
                </a:graphic>
                <wp14:sizeRelH relativeFrom="margin">
                  <wp14:pctWidth>0</wp14:pctWidth>
                </wp14:sizeRelH>
                <wp14:sizeRelV relativeFrom="margin">
                  <wp14:pctHeight>0</wp14:pctHeight>
                </wp14:sizeRelV>
              </wp:anchor>
            </w:drawing>
          </mc:Choice>
          <mc:Fallback>
            <w:pict>
              <v:rect w14:anchorId="5A0643CC" id="Rectangle 1352911494" o:spid="_x0000_s1028" style="position:absolute;margin-left:0;margin-top:244.25pt;width:452.05pt;height:177.75pt;z-index:251662336;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ff3VxQEAAIEDAAAOAAAAZHJzL2Uyb0RvYy54bWysU9uO0zAQfUfiHyy/01zYshA1XaFdFSGt&#10;oNLCBziO3VhybDPjNunfM3ZLW+ANoUiO5+LjM2fGq4d5tOygAI13La8WJWfKSd8bt2v592+bN+85&#10;wyhcL6x3quVHhfxh/frVagqNqv3gba+AEYjDZgotH2IMTVGgHNQocOGDchTUHkYRyYRd0YOYCH20&#10;RV2W74rJQx/AS4VI3qdTkK8zvtZKxq9ao4rMtpy4xbxCXru0FuuVaHYgwmDkmYb4BxajMI4uvUA9&#10;iSjYHsxfUKOR4NHruJB+LLzWRqpcA1VTlX9U8zKIoHItJA6Gi0z4/2Dll8NL2ALJMAVskLapilnD&#10;mP7Ej81ZrONFLDVHJsm5vL+ryrdLziTF6prMepnkLK7HA2D8pPzI0qblQN3IIonDM8ZT6q+UdBt6&#10;a/qNsTYbsOseLbCDoM5t6vSd0X9Lsy4lO5+OnRCTp7gWk3Zx7mZmeqKZIJKn8/1xCwyD3Bji9iww&#10;bgVQ5yvOJpqGluOPvQDFmf3sSO4PVaqOxWzcLe9LmiW4jXS3EeHk4GnIZATOTsZjzEN3IvtxH702&#10;WYErmTNr6nPW8DyTaZBu7Zx1fTnrnwAAAP//AwBQSwMEFAAGAAgAAAAhAO1ez27dAAAACAEAAA8A&#10;AABkcnMvZG93bnJldi54bWxMj0FLxDAUhO+C/yE8wZubrESpta+LCB6E7sFdKR6zzbMtJi+lye7W&#10;f2886XGYYeabarN4J040xzEwwnqlQBB3wY7cI7zvX24KEDEZtsYFJoRvirCpLy8qU9pw5jc67VIv&#10;cgnH0iAMKU2llLEbyJu4ChNx9j7D7E3Kcu6lnc05l3snb5W6l96MnBcGM9HzQN3X7ugR5q1+tbZp&#10;tx+Nsy6ptm2a2CJeXy1PjyASLekvDL/4GR3qzHQIR7ZROIR8JCHoorgDke0HpdcgDgiF1gpkXcn/&#10;B+ofAAAA//8DAFBLAQItABQABgAIAAAAIQC2gziS/gAAAOEBAAATAAAAAAAAAAAAAAAAAAAAAABb&#10;Q29udGVudF9UeXBlc10ueG1sUEsBAi0AFAAGAAgAAAAhADj9If/WAAAAlAEAAAsAAAAAAAAAAAAA&#10;AAAALwEAAF9yZWxzLy5yZWxzUEsBAi0AFAAGAAgAAAAhAFR9/dXFAQAAgQMAAA4AAAAAAAAAAAAA&#10;AAAALgIAAGRycy9lMm9Eb2MueG1sUEsBAi0AFAAGAAgAAAAhAO1ez27dAAAACAEAAA8AAAAAAAAA&#10;AAAAAAAAHwQAAGRycy9kb3ducmV2LnhtbFBLBQYAAAAABAAEAPMAAAApBQAAAAA=&#10;" fillcolor="#f2f2f2" stroked="f">
                <v:textbox inset="2.53958mm,1.2694mm,2.53958mm,1.2694mm">
                  <w:txbxContent>
                    <w:p w14:paraId="04EDBE06" w14:textId="77777777" w:rsidR="008A0085" w:rsidRDefault="008A0085" w:rsidP="008A0085">
                      <w:pPr>
                        <w:spacing w:line="258" w:lineRule="auto"/>
                        <w:textDirection w:val="btLr"/>
                      </w:pPr>
                      <w:r>
                        <w:rPr>
                          <w:color w:val="466318"/>
                          <w:sz w:val="28"/>
                        </w:rPr>
                        <w:t xml:space="preserve">Acknowledgements </w:t>
                      </w:r>
                    </w:p>
                    <w:p w14:paraId="1136EC1C" w14:textId="77777777" w:rsidR="00732CA1" w:rsidRDefault="008A0085" w:rsidP="00732CA1">
                      <w:pPr>
                        <w:spacing w:line="258" w:lineRule="auto"/>
                        <w:textDirection w:val="btLr"/>
                      </w:pPr>
                      <w:r>
                        <w:rPr>
                          <w:sz w:val="20"/>
                        </w:rPr>
                        <w:t xml:space="preserve">We are grateful to the following </w:t>
                      </w:r>
                      <w:r w:rsidR="00527C29">
                        <w:rPr>
                          <w:sz w:val="20"/>
                        </w:rPr>
                        <w:t xml:space="preserve">individuals and </w:t>
                      </w:r>
                      <w:r>
                        <w:rPr>
                          <w:sz w:val="20"/>
                        </w:rPr>
                        <w:t>organisations for their input</w:t>
                      </w:r>
                      <w:r w:rsidR="00527C29">
                        <w:rPr>
                          <w:sz w:val="20"/>
                        </w:rPr>
                        <w:t xml:space="preserve"> and support</w:t>
                      </w:r>
                      <w:r>
                        <w:rPr>
                          <w:sz w:val="20"/>
                        </w:rPr>
                        <w:t>: Alyssa Charles (author); Alison Ackroyd (teacher advisor); Rosalind Eccles (teacher advisor); Alex Wright (advisor); CLEAPSS; NCFE;</w:t>
                      </w:r>
                      <w:r w:rsidR="00527C29">
                        <w:rPr>
                          <w:sz w:val="20"/>
                        </w:rPr>
                        <w:t xml:space="preserve"> Alex Wright, University of Kent;</w:t>
                      </w:r>
                      <w:r>
                        <w:rPr>
                          <w:sz w:val="20"/>
                        </w:rPr>
                        <w:t xml:space="preserve"> Tahmina Hussain, Institute of Biomedical Science and University of Salford; Jorge Alvarez, South East Laboratories Ltd; Griff Crouch, GPC Clear Solutions; Nabil Mugharbel, Mid Kent College.</w:t>
                      </w:r>
                    </w:p>
                    <w:p w14:paraId="5424FC9B" w14:textId="1695F078" w:rsidR="008A0085" w:rsidRPr="00732CA1" w:rsidRDefault="008A0085" w:rsidP="00732CA1">
                      <w:pPr>
                        <w:spacing w:line="258" w:lineRule="auto"/>
                        <w:textDirection w:val="btLr"/>
                      </w:pPr>
                      <w:r>
                        <w:rPr>
                          <w:sz w:val="20"/>
                        </w:rPr>
                        <w:t>Thank you to copyright holders for permission to use artwork, photographs and other copyrighted material: credits are included alongside their position in the materials. Every effort has been made to contact copyright holders of content reproduced in this topic. Omissions will be rectified in future versions. Please contact us at:</w:t>
                      </w:r>
                      <w:r>
                        <w:rPr>
                          <w:b/>
                          <w:color w:val="000000"/>
                          <w:sz w:val="20"/>
                        </w:rPr>
                        <w:t xml:space="preserve"> </w:t>
                      </w:r>
                      <w:hyperlink r:id="rId35" w:history="1">
                        <w:r w:rsidRPr="008432E2">
                          <w:rPr>
                            <w:rStyle w:val="Hyperlink"/>
                            <w:sz w:val="20"/>
                          </w:rPr>
                          <w:t>www.technicaleducationnetworks.org.uk/contact</w:t>
                        </w:r>
                      </w:hyperlink>
                    </w:p>
                    <w:p w14:paraId="29FB95CF" w14:textId="77777777" w:rsidR="008A0085" w:rsidRPr="008A0085" w:rsidRDefault="008A0085" w:rsidP="008A0085">
                      <w:pPr>
                        <w:spacing w:after="0" w:line="240" w:lineRule="auto"/>
                        <w:textDirection w:val="btLr"/>
                        <w:rPr>
                          <w:sz w:val="20"/>
                        </w:rPr>
                      </w:pPr>
                      <w:r w:rsidRPr="000C7FAD">
                        <w:rPr>
                          <w:sz w:val="20"/>
                        </w:rPr>
                        <w:t xml:space="preserve">T Level Technical Qualification is a qualification approved and managed by </w:t>
                      </w:r>
                      <w:proofErr w:type="spellStart"/>
                      <w:r w:rsidRPr="000C7FAD">
                        <w:rPr>
                          <w:sz w:val="20"/>
                        </w:rPr>
                        <w:t>IfATE</w:t>
                      </w:r>
                      <w:proofErr w:type="spellEnd"/>
                      <w:r>
                        <w:rPr>
                          <w:sz w:val="20"/>
                        </w:rPr>
                        <w:t>.</w:t>
                      </w:r>
                    </w:p>
                  </w:txbxContent>
                </v:textbox>
                <w10:wrap type="square" anchorx="margin"/>
              </v:rect>
            </w:pict>
          </mc:Fallback>
        </mc:AlternateContent>
      </w:r>
    </w:p>
    <w:p w14:paraId="16E7F22C" w14:textId="77777777" w:rsidR="00732CA1" w:rsidRDefault="00732CA1"/>
    <w:p w14:paraId="227E6B10" w14:textId="0C96F955" w:rsidR="00435ECA" w:rsidRDefault="00000000">
      <w:r>
        <w:t xml:space="preserve">Materials for other topics are available at: </w:t>
      </w:r>
      <w:hyperlink r:id="rId36">
        <w:r w:rsidR="00435ECA">
          <w:rPr>
            <w:color w:val="0000FF"/>
            <w:u w:val="single"/>
          </w:rPr>
          <w:t>www.technicaleducationnetworks.org.uk</w:t>
        </w:r>
      </w:hyperlink>
      <w:r>
        <w:t xml:space="preserve"> </w:t>
      </w:r>
    </w:p>
    <w:p w14:paraId="66DDFDE8" w14:textId="77777777" w:rsidR="00435ECA" w:rsidRDefault="00435ECA">
      <w:pPr>
        <w:widowControl w:val="0"/>
        <w:pBdr>
          <w:top w:val="nil"/>
          <w:left w:val="nil"/>
          <w:bottom w:val="nil"/>
          <w:right w:val="nil"/>
          <w:between w:val="nil"/>
        </w:pBdr>
        <w:shd w:val="clear" w:color="auto" w:fill="FFFFFF"/>
        <w:spacing w:after="0" w:line="240" w:lineRule="auto"/>
        <w:sectPr w:rsidR="00435ECA" w:rsidSect="00DA74FA">
          <w:headerReference w:type="even" r:id="rId37"/>
          <w:headerReference w:type="first" r:id="rId38"/>
          <w:pgSz w:w="11906" w:h="16838"/>
          <w:pgMar w:top="1440" w:right="1440" w:bottom="1440" w:left="1134" w:header="709" w:footer="709" w:gutter="0"/>
          <w:pgNumType w:start="3"/>
          <w:cols w:space="720"/>
          <w:titlePg/>
        </w:sectPr>
      </w:pPr>
    </w:p>
    <w:p w14:paraId="6D6296DA" w14:textId="77777777" w:rsidR="00435ECA" w:rsidRDefault="00000000">
      <w:pPr>
        <w:keepNext/>
        <w:keepLines/>
        <w:pBdr>
          <w:top w:val="nil"/>
          <w:left w:val="nil"/>
          <w:bottom w:val="nil"/>
          <w:right w:val="nil"/>
          <w:between w:val="nil"/>
        </w:pBdr>
        <w:shd w:val="clear" w:color="auto" w:fill="E2EEBE"/>
        <w:spacing w:before="240" w:after="200"/>
        <w:rPr>
          <w:b/>
          <w:color w:val="466318"/>
          <w:sz w:val="40"/>
          <w:szCs w:val="40"/>
        </w:rPr>
      </w:pPr>
      <w:bookmarkStart w:id="0" w:name="_heading=h.e9gxh76uu1dc" w:colFirst="0" w:colLast="0"/>
      <w:bookmarkEnd w:id="0"/>
      <w:r>
        <w:rPr>
          <w:b/>
          <w:color w:val="466318"/>
          <w:sz w:val="40"/>
          <w:szCs w:val="40"/>
        </w:rPr>
        <w:lastRenderedPageBreak/>
        <w:t>Learning outcomes and specification coverage</w:t>
      </w:r>
    </w:p>
    <w:tbl>
      <w:tblPr>
        <w:tblStyle w:val="af0"/>
        <w:tblW w:w="1417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2622"/>
        <w:gridCol w:w="2476"/>
        <w:gridCol w:w="4895"/>
        <w:gridCol w:w="4177"/>
      </w:tblGrid>
      <w:tr w:rsidR="00435ECA" w14:paraId="05091D1A" w14:textId="77777777">
        <w:tc>
          <w:tcPr>
            <w:tcW w:w="2622" w:type="dxa"/>
          </w:tcPr>
          <w:p w14:paraId="7A4226C6" w14:textId="77777777" w:rsidR="00435ECA" w:rsidRDefault="00000000">
            <w:pPr>
              <w:pBdr>
                <w:top w:val="nil"/>
                <w:left w:val="nil"/>
                <w:bottom w:val="nil"/>
                <w:right w:val="nil"/>
                <w:between w:val="nil"/>
              </w:pBdr>
              <w:spacing w:before="80" w:after="80"/>
              <w:rPr>
                <w:b/>
                <w:sz w:val="20"/>
                <w:szCs w:val="20"/>
              </w:rPr>
            </w:pPr>
            <w:r>
              <w:rPr>
                <w:b/>
                <w:sz w:val="20"/>
                <w:szCs w:val="20"/>
              </w:rPr>
              <w:t>Learning outcomes</w:t>
            </w:r>
          </w:p>
        </w:tc>
        <w:tc>
          <w:tcPr>
            <w:tcW w:w="2476" w:type="dxa"/>
          </w:tcPr>
          <w:p w14:paraId="56D66440" w14:textId="77777777" w:rsidR="00435ECA" w:rsidRDefault="00000000">
            <w:pPr>
              <w:pBdr>
                <w:top w:val="nil"/>
                <w:left w:val="nil"/>
                <w:bottom w:val="nil"/>
                <w:right w:val="nil"/>
                <w:between w:val="nil"/>
              </w:pBdr>
              <w:spacing w:before="80" w:after="80"/>
              <w:rPr>
                <w:b/>
                <w:sz w:val="20"/>
                <w:szCs w:val="20"/>
              </w:rPr>
            </w:pPr>
            <w:r>
              <w:rPr>
                <w:b/>
                <w:sz w:val="20"/>
                <w:szCs w:val="20"/>
              </w:rPr>
              <w:t>Specification coverage</w:t>
            </w:r>
          </w:p>
        </w:tc>
        <w:tc>
          <w:tcPr>
            <w:tcW w:w="4895" w:type="dxa"/>
          </w:tcPr>
          <w:p w14:paraId="79D0E1DC" w14:textId="77777777" w:rsidR="00435ECA" w:rsidRDefault="00000000">
            <w:pPr>
              <w:pBdr>
                <w:top w:val="nil"/>
                <w:left w:val="nil"/>
                <w:bottom w:val="nil"/>
                <w:right w:val="nil"/>
                <w:between w:val="nil"/>
              </w:pBdr>
              <w:spacing w:before="80" w:after="80"/>
              <w:rPr>
                <w:b/>
                <w:sz w:val="20"/>
                <w:szCs w:val="20"/>
              </w:rPr>
            </w:pPr>
            <w:r>
              <w:rPr>
                <w:b/>
                <w:sz w:val="20"/>
                <w:szCs w:val="20"/>
              </w:rPr>
              <w:t>Skills and general competencies</w:t>
            </w:r>
          </w:p>
        </w:tc>
        <w:tc>
          <w:tcPr>
            <w:tcW w:w="4177" w:type="dxa"/>
          </w:tcPr>
          <w:p w14:paraId="5D75A35D" w14:textId="77777777" w:rsidR="00435ECA" w:rsidRDefault="00000000">
            <w:pPr>
              <w:pBdr>
                <w:top w:val="nil"/>
                <w:left w:val="nil"/>
                <w:bottom w:val="nil"/>
                <w:right w:val="nil"/>
                <w:between w:val="nil"/>
              </w:pBdr>
              <w:spacing w:before="80" w:after="80"/>
              <w:rPr>
                <w:b/>
                <w:sz w:val="20"/>
                <w:szCs w:val="20"/>
              </w:rPr>
            </w:pPr>
            <w:r>
              <w:rPr>
                <w:b/>
                <w:sz w:val="20"/>
                <w:szCs w:val="20"/>
              </w:rPr>
              <w:t>Links to other specification content</w:t>
            </w:r>
          </w:p>
        </w:tc>
      </w:tr>
      <w:tr w:rsidR="00435ECA" w14:paraId="6D3A9A1C" w14:textId="77777777">
        <w:trPr>
          <w:trHeight w:val="1226"/>
        </w:trPr>
        <w:tc>
          <w:tcPr>
            <w:tcW w:w="2622" w:type="dxa"/>
          </w:tcPr>
          <w:p w14:paraId="49AE1AA7" w14:textId="77777777" w:rsidR="00435ECA" w:rsidRDefault="00000000">
            <w:pPr>
              <w:pBdr>
                <w:top w:val="nil"/>
                <w:left w:val="nil"/>
                <w:bottom w:val="nil"/>
                <w:right w:val="nil"/>
                <w:between w:val="nil"/>
              </w:pBdr>
              <w:spacing w:after="0"/>
              <w:rPr>
                <w:sz w:val="18"/>
                <w:szCs w:val="18"/>
              </w:rPr>
            </w:pPr>
            <w:r>
              <w:rPr>
                <w:sz w:val="18"/>
                <w:szCs w:val="18"/>
              </w:rPr>
              <w:t>Students will be able to:</w:t>
            </w:r>
          </w:p>
          <w:p w14:paraId="374158F4"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explain why it is important to calibrate and test equipment;</w:t>
            </w:r>
          </w:p>
          <w:p w14:paraId="60FE4BC6"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perform a calibration of a pH meter, balance and mechanical pipette;</w:t>
            </w:r>
          </w:p>
          <w:p w14:paraId="16ADE18B"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write Standard Operating Procedures (SOPs) for the calibration of a pH meter, balance, mechanical pipette and conductivity meter;</w:t>
            </w:r>
          </w:p>
          <w:p w14:paraId="27B25994"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use a conductivity meter to measure the conductivity of a solution;</w:t>
            </w:r>
          </w:p>
          <w:p w14:paraId="00235292"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describe the difference between precision and accuracy.</w:t>
            </w:r>
          </w:p>
        </w:tc>
        <w:tc>
          <w:tcPr>
            <w:tcW w:w="2476" w:type="dxa"/>
          </w:tcPr>
          <w:p w14:paraId="6623494F" w14:textId="77777777" w:rsidR="00435ECA" w:rsidRDefault="00000000">
            <w:pPr>
              <w:pBdr>
                <w:top w:val="nil"/>
                <w:left w:val="nil"/>
                <w:bottom w:val="nil"/>
                <w:right w:val="nil"/>
                <w:between w:val="nil"/>
              </w:pBdr>
              <w:spacing w:after="0"/>
              <w:rPr>
                <w:sz w:val="18"/>
                <w:szCs w:val="18"/>
              </w:rPr>
            </w:pPr>
            <w:r>
              <w:rPr>
                <w:b/>
                <w:sz w:val="18"/>
                <w:szCs w:val="18"/>
              </w:rPr>
              <w:t>K2.4</w:t>
            </w:r>
            <w:r>
              <w:rPr>
                <w:sz w:val="18"/>
                <w:szCs w:val="18"/>
              </w:rPr>
              <w:t xml:space="preserve"> The principles of laboratory equipment validation when planning scientific tasks. </w:t>
            </w:r>
          </w:p>
          <w:p w14:paraId="72C04439" w14:textId="77777777" w:rsidR="00435ECA" w:rsidRDefault="00000000">
            <w:pPr>
              <w:pBdr>
                <w:top w:val="nil"/>
                <w:left w:val="nil"/>
                <w:bottom w:val="nil"/>
                <w:right w:val="nil"/>
                <w:between w:val="nil"/>
              </w:pBdr>
              <w:spacing w:after="0"/>
              <w:rPr>
                <w:sz w:val="18"/>
                <w:szCs w:val="18"/>
              </w:rPr>
            </w:pPr>
            <w:r>
              <w:rPr>
                <w:b/>
                <w:sz w:val="18"/>
                <w:szCs w:val="18"/>
              </w:rPr>
              <w:t>K3.2</w:t>
            </w:r>
            <w:r>
              <w:rPr>
                <w:sz w:val="18"/>
                <w:szCs w:val="18"/>
              </w:rPr>
              <w:t xml:space="preserve"> The importance of recognising equipment faults/technical issues in laboratory equipment used to undertake scientific techniques commonly found in a laboratory environment.</w:t>
            </w:r>
          </w:p>
          <w:p w14:paraId="550635D8" w14:textId="77777777" w:rsidR="00435ECA" w:rsidRDefault="00000000">
            <w:pPr>
              <w:pBdr>
                <w:top w:val="nil"/>
                <w:left w:val="nil"/>
                <w:bottom w:val="nil"/>
                <w:right w:val="nil"/>
                <w:between w:val="nil"/>
              </w:pBdr>
              <w:spacing w:after="0"/>
              <w:rPr>
                <w:sz w:val="18"/>
                <w:szCs w:val="18"/>
              </w:rPr>
            </w:pPr>
            <w:r>
              <w:rPr>
                <w:b/>
                <w:sz w:val="18"/>
                <w:szCs w:val="18"/>
              </w:rPr>
              <w:t>K3.4</w:t>
            </w:r>
            <w:r>
              <w:rPr>
                <w:sz w:val="18"/>
                <w:szCs w:val="18"/>
              </w:rPr>
              <w:t xml:space="preserve"> How to minimise errors in scientific tasks.</w:t>
            </w:r>
          </w:p>
        </w:tc>
        <w:tc>
          <w:tcPr>
            <w:tcW w:w="4895" w:type="dxa"/>
          </w:tcPr>
          <w:p w14:paraId="6A4C721D" w14:textId="77777777" w:rsidR="00435ECA" w:rsidRDefault="00000000">
            <w:pPr>
              <w:pBdr>
                <w:top w:val="nil"/>
                <w:left w:val="nil"/>
                <w:bottom w:val="nil"/>
                <w:right w:val="nil"/>
                <w:between w:val="nil"/>
              </w:pBdr>
              <w:spacing w:after="0"/>
              <w:rPr>
                <w:sz w:val="18"/>
                <w:szCs w:val="18"/>
                <w:u w:val="single"/>
              </w:rPr>
            </w:pPr>
            <w:r>
              <w:rPr>
                <w:sz w:val="18"/>
                <w:szCs w:val="18"/>
                <w:u w:val="single"/>
              </w:rPr>
              <w:t>Skills</w:t>
            </w:r>
          </w:p>
          <w:p w14:paraId="11C2A9CA" w14:textId="77777777" w:rsidR="00435ECA" w:rsidRDefault="00000000">
            <w:pPr>
              <w:pBdr>
                <w:top w:val="nil"/>
                <w:left w:val="nil"/>
                <w:bottom w:val="nil"/>
                <w:right w:val="nil"/>
                <w:between w:val="nil"/>
              </w:pBdr>
              <w:spacing w:after="0"/>
              <w:rPr>
                <w:sz w:val="18"/>
                <w:szCs w:val="18"/>
              </w:rPr>
            </w:pPr>
            <w:r>
              <w:rPr>
                <w:b/>
                <w:sz w:val="18"/>
                <w:szCs w:val="18"/>
              </w:rPr>
              <w:t>S1.76</w:t>
            </w:r>
            <w:r>
              <w:rPr>
                <w:sz w:val="18"/>
                <w:szCs w:val="18"/>
              </w:rPr>
              <w:t xml:space="preserve"> Use the following practical scientific techniques to measure a range of physical properties.</w:t>
            </w:r>
          </w:p>
          <w:p w14:paraId="73F86965" w14:textId="77777777" w:rsidR="00435ECA" w:rsidRDefault="00000000">
            <w:pPr>
              <w:pBdr>
                <w:top w:val="nil"/>
                <w:left w:val="nil"/>
                <w:bottom w:val="nil"/>
                <w:right w:val="nil"/>
                <w:between w:val="nil"/>
              </w:pBdr>
              <w:spacing w:after="0"/>
              <w:rPr>
                <w:sz w:val="18"/>
                <w:szCs w:val="18"/>
              </w:rPr>
            </w:pPr>
            <w:r>
              <w:rPr>
                <w:b/>
                <w:sz w:val="18"/>
                <w:szCs w:val="18"/>
              </w:rPr>
              <w:t>S1.86</w:t>
            </w:r>
            <w:r>
              <w:rPr>
                <w:sz w:val="18"/>
                <w:szCs w:val="18"/>
              </w:rPr>
              <w:t xml:space="preserve"> Calibrate scientific equipment and check it is fit for use.</w:t>
            </w:r>
          </w:p>
          <w:p w14:paraId="1BF03EAE" w14:textId="041CA91D" w:rsidR="00435ECA" w:rsidRDefault="00000000">
            <w:pPr>
              <w:pBdr>
                <w:top w:val="nil"/>
                <w:left w:val="nil"/>
                <w:bottom w:val="nil"/>
                <w:right w:val="nil"/>
                <w:between w:val="nil"/>
              </w:pBdr>
              <w:spacing w:after="0"/>
              <w:rPr>
                <w:sz w:val="18"/>
                <w:szCs w:val="18"/>
              </w:rPr>
            </w:pPr>
            <w:r>
              <w:rPr>
                <w:b/>
                <w:sz w:val="18"/>
                <w:szCs w:val="18"/>
              </w:rPr>
              <w:t>S3.7</w:t>
            </w:r>
            <w:r>
              <w:rPr>
                <w:sz w:val="18"/>
                <w:szCs w:val="18"/>
              </w:rPr>
              <w:t xml:space="preserve"> Resolve issues with a range of scientific equipment</w:t>
            </w:r>
            <w:r w:rsidR="00527C29">
              <w:rPr>
                <w:sz w:val="18"/>
                <w:szCs w:val="18"/>
              </w:rPr>
              <w:t>.</w:t>
            </w:r>
          </w:p>
          <w:p w14:paraId="6AA15DC5" w14:textId="77777777" w:rsidR="00435ECA" w:rsidRDefault="00000000">
            <w:pPr>
              <w:pBdr>
                <w:top w:val="nil"/>
                <w:left w:val="nil"/>
                <w:bottom w:val="nil"/>
                <w:right w:val="nil"/>
                <w:between w:val="nil"/>
              </w:pBdr>
              <w:spacing w:after="0"/>
              <w:rPr>
                <w:sz w:val="18"/>
                <w:szCs w:val="18"/>
              </w:rPr>
            </w:pPr>
            <w:r>
              <w:rPr>
                <w:b/>
                <w:sz w:val="18"/>
                <w:szCs w:val="18"/>
              </w:rPr>
              <w:t>S3.9</w:t>
            </w:r>
            <w:r>
              <w:rPr>
                <w:sz w:val="18"/>
                <w:szCs w:val="18"/>
              </w:rPr>
              <w:t xml:space="preserve"> Recognise when a piece of equipment is producing inaccurate data.</w:t>
            </w:r>
          </w:p>
          <w:p w14:paraId="4B97301F" w14:textId="77777777" w:rsidR="00435ECA" w:rsidRDefault="00000000">
            <w:pPr>
              <w:pBdr>
                <w:top w:val="nil"/>
                <w:left w:val="nil"/>
                <w:bottom w:val="nil"/>
                <w:right w:val="nil"/>
                <w:between w:val="nil"/>
              </w:pBdr>
              <w:spacing w:after="0"/>
              <w:rPr>
                <w:sz w:val="18"/>
                <w:szCs w:val="18"/>
              </w:rPr>
            </w:pPr>
            <w:r>
              <w:rPr>
                <w:b/>
                <w:sz w:val="18"/>
                <w:szCs w:val="18"/>
              </w:rPr>
              <w:t xml:space="preserve">S3.10 </w:t>
            </w:r>
            <w:r>
              <w:rPr>
                <w:sz w:val="18"/>
                <w:szCs w:val="18"/>
              </w:rPr>
              <w:t>Recognise when equipment is likely to be damaged or cause injury due to malfunction.</w:t>
            </w:r>
          </w:p>
          <w:p w14:paraId="021E0223" w14:textId="77777777" w:rsidR="00435ECA" w:rsidRDefault="00000000">
            <w:pPr>
              <w:pBdr>
                <w:top w:val="nil"/>
                <w:left w:val="nil"/>
                <w:bottom w:val="nil"/>
                <w:right w:val="nil"/>
                <w:between w:val="nil"/>
              </w:pBdr>
              <w:spacing w:after="0"/>
              <w:rPr>
                <w:sz w:val="18"/>
                <w:szCs w:val="18"/>
              </w:rPr>
            </w:pPr>
            <w:r>
              <w:rPr>
                <w:b/>
                <w:sz w:val="18"/>
                <w:szCs w:val="18"/>
              </w:rPr>
              <w:t xml:space="preserve">S3.11 </w:t>
            </w:r>
            <w:r>
              <w:rPr>
                <w:sz w:val="18"/>
                <w:szCs w:val="18"/>
              </w:rPr>
              <w:t xml:space="preserve">Report faults and source expert help when required. </w:t>
            </w:r>
          </w:p>
          <w:p w14:paraId="5444A944" w14:textId="77777777" w:rsidR="00435ECA" w:rsidRDefault="00435ECA">
            <w:pPr>
              <w:pBdr>
                <w:top w:val="nil"/>
                <w:left w:val="nil"/>
                <w:bottom w:val="nil"/>
                <w:right w:val="nil"/>
                <w:between w:val="nil"/>
              </w:pBdr>
              <w:spacing w:after="0"/>
              <w:rPr>
                <w:sz w:val="18"/>
                <w:szCs w:val="18"/>
              </w:rPr>
            </w:pPr>
          </w:p>
          <w:p w14:paraId="691E8A84" w14:textId="77777777" w:rsidR="00435ECA" w:rsidRDefault="00000000">
            <w:pPr>
              <w:pBdr>
                <w:top w:val="nil"/>
                <w:left w:val="nil"/>
                <w:bottom w:val="nil"/>
                <w:right w:val="nil"/>
                <w:between w:val="nil"/>
              </w:pBdr>
              <w:spacing w:after="0"/>
              <w:rPr>
                <w:sz w:val="18"/>
                <w:szCs w:val="18"/>
                <w:u w:val="single"/>
              </w:rPr>
            </w:pPr>
            <w:r>
              <w:rPr>
                <w:sz w:val="18"/>
                <w:szCs w:val="18"/>
                <w:u w:val="single"/>
              </w:rPr>
              <w:t>General competencies</w:t>
            </w:r>
          </w:p>
          <w:p w14:paraId="53B4E19D" w14:textId="77777777" w:rsidR="00435ECA" w:rsidRDefault="00000000">
            <w:pPr>
              <w:spacing w:after="0" w:line="276" w:lineRule="auto"/>
              <w:rPr>
                <w:sz w:val="18"/>
                <w:szCs w:val="18"/>
                <w:highlight w:val="white"/>
              </w:rPr>
            </w:pPr>
            <w:r>
              <w:rPr>
                <w:sz w:val="18"/>
                <w:szCs w:val="18"/>
                <w:highlight w:val="white"/>
              </w:rPr>
              <w:t>English:</w:t>
            </w:r>
          </w:p>
          <w:p w14:paraId="5D4020F2" w14:textId="77777777" w:rsidR="00435ECA" w:rsidRDefault="00000000">
            <w:pPr>
              <w:spacing w:after="0" w:line="276" w:lineRule="auto"/>
              <w:rPr>
                <w:sz w:val="18"/>
                <w:szCs w:val="18"/>
                <w:highlight w:val="white"/>
              </w:rPr>
            </w:pPr>
            <w:r>
              <w:rPr>
                <w:b/>
                <w:sz w:val="18"/>
                <w:szCs w:val="18"/>
                <w:highlight w:val="white"/>
              </w:rPr>
              <w:t>GEC1</w:t>
            </w:r>
            <w:r>
              <w:rPr>
                <w:sz w:val="18"/>
                <w:szCs w:val="18"/>
                <w:highlight w:val="white"/>
              </w:rPr>
              <w:t xml:space="preserve"> Convey technical information to different audiences</w:t>
            </w:r>
          </w:p>
          <w:p w14:paraId="003CC6C0" w14:textId="77777777" w:rsidR="00435ECA" w:rsidRDefault="00000000">
            <w:pPr>
              <w:spacing w:after="0"/>
              <w:rPr>
                <w:sz w:val="18"/>
                <w:szCs w:val="18"/>
                <w:highlight w:val="white"/>
              </w:rPr>
            </w:pPr>
            <w:r>
              <w:rPr>
                <w:b/>
                <w:sz w:val="18"/>
                <w:szCs w:val="18"/>
                <w:highlight w:val="white"/>
              </w:rPr>
              <w:t>GEC2</w:t>
            </w:r>
            <w:r>
              <w:rPr>
                <w:sz w:val="18"/>
                <w:szCs w:val="18"/>
                <w:highlight w:val="white"/>
              </w:rPr>
              <w:t xml:space="preserve"> Present information and ideas</w:t>
            </w:r>
          </w:p>
          <w:p w14:paraId="36A15744" w14:textId="77777777" w:rsidR="00435ECA" w:rsidRDefault="00000000">
            <w:pPr>
              <w:spacing w:after="0"/>
              <w:rPr>
                <w:sz w:val="18"/>
                <w:szCs w:val="18"/>
                <w:highlight w:val="white"/>
              </w:rPr>
            </w:pPr>
            <w:r>
              <w:rPr>
                <w:b/>
                <w:sz w:val="18"/>
                <w:szCs w:val="18"/>
                <w:highlight w:val="white"/>
              </w:rPr>
              <w:t>GEC3</w:t>
            </w:r>
            <w:r>
              <w:rPr>
                <w:sz w:val="18"/>
                <w:szCs w:val="18"/>
                <w:highlight w:val="white"/>
              </w:rPr>
              <w:t xml:space="preserve"> Create texts for different purposes and audiences</w:t>
            </w:r>
          </w:p>
          <w:p w14:paraId="669DA94A" w14:textId="77777777" w:rsidR="00435ECA" w:rsidRDefault="00000000">
            <w:pPr>
              <w:spacing w:after="0"/>
              <w:rPr>
                <w:sz w:val="18"/>
                <w:szCs w:val="18"/>
                <w:highlight w:val="white"/>
              </w:rPr>
            </w:pPr>
            <w:r>
              <w:rPr>
                <w:b/>
                <w:sz w:val="18"/>
                <w:szCs w:val="18"/>
                <w:highlight w:val="white"/>
              </w:rPr>
              <w:t>GEC4</w:t>
            </w:r>
            <w:r>
              <w:rPr>
                <w:sz w:val="18"/>
                <w:szCs w:val="18"/>
                <w:highlight w:val="white"/>
              </w:rPr>
              <w:t xml:space="preserve"> Summarise information/ideas</w:t>
            </w:r>
          </w:p>
          <w:p w14:paraId="49745F16" w14:textId="77777777" w:rsidR="00435ECA" w:rsidRDefault="00000000">
            <w:pPr>
              <w:spacing w:after="0"/>
              <w:rPr>
                <w:sz w:val="18"/>
                <w:szCs w:val="18"/>
                <w:highlight w:val="white"/>
              </w:rPr>
            </w:pPr>
            <w:r>
              <w:rPr>
                <w:b/>
                <w:sz w:val="18"/>
                <w:szCs w:val="18"/>
                <w:highlight w:val="white"/>
              </w:rPr>
              <w:t>GEC5</w:t>
            </w:r>
            <w:r>
              <w:rPr>
                <w:sz w:val="18"/>
                <w:szCs w:val="18"/>
                <w:highlight w:val="white"/>
              </w:rPr>
              <w:t xml:space="preserve"> Synthesise information</w:t>
            </w:r>
          </w:p>
          <w:p w14:paraId="1070BBB7" w14:textId="7832E12F" w:rsidR="00435ECA" w:rsidRDefault="00527C29">
            <w:pPr>
              <w:spacing w:after="0"/>
              <w:rPr>
                <w:sz w:val="18"/>
                <w:szCs w:val="18"/>
                <w:highlight w:val="white"/>
              </w:rPr>
            </w:pPr>
            <w:r w:rsidRPr="00527C29">
              <w:rPr>
                <w:b/>
                <w:bCs/>
                <w:sz w:val="18"/>
                <w:szCs w:val="18"/>
              </w:rPr>
              <w:t>GEC6</w:t>
            </w:r>
            <w:r w:rsidRPr="00527C29">
              <w:rPr>
                <w:sz w:val="18"/>
                <w:szCs w:val="18"/>
              </w:rPr>
              <w:t xml:space="preserve"> Take part in/lead discussions</w:t>
            </w:r>
          </w:p>
          <w:p w14:paraId="4FDE2476" w14:textId="77777777" w:rsidR="00435ECA" w:rsidRDefault="00000000">
            <w:pPr>
              <w:spacing w:after="0"/>
              <w:rPr>
                <w:sz w:val="18"/>
                <w:szCs w:val="18"/>
                <w:highlight w:val="white"/>
              </w:rPr>
            </w:pPr>
            <w:r>
              <w:rPr>
                <w:sz w:val="18"/>
                <w:szCs w:val="18"/>
                <w:highlight w:val="white"/>
              </w:rPr>
              <w:t xml:space="preserve">Digital: </w:t>
            </w:r>
          </w:p>
          <w:p w14:paraId="0EF4E2DC" w14:textId="52F5B7B7" w:rsidR="00435ECA" w:rsidRDefault="00000000">
            <w:pPr>
              <w:spacing w:after="0"/>
              <w:rPr>
                <w:sz w:val="18"/>
                <w:szCs w:val="18"/>
                <w:highlight w:val="white"/>
              </w:rPr>
            </w:pPr>
            <w:r>
              <w:rPr>
                <w:b/>
                <w:sz w:val="18"/>
                <w:szCs w:val="18"/>
                <w:highlight w:val="white"/>
              </w:rPr>
              <w:t>GDC3</w:t>
            </w:r>
            <w:r>
              <w:rPr>
                <w:sz w:val="18"/>
                <w:szCs w:val="18"/>
                <w:highlight w:val="white"/>
              </w:rPr>
              <w:t xml:space="preserve"> Communicate and collaborate</w:t>
            </w:r>
          </w:p>
          <w:p w14:paraId="63AFD894" w14:textId="77777777" w:rsidR="00435ECA" w:rsidRDefault="00000000">
            <w:pPr>
              <w:spacing w:after="0" w:line="276" w:lineRule="auto"/>
              <w:rPr>
                <w:sz w:val="18"/>
                <w:szCs w:val="18"/>
                <w:highlight w:val="white"/>
              </w:rPr>
            </w:pPr>
            <w:r>
              <w:rPr>
                <w:sz w:val="18"/>
                <w:szCs w:val="18"/>
                <w:highlight w:val="white"/>
              </w:rPr>
              <w:t>Maths:</w:t>
            </w:r>
          </w:p>
          <w:p w14:paraId="6C148A9E" w14:textId="77777777" w:rsidR="00435ECA" w:rsidRDefault="00000000">
            <w:pPr>
              <w:spacing w:after="0" w:line="276" w:lineRule="auto"/>
              <w:rPr>
                <w:sz w:val="18"/>
                <w:szCs w:val="18"/>
                <w:highlight w:val="white"/>
              </w:rPr>
            </w:pPr>
            <w:r>
              <w:rPr>
                <w:b/>
                <w:sz w:val="18"/>
                <w:szCs w:val="18"/>
                <w:highlight w:val="white"/>
              </w:rPr>
              <w:t>GMC1</w:t>
            </w:r>
            <w:r>
              <w:rPr>
                <w:sz w:val="18"/>
                <w:szCs w:val="18"/>
                <w:highlight w:val="white"/>
              </w:rPr>
              <w:t xml:space="preserve"> Measuring with precision</w:t>
            </w:r>
          </w:p>
          <w:p w14:paraId="6B16BBF8" w14:textId="77777777" w:rsidR="00435ECA" w:rsidRDefault="00000000">
            <w:pPr>
              <w:spacing w:after="0"/>
              <w:rPr>
                <w:sz w:val="18"/>
                <w:szCs w:val="18"/>
                <w:highlight w:val="white"/>
              </w:rPr>
            </w:pPr>
            <w:r>
              <w:rPr>
                <w:b/>
                <w:sz w:val="18"/>
                <w:szCs w:val="18"/>
                <w:highlight w:val="white"/>
              </w:rPr>
              <w:t>GMC2</w:t>
            </w:r>
            <w:r>
              <w:rPr>
                <w:sz w:val="18"/>
                <w:szCs w:val="18"/>
                <w:highlight w:val="white"/>
              </w:rPr>
              <w:t xml:space="preserve"> Estimating, calculating and error spotting</w:t>
            </w:r>
          </w:p>
          <w:p w14:paraId="4BDABF61" w14:textId="6FEAED2D" w:rsidR="00435ECA" w:rsidRDefault="00000000">
            <w:pPr>
              <w:spacing w:after="0"/>
              <w:rPr>
                <w:sz w:val="18"/>
                <w:szCs w:val="18"/>
                <w:highlight w:val="white"/>
              </w:rPr>
            </w:pPr>
            <w:r>
              <w:rPr>
                <w:b/>
                <w:sz w:val="18"/>
                <w:szCs w:val="18"/>
                <w:highlight w:val="white"/>
              </w:rPr>
              <w:t>GMC3</w:t>
            </w:r>
            <w:r>
              <w:rPr>
                <w:sz w:val="18"/>
                <w:szCs w:val="18"/>
                <w:highlight w:val="white"/>
              </w:rPr>
              <w:t xml:space="preserve"> Working with proportion</w:t>
            </w:r>
          </w:p>
        </w:tc>
        <w:tc>
          <w:tcPr>
            <w:tcW w:w="4177" w:type="dxa"/>
          </w:tcPr>
          <w:p w14:paraId="21ECCE3F" w14:textId="77777777" w:rsidR="00435ECA" w:rsidRDefault="00000000">
            <w:pPr>
              <w:pBdr>
                <w:top w:val="nil"/>
                <w:left w:val="nil"/>
                <w:bottom w:val="nil"/>
                <w:right w:val="nil"/>
                <w:between w:val="nil"/>
              </w:pBdr>
              <w:spacing w:after="0"/>
              <w:rPr>
                <w:color w:val="000000"/>
                <w:sz w:val="18"/>
                <w:szCs w:val="18"/>
              </w:rPr>
            </w:pPr>
            <w:r>
              <w:rPr>
                <w:b/>
                <w:color w:val="000000"/>
                <w:sz w:val="18"/>
                <w:szCs w:val="18"/>
              </w:rPr>
              <w:t xml:space="preserve">A6.5 </w:t>
            </w:r>
            <w:r>
              <w:rPr>
                <w:color w:val="000000"/>
                <w:sz w:val="18"/>
                <w:szCs w:val="18"/>
              </w:rPr>
              <w:t xml:space="preserve">The difference between systematic and random data errors. </w:t>
            </w:r>
          </w:p>
          <w:p w14:paraId="14B110D8" w14:textId="77777777" w:rsidR="00435ECA" w:rsidRDefault="00000000">
            <w:pPr>
              <w:pBdr>
                <w:top w:val="nil"/>
                <w:left w:val="nil"/>
                <w:bottom w:val="nil"/>
                <w:right w:val="nil"/>
                <w:between w:val="nil"/>
              </w:pBdr>
              <w:spacing w:after="0"/>
              <w:rPr>
                <w:color w:val="000000"/>
                <w:sz w:val="18"/>
                <w:szCs w:val="18"/>
              </w:rPr>
            </w:pPr>
            <w:r>
              <w:rPr>
                <w:b/>
                <w:color w:val="000000"/>
                <w:sz w:val="18"/>
                <w:szCs w:val="18"/>
              </w:rPr>
              <w:t>A6.6</w:t>
            </w:r>
            <w:r>
              <w:rPr>
                <w:sz w:val="18"/>
                <w:szCs w:val="18"/>
              </w:rPr>
              <w:t xml:space="preserve"> </w:t>
            </w:r>
            <w:r>
              <w:rPr>
                <w:color w:val="000000"/>
                <w:sz w:val="18"/>
                <w:szCs w:val="18"/>
              </w:rPr>
              <w:t xml:space="preserve">How to minimise errors occurring in a scientific setting. </w:t>
            </w:r>
          </w:p>
          <w:p w14:paraId="67DFECA8" w14:textId="77777777" w:rsidR="00435ECA" w:rsidRDefault="00000000">
            <w:pPr>
              <w:pBdr>
                <w:top w:val="nil"/>
                <w:left w:val="nil"/>
                <w:bottom w:val="nil"/>
                <w:right w:val="nil"/>
                <w:between w:val="nil"/>
              </w:pBdr>
              <w:spacing w:after="0"/>
              <w:rPr>
                <w:color w:val="000000"/>
                <w:sz w:val="18"/>
                <w:szCs w:val="18"/>
              </w:rPr>
            </w:pPr>
            <w:r>
              <w:rPr>
                <w:b/>
                <w:color w:val="000000"/>
                <w:sz w:val="18"/>
                <w:szCs w:val="18"/>
              </w:rPr>
              <w:t>A8.1</w:t>
            </w:r>
            <w:r>
              <w:rPr>
                <w:sz w:val="18"/>
                <w:szCs w:val="18"/>
              </w:rPr>
              <w:t xml:space="preserve"> </w:t>
            </w:r>
            <w:r>
              <w:rPr>
                <w:color w:val="000000"/>
                <w:sz w:val="18"/>
                <w:szCs w:val="18"/>
              </w:rPr>
              <w:t>The principles of good practice in scientific and clinical settings.</w:t>
            </w:r>
          </w:p>
          <w:p w14:paraId="1486E018" w14:textId="77777777" w:rsidR="00435ECA" w:rsidRDefault="00000000">
            <w:pPr>
              <w:pBdr>
                <w:top w:val="nil"/>
                <w:left w:val="nil"/>
                <w:bottom w:val="nil"/>
                <w:right w:val="nil"/>
                <w:between w:val="nil"/>
              </w:pBdr>
              <w:spacing w:after="0"/>
              <w:rPr>
                <w:color w:val="000000"/>
                <w:sz w:val="18"/>
                <w:szCs w:val="18"/>
              </w:rPr>
            </w:pPr>
            <w:r>
              <w:rPr>
                <w:b/>
                <w:color w:val="000000"/>
                <w:sz w:val="18"/>
                <w:szCs w:val="18"/>
              </w:rPr>
              <w:t>A8.6</w:t>
            </w:r>
            <w:r>
              <w:rPr>
                <w:sz w:val="18"/>
                <w:szCs w:val="18"/>
              </w:rPr>
              <w:t xml:space="preserve"> </w:t>
            </w:r>
            <w:r>
              <w:rPr>
                <w:color w:val="000000"/>
                <w:sz w:val="18"/>
                <w:szCs w:val="18"/>
              </w:rPr>
              <w:t xml:space="preserve">The potential impacts of not maintaining, cleaning and servicing equipment. </w:t>
            </w:r>
          </w:p>
          <w:p w14:paraId="154FC440" w14:textId="77777777" w:rsidR="00435ECA" w:rsidRDefault="00000000">
            <w:pPr>
              <w:pBdr>
                <w:top w:val="nil"/>
                <w:left w:val="nil"/>
                <w:bottom w:val="nil"/>
                <w:right w:val="nil"/>
                <w:between w:val="nil"/>
              </w:pBdr>
              <w:spacing w:after="0" w:line="240" w:lineRule="auto"/>
              <w:rPr>
                <w:color w:val="000000"/>
                <w:sz w:val="18"/>
                <w:szCs w:val="18"/>
              </w:rPr>
            </w:pPr>
            <w:r>
              <w:rPr>
                <w:b/>
                <w:color w:val="000000"/>
                <w:sz w:val="18"/>
                <w:szCs w:val="18"/>
              </w:rPr>
              <w:t>A8.7</w:t>
            </w:r>
            <w:r>
              <w:rPr>
                <w:color w:val="000000"/>
                <w:sz w:val="18"/>
                <w:szCs w:val="18"/>
              </w:rPr>
              <w:t xml:space="preserve"> Why it is important to calibrate and test equipment to ensure it is fit for use. </w:t>
            </w:r>
          </w:p>
          <w:p w14:paraId="30288253" w14:textId="77777777" w:rsidR="00435ECA" w:rsidRDefault="00000000">
            <w:pPr>
              <w:pBdr>
                <w:top w:val="nil"/>
                <w:left w:val="nil"/>
                <w:bottom w:val="nil"/>
                <w:right w:val="nil"/>
                <w:between w:val="nil"/>
              </w:pBdr>
              <w:spacing w:after="0" w:line="240" w:lineRule="auto"/>
              <w:rPr>
                <w:color w:val="000000"/>
                <w:sz w:val="18"/>
                <w:szCs w:val="18"/>
              </w:rPr>
            </w:pPr>
            <w:r>
              <w:rPr>
                <w:b/>
                <w:color w:val="000000"/>
                <w:sz w:val="18"/>
                <w:szCs w:val="18"/>
              </w:rPr>
              <w:t>A8.8</w:t>
            </w:r>
            <w:r>
              <w:rPr>
                <w:color w:val="000000"/>
                <w:sz w:val="18"/>
                <w:szCs w:val="18"/>
              </w:rPr>
              <w:t xml:space="preserve"> How to escalate concerns if equipment is not correctly calibrated/unsuitable for intended use. </w:t>
            </w:r>
          </w:p>
          <w:p w14:paraId="1D1C7109" w14:textId="77777777" w:rsidR="00435ECA" w:rsidRDefault="00000000">
            <w:pPr>
              <w:pBdr>
                <w:top w:val="nil"/>
                <w:left w:val="nil"/>
                <w:bottom w:val="nil"/>
                <w:right w:val="nil"/>
                <w:between w:val="nil"/>
              </w:pBdr>
              <w:spacing w:after="0" w:line="240" w:lineRule="auto"/>
              <w:rPr>
                <w:color w:val="000000"/>
                <w:sz w:val="18"/>
                <w:szCs w:val="18"/>
              </w:rPr>
            </w:pPr>
            <w:r>
              <w:rPr>
                <w:b/>
                <w:color w:val="000000"/>
                <w:sz w:val="18"/>
                <w:szCs w:val="18"/>
              </w:rPr>
              <w:t>A10.1</w:t>
            </w:r>
            <w:r>
              <w:rPr>
                <w:color w:val="000000"/>
                <w:sz w:val="18"/>
                <w:szCs w:val="18"/>
              </w:rPr>
              <w:t xml:space="preserve"> Common causes of equipment and technical faults that may have an impact on scientific results. </w:t>
            </w:r>
          </w:p>
          <w:p w14:paraId="672939AA" w14:textId="77777777" w:rsidR="00435ECA" w:rsidRDefault="00435ECA">
            <w:pPr>
              <w:pBdr>
                <w:top w:val="nil"/>
                <w:left w:val="nil"/>
                <w:bottom w:val="nil"/>
                <w:right w:val="nil"/>
                <w:between w:val="nil"/>
              </w:pBdr>
              <w:spacing w:after="0" w:line="240" w:lineRule="auto"/>
              <w:rPr>
                <w:color w:val="000000"/>
                <w:sz w:val="18"/>
                <w:szCs w:val="18"/>
              </w:rPr>
            </w:pPr>
          </w:p>
          <w:p w14:paraId="33960EF8" w14:textId="77777777" w:rsidR="00435ECA" w:rsidRDefault="00000000">
            <w:pPr>
              <w:pBdr>
                <w:top w:val="nil"/>
                <w:left w:val="nil"/>
                <w:bottom w:val="nil"/>
                <w:right w:val="nil"/>
                <w:between w:val="nil"/>
              </w:pBdr>
              <w:spacing w:after="0" w:line="240" w:lineRule="auto"/>
              <w:rPr>
                <w:color w:val="000000"/>
                <w:sz w:val="18"/>
                <w:szCs w:val="18"/>
              </w:rPr>
            </w:pPr>
            <w:r>
              <w:rPr>
                <w:color w:val="000000"/>
                <w:sz w:val="18"/>
                <w:szCs w:val="18"/>
              </w:rPr>
              <w:t>Links within Metrology:</w:t>
            </w:r>
          </w:p>
          <w:p w14:paraId="1EC8FC43"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K2.1 – K2.5;</w:t>
            </w:r>
          </w:p>
          <w:p w14:paraId="1F826AB6"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K1.26;</w:t>
            </w:r>
          </w:p>
          <w:p w14:paraId="69448FD2"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K1.30;</w:t>
            </w:r>
          </w:p>
          <w:p w14:paraId="064E64FA"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K1.66.</w:t>
            </w:r>
          </w:p>
          <w:p w14:paraId="08847DB3" w14:textId="77777777" w:rsidR="00435ECA" w:rsidRDefault="00435ECA">
            <w:pPr>
              <w:pBdr>
                <w:top w:val="nil"/>
                <w:left w:val="nil"/>
                <w:bottom w:val="nil"/>
                <w:right w:val="nil"/>
                <w:between w:val="nil"/>
              </w:pBdr>
              <w:spacing w:after="0" w:line="240" w:lineRule="auto"/>
              <w:rPr>
                <w:color w:val="000000"/>
                <w:sz w:val="18"/>
                <w:szCs w:val="18"/>
              </w:rPr>
            </w:pPr>
          </w:p>
          <w:p w14:paraId="5DD6FC50" w14:textId="77777777" w:rsidR="00435ECA" w:rsidRDefault="00000000">
            <w:pPr>
              <w:pBdr>
                <w:top w:val="nil"/>
                <w:left w:val="nil"/>
                <w:bottom w:val="nil"/>
                <w:right w:val="nil"/>
                <w:between w:val="nil"/>
              </w:pBdr>
              <w:spacing w:after="0" w:line="240" w:lineRule="auto"/>
              <w:rPr>
                <w:color w:val="000000"/>
                <w:sz w:val="18"/>
                <w:szCs w:val="18"/>
              </w:rPr>
            </w:pPr>
            <w:r>
              <w:rPr>
                <w:color w:val="000000"/>
                <w:sz w:val="18"/>
                <w:szCs w:val="18"/>
              </w:rPr>
              <w:t>Links within Food Science:</w:t>
            </w:r>
          </w:p>
          <w:p w14:paraId="1B9A836C"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K1.2;</w:t>
            </w:r>
          </w:p>
          <w:p w14:paraId="11B09177"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K1.15;</w:t>
            </w:r>
          </w:p>
          <w:p w14:paraId="3DC943CB" w14:textId="77777777" w:rsidR="00435ECA" w:rsidRDefault="00000000">
            <w:pPr>
              <w:numPr>
                <w:ilvl w:val="0"/>
                <w:numId w:val="15"/>
              </w:numPr>
              <w:pBdr>
                <w:top w:val="nil"/>
                <w:left w:val="nil"/>
                <w:bottom w:val="nil"/>
                <w:right w:val="nil"/>
                <w:between w:val="nil"/>
              </w:pBdr>
              <w:spacing w:after="0"/>
              <w:ind w:left="384"/>
              <w:rPr>
                <w:color w:val="000000"/>
                <w:sz w:val="18"/>
                <w:szCs w:val="18"/>
              </w:rPr>
            </w:pPr>
            <w:r>
              <w:rPr>
                <w:color w:val="000000"/>
                <w:sz w:val="18"/>
                <w:szCs w:val="18"/>
              </w:rPr>
              <w:t>S1.81.</w:t>
            </w:r>
          </w:p>
        </w:tc>
      </w:tr>
    </w:tbl>
    <w:p w14:paraId="7C371C6E" w14:textId="77777777" w:rsidR="00435ECA" w:rsidRDefault="00435ECA">
      <w:pPr>
        <w:pBdr>
          <w:top w:val="nil"/>
          <w:left w:val="nil"/>
          <w:bottom w:val="nil"/>
          <w:right w:val="nil"/>
          <w:between w:val="nil"/>
        </w:pBdr>
        <w:ind w:left="720"/>
        <w:sectPr w:rsidR="00435ECA">
          <w:headerReference w:type="even" r:id="rId39"/>
          <w:footerReference w:type="default" r:id="rId40"/>
          <w:headerReference w:type="first" r:id="rId41"/>
          <w:footerReference w:type="first" r:id="rId42"/>
          <w:pgSz w:w="16838" w:h="11906" w:orient="landscape"/>
          <w:pgMar w:top="1440" w:right="1440" w:bottom="1440" w:left="1440" w:header="709" w:footer="709" w:gutter="0"/>
          <w:cols w:space="720"/>
          <w:titlePg/>
        </w:sectPr>
      </w:pPr>
    </w:p>
    <w:p w14:paraId="694A9654" w14:textId="77777777" w:rsidR="00435ECA" w:rsidRDefault="00000000">
      <w:pPr>
        <w:keepNext/>
        <w:keepLines/>
        <w:pBdr>
          <w:top w:val="nil"/>
          <w:left w:val="nil"/>
          <w:bottom w:val="nil"/>
          <w:right w:val="nil"/>
          <w:between w:val="nil"/>
        </w:pBdr>
        <w:shd w:val="clear" w:color="auto" w:fill="E2EEBE"/>
        <w:spacing w:before="240" w:after="200"/>
        <w:rPr>
          <w:b/>
          <w:color w:val="466318"/>
          <w:sz w:val="40"/>
          <w:szCs w:val="40"/>
        </w:rPr>
      </w:pPr>
      <w:bookmarkStart w:id="1" w:name="_heading=h.7vu17uv9ydv" w:colFirst="0" w:colLast="0"/>
      <w:bookmarkEnd w:id="1"/>
      <w:r>
        <w:rPr>
          <w:b/>
          <w:color w:val="466318"/>
          <w:sz w:val="40"/>
          <w:szCs w:val="40"/>
        </w:rPr>
        <w:lastRenderedPageBreak/>
        <w:t>Lesson guidance</w:t>
      </w:r>
    </w:p>
    <w:p w14:paraId="6D7603C8" w14:textId="77777777" w:rsidR="00435ECA" w:rsidRDefault="00000000">
      <w:pPr>
        <w:pStyle w:val="Heading2"/>
        <w:rPr>
          <w:color w:val="466318"/>
        </w:rPr>
      </w:pPr>
      <w:r>
        <w:rPr>
          <w:color w:val="466318"/>
        </w:rPr>
        <w:t>Preparation</w:t>
      </w:r>
    </w:p>
    <w:tbl>
      <w:tblPr>
        <w:tblStyle w:val="af1"/>
        <w:tblW w:w="9016"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2547"/>
        <w:gridCol w:w="6469"/>
      </w:tblGrid>
      <w:tr w:rsidR="00435ECA" w14:paraId="701FB050" w14:textId="77777777">
        <w:tc>
          <w:tcPr>
            <w:tcW w:w="2547" w:type="dxa"/>
          </w:tcPr>
          <w:p w14:paraId="637C05BE" w14:textId="77777777" w:rsidR="00435ECA" w:rsidRDefault="00000000">
            <w:pPr>
              <w:pBdr>
                <w:top w:val="nil"/>
                <w:left w:val="nil"/>
                <w:bottom w:val="nil"/>
                <w:right w:val="nil"/>
                <w:between w:val="nil"/>
              </w:pBdr>
              <w:spacing w:before="120" w:after="120"/>
              <w:rPr>
                <w:b/>
                <w:sz w:val="20"/>
                <w:szCs w:val="20"/>
              </w:rPr>
            </w:pPr>
            <w:r>
              <w:rPr>
                <w:b/>
                <w:sz w:val="20"/>
                <w:szCs w:val="20"/>
              </w:rPr>
              <w:t>Resources provided</w:t>
            </w:r>
          </w:p>
        </w:tc>
        <w:tc>
          <w:tcPr>
            <w:tcW w:w="6469" w:type="dxa"/>
          </w:tcPr>
          <w:p w14:paraId="27F52E0E" w14:textId="77777777"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sz w:val="20"/>
                <w:szCs w:val="20"/>
              </w:rPr>
              <w:t xml:space="preserve">Slide deck </w:t>
            </w:r>
          </w:p>
          <w:p w14:paraId="03F4955F" w14:textId="1B9F91E4"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1 </w:t>
            </w:r>
            <w:r w:rsidR="00732CA1">
              <w:rPr>
                <w:color w:val="000000"/>
                <w:sz w:val="20"/>
                <w:szCs w:val="20"/>
              </w:rPr>
              <w:t>W</w:t>
            </w:r>
            <w:r>
              <w:rPr>
                <w:color w:val="000000"/>
                <w:sz w:val="20"/>
                <w:szCs w:val="20"/>
              </w:rPr>
              <w:t xml:space="preserve">orksheet </w:t>
            </w:r>
          </w:p>
          <w:p w14:paraId="59131F86" w14:textId="1EEA2FAE"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2 </w:t>
            </w:r>
            <w:r w:rsidR="00732CA1">
              <w:rPr>
                <w:color w:val="000000"/>
                <w:sz w:val="20"/>
                <w:szCs w:val="20"/>
              </w:rPr>
              <w:t>W</w:t>
            </w:r>
            <w:r>
              <w:rPr>
                <w:color w:val="000000"/>
                <w:sz w:val="20"/>
                <w:szCs w:val="20"/>
              </w:rPr>
              <w:t xml:space="preserve">orksheet </w:t>
            </w:r>
          </w:p>
          <w:p w14:paraId="4DAD327E" w14:textId="174C8EDF"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2 </w:t>
            </w:r>
            <w:r w:rsidR="00732CA1">
              <w:rPr>
                <w:color w:val="000000"/>
                <w:sz w:val="20"/>
                <w:szCs w:val="20"/>
              </w:rPr>
              <w:t>St</w:t>
            </w:r>
            <w:r>
              <w:rPr>
                <w:color w:val="000000"/>
                <w:sz w:val="20"/>
                <w:szCs w:val="20"/>
              </w:rPr>
              <w:t>udent support sheet</w:t>
            </w:r>
          </w:p>
          <w:p w14:paraId="0876EB50" w14:textId="789CDF4B"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2 </w:t>
            </w:r>
            <w:r w:rsidR="00732CA1">
              <w:rPr>
                <w:color w:val="000000"/>
                <w:sz w:val="20"/>
                <w:szCs w:val="20"/>
              </w:rPr>
              <w:t>W</w:t>
            </w:r>
            <w:r>
              <w:rPr>
                <w:color w:val="000000"/>
                <w:sz w:val="20"/>
                <w:szCs w:val="20"/>
              </w:rPr>
              <w:t>orksheet answers</w:t>
            </w:r>
            <w:r>
              <w:rPr>
                <w:sz w:val="20"/>
                <w:szCs w:val="20"/>
              </w:rPr>
              <w:t xml:space="preserve"> </w:t>
            </w:r>
          </w:p>
          <w:p w14:paraId="552DFFE1" w14:textId="6CF139C0"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3 </w:t>
            </w:r>
            <w:r w:rsidR="00732CA1">
              <w:rPr>
                <w:color w:val="000000"/>
                <w:sz w:val="20"/>
                <w:szCs w:val="20"/>
              </w:rPr>
              <w:t>W</w:t>
            </w:r>
            <w:r>
              <w:rPr>
                <w:color w:val="000000"/>
                <w:sz w:val="20"/>
                <w:szCs w:val="20"/>
              </w:rPr>
              <w:t xml:space="preserve">orksheet </w:t>
            </w:r>
          </w:p>
          <w:p w14:paraId="60BE2DD5" w14:textId="65F945BB"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Activity 3 </w:t>
            </w:r>
            <w:r w:rsidR="00732CA1">
              <w:rPr>
                <w:color w:val="000000"/>
                <w:sz w:val="20"/>
                <w:szCs w:val="20"/>
              </w:rPr>
              <w:t>Te</w:t>
            </w:r>
            <w:r>
              <w:rPr>
                <w:color w:val="000000"/>
                <w:sz w:val="20"/>
                <w:szCs w:val="20"/>
              </w:rPr>
              <w:t>acher and technician notes</w:t>
            </w:r>
          </w:p>
          <w:p w14:paraId="7AF12F13" w14:textId="51729C96"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Plenary </w:t>
            </w:r>
            <w:r w:rsidR="00C164CE">
              <w:rPr>
                <w:color w:val="000000"/>
                <w:sz w:val="20"/>
                <w:szCs w:val="20"/>
              </w:rPr>
              <w:t>A</w:t>
            </w:r>
            <w:r>
              <w:rPr>
                <w:color w:val="000000"/>
                <w:sz w:val="20"/>
                <w:szCs w:val="20"/>
              </w:rPr>
              <w:t>nswer sheet</w:t>
            </w:r>
          </w:p>
          <w:p w14:paraId="11A7DEEC" w14:textId="538F9A64" w:rsidR="00435ECA" w:rsidRDefault="00000000">
            <w:pPr>
              <w:numPr>
                <w:ilvl w:val="0"/>
                <w:numId w:val="5"/>
              </w:numPr>
              <w:pBdr>
                <w:top w:val="nil"/>
                <w:left w:val="nil"/>
                <w:bottom w:val="nil"/>
                <w:right w:val="nil"/>
                <w:between w:val="nil"/>
              </w:pBdr>
              <w:spacing w:before="80" w:after="80" w:line="220" w:lineRule="auto"/>
              <w:ind w:left="453" w:hanging="357"/>
              <w:rPr>
                <w:sz w:val="20"/>
                <w:szCs w:val="20"/>
              </w:rPr>
            </w:pPr>
            <w:r>
              <w:rPr>
                <w:color w:val="000000"/>
                <w:sz w:val="20"/>
                <w:szCs w:val="20"/>
              </w:rPr>
              <w:t xml:space="preserve">Consolidation </w:t>
            </w:r>
            <w:r w:rsidR="00732CA1">
              <w:rPr>
                <w:color w:val="000000"/>
                <w:sz w:val="20"/>
                <w:szCs w:val="20"/>
              </w:rPr>
              <w:t>W</w:t>
            </w:r>
            <w:r>
              <w:rPr>
                <w:color w:val="000000"/>
                <w:sz w:val="20"/>
                <w:szCs w:val="20"/>
              </w:rPr>
              <w:t xml:space="preserve">orksheet </w:t>
            </w:r>
          </w:p>
        </w:tc>
      </w:tr>
      <w:tr w:rsidR="00435ECA" w14:paraId="6DED8025" w14:textId="77777777">
        <w:tc>
          <w:tcPr>
            <w:tcW w:w="2547" w:type="dxa"/>
          </w:tcPr>
          <w:p w14:paraId="0ABBF031" w14:textId="77777777" w:rsidR="00435ECA" w:rsidRDefault="00000000">
            <w:pPr>
              <w:pBdr>
                <w:top w:val="nil"/>
                <w:left w:val="nil"/>
                <w:bottom w:val="nil"/>
                <w:right w:val="nil"/>
                <w:between w:val="nil"/>
              </w:pBdr>
              <w:rPr>
                <w:b/>
                <w:sz w:val="20"/>
                <w:szCs w:val="20"/>
              </w:rPr>
            </w:pPr>
            <w:r>
              <w:rPr>
                <w:b/>
                <w:sz w:val="20"/>
                <w:szCs w:val="20"/>
              </w:rPr>
              <w:t>Equipment needed</w:t>
            </w:r>
          </w:p>
        </w:tc>
        <w:tc>
          <w:tcPr>
            <w:tcW w:w="6469" w:type="dxa"/>
          </w:tcPr>
          <w:p w14:paraId="66FA367B" w14:textId="77777777" w:rsidR="00435ECA" w:rsidRDefault="00000000">
            <w:pPr>
              <w:pBdr>
                <w:top w:val="nil"/>
                <w:left w:val="nil"/>
                <w:bottom w:val="nil"/>
                <w:right w:val="nil"/>
                <w:between w:val="nil"/>
              </w:pBdr>
              <w:spacing w:line="240" w:lineRule="auto"/>
              <w:rPr>
                <w:b/>
                <w:sz w:val="20"/>
                <w:szCs w:val="20"/>
                <w:u w:val="single"/>
              </w:rPr>
            </w:pPr>
            <w:r>
              <w:rPr>
                <w:b/>
                <w:sz w:val="20"/>
                <w:szCs w:val="20"/>
                <w:u w:val="single"/>
              </w:rPr>
              <w:t>Activity 1</w:t>
            </w:r>
          </w:p>
          <w:p w14:paraId="2808ECBE" w14:textId="77777777" w:rsidR="00435ECA" w:rsidRDefault="00000000">
            <w:pPr>
              <w:spacing w:line="240" w:lineRule="auto"/>
              <w:rPr>
                <w:sz w:val="20"/>
                <w:szCs w:val="20"/>
              </w:rPr>
            </w:pPr>
            <w:r>
              <w:rPr>
                <w:sz w:val="20"/>
                <w:szCs w:val="20"/>
              </w:rPr>
              <w:t xml:space="preserve">Equipment per group: </w:t>
            </w:r>
          </w:p>
          <w:p w14:paraId="796F099D" w14:textId="77777777" w:rsidR="00435ECA" w:rsidRDefault="00000000">
            <w:pPr>
              <w:numPr>
                <w:ilvl w:val="0"/>
                <w:numId w:val="4"/>
              </w:numPr>
              <w:pBdr>
                <w:top w:val="nil"/>
                <w:left w:val="nil"/>
                <w:bottom w:val="nil"/>
                <w:right w:val="nil"/>
                <w:between w:val="nil"/>
              </w:pBdr>
              <w:spacing w:after="0" w:line="240" w:lineRule="auto"/>
              <w:ind w:left="742"/>
              <w:rPr>
                <w:color w:val="000000"/>
                <w:sz w:val="20"/>
                <w:szCs w:val="20"/>
              </w:rPr>
            </w:pPr>
            <w:r>
              <w:rPr>
                <w:color w:val="000000"/>
                <w:sz w:val="20"/>
                <w:szCs w:val="20"/>
              </w:rPr>
              <w:t>4 x mechanical (variable-volume) pipettes</w:t>
            </w:r>
          </w:p>
          <w:p w14:paraId="33D0CF03" w14:textId="77777777" w:rsidR="00435ECA" w:rsidRDefault="00000000">
            <w:pPr>
              <w:numPr>
                <w:ilvl w:val="0"/>
                <w:numId w:val="4"/>
              </w:numPr>
              <w:pBdr>
                <w:top w:val="nil"/>
                <w:left w:val="nil"/>
                <w:bottom w:val="nil"/>
                <w:right w:val="nil"/>
                <w:between w:val="nil"/>
              </w:pBdr>
              <w:spacing w:after="0" w:line="240" w:lineRule="auto"/>
              <w:ind w:left="742"/>
              <w:rPr>
                <w:color w:val="000000"/>
                <w:sz w:val="20"/>
                <w:szCs w:val="20"/>
              </w:rPr>
            </w:pPr>
            <w:r>
              <w:rPr>
                <w:color w:val="000000"/>
                <w:sz w:val="20"/>
                <w:szCs w:val="20"/>
              </w:rPr>
              <w:t>2 x 50 cm</w:t>
            </w:r>
            <w:r>
              <w:rPr>
                <w:color w:val="000000"/>
                <w:sz w:val="20"/>
                <w:szCs w:val="20"/>
                <w:vertAlign w:val="superscript"/>
              </w:rPr>
              <w:t>3</w:t>
            </w:r>
            <w:r>
              <w:rPr>
                <w:color w:val="000000"/>
                <w:sz w:val="20"/>
                <w:szCs w:val="20"/>
              </w:rPr>
              <w:t xml:space="preserve"> beakers</w:t>
            </w:r>
          </w:p>
          <w:p w14:paraId="6CA26D0B" w14:textId="77777777" w:rsidR="00435ECA" w:rsidRDefault="00000000">
            <w:pPr>
              <w:numPr>
                <w:ilvl w:val="0"/>
                <w:numId w:val="4"/>
              </w:numPr>
              <w:pBdr>
                <w:top w:val="nil"/>
                <w:left w:val="nil"/>
                <w:bottom w:val="nil"/>
                <w:right w:val="nil"/>
                <w:between w:val="nil"/>
              </w:pBdr>
              <w:spacing w:after="0" w:line="240" w:lineRule="auto"/>
              <w:ind w:left="742"/>
              <w:rPr>
                <w:color w:val="000000"/>
                <w:sz w:val="20"/>
                <w:szCs w:val="20"/>
              </w:rPr>
            </w:pPr>
            <w:r>
              <w:rPr>
                <w:color w:val="000000"/>
                <w:sz w:val="20"/>
                <w:szCs w:val="20"/>
              </w:rPr>
              <w:t xml:space="preserve">Mass balance to 4 </w:t>
            </w:r>
            <w:proofErr w:type="spellStart"/>
            <w:r>
              <w:rPr>
                <w:color w:val="000000"/>
                <w:sz w:val="20"/>
                <w:szCs w:val="20"/>
              </w:rPr>
              <w:t>d.p.</w:t>
            </w:r>
            <w:proofErr w:type="spellEnd"/>
          </w:p>
          <w:p w14:paraId="2E3E3FB9" w14:textId="77777777" w:rsidR="00435ECA" w:rsidRDefault="00000000">
            <w:pPr>
              <w:numPr>
                <w:ilvl w:val="0"/>
                <w:numId w:val="4"/>
              </w:numPr>
              <w:pBdr>
                <w:top w:val="nil"/>
                <w:left w:val="nil"/>
                <w:bottom w:val="nil"/>
                <w:right w:val="nil"/>
                <w:between w:val="nil"/>
              </w:pBdr>
              <w:spacing w:after="0" w:line="240" w:lineRule="auto"/>
              <w:ind w:left="742"/>
              <w:rPr>
                <w:color w:val="000000"/>
                <w:sz w:val="20"/>
                <w:szCs w:val="20"/>
              </w:rPr>
            </w:pPr>
            <w:r>
              <w:rPr>
                <w:color w:val="000000"/>
                <w:sz w:val="20"/>
                <w:szCs w:val="20"/>
              </w:rPr>
              <w:t>Distilled water</w:t>
            </w:r>
          </w:p>
          <w:p w14:paraId="251F7872" w14:textId="77777777" w:rsidR="00435ECA" w:rsidRDefault="00000000">
            <w:pPr>
              <w:numPr>
                <w:ilvl w:val="0"/>
                <w:numId w:val="4"/>
              </w:numPr>
              <w:pBdr>
                <w:top w:val="nil"/>
                <w:left w:val="nil"/>
                <w:bottom w:val="nil"/>
                <w:right w:val="nil"/>
                <w:between w:val="nil"/>
              </w:pBdr>
              <w:spacing w:after="0" w:line="240" w:lineRule="auto"/>
              <w:ind w:left="742"/>
              <w:rPr>
                <w:color w:val="000000"/>
                <w:sz w:val="20"/>
                <w:szCs w:val="20"/>
              </w:rPr>
            </w:pPr>
            <w:r>
              <w:rPr>
                <w:color w:val="000000"/>
                <w:sz w:val="20"/>
                <w:szCs w:val="20"/>
              </w:rPr>
              <w:t>Thermometer</w:t>
            </w:r>
            <w:r>
              <w:rPr>
                <w:color w:val="000000"/>
                <w:sz w:val="20"/>
                <w:szCs w:val="20"/>
              </w:rPr>
              <w:br/>
            </w:r>
          </w:p>
          <w:p w14:paraId="435C77E5" w14:textId="77777777" w:rsidR="00435ECA" w:rsidRDefault="00000000">
            <w:pPr>
              <w:pBdr>
                <w:top w:val="nil"/>
                <w:left w:val="nil"/>
                <w:bottom w:val="nil"/>
                <w:right w:val="nil"/>
                <w:between w:val="nil"/>
              </w:pBdr>
              <w:spacing w:line="240" w:lineRule="auto"/>
              <w:rPr>
                <w:b/>
                <w:sz w:val="20"/>
                <w:szCs w:val="20"/>
                <w:u w:val="single"/>
              </w:rPr>
            </w:pPr>
            <w:r>
              <w:rPr>
                <w:b/>
                <w:sz w:val="20"/>
                <w:szCs w:val="20"/>
                <w:u w:val="single"/>
              </w:rPr>
              <w:t>Activity 3</w:t>
            </w:r>
          </w:p>
          <w:p w14:paraId="4D7054CC" w14:textId="77777777" w:rsidR="00435ECA" w:rsidRDefault="00000000">
            <w:pPr>
              <w:spacing w:line="240" w:lineRule="auto"/>
              <w:rPr>
                <w:sz w:val="20"/>
                <w:szCs w:val="20"/>
              </w:rPr>
            </w:pPr>
            <w:r>
              <w:rPr>
                <w:sz w:val="20"/>
                <w:szCs w:val="20"/>
              </w:rPr>
              <w:t>Station 1 – Calibrating a balance</w:t>
            </w:r>
            <w:r>
              <w:rPr>
                <w:sz w:val="20"/>
                <w:szCs w:val="20"/>
              </w:rPr>
              <w:br/>
              <w:t xml:space="preserve">Equipment per student: </w:t>
            </w:r>
          </w:p>
          <w:p w14:paraId="6971F052" w14:textId="77777777" w:rsidR="00435ECA" w:rsidRDefault="00000000">
            <w:pPr>
              <w:numPr>
                <w:ilvl w:val="0"/>
                <w:numId w:val="6"/>
              </w:numPr>
              <w:pBdr>
                <w:top w:val="nil"/>
                <w:left w:val="nil"/>
                <w:bottom w:val="nil"/>
                <w:right w:val="nil"/>
                <w:between w:val="nil"/>
              </w:pBdr>
              <w:spacing w:after="0" w:line="240" w:lineRule="auto"/>
              <w:rPr>
                <w:color w:val="000000"/>
                <w:sz w:val="20"/>
                <w:szCs w:val="20"/>
              </w:rPr>
            </w:pPr>
            <w:bookmarkStart w:id="2" w:name="_heading=h.hleaiovi5500" w:colFirst="0" w:colLast="0"/>
            <w:bookmarkEnd w:id="2"/>
            <w:r>
              <w:rPr>
                <w:color w:val="000000"/>
                <w:sz w:val="20"/>
                <w:szCs w:val="20"/>
              </w:rPr>
              <w:t xml:space="preserve">A mass balance, minimum of 2 </w:t>
            </w:r>
            <w:proofErr w:type="spellStart"/>
            <w:r>
              <w:rPr>
                <w:color w:val="000000"/>
                <w:sz w:val="20"/>
                <w:szCs w:val="20"/>
              </w:rPr>
              <w:t>d.p</w:t>
            </w:r>
            <w:proofErr w:type="spellEnd"/>
            <w:r>
              <w:rPr>
                <w:color w:val="000000"/>
                <w:sz w:val="20"/>
                <w:szCs w:val="20"/>
              </w:rPr>
              <w:t xml:space="preserve"> but 4 </w:t>
            </w:r>
            <w:proofErr w:type="spellStart"/>
            <w:r>
              <w:rPr>
                <w:color w:val="000000"/>
                <w:sz w:val="20"/>
                <w:szCs w:val="20"/>
              </w:rPr>
              <w:t>d.p</w:t>
            </w:r>
            <w:proofErr w:type="spellEnd"/>
            <w:r>
              <w:rPr>
                <w:color w:val="000000"/>
                <w:sz w:val="20"/>
                <w:szCs w:val="20"/>
              </w:rPr>
              <w:t xml:space="preserve"> is preferred</w:t>
            </w:r>
          </w:p>
          <w:p w14:paraId="531D6E4D" w14:textId="77777777" w:rsidR="00435ECA" w:rsidRDefault="00000000">
            <w:pPr>
              <w:numPr>
                <w:ilvl w:val="0"/>
                <w:numId w:val="6"/>
              </w:numPr>
              <w:pBdr>
                <w:top w:val="nil"/>
                <w:left w:val="nil"/>
                <w:bottom w:val="nil"/>
                <w:right w:val="nil"/>
                <w:between w:val="nil"/>
              </w:pBdr>
              <w:spacing w:after="0" w:line="240" w:lineRule="auto"/>
              <w:rPr>
                <w:color w:val="000000"/>
                <w:sz w:val="20"/>
                <w:szCs w:val="20"/>
              </w:rPr>
            </w:pPr>
            <w:r>
              <w:rPr>
                <w:color w:val="000000"/>
                <w:sz w:val="20"/>
                <w:szCs w:val="20"/>
              </w:rPr>
              <w:t>A set of masses that can be used as calibration masses</w:t>
            </w:r>
            <w:r>
              <w:rPr>
                <w:color w:val="000000"/>
                <w:sz w:val="20"/>
                <w:szCs w:val="20"/>
              </w:rPr>
              <w:br/>
              <w:t xml:space="preserve"> </w:t>
            </w:r>
          </w:p>
          <w:p w14:paraId="2B1D6B1F" w14:textId="77777777" w:rsidR="00435ECA" w:rsidRDefault="00000000">
            <w:pPr>
              <w:pBdr>
                <w:top w:val="nil"/>
                <w:left w:val="nil"/>
                <w:bottom w:val="nil"/>
                <w:right w:val="nil"/>
                <w:between w:val="nil"/>
              </w:pBdr>
              <w:spacing w:after="0" w:line="240" w:lineRule="auto"/>
              <w:rPr>
                <w:color w:val="000000"/>
                <w:sz w:val="20"/>
                <w:szCs w:val="20"/>
              </w:rPr>
            </w:pPr>
            <w:r>
              <w:rPr>
                <w:color w:val="000000"/>
                <w:sz w:val="20"/>
                <w:szCs w:val="20"/>
              </w:rPr>
              <w:t>You may have to add into the worksheet (or demonstrate to students) how to calibrate the pieces of equipment used.</w:t>
            </w:r>
            <w:r>
              <w:rPr>
                <w:color w:val="000000"/>
                <w:sz w:val="20"/>
                <w:szCs w:val="20"/>
              </w:rPr>
              <w:br/>
            </w:r>
          </w:p>
          <w:p w14:paraId="22A3545D" w14:textId="77777777" w:rsidR="00435ECA" w:rsidRDefault="00000000">
            <w:pPr>
              <w:spacing w:line="240" w:lineRule="auto"/>
              <w:rPr>
                <w:sz w:val="20"/>
                <w:szCs w:val="20"/>
              </w:rPr>
            </w:pPr>
            <w:r>
              <w:rPr>
                <w:sz w:val="20"/>
                <w:szCs w:val="20"/>
              </w:rPr>
              <w:t>Station 2 – Calibrating a pH meter</w:t>
            </w:r>
            <w:r>
              <w:rPr>
                <w:sz w:val="20"/>
                <w:szCs w:val="20"/>
              </w:rPr>
              <w:br/>
              <w:t>Equipment:</w:t>
            </w:r>
          </w:p>
          <w:p w14:paraId="6EE82DED"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pH meter</w:t>
            </w:r>
          </w:p>
          <w:p w14:paraId="5C36DB80"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pH meter calibration buffer solutions (pH 4.0, pH 7.0, pH 10.0) in small beakers</w:t>
            </w:r>
          </w:p>
          <w:p w14:paraId="3F8FA7D3"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Distilled or deionised water</w:t>
            </w:r>
          </w:p>
          <w:p w14:paraId="052619D4"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Lint-free tissue</w:t>
            </w:r>
          </w:p>
          <w:p w14:paraId="21B99B21"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Beakers for rinsing</w:t>
            </w:r>
            <w:r>
              <w:rPr>
                <w:color w:val="000000"/>
                <w:sz w:val="20"/>
                <w:szCs w:val="20"/>
              </w:rPr>
              <w:br/>
            </w:r>
          </w:p>
          <w:p w14:paraId="688114E8" w14:textId="77777777" w:rsidR="00435ECA" w:rsidRDefault="00000000">
            <w:pPr>
              <w:spacing w:line="240" w:lineRule="auto"/>
              <w:rPr>
                <w:sz w:val="20"/>
                <w:szCs w:val="20"/>
              </w:rPr>
            </w:pPr>
            <w:r>
              <w:rPr>
                <w:sz w:val="20"/>
                <w:szCs w:val="20"/>
              </w:rPr>
              <w:t>Station 3 – Calibrating a pipette</w:t>
            </w:r>
            <w:r>
              <w:rPr>
                <w:sz w:val="20"/>
                <w:szCs w:val="20"/>
              </w:rPr>
              <w:br/>
              <w:t>Equipment per student:</w:t>
            </w:r>
          </w:p>
          <w:p w14:paraId="3B0BF2E8"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Mechanical (variable volume) pipette</w:t>
            </w:r>
          </w:p>
          <w:p w14:paraId="547273F7"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Calibrated high-sensitivity balance (or at least 0.0001</w:t>
            </w:r>
            <w:r>
              <w:rPr>
                <w:color w:val="000000"/>
                <w:sz w:val="12"/>
                <w:szCs w:val="12"/>
              </w:rPr>
              <w:t xml:space="preserve"> </w:t>
            </w:r>
            <w:r>
              <w:rPr>
                <w:color w:val="000000"/>
                <w:sz w:val="20"/>
                <w:szCs w:val="20"/>
              </w:rPr>
              <w:t>g)</w:t>
            </w:r>
          </w:p>
          <w:p w14:paraId="45D7A1B9"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Weighing boats or small containers</w:t>
            </w:r>
          </w:p>
          <w:p w14:paraId="7C640B9F"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Distilled or deionised water in clean flasks/beakers</w:t>
            </w:r>
          </w:p>
          <w:p w14:paraId="251ED5AA" w14:textId="77777777" w:rsidR="00435ECA" w:rsidRDefault="00000000">
            <w:pPr>
              <w:numPr>
                <w:ilvl w:val="0"/>
                <w:numId w:val="7"/>
              </w:numPr>
              <w:pBdr>
                <w:top w:val="nil"/>
                <w:left w:val="nil"/>
                <w:bottom w:val="nil"/>
                <w:right w:val="nil"/>
                <w:between w:val="nil"/>
              </w:pBdr>
              <w:spacing w:after="0" w:line="240" w:lineRule="auto"/>
              <w:rPr>
                <w:color w:val="000000"/>
                <w:sz w:val="20"/>
                <w:szCs w:val="20"/>
              </w:rPr>
            </w:pPr>
            <w:r>
              <w:rPr>
                <w:color w:val="000000"/>
                <w:sz w:val="20"/>
                <w:szCs w:val="20"/>
              </w:rPr>
              <w:t>Thermometer</w:t>
            </w:r>
            <w:r>
              <w:rPr>
                <w:color w:val="000000"/>
                <w:sz w:val="20"/>
                <w:szCs w:val="20"/>
              </w:rPr>
              <w:br/>
            </w:r>
          </w:p>
          <w:p w14:paraId="2AF79AD3" w14:textId="77777777" w:rsidR="00435ECA" w:rsidRDefault="00000000">
            <w:pPr>
              <w:spacing w:line="240" w:lineRule="auto"/>
              <w:rPr>
                <w:sz w:val="20"/>
                <w:szCs w:val="20"/>
              </w:rPr>
            </w:pPr>
            <w:r>
              <w:rPr>
                <w:sz w:val="20"/>
                <w:szCs w:val="20"/>
              </w:rPr>
              <w:lastRenderedPageBreak/>
              <w:t>Station 4 – Calibrating a conductivity meter</w:t>
            </w:r>
            <w:r>
              <w:rPr>
                <w:sz w:val="20"/>
                <w:szCs w:val="20"/>
              </w:rPr>
              <w:br/>
              <w:t>Equipment per student:</w:t>
            </w:r>
          </w:p>
          <w:p w14:paraId="77FB4FBD" w14:textId="77777777" w:rsidR="00435ECA" w:rsidRDefault="00000000">
            <w:pPr>
              <w:numPr>
                <w:ilvl w:val="0"/>
                <w:numId w:val="7"/>
              </w:numPr>
              <w:pBdr>
                <w:top w:val="nil"/>
                <w:left w:val="nil"/>
                <w:bottom w:val="nil"/>
                <w:right w:val="nil"/>
                <w:between w:val="nil"/>
              </w:pBdr>
              <w:spacing w:after="0" w:line="240" w:lineRule="auto"/>
              <w:ind w:hanging="407"/>
              <w:rPr>
                <w:color w:val="000000"/>
                <w:sz w:val="20"/>
                <w:szCs w:val="20"/>
              </w:rPr>
            </w:pPr>
            <w:r>
              <w:rPr>
                <w:color w:val="000000"/>
                <w:sz w:val="20"/>
                <w:szCs w:val="20"/>
              </w:rPr>
              <w:t>Conductivity meter</w:t>
            </w:r>
          </w:p>
          <w:p w14:paraId="7F2F039C" w14:textId="77777777" w:rsidR="00435ECA" w:rsidRDefault="00000000">
            <w:pPr>
              <w:numPr>
                <w:ilvl w:val="0"/>
                <w:numId w:val="7"/>
              </w:numPr>
              <w:pBdr>
                <w:top w:val="nil"/>
                <w:left w:val="nil"/>
                <w:bottom w:val="nil"/>
                <w:right w:val="nil"/>
                <w:between w:val="nil"/>
              </w:pBdr>
              <w:spacing w:after="0" w:line="240" w:lineRule="auto"/>
              <w:ind w:hanging="407"/>
              <w:rPr>
                <w:color w:val="000000"/>
                <w:sz w:val="20"/>
                <w:szCs w:val="20"/>
              </w:rPr>
            </w:pPr>
            <w:r>
              <w:rPr>
                <w:color w:val="000000"/>
                <w:sz w:val="20"/>
                <w:szCs w:val="20"/>
              </w:rPr>
              <w:t>Standard conductivity calibration solution(s) (150</w:t>
            </w:r>
            <w:r>
              <w:rPr>
                <w:color w:val="000000"/>
                <w:sz w:val="12"/>
                <w:szCs w:val="12"/>
              </w:rPr>
              <w:t xml:space="preserve"> </w:t>
            </w:r>
            <w:r>
              <w:rPr>
                <w:color w:val="000000"/>
                <w:sz w:val="20"/>
                <w:szCs w:val="20"/>
              </w:rPr>
              <w:t>µS/cm conductivity standard, 1413</w:t>
            </w:r>
            <w:r>
              <w:rPr>
                <w:color w:val="000000"/>
                <w:sz w:val="12"/>
                <w:szCs w:val="12"/>
              </w:rPr>
              <w:t xml:space="preserve"> </w:t>
            </w:r>
            <w:r>
              <w:rPr>
                <w:color w:val="000000"/>
                <w:sz w:val="20"/>
                <w:szCs w:val="20"/>
              </w:rPr>
              <w:t>µS/cm conductivity standard and 2880</w:t>
            </w:r>
            <w:r>
              <w:rPr>
                <w:color w:val="000000"/>
                <w:sz w:val="12"/>
                <w:szCs w:val="12"/>
              </w:rPr>
              <w:t xml:space="preserve"> </w:t>
            </w:r>
            <w:r>
              <w:rPr>
                <w:color w:val="000000"/>
                <w:sz w:val="20"/>
                <w:szCs w:val="20"/>
              </w:rPr>
              <w:t>µS/cm conductivity standard)</w:t>
            </w:r>
          </w:p>
          <w:p w14:paraId="49AA84E9" w14:textId="77777777" w:rsidR="00435ECA" w:rsidRDefault="00000000">
            <w:pPr>
              <w:numPr>
                <w:ilvl w:val="0"/>
                <w:numId w:val="8"/>
              </w:numPr>
              <w:pBdr>
                <w:top w:val="nil"/>
                <w:left w:val="nil"/>
                <w:bottom w:val="nil"/>
                <w:right w:val="nil"/>
                <w:between w:val="nil"/>
              </w:pBdr>
              <w:spacing w:after="0" w:line="240" w:lineRule="auto"/>
              <w:ind w:left="742" w:hanging="407"/>
              <w:rPr>
                <w:color w:val="000000"/>
                <w:sz w:val="20"/>
                <w:szCs w:val="20"/>
              </w:rPr>
            </w:pPr>
            <w:r>
              <w:rPr>
                <w:color w:val="000000"/>
                <w:sz w:val="20"/>
                <w:szCs w:val="20"/>
              </w:rPr>
              <w:t>Distilled or deionised water</w:t>
            </w:r>
          </w:p>
          <w:p w14:paraId="2DB9C79F" w14:textId="77777777" w:rsidR="00435ECA" w:rsidRDefault="00000000">
            <w:pPr>
              <w:numPr>
                <w:ilvl w:val="0"/>
                <w:numId w:val="8"/>
              </w:numPr>
              <w:pBdr>
                <w:top w:val="nil"/>
                <w:left w:val="nil"/>
                <w:bottom w:val="nil"/>
                <w:right w:val="nil"/>
                <w:between w:val="nil"/>
              </w:pBdr>
              <w:spacing w:after="0" w:line="240" w:lineRule="auto"/>
              <w:ind w:left="742" w:hanging="407"/>
              <w:rPr>
                <w:color w:val="000000"/>
                <w:sz w:val="20"/>
                <w:szCs w:val="20"/>
              </w:rPr>
            </w:pPr>
            <w:r>
              <w:rPr>
                <w:color w:val="000000"/>
                <w:sz w:val="20"/>
                <w:szCs w:val="20"/>
              </w:rPr>
              <w:t>Clean beaker(s) for the standard solution(s)</w:t>
            </w:r>
          </w:p>
          <w:p w14:paraId="4B2BE498" w14:textId="77777777" w:rsidR="00435ECA" w:rsidRDefault="00000000">
            <w:pPr>
              <w:numPr>
                <w:ilvl w:val="0"/>
                <w:numId w:val="8"/>
              </w:numPr>
              <w:pBdr>
                <w:top w:val="nil"/>
                <w:left w:val="nil"/>
                <w:bottom w:val="nil"/>
                <w:right w:val="nil"/>
                <w:between w:val="nil"/>
              </w:pBdr>
              <w:spacing w:line="240" w:lineRule="auto"/>
              <w:ind w:left="742" w:hanging="407"/>
              <w:rPr>
                <w:color w:val="000000"/>
                <w:sz w:val="20"/>
                <w:szCs w:val="20"/>
              </w:rPr>
            </w:pPr>
            <w:r>
              <w:rPr>
                <w:color w:val="000000"/>
                <w:sz w:val="20"/>
                <w:szCs w:val="20"/>
              </w:rPr>
              <w:t>Lint-free tissue</w:t>
            </w:r>
          </w:p>
        </w:tc>
      </w:tr>
      <w:tr w:rsidR="00435ECA" w14:paraId="09E6E712" w14:textId="77777777">
        <w:tc>
          <w:tcPr>
            <w:tcW w:w="2547" w:type="dxa"/>
          </w:tcPr>
          <w:p w14:paraId="4B59FEFB" w14:textId="77777777" w:rsidR="00435ECA" w:rsidRDefault="00000000">
            <w:pPr>
              <w:pBdr>
                <w:top w:val="nil"/>
                <w:left w:val="nil"/>
                <w:bottom w:val="nil"/>
                <w:right w:val="nil"/>
                <w:between w:val="nil"/>
              </w:pBdr>
              <w:spacing w:before="120" w:after="120"/>
              <w:rPr>
                <w:b/>
                <w:sz w:val="20"/>
                <w:szCs w:val="20"/>
              </w:rPr>
            </w:pPr>
            <w:r>
              <w:rPr>
                <w:b/>
                <w:sz w:val="20"/>
                <w:szCs w:val="20"/>
              </w:rPr>
              <w:lastRenderedPageBreak/>
              <w:t>Safety factors</w:t>
            </w:r>
          </w:p>
        </w:tc>
        <w:tc>
          <w:tcPr>
            <w:tcW w:w="6469" w:type="dxa"/>
          </w:tcPr>
          <w:p w14:paraId="5697C09E" w14:textId="77777777" w:rsidR="00435ECA" w:rsidRDefault="00000000">
            <w:pPr>
              <w:pBdr>
                <w:top w:val="nil"/>
                <w:left w:val="nil"/>
                <w:bottom w:val="nil"/>
                <w:right w:val="nil"/>
                <w:between w:val="nil"/>
              </w:pBdr>
              <w:spacing w:before="120" w:after="120"/>
              <w:rPr>
                <w:sz w:val="20"/>
                <w:szCs w:val="20"/>
              </w:rPr>
            </w:pPr>
            <w:r>
              <w:rPr>
                <w:sz w:val="20"/>
                <w:szCs w:val="20"/>
              </w:rPr>
              <w:t>It is assumed that all activities will be undertaken in suitable facilities or work areas and that good practices, appropriate use policies and procedures will be observed. Teachers should consult their employers’ risk assessments before use and consider whether any modification is necessary for the particular circumstances of their own class/institution.</w:t>
            </w:r>
          </w:p>
          <w:p w14:paraId="16C55AA6" w14:textId="77777777" w:rsidR="00435ECA" w:rsidRDefault="00000000">
            <w:pPr>
              <w:pBdr>
                <w:top w:val="nil"/>
                <w:left w:val="nil"/>
                <w:bottom w:val="nil"/>
                <w:right w:val="nil"/>
                <w:between w:val="nil"/>
              </w:pBdr>
              <w:spacing w:before="120" w:after="120"/>
              <w:rPr>
                <w:color w:val="000000"/>
                <w:sz w:val="20"/>
                <w:szCs w:val="20"/>
              </w:rPr>
            </w:pPr>
            <w:r>
              <w:rPr>
                <w:color w:val="000000"/>
                <w:sz w:val="20"/>
                <w:szCs w:val="20"/>
              </w:rPr>
              <w:t>Teachers and students are required to carry out their own risk assessments.</w:t>
            </w:r>
          </w:p>
          <w:p w14:paraId="2C333F57" w14:textId="3C976BCA" w:rsidR="00435ECA" w:rsidRDefault="00000000">
            <w:pPr>
              <w:pBdr>
                <w:top w:val="nil"/>
                <w:left w:val="nil"/>
                <w:bottom w:val="nil"/>
                <w:right w:val="nil"/>
                <w:between w:val="nil"/>
              </w:pBdr>
              <w:spacing w:before="120" w:after="120"/>
              <w:rPr>
                <w:sz w:val="20"/>
                <w:szCs w:val="20"/>
              </w:rPr>
            </w:pPr>
            <w:r>
              <w:rPr>
                <w:sz w:val="20"/>
                <w:szCs w:val="20"/>
              </w:rPr>
              <w:t xml:space="preserve">Safety </w:t>
            </w:r>
            <w:r w:rsidR="00FF7C81">
              <w:rPr>
                <w:sz w:val="20"/>
                <w:szCs w:val="20"/>
              </w:rPr>
              <w:t>goggles</w:t>
            </w:r>
            <w:r>
              <w:rPr>
                <w:sz w:val="20"/>
                <w:szCs w:val="20"/>
              </w:rPr>
              <w:t xml:space="preserve"> should be worn when working with solutions in the </w:t>
            </w:r>
            <w:proofErr w:type="spellStart"/>
            <w:r>
              <w:rPr>
                <w:sz w:val="20"/>
                <w:szCs w:val="20"/>
              </w:rPr>
              <w:t>practicals</w:t>
            </w:r>
            <w:proofErr w:type="spellEnd"/>
            <w:r>
              <w:rPr>
                <w:sz w:val="20"/>
                <w:szCs w:val="20"/>
              </w:rPr>
              <w:t xml:space="preserve">. </w:t>
            </w:r>
          </w:p>
          <w:p w14:paraId="4511A673" w14:textId="77777777" w:rsidR="00435ECA" w:rsidRDefault="00000000">
            <w:pPr>
              <w:rPr>
                <w:sz w:val="20"/>
                <w:szCs w:val="20"/>
              </w:rPr>
            </w:pPr>
            <w:r>
              <w:rPr>
                <w:sz w:val="20"/>
                <w:szCs w:val="20"/>
              </w:rPr>
              <w:t>If using solutions made from tablets or commercial buffer solutions, refer to any hazard warning labels on the containers.</w:t>
            </w:r>
          </w:p>
          <w:p w14:paraId="512B6C4F" w14:textId="77777777" w:rsidR="00435ECA" w:rsidRDefault="00000000">
            <w:pPr>
              <w:pBdr>
                <w:top w:val="nil"/>
                <w:left w:val="nil"/>
                <w:bottom w:val="nil"/>
                <w:right w:val="nil"/>
                <w:between w:val="nil"/>
              </w:pBdr>
              <w:spacing w:before="120" w:after="120"/>
              <w:rPr>
                <w:color w:val="000000"/>
                <w:sz w:val="20"/>
                <w:szCs w:val="20"/>
              </w:rPr>
            </w:pPr>
            <w:r>
              <w:rPr>
                <w:sz w:val="20"/>
                <w:szCs w:val="20"/>
              </w:rPr>
              <w:t>For commercial calibration solutions, refer to the manufacturer’s safety instructions.</w:t>
            </w:r>
          </w:p>
        </w:tc>
      </w:tr>
      <w:tr w:rsidR="00435ECA" w14:paraId="6D76CB7E" w14:textId="77777777">
        <w:tc>
          <w:tcPr>
            <w:tcW w:w="2547" w:type="dxa"/>
          </w:tcPr>
          <w:p w14:paraId="7A3B653E" w14:textId="77777777" w:rsidR="00435ECA" w:rsidRDefault="00000000">
            <w:pPr>
              <w:pBdr>
                <w:top w:val="nil"/>
                <w:left w:val="nil"/>
                <w:bottom w:val="nil"/>
                <w:right w:val="nil"/>
                <w:between w:val="nil"/>
              </w:pBdr>
              <w:spacing w:before="120" w:after="120"/>
              <w:rPr>
                <w:b/>
                <w:sz w:val="20"/>
                <w:szCs w:val="20"/>
              </w:rPr>
            </w:pPr>
            <w:r>
              <w:rPr>
                <w:b/>
                <w:sz w:val="20"/>
                <w:szCs w:val="20"/>
              </w:rPr>
              <w:t>CLEAPSS references</w:t>
            </w:r>
          </w:p>
        </w:tc>
        <w:tc>
          <w:tcPr>
            <w:tcW w:w="6469" w:type="dxa"/>
          </w:tcPr>
          <w:p w14:paraId="53A7F535" w14:textId="77777777" w:rsidR="00435ECA" w:rsidRDefault="00000000">
            <w:pPr>
              <w:rPr>
                <w:sz w:val="18"/>
                <w:szCs w:val="18"/>
              </w:rPr>
            </w:pPr>
            <w:r>
              <w:rPr>
                <w:sz w:val="20"/>
                <w:szCs w:val="20"/>
              </w:rPr>
              <w:t xml:space="preserve">If buffer solutions need to be prepared, instructions (and hazards) can be found on CLEAPSS recipe card 18: </w:t>
            </w:r>
            <w:hyperlink r:id="rId43">
              <w:r w:rsidR="00435ECA">
                <w:rPr>
                  <w:color w:val="0000FF"/>
                  <w:sz w:val="20"/>
                  <w:szCs w:val="20"/>
                  <w:u w:val="single"/>
                </w:rPr>
                <w:t xml:space="preserve">science.cleapss.org.uk/Resource/RB018-Buffer-solutions.pdf </w:t>
              </w:r>
            </w:hyperlink>
          </w:p>
        </w:tc>
      </w:tr>
      <w:tr w:rsidR="00435ECA" w14:paraId="07A6DC98" w14:textId="77777777">
        <w:tc>
          <w:tcPr>
            <w:tcW w:w="2547" w:type="dxa"/>
          </w:tcPr>
          <w:p w14:paraId="0169876E" w14:textId="77777777" w:rsidR="00435ECA" w:rsidRDefault="00000000">
            <w:pPr>
              <w:pBdr>
                <w:top w:val="nil"/>
                <w:left w:val="nil"/>
                <w:bottom w:val="nil"/>
                <w:right w:val="nil"/>
                <w:between w:val="nil"/>
              </w:pBdr>
              <w:spacing w:before="120" w:after="120"/>
              <w:rPr>
                <w:b/>
                <w:sz w:val="20"/>
                <w:szCs w:val="20"/>
              </w:rPr>
            </w:pPr>
            <w:r>
              <w:rPr>
                <w:b/>
                <w:sz w:val="20"/>
                <w:szCs w:val="20"/>
              </w:rPr>
              <w:t>Prior learning</w:t>
            </w:r>
          </w:p>
        </w:tc>
        <w:tc>
          <w:tcPr>
            <w:tcW w:w="6469" w:type="dxa"/>
          </w:tcPr>
          <w:p w14:paraId="487D34BE" w14:textId="77777777" w:rsidR="00435ECA" w:rsidRDefault="00000000">
            <w:pPr>
              <w:numPr>
                <w:ilvl w:val="0"/>
                <w:numId w:val="2"/>
              </w:numPr>
              <w:pBdr>
                <w:top w:val="nil"/>
                <w:left w:val="nil"/>
                <w:bottom w:val="nil"/>
                <w:right w:val="nil"/>
                <w:between w:val="nil"/>
              </w:pBdr>
              <w:spacing w:before="80" w:after="80"/>
              <w:ind w:left="317"/>
              <w:rPr>
                <w:color w:val="000000"/>
              </w:rPr>
            </w:pPr>
            <w:r>
              <w:rPr>
                <w:color w:val="000000"/>
                <w:sz w:val="20"/>
                <w:szCs w:val="20"/>
              </w:rPr>
              <w:t xml:space="preserve">Completing the calibration </w:t>
            </w:r>
            <w:proofErr w:type="spellStart"/>
            <w:r>
              <w:rPr>
                <w:color w:val="000000"/>
                <w:sz w:val="20"/>
                <w:szCs w:val="20"/>
              </w:rPr>
              <w:t>practicals</w:t>
            </w:r>
            <w:proofErr w:type="spellEnd"/>
            <w:r>
              <w:rPr>
                <w:color w:val="000000"/>
                <w:sz w:val="20"/>
                <w:szCs w:val="20"/>
              </w:rPr>
              <w:t xml:space="preserve"> will be easier and probably quicker if students are familiar with the names of different glassware, have followed Standard Operating Procedures (SOPs)/methods previously and have had experience using pH meters, mechanical pipettes, balances and conductivity meters.</w:t>
            </w:r>
          </w:p>
          <w:p w14:paraId="065D3631" w14:textId="77777777" w:rsidR="00435ECA" w:rsidRDefault="00000000">
            <w:pPr>
              <w:numPr>
                <w:ilvl w:val="0"/>
                <w:numId w:val="2"/>
              </w:numPr>
              <w:pBdr>
                <w:top w:val="nil"/>
                <w:left w:val="nil"/>
                <w:bottom w:val="nil"/>
                <w:right w:val="nil"/>
                <w:between w:val="nil"/>
              </w:pBdr>
              <w:spacing w:before="80" w:after="80"/>
              <w:ind w:left="317"/>
              <w:rPr>
                <w:color w:val="000000"/>
              </w:rPr>
            </w:pPr>
            <w:r>
              <w:rPr>
                <w:color w:val="000000"/>
                <w:sz w:val="20"/>
                <w:szCs w:val="20"/>
              </w:rPr>
              <w:t>Students should already be familiar with how to calculate uncertainties, as this is not explained or covered in detail.</w:t>
            </w:r>
          </w:p>
          <w:p w14:paraId="40F4BA96" w14:textId="77777777" w:rsidR="00435ECA" w:rsidRDefault="00000000">
            <w:pPr>
              <w:numPr>
                <w:ilvl w:val="0"/>
                <w:numId w:val="2"/>
              </w:numPr>
              <w:pBdr>
                <w:top w:val="nil"/>
                <w:left w:val="nil"/>
                <w:bottom w:val="nil"/>
                <w:right w:val="nil"/>
                <w:between w:val="nil"/>
              </w:pBdr>
              <w:spacing w:before="80" w:after="80"/>
              <w:ind w:left="317"/>
              <w:rPr>
                <w:color w:val="000000"/>
              </w:rPr>
            </w:pPr>
            <w:r>
              <w:rPr>
                <w:color w:val="000000"/>
                <w:sz w:val="20"/>
                <w:szCs w:val="20"/>
              </w:rPr>
              <w:t xml:space="preserve">If possible, ask students to read Worksheet 3 covering the Calibration practical details before attending this class. This is not essential but will maximise their time carrying out the </w:t>
            </w:r>
            <w:proofErr w:type="spellStart"/>
            <w:r>
              <w:rPr>
                <w:color w:val="000000"/>
                <w:sz w:val="20"/>
                <w:szCs w:val="20"/>
              </w:rPr>
              <w:t>practicals</w:t>
            </w:r>
            <w:proofErr w:type="spellEnd"/>
            <w:r>
              <w:rPr>
                <w:color w:val="000000"/>
                <w:sz w:val="20"/>
                <w:szCs w:val="20"/>
              </w:rPr>
              <w:t xml:space="preserve"> if they have familiarity with the instructions beforehand.</w:t>
            </w:r>
          </w:p>
        </w:tc>
      </w:tr>
      <w:tr w:rsidR="00435ECA" w14:paraId="253F7D61" w14:textId="77777777">
        <w:tc>
          <w:tcPr>
            <w:tcW w:w="2547" w:type="dxa"/>
          </w:tcPr>
          <w:p w14:paraId="27696D5D" w14:textId="77777777" w:rsidR="00435ECA" w:rsidRDefault="00000000">
            <w:pPr>
              <w:pBdr>
                <w:top w:val="nil"/>
                <w:left w:val="nil"/>
                <w:bottom w:val="nil"/>
                <w:right w:val="nil"/>
                <w:between w:val="nil"/>
              </w:pBdr>
              <w:spacing w:before="120" w:after="120"/>
              <w:rPr>
                <w:b/>
                <w:sz w:val="20"/>
                <w:szCs w:val="20"/>
              </w:rPr>
            </w:pPr>
            <w:r>
              <w:rPr>
                <w:b/>
                <w:sz w:val="20"/>
                <w:szCs w:val="20"/>
              </w:rPr>
              <w:t>Common misconceptions</w:t>
            </w:r>
          </w:p>
        </w:tc>
        <w:tc>
          <w:tcPr>
            <w:tcW w:w="6469" w:type="dxa"/>
          </w:tcPr>
          <w:p w14:paraId="129560D4" w14:textId="77777777" w:rsidR="00435ECA" w:rsidRDefault="00000000">
            <w:pPr>
              <w:widowControl w:val="0"/>
              <w:numPr>
                <w:ilvl w:val="0"/>
                <w:numId w:val="17"/>
              </w:numPr>
              <w:pBdr>
                <w:top w:val="nil"/>
                <w:left w:val="nil"/>
                <w:bottom w:val="nil"/>
                <w:right w:val="nil"/>
                <w:between w:val="nil"/>
              </w:pBdr>
              <w:ind w:left="317"/>
              <w:rPr>
                <w:color w:val="000000"/>
                <w:sz w:val="20"/>
                <w:szCs w:val="20"/>
              </w:rPr>
            </w:pPr>
            <w:r>
              <w:rPr>
                <w:color w:val="000000"/>
                <w:sz w:val="20"/>
                <w:szCs w:val="20"/>
              </w:rPr>
              <w:t>Students may struggle with the difference between precision, accuracy, reliability and validity and what human versus mechanical and instrumental versus random error are (</w:t>
            </w:r>
            <w:r>
              <w:rPr>
                <w:b/>
                <w:color w:val="000000"/>
                <w:sz w:val="20"/>
                <w:szCs w:val="20"/>
              </w:rPr>
              <w:t>A6.5/A10.1</w:t>
            </w:r>
            <w:r>
              <w:rPr>
                <w:color w:val="000000"/>
                <w:sz w:val="20"/>
                <w:szCs w:val="20"/>
              </w:rPr>
              <w:t>) and how they arise.</w:t>
            </w:r>
          </w:p>
          <w:p w14:paraId="15B52F20" w14:textId="64AC14C7" w:rsidR="00435ECA" w:rsidRDefault="00000000">
            <w:pPr>
              <w:widowControl w:val="0"/>
              <w:numPr>
                <w:ilvl w:val="0"/>
                <w:numId w:val="17"/>
              </w:numPr>
              <w:ind w:left="317"/>
              <w:rPr>
                <w:color w:val="000000"/>
                <w:sz w:val="20"/>
                <w:szCs w:val="20"/>
              </w:rPr>
            </w:pPr>
            <w:r>
              <w:rPr>
                <w:color w:val="000000"/>
                <w:sz w:val="20"/>
                <w:szCs w:val="20"/>
              </w:rPr>
              <w:t>Students sometimes believe that calibration only needs to happen once, or as a one-off when things have been recognised to have gone wrong or not met Quality Assurance.</w:t>
            </w:r>
            <w:r w:rsidR="00E05594">
              <w:rPr>
                <w:color w:val="000000"/>
                <w:sz w:val="20"/>
                <w:szCs w:val="20"/>
              </w:rPr>
              <w:t xml:space="preserve"> Students need to understand that once an instrument is calibrated, it still needs to be validated/calibrated again later, and that calibration (or the </w:t>
            </w:r>
            <w:r w:rsidR="00E05594">
              <w:rPr>
                <w:color w:val="000000"/>
                <w:sz w:val="20"/>
                <w:szCs w:val="20"/>
              </w:rPr>
              <w:lastRenderedPageBreak/>
              <w:t>ability to calibrate correctly) can be affected by environmental conditions (e.g. pH changes with temperature, and volumetric glassware is calibrated to specific air pressure and room temperature).</w:t>
            </w:r>
          </w:p>
          <w:p w14:paraId="62DDA3DB" w14:textId="2AEC9DC4" w:rsidR="00435ECA" w:rsidRDefault="00207129">
            <w:pPr>
              <w:widowControl w:val="0"/>
              <w:numPr>
                <w:ilvl w:val="0"/>
                <w:numId w:val="17"/>
              </w:numPr>
              <w:ind w:left="317"/>
              <w:rPr>
                <w:color w:val="000000"/>
                <w:sz w:val="20"/>
                <w:szCs w:val="20"/>
              </w:rPr>
            </w:pPr>
            <w:r>
              <w:rPr>
                <w:color w:val="000000"/>
                <w:sz w:val="20"/>
                <w:szCs w:val="20"/>
              </w:rPr>
              <w:t xml:space="preserve">Students sometimes believe that all calibration is done in-house. Students need to be reminded that professional services are often required to ensure equipment and instruments meet United Kingdom Accreditation Service (UKAS) standards, or for complicated company audits. </w:t>
            </w:r>
          </w:p>
          <w:p w14:paraId="6BE40277" w14:textId="2D9BC442" w:rsidR="00435ECA" w:rsidRDefault="00207129">
            <w:pPr>
              <w:widowControl w:val="0"/>
              <w:numPr>
                <w:ilvl w:val="0"/>
                <w:numId w:val="17"/>
              </w:numPr>
              <w:ind w:left="317"/>
              <w:rPr>
                <w:color w:val="000000"/>
                <w:sz w:val="20"/>
                <w:szCs w:val="20"/>
              </w:rPr>
            </w:pPr>
            <w:r>
              <w:rPr>
                <w:color w:val="000000"/>
                <w:sz w:val="20"/>
                <w:szCs w:val="20"/>
              </w:rPr>
              <w:t>Students often believe that calibration always involves adjusting an instrument to bring it within tolerance, when in reality, its primary purpose is often to monitor and validate performance rather than make adjustments.</w:t>
            </w:r>
          </w:p>
        </w:tc>
      </w:tr>
      <w:tr w:rsidR="00435ECA" w14:paraId="17F7F50E" w14:textId="77777777">
        <w:tc>
          <w:tcPr>
            <w:tcW w:w="2547" w:type="dxa"/>
          </w:tcPr>
          <w:p w14:paraId="0FB9A651" w14:textId="77777777" w:rsidR="00435ECA" w:rsidRDefault="00000000">
            <w:pPr>
              <w:pBdr>
                <w:top w:val="nil"/>
                <w:left w:val="nil"/>
                <w:bottom w:val="nil"/>
                <w:right w:val="nil"/>
                <w:between w:val="nil"/>
              </w:pBdr>
              <w:spacing w:before="120" w:after="120"/>
              <w:rPr>
                <w:b/>
                <w:sz w:val="20"/>
                <w:szCs w:val="20"/>
              </w:rPr>
            </w:pPr>
            <w:r>
              <w:rPr>
                <w:b/>
                <w:sz w:val="20"/>
                <w:szCs w:val="20"/>
              </w:rPr>
              <w:lastRenderedPageBreak/>
              <w:t>Accessibility</w:t>
            </w:r>
          </w:p>
        </w:tc>
        <w:tc>
          <w:tcPr>
            <w:tcW w:w="6469" w:type="dxa"/>
          </w:tcPr>
          <w:p w14:paraId="14F28E9C" w14:textId="58AC7A6A" w:rsidR="00E05594" w:rsidRPr="00E05594" w:rsidRDefault="00E05594">
            <w:pPr>
              <w:numPr>
                <w:ilvl w:val="0"/>
                <w:numId w:val="17"/>
              </w:numPr>
              <w:pBdr>
                <w:top w:val="nil"/>
                <w:left w:val="nil"/>
                <w:bottom w:val="nil"/>
                <w:right w:val="nil"/>
                <w:between w:val="nil"/>
              </w:pBdr>
              <w:spacing w:before="80" w:after="80"/>
              <w:ind w:left="317"/>
            </w:pPr>
            <w:r>
              <w:rPr>
                <w:sz w:val="20"/>
                <w:szCs w:val="20"/>
                <w:highlight w:val="white"/>
              </w:rPr>
              <w:t>Seek to ensure wide representation for any visiting speakers and case studies used (where appropriate).</w:t>
            </w:r>
          </w:p>
          <w:p w14:paraId="602E2E1E" w14:textId="4CB683DB" w:rsidR="00435ECA" w:rsidRDefault="00E05594">
            <w:pPr>
              <w:numPr>
                <w:ilvl w:val="0"/>
                <w:numId w:val="17"/>
              </w:numPr>
              <w:pBdr>
                <w:top w:val="nil"/>
                <w:left w:val="nil"/>
                <w:bottom w:val="nil"/>
                <w:right w:val="nil"/>
                <w:between w:val="nil"/>
              </w:pBdr>
              <w:spacing w:before="80" w:after="80"/>
              <w:ind w:left="317"/>
            </w:pPr>
            <w:r>
              <w:rPr>
                <w:color w:val="000000"/>
                <w:sz w:val="20"/>
                <w:szCs w:val="20"/>
                <w:highlight w:val="white"/>
              </w:rPr>
              <w:t xml:space="preserve">The use of glassware and chemicals can be worrying for some students. Care needs to be taken when performing the </w:t>
            </w:r>
            <w:proofErr w:type="spellStart"/>
            <w:r>
              <w:rPr>
                <w:color w:val="000000"/>
                <w:sz w:val="20"/>
                <w:szCs w:val="20"/>
                <w:highlight w:val="white"/>
              </w:rPr>
              <w:t>practicals</w:t>
            </w:r>
            <w:proofErr w:type="spellEnd"/>
            <w:r>
              <w:rPr>
                <w:color w:val="000000"/>
                <w:sz w:val="20"/>
                <w:szCs w:val="20"/>
                <w:highlight w:val="white"/>
              </w:rPr>
              <w:t xml:space="preserve">. </w:t>
            </w:r>
          </w:p>
          <w:p w14:paraId="727BF1CB" w14:textId="40173A36" w:rsidR="00435ECA" w:rsidRPr="00E05594" w:rsidRDefault="00000000" w:rsidP="00E05594">
            <w:pPr>
              <w:numPr>
                <w:ilvl w:val="0"/>
                <w:numId w:val="17"/>
              </w:numPr>
              <w:pBdr>
                <w:top w:val="nil"/>
                <w:left w:val="nil"/>
                <w:bottom w:val="nil"/>
                <w:right w:val="nil"/>
                <w:between w:val="nil"/>
              </w:pBdr>
              <w:spacing w:before="80" w:after="80"/>
              <w:ind w:left="317"/>
              <w:rPr>
                <w:sz w:val="20"/>
                <w:szCs w:val="20"/>
              </w:rPr>
            </w:pPr>
            <w:r>
              <w:rPr>
                <w:sz w:val="20"/>
                <w:szCs w:val="20"/>
              </w:rPr>
              <w:t>Access to laboratories may be limited for various reasons, so the materials have been produced to be flexible</w:t>
            </w:r>
            <w:r w:rsidRPr="00E05594">
              <w:rPr>
                <w:sz w:val="20"/>
                <w:szCs w:val="20"/>
              </w:rPr>
              <w:t>.</w:t>
            </w:r>
          </w:p>
        </w:tc>
      </w:tr>
    </w:tbl>
    <w:p w14:paraId="5054C839" w14:textId="77777777" w:rsidR="00435ECA" w:rsidRDefault="00000000" w:rsidP="00732CA1">
      <w:pPr>
        <w:pStyle w:val="Heading2"/>
        <w:spacing w:before="120"/>
        <w:rPr>
          <w:color w:val="466318"/>
        </w:rPr>
      </w:pPr>
      <w:bookmarkStart w:id="3" w:name="_heading=h.l7jetn7m3t8n" w:colFirst="0" w:colLast="0"/>
      <w:bookmarkEnd w:id="3"/>
      <w:r>
        <w:rPr>
          <w:color w:val="466318"/>
        </w:rPr>
        <w:t>Activity guide</w:t>
      </w:r>
    </w:p>
    <w:tbl>
      <w:tblPr>
        <w:tblStyle w:val="af2"/>
        <w:tblW w:w="9030"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2535"/>
        <w:gridCol w:w="6495"/>
      </w:tblGrid>
      <w:tr w:rsidR="00435ECA" w14:paraId="3DFB968E" w14:textId="77777777">
        <w:tc>
          <w:tcPr>
            <w:tcW w:w="2535" w:type="dxa"/>
          </w:tcPr>
          <w:p w14:paraId="5F920FB1" w14:textId="77777777" w:rsidR="00435ECA" w:rsidRDefault="00000000">
            <w:pPr>
              <w:pBdr>
                <w:top w:val="nil"/>
                <w:left w:val="nil"/>
                <w:bottom w:val="nil"/>
                <w:right w:val="nil"/>
                <w:between w:val="nil"/>
              </w:pBdr>
              <w:spacing w:before="120" w:after="120"/>
              <w:rPr>
                <w:b/>
                <w:sz w:val="20"/>
                <w:szCs w:val="20"/>
              </w:rPr>
            </w:pPr>
            <w:r>
              <w:rPr>
                <w:b/>
                <w:sz w:val="20"/>
                <w:szCs w:val="20"/>
              </w:rPr>
              <w:t>Introduction</w:t>
            </w:r>
          </w:p>
          <w:p w14:paraId="0170E31B"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62C52234" w14:textId="77777777" w:rsidR="00435ECA" w:rsidRDefault="00000000">
            <w:pPr>
              <w:pBdr>
                <w:top w:val="nil"/>
                <w:left w:val="nil"/>
                <w:bottom w:val="nil"/>
                <w:right w:val="nil"/>
                <w:between w:val="nil"/>
              </w:pBdr>
              <w:spacing w:before="120" w:after="120"/>
              <w:rPr>
                <w:sz w:val="20"/>
                <w:szCs w:val="20"/>
              </w:rPr>
            </w:pPr>
            <w:r>
              <w:rPr>
                <w:sz w:val="20"/>
                <w:szCs w:val="20"/>
              </w:rPr>
              <w:t>5 minutes</w:t>
            </w:r>
          </w:p>
          <w:p w14:paraId="3FBE02DA"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778041F4" w14:textId="77777777" w:rsidR="00435ECA" w:rsidRDefault="00000000">
            <w:pPr>
              <w:pBdr>
                <w:top w:val="nil"/>
                <w:left w:val="nil"/>
                <w:bottom w:val="nil"/>
                <w:right w:val="nil"/>
                <w:between w:val="nil"/>
              </w:pBdr>
              <w:spacing w:before="80" w:after="80"/>
              <w:rPr>
                <w:sz w:val="20"/>
                <w:szCs w:val="20"/>
              </w:rPr>
            </w:pPr>
            <w:r>
              <w:rPr>
                <w:sz w:val="20"/>
                <w:szCs w:val="20"/>
              </w:rPr>
              <w:t>Slide deck – slides 2–4</w:t>
            </w:r>
          </w:p>
        </w:tc>
        <w:tc>
          <w:tcPr>
            <w:tcW w:w="6495" w:type="dxa"/>
          </w:tcPr>
          <w:p w14:paraId="0E6F28E7" w14:textId="77777777" w:rsidR="00435ECA" w:rsidRDefault="00000000">
            <w:pPr>
              <w:numPr>
                <w:ilvl w:val="0"/>
                <w:numId w:val="2"/>
              </w:numPr>
              <w:pBdr>
                <w:top w:val="nil"/>
                <w:left w:val="nil"/>
                <w:bottom w:val="nil"/>
                <w:right w:val="nil"/>
                <w:between w:val="nil"/>
              </w:pBdr>
              <w:spacing w:before="80" w:after="80"/>
              <w:ind w:left="325" w:hanging="283"/>
              <w:rPr>
                <w:color w:val="000000"/>
              </w:rPr>
            </w:pPr>
            <w:r>
              <w:rPr>
                <w:sz w:val="20"/>
                <w:szCs w:val="20"/>
              </w:rPr>
              <w:t>On slide 2, go through the learning outcomes for this lesson with students.</w:t>
            </w:r>
          </w:p>
          <w:p w14:paraId="5980D1C0" w14:textId="77777777" w:rsidR="00435ECA" w:rsidRDefault="00000000">
            <w:pPr>
              <w:numPr>
                <w:ilvl w:val="0"/>
                <w:numId w:val="2"/>
              </w:numPr>
              <w:pBdr>
                <w:top w:val="nil"/>
                <w:left w:val="nil"/>
                <w:bottom w:val="nil"/>
                <w:right w:val="nil"/>
                <w:between w:val="nil"/>
              </w:pBdr>
              <w:spacing w:before="80" w:after="80"/>
              <w:ind w:left="325" w:hanging="283"/>
              <w:rPr>
                <w:color w:val="000000"/>
              </w:rPr>
            </w:pPr>
            <w:r>
              <w:rPr>
                <w:sz w:val="20"/>
                <w:szCs w:val="20"/>
              </w:rPr>
              <w:t>Using slide 3, ask students what they think calibration is and why it is important in the laboratory. Listen to their ideas before revealing the answer on slide 4.</w:t>
            </w:r>
          </w:p>
        </w:tc>
      </w:tr>
      <w:tr w:rsidR="00435ECA" w14:paraId="61FE0616" w14:textId="77777777">
        <w:tc>
          <w:tcPr>
            <w:tcW w:w="2535" w:type="dxa"/>
          </w:tcPr>
          <w:p w14:paraId="77CB9D53" w14:textId="77777777" w:rsidR="00435ECA" w:rsidRDefault="00000000">
            <w:pPr>
              <w:pBdr>
                <w:top w:val="nil"/>
                <w:left w:val="nil"/>
                <w:bottom w:val="nil"/>
                <w:right w:val="nil"/>
                <w:between w:val="nil"/>
              </w:pBdr>
              <w:spacing w:before="120" w:after="120"/>
              <w:rPr>
                <w:b/>
                <w:sz w:val="20"/>
                <w:szCs w:val="20"/>
              </w:rPr>
            </w:pPr>
            <w:r>
              <w:rPr>
                <w:b/>
                <w:sz w:val="20"/>
                <w:szCs w:val="20"/>
              </w:rPr>
              <w:t>Activity 1 – Investigating calibration</w:t>
            </w:r>
          </w:p>
          <w:p w14:paraId="595F6DE4"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3D079DAB" w14:textId="77777777" w:rsidR="00435ECA" w:rsidRDefault="00000000">
            <w:pPr>
              <w:pBdr>
                <w:top w:val="nil"/>
                <w:left w:val="nil"/>
                <w:bottom w:val="nil"/>
                <w:right w:val="nil"/>
                <w:between w:val="nil"/>
              </w:pBdr>
              <w:spacing w:before="120" w:after="120"/>
              <w:rPr>
                <w:sz w:val="20"/>
                <w:szCs w:val="20"/>
              </w:rPr>
            </w:pPr>
            <w:r>
              <w:rPr>
                <w:sz w:val="20"/>
                <w:szCs w:val="20"/>
              </w:rPr>
              <w:t>15 minutes</w:t>
            </w:r>
          </w:p>
          <w:p w14:paraId="68387ACA"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59CB9722" w14:textId="77777777" w:rsidR="00435ECA" w:rsidRDefault="00000000">
            <w:pPr>
              <w:pBdr>
                <w:top w:val="nil"/>
                <w:left w:val="nil"/>
                <w:bottom w:val="nil"/>
                <w:right w:val="nil"/>
                <w:between w:val="nil"/>
              </w:pBdr>
              <w:spacing w:before="80" w:after="80"/>
              <w:rPr>
                <w:sz w:val="20"/>
                <w:szCs w:val="20"/>
              </w:rPr>
            </w:pPr>
            <w:r>
              <w:rPr>
                <w:sz w:val="20"/>
                <w:szCs w:val="20"/>
              </w:rPr>
              <w:t>Slide deck – slides 5–6</w:t>
            </w:r>
          </w:p>
          <w:p w14:paraId="7271E7F0" w14:textId="1C9F68B5" w:rsidR="00435ECA" w:rsidRDefault="00000000">
            <w:pPr>
              <w:pBdr>
                <w:top w:val="nil"/>
                <w:left w:val="nil"/>
                <w:bottom w:val="nil"/>
                <w:right w:val="nil"/>
                <w:between w:val="nil"/>
              </w:pBdr>
              <w:spacing w:before="120"/>
              <w:rPr>
                <w:color w:val="000000"/>
                <w:sz w:val="20"/>
                <w:szCs w:val="20"/>
              </w:rPr>
            </w:pPr>
            <w:r>
              <w:rPr>
                <w:color w:val="000000"/>
                <w:sz w:val="20"/>
                <w:szCs w:val="20"/>
              </w:rPr>
              <w:t xml:space="preserve">Activity 1 </w:t>
            </w:r>
            <w:r w:rsidR="00732CA1">
              <w:rPr>
                <w:color w:val="000000"/>
                <w:sz w:val="20"/>
                <w:szCs w:val="20"/>
              </w:rPr>
              <w:t>W</w:t>
            </w:r>
            <w:r>
              <w:rPr>
                <w:color w:val="000000"/>
                <w:sz w:val="20"/>
                <w:szCs w:val="20"/>
              </w:rPr>
              <w:t>orksheet</w:t>
            </w:r>
          </w:p>
        </w:tc>
        <w:tc>
          <w:tcPr>
            <w:tcW w:w="6495" w:type="dxa"/>
          </w:tcPr>
          <w:p w14:paraId="16DBD44E" w14:textId="106CBC80"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t>Divide students into small groups and provide each group with a worksheet, four mechanical (variable-volume) pipettes, two 50</w:t>
            </w:r>
            <w:r w:rsidR="00527C29">
              <w:rPr>
                <w:sz w:val="20"/>
                <w:szCs w:val="20"/>
              </w:rPr>
              <w:t xml:space="preserve"> </w:t>
            </w:r>
            <w:r>
              <w:rPr>
                <w:sz w:val="20"/>
                <w:szCs w:val="20"/>
              </w:rPr>
              <w:t>cm</w:t>
            </w:r>
            <w:r>
              <w:rPr>
                <w:sz w:val="20"/>
                <w:szCs w:val="20"/>
                <w:vertAlign w:val="superscript"/>
              </w:rPr>
              <w:t>3</w:t>
            </w:r>
            <w:r>
              <w:rPr>
                <w:sz w:val="20"/>
                <w:szCs w:val="20"/>
              </w:rPr>
              <w:t xml:space="preserve"> beakers, a mass balance (to at least four decimal places if possible), access to distilled water and a thermometer. </w:t>
            </w:r>
          </w:p>
          <w:p w14:paraId="0A6C8064" w14:textId="175B9D47"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t xml:space="preserve">Lay out the scenario shown on slide 5 and on the worksheet and ask students to spend approximately 10 minutes investigating how they might determine which of the pipettes, if any, are working correctly. The idea is for students to practise the correct pipetting technique using the mechanical pipettes, and to use the equipment they were given to come up with a basic version of how to calibrate pipettes (one of the </w:t>
            </w:r>
            <w:proofErr w:type="spellStart"/>
            <w:r>
              <w:rPr>
                <w:sz w:val="20"/>
                <w:szCs w:val="20"/>
              </w:rPr>
              <w:t>practicals</w:t>
            </w:r>
            <w:proofErr w:type="spellEnd"/>
            <w:r>
              <w:rPr>
                <w:sz w:val="20"/>
                <w:szCs w:val="20"/>
              </w:rPr>
              <w:t xml:space="preserve"> they will be performing properly later). If students need guidance, suggest they consider using the density of water (1</w:t>
            </w:r>
            <w:r w:rsidR="00732CA1">
              <w:rPr>
                <w:sz w:val="20"/>
                <w:szCs w:val="20"/>
              </w:rPr>
              <w:t xml:space="preserve"> </w:t>
            </w:r>
            <w:r>
              <w:rPr>
                <w:sz w:val="20"/>
                <w:szCs w:val="20"/>
              </w:rPr>
              <w:t>g cm</w:t>
            </w:r>
            <w:r>
              <w:rPr>
                <w:sz w:val="20"/>
                <w:szCs w:val="20"/>
                <w:vertAlign w:val="superscript"/>
              </w:rPr>
              <w:t>-3</w:t>
            </w:r>
            <w:r>
              <w:rPr>
                <w:sz w:val="20"/>
                <w:szCs w:val="20"/>
              </w:rPr>
              <w:t>) and the mass balance to help.</w:t>
            </w:r>
          </w:p>
          <w:p w14:paraId="7F863DD0" w14:textId="77777777"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t>Students should also discuss any possible consequences of a pharmaceutical company using pipettes that don’t work correctly, and explain why calibration is important.</w:t>
            </w:r>
          </w:p>
          <w:p w14:paraId="5BFE4B53" w14:textId="77777777"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t>Demonstrate the correct mechanical pipetting technique while circulating if necessary.</w:t>
            </w:r>
          </w:p>
          <w:p w14:paraId="459C853F" w14:textId="36883F6F"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lastRenderedPageBreak/>
              <w:t>An additional task for students is to determine the uncertainty associated with their mass balance (usually +/- half of the smallest increment on the balance) and therefore calculate the percentage error associated with measuring out a mass of 0.05</w:t>
            </w:r>
            <w:r w:rsidR="00527C29">
              <w:rPr>
                <w:sz w:val="20"/>
                <w:szCs w:val="20"/>
              </w:rPr>
              <w:t xml:space="preserve"> </w:t>
            </w:r>
            <w:r>
              <w:rPr>
                <w:sz w:val="20"/>
                <w:szCs w:val="20"/>
              </w:rPr>
              <w:t>g on their balance. If needed, students can be reminded that percentage error = (uncertainty/measurement) x 100.</w:t>
            </w:r>
          </w:p>
          <w:p w14:paraId="20B0906A" w14:textId="0EF7854A" w:rsidR="00435ECA" w:rsidRDefault="00000000">
            <w:pPr>
              <w:numPr>
                <w:ilvl w:val="0"/>
                <w:numId w:val="17"/>
              </w:numPr>
              <w:pBdr>
                <w:top w:val="nil"/>
                <w:left w:val="nil"/>
                <w:bottom w:val="nil"/>
                <w:right w:val="nil"/>
                <w:between w:val="nil"/>
              </w:pBdr>
              <w:spacing w:before="80" w:after="80"/>
              <w:ind w:left="325" w:hanging="283"/>
              <w:rPr>
                <w:sz w:val="20"/>
                <w:szCs w:val="20"/>
              </w:rPr>
            </w:pPr>
            <w:r>
              <w:rPr>
                <w:sz w:val="20"/>
                <w:szCs w:val="20"/>
              </w:rPr>
              <w:t>If there is time, have a class discussion as outlined in the analysis section of Worksheet 1. Elicit ideas on how to determine if the pipettes are working, discuss any discrepancies and possible consequences in the context of the pharmaceutical company (incorrect amounts of feedstock or reagents can affect the stability, efficacy or safety of the end product) and share any calculated errors if appropriate. Also, ask students to consider if calibration alone is enough when receiving these pipettes from another department. Elicit the potential need for decontamination if used in microbiology/forensics/analytical science. Ask students to recall and discuss specification point A8.7: Why</w:t>
            </w:r>
            <w:r w:rsidR="00527C29">
              <w:rPr>
                <w:sz w:val="20"/>
                <w:szCs w:val="20"/>
              </w:rPr>
              <w:t xml:space="preserve"> </w:t>
            </w:r>
            <w:r>
              <w:rPr>
                <w:sz w:val="20"/>
                <w:szCs w:val="20"/>
              </w:rPr>
              <w:t xml:space="preserve">it </w:t>
            </w:r>
            <w:r w:rsidR="00527C29">
              <w:rPr>
                <w:sz w:val="20"/>
                <w:szCs w:val="20"/>
              </w:rPr>
              <w:t xml:space="preserve">is </w:t>
            </w:r>
            <w:r>
              <w:rPr>
                <w:sz w:val="20"/>
                <w:szCs w:val="20"/>
              </w:rPr>
              <w:t>important to calibrate and test equipment to ensure it is fit for use</w:t>
            </w:r>
            <w:r w:rsidR="00527C29">
              <w:rPr>
                <w:sz w:val="20"/>
                <w:szCs w:val="20"/>
              </w:rPr>
              <w:t>.</w:t>
            </w:r>
          </w:p>
          <w:p w14:paraId="30A0F3C6" w14:textId="77777777" w:rsidR="00435ECA" w:rsidRDefault="00000000">
            <w:pPr>
              <w:numPr>
                <w:ilvl w:val="1"/>
                <w:numId w:val="19"/>
              </w:numPr>
              <w:pBdr>
                <w:top w:val="nil"/>
                <w:left w:val="nil"/>
                <w:bottom w:val="nil"/>
                <w:right w:val="nil"/>
                <w:between w:val="nil"/>
              </w:pBdr>
              <w:spacing w:before="80" w:after="80"/>
              <w:ind w:left="609" w:hanging="284"/>
              <w:rPr>
                <w:sz w:val="20"/>
                <w:szCs w:val="20"/>
              </w:rPr>
            </w:pPr>
            <w:r>
              <w:rPr>
                <w:sz w:val="20"/>
                <w:szCs w:val="20"/>
              </w:rPr>
              <w:t>To ensure accuracy and reliability of measurements;</w:t>
            </w:r>
          </w:p>
          <w:p w14:paraId="29B4AE6D" w14:textId="77777777" w:rsidR="00435ECA" w:rsidRDefault="00000000">
            <w:pPr>
              <w:numPr>
                <w:ilvl w:val="1"/>
                <w:numId w:val="19"/>
              </w:numPr>
              <w:pBdr>
                <w:top w:val="nil"/>
                <w:left w:val="nil"/>
                <w:bottom w:val="nil"/>
                <w:right w:val="nil"/>
                <w:between w:val="nil"/>
              </w:pBdr>
              <w:spacing w:before="80" w:after="80"/>
              <w:ind w:left="609" w:hanging="284"/>
              <w:rPr>
                <w:sz w:val="20"/>
                <w:szCs w:val="20"/>
              </w:rPr>
            </w:pPr>
            <w:r>
              <w:rPr>
                <w:sz w:val="20"/>
                <w:szCs w:val="20"/>
              </w:rPr>
              <w:t>To prolong the life of equipment;</w:t>
            </w:r>
          </w:p>
          <w:p w14:paraId="1394479E" w14:textId="77777777" w:rsidR="00435ECA" w:rsidRDefault="00000000">
            <w:pPr>
              <w:numPr>
                <w:ilvl w:val="1"/>
                <w:numId w:val="19"/>
              </w:numPr>
              <w:pBdr>
                <w:top w:val="nil"/>
                <w:left w:val="nil"/>
                <w:bottom w:val="nil"/>
                <w:right w:val="nil"/>
                <w:between w:val="nil"/>
              </w:pBdr>
              <w:spacing w:before="80" w:after="80"/>
              <w:ind w:left="609" w:hanging="284"/>
              <w:rPr>
                <w:sz w:val="20"/>
                <w:szCs w:val="20"/>
              </w:rPr>
            </w:pPr>
            <w:r>
              <w:rPr>
                <w:sz w:val="20"/>
                <w:szCs w:val="20"/>
              </w:rPr>
              <w:t>To meet legal requirements.</w:t>
            </w:r>
          </w:p>
          <w:p w14:paraId="3A8C3ED5" w14:textId="77777777" w:rsidR="00435ECA" w:rsidRDefault="00000000">
            <w:pPr>
              <w:numPr>
                <w:ilvl w:val="1"/>
                <w:numId w:val="9"/>
              </w:numPr>
              <w:pBdr>
                <w:top w:val="nil"/>
                <w:left w:val="nil"/>
                <w:bottom w:val="nil"/>
                <w:right w:val="nil"/>
                <w:between w:val="nil"/>
              </w:pBdr>
              <w:spacing w:after="0"/>
              <w:ind w:left="325" w:hanging="283"/>
              <w:rPr>
                <w:color w:val="000000"/>
                <w:sz w:val="20"/>
                <w:szCs w:val="20"/>
              </w:rPr>
            </w:pPr>
            <w:r>
              <w:rPr>
                <w:sz w:val="20"/>
                <w:szCs w:val="20"/>
              </w:rPr>
              <w:t xml:space="preserve">Ask students to recall and define the terms ‘precision’, ‘accuracy’, ‘reliability’ and ‘validity’, and if there is time discuss the differences between them. The difference between precision and accuracy is covered in more detail in Worksheet 2. </w:t>
            </w:r>
          </w:p>
          <w:p w14:paraId="31534154" w14:textId="77777777" w:rsidR="00435ECA" w:rsidRDefault="00000000">
            <w:pPr>
              <w:numPr>
                <w:ilvl w:val="1"/>
                <w:numId w:val="9"/>
              </w:numPr>
              <w:pBdr>
                <w:top w:val="nil"/>
                <w:left w:val="nil"/>
                <w:bottom w:val="nil"/>
                <w:right w:val="nil"/>
                <w:between w:val="nil"/>
              </w:pBdr>
              <w:spacing w:after="0"/>
              <w:ind w:left="325" w:hanging="283"/>
              <w:rPr>
                <w:color w:val="000000"/>
                <w:sz w:val="20"/>
                <w:szCs w:val="20"/>
              </w:rPr>
            </w:pPr>
            <w:r>
              <w:rPr>
                <w:sz w:val="20"/>
                <w:szCs w:val="20"/>
              </w:rPr>
              <w:t>Discussion of the differences between human, mechanical, instrumental and random error using slide 6 may be useful at this point, as this content is not explicitly covered later.</w:t>
            </w:r>
          </w:p>
        </w:tc>
      </w:tr>
      <w:tr w:rsidR="00435ECA" w14:paraId="1A2B6350" w14:textId="77777777">
        <w:tc>
          <w:tcPr>
            <w:tcW w:w="2535" w:type="dxa"/>
          </w:tcPr>
          <w:p w14:paraId="693C5A46" w14:textId="77777777" w:rsidR="00435ECA" w:rsidRDefault="00000000">
            <w:pPr>
              <w:pBdr>
                <w:top w:val="nil"/>
                <w:left w:val="nil"/>
                <w:bottom w:val="nil"/>
                <w:right w:val="nil"/>
                <w:between w:val="nil"/>
              </w:pBdr>
              <w:spacing w:before="120" w:after="120"/>
              <w:rPr>
                <w:b/>
                <w:sz w:val="20"/>
                <w:szCs w:val="20"/>
              </w:rPr>
            </w:pPr>
            <w:r>
              <w:rPr>
                <w:b/>
                <w:sz w:val="20"/>
                <w:szCs w:val="20"/>
              </w:rPr>
              <w:lastRenderedPageBreak/>
              <w:t>Activity 2 – Themes around calibration: videos</w:t>
            </w:r>
          </w:p>
          <w:p w14:paraId="4B6018EE"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40A932B6" w14:textId="77777777" w:rsidR="00435ECA" w:rsidRDefault="00000000">
            <w:pPr>
              <w:pBdr>
                <w:top w:val="nil"/>
                <w:left w:val="nil"/>
                <w:bottom w:val="nil"/>
                <w:right w:val="nil"/>
                <w:between w:val="nil"/>
              </w:pBdr>
              <w:spacing w:before="120" w:after="120"/>
              <w:rPr>
                <w:sz w:val="20"/>
                <w:szCs w:val="20"/>
              </w:rPr>
            </w:pPr>
            <w:r>
              <w:rPr>
                <w:sz w:val="20"/>
                <w:szCs w:val="20"/>
              </w:rPr>
              <w:t>15 minutes</w:t>
            </w:r>
          </w:p>
          <w:p w14:paraId="360B3833"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6777CC53" w14:textId="77777777" w:rsidR="00435ECA" w:rsidRDefault="00000000">
            <w:pPr>
              <w:pBdr>
                <w:top w:val="nil"/>
                <w:left w:val="nil"/>
                <w:bottom w:val="nil"/>
                <w:right w:val="nil"/>
                <w:between w:val="nil"/>
              </w:pBdr>
              <w:spacing w:before="80" w:after="80"/>
              <w:rPr>
                <w:sz w:val="20"/>
                <w:szCs w:val="20"/>
              </w:rPr>
            </w:pPr>
            <w:r>
              <w:rPr>
                <w:sz w:val="20"/>
                <w:szCs w:val="20"/>
              </w:rPr>
              <w:t>Slide deck – slides 7–8</w:t>
            </w:r>
          </w:p>
          <w:p w14:paraId="79E67726" w14:textId="4E568EDD" w:rsidR="00435ECA" w:rsidRDefault="00000000">
            <w:pPr>
              <w:pBdr>
                <w:top w:val="nil"/>
                <w:left w:val="nil"/>
                <w:bottom w:val="nil"/>
                <w:right w:val="nil"/>
                <w:between w:val="nil"/>
              </w:pBdr>
              <w:spacing w:before="120"/>
              <w:rPr>
                <w:color w:val="000000"/>
                <w:sz w:val="20"/>
                <w:szCs w:val="20"/>
              </w:rPr>
            </w:pPr>
            <w:r>
              <w:rPr>
                <w:color w:val="000000"/>
                <w:sz w:val="20"/>
                <w:szCs w:val="20"/>
              </w:rPr>
              <w:t xml:space="preserve">Activity 2 </w:t>
            </w:r>
            <w:r w:rsidR="00C164CE">
              <w:rPr>
                <w:color w:val="000000"/>
                <w:sz w:val="20"/>
                <w:szCs w:val="20"/>
              </w:rPr>
              <w:t>W</w:t>
            </w:r>
            <w:r>
              <w:rPr>
                <w:color w:val="000000"/>
                <w:sz w:val="20"/>
                <w:szCs w:val="20"/>
              </w:rPr>
              <w:t>orksheet</w:t>
            </w:r>
          </w:p>
          <w:p w14:paraId="1975D555" w14:textId="77777777" w:rsidR="00435ECA" w:rsidRDefault="00000000">
            <w:pPr>
              <w:pBdr>
                <w:top w:val="nil"/>
                <w:left w:val="nil"/>
                <w:bottom w:val="nil"/>
                <w:right w:val="nil"/>
                <w:between w:val="nil"/>
              </w:pBdr>
              <w:spacing w:before="120"/>
              <w:rPr>
                <w:color w:val="000000"/>
                <w:sz w:val="20"/>
                <w:szCs w:val="20"/>
              </w:rPr>
            </w:pPr>
            <w:r>
              <w:rPr>
                <w:color w:val="000000"/>
                <w:sz w:val="20"/>
                <w:szCs w:val="20"/>
              </w:rPr>
              <w:t>Activity 2 Student support sheet</w:t>
            </w:r>
          </w:p>
          <w:p w14:paraId="5885E057" w14:textId="269A07BB" w:rsidR="00435ECA" w:rsidRDefault="00000000">
            <w:pPr>
              <w:pBdr>
                <w:top w:val="nil"/>
                <w:left w:val="nil"/>
                <w:bottom w:val="nil"/>
                <w:right w:val="nil"/>
                <w:between w:val="nil"/>
              </w:pBdr>
              <w:spacing w:before="120"/>
              <w:rPr>
                <w:color w:val="000000"/>
                <w:sz w:val="20"/>
                <w:szCs w:val="20"/>
              </w:rPr>
            </w:pPr>
            <w:r>
              <w:rPr>
                <w:color w:val="000000"/>
                <w:sz w:val="20"/>
                <w:szCs w:val="20"/>
              </w:rPr>
              <w:t xml:space="preserve">Activity 2 </w:t>
            </w:r>
            <w:r w:rsidR="00C164CE">
              <w:rPr>
                <w:sz w:val="20"/>
                <w:szCs w:val="20"/>
              </w:rPr>
              <w:t>W</w:t>
            </w:r>
            <w:r>
              <w:rPr>
                <w:sz w:val="20"/>
                <w:szCs w:val="20"/>
              </w:rPr>
              <w:t xml:space="preserve">orksheet </w:t>
            </w:r>
            <w:r>
              <w:rPr>
                <w:color w:val="000000"/>
                <w:sz w:val="20"/>
                <w:szCs w:val="20"/>
              </w:rPr>
              <w:t>answers</w:t>
            </w:r>
          </w:p>
        </w:tc>
        <w:tc>
          <w:tcPr>
            <w:tcW w:w="6495" w:type="dxa"/>
          </w:tcPr>
          <w:p w14:paraId="22FC47DE" w14:textId="77777777" w:rsidR="00435ECA" w:rsidRDefault="00000000">
            <w:pPr>
              <w:numPr>
                <w:ilvl w:val="1"/>
                <w:numId w:val="9"/>
              </w:numPr>
              <w:pBdr>
                <w:top w:val="nil"/>
                <w:left w:val="nil"/>
                <w:bottom w:val="nil"/>
                <w:right w:val="nil"/>
                <w:between w:val="nil"/>
              </w:pBdr>
              <w:ind w:left="325" w:hanging="283"/>
              <w:rPr>
                <w:sz w:val="20"/>
                <w:szCs w:val="20"/>
              </w:rPr>
            </w:pPr>
            <w:r>
              <w:rPr>
                <w:sz w:val="20"/>
                <w:szCs w:val="20"/>
              </w:rPr>
              <w:t>Ask students to watch ‘The importance of calibration’ video (</w:t>
            </w:r>
            <w:hyperlink r:id="rId44">
              <w:r w:rsidR="00435ECA">
                <w:rPr>
                  <w:color w:val="0000FF"/>
                  <w:sz w:val="20"/>
                  <w:szCs w:val="20"/>
                  <w:u w:val="single"/>
                </w:rPr>
                <w:t>https://vimeo.com/1060451809</w:t>
              </w:r>
            </w:hyperlink>
            <w:r>
              <w:rPr>
                <w:sz w:val="20"/>
                <w:szCs w:val="20"/>
              </w:rPr>
              <w:t xml:space="preserve"> - approximately 4 minutes long) on slide 7 and use it to complete questions 1–4 on Worksheet </w:t>
            </w:r>
            <w:r>
              <w:rPr>
                <w:color w:val="000000"/>
                <w:sz w:val="20"/>
                <w:szCs w:val="20"/>
              </w:rPr>
              <w:t>2</w:t>
            </w:r>
            <w:r>
              <w:rPr>
                <w:sz w:val="20"/>
                <w:szCs w:val="20"/>
              </w:rPr>
              <w:t>. The video explains what calibration is and why it is important and necessary in industry and gives examples of when calibration is used and some possible consequences when it is not used correctly.</w:t>
            </w:r>
          </w:p>
          <w:p w14:paraId="435DD675" w14:textId="77777777" w:rsidR="00435ECA" w:rsidRDefault="00000000">
            <w:pPr>
              <w:numPr>
                <w:ilvl w:val="1"/>
                <w:numId w:val="9"/>
              </w:numPr>
              <w:pBdr>
                <w:top w:val="nil"/>
                <w:left w:val="nil"/>
                <w:bottom w:val="nil"/>
                <w:right w:val="nil"/>
                <w:between w:val="nil"/>
              </w:pBdr>
              <w:ind w:left="325" w:hanging="283"/>
            </w:pPr>
            <w:r>
              <w:rPr>
                <w:sz w:val="20"/>
                <w:szCs w:val="20"/>
              </w:rPr>
              <w:t>There is a student support sheet to go with this worksheet if required, which contains additional scaffolding of answers to support students with self-study.</w:t>
            </w:r>
            <w:r>
              <w:t xml:space="preserve"> </w:t>
            </w:r>
            <w:r>
              <w:rPr>
                <w:sz w:val="20"/>
                <w:szCs w:val="20"/>
              </w:rPr>
              <w:t xml:space="preserve">Answers to the questions are also provided. </w:t>
            </w:r>
          </w:p>
          <w:p w14:paraId="01F912EF" w14:textId="77777777" w:rsidR="00435ECA" w:rsidRDefault="00000000">
            <w:pPr>
              <w:numPr>
                <w:ilvl w:val="1"/>
                <w:numId w:val="9"/>
              </w:numPr>
              <w:pBdr>
                <w:top w:val="nil"/>
                <w:left w:val="nil"/>
                <w:bottom w:val="nil"/>
                <w:right w:val="nil"/>
                <w:between w:val="nil"/>
              </w:pBdr>
              <w:ind w:left="325" w:hanging="283"/>
              <w:rPr>
                <w:sz w:val="20"/>
                <w:szCs w:val="20"/>
              </w:rPr>
            </w:pPr>
            <w:r>
              <w:rPr>
                <w:sz w:val="20"/>
                <w:szCs w:val="20"/>
              </w:rPr>
              <w:t>Feel free to stop the video at various points to allow students time to make notes if needed. Discuss and check answers (approximately 5 minutes) afterwards.</w:t>
            </w:r>
          </w:p>
          <w:p w14:paraId="4B5818CA" w14:textId="77777777" w:rsidR="00435ECA" w:rsidRDefault="00000000">
            <w:pPr>
              <w:numPr>
                <w:ilvl w:val="1"/>
                <w:numId w:val="9"/>
              </w:numPr>
              <w:pBdr>
                <w:top w:val="nil"/>
                <w:left w:val="nil"/>
                <w:bottom w:val="nil"/>
                <w:right w:val="nil"/>
                <w:between w:val="nil"/>
              </w:pBdr>
              <w:ind w:left="325" w:hanging="283"/>
              <w:rPr>
                <w:sz w:val="20"/>
                <w:szCs w:val="20"/>
              </w:rPr>
            </w:pPr>
            <w:r>
              <w:rPr>
                <w:sz w:val="20"/>
                <w:szCs w:val="20"/>
              </w:rPr>
              <w:t>Then show the ‘Precision versus accuracy’ video (</w:t>
            </w:r>
            <w:hyperlink r:id="rId45">
              <w:r w:rsidR="00435ECA">
                <w:rPr>
                  <w:color w:val="0000FF"/>
                  <w:sz w:val="20"/>
                  <w:szCs w:val="20"/>
                  <w:u w:val="single"/>
                </w:rPr>
                <w:t>https://vimeo.com/1060452102</w:t>
              </w:r>
            </w:hyperlink>
            <w:r>
              <w:rPr>
                <w:sz w:val="20"/>
                <w:szCs w:val="20"/>
              </w:rPr>
              <w:t xml:space="preserve"> - approximately 1.5 minutes long) on slide 8 and ask students to complete question 5 on Worksheet 2. Listen to their answers and correct any misconceptions, clarify the definitions of precision versus accuracy and encourage students to add to their answers and notes where necessary. </w:t>
            </w:r>
          </w:p>
          <w:p w14:paraId="0DBBDF8B" w14:textId="77777777" w:rsidR="00435ECA" w:rsidRDefault="00000000">
            <w:pPr>
              <w:numPr>
                <w:ilvl w:val="1"/>
                <w:numId w:val="9"/>
              </w:numPr>
              <w:pBdr>
                <w:top w:val="nil"/>
                <w:left w:val="nil"/>
                <w:bottom w:val="nil"/>
                <w:right w:val="nil"/>
                <w:between w:val="nil"/>
              </w:pBdr>
              <w:ind w:left="325" w:hanging="283"/>
              <w:rPr>
                <w:sz w:val="20"/>
                <w:szCs w:val="20"/>
              </w:rPr>
            </w:pPr>
            <w:r>
              <w:rPr>
                <w:sz w:val="20"/>
                <w:szCs w:val="20"/>
              </w:rPr>
              <w:lastRenderedPageBreak/>
              <w:t>Confirm with students that the definitions given here for precision and accuracy are the ones they are expected to know, however there can sometimes be a confusion with the term “trueness” which is occasionally conflated with the term “accuracy”. The specification does not ask for a definition of trueness, but it does define the “true value” as “the result of a perfect measurement”.</w:t>
            </w:r>
          </w:p>
          <w:p w14:paraId="7B7BA006" w14:textId="77777777" w:rsidR="00435ECA" w:rsidRDefault="00000000">
            <w:pPr>
              <w:numPr>
                <w:ilvl w:val="1"/>
                <w:numId w:val="9"/>
              </w:numPr>
              <w:pBdr>
                <w:top w:val="nil"/>
                <w:left w:val="nil"/>
                <w:bottom w:val="nil"/>
                <w:right w:val="nil"/>
                <w:between w:val="nil"/>
              </w:pBdr>
              <w:ind w:left="325" w:hanging="283"/>
              <w:rPr>
                <w:color w:val="000000"/>
                <w:sz w:val="20"/>
                <w:szCs w:val="20"/>
              </w:rPr>
            </w:pPr>
            <w:r>
              <w:rPr>
                <w:sz w:val="20"/>
                <w:szCs w:val="20"/>
              </w:rPr>
              <w:t xml:space="preserve">It may be worth discussing that it is not possible to calibrate all pieces of equipment in-house, and that some items will need servicing regularly via contracts from specialists. </w:t>
            </w:r>
          </w:p>
          <w:p w14:paraId="50B6FFCA" w14:textId="77777777" w:rsidR="00435ECA" w:rsidRDefault="00000000">
            <w:pPr>
              <w:numPr>
                <w:ilvl w:val="1"/>
                <w:numId w:val="9"/>
              </w:numPr>
              <w:pBdr>
                <w:top w:val="nil"/>
                <w:left w:val="nil"/>
                <w:bottom w:val="nil"/>
                <w:right w:val="nil"/>
                <w:between w:val="nil"/>
              </w:pBdr>
              <w:ind w:left="325" w:hanging="283"/>
              <w:rPr>
                <w:sz w:val="20"/>
                <w:szCs w:val="20"/>
              </w:rPr>
            </w:pPr>
            <w:r>
              <w:rPr>
                <w:sz w:val="20"/>
                <w:szCs w:val="20"/>
              </w:rPr>
              <w:t>Note</w:t>
            </w:r>
            <w:r>
              <w:rPr>
                <w:color w:val="000000"/>
                <w:sz w:val="20"/>
                <w:szCs w:val="20"/>
              </w:rPr>
              <w:t xml:space="preserve"> that </w:t>
            </w:r>
            <w:r>
              <w:rPr>
                <w:sz w:val="20"/>
                <w:szCs w:val="20"/>
              </w:rPr>
              <w:t xml:space="preserve">the importance of quality standards has also been covered in Lesson 2 of the ‘Working within the health and science sectors’ unit, which can be found here: </w:t>
            </w:r>
            <w:hyperlink r:id="rId46">
              <w:r w:rsidR="00435ECA">
                <w:rPr>
                  <w:color w:val="0000FF"/>
                  <w:sz w:val="20"/>
                  <w:szCs w:val="20"/>
                  <w:u w:val="single"/>
                </w:rPr>
                <w:t>www.technicaleducationnetworks.org.uk/health-science/working-in-the-health-and-science-sectors</w:t>
              </w:r>
            </w:hyperlink>
            <w:r>
              <w:rPr>
                <w:sz w:val="20"/>
                <w:szCs w:val="20"/>
              </w:rPr>
              <w:t xml:space="preserve"> </w:t>
            </w:r>
          </w:p>
          <w:p w14:paraId="177FBABB" w14:textId="77777777" w:rsidR="00435ECA" w:rsidRDefault="00000000">
            <w:pPr>
              <w:numPr>
                <w:ilvl w:val="1"/>
                <w:numId w:val="9"/>
              </w:numPr>
              <w:pBdr>
                <w:top w:val="nil"/>
                <w:left w:val="nil"/>
                <w:bottom w:val="nil"/>
                <w:right w:val="nil"/>
                <w:between w:val="nil"/>
              </w:pBdr>
              <w:ind w:left="325" w:hanging="283"/>
              <w:rPr>
                <w:color w:val="000000"/>
                <w:sz w:val="20"/>
                <w:szCs w:val="20"/>
              </w:rPr>
            </w:pPr>
            <w:r>
              <w:rPr>
                <w:color w:val="000000"/>
                <w:sz w:val="20"/>
                <w:szCs w:val="20"/>
              </w:rPr>
              <w:t xml:space="preserve">If </w:t>
            </w:r>
            <w:r>
              <w:rPr>
                <w:sz w:val="20"/>
                <w:szCs w:val="20"/>
              </w:rPr>
              <w:t>possible</w:t>
            </w:r>
            <w:r>
              <w:rPr>
                <w:color w:val="000000"/>
                <w:sz w:val="20"/>
                <w:szCs w:val="20"/>
              </w:rPr>
              <w:t>, consider inviting an external speaker in to discuss the use of calibration in industry, alongside or even instead of the video. Students could pre-prepare questions for the speaker ahead of the lesson.</w:t>
            </w:r>
          </w:p>
        </w:tc>
      </w:tr>
      <w:tr w:rsidR="00435ECA" w14:paraId="2B121A9F" w14:textId="77777777">
        <w:tc>
          <w:tcPr>
            <w:tcW w:w="2535" w:type="dxa"/>
          </w:tcPr>
          <w:p w14:paraId="0D8DC391" w14:textId="77777777" w:rsidR="00435ECA" w:rsidRDefault="00000000">
            <w:pPr>
              <w:pBdr>
                <w:top w:val="nil"/>
                <w:left w:val="nil"/>
                <w:bottom w:val="nil"/>
                <w:right w:val="nil"/>
                <w:between w:val="nil"/>
              </w:pBdr>
              <w:spacing w:before="120" w:after="120"/>
              <w:rPr>
                <w:b/>
                <w:sz w:val="20"/>
                <w:szCs w:val="20"/>
              </w:rPr>
            </w:pPr>
            <w:r>
              <w:rPr>
                <w:b/>
                <w:sz w:val="20"/>
                <w:szCs w:val="20"/>
              </w:rPr>
              <w:lastRenderedPageBreak/>
              <w:t>Activity 3 – Calibration practical</w:t>
            </w:r>
          </w:p>
          <w:p w14:paraId="12943A71"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5B92AD55" w14:textId="77777777" w:rsidR="00435ECA" w:rsidRDefault="00000000">
            <w:pPr>
              <w:pBdr>
                <w:top w:val="nil"/>
                <w:left w:val="nil"/>
                <w:bottom w:val="nil"/>
                <w:right w:val="nil"/>
                <w:between w:val="nil"/>
              </w:pBdr>
              <w:spacing w:before="120" w:after="120"/>
              <w:rPr>
                <w:sz w:val="20"/>
                <w:szCs w:val="20"/>
              </w:rPr>
            </w:pPr>
            <w:r>
              <w:rPr>
                <w:sz w:val="20"/>
                <w:szCs w:val="20"/>
              </w:rPr>
              <w:t>30 minutes</w:t>
            </w:r>
          </w:p>
          <w:p w14:paraId="25107D22"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049D405F" w14:textId="77777777" w:rsidR="00435ECA" w:rsidRDefault="00000000">
            <w:pPr>
              <w:pBdr>
                <w:top w:val="nil"/>
                <w:left w:val="nil"/>
                <w:bottom w:val="nil"/>
                <w:right w:val="nil"/>
                <w:between w:val="nil"/>
              </w:pBdr>
              <w:spacing w:before="80" w:after="80"/>
              <w:rPr>
                <w:sz w:val="20"/>
                <w:szCs w:val="20"/>
              </w:rPr>
            </w:pPr>
            <w:r>
              <w:rPr>
                <w:sz w:val="20"/>
                <w:szCs w:val="20"/>
              </w:rPr>
              <w:t xml:space="preserve">Slide deck – slide 9 </w:t>
            </w:r>
          </w:p>
          <w:p w14:paraId="1FBB26C6" w14:textId="48FE8230" w:rsidR="00435ECA" w:rsidRDefault="00000000">
            <w:pPr>
              <w:pBdr>
                <w:top w:val="nil"/>
                <w:left w:val="nil"/>
                <w:bottom w:val="nil"/>
                <w:right w:val="nil"/>
                <w:between w:val="nil"/>
              </w:pBdr>
              <w:spacing w:before="120"/>
              <w:rPr>
                <w:color w:val="000000"/>
                <w:sz w:val="20"/>
                <w:szCs w:val="20"/>
              </w:rPr>
            </w:pPr>
            <w:r>
              <w:rPr>
                <w:color w:val="000000"/>
                <w:sz w:val="20"/>
                <w:szCs w:val="20"/>
              </w:rPr>
              <w:t xml:space="preserve">Activity 3 </w:t>
            </w:r>
            <w:r w:rsidR="00C164CE">
              <w:rPr>
                <w:color w:val="000000"/>
                <w:sz w:val="20"/>
                <w:szCs w:val="20"/>
              </w:rPr>
              <w:t>W</w:t>
            </w:r>
            <w:r>
              <w:rPr>
                <w:color w:val="000000"/>
                <w:sz w:val="20"/>
                <w:szCs w:val="20"/>
              </w:rPr>
              <w:t>orksheet</w:t>
            </w:r>
          </w:p>
          <w:p w14:paraId="69CB3E7D" w14:textId="77777777" w:rsidR="00435ECA" w:rsidRDefault="00000000">
            <w:pPr>
              <w:pBdr>
                <w:top w:val="nil"/>
                <w:left w:val="nil"/>
                <w:bottom w:val="nil"/>
                <w:right w:val="nil"/>
                <w:between w:val="nil"/>
              </w:pBdr>
              <w:spacing w:before="120"/>
              <w:rPr>
                <w:color w:val="000000"/>
                <w:sz w:val="20"/>
                <w:szCs w:val="20"/>
              </w:rPr>
            </w:pPr>
            <w:r>
              <w:rPr>
                <w:color w:val="000000"/>
                <w:sz w:val="20"/>
                <w:szCs w:val="20"/>
              </w:rPr>
              <w:t>Activity 3 Teacher and technician notes</w:t>
            </w:r>
          </w:p>
        </w:tc>
        <w:tc>
          <w:tcPr>
            <w:tcW w:w="6495" w:type="dxa"/>
          </w:tcPr>
          <w:p w14:paraId="352922F8" w14:textId="77777777" w:rsidR="00435ECA" w:rsidRDefault="00000000">
            <w:pPr>
              <w:numPr>
                <w:ilvl w:val="0"/>
                <w:numId w:val="12"/>
              </w:numPr>
              <w:pBdr>
                <w:top w:val="nil"/>
                <w:left w:val="nil"/>
                <w:bottom w:val="nil"/>
                <w:right w:val="nil"/>
                <w:between w:val="nil"/>
              </w:pBdr>
              <w:ind w:left="325" w:hanging="283"/>
              <w:rPr>
                <w:color w:val="000000"/>
              </w:rPr>
            </w:pPr>
            <w:r>
              <w:rPr>
                <w:color w:val="000000"/>
                <w:sz w:val="20"/>
                <w:szCs w:val="20"/>
              </w:rPr>
              <w:t>Divide students into four groups and set each group up at one of the four calibration stations (slide 9). Give the students approximately seven minutes to perform a calibration with each of the given pieces of equipment (a balance, a pH meter, a pipette and a conductivity meter) using the methods provided on Activity 3 Worksheet, before instructing the groups to rotate to the next station and calibrate the next piece of equipment.</w:t>
            </w:r>
          </w:p>
          <w:p w14:paraId="062F4A9B" w14:textId="77777777" w:rsidR="00435ECA" w:rsidRDefault="00000000">
            <w:pPr>
              <w:numPr>
                <w:ilvl w:val="0"/>
                <w:numId w:val="12"/>
              </w:numPr>
              <w:pBdr>
                <w:top w:val="nil"/>
                <w:left w:val="nil"/>
                <w:bottom w:val="nil"/>
                <w:right w:val="nil"/>
                <w:between w:val="nil"/>
              </w:pBdr>
              <w:ind w:left="325" w:hanging="283"/>
              <w:rPr>
                <w:color w:val="000000"/>
              </w:rPr>
            </w:pPr>
            <w:r>
              <w:rPr>
                <w:color w:val="000000"/>
                <w:sz w:val="20"/>
                <w:szCs w:val="20"/>
              </w:rPr>
              <w:t xml:space="preserve">Ideally, students would perform calibrations on all four pieces of equipment and be able to adjust some of the equipment as needed. However, if there is not enough time, you don't have all the pieces of equipment, or your class won’t be able to complete all the calibrations in the 30 minutes, remove one of the pieces of equipment, or only do two or three rotations on the carousel. </w:t>
            </w:r>
          </w:p>
          <w:p w14:paraId="5F4DCCDC" w14:textId="77777777" w:rsidR="00435ECA" w:rsidRDefault="00000000">
            <w:pPr>
              <w:numPr>
                <w:ilvl w:val="0"/>
                <w:numId w:val="12"/>
              </w:numPr>
              <w:pBdr>
                <w:top w:val="nil"/>
                <w:left w:val="nil"/>
                <w:bottom w:val="nil"/>
                <w:right w:val="nil"/>
                <w:between w:val="nil"/>
              </w:pBdr>
              <w:ind w:left="325" w:hanging="283"/>
              <w:rPr>
                <w:color w:val="000000"/>
              </w:rPr>
            </w:pPr>
            <w:r>
              <w:rPr>
                <w:color w:val="000000"/>
                <w:sz w:val="20"/>
                <w:szCs w:val="20"/>
              </w:rPr>
              <w:t xml:space="preserve">Technician instructions for preparing the solutions can be found in the Teacher and technician notes. </w:t>
            </w:r>
          </w:p>
          <w:p w14:paraId="46B908BC" w14:textId="77777777" w:rsidR="00435ECA" w:rsidRDefault="00000000">
            <w:pPr>
              <w:widowControl w:val="0"/>
              <w:numPr>
                <w:ilvl w:val="0"/>
                <w:numId w:val="12"/>
              </w:numPr>
              <w:pBdr>
                <w:top w:val="nil"/>
                <w:left w:val="nil"/>
                <w:bottom w:val="nil"/>
                <w:right w:val="nil"/>
                <w:between w:val="nil"/>
              </w:pBdr>
              <w:ind w:left="325" w:hanging="283"/>
              <w:rPr>
                <w:color w:val="000000"/>
              </w:rPr>
            </w:pPr>
            <w:r>
              <w:rPr>
                <w:color w:val="000000"/>
                <w:sz w:val="20"/>
                <w:szCs w:val="20"/>
              </w:rPr>
              <w:t>Inform students that they will shortly be writing SOPs for at least one of these calibrations and therefore will need to be paying attention to each of the processes. Check the instructions on  Activity 3 Worksheet and change if needed to make it clearer how to calibrate the specific models of instruments the students are going to use.</w:t>
            </w:r>
          </w:p>
          <w:p w14:paraId="4390F4F4" w14:textId="77777777" w:rsidR="00435ECA" w:rsidRDefault="00000000">
            <w:pPr>
              <w:numPr>
                <w:ilvl w:val="0"/>
                <w:numId w:val="12"/>
              </w:numPr>
              <w:pBdr>
                <w:top w:val="nil"/>
                <w:left w:val="nil"/>
                <w:bottom w:val="nil"/>
                <w:right w:val="nil"/>
                <w:between w:val="nil"/>
              </w:pBdr>
              <w:spacing w:before="80" w:after="80" w:line="240" w:lineRule="auto"/>
              <w:ind w:left="325" w:hanging="283"/>
              <w:rPr>
                <w:color w:val="000000"/>
              </w:rPr>
            </w:pPr>
            <w:r>
              <w:rPr>
                <w:color w:val="000000"/>
                <w:sz w:val="20"/>
                <w:szCs w:val="20"/>
              </w:rPr>
              <w:t>If there is time, some discussion points to stretch students’ understanding are included on the worksheet. Use these to develop students’ critical eye.</w:t>
            </w:r>
          </w:p>
        </w:tc>
      </w:tr>
      <w:tr w:rsidR="00435ECA" w14:paraId="18B14E24" w14:textId="77777777">
        <w:tc>
          <w:tcPr>
            <w:tcW w:w="2535" w:type="dxa"/>
          </w:tcPr>
          <w:p w14:paraId="70940167" w14:textId="77777777" w:rsidR="00435ECA" w:rsidRDefault="00000000">
            <w:pPr>
              <w:pBdr>
                <w:top w:val="nil"/>
                <w:left w:val="nil"/>
                <w:bottom w:val="nil"/>
                <w:right w:val="nil"/>
                <w:between w:val="nil"/>
              </w:pBdr>
              <w:spacing w:before="120" w:after="120"/>
              <w:rPr>
                <w:b/>
                <w:sz w:val="20"/>
                <w:szCs w:val="20"/>
              </w:rPr>
            </w:pPr>
            <w:r>
              <w:rPr>
                <w:b/>
                <w:sz w:val="20"/>
                <w:szCs w:val="20"/>
              </w:rPr>
              <w:t>Activity 4 – Writing SOPs</w:t>
            </w:r>
          </w:p>
          <w:p w14:paraId="7906BCBB"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12835CEE" w14:textId="77777777" w:rsidR="00435ECA" w:rsidRDefault="00000000">
            <w:pPr>
              <w:pBdr>
                <w:top w:val="nil"/>
                <w:left w:val="nil"/>
                <w:bottom w:val="nil"/>
                <w:right w:val="nil"/>
                <w:between w:val="nil"/>
              </w:pBdr>
              <w:spacing w:before="120" w:after="120"/>
              <w:rPr>
                <w:sz w:val="20"/>
                <w:szCs w:val="20"/>
              </w:rPr>
            </w:pPr>
            <w:r>
              <w:rPr>
                <w:sz w:val="20"/>
                <w:szCs w:val="20"/>
              </w:rPr>
              <w:lastRenderedPageBreak/>
              <w:t>15 minutes</w:t>
            </w:r>
          </w:p>
          <w:p w14:paraId="5490C7D6"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514F517B" w14:textId="77777777" w:rsidR="00435ECA" w:rsidRDefault="00000000">
            <w:pPr>
              <w:pBdr>
                <w:top w:val="nil"/>
                <w:left w:val="nil"/>
                <w:bottom w:val="nil"/>
                <w:right w:val="nil"/>
                <w:between w:val="nil"/>
              </w:pBdr>
              <w:spacing w:before="80" w:after="80"/>
              <w:rPr>
                <w:sz w:val="20"/>
                <w:szCs w:val="20"/>
              </w:rPr>
            </w:pPr>
            <w:r>
              <w:rPr>
                <w:sz w:val="20"/>
                <w:szCs w:val="20"/>
              </w:rPr>
              <w:t>Slide deck – slide 10</w:t>
            </w:r>
          </w:p>
          <w:p w14:paraId="6AF5B55F" w14:textId="1F9E7D28" w:rsidR="00435ECA" w:rsidRDefault="00000000">
            <w:pPr>
              <w:pBdr>
                <w:top w:val="nil"/>
                <w:left w:val="nil"/>
                <w:bottom w:val="nil"/>
                <w:right w:val="nil"/>
                <w:between w:val="nil"/>
              </w:pBdr>
              <w:spacing w:before="120"/>
              <w:rPr>
                <w:color w:val="000000"/>
                <w:sz w:val="20"/>
                <w:szCs w:val="20"/>
              </w:rPr>
            </w:pPr>
            <w:r>
              <w:rPr>
                <w:color w:val="000000"/>
                <w:sz w:val="20"/>
                <w:szCs w:val="20"/>
              </w:rPr>
              <w:t xml:space="preserve">Activity 3 </w:t>
            </w:r>
            <w:r w:rsidR="00C164CE">
              <w:rPr>
                <w:color w:val="000000"/>
                <w:sz w:val="20"/>
                <w:szCs w:val="20"/>
              </w:rPr>
              <w:t>W</w:t>
            </w:r>
            <w:r>
              <w:rPr>
                <w:color w:val="000000"/>
                <w:sz w:val="20"/>
                <w:szCs w:val="20"/>
              </w:rPr>
              <w:t xml:space="preserve">orksheet </w:t>
            </w:r>
          </w:p>
        </w:tc>
        <w:tc>
          <w:tcPr>
            <w:tcW w:w="6495" w:type="dxa"/>
          </w:tcPr>
          <w:p w14:paraId="6F3BE79C" w14:textId="77777777" w:rsidR="00435ECA" w:rsidRDefault="00000000">
            <w:pPr>
              <w:numPr>
                <w:ilvl w:val="0"/>
                <w:numId w:val="13"/>
              </w:numPr>
              <w:pBdr>
                <w:top w:val="nil"/>
                <w:left w:val="nil"/>
                <w:bottom w:val="nil"/>
                <w:right w:val="nil"/>
                <w:between w:val="nil"/>
              </w:pBdr>
              <w:spacing w:before="80" w:after="80"/>
              <w:ind w:left="325" w:hanging="283"/>
              <w:rPr>
                <w:sz w:val="20"/>
                <w:szCs w:val="20"/>
              </w:rPr>
            </w:pPr>
            <w:r>
              <w:rPr>
                <w:sz w:val="20"/>
                <w:szCs w:val="20"/>
              </w:rPr>
              <w:lastRenderedPageBreak/>
              <w:t xml:space="preserve">Using slide 10, ask students to write an SOP for a calibration process. If students are quick with their writing, they can be encouraged to write a second or third SOP for another calibration </w:t>
            </w:r>
            <w:r>
              <w:rPr>
                <w:sz w:val="20"/>
                <w:szCs w:val="20"/>
              </w:rPr>
              <w:lastRenderedPageBreak/>
              <w:t>process. This could also be given as further follow-up/homework if required.</w:t>
            </w:r>
          </w:p>
          <w:p w14:paraId="68312D4D" w14:textId="77777777" w:rsidR="00435ECA" w:rsidRDefault="00000000">
            <w:pPr>
              <w:numPr>
                <w:ilvl w:val="0"/>
                <w:numId w:val="13"/>
              </w:numPr>
              <w:pBdr>
                <w:top w:val="nil"/>
                <w:left w:val="nil"/>
                <w:bottom w:val="nil"/>
                <w:right w:val="nil"/>
                <w:between w:val="nil"/>
              </w:pBdr>
              <w:spacing w:before="80" w:after="80"/>
              <w:ind w:left="325" w:hanging="283"/>
            </w:pPr>
            <w:r>
              <w:rPr>
                <w:sz w:val="20"/>
                <w:szCs w:val="20"/>
              </w:rPr>
              <w:t>Students can use Activity 3 Worksheet to remind them how to calibrate each piece of equipment if needed.</w:t>
            </w:r>
          </w:p>
          <w:p w14:paraId="41A3D6E3" w14:textId="77777777" w:rsidR="00435ECA" w:rsidRDefault="00000000">
            <w:pPr>
              <w:numPr>
                <w:ilvl w:val="0"/>
                <w:numId w:val="13"/>
              </w:numPr>
              <w:pBdr>
                <w:top w:val="nil"/>
                <w:left w:val="nil"/>
                <w:bottom w:val="nil"/>
                <w:right w:val="nil"/>
                <w:between w:val="nil"/>
              </w:pBdr>
              <w:spacing w:before="80" w:after="80"/>
              <w:ind w:left="325" w:hanging="283"/>
              <w:rPr>
                <w:sz w:val="20"/>
                <w:szCs w:val="20"/>
              </w:rPr>
            </w:pPr>
            <w:r>
              <w:rPr>
                <w:sz w:val="20"/>
                <w:szCs w:val="20"/>
              </w:rPr>
              <w:t xml:space="preserve">A template to help students write SOPs can be found, if required, on the Technical Education Networks website. It is ‘Activity Worksheet 1’ in Lesson 2 (‘Using a SOP’) of the ‘Good scientific and clinical practice’ topic, found at: </w:t>
            </w:r>
            <w:hyperlink r:id="rId47">
              <w:r w:rsidR="00435ECA">
                <w:rPr>
                  <w:color w:val="0000FF"/>
                  <w:sz w:val="20"/>
                  <w:szCs w:val="20"/>
                  <w:u w:val="single"/>
                </w:rPr>
                <w:t>www.technicaleducationnetworks.org.uk/health-science/good-scientific-and-clinical-practice-health</w:t>
              </w:r>
            </w:hyperlink>
          </w:p>
          <w:p w14:paraId="45779C3B" w14:textId="77777777" w:rsidR="00435ECA" w:rsidRDefault="00000000">
            <w:pPr>
              <w:widowControl w:val="0"/>
              <w:numPr>
                <w:ilvl w:val="0"/>
                <w:numId w:val="13"/>
              </w:numPr>
              <w:pBdr>
                <w:top w:val="nil"/>
                <w:left w:val="nil"/>
                <w:bottom w:val="nil"/>
                <w:right w:val="nil"/>
                <w:between w:val="nil"/>
              </w:pBdr>
              <w:ind w:left="325" w:hanging="283"/>
              <w:rPr>
                <w:color w:val="000000"/>
                <w:sz w:val="20"/>
                <w:szCs w:val="20"/>
              </w:rPr>
            </w:pPr>
            <w:r>
              <w:rPr>
                <w:sz w:val="20"/>
                <w:szCs w:val="20"/>
              </w:rPr>
              <w:t>Students could evaluate their protocol by comparing it to a published one. For example, the class protocol for calibrating a pipette does not consider evaporation when measuring small quantities, whereas an industry protocol would.</w:t>
            </w:r>
          </w:p>
        </w:tc>
      </w:tr>
      <w:tr w:rsidR="00435ECA" w14:paraId="4D35F558" w14:textId="77777777">
        <w:tc>
          <w:tcPr>
            <w:tcW w:w="2535" w:type="dxa"/>
          </w:tcPr>
          <w:p w14:paraId="650F7239" w14:textId="77777777" w:rsidR="00435ECA" w:rsidRDefault="00000000">
            <w:pPr>
              <w:pBdr>
                <w:top w:val="nil"/>
                <w:left w:val="nil"/>
                <w:bottom w:val="nil"/>
                <w:right w:val="nil"/>
                <w:between w:val="nil"/>
              </w:pBdr>
              <w:spacing w:before="120" w:after="120"/>
              <w:rPr>
                <w:b/>
                <w:sz w:val="20"/>
                <w:szCs w:val="20"/>
              </w:rPr>
            </w:pPr>
            <w:r>
              <w:rPr>
                <w:b/>
                <w:sz w:val="20"/>
                <w:szCs w:val="20"/>
              </w:rPr>
              <w:lastRenderedPageBreak/>
              <w:t>Plenary</w:t>
            </w:r>
          </w:p>
          <w:p w14:paraId="1C9DE8EC"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70FD7501" w14:textId="77777777" w:rsidR="00435ECA" w:rsidRDefault="00000000">
            <w:pPr>
              <w:pBdr>
                <w:top w:val="nil"/>
                <w:left w:val="nil"/>
                <w:bottom w:val="nil"/>
                <w:right w:val="nil"/>
                <w:between w:val="nil"/>
              </w:pBdr>
              <w:spacing w:before="120" w:after="120"/>
              <w:rPr>
                <w:sz w:val="20"/>
                <w:szCs w:val="20"/>
              </w:rPr>
            </w:pPr>
            <w:r>
              <w:rPr>
                <w:sz w:val="20"/>
                <w:szCs w:val="20"/>
              </w:rPr>
              <w:t>10 minutes</w:t>
            </w:r>
          </w:p>
          <w:p w14:paraId="467EAE4F"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04F1EBCA" w14:textId="77777777" w:rsidR="00435ECA" w:rsidRDefault="00000000">
            <w:pPr>
              <w:pBdr>
                <w:top w:val="nil"/>
                <w:left w:val="nil"/>
                <w:bottom w:val="nil"/>
                <w:right w:val="nil"/>
                <w:between w:val="nil"/>
              </w:pBdr>
              <w:spacing w:before="80" w:after="80"/>
              <w:rPr>
                <w:sz w:val="20"/>
                <w:szCs w:val="20"/>
              </w:rPr>
            </w:pPr>
            <w:r>
              <w:rPr>
                <w:sz w:val="20"/>
                <w:szCs w:val="20"/>
              </w:rPr>
              <w:t>Slide deck – slides 11–14</w:t>
            </w:r>
          </w:p>
          <w:p w14:paraId="4FEF44C0" w14:textId="29B20D00" w:rsidR="00435ECA" w:rsidRDefault="00000000">
            <w:pPr>
              <w:pBdr>
                <w:top w:val="nil"/>
                <w:left w:val="nil"/>
                <w:bottom w:val="nil"/>
                <w:right w:val="nil"/>
                <w:between w:val="nil"/>
              </w:pBdr>
              <w:spacing w:before="80" w:after="80"/>
              <w:rPr>
                <w:sz w:val="20"/>
                <w:szCs w:val="20"/>
              </w:rPr>
            </w:pPr>
            <w:r>
              <w:rPr>
                <w:sz w:val="20"/>
                <w:szCs w:val="20"/>
              </w:rPr>
              <w:t xml:space="preserve">Plenary </w:t>
            </w:r>
            <w:r w:rsidR="00C164CE">
              <w:rPr>
                <w:sz w:val="20"/>
                <w:szCs w:val="20"/>
              </w:rPr>
              <w:t>A</w:t>
            </w:r>
            <w:r>
              <w:rPr>
                <w:sz w:val="20"/>
                <w:szCs w:val="20"/>
              </w:rPr>
              <w:t>nswer sheet</w:t>
            </w:r>
          </w:p>
        </w:tc>
        <w:tc>
          <w:tcPr>
            <w:tcW w:w="6495" w:type="dxa"/>
          </w:tcPr>
          <w:p w14:paraId="292D6593" w14:textId="77777777" w:rsidR="00435ECA" w:rsidRDefault="00000000">
            <w:pPr>
              <w:numPr>
                <w:ilvl w:val="0"/>
                <w:numId w:val="11"/>
              </w:numPr>
              <w:pBdr>
                <w:top w:val="nil"/>
                <w:left w:val="nil"/>
                <w:bottom w:val="nil"/>
                <w:right w:val="nil"/>
                <w:between w:val="nil"/>
              </w:pBdr>
              <w:spacing w:before="80" w:after="80"/>
              <w:ind w:left="325" w:hanging="283"/>
              <w:rPr>
                <w:sz w:val="20"/>
                <w:szCs w:val="20"/>
              </w:rPr>
            </w:pPr>
            <w:r>
              <w:rPr>
                <w:sz w:val="20"/>
                <w:szCs w:val="20"/>
              </w:rPr>
              <w:t>Give students the scenario-based questions on slides 11–13 and ask them to write answers explaining the potential consequences of using uncalibrated equipment. Ask them to discuss the benefits of using calibrated equipment, and to consider and quantify the financial impact of using uncalibrated equipment in industry. They could also calculate and justify whether uncalibrated equipment could cause the production of an ineffective drug.</w:t>
            </w:r>
          </w:p>
          <w:p w14:paraId="4D9E7A7D" w14:textId="77777777" w:rsidR="00435ECA" w:rsidRDefault="00000000">
            <w:pPr>
              <w:numPr>
                <w:ilvl w:val="0"/>
                <w:numId w:val="11"/>
              </w:numPr>
              <w:pBdr>
                <w:top w:val="nil"/>
                <w:left w:val="nil"/>
                <w:bottom w:val="nil"/>
                <w:right w:val="nil"/>
                <w:between w:val="nil"/>
              </w:pBdr>
              <w:spacing w:before="80" w:after="80"/>
              <w:ind w:left="325" w:hanging="283"/>
              <w:rPr>
                <w:sz w:val="20"/>
                <w:szCs w:val="20"/>
              </w:rPr>
            </w:pPr>
            <w:r>
              <w:rPr>
                <w:sz w:val="20"/>
                <w:szCs w:val="20"/>
              </w:rPr>
              <w:t xml:space="preserve">Some suggested, but not exhaustive, points and calculations that students could give are provided on the Plenary answer sheet. Students’ answers should be communicated clearly and written in full sentences where possible. </w:t>
            </w:r>
          </w:p>
          <w:p w14:paraId="53CDEF31" w14:textId="77777777" w:rsidR="00435ECA" w:rsidRDefault="00000000">
            <w:pPr>
              <w:numPr>
                <w:ilvl w:val="0"/>
                <w:numId w:val="11"/>
              </w:numPr>
              <w:pBdr>
                <w:top w:val="nil"/>
                <w:left w:val="nil"/>
                <w:bottom w:val="nil"/>
                <w:right w:val="nil"/>
                <w:between w:val="nil"/>
              </w:pBdr>
              <w:spacing w:after="80"/>
              <w:ind w:left="325" w:hanging="283"/>
              <w:rPr>
                <w:color w:val="000000"/>
                <w:sz w:val="20"/>
                <w:szCs w:val="20"/>
              </w:rPr>
            </w:pPr>
            <w:r>
              <w:rPr>
                <w:sz w:val="20"/>
                <w:szCs w:val="20"/>
              </w:rPr>
              <w:t xml:space="preserve">If there is time, some answers could be shared and/or peer-marked to provide feedback and ensure any misconceptions or knowledge gaps are addressed. </w:t>
            </w:r>
          </w:p>
          <w:p w14:paraId="1E5E0637" w14:textId="77777777" w:rsidR="00435ECA" w:rsidRDefault="00000000">
            <w:pPr>
              <w:numPr>
                <w:ilvl w:val="0"/>
                <w:numId w:val="11"/>
              </w:numPr>
              <w:pBdr>
                <w:top w:val="nil"/>
                <w:left w:val="nil"/>
                <w:bottom w:val="nil"/>
                <w:right w:val="nil"/>
                <w:between w:val="nil"/>
              </w:pBdr>
              <w:spacing w:after="80"/>
              <w:ind w:left="325" w:hanging="283"/>
              <w:rPr>
                <w:color w:val="000000"/>
                <w:sz w:val="20"/>
                <w:szCs w:val="20"/>
              </w:rPr>
            </w:pPr>
            <w:r>
              <w:rPr>
                <w:sz w:val="20"/>
                <w:szCs w:val="20"/>
              </w:rPr>
              <w:t>Any questions not used could be used as a homework activity or additional follow-up/consolidation.</w:t>
            </w:r>
          </w:p>
          <w:p w14:paraId="18213689" w14:textId="77777777" w:rsidR="00435ECA" w:rsidRDefault="00000000">
            <w:pPr>
              <w:numPr>
                <w:ilvl w:val="0"/>
                <w:numId w:val="11"/>
              </w:numPr>
              <w:pBdr>
                <w:top w:val="nil"/>
                <w:left w:val="nil"/>
                <w:bottom w:val="nil"/>
                <w:right w:val="nil"/>
                <w:between w:val="nil"/>
              </w:pBdr>
              <w:spacing w:after="80"/>
              <w:ind w:left="325" w:hanging="283"/>
              <w:rPr>
                <w:color w:val="000000"/>
                <w:sz w:val="20"/>
                <w:szCs w:val="20"/>
              </w:rPr>
            </w:pPr>
            <w:r>
              <w:rPr>
                <w:color w:val="000000"/>
                <w:sz w:val="20"/>
                <w:szCs w:val="20"/>
              </w:rPr>
              <w:t>Revisit the learning objectives on slide 14 to close the lesson.</w:t>
            </w:r>
          </w:p>
        </w:tc>
      </w:tr>
      <w:tr w:rsidR="00435ECA" w14:paraId="56B9A836" w14:textId="77777777">
        <w:tc>
          <w:tcPr>
            <w:tcW w:w="2535" w:type="dxa"/>
          </w:tcPr>
          <w:p w14:paraId="2A120710" w14:textId="77777777" w:rsidR="00435ECA" w:rsidRDefault="00000000">
            <w:pPr>
              <w:pBdr>
                <w:top w:val="nil"/>
                <w:left w:val="nil"/>
                <w:bottom w:val="nil"/>
                <w:right w:val="nil"/>
                <w:between w:val="nil"/>
              </w:pBdr>
              <w:spacing w:before="120" w:after="0"/>
              <w:rPr>
                <w:b/>
                <w:sz w:val="20"/>
                <w:szCs w:val="20"/>
              </w:rPr>
            </w:pPr>
            <w:r>
              <w:rPr>
                <w:b/>
                <w:sz w:val="20"/>
                <w:szCs w:val="20"/>
              </w:rPr>
              <w:t>Follow-up/consolidation</w:t>
            </w:r>
          </w:p>
          <w:p w14:paraId="10A5BF57" w14:textId="77777777" w:rsidR="00435ECA" w:rsidRDefault="00000000">
            <w:pPr>
              <w:pBdr>
                <w:top w:val="nil"/>
                <w:left w:val="nil"/>
                <w:bottom w:val="nil"/>
                <w:right w:val="nil"/>
                <w:between w:val="nil"/>
              </w:pBdr>
              <w:spacing w:before="120" w:after="120"/>
              <w:rPr>
                <w:sz w:val="20"/>
                <w:szCs w:val="20"/>
              </w:rPr>
            </w:pPr>
            <w:r>
              <w:rPr>
                <w:sz w:val="20"/>
                <w:szCs w:val="20"/>
              </w:rPr>
              <w:t>(to be completed outside of lesson)</w:t>
            </w:r>
          </w:p>
          <w:p w14:paraId="41AA2DDE"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SUGGESTED TIME: </w:t>
            </w:r>
          </w:p>
          <w:p w14:paraId="38AE7F81" w14:textId="77777777" w:rsidR="00435ECA" w:rsidRDefault="00000000">
            <w:pPr>
              <w:pBdr>
                <w:top w:val="nil"/>
                <w:left w:val="nil"/>
                <w:bottom w:val="nil"/>
                <w:right w:val="nil"/>
                <w:between w:val="nil"/>
              </w:pBdr>
              <w:spacing w:before="120" w:after="120"/>
              <w:rPr>
                <w:sz w:val="20"/>
                <w:szCs w:val="20"/>
              </w:rPr>
            </w:pPr>
            <w:r>
              <w:rPr>
                <w:sz w:val="20"/>
                <w:szCs w:val="20"/>
              </w:rPr>
              <w:t>30 minutes</w:t>
            </w:r>
          </w:p>
          <w:p w14:paraId="195E5A3F" w14:textId="77777777" w:rsidR="00435ECA" w:rsidRDefault="00000000">
            <w:pPr>
              <w:pBdr>
                <w:top w:val="nil"/>
                <w:left w:val="nil"/>
                <w:bottom w:val="nil"/>
                <w:right w:val="nil"/>
                <w:between w:val="nil"/>
              </w:pBdr>
              <w:spacing w:before="80" w:after="80"/>
              <w:rPr>
                <w:rFonts w:ascii="Arial Narrow" w:eastAsia="Arial Narrow" w:hAnsi="Arial Narrow" w:cs="Arial Narrow"/>
                <w:smallCaps/>
                <w:color w:val="466318"/>
                <w:sz w:val="19"/>
                <w:szCs w:val="19"/>
              </w:rPr>
            </w:pPr>
            <w:r>
              <w:rPr>
                <w:rFonts w:ascii="Arial Narrow" w:eastAsia="Arial Narrow" w:hAnsi="Arial Narrow" w:cs="Arial Narrow"/>
                <w:smallCaps/>
                <w:color w:val="466318"/>
                <w:sz w:val="19"/>
                <w:szCs w:val="19"/>
              </w:rPr>
              <w:t xml:space="preserve">RESOURCES: </w:t>
            </w:r>
          </w:p>
          <w:p w14:paraId="53B8E952" w14:textId="77777777" w:rsidR="00435ECA" w:rsidRDefault="00000000">
            <w:pPr>
              <w:pBdr>
                <w:top w:val="nil"/>
                <w:left w:val="nil"/>
                <w:bottom w:val="nil"/>
                <w:right w:val="nil"/>
                <w:between w:val="nil"/>
              </w:pBdr>
              <w:spacing w:before="80" w:after="80"/>
              <w:rPr>
                <w:sz w:val="20"/>
                <w:szCs w:val="20"/>
              </w:rPr>
            </w:pPr>
            <w:r>
              <w:rPr>
                <w:sz w:val="20"/>
                <w:szCs w:val="20"/>
              </w:rPr>
              <w:t xml:space="preserve">Slide deck – slide 15 </w:t>
            </w:r>
          </w:p>
          <w:p w14:paraId="77DBBEBC" w14:textId="5981D292" w:rsidR="00435ECA" w:rsidRDefault="00000000">
            <w:pPr>
              <w:pBdr>
                <w:top w:val="nil"/>
                <w:left w:val="nil"/>
                <w:bottom w:val="nil"/>
                <w:right w:val="nil"/>
                <w:between w:val="nil"/>
              </w:pBdr>
              <w:spacing w:before="80" w:after="80"/>
              <w:rPr>
                <w:sz w:val="20"/>
                <w:szCs w:val="20"/>
              </w:rPr>
            </w:pPr>
            <w:r>
              <w:rPr>
                <w:sz w:val="20"/>
                <w:szCs w:val="20"/>
              </w:rPr>
              <w:t xml:space="preserve">Consolidation </w:t>
            </w:r>
            <w:r w:rsidR="00C164CE">
              <w:rPr>
                <w:color w:val="000000"/>
                <w:sz w:val="20"/>
                <w:szCs w:val="20"/>
              </w:rPr>
              <w:t>W</w:t>
            </w:r>
            <w:r>
              <w:rPr>
                <w:color w:val="000000"/>
                <w:sz w:val="20"/>
                <w:szCs w:val="20"/>
              </w:rPr>
              <w:t>orksheet</w:t>
            </w:r>
          </w:p>
        </w:tc>
        <w:tc>
          <w:tcPr>
            <w:tcW w:w="6495" w:type="dxa"/>
          </w:tcPr>
          <w:p w14:paraId="44312B3B" w14:textId="77777777" w:rsidR="00435ECA" w:rsidRDefault="00000000">
            <w:pPr>
              <w:widowControl w:val="0"/>
              <w:numPr>
                <w:ilvl w:val="0"/>
                <w:numId w:val="14"/>
              </w:numPr>
              <w:pBdr>
                <w:top w:val="nil"/>
                <w:left w:val="nil"/>
                <w:bottom w:val="nil"/>
                <w:right w:val="nil"/>
                <w:between w:val="nil"/>
              </w:pBdr>
              <w:spacing w:before="80"/>
              <w:ind w:left="325" w:hanging="283"/>
              <w:rPr>
                <w:color w:val="000000"/>
                <w:sz w:val="20"/>
                <w:szCs w:val="20"/>
              </w:rPr>
            </w:pPr>
            <w:r>
              <w:rPr>
                <w:color w:val="000000"/>
                <w:sz w:val="20"/>
                <w:szCs w:val="20"/>
              </w:rPr>
              <w:t>Provide students with the worksheet and ask them to pick at least one of the four scenarios and research it.</w:t>
            </w:r>
          </w:p>
          <w:p w14:paraId="2D5456DE" w14:textId="77777777" w:rsidR="00435ECA" w:rsidRDefault="00000000">
            <w:pPr>
              <w:widowControl w:val="0"/>
              <w:numPr>
                <w:ilvl w:val="0"/>
                <w:numId w:val="14"/>
              </w:numPr>
              <w:pBdr>
                <w:top w:val="nil"/>
                <w:left w:val="nil"/>
                <w:bottom w:val="nil"/>
                <w:right w:val="nil"/>
                <w:between w:val="nil"/>
              </w:pBdr>
              <w:spacing w:before="80"/>
              <w:ind w:left="325" w:hanging="283"/>
              <w:rPr>
                <w:color w:val="000000"/>
                <w:sz w:val="20"/>
                <w:szCs w:val="20"/>
              </w:rPr>
            </w:pPr>
            <w:r>
              <w:rPr>
                <w:color w:val="000000"/>
                <w:sz w:val="20"/>
                <w:szCs w:val="20"/>
              </w:rPr>
              <w:t xml:space="preserve">Ask students to write a presentation to explain why calibration is necessary in the given context, and any financial, health and safety, legal or other implications that may arise if regular and correct calibration does not take place. </w:t>
            </w:r>
          </w:p>
          <w:p w14:paraId="179553B9" w14:textId="77777777" w:rsidR="00435ECA" w:rsidRDefault="00000000">
            <w:pPr>
              <w:widowControl w:val="0"/>
              <w:numPr>
                <w:ilvl w:val="0"/>
                <w:numId w:val="14"/>
              </w:numPr>
              <w:pBdr>
                <w:top w:val="nil"/>
                <w:left w:val="nil"/>
                <w:bottom w:val="nil"/>
                <w:right w:val="nil"/>
                <w:between w:val="nil"/>
              </w:pBdr>
              <w:spacing w:before="80"/>
              <w:ind w:left="325" w:hanging="283"/>
              <w:rPr>
                <w:color w:val="000000"/>
                <w:sz w:val="20"/>
                <w:szCs w:val="20"/>
              </w:rPr>
            </w:pPr>
            <w:r>
              <w:rPr>
                <w:color w:val="000000"/>
                <w:sz w:val="20"/>
                <w:szCs w:val="20"/>
              </w:rPr>
              <w:t>The audience should be non-technical, so any points made need to be explained in appropriate depth, and students should have the opportunity to demonstrate their understanding. Students can share these with each other to be peer-evaluated.</w:t>
            </w:r>
          </w:p>
        </w:tc>
      </w:tr>
    </w:tbl>
    <w:p w14:paraId="2B770ED0" w14:textId="77777777" w:rsidR="00435ECA" w:rsidRDefault="00435ECA">
      <w:pPr>
        <w:pBdr>
          <w:top w:val="nil"/>
          <w:left w:val="nil"/>
          <w:bottom w:val="nil"/>
          <w:right w:val="nil"/>
          <w:between w:val="nil"/>
        </w:pBdr>
        <w:rPr>
          <w:highlight w:val="yellow"/>
        </w:rPr>
        <w:sectPr w:rsidR="00435ECA">
          <w:headerReference w:type="default" r:id="rId48"/>
          <w:footerReference w:type="even" r:id="rId49"/>
          <w:footerReference w:type="default" r:id="rId50"/>
          <w:headerReference w:type="first" r:id="rId51"/>
          <w:footerReference w:type="first" r:id="rId52"/>
          <w:pgSz w:w="11906" w:h="16838"/>
          <w:pgMar w:top="1440" w:right="1440" w:bottom="2126" w:left="1440" w:header="709" w:footer="709" w:gutter="0"/>
          <w:cols w:space="720"/>
        </w:sectPr>
      </w:pPr>
    </w:p>
    <w:p w14:paraId="11800A52" w14:textId="77777777" w:rsidR="00435ECA" w:rsidRDefault="00000000">
      <w:pPr>
        <w:keepNext/>
        <w:keepLines/>
        <w:pBdr>
          <w:top w:val="nil"/>
          <w:left w:val="nil"/>
          <w:bottom w:val="nil"/>
          <w:right w:val="nil"/>
          <w:between w:val="nil"/>
        </w:pBdr>
        <w:shd w:val="clear" w:color="auto" w:fill="E2EEBE"/>
        <w:spacing w:before="240" w:after="200"/>
        <w:rPr>
          <w:b/>
          <w:color w:val="466318"/>
          <w:sz w:val="40"/>
          <w:szCs w:val="40"/>
        </w:rPr>
      </w:pPr>
      <w:bookmarkStart w:id="4" w:name="_heading=h.6aq6q4sz7793" w:colFirst="0" w:colLast="0"/>
      <w:bookmarkEnd w:id="4"/>
      <w:r>
        <w:rPr>
          <w:b/>
          <w:color w:val="466318"/>
          <w:sz w:val="40"/>
          <w:szCs w:val="40"/>
        </w:rPr>
        <w:lastRenderedPageBreak/>
        <w:t>Weblinks and resources</w:t>
      </w:r>
    </w:p>
    <w:p w14:paraId="7818AD93" w14:textId="49E829E3" w:rsidR="00435ECA" w:rsidRDefault="00000000">
      <w:pPr>
        <w:rPr>
          <w:color w:val="222222"/>
          <w:highlight w:val="white"/>
        </w:rPr>
      </w:pPr>
      <w:r>
        <w:rPr>
          <w:color w:val="222222"/>
          <w:highlight w:val="white"/>
        </w:rPr>
        <w:t>All weblinks and resources have been used in accordance with the owner Terms and Conditions and, where specified, permission has been granted by the owner.</w:t>
      </w:r>
      <w:r w:rsidR="008A0085">
        <w:rPr>
          <w:color w:val="222222"/>
          <w:highlight w:val="white"/>
        </w:rPr>
        <w:t xml:space="preserve"> </w:t>
      </w:r>
      <w:r w:rsidR="008A0085">
        <w:rPr>
          <w:color w:val="222222"/>
          <w:shd w:val="clear" w:color="auto" w:fill="FFFFFF"/>
        </w:rPr>
        <w:t>Although content has been reviewed, accessibility in externally linked resources cannot be guaranteed.</w:t>
      </w:r>
    </w:p>
    <w:p w14:paraId="65C7CCAC" w14:textId="77777777" w:rsidR="00435ECA" w:rsidRDefault="00000000">
      <w:r>
        <w:rPr>
          <w:color w:val="222222"/>
          <w:highlight w:val="white"/>
        </w:rPr>
        <w:t xml:space="preserve">Inclusion of web links or mention of external organisations within the teaching materials does not </w:t>
      </w:r>
      <w:r>
        <w:t xml:space="preserve">imply any affiliation with, endorsement by or sponsorship of these external organisations. </w:t>
      </w:r>
    </w:p>
    <w:tbl>
      <w:tblPr>
        <w:tblStyle w:val="af3"/>
        <w:tblW w:w="9016" w:type="dxa"/>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Layout w:type="fixed"/>
        <w:tblLook w:val="0400" w:firstRow="0" w:lastRow="0" w:firstColumn="0" w:lastColumn="0" w:noHBand="0" w:noVBand="1"/>
      </w:tblPr>
      <w:tblGrid>
        <w:gridCol w:w="1555"/>
        <w:gridCol w:w="3685"/>
        <w:gridCol w:w="1843"/>
        <w:gridCol w:w="1933"/>
      </w:tblGrid>
      <w:tr w:rsidR="00435ECA" w14:paraId="1C338135" w14:textId="77777777">
        <w:tc>
          <w:tcPr>
            <w:tcW w:w="1555" w:type="dxa"/>
          </w:tcPr>
          <w:p w14:paraId="3D03CE75" w14:textId="77777777" w:rsidR="00435ECA" w:rsidRDefault="00000000">
            <w:pPr>
              <w:pBdr>
                <w:top w:val="nil"/>
                <w:left w:val="nil"/>
                <w:bottom w:val="nil"/>
                <w:right w:val="nil"/>
                <w:between w:val="nil"/>
              </w:pBdr>
              <w:spacing w:before="120" w:after="120"/>
              <w:rPr>
                <w:b/>
                <w:sz w:val="20"/>
                <w:szCs w:val="20"/>
              </w:rPr>
            </w:pPr>
            <w:r>
              <w:rPr>
                <w:b/>
                <w:sz w:val="20"/>
                <w:szCs w:val="20"/>
              </w:rPr>
              <w:t>Location</w:t>
            </w:r>
          </w:p>
        </w:tc>
        <w:tc>
          <w:tcPr>
            <w:tcW w:w="3685" w:type="dxa"/>
          </w:tcPr>
          <w:p w14:paraId="56142E87" w14:textId="77777777" w:rsidR="00435ECA" w:rsidRDefault="00000000">
            <w:pPr>
              <w:pBdr>
                <w:top w:val="nil"/>
                <w:left w:val="nil"/>
                <w:bottom w:val="nil"/>
                <w:right w:val="nil"/>
                <w:between w:val="nil"/>
              </w:pBdr>
              <w:spacing w:before="120" w:after="120"/>
              <w:rPr>
                <w:b/>
                <w:sz w:val="20"/>
                <w:szCs w:val="20"/>
              </w:rPr>
            </w:pPr>
            <w:r>
              <w:rPr>
                <w:b/>
                <w:sz w:val="20"/>
                <w:szCs w:val="20"/>
              </w:rPr>
              <w:t>Link</w:t>
            </w:r>
          </w:p>
          <w:p w14:paraId="5F49CA95" w14:textId="77777777" w:rsidR="00435ECA" w:rsidRDefault="00000000">
            <w:pPr>
              <w:pBdr>
                <w:top w:val="nil"/>
                <w:left w:val="nil"/>
                <w:bottom w:val="nil"/>
                <w:right w:val="nil"/>
                <w:between w:val="nil"/>
              </w:pBdr>
              <w:spacing w:before="120" w:after="120"/>
              <w:rPr>
                <w:sz w:val="20"/>
                <w:szCs w:val="20"/>
              </w:rPr>
            </w:pPr>
            <w:r>
              <w:rPr>
                <w:sz w:val="20"/>
                <w:szCs w:val="20"/>
              </w:rPr>
              <w:t>(with permission if required)</w:t>
            </w:r>
          </w:p>
        </w:tc>
        <w:tc>
          <w:tcPr>
            <w:tcW w:w="1843" w:type="dxa"/>
          </w:tcPr>
          <w:p w14:paraId="2CED924B" w14:textId="77777777" w:rsidR="00435ECA" w:rsidRDefault="00000000">
            <w:pPr>
              <w:pBdr>
                <w:top w:val="nil"/>
                <w:left w:val="nil"/>
                <w:bottom w:val="nil"/>
                <w:right w:val="nil"/>
                <w:between w:val="nil"/>
              </w:pBdr>
              <w:spacing w:before="120" w:after="120"/>
              <w:rPr>
                <w:b/>
                <w:sz w:val="20"/>
                <w:szCs w:val="20"/>
              </w:rPr>
            </w:pPr>
            <w:r>
              <w:rPr>
                <w:b/>
                <w:sz w:val="20"/>
                <w:szCs w:val="20"/>
              </w:rPr>
              <w:t>Owner</w:t>
            </w:r>
          </w:p>
        </w:tc>
        <w:tc>
          <w:tcPr>
            <w:tcW w:w="1933" w:type="dxa"/>
          </w:tcPr>
          <w:p w14:paraId="31120AC2" w14:textId="77777777" w:rsidR="00435ECA" w:rsidRDefault="00000000">
            <w:pPr>
              <w:pBdr>
                <w:top w:val="nil"/>
                <w:left w:val="nil"/>
                <w:bottom w:val="nil"/>
                <w:right w:val="nil"/>
                <w:between w:val="nil"/>
              </w:pBdr>
              <w:spacing w:before="120" w:after="120"/>
              <w:rPr>
                <w:b/>
                <w:sz w:val="20"/>
                <w:szCs w:val="20"/>
              </w:rPr>
            </w:pPr>
            <w:r>
              <w:rPr>
                <w:b/>
                <w:sz w:val="20"/>
                <w:szCs w:val="20"/>
              </w:rPr>
              <w:t>Date last accessed</w:t>
            </w:r>
          </w:p>
        </w:tc>
      </w:tr>
      <w:tr w:rsidR="00435ECA" w14:paraId="00502906" w14:textId="77777777">
        <w:tc>
          <w:tcPr>
            <w:tcW w:w="1555" w:type="dxa"/>
          </w:tcPr>
          <w:p w14:paraId="7EF081BA" w14:textId="7F8571BF" w:rsidR="00435ECA" w:rsidRDefault="00000000">
            <w:pPr>
              <w:pBdr>
                <w:top w:val="nil"/>
                <w:left w:val="nil"/>
                <w:bottom w:val="nil"/>
                <w:right w:val="nil"/>
                <w:between w:val="nil"/>
              </w:pBdr>
              <w:spacing w:before="120" w:after="120"/>
              <w:rPr>
                <w:sz w:val="18"/>
                <w:szCs w:val="18"/>
              </w:rPr>
            </w:pPr>
            <w:r>
              <w:rPr>
                <w:sz w:val="18"/>
                <w:szCs w:val="18"/>
              </w:rPr>
              <w:t xml:space="preserve">Teaching </w:t>
            </w:r>
            <w:r w:rsidR="008A0085">
              <w:rPr>
                <w:sz w:val="18"/>
                <w:szCs w:val="18"/>
              </w:rPr>
              <w:t>Notes</w:t>
            </w:r>
            <w:r>
              <w:rPr>
                <w:sz w:val="18"/>
                <w:szCs w:val="18"/>
              </w:rPr>
              <w:t xml:space="preserve"> page 1</w:t>
            </w:r>
          </w:p>
        </w:tc>
        <w:tc>
          <w:tcPr>
            <w:tcW w:w="3685" w:type="dxa"/>
          </w:tcPr>
          <w:p w14:paraId="6BADB49A" w14:textId="77777777" w:rsidR="00435ECA" w:rsidRDefault="00435ECA">
            <w:pPr>
              <w:pBdr>
                <w:top w:val="nil"/>
                <w:left w:val="nil"/>
                <w:bottom w:val="nil"/>
                <w:right w:val="nil"/>
                <w:between w:val="nil"/>
              </w:pBdr>
              <w:spacing w:before="120" w:after="120"/>
              <w:rPr>
                <w:sz w:val="18"/>
                <w:szCs w:val="18"/>
              </w:rPr>
            </w:pPr>
            <w:hyperlink r:id="rId53">
              <w:r>
                <w:rPr>
                  <w:color w:val="0000FF"/>
                  <w:sz w:val="18"/>
                  <w:szCs w:val="18"/>
                  <w:u w:val="single"/>
                </w:rPr>
                <w:t>www.ncfe.org.uk/qualification-search/qualification-detail/t-level-technical-qualification-in-science-level-3-delivered-by-ncfe-883</w:t>
              </w:r>
            </w:hyperlink>
            <w:r>
              <w:rPr>
                <w:sz w:val="18"/>
                <w:szCs w:val="18"/>
              </w:rPr>
              <w:t xml:space="preserve"> (with permission)</w:t>
            </w:r>
          </w:p>
        </w:tc>
        <w:tc>
          <w:tcPr>
            <w:tcW w:w="1843" w:type="dxa"/>
          </w:tcPr>
          <w:p w14:paraId="01F677DA" w14:textId="1F8DBD37" w:rsidR="00435ECA" w:rsidRDefault="00000000">
            <w:pPr>
              <w:pBdr>
                <w:top w:val="nil"/>
                <w:left w:val="nil"/>
                <w:bottom w:val="nil"/>
                <w:right w:val="nil"/>
                <w:between w:val="nil"/>
              </w:pBdr>
              <w:spacing w:before="120" w:after="120"/>
              <w:rPr>
                <w:sz w:val="18"/>
                <w:szCs w:val="18"/>
              </w:rPr>
            </w:pPr>
            <w:r>
              <w:rPr>
                <w:sz w:val="18"/>
                <w:szCs w:val="18"/>
              </w:rPr>
              <w:t>NCFE</w:t>
            </w:r>
            <w:r w:rsidR="008A0085">
              <w:rPr>
                <w:sz w:val="18"/>
                <w:szCs w:val="18"/>
              </w:rPr>
              <w:t>*</w:t>
            </w:r>
          </w:p>
        </w:tc>
        <w:tc>
          <w:tcPr>
            <w:tcW w:w="1933" w:type="dxa"/>
          </w:tcPr>
          <w:p w14:paraId="67609C11" w14:textId="77777777" w:rsidR="00435ECA" w:rsidRDefault="00000000">
            <w:pPr>
              <w:pBdr>
                <w:top w:val="nil"/>
                <w:left w:val="nil"/>
                <w:bottom w:val="nil"/>
                <w:right w:val="nil"/>
                <w:between w:val="nil"/>
              </w:pBdr>
              <w:spacing w:before="120" w:after="120"/>
              <w:rPr>
                <w:sz w:val="18"/>
                <w:szCs w:val="18"/>
              </w:rPr>
            </w:pPr>
            <w:r>
              <w:rPr>
                <w:sz w:val="18"/>
                <w:szCs w:val="18"/>
              </w:rPr>
              <w:t>March 2025</w:t>
            </w:r>
          </w:p>
        </w:tc>
      </w:tr>
      <w:tr w:rsidR="00435ECA" w14:paraId="31C94004" w14:textId="77777777">
        <w:tc>
          <w:tcPr>
            <w:tcW w:w="1555" w:type="dxa"/>
          </w:tcPr>
          <w:p w14:paraId="1E42846D" w14:textId="18419366"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1</w:t>
            </w:r>
          </w:p>
        </w:tc>
        <w:tc>
          <w:tcPr>
            <w:tcW w:w="3685" w:type="dxa"/>
          </w:tcPr>
          <w:p w14:paraId="78DF1ABE" w14:textId="77777777" w:rsidR="00435ECA" w:rsidRDefault="00435ECA">
            <w:pPr>
              <w:widowControl w:val="0"/>
              <w:pBdr>
                <w:top w:val="nil"/>
                <w:left w:val="nil"/>
                <w:bottom w:val="nil"/>
                <w:right w:val="nil"/>
                <w:between w:val="nil"/>
              </w:pBdr>
              <w:shd w:val="clear" w:color="auto" w:fill="FFFFFF"/>
              <w:spacing w:after="0" w:line="240" w:lineRule="auto"/>
              <w:rPr>
                <w:color w:val="000000"/>
                <w:sz w:val="18"/>
                <w:szCs w:val="18"/>
              </w:rPr>
            </w:pPr>
            <w:hyperlink r:id="rId54">
              <w:r>
                <w:rPr>
                  <w:color w:val="0000FF"/>
                  <w:sz w:val="18"/>
                  <w:szCs w:val="18"/>
                  <w:u w:val="single"/>
                </w:rPr>
                <w:t>https://assets.thermofisher.com/TFS-Assets/CMD/Product-Bulletins/TN-ph-calibration-procedure-for-optimal-measurement-precision-T-PHCAL-EN.pdf</w:t>
              </w:r>
            </w:hyperlink>
            <w:r>
              <w:rPr>
                <w:sz w:val="18"/>
                <w:szCs w:val="18"/>
              </w:rPr>
              <w:t xml:space="preserve"> (with permission)</w:t>
            </w:r>
          </w:p>
        </w:tc>
        <w:tc>
          <w:tcPr>
            <w:tcW w:w="1843" w:type="dxa"/>
          </w:tcPr>
          <w:p w14:paraId="2211EEC0" w14:textId="77777777" w:rsidR="00435ECA" w:rsidRDefault="00000000">
            <w:pPr>
              <w:pBdr>
                <w:top w:val="nil"/>
                <w:left w:val="nil"/>
                <w:bottom w:val="nil"/>
                <w:right w:val="nil"/>
                <w:between w:val="nil"/>
              </w:pBdr>
              <w:spacing w:before="80" w:after="80"/>
              <w:rPr>
                <w:sz w:val="18"/>
                <w:szCs w:val="18"/>
              </w:rPr>
            </w:pPr>
            <w:proofErr w:type="spellStart"/>
            <w:r>
              <w:rPr>
                <w:color w:val="000000"/>
                <w:sz w:val="18"/>
                <w:szCs w:val="18"/>
              </w:rPr>
              <w:t>Thermo</w:t>
            </w:r>
            <w:proofErr w:type="spellEnd"/>
            <w:r>
              <w:rPr>
                <w:color w:val="000000"/>
                <w:sz w:val="18"/>
                <w:szCs w:val="18"/>
              </w:rPr>
              <w:t xml:space="preserve"> Fisher Scientific</w:t>
            </w:r>
          </w:p>
        </w:tc>
        <w:tc>
          <w:tcPr>
            <w:tcW w:w="1933" w:type="dxa"/>
          </w:tcPr>
          <w:p w14:paraId="2500FBD1"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52099EDC" w14:textId="77777777">
        <w:tc>
          <w:tcPr>
            <w:tcW w:w="1555" w:type="dxa"/>
          </w:tcPr>
          <w:p w14:paraId="10A9B10C" w14:textId="7664DB2F"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58F9D9CC" w14:textId="77777777" w:rsidR="00435ECA" w:rsidRDefault="00435ECA">
            <w:pPr>
              <w:pBdr>
                <w:top w:val="nil"/>
                <w:left w:val="nil"/>
                <w:bottom w:val="nil"/>
                <w:right w:val="nil"/>
                <w:between w:val="nil"/>
              </w:pBdr>
              <w:spacing w:before="80" w:after="80"/>
              <w:rPr>
                <w:sz w:val="18"/>
                <w:szCs w:val="18"/>
              </w:rPr>
            </w:pPr>
            <w:hyperlink r:id="rId55">
              <w:r>
                <w:rPr>
                  <w:color w:val="0000FF"/>
                  <w:sz w:val="18"/>
                  <w:szCs w:val="18"/>
                  <w:u w:val="single"/>
                </w:rPr>
                <w:t>bitesizebio.com/8750/how-to-care-for-your-</w:t>
              </w:r>
              <w:proofErr w:type="spellStart"/>
              <w:r>
                <w:rPr>
                  <w:color w:val="0000FF"/>
                  <w:sz w:val="18"/>
                  <w:szCs w:val="18"/>
                  <w:u w:val="single"/>
                </w:rPr>
                <w:t>ph</w:t>
              </w:r>
              <w:proofErr w:type="spellEnd"/>
              <w:r>
                <w:rPr>
                  <w:color w:val="0000FF"/>
                  <w:sz w:val="18"/>
                  <w:szCs w:val="18"/>
                  <w:u w:val="single"/>
                </w:rPr>
                <w:t>-meter/</w:t>
              </w:r>
            </w:hyperlink>
            <w:r>
              <w:rPr>
                <w:sz w:val="18"/>
                <w:szCs w:val="18"/>
              </w:rPr>
              <w:t xml:space="preserve"> </w:t>
            </w:r>
          </w:p>
        </w:tc>
        <w:tc>
          <w:tcPr>
            <w:tcW w:w="1843" w:type="dxa"/>
          </w:tcPr>
          <w:p w14:paraId="0425490B" w14:textId="77777777" w:rsidR="00435ECA" w:rsidRDefault="00000000">
            <w:pPr>
              <w:pBdr>
                <w:top w:val="nil"/>
                <w:left w:val="nil"/>
                <w:bottom w:val="nil"/>
                <w:right w:val="nil"/>
                <w:between w:val="nil"/>
              </w:pBdr>
              <w:spacing w:before="80" w:after="80"/>
              <w:rPr>
                <w:sz w:val="18"/>
                <w:szCs w:val="18"/>
              </w:rPr>
            </w:pPr>
            <w:proofErr w:type="spellStart"/>
            <w:r>
              <w:rPr>
                <w:color w:val="000000"/>
                <w:sz w:val="18"/>
                <w:szCs w:val="18"/>
              </w:rPr>
              <w:t>BiteSizeBio</w:t>
            </w:r>
            <w:proofErr w:type="spellEnd"/>
          </w:p>
        </w:tc>
        <w:tc>
          <w:tcPr>
            <w:tcW w:w="1933" w:type="dxa"/>
          </w:tcPr>
          <w:p w14:paraId="256FEDFC"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3F26721C" w14:textId="77777777">
        <w:tc>
          <w:tcPr>
            <w:tcW w:w="1555" w:type="dxa"/>
          </w:tcPr>
          <w:p w14:paraId="56202E3E" w14:textId="39CC73F5"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2B9AF5F0" w14:textId="77777777" w:rsidR="00435ECA" w:rsidRDefault="00435ECA">
            <w:pPr>
              <w:pBdr>
                <w:top w:val="nil"/>
                <w:left w:val="nil"/>
                <w:bottom w:val="nil"/>
                <w:right w:val="nil"/>
                <w:between w:val="nil"/>
              </w:pBdr>
              <w:spacing w:before="80" w:after="80"/>
              <w:rPr>
                <w:sz w:val="18"/>
                <w:szCs w:val="18"/>
              </w:rPr>
            </w:pPr>
            <w:hyperlink r:id="rId56">
              <w:r>
                <w:rPr>
                  <w:color w:val="0000FF"/>
                  <w:sz w:val="18"/>
                  <w:szCs w:val="18"/>
                  <w:u w:val="single"/>
                </w:rPr>
                <w:t>science.cleapss.org.uk/resource/</w:t>
              </w:r>
              <w:proofErr w:type="spellStart"/>
              <w:r>
                <w:rPr>
                  <w:color w:val="0000FF"/>
                  <w:sz w:val="18"/>
                  <w:szCs w:val="18"/>
                  <w:u w:val="single"/>
                </w:rPr>
                <w:t>ph</w:t>
              </w:r>
              <w:proofErr w:type="spellEnd"/>
              <w:r>
                <w:rPr>
                  <w:color w:val="0000FF"/>
                  <w:sz w:val="18"/>
                  <w:szCs w:val="18"/>
                  <w:u w:val="single"/>
                </w:rPr>
                <w:t>-meter-</w:t>
              </w:r>
              <w:proofErr w:type="spellStart"/>
              <w:r>
                <w:rPr>
                  <w:color w:val="0000FF"/>
                  <w:sz w:val="18"/>
                  <w:szCs w:val="18"/>
                  <w:u w:val="single"/>
                </w:rPr>
                <w:t>calibration.vid</w:t>
              </w:r>
              <w:proofErr w:type="spellEnd"/>
            </w:hyperlink>
            <w:r>
              <w:rPr>
                <w:sz w:val="18"/>
                <w:szCs w:val="18"/>
              </w:rPr>
              <w:t xml:space="preserve"> </w:t>
            </w:r>
          </w:p>
        </w:tc>
        <w:tc>
          <w:tcPr>
            <w:tcW w:w="1843" w:type="dxa"/>
          </w:tcPr>
          <w:p w14:paraId="72D9C3DD" w14:textId="77777777" w:rsidR="00435ECA" w:rsidRDefault="00000000">
            <w:pPr>
              <w:pBdr>
                <w:top w:val="nil"/>
                <w:left w:val="nil"/>
                <w:bottom w:val="nil"/>
                <w:right w:val="nil"/>
                <w:between w:val="nil"/>
              </w:pBdr>
              <w:spacing w:before="80" w:after="80"/>
              <w:rPr>
                <w:sz w:val="18"/>
                <w:szCs w:val="18"/>
              </w:rPr>
            </w:pPr>
            <w:r>
              <w:rPr>
                <w:sz w:val="18"/>
                <w:szCs w:val="18"/>
              </w:rPr>
              <w:t>CLEAPSS</w:t>
            </w:r>
          </w:p>
        </w:tc>
        <w:tc>
          <w:tcPr>
            <w:tcW w:w="1933" w:type="dxa"/>
          </w:tcPr>
          <w:p w14:paraId="273BE0A9"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7DF7E928" w14:textId="77777777">
        <w:tc>
          <w:tcPr>
            <w:tcW w:w="1555" w:type="dxa"/>
          </w:tcPr>
          <w:p w14:paraId="40F47749" w14:textId="74020D69"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7D91008F" w14:textId="77777777" w:rsidR="00435ECA" w:rsidRDefault="00435ECA">
            <w:pPr>
              <w:pBdr>
                <w:top w:val="nil"/>
                <w:left w:val="nil"/>
                <w:bottom w:val="nil"/>
                <w:right w:val="nil"/>
                <w:between w:val="nil"/>
              </w:pBdr>
              <w:spacing w:before="80" w:after="80"/>
              <w:rPr>
                <w:sz w:val="18"/>
                <w:szCs w:val="18"/>
              </w:rPr>
            </w:pPr>
            <w:hyperlink r:id="rId57">
              <w:r>
                <w:rPr>
                  <w:color w:val="0000FF"/>
                  <w:sz w:val="18"/>
                  <w:szCs w:val="18"/>
                  <w:u w:val="single"/>
                </w:rPr>
                <w:t>www.metrohm.com/en_gb/discover/blog/2024/calibrate-pH-meter.html</w:t>
              </w:r>
            </w:hyperlink>
            <w:r>
              <w:rPr>
                <w:sz w:val="18"/>
                <w:szCs w:val="18"/>
              </w:rPr>
              <w:t xml:space="preserve"> (with permission)</w:t>
            </w:r>
          </w:p>
        </w:tc>
        <w:tc>
          <w:tcPr>
            <w:tcW w:w="1843" w:type="dxa"/>
          </w:tcPr>
          <w:p w14:paraId="3ECF745F" w14:textId="77777777" w:rsidR="00435ECA" w:rsidRDefault="00000000">
            <w:pPr>
              <w:pBdr>
                <w:top w:val="nil"/>
                <w:left w:val="nil"/>
                <w:bottom w:val="nil"/>
                <w:right w:val="nil"/>
                <w:between w:val="nil"/>
              </w:pBdr>
              <w:spacing w:before="80" w:after="80"/>
              <w:rPr>
                <w:sz w:val="18"/>
                <w:szCs w:val="18"/>
              </w:rPr>
            </w:pPr>
            <w:proofErr w:type="spellStart"/>
            <w:r>
              <w:rPr>
                <w:color w:val="000000"/>
                <w:sz w:val="18"/>
                <w:szCs w:val="18"/>
              </w:rPr>
              <w:t>Metrohm</w:t>
            </w:r>
            <w:proofErr w:type="spellEnd"/>
          </w:p>
        </w:tc>
        <w:tc>
          <w:tcPr>
            <w:tcW w:w="1933" w:type="dxa"/>
          </w:tcPr>
          <w:p w14:paraId="37B03542"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25FD20BC" w14:textId="77777777">
        <w:tc>
          <w:tcPr>
            <w:tcW w:w="1555" w:type="dxa"/>
          </w:tcPr>
          <w:p w14:paraId="2AB8AEF9" w14:textId="01888D09"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0A1D61A6" w14:textId="77777777" w:rsidR="00435ECA" w:rsidRDefault="00435ECA">
            <w:pPr>
              <w:pBdr>
                <w:top w:val="nil"/>
                <w:left w:val="nil"/>
                <w:bottom w:val="nil"/>
                <w:right w:val="nil"/>
                <w:between w:val="nil"/>
              </w:pBdr>
              <w:spacing w:before="80" w:after="80"/>
              <w:rPr>
                <w:sz w:val="18"/>
                <w:szCs w:val="18"/>
              </w:rPr>
            </w:pPr>
            <w:hyperlink r:id="rId58">
              <w:r>
                <w:rPr>
                  <w:color w:val="0000FF"/>
                  <w:sz w:val="18"/>
                  <w:szCs w:val="18"/>
                  <w:u w:val="single"/>
                </w:rPr>
                <w:t>www.ncbionetwork.org/educational-resources/elearning/ph-meter-calibration</w:t>
              </w:r>
            </w:hyperlink>
            <w:r>
              <w:rPr>
                <w:sz w:val="18"/>
                <w:szCs w:val="18"/>
              </w:rPr>
              <w:t xml:space="preserve"> (with permission)</w:t>
            </w:r>
          </w:p>
        </w:tc>
        <w:tc>
          <w:tcPr>
            <w:tcW w:w="1843" w:type="dxa"/>
          </w:tcPr>
          <w:p w14:paraId="2437D2F5" w14:textId="303E2048" w:rsidR="00435ECA" w:rsidRDefault="00000000">
            <w:pPr>
              <w:pBdr>
                <w:top w:val="nil"/>
                <w:left w:val="nil"/>
                <w:bottom w:val="nil"/>
                <w:right w:val="nil"/>
                <w:between w:val="nil"/>
              </w:pBdr>
              <w:spacing w:before="80" w:after="80"/>
              <w:rPr>
                <w:sz w:val="18"/>
                <w:szCs w:val="18"/>
              </w:rPr>
            </w:pPr>
            <w:r>
              <w:rPr>
                <w:color w:val="000000"/>
                <w:sz w:val="18"/>
                <w:szCs w:val="18"/>
              </w:rPr>
              <w:t>NC Community Colleges</w:t>
            </w:r>
          </w:p>
        </w:tc>
        <w:tc>
          <w:tcPr>
            <w:tcW w:w="1933" w:type="dxa"/>
          </w:tcPr>
          <w:p w14:paraId="0CA4B695"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78B89C94" w14:textId="77777777">
        <w:tc>
          <w:tcPr>
            <w:tcW w:w="1555" w:type="dxa"/>
          </w:tcPr>
          <w:p w14:paraId="7ADDA562" w14:textId="3C8C5FDD"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241E9FAF" w14:textId="77777777" w:rsidR="00435ECA" w:rsidRDefault="00435ECA">
            <w:pPr>
              <w:pBdr>
                <w:top w:val="nil"/>
                <w:left w:val="nil"/>
                <w:bottom w:val="nil"/>
                <w:right w:val="nil"/>
                <w:between w:val="nil"/>
              </w:pBdr>
              <w:spacing w:before="80" w:after="80"/>
              <w:rPr>
                <w:sz w:val="18"/>
                <w:szCs w:val="18"/>
              </w:rPr>
            </w:pPr>
            <w:hyperlink r:id="rId59">
              <w:r>
                <w:rPr>
                  <w:color w:val="0000FF"/>
                  <w:sz w:val="18"/>
                  <w:szCs w:val="18"/>
                  <w:u w:val="single"/>
                </w:rPr>
                <w:t>anaestheasier.co.uk/arterial-blood-gas-measurement/</w:t>
              </w:r>
            </w:hyperlink>
            <w:r>
              <w:rPr>
                <w:sz w:val="18"/>
                <w:szCs w:val="18"/>
              </w:rPr>
              <w:t xml:space="preserve"> (with permission)</w:t>
            </w:r>
          </w:p>
        </w:tc>
        <w:tc>
          <w:tcPr>
            <w:tcW w:w="1843" w:type="dxa"/>
          </w:tcPr>
          <w:p w14:paraId="45E0B273" w14:textId="77777777" w:rsidR="00435ECA" w:rsidRDefault="00000000">
            <w:pPr>
              <w:pBdr>
                <w:top w:val="nil"/>
                <w:left w:val="nil"/>
                <w:bottom w:val="nil"/>
                <w:right w:val="nil"/>
                <w:between w:val="nil"/>
              </w:pBdr>
              <w:spacing w:before="80" w:after="80"/>
              <w:rPr>
                <w:sz w:val="18"/>
                <w:szCs w:val="18"/>
              </w:rPr>
            </w:pPr>
            <w:proofErr w:type="spellStart"/>
            <w:r>
              <w:rPr>
                <w:color w:val="000000"/>
                <w:sz w:val="18"/>
                <w:szCs w:val="18"/>
              </w:rPr>
              <w:t>Anaestheasier</w:t>
            </w:r>
            <w:proofErr w:type="spellEnd"/>
          </w:p>
        </w:tc>
        <w:tc>
          <w:tcPr>
            <w:tcW w:w="1933" w:type="dxa"/>
          </w:tcPr>
          <w:p w14:paraId="582AB041"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69283F02" w14:textId="77777777">
        <w:tc>
          <w:tcPr>
            <w:tcW w:w="1555" w:type="dxa"/>
          </w:tcPr>
          <w:p w14:paraId="5D5BDA57" w14:textId="57DAAFBB"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27D4301F" w14:textId="77777777" w:rsidR="00435ECA" w:rsidRDefault="00435ECA">
            <w:pPr>
              <w:pBdr>
                <w:top w:val="nil"/>
                <w:left w:val="nil"/>
                <w:bottom w:val="nil"/>
                <w:right w:val="nil"/>
                <w:between w:val="nil"/>
              </w:pBdr>
              <w:spacing w:before="80" w:after="80"/>
              <w:rPr>
                <w:sz w:val="18"/>
                <w:szCs w:val="18"/>
              </w:rPr>
            </w:pPr>
            <w:hyperlink r:id="rId60">
              <w:r>
                <w:rPr>
                  <w:color w:val="0000FF"/>
                  <w:sz w:val="18"/>
                  <w:szCs w:val="18"/>
                  <w:u w:val="single"/>
                </w:rPr>
                <w:t>www.thelabstore.co.uk/water-quality-products/conductivity-meters/</w:t>
              </w:r>
            </w:hyperlink>
            <w:r>
              <w:rPr>
                <w:sz w:val="18"/>
                <w:szCs w:val="18"/>
              </w:rPr>
              <w:t xml:space="preserve"> (with permission)</w:t>
            </w:r>
          </w:p>
        </w:tc>
        <w:tc>
          <w:tcPr>
            <w:tcW w:w="1843" w:type="dxa"/>
          </w:tcPr>
          <w:p w14:paraId="1246DA0D" w14:textId="77777777" w:rsidR="00435ECA" w:rsidRDefault="00000000">
            <w:pPr>
              <w:pBdr>
                <w:top w:val="nil"/>
                <w:left w:val="nil"/>
                <w:bottom w:val="nil"/>
                <w:right w:val="nil"/>
                <w:between w:val="nil"/>
              </w:pBdr>
              <w:spacing w:before="80" w:after="80"/>
              <w:rPr>
                <w:sz w:val="18"/>
                <w:szCs w:val="18"/>
              </w:rPr>
            </w:pPr>
            <w:r>
              <w:rPr>
                <w:sz w:val="18"/>
                <w:szCs w:val="18"/>
              </w:rPr>
              <w:t>The Laboratory Store</w:t>
            </w:r>
          </w:p>
        </w:tc>
        <w:tc>
          <w:tcPr>
            <w:tcW w:w="1933" w:type="dxa"/>
          </w:tcPr>
          <w:p w14:paraId="4327CE75"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10560126" w14:textId="77777777">
        <w:tc>
          <w:tcPr>
            <w:tcW w:w="1555" w:type="dxa"/>
          </w:tcPr>
          <w:p w14:paraId="48062E21" w14:textId="0B70CBAC"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3024923D" w14:textId="77777777" w:rsidR="00435ECA" w:rsidRDefault="00435ECA">
            <w:pPr>
              <w:pBdr>
                <w:top w:val="nil"/>
                <w:left w:val="nil"/>
                <w:bottom w:val="nil"/>
                <w:right w:val="nil"/>
                <w:between w:val="nil"/>
              </w:pBdr>
              <w:spacing w:before="80" w:after="80"/>
              <w:rPr>
                <w:sz w:val="18"/>
                <w:szCs w:val="18"/>
              </w:rPr>
            </w:pPr>
            <w:hyperlink r:id="rId61">
              <w:r>
                <w:rPr>
                  <w:color w:val="0000FF"/>
                  <w:sz w:val="18"/>
                  <w:szCs w:val="18"/>
                  <w:u w:val="single"/>
                </w:rPr>
                <w:t>uk.rs-online.com/web/content/discovery/ideas-and-advice/thermometer-calibration-guide</w:t>
              </w:r>
            </w:hyperlink>
          </w:p>
        </w:tc>
        <w:tc>
          <w:tcPr>
            <w:tcW w:w="1843" w:type="dxa"/>
          </w:tcPr>
          <w:p w14:paraId="060AF75E" w14:textId="77777777" w:rsidR="00435ECA" w:rsidRDefault="00000000">
            <w:pPr>
              <w:pBdr>
                <w:top w:val="nil"/>
                <w:left w:val="nil"/>
                <w:bottom w:val="nil"/>
                <w:right w:val="nil"/>
                <w:between w:val="nil"/>
              </w:pBdr>
              <w:spacing w:before="80" w:after="80"/>
              <w:rPr>
                <w:sz w:val="18"/>
                <w:szCs w:val="18"/>
              </w:rPr>
            </w:pPr>
            <w:r>
              <w:rPr>
                <w:sz w:val="18"/>
                <w:szCs w:val="18"/>
              </w:rPr>
              <w:t>RS</w:t>
            </w:r>
          </w:p>
        </w:tc>
        <w:tc>
          <w:tcPr>
            <w:tcW w:w="1933" w:type="dxa"/>
          </w:tcPr>
          <w:p w14:paraId="6DC09661"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2F58B7D9" w14:textId="77777777">
        <w:tc>
          <w:tcPr>
            <w:tcW w:w="1555" w:type="dxa"/>
          </w:tcPr>
          <w:p w14:paraId="4E76D6A9" w14:textId="456B0BFD"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w:t>
            </w:r>
            <w:r w:rsidR="00632F77">
              <w:rPr>
                <w:sz w:val="18"/>
                <w:szCs w:val="18"/>
              </w:rPr>
              <w:t xml:space="preserve"> 3</w:t>
            </w:r>
          </w:p>
        </w:tc>
        <w:tc>
          <w:tcPr>
            <w:tcW w:w="3685" w:type="dxa"/>
          </w:tcPr>
          <w:p w14:paraId="4015F2A7" w14:textId="77777777" w:rsidR="00435ECA" w:rsidRDefault="00435ECA">
            <w:pPr>
              <w:pBdr>
                <w:top w:val="nil"/>
                <w:left w:val="nil"/>
                <w:bottom w:val="nil"/>
                <w:right w:val="nil"/>
                <w:between w:val="nil"/>
              </w:pBdr>
              <w:spacing w:before="80" w:after="80"/>
              <w:rPr>
                <w:sz w:val="18"/>
                <w:szCs w:val="18"/>
              </w:rPr>
            </w:pPr>
            <w:hyperlink r:id="rId62">
              <w:r>
                <w:rPr>
                  <w:color w:val="0000FF"/>
                  <w:sz w:val="18"/>
                  <w:szCs w:val="18"/>
                  <w:u w:val="single"/>
                </w:rPr>
                <w:t>www.solentscales.co.uk/blog/why-is-calibration-so-important-for-industrial-scales/</w:t>
              </w:r>
            </w:hyperlink>
            <w:r>
              <w:rPr>
                <w:sz w:val="18"/>
                <w:szCs w:val="18"/>
              </w:rPr>
              <w:t xml:space="preserve"> (with permission)</w:t>
            </w:r>
          </w:p>
        </w:tc>
        <w:tc>
          <w:tcPr>
            <w:tcW w:w="1843" w:type="dxa"/>
          </w:tcPr>
          <w:p w14:paraId="250AC1AB" w14:textId="77777777" w:rsidR="00435ECA" w:rsidRDefault="00000000">
            <w:pPr>
              <w:pBdr>
                <w:top w:val="nil"/>
                <w:left w:val="nil"/>
                <w:bottom w:val="nil"/>
                <w:right w:val="nil"/>
                <w:between w:val="nil"/>
              </w:pBdr>
              <w:spacing w:before="80" w:after="80"/>
              <w:rPr>
                <w:sz w:val="18"/>
                <w:szCs w:val="18"/>
              </w:rPr>
            </w:pPr>
            <w:r>
              <w:rPr>
                <w:sz w:val="18"/>
                <w:szCs w:val="18"/>
              </w:rPr>
              <w:t>Solent Scales</w:t>
            </w:r>
          </w:p>
        </w:tc>
        <w:tc>
          <w:tcPr>
            <w:tcW w:w="1933" w:type="dxa"/>
          </w:tcPr>
          <w:p w14:paraId="28B47E29"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205D9D09" w14:textId="77777777">
        <w:tc>
          <w:tcPr>
            <w:tcW w:w="1555" w:type="dxa"/>
          </w:tcPr>
          <w:p w14:paraId="7991C836" w14:textId="40DFA6A2"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68BAAB49" w14:textId="77777777" w:rsidR="00435ECA" w:rsidRDefault="00435ECA">
            <w:pPr>
              <w:pBdr>
                <w:top w:val="nil"/>
                <w:left w:val="nil"/>
                <w:bottom w:val="nil"/>
                <w:right w:val="nil"/>
                <w:between w:val="nil"/>
              </w:pBdr>
              <w:spacing w:before="80" w:after="80"/>
              <w:rPr>
                <w:sz w:val="18"/>
                <w:szCs w:val="18"/>
              </w:rPr>
            </w:pPr>
            <w:hyperlink r:id="rId63">
              <w:r>
                <w:rPr>
                  <w:color w:val="0000FF"/>
                  <w:sz w:val="18"/>
                  <w:szCs w:val="18"/>
                  <w:u w:val="single"/>
                </w:rPr>
                <w:t>https://uk.rs-online.com/web/content/discovery/ideas-and-advice/weighing-scales-guide</w:t>
              </w:r>
            </w:hyperlink>
          </w:p>
        </w:tc>
        <w:tc>
          <w:tcPr>
            <w:tcW w:w="1843" w:type="dxa"/>
          </w:tcPr>
          <w:p w14:paraId="5C4A1078" w14:textId="77777777" w:rsidR="00435ECA" w:rsidRDefault="00000000">
            <w:pPr>
              <w:pBdr>
                <w:top w:val="nil"/>
                <w:left w:val="nil"/>
                <w:bottom w:val="nil"/>
                <w:right w:val="nil"/>
                <w:between w:val="nil"/>
              </w:pBdr>
              <w:spacing w:before="80" w:after="80"/>
              <w:rPr>
                <w:sz w:val="18"/>
                <w:szCs w:val="18"/>
              </w:rPr>
            </w:pPr>
            <w:r>
              <w:rPr>
                <w:sz w:val="18"/>
                <w:szCs w:val="18"/>
              </w:rPr>
              <w:t>RS</w:t>
            </w:r>
          </w:p>
        </w:tc>
        <w:tc>
          <w:tcPr>
            <w:tcW w:w="1933" w:type="dxa"/>
          </w:tcPr>
          <w:p w14:paraId="2066BC96"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32FA4FD0" w14:textId="77777777">
        <w:tc>
          <w:tcPr>
            <w:tcW w:w="1555" w:type="dxa"/>
          </w:tcPr>
          <w:p w14:paraId="425E343E" w14:textId="5F46A818" w:rsidR="00435ECA" w:rsidRDefault="00000000">
            <w:pPr>
              <w:pBdr>
                <w:top w:val="nil"/>
                <w:left w:val="nil"/>
                <w:bottom w:val="nil"/>
                <w:right w:val="nil"/>
                <w:between w:val="nil"/>
              </w:pBdr>
              <w:spacing w:before="80" w:after="80"/>
              <w:rPr>
                <w:sz w:val="18"/>
                <w:szCs w:val="18"/>
              </w:rPr>
            </w:pPr>
            <w:r>
              <w:rPr>
                <w:sz w:val="18"/>
                <w:szCs w:val="18"/>
              </w:rPr>
              <w:lastRenderedPageBreak/>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3306FD6D" w14:textId="77777777" w:rsidR="00435ECA" w:rsidRDefault="00435ECA">
            <w:pPr>
              <w:pBdr>
                <w:top w:val="nil"/>
                <w:left w:val="nil"/>
                <w:bottom w:val="nil"/>
                <w:right w:val="nil"/>
                <w:between w:val="nil"/>
              </w:pBdr>
              <w:spacing w:before="80" w:after="80"/>
              <w:rPr>
                <w:sz w:val="18"/>
                <w:szCs w:val="18"/>
              </w:rPr>
            </w:pPr>
            <w:hyperlink r:id="rId64">
              <w:r>
                <w:rPr>
                  <w:color w:val="0000FF"/>
                  <w:sz w:val="18"/>
                  <w:szCs w:val="18"/>
                  <w:u w:val="single"/>
                </w:rPr>
                <w:t>https://eprintspublications.npl.co.uk/3026/</w:t>
              </w:r>
            </w:hyperlink>
            <w:r>
              <w:rPr>
                <w:sz w:val="18"/>
                <w:szCs w:val="18"/>
              </w:rPr>
              <w:t xml:space="preserve"> (with permission)</w:t>
            </w:r>
          </w:p>
        </w:tc>
        <w:tc>
          <w:tcPr>
            <w:tcW w:w="1843" w:type="dxa"/>
          </w:tcPr>
          <w:p w14:paraId="2E34FC57" w14:textId="47A1C94C" w:rsidR="00435ECA" w:rsidRDefault="00000000">
            <w:pPr>
              <w:pBdr>
                <w:top w:val="nil"/>
                <w:left w:val="nil"/>
                <w:bottom w:val="nil"/>
                <w:right w:val="nil"/>
                <w:between w:val="nil"/>
              </w:pBdr>
              <w:spacing w:before="80" w:after="80"/>
              <w:rPr>
                <w:sz w:val="18"/>
                <w:szCs w:val="18"/>
              </w:rPr>
            </w:pPr>
            <w:r>
              <w:rPr>
                <w:color w:val="000000"/>
                <w:sz w:val="18"/>
                <w:szCs w:val="18"/>
              </w:rPr>
              <w:t>National Physical Laboratory</w:t>
            </w:r>
          </w:p>
        </w:tc>
        <w:tc>
          <w:tcPr>
            <w:tcW w:w="1933" w:type="dxa"/>
          </w:tcPr>
          <w:p w14:paraId="41C162DB"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3ADF706E" w14:textId="77777777">
        <w:tc>
          <w:tcPr>
            <w:tcW w:w="1555" w:type="dxa"/>
          </w:tcPr>
          <w:p w14:paraId="47D4B9C0" w14:textId="357D6419"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3</w:t>
            </w:r>
          </w:p>
        </w:tc>
        <w:tc>
          <w:tcPr>
            <w:tcW w:w="3685" w:type="dxa"/>
          </w:tcPr>
          <w:p w14:paraId="46E6D6C3" w14:textId="77777777" w:rsidR="00435ECA" w:rsidRDefault="00435ECA">
            <w:pPr>
              <w:widowControl w:val="0"/>
              <w:pBdr>
                <w:top w:val="nil"/>
                <w:left w:val="nil"/>
                <w:bottom w:val="nil"/>
                <w:right w:val="nil"/>
                <w:between w:val="nil"/>
              </w:pBdr>
              <w:shd w:val="clear" w:color="auto" w:fill="FFFFFF"/>
              <w:spacing w:after="0" w:line="240" w:lineRule="auto"/>
              <w:rPr>
                <w:sz w:val="18"/>
                <w:szCs w:val="18"/>
              </w:rPr>
            </w:pPr>
            <w:hyperlink r:id="rId65">
              <w:r>
                <w:rPr>
                  <w:color w:val="0000FF"/>
                  <w:sz w:val="18"/>
                  <w:szCs w:val="18"/>
                  <w:u w:val="single"/>
                </w:rPr>
                <w:t>bitesizebio.com/40766/performing-pipette-calibration-yourself</w:t>
              </w:r>
            </w:hyperlink>
          </w:p>
        </w:tc>
        <w:tc>
          <w:tcPr>
            <w:tcW w:w="1843" w:type="dxa"/>
          </w:tcPr>
          <w:p w14:paraId="20C9D2C7" w14:textId="24B43410" w:rsidR="00435ECA" w:rsidRDefault="00000000">
            <w:pPr>
              <w:pBdr>
                <w:top w:val="nil"/>
                <w:left w:val="nil"/>
                <w:bottom w:val="nil"/>
                <w:right w:val="nil"/>
                <w:between w:val="nil"/>
              </w:pBdr>
              <w:spacing w:before="80" w:after="80"/>
              <w:rPr>
                <w:sz w:val="18"/>
                <w:szCs w:val="18"/>
              </w:rPr>
            </w:pPr>
            <w:proofErr w:type="spellStart"/>
            <w:r>
              <w:rPr>
                <w:color w:val="000000"/>
                <w:sz w:val="18"/>
                <w:szCs w:val="18"/>
              </w:rPr>
              <w:t>BiteSizeBio</w:t>
            </w:r>
            <w:proofErr w:type="spellEnd"/>
          </w:p>
        </w:tc>
        <w:tc>
          <w:tcPr>
            <w:tcW w:w="1933" w:type="dxa"/>
          </w:tcPr>
          <w:p w14:paraId="79A7F142"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433BBEE5" w14:textId="77777777">
        <w:tc>
          <w:tcPr>
            <w:tcW w:w="1555" w:type="dxa"/>
          </w:tcPr>
          <w:p w14:paraId="28E904C1" w14:textId="7AE12111"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4</w:t>
            </w:r>
          </w:p>
        </w:tc>
        <w:tc>
          <w:tcPr>
            <w:tcW w:w="3685" w:type="dxa"/>
          </w:tcPr>
          <w:p w14:paraId="0E681CF5" w14:textId="77777777" w:rsidR="00435ECA" w:rsidRDefault="00435ECA">
            <w:pPr>
              <w:pBdr>
                <w:top w:val="nil"/>
                <w:left w:val="nil"/>
                <w:bottom w:val="nil"/>
                <w:right w:val="nil"/>
                <w:between w:val="nil"/>
              </w:pBdr>
              <w:spacing w:before="80" w:after="80"/>
              <w:rPr>
                <w:sz w:val="18"/>
                <w:szCs w:val="18"/>
              </w:rPr>
            </w:pPr>
            <w:hyperlink r:id="rId66">
              <w:r>
                <w:rPr>
                  <w:color w:val="0000FF"/>
                  <w:sz w:val="18"/>
                  <w:szCs w:val="18"/>
                  <w:u w:val="single"/>
                </w:rPr>
                <w:t>www.youtube.com/watch?app=desktop&amp;v=fyOV9iyZMNY</w:t>
              </w:r>
            </w:hyperlink>
            <w:r>
              <w:rPr>
                <w:sz w:val="18"/>
                <w:szCs w:val="18"/>
              </w:rPr>
              <w:t xml:space="preserve"> (with permission)</w:t>
            </w:r>
          </w:p>
        </w:tc>
        <w:tc>
          <w:tcPr>
            <w:tcW w:w="1843" w:type="dxa"/>
          </w:tcPr>
          <w:p w14:paraId="4B2BA95C" w14:textId="77777777" w:rsidR="00435ECA" w:rsidRDefault="00000000">
            <w:pPr>
              <w:pBdr>
                <w:top w:val="nil"/>
                <w:left w:val="nil"/>
                <w:bottom w:val="nil"/>
                <w:right w:val="nil"/>
                <w:between w:val="nil"/>
              </w:pBdr>
              <w:spacing w:before="80" w:after="80"/>
              <w:rPr>
                <w:sz w:val="18"/>
                <w:szCs w:val="18"/>
              </w:rPr>
            </w:pPr>
            <w:r>
              <w:rPr>
                <w:sz w:val="18"/>
                <w:szCs w:val="18"/>
              </w:rPr>
              <w:t>Sartorius / YouTube</w:t>
            </w:r>
          </w:p>
        </w:tc>
        <w:tc>
          <w:tcPr>
            <w:tcW w:w="1933" w:type="dxa"/>
          </w:tcPr>
          <w:p w14:paraId="650D1DC3"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4BE1B31E" w14:textId="77777777">
        <w:tc>
          <w:tcPr>
            <w:tcW w:w="1555" w:type="dxa"/>
          </w:tcPr>
          <w:p w14:paraId="66173719" w14:textId="0B3C4776"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4</w:t>
            </w:r>
          </w:p>
        </w:tc>
        <w:tc>
          <w:tcPr>
            <w:tcW w:w="3685" w:type="dxa"/>
          </w:tcPr>
          <w:p w14:paraId="23A9A71B" w14:textId="77777777" w:rsidR="00435ECA" w:rsidRDefault="00435ECA">
            <w:pPr>
              <w:pBdr>
                <w:top w:val="nil"/>
                <w:left w:val="nil"/>
                <w:bottom w:val="nil"/>
                <w:right w:val="nil"/>
                <w:between w:val="nil"/>
              </w:pBdr>
              <w:spacing w:before="80" w:after="80"/>
              <w:rPr>
                <w:sz w:val="18"/>
                <w:szCs w:val="18"/>
              </w:rPr>
            </w:pPr>
            <w:hyperlink r:id="rId67">
              <w:r>
                <w:rPr>
                  <w:color w:val="0000FF"/>
                  <w:sz w:val="18"/>
                  <w:szCs w:val="18"/>
                  <w:u w:val="single"/>
                </w:rPr>
                <w:t>www.integra-biosciences.com/united-kingdom/en/calibration-check-how-calculate-accuracy-and-precision-pipette</w:t>
              </w:r>
            </w:hyperlink>
            <w:r>
              <w:rPr>
                <w:sz w:val="18"/>
                <w:szCs w:val="18"/>
              </w:rPr>
              <w:t xml:space="preserve"> (with permission)</w:t>
            </w:r>
          </w:p>
        </w:tc>
        <w:tc>
          <w:tcPr>
            <w:tcW w:w="1843" w:type="dxa"/>
          </w:tcPr>
          <w:p w14:paraId="3E7C754D" w14:textId="77777777" w:rsidR="00435ECA" w:rsidRDefault="00000000">
            <w:pPr>
              <w:pBdr>
                <w:top w:val="nil"/>
                <w:left w:val="nil"/>
                <w:bottom w:val="nil"/>
                <w:right w:val="nil"/>
                <w:between w:val="nil"/>
              </w:pBdr>
              <w:spacing w:before="80" w:after="80"/>
              <w:rPr>
                <w:sz w:val="18"/>
                <w:szCs w:val="18"/>
              </w:rPr>
            </w:pPr>
            <w:r>
              <w:rPr>
                <w:sz w:val="18"/>
                <w:szCs w:val="18"/>
              </w:rPr>
              <w:t>Integra</w:t>
            </w:r>
          </w:p>
        </w:tc>
        <w:tc>
          <w:tcPr>
            <w:tcW w:w="1933" w:type="dxa"/>
          </w:tcPr>
          <w:p w14:paraId="47ACD12E"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4E71B817" w14:textId="77777777">
        <w:tc>
          <w:tcPr>
            <w:tcW w:w="1555" w:type="dxa"/>
          </w:tcPr>
          <w:p w14:paraId="2CA164D6" w14:textId="456B23C0"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632F77">
              <w:rPr>
                <w:sz w:val="18"/>
                <w:szCs w:val="18"/>
              </w:rPr>
              <w:t>4</w:t>
            </w:r>
          </w:p>
        </w:tc>
        <w:tc>
          <w:tcPr>
            <w:tcW w:w="3685" w:type="dxa"/>
          </w:tcPr>
          <w:p w14:paraId="46A61E8A" w14:textId="77777777" w:rsidR="00435ECA" w:rsidRDefault="00435ECA">
            <w:pPr>
              <w:pBdr>
                <w:top w:val="nil"/>
                <w:left w:val="nil"/>
                <w:bottom w:val="nil"/>
                <w:right w:val="nil"/>
                <w:between w:val="nil"/>
              </w:pBdr>
              <w:spacing w:before="80" w:after="80"/>
              <w:rPr>
                <w:sz w:val="18"/>
                <w:szCs w:val="18"/>
              </w:rPr>
            </w:pPr>
            <w:hyperlink r:id="rId68">
              <w:r>
                <w:rPr>
                  <w:color w:val="0000FF"/>
                  <w:sz w:val="18"/>
                  <w:szCs w:val="18"/>
                  <w:u w:val="single"/>
                </w:rPr>
                <w:t>https://www.youtube.com/playlist?list=PL05CIlRfHw9iJ-Ga_OSWeRXU_ZDyaKJ5v</w:t>
              </w:r>
            </w:hyperlink>
            <w:r>
              <w:rPr>
                <w:sz w:val="18"/>
                <w:szCs w:val="18"/>
              </w:rPr>
              <w:t xml:space="preserve"> (with permission)</w:t>
            </w:r>
          </w:p>
        </w:tc>
        <w:tc>
          <w:tcPr>
            <w:tcW w:w="1843" w:type="dxa"/>
          </w:tcPr>
          <w:p w14:paraId="6DEE61D5" w14:textId="1BA0AD0A" w:rsidR="00435ECA" w:rsidRDefault="00000000">
            <w:pPr>
              <w:pBdr>
                <w:top w:val="nil"/>
                <w:left w:val="nil"/>
                <w:bottom w:val="nil"/>
                <w:right w:val="nil"/>
                <w:between w:val="nil"/>
              </w:pBdr>
              <w:spacing w:before="80" w:after="80"/>
              <w:rPr>
                <w:sz w:val="18"/>
                <w:szCs w:val="18"/>
              </w:rPr>
            </w:pPr>
            <w:r>
              <w:rPr>
                <w:sz w:val="18"/>
                <w:szCs w:val="18"/>
              </w:rPr>
              <w:t>NCFE</w:t>
            </w:r>
            <w:r w:rsidR="008A0085">
              <w:rPr>
                <w:sz w:val="18"/>
                <w:szCs w:val="18"/>
              </w:rPr>
              <w:t>*</w:t>
            </w:r>
            <w:r>
              <w:rPr>
                <w:sz w:val="18"/>
                <w:szCs w:val="18"/>
              </w:rPr>
              <w:t xml:space="preserve"> / YouTube</w:t>
            </w:r>
          </w:p>
        </w:tc>
        <w:tc>
          <w:tcPr>
            <w:tcW w:w="1933" w:type="dxa"/>
          </w:tcPr>
          <w:p w14:paraId="6D2C1014"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33314771" w14:textId="77777777">
        <w:tc>
          <w:tcPr>
            <w:tcW w:w="1555" w:type="dxa"/>
          </w:tcPr>
          <w:p w14:paraId="7BB028B0" w14:textId="6EA10AB1"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732CA1">
              <w:rPr>
                <w:sz w:val="18"/>
                <w:szCs w:val="18"/>
              </w:rPr>
              <w:t>4</w:t>
            </w:r>
          </w:p>
        </w:tc>
        <w:tc>
          <w:tcPr>
            <w:tcW w:w="3685" w:type="dxa"/>
          </w:tcPr>
          <w:p w14:paraId="3015DC14" w14:textId="77777777" w:rsidR="00435ECA" w:rsidRDefault="00435ECA">
            <w:pPr>
              <w:pBdr>
                <w:top w:val="nil"/>
                <w:left w:val="nil"/>
                <w:bottom w:val="nil"/>
                <w:right w:val="nil"/>
                <w:between w:val="nil"/>
              </w:pBdr>
              <w:spacing w:before="80" w:after="80"/>
              <w:rPr>
                <w:sz w:val="18"/>
                <w:szCs w:val="18"/>
              </w:rPr>
            </w:pPr>
            <w:hyperlink r:id="rId69">
              <w:r>
                <w:rPr>
                  <w:color w:val="0563C1"/>
                  <w:sz w:val="18"/>
                  <w:szCs w:val="18"/>
                  <w:u w:val="single"/>
                </w:rPr>
                <w:t>www.technicaleducationnetworks.org.uk</w:t>
              </w:r>
            </w:hyperlink>
          </w:p>
        </w:tc>
        <w:tc>
          <w:tcPr>
            <w:tcW w:w="1843" w:type="dxa"/>
          </w:tcPr>
          <w:p w14:paraId="51A8B3B8" w14:textId="77777777" w:rsidR="00435ECA" w:rsidRDefault="00000000">
            <w:pPr>
              <w:pBdr>
                <w:top w:val="nil"/>
                <w:left w:val="nil"/>
                <w:bottom w:val="nil"/>
                <w:right w:val="nil"/>
                <w:between w:val="nil"/>
              </w:pBdr>
              <w:spacing w:before="80" w:after="80"/>
              <w:rPr>
                <w:sz w:val="18"/>
                <w:szCs w:val="18"/>
              </w:rPr>
            </w:pPr>
            <w:r>
              <w:rPr>
                <w:sz w:val="18"/>
                <w:szCs w:val="18"/>
              </w:rPr>
              <w:t>Technical Education Networks</w:t>
            </w:r>
          </w:p>
        </w:tc>
        <w:tc>
          <w:tcPr>
            <w:tcW w:w="1933" w:type="dxa"/>
          </w:tcPr>
          <w:p w14:paraId="50038C7C"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7BE6F775" w14:textId="77777777">
        <w:tc>
          <w:tcPr>
            <w:tcW w:w="1555" w:type="dxa"/>
          </w:tcPr>
          <w:p w14:paraId="112938EB" w14:textId="08D1A10D"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732CA1">
              <w:rPr>
                <w:sz w:val="18"/>
                <w:szCs w:val="18"/>
              </w:rPr>
              <w:t>7</w:t>
            </w:r>
          </w:p>
          <w:p w14:paraId="048E7E17" w14:textId="5CE0EFAC" w:rsidR="00817528" w:rsidRDefault="00817528">
            <w:pPr>
              <w:pBdr>
                <w:top w:val="nil"/>
                <w:left w:val="nil"/>
                <w:bottom w:val="nil"/>
                <w:right w:val="nil"/>
                <w:between w:val="nil"/>
              </w:pBdr>
              <w:spacing w:before="80" w:after="80"/>
              <w:rPr>
                <w:sz w:val="18"/>
                <w:szCs w:val="18"/>
              </w:rPr>
            </w:pPr>
            <w:r>
              <w:rPr>
                <w:sz w:val="18"/>
                <w:szCs w:val="18"/>
              </w:rPr>
              <w:t>Activity 3 Teacher and technician notes</w:t>
            </w:r>
          </w:p>
        </w:tc>
        <w:tc>
          <w:tcPr>
            <w:tcW w:w="3685" w:type="dxa"/>
          </w:tcPr>
          <w:p w14:paraId="6987E922" w14:textId="77777777" w:rsidR="00435ECA" w:rsidRDefault="00435ECA">
            <w:pPr>
              <w:pBdr>
                <w:top w:val="nil"/>
                <w:left w:val="nil"/>
                <w:bottom w:val="nil"/>
                <w:right w:val="nil"/>
                <w:between w:val="nil"/>
              </w:pBdr>
              <w:spacing w:before="80" w:after="80"/>
              <w:rPr>
                <w:sz w:val="18"/>
                <w:szCs w:val="18"/>
              </w:rPr>
            </w:pPr>
            <w:hyperlink r:id="rId70">
              <w:r>
                <w:rPr>
                  <w:color w:val="0000FF"/>
                  <w:sz w:val="18"/>
                  <w:szCs w:val="18"/>
                  <w:u w:val="single"/>
                </w:rPr>
                <w:t xml:space="preserve">science.cleapss.org.uk/Resource/RB018-Buffer-solutions.pdf </w:t>
              </w:r>
            </w:hyperlink>
          </w:p>
        </w:tc>
        <w:tc>
          <w:tcPr>
            <w:tcW w:w="1843" w:type="dxa"/>
          </w:tcPr>
          <w:p w14:paraId="1E07A0B5" w14:textId="77777777" w:rsidR="00435ECA" w:rsidRDefault="00000000">
            <w:pPr>
              <w:pBdr>
                <w:top w:val="nil"/>
                <w:left w:val="nil"/>
                <w:bottom w:val="nil"/>
                <w:right w:val="nil"/>
                <w:between w:val="nil"/>
              </w:pBdr>
              <w:spacing w:before="80" w:after="80"/>
              <w:rPr>
                <w:sz w:val="18"/>
                <w:szCs w:val="18"/>
              </w:rPr>
            </w:pPr>
            <w:r>
              <w:rPr>
                <w:sz w:val="18"/>
                <w:szCs w:val="18"/>
              </w:rPr>
              <w:t>CLEAPSS</w:t>
            </w:r>
          </w:p>
        </w:tc>
        <w:tc>
          <w:tcPr>
            <w:tcW w:w="1933" w:type="dxa"/>
          </w:tcPr>
          <w:p w14:paraId="25AD140D"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59CACCDC" w14:textId="77777777">
        <w:tc>
          <w:tcPr>
            <w:tcW w:w="1555" w:type="dxa"/>
          </w:tcPr>
          <w:p w14:paraId="66B0414E" w14:textId="6BDE08EE"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w:t>
            </w:r>
            <w:r w:rsidR="007D6FEB">
              <w:rPr>
                <w:sz w:val="18"/>
                <w:szCs w:val="18"/>
              </w:rPr>
              <w:t>1</w:t>
            </w:r>
            <w:r w:rsidR="00732CA1">
              <w:rPr>
                <w:sz w:val="18"/>
                <w:szCs w:val="18"/>
              </w:rPr>
              <w:t>0</w:t>
            </w:r>
          </w:p>
        </w:tc>
        <w:tc>
          <w:tcPr>
            <w:tcW w:w="3685" w:type="dxa"/>
          </w:tcPr>
          <w:p w14:paraId="12C64CA4" w14:textId="77777777" w:rsidR="00435ECA" w:rsidRDefault="00435ECA">
            <w:pPr>
              <w:pBdr>
                <w:top w:val="nil"/>
                <w:left w:val="nil"/>
                <w:bottom w:val="nil"/>
                <w:right w:val="nil"/>
                <w:between w:val="nil"/>
              </w:pBdr>
              <w:spacing w:before="80" w:after="80"/>
              <w:rPr>
                <w:sz w:val="18"/>
                <w:szCs w:val="18"/>
              </w:rPr>
            </w:pPr>
            <w:hyperlink r:id="rId71">
              <w:r>
                <w:rPr>
                  <w:color w:val="0000FF"/>
                  <w:sz w:val="18"/>
                  <w:szCs w:val="18"/>
                  <w:u w:val="single"/>
                </w:rPr>
                <w:t>www.technicaleducationnetworks.org.uk/health-science/working-in-the-health-and-science-sectors</w:t>
              </w:r>
            </w:hyperlink>
          </w:p>
        </w:tc>
        <w:tc>
          <w:tcPr>
            <w:tcW w:w="1843" w:type="dxa"/>
          </w:tcPr>
          <w:p w14:paraId="5C76FA5B" w14:textId="77777777" w:rsidR="00435ECA" w:rsidRDefault="00000000">
            <w:pPr>
              <w:pBdr>
                <w:top w:val="nil"/>
                <w:left w:val="nil"/>
                <w:bottom w:val="nil"/>
                <w:right w:val="nil"/>
                <w:between w:val="nil"/>
              </w:pBdr>
              <w:spacing w:before="80" w:after="80"/>
              <w:rPr>
                <w:sz w:val="18"/>
                <w:szCs w:val="18"/>
              </w:rPr>
            </w:pPr>
            <w:r>
              <w:rPr>
                <w:sz w:val="18"/>
                <w:szCs w:val="18"/>
              </w:rPr>
              <w:t>Technical Education Networks</w:t>
            </w:r>
          </w:p>
        </w:tc>
        <w:tc>
          <w:tcPr>
            <w:tcW w:w="1933" w:type="dxa"/>
          </w:tcPr>
          <w:p w14:paraId="5B6F5989"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14CD32A4" w14:textId="77777777">
        <w:tc>
          <w:tcPr>
            <w:tcW w:w="1555" w:type="dxa"/>
          </w:tcPr>
          <w:p w14:paraId="542209EF" w14:textId="471BFA3C" w:rsidR="00435ECA" w:rsidRDefault="00000000">
            <w:pPr>
              <w:pBdr>
                <w:top w:val="nil"/>
                <w:left w:val="nil"/>
                <w:bottom w:val="nil"/>
                <w:right w:val="nil"/>
                <w:between w:val="nil"/>
              </w:pBdr>
              <w:spacing w:before="80" w:after="80"/>
              <w:rPr>
                <w:sz w:val="18"/>
                <w:szCs w:val="18"/>
              </w:rPr>
            </w:pPr>
            <w:r>
              <w:rPr>
                <w:sz w:val="18"/>
                <w:szCs w:val="18"/>
              </w:rPr>
              <w:t xml:space="preserve">Teaching </w:t>
            </w:r>
            <w:r w:rsidR="008A0085">
              <w:rPr>
                <w:sz w:val="18"/>
                <w:szCs w:val="18"/>
              </w:rPr>
              <w:t>Notes</w:t>
            </w:r>
            <w:r>
              <w:rPr>
                <w:sz w:val="18"/>
                <w:szCs w:val="18"/>
              </w:rPr>
              <w:t xml:space="preserve"> page 1</w:t>
            </w:r>
            <w:r w:rsidR="00732CA1">
              <w:rPr>
                <w:sz w:val="18"/>
                <w:szCs w:val="18"/>
              </w:rPr>
              <w:t>1</w:t>
            </w:r>
          </w:p>
        </w:tc>
        <w:tc>
          <w:tcPr>
            <w:tcW w:w="3685" w:type="dxa"/>
          </w:tcPr>
          <w:p w14:paraId="38E3F2E3" w14:textId="77777777" w:rsidR="00435ECA" w:rsidRDefault="00435ECA">
            <w:pPr>
              <w:pBdr>
                <w:top w:val="nil"/>
                <w:left w:val="nil"/>
                <w:bottom w:val="nil"/>
                <w:right w:val="nil"/>
                <w:between w:val="nil"/>
              </w:pBdr>
              <w:spacing w:before="80" w:after="80"/>
              <w:rPr>
                <w:sz w:val="18"/>
                <w:szCs w:val="18"/>
              </w:rPr>
            </w:pPr>
            <w:hyperlink r:id="rId72">
              <w:r>
                <w:rPr>
                  <w:color w:val="0000FF"/>
                  <w:sz w:val="18"/>
                  <w:szCs w:val="18"/>
                  <w:u w:val="single"/>
                </w:rPr>
                <w:t>www.technicaleducationnetworks.org.uk/health-science/good-scientific-and-clinical-practice-health</w:t>
              </w:r>
            </w:hyperlink>
          </w:p>
        </w:tc>
        <w:tc>
          <w:tcPr>
            <w:tcW w:w="1843" w:type="dxa"/>
          </w:tcPr>
          <w:p w14:paraId="1BE9B8DF" w14:textId="77777777" w:rsidR="00435ECA" w:rsidRDefault="00000000">
            <w:pPr>
              <w:pBdr>
                <w:top w:val="nil"/>
                <w:left w:val="nil"/>
                <w:bottom w:val="nil"/>
                <w:right w:val="nil"/>
                <w:between w:val="nil"/>
              </w:pBdr>
              <w:spacing w:before="80" w:after="80"/>
              <w:rPr>
                <w:sz w:val="18"/>
                <w:szCs w:val="18"/>
              </w:rPr>
            </w:pPr>
            <w:r>
              <w:rPr>
                <w:sz w:val="18"/>
                <w:szCs w:val="18"/>
              </w:rPr>
              <w:t>Technical Education Networks</w:t>
            </w:r>
          </w:p>
        </w:tc>
        <w:tc>
          <w:tcPr>
            <w:tcW w:w="1933" w:type="dxa"/>
          </w:tcPr>
          <w:p w14:paraId="706604A5"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r w:rsidR="00435ECA" w14:paraId="0DF15F05" w14:textId="77777777">
        <w:tc>
          <w:tcPr>
            <w:tcW w:w="1555" w:type="dxa"/>
          </w:tcPr>
          <w:p w14:paraId="1F1C8B6E" w14:textId="2723D91D" w:rsidR="00435ECA" w:rsidRDefault="00817528">
            <w:pPr>
              <w:pBdr>
                <w:top w:val="nil"/>
                <w:left w:val="nil"/>
                <w:bottom w:val="nil"/>
                <w:right w:val="nil"/>
                <w:between w:val="nil"/>
              </w:pBdr>
              <w:spacing w:before="80" w:after="80"/>
              <w:rPr>
                <w:sz w:val="18"/>
                <w:szCs w:val="18"/>
              </w:rPr>
            </w:pPr>
            <w:r>
              <w:rPr>
                <w:sz w:val="18"/>
                <w:szCs w:val="18"/>
              </w:rPr>
              <w:t>Activity 3 Teacher and technician notes</w:t>
            </w:r>
          </w:p>
        </w:tc>
        <w:tc>
          <w:tcPr>
            <w:tcW w:w="3685" w:type="dxa"/>
          </w:tcPr>
          <w:p w14:paraId="251DCA3D" w14:textId="77777777" w:rsidR="00435ECA" w:rsidRDefault="00435ECA">
            <w:pPr>
              <w:pBdr>
                <w:top w:val="nil"/>
                <w:left w:val="nil"/>
                <w:bottom w:val="nil"/>
                <w:right w:val="nil"/>
                <w:between w:val="nil"/>
              </w:pBdr>
              <w:spacing w:before="80" w:after="80"/>
              <w:rPr>
                <w:sz w:val="18"/>
                <w:szCs w:val="18"/>
              </w:rPr>
            </w:pPr>
            <w:hyperlink r:id="rId73">
              <w:r>
                <w:rPr>
                  <w:color w:val="0000FF"/>
                  <w:sz w:val="18"/>
                  <w:szCs w:val="18"/>
                  <w:u w:val="single"/>
                </w:rPr>
                <w:t>http://www.youtube.com/watch?v=efEdmZfRRrs</w:t>
              </w:r>
            </w:hyperlink>
            <w:r>
              <w:rPr>
                <w:sz w:val="18"/>
                <w:szCs w:val="18"/>
              </w:rPr>
              <w:t xml:space="preserve">  (with permission)</w:t>
            </w:r>
          </w:p>
        </w:tc>
        <w:tc>
          <w:tcPr>
            <w:tcW w:w="1843" w:type="dxa"/>
          </w:tcPr>
          <w:p w14:paraId="02E44062" w14:textId="77777777" w:rsidR="00435ECA" w:rsidRDefault="00000000">
            <w:pPr>
              <w:pBdr>
                <w:top w:val="nil"/>
                <w:left w:val="nil"/>
                <w:bottom w:val="nil"/>
                <w:right w:val="nil"/>
                <w:between w:val="nil"/>
              </w:pBdr>
              <w:spacing w:before="80" w:after="80"/>
              <w:rPr>
                <w:sz w:val="18"/>
                <w:szCs w:val="18"/>
              </w:rPr>
            </w:pPr>
            <w:r>
              <w:rPr>
                <w:sz w:val="18"/>
                <w:szCs w:val="18"/>
              </w:rPr>
              <w:t>Science in Hydroponics / YouTube</w:t>
            </w:r>
          </w:p>
        </w:tc>
        <w:tc>
          <w:tcPr>
            <w:tcW w:w="1933" w:type="dxa"/>
          </w:tcPr>
          <w:p w14:paraId="0986A840" w14:textId="77777777" w:rsidR="00435ECA" w:rsidRDefault="00000000">
            <w:pPr>
              <w:pBdr>
                <w:top w:val="nil"/>
                <w:left w:val="nil"/>
                <w:bottom w:val="nil"/>
                <w:right w:val="nil"/>
                <w:between w:val="nil"/>
              </w:pBdr>
              <w:spacing w:before="80" w:after="80"/>
              <w:rPr>
                <w:sz w:val="18"/>
                <w:szCs w:val="18"/>
              </w:rPr>
            </w:pPr>
            <w:r>
              <w:rPr>
                <w:sz w:val="18"/>
                <w:szCs w:val="18"/>
              </w:rPr>
              <w:t>March 2025</w:t>
            </w:r>
          </w:p>
        </w:tc>
      </w:tr>
    </w:tbl>
    <w:p w14:paraId="7FD6FD06" w14:textId="2E998306" w:rsidR="00435ECA" w:rsidRDefault="008A0085">
      <w:pPr>
        <w:pBdr>
          <w:top w:val="nil"/>
          <w:left w:val="nil"/>
          <w:bottom w:val="nil"/>
          <w:right w:val="nil"/>
          <w:between w:val="nil"/>
        </w:pBdr>
        <w:spacing w:before="80" w:after="80"/>
        <w:rPr>
          <w:sz w:val="18"/>
          <w:szCs w:val="18"/>
        </w:rPr>
        <w:sectPr w:rsidR="00435ECA">
          <w:headerReference w:type="even" r:id="rId74"/>
          <w:headerReference w:type="default" r:id="rId75"/>
          <w:pgSz w:w="11906" w:h="16838"/>
          <w:pgMar w:top="1440" w:right="1440" w:bottom="2126" w:left="1440" w:header="709" w:footer="709" w:gutter="0"/>
          <w:cols w:space="720"/>
        </w:sectPr>
      </w:pPr>
      <w:r>
        <w:t xml:space="preserve">* </w:t>
      </w:r>
      <w:r>
        <w:rPr>
          <w:sz w:val="18"/>
          <w:szCs w:val="18"/>
        </w:rPr>
        <w:t xml:space="preserve">T Level Technical Qualification is a qualification approved and managed by </w:t>
      </w:r>
      <w:proofErr w:type="spellStart"/>
      <w:r>
        <w:rPr>
          <w:sz w:val="18"/>
          <w:szCs w:val="18"/>
        </w:rPr>
        <w:t>IfATE</w:t>
      </w:r>
      <w:proofErr w:type="spellEnd"/>
      <w:r>
        <w:rPr>
          <w:sz w:val="18"/>
          <w:szCs w:val="18"/>
        </w:rPr>
        <w:t xml:space="preserve">. </w:t>
      </w:r>
    </w:p>
    <w:p w14:paraId="75B5C54D" w14:textId="77777777" w:rsidR="00435ECA" w:rsidRDefault="00000000">
      <w:pPr>
        <w:keepNext/>
        <w:keepLines/>
        <w:pBdr>
          <w:top w:val="nil"/>
          <w:left w:val="nil"/>
          <w:bottom w:val="nil"/>
          <w:right w:val="nil"/>
          <w:between w:val="nil"/>
        </w:pBdr>
        <w:shd w:val="clear" w:color="auto" w:fill="E2EEBE"/>
        <w:spacing w:before="240" w:after="200"/>
        <w:rPr>
          <w:b/>
          <w:color w:val="466318"/>
          <w:sz w:val="40"/>
          <w:szCs w:val="40"/>
        </w:rPr>
      </w:pPr>
      <w:bookmarkStart w:id="5" w:name="_heading=h.by9bwns2dckd" w:colFirst="0" w:colLast="0"/>
      <w:bookmarkEnd w:id="5"/>
      <w:r>
        <w:rPr>
          <w:b/>
          <w:color w:val="466318"/>
          <w:sz w:val="40"/>
          <w:szCs w:val="40"/>
        </w:rPr>
        <w:lastRenderedPageBreak/>
        <w:t>Terms of use and disclaimer of liability</w:t>
      </w:r>
    </w:p>
    <w:p w14:paraId="595F15C7" w14:textId="77777777" w:rsidR="00435ECA" w:rsidRDefault="00000000">
      <w:r>
        <w:t xml:space="preserve">These resources are made available subject to the Technical Education Networks programme Terms and Conditions. These can be accessed at </w:t>
      </w:r>
      <w:hyperlink r:id="rId76">
        <w:r w:rsidR="00435ECA">
          <w:rPr>
            <w:color w:val="0563C1"/>
            <w:u w:val="single"/>
          </w:rPr>
          <w:t>www.technicaleducationnetworks.org.uk</w:t>
        </w:r>
      </w:hyperlink>
      <w:r>
        <w:t xml:space="preserve"> </w:t>
      </w:r>
    </w:p>
    <w:p w14:paraId="2FD36868" w14:textId="77777777" w:rsidR="00435ECA" w:rsidRDefault="00000000">
      <w:bookmarkStart w:id="6" w:name="_heading=h.w9oaa9l0hz2y" w:colFirst="0" w:colLast="0"/>
      <w:bookmarkEnd w:id="6"/>
      <w:r>
        <w:t>The Terms and Conditions set out the legal terms and associated information relating to the teaching materials and other assets produced as part of the Technical Education Networks programme. The Terms and Conditions may be updated from time to time, please ensure you have read and understood them each time you access the resource.</w:t>
      </w:r>
    </w:p>
    <w:sectPr w:rsidR="00435ECA">
      <w:headerReference w:type="default" r:id="rId77"/>
      <w:pgSz w:w="11906" w:h="16838"/>
      <w:pgMar w:top="1440" w:right="1440" w:bottom="2126" w:left="1440" w:header="709" w:footer="70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2217B6" w14:textId="77777777" w:rsidR="00C71088" w:rsidRDefault="00C71088">
      <w:pPr>
        <w:spacing w:after="0" w:line="240" w:lineRule="auto"/>
      </w:pPr>
      <w:r>
        <w:separator/>
      </w:r>
    </w:p>
  </w:endnote>
  <w:endnote w:type="continuationSeparator" w:id="0">
    <w:p w14:paraId="793250CA" w14:textId="77777777" w:rsidR="00C71088" w:rsidRDefault="00C7108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Calibri"/>
    <w:charset w:val="00"/>
    <w:family w:val="auto"/>
    <w:pitch w:val="default"/>
    <w:embedRegular r:id="rId1" w:fontKey="{0989400D-B819-41D9-A0CC-2ED3E67D1BEA}"/>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embedRegular r:id="rId2" w:fontKey="{5D8BD188-2AA4-44CC-8140-0AB141FCD9D9}"/>
  </w:font>
  <w:font w:name="Cambria">
    <w:panose1 w:val="02040503050406030204"/>
    <w:charset w:val="00"/>
    <w:family w:val="roman"/>
    <w:pitch w:val="variable"/>
    <w:sig w:usb0="E00006FF" w:usb1="420024FF" w:usb2="02000000" w:usb3="00000000" w:csb0="0000019F" w:csb1="00000000"/>
    <w:embedRegular r:id="rId3" w:fontKey="{A62DB616-2C96-4E73-8584-5BEFC415FF88}"/>
  </w:font>
  <w:font w:name="Arial Narrow">
    <w:panose1 w:val="020B0606020202030204"/>
    <w:charset w:val="00"/>
    <w:family w:val="swiss"/>
    <w:pitch w:val="variable"/>
    <w:sig w:usb0="00000287" w:usb1="00000800" w:usb2="00000000" w:usb3="00000000" w:csb0="0000009F" w:csb1="00000000"/>
    <w:embedRegular r:id="rId4" w:fontKey="{E57AC9A2-EEC8-40CA-8DF9-87D52452AEEE}"/>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5A1C8" w14:textId="2A3FC709" w:rsidR="00435ECA" w:rsidRDefault="00435ECA">
    <w:pPr>
      <w:widowControl w:val="0"/>
      <w:pBdr>
        <w:top w:val="nil"/>
        <w:left w:val="nil"/>
        <w:bottom w:val="nil"/>
        <w:right w:val="nil"/>
        <w:between w:val="nil"/>
      </w:pBdr>
      <w:spacing w:after="0" w:line="276" w:lineRule="auto"/>
    </w:pPr>
  </w:p>
  <w:tbl>
    <w:tblPr>
      <w:tblStyle w:val="afc"/>
      <w:tblW w:w="9016"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5245"/>
      <w:gridCol w:w="3771"/>
    </w:tblGrid>
    <w:tr w:rsidR="00435ECA" w14:paraId="5430359E" w14:textId="77777777">
      <w:tc>
        <w:tcPr>
          <w:tcW w:w="9016" w:type="dxa"/>
          <w:gridSpan w:val="2"/>
          <w:tcBorders>
            <w:bottom w:val="nil"/>
          </w:tcBorders>
        </w:tcPr>
        <w:p w14:paraId="30FC2550"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Health &amp; Science: Calibration (Science)</w:t>
          </w:r>
        </w:p>
      </w:tc>
    </w:tr>
    <w:tr w:rsidR="00435ECA" w14:paraId="25F3A9A4" w14:textId="77777777">
      <w:tc>
        <w:tcPr>
          <w:tcW w:w="5245" w:type="dxa"/>
          <w:tcBorders>
            <w:top w:val="nil"/>
            <w:bottom w:val="single" w:sz="4" w:space="0" w:color="E2EEBE"/>
          </w:tcBorders>
        </w:tcPr>
        <w:p w14:paraId="5885DA25"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3771" w:type="dxa"/>
          <w:tcBorders>
            <w:top w:val="nil"/>
            <w:bottom w:val="single" w:sz="4" w:space="0" w:color="E2EEBE"/>
          </w:tcBorders>
          <w:vAlign w:val="bottom"/>
        </w:tcPr>
        <w:p w14:paraId="220E9EED" w14:textId="77777777" w:rsidR="00435ECA" w:rsidRDefault="00000000">
          <w:pPr>
            <w:pBdr>
              <w:top w:val="nil"/>
              <w:left w:val="nil"/>
              <w:bottom w:val="nil"/>
              <w:right w:val="nil"/>
              <w:between w:val="nil"/>
            </w:pBdr>
            <w:tabs>
              <w:tab w:val="center" w:pos="4513"/>
              <w:tab w:val="right" w:pos="9026"/>
            </w:tabs>
            <w:spacing w:after="120"/>
            <w:ind w:right="-25"/>
            <w:jc w:val="right"/>
            <w:rPr>
              <w:sz w:val="20"/>
              <w:szCs w:val="20"/>
            </w:rPr>
          </w:pPr>
          <w:r>
            <w:rPr>
              <w:sz w:val="18"/>
              <w:szCs w:val="18"/>
            </w:rPr>
            <w:t>© Gatsby Technical Education Projects 2025</w:t>
          </w:r>
        </w:p>
      </w:tc>
    </w:tr>
  </w:tbl>
  <w:p w14:paraId="0FBFAD42"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476664B0" w14:textId="1984F4E0"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2</w:t>
    </w:r>
    <w:r>
      <w:rPr>
        <w:color w:val="808080"/>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58B1F" w14:textId="77777777" w:rsidR="00435ECA" w:rsidRDefault="00435ECA">
    <w:pPr>
      <w:widowControl w:val="0"/>
      <w:pBdr>
        <w:top w:val="nil"/>
        <w:left w:val="nil"/>
        <w:bottom w:val="nil"/>
        <w:right w:val="nil"/>
        <w:between w:val="nil"/>
      </w:pBdr>
      <w:spacing w:after="0" w:line="276" w:lineRule="auto"/>
      <w:rPr>
        <w:color w:val="808080"/>
        <w:sz w:val="20"/>
        <w:szCs w:val="20"/>
      </w:rPr>
    </w:pPr>
  </w:p>
  <w:tbl>
    <w:tblPr>
      <w:tblStyle w:val="afd"/>
      <w:tblW w:w="9016"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5245"/>
      <w:gridCol w:w="3771"/>
    </w:tblGrid>
    <w:tr w:rsidR="00435ECA" w14:paraId="3A10B478" w14:textId="77777777">
      <w:tc>
        <w:tcPr>
          <w:tcW w:w="9016" w:type="dxa"/>
          <w:gridSpan w:val="2"/>
          <w:tcBorders>
            <w:bottom w:val="nil"/>
          </w:tcBorders>
        </w:tcPr>
        <w:p w14:paraId="5CD6DE08"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Health &amp; Science: Calibration (Science)</w:t>
          </w:r>
        </w:p>
      </w:tc>
    </w:tr>
    <w:tr w:rsidR="00435ECA" w14:paraId="176E25FF" w14:textId="77777777">
      <w:tc>
        <w:tcPr>
          <w:tcW w:w="5245" w:type="dxa"/>
          <w:tcBorders>
            <w:top w:val="nil"/>
            <w:bottom w:val="single" w:sz="4" w:space="0" w:color="E2EEBE"/>
          </w:tcBorders>
        </w:tcPr>
        <w:p w14:paraId="2DE83816"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3771" w:type="dxa"/>
          <w:tcBorders>
            <w:top w:val="nil"/>
            <w:bottom w:val="single" w:sz="4" w:space="0" w:color="E2EEBE"/>
          </w:tcBorders>
          <w:vAlign w:val="bottom"/>
        </w:tcPr>
        <w:p w14:paraId="40BC6B53" w14:textId="77777777" w:rsidR="00435ECA" w:rsidRDefault="00000000">
          <w:pPr>
            <w:pBdr>
              <w:top w:val="nil"/>
              <w:left w:val="nil"/>
              <w:bottom w:val="nil"/>
              <w:right w:val="nil"/>
              <w:between w:val="nil"/>
            </w:pBdr>
            <w:tabs>
              <w:tab w:val="center" w:pos="4513"/>
              <w:tab w:val="right" w:pos="9026"/>
            </w:tabs>
            <w:spacing w:after="120"/>
            <w:ind w:right="-25"/>
            <w:jc w:val="right"/>
            <w:rPr>
              <w:sz w:val="20"/>
              <w:szCs w:val="20"/>
            </w:rPr>
          </w:pPr>
          <w:r>
            <w:rPr>
              <w:sz w:val="18"/>
              <w:szCs w:val="18"/>
            </w:rPr>
            <w:t>© Gatsby Technical Education Projects 2025</w:t>
          </w:r>
        </w:p>
      </w:tc>
    </w:tr>
  </w:tbl>
  <w:p w14:paraId="77B46F1E"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6017B6AD" w14:textId="1CB2E9C1"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3</w:t>
    </w:r>
    <w:r>
      <w:rPr>
        <w:color w:val="808080"/>
        <w:sz w:val="20"/>
        <w:szCs w:val="20"/>
      </w:rPr>
      <w:fldChar w:fldCharType="end"/>
    </w:r>
  </w:p>
  <w:p w14:paraId="08C7F087" w14:textId="77777777" w:rsidR="00435ECA" w:rsidRDefault="00435ECA">
    <w:pPr>
      <w:pBdr>
        <w:top w:val="nil"/>
        <w:left w:val="nil"/>
        <w:bottom w:val="nil"/>
        <w:right w:val="nil"/>
        <w:between w:val="nil"/>
      </w:pBdr>
      <w:tabs>
        <w:tab w:val="center" w:pos="4513"/>
        <w:tab w:val="right" w:pos="9026"/>
      </w:tabs>
      <w:spacing w:after="0" w:line="240" w:lineRule="auto"/>
      <w:jc w:val="center"/>
      <w:rPr>
        <w:color w:val="808080"/>
        <w:sz w:val="20"/>
        <w:szCs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09EA2" w14:textId="43A2C2B0" w:rsidR="00435ECA" w:rsidRDefault="00435ECA"/>
  <w:tbl>
    <w:tblPr>
      <w:tblStyle w:val="afe"/>
      <w:tblW w:w="9639"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5846"/>
      <w:gridCol w:w="3793"/>
    </w:tblGrid>
    <w:tr w:rsidR="00435ECA" w14:paraId="15C88B29" w14:textId="77777777">
      <w:trPr>
        <w:trHeight w:val="467"/>
      </w:trPr>
      <w:tc>
        <w:tcPr>
          <w:tcW w:w="5846" w:type="dxa"/>
          <w:tcBorders>
            <w:top w:val="nil"/>
            <w:bottom w:val="single" w:sz="12" w:space="0" w:color="E2EEBE"/>
          </w:tcBorders>
        </w:tcPr>
        <w:p w14:paraId="07628100"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3793" w:type="dxa"/>
          <w:tcBorders>
            <w:top w:val="nil"/>
            <w:bottom w:val="single" w:sz="12" w:space="0" w:color="E2EEBE"/>
          </w:tcBorders>
          <w:vAlign w:val="bottom"/>
        </w:tcPr>
        <w:p w14:paraId="68FB8FCD" w14:textId="77777777" w:rsidR="00435ECA" w:rsidRDefault="00000000">
          <w:pPr>
            <w:pBdr>
              <w:top w:val="nil"/>
              <w:left w:val="nil"/>
              <w:bottom w:val="nil"/>
              <w:right w:val="nil"/>
              <w:between w:val="nil"/>
            </w:pBdr>
            <w:tabs>
              <w:tab w:val="center" w:pos="4513"/>
              <w:tab w:val="right" w:pos="9026"/>
            </w:tabs>
            <w:spacing w:after="120"/>
            <w:jc w:val="right"/>
            <w:rPr>
              <w:sz w:val="20"/>
              <w:szCs w:val="20"/>
            </w:rPr>
          </w:pPr>
          <w:r>
            <w:rPr>
              <w:sz w:val="18"/>
              <w:szCs w:val="18"/>
            </w:rPr>
            <w:t>© Gatsby Technical Education Projects 2025</w:t>
          </w:r>
        </w:p>
      </w:tc>
    </w:tr>
  </w:tbl>
  <w:p w14:paraId="498F55A6"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1AD58C29" w14:textId="77777777"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1</w:t>
    </w:r>
    <w:r>
      <w:rPr>
        <w:color w:val="808080"/>
        <w:sz w:val="20"/>
        <w:szCs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9739D2" w14:textId="77777777" w:rsidR="00435ECA" w:rsidRDefault="00435ECA">
    <w:pPr>
      <w:widowControl w:val="0"/>
      <w:pBdr>
        <w:top w:val="nil"/>
        <w:left w:val="nil"/>
        <w:bottom w:val="nil"/>
        <w:right w:val="nil"/>
        <w:between w:val="nil"/>
      </w:pBdr>
      <w:spacing w:after="0" w:line="276" w:lineRule="auto"/>
      <w:rPr>
        <w:color w:val="808080"/>
        <w:sz w:val="20"/>
        <w:szCs w:val="20"/>
      </w:rPr>
    </w:pPr>
  </w:p>
  <w:tbl>
    <w:tblPr>
      <w:tblStyle w:val="aff"/>
      <w:tblW w:w="14277"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8305"/>
      <w:gridCol w:w="5972"/>
    </w:tblGrid>
    <w:tr w:rsidR="00435ECA" w14:paraId="5C284EA9" w14:textId="77777777">
      <w:trPr>
        <w:trHeight w:val="340"/>
      </w:trPr>
      <w:tc>
        <w:tcPr>
          <w:tcW w:w="14277" w:type="dxa"/>
          <w:gridSpan w:val="2"/>
          <w:tcBorders>
            <w:bottom w:val="nil"/>
          </w:tcBorders>
        </w:tcPr>
        <w:p w14:paraId="6B920720"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Health &amp; Science: Calibration (Science)</w:t>
          </w:r>
        </w:p>
      </w:tc>
    </w:tr>
    <w:tr w:rsidR="00435ECA" w14:paraId="1C973B6C" w14:textId="77777777">
      <w:trPr>
        <w:trHeight w:val="353"/>
      </w:trPr>
      <w:tc>
        <w:tcPr>
          <w:tcW w:w="8305" w:type="dxa"/>
          <w:tcBorders>
            <w:top w:val="nil"/>
            <w:bottom w:val="single" w:sz="12" w:space="0" w:color="D2E8E9"/>
          </w:tcBorders>
        </w:tcPr>
        <w:p w14:paraId="115E82F0"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5972" w:type="dxa"/>
          <w:tcBorders>
            <w:top w:val="nil"/>
            <w:bottom w:val="single" w:sz="12" w:space="0" w:color="D2E8E9"/>
          </w:tcBorders>
          <w:vAlign w:val="bottom"/>
        </w:tcPr>
        <w:p w14:paraId="71D1E6FC" w14:textId="77777777" w:rsidR="00435ECA" w:rsidRDefault="00000000">
          <w:pPr>
            <w:pBdr>
              <w:top w:val="nil"/>
              <w:left w:val="nil"/>
              <w:bottom w:val="nil"/>
              <w:right w:val="nil"/>
              <w:between w:val="nil"/>
            </w:pBdr>
            <w:tabs>
              <w:tab w:val="center" w:pos="4513"/>
              <w:tab w:val="right" w:pos="9026"/>
            </w:tabs>
            <w:spacing w:after="120"/>
            <w:ind w:right="-25"/>
            <w:jc w:val="right"/>
            <w:rPr>
              <w:sz w:val="20"/>
              <w:szCs w:val="20"/>
            </w:rPr>
          </w:pPr>
          <w:r>
            <w:rPr>
              <w:sz w:val="18"/>
              <w:szCs w:val="18"/>
            </w:rPr>
            <w:t>© Gatsby Technical Education Projects 2025</w:t>
          </w:r>
        </w:p>
      </w:tc>
    </w:tr>
  </w:tbl>
  <w:p w14:paraId="70CF6B09"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604A1913" w14:textId="77777777"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Pr>
        <w:color w:val="808080"/>
        <w:sz w:val="20"/>
        <w:szCs w:val="20"/>
      </w:rPr>
      <w:fldChar w:fldCharType="end"/>
    </w:r>
  </w:p>
  <w:p w14:paraId="15B0E1D2" w14:textId="77777777" w:rsidR="00435ECA" w:rsidRDefault="00435ECA">
    <w:pPr>
      <w:pBdr>
        <w:top w:val="nil"/>
        <w:left w:val="nil"/>
        <w:bottom w:val="nil"/>
        <w:right w:val="nil"/>
        <w:between w:val="nil"/>
      </w:pBdr>
      <w:tabs>
        <w:tab w:val="center" w:pos="4513"/>
        <w:tab w:val="right" w:pos="9026"/>
      </w:tabs>
      <w:spacing w:after="0" w:line="240" w:lineRule="auto"/>
      <w:jc w:val="center"/>
      <w:rPr>
        <w:color w:val="808080"/>
        <w:sz w:val="20"/>
        <w:szCs w:val="20"/>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63433C" w14:textId="77777777" w:rsidR="00435ECA" w:rsidRDefault="00435ECA">
    <w:pPr>
      <w:widowControl w:val="0"/>
      <w:pBdr>
        <w:top w:val="nil"/>
        <w:left w:val="nil"/>
        <w:bottom w:val="nil"/>
        <w:right w:val="nil"/>
        <w:between w:val="nil"/>
      </w:pBdr>
      <w:spacing w:after="0" w:line="276" w:lineRule="auto"/>
      <w:rPr>
        <w:color w:val="808080"/>
        <w:sz w:val="20"/>
        <w:szCs w:val="20"/>
      </w:rPr>
    </w:pPr>
  </w:p>
  <w:tbl>
    <w:tblPr>
      <w:tblStyle w:val="aff0"/>
      <w:tblW w:w="14300"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8318"/>
      <w:gridCol w:w="5982"/>
    </w:tblGrid>
    <w:tr w:rsidR="00435ECA" w14:paraId="2C7CA1E5" w14:textId="77777777">
      <w:trPr>
        <w:trHeight w:val="304"/>
      </w:trPr>
      <w:tc>
        <w:tcPr>
          <w:tcW w:w="14300" w:type="dxa"/>
          <w:gridSpan w:val="2"/>
          <w:tcBorders>
            <w:bottom w:val="nil"/>
          </w:tcBorders>
        </w:tcPr>
        <w:p w14:paraId="4C17148F"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 xml:space="preserve">Health &amp; Science: Calibration (Science) </w:t>
          </w:r>
        </w:p>
      </w:tc>
    </w:tr>
    <w:tr w:rsidR="00435ECA" w14:paraId="7E40325C" w14:textId="77777777">
      <w:trPr>
        <w:trHeight w:val="473"/>
      </w:trPr>
      <w:tc>
        <w:tcPr>
          <w:tcW w:w="8318" w:type="dxa"/>
          <w:tcBorders>
            <w:top w:val="nil"/>
            <w:bottom w:val="single" w:sz="4" w:space="0" w:color="E2EEBE"/>
          </w:tcBorders>
        </w:tcPr>
        <w:p w14:paraId="445B8FE7"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5982" w:type="dxa"/>
          <w:tcBorders>
            <w:top w:val="nil"/>
            <w:bottom w:val="single" w:sz="4" w:space="0" w:color="E2EEBE"/>
          </w:tcBorders>
          <w:vAlign w:val="bottom"/>
        </w:tcPr>
        <w:p w14:paraId="07AC763A" w14:textId="77777777" w:rsidR="00435ECA" w:rsidRDefault="00000000">
          <w:pPr>
            <w:pBdr>
              <w:top w:val="nil"/>
              <w:left w:val="nil"/>
              <w:bottom w:val="nil"/>
              <w:right w:val="nil"/>
              <w:between w:val="nil"/>
            </w:pBdr>
            <w:tabs>
              <w:tab w:val="center" w:pos="4513"/>
              <w:tab w:val="right" w:pos="9026"/>
            </w:tabs>
            <w:spacing w:after="120"/>
            <w:jc w:val="right"/>
            <w:rPr>
              <w:sz w:val="20"/>
              <w:szCs w:val="20"/>
            </w:rPr>
          </w:pPr>
          <w:r>
            <w:rPr>
              <w:sz w:val="18"/>
              <w:szCs w:val="18"/>
            </w:rPr>
            <w:t>© Gatsby Technical Education Projects 2025</w:t>
          </w:r>
        </w:p>
      </w:tc>
    </w:tr>
  </w:tbl>
  <w:p w14:paraId="7FD8E276"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3E74D090" w14:textId="16BE4351"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4</w:t>
    </w:r>
    <w:r>
      <w:rPr>
        <w:color w:val="808080"/>
        <w:sz w:val="20"/>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C5867F" w14:textId="77777777" w:rsidR="00435ECA" w:rsidRDefault="00435ECA">
    <w:pPr>
      <w:widowControl w:val="0"/>
      <w:pBdr>
        <w:top w:val="nil"/>
        <w:left w:val="nil"/>
        <w:bottom w:val="nil"/>
        <w:right w:val="nil"/>
        <w:between w:val="nil"/>
      </w:pBdr>
      <w:spacing w:after="0" w:line="276" w:lineRule="auto"/>
      <w:rPr>
        <w:color w:val="808080"/>
        <w:sz w:val="20"/>
        <w:szCs w:val="20"/>
      </w:rPr>
    </w:pPr>
  </w:p>
  <w:tbl>
    <w:tblPr>
      <w:tblStyle w:val="aff1"/>
      <w:tblW w:w="9016"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5245"/>
      <w:gridCol w:w="3771"/>
    </w:tblGrid>
    <w:tr w:rsidR="00435ECA" w14:paraId="6E92CB95" w14:textId="77777777">
      <w:tc>
        <w:tcPr>
          <w:tcW w:w="9016" w:type="dxa"/>
          <w:gridSpan w:val="2"/>
          <w:tcBorders>
            <w:bottom w:val="nil"/>
          </w:tcBorders>
        </w:tcPr>
        <w:p w14:paraId="23C59932"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Health &amp; Science: Calibration (Science)</w:t>
          </w:r>
        </w:p>
      </w:tc>
    </w:tr>
    <w:tr w:rsidR="00435ECA" w14:paraId="6D13EA2F" w14:textId="77777777">
      <w:tc>
        <w:tcPr>
          <w:tcW w:w="5245" w:type="dxa"/>
          <w:tcBorders>
            <w:top w:val="nil"/>
            <w:bottom w:val="single" w:sz="4" w:space="0" w:color="E2EEBE"/>
          </w:tcBorders>
        </w:tcPr>
        <w:p w14:paraId="10990AB8"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3771" w:type="dxa"/>
          <w:tcBorders>
            <w:top w:val="nil"/>
            <w:bottom w:val="single" w:sz="4" w:space="0" w:color="E2EEBE"/>
          </w:tcBorders>
          <w:vAlign w:val="bottom"/>
        </w:tcPr>
        <w:p w14:paraId="5A3CE46C" w14:textId="77777777" w:rsidR="00435ECA" w:rsidRDefault="00000000">
          <w:pPr>
            <w:pBdr>
              <w:top w:val="nil"/>
              <w:left w:val="nil"/>
              <w:bottom w:val="nil"/>
              <w:right w:val="nil"/>
              <w:between w:val="nil"/>
            </w:pBdr>
            <w:tabs>
              <w:tab w:val="center" w:pos="4513"/>
              <w:tab w:val="right" w:pos="9026"/>
            </w:tabs>
            <w:spacing w:after="120"/>
            <w:ind w:right="-25"/>
            <w:jc w:val="right"/>
            <w:rPr>
              <w:sz w:val="20"/>
              <w:szCs w:val="20"/>
            </w:rPr>
          </w:pPr>
          <w:r>
            <w:rPr>
              <w:sz w:val="18"/>
              <w:szCs w:val="18"/>
            </w:rPr>
            <w:t>© Gatsby Technical Education Projects 2025</w:t>
          </w:r>
        </w:p>
      </w:tc>
    </w:tr>
  </w:tbl>
  <w:p w14:paraId="300BFCF2"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56F38ABB" w14:textId="76D7DA4A"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6</w:t>
    </w:r>
    <w:r>
      <w:rPr>
        <w:color w:val="808080"/>
        <w:sz w:val="20"/>
        <w:szCs w:val="2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813AD" w14:textId="77777777" w:rsidR="00435ECA" w:rsidRDefault="00435ECA">
    <w:pPr>
      <w:widowControl w:val="0"/>
      <w:pBdr>
        <w:top w:val="nil"/>
        <w:left w:val="nil"/>
        <w:bottom w:val="nil"/>
        <w:right w:val="nil"/>
        <w:between w:val="nil"/>
      </w:pBdr>
      <w:spacing w:after="0" w:line="276" w:lineRule="auto"/>
      <w:rPr>
        <w:color w:val="808080"/>
        <w:sz w:val="20"/>
        <w:szCs w:val="20"/>
      </w:rPr>
    </w:pPr>
  </w:p>
  <w:tbl>
    <w:tblPr>
      <w:tblStyle w:val="aff2"/>
      <w:tblW w:w="9016" w:type="dxa"/>
      <w:tblBorders>
        <w:top w:val="nil"/>
        <w:left w:val="nil"/>
        <w:bottom w:val="single" w:sz="12" w:space="0" w:color="E2EEBE"/>
        <w:right w:val="nil"/>
        <w:insideH w:val="nil"/>
        <w:insideV w:val="nil"/>
      </w:tblBorders>
      <w:tblLayout w:type="fixed"/>
      <w:tblLook w:val="0400" w:firstRow="0" w:lastRow="0" w:firstColumn="0" w:lastColumn="0" w:noHBand="0" w:noVBand="1"/>
    </w:tblPr>
    <w:tblGrid>
      <w:gridCol w:w="5245"/>
      <w:gridCol w:w="3771"/>
    </w:tblGrid>
    <w:tr w:rsidR="00435ECA" w14:paraId="1F124181" w14:textId="77777777">
      <w:tc>
        <w:tcPr>
          <w:tcW w:w="9016" w:type="dxa"/>
          <w:gridSpan w:val="2"/>
          <w:tcBorders>
            <w:bottom w:val="nil"/>
          </w:tcBorders>
        </w:tcPr>
        <w:p w14:paraId="0637A06E" w14:textId="77777777" w:rsidR="00435ECA" w:rsidRDefault="00000000">
          <w:pPr>
            <w:pBdr>
              <w:top w:val="nil"/>
              <w:left w:val="nil"/>
              <w:bottom w:val="nil"/>
              <w:right w:val="nil"/>
              <w:between w:val="nil"/>
            </w:pBdr>
            <w:tabs>
              <w:tab w:val="center" w:pos="4513"/>
              <w:tab w:val="right" w:pos="9026"/>
            </w:tabs>
            <w:spacing w:after="120"/>
            <w:rPr>
              <w:sz w:val="18"/>
              <w:szCs w:val="18"/>
            </w:rPr>
          </w:pPr>
          <w:r>
            <w:rPr>
              <w:sz w:val="20"/>
              <w:szCs w:val="20"/>
            </w:rPr>
            <w:t>Health &amp; Science: Calibration (Science)</w:t>
          </w:r>
        </w:p>
      </w:tc>
    </w:tr>
    <w:tr w:rsidR="00435ECA" w14:paraId="13760313" w14:textId="77777777">
      <w:tc>
        <w:tcPr>
          <w:tcW w:w="5245" w:type="dxa"/>
          <w:tcBorders>
            <w:top w:val="nil"/>
            <w:bottom w:val="single" w:sz="4" w:space="0" w:color="E2EEBE"/>
          </w:tcBorders>
        </w:tcPr>
        <w:p w14:paraId="1A67A56B"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Version 1, March 2025</w:t>
          </w:r>
        </w:p>
      </w:tc>
      <w:tc>
        <w:tcPr>
          <w:tcW w:w="3771" w:type="dxa"/>
          <w:tcBorders>
            <w:top w:val="nil"/>
            <w:bottom w:val="single" w:sz="4" w:space="0" w:color="E2EEBE"/>
          </w:tcBorders>
          <w:vAlign w:val="bottom"/>
        </w:tcPr>
        <w:p w14:paraId="1541AC27" w14:textId="77777777" w:rsidR="00435ECA" w:rsidRDefault="00000000">
          <w:pPr>
            <w:pBdr>
              <w:top w:val="nil"/>
              <w:left w:val="nil"/>
              <w:bottom w:val="nil"/>
              <w:right w:val="nil"/>
              <w:between w:val="nil"/>
            </w:pBdr>
            <w:tabs>
              <w:tab w:val="center" w:pos="4513"/>
              <w:tab w:val="right" w:pos="9026"/>
            </w:tabs>
            <w:spacing w:after="120"/>
            <w:ind w:right="-25"/>
            <w:jc w:val="right"/>
            <w:rPr>
              <w:sz w:val="20"/>
              <w:szCs w:val="20"/>
            </w:rPr>
          </w:pPr>
          <w:r>
            <w:rPr>
              <w:sz w:val="18"/>
              <w:szCs w:val="18"/>
            </w:rPr>
            <w:t>© Gatsby Technical Education Projects 2025</w:t>
          </w:r>
        </w:p>
      </w:tc>
    </w:tr>
  </w:tbl>
  <w:p w14:paraId="3160BE81" w14:textId="77777777" w:rsidR="00435ECA" w:rsidRDefault="00435ECA">
    <w:pPr>
      <w:pBdr>
        <w:top w:val="nil"/>
        <w:left w:val="nil"/>
        <w:bottom w:val="nil"/>
        <w:right w:val="nil"/>
        <w:between w:val="nil"/>
      </w:pBdr>
      <w:tabs>
        <w:tab w:val="center" w:pos="4513"/>
        <w:tab w:val="right" w:pos="9026"/>
      </w:tabs>
      <w:spacing w:after="0" w:line="240" w:lineRule="auto"/>
      <w:jc w:val="right"/>
      <w:rPr>
        <w:sz w:val="20"/>
        <w:szCs w:val="20"/>
      </w:rPr>
    </w:pPr>
  </w:p>
  <w:p w14:paraId="67792318" w14:textId="1C2948BA" w:rsidR="00435ECA" w:rsidRDefault="00000000">
    <w:pPr>
      <w:pBdr>
        <w:top w:val="nil"/>
        <w:left w:val="nil"/>
        <w:bottom w:val="nil"/>
        <w:right w:val="nil"/>
        <w:between w:val="nil"/>
      </w:pBdr>
      <w:tabs>
        <w:tab w:val="center" w:pos="4513"/>
        <w:tab w:val="right" w:pos="9026"/>
      </w:tabs>
      <w:spacing w:after="0" w:line="240" w:lineRule="auto"/>
      <w:jc w:val="center"/>
      <w:rPr>
        <w:color w:val="808080"/>
        <w:sz w:val="20"/>
        <w:szCs w:val="20"/>
      </w:rPr>
    </w:pPr>
    <w:r>
      <w:rPr>
        <w:color w:val="808080"/>
        <w:sz w:val="20"/>
        <w:szCs w:val="20"/>
      </w:rPr>
      <w:fldChar w:fldCharType="begin"/>
    </w:r>
    <w:r>
      <w:rPr>
        <w:color w:val="808080"/>
        <w:sz w:val="20"/>
        <w:szCs w:val="20"/>
      </w:rPr>
      <w:instrText>PAGE</w:instrText>
    </w:r>
    <w:r>
      <w:rPr>
        <w:color w:val="808080"/>
        <w:sz w:val="20"/>
        <w:szCs w:val="20"/>
      </w:rPr>
      <w:fldChar w:fldCharType="separate"/>
    </w:r>
    <w:r w:rsidR="00FF7C81">
      <w:rPr>
        <w:noProof/>
        <w:color w:val="808080"/>
        <w:sz w:val="20"/>
        <w:szCs w:val="20"/>
      </w:rPr>
      <w:t>5</w:t>
    </w:r>
    <w:r>
      <w:rPr>
        <w:color w:val="808080"/>
        <w:sz w:val="20"/>
        <w:szCs w:val="20"/>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570DF1" w14:textId="77777777" w:rsidR="00435ECA" w:rsidRDefault="00435ECA">
    <w:pPr>
      <w:pBdr>
        <w:top w:val="nil"/>
        <w:left w:val="nil"/>
        <w:bottom w:val="nil"/>
        <w:right w:val="nil"/>
        <w:between w:val="nil"/>
      </w:pBdr>
      <w:tabs>
        <w:tab w:val="center" w:pos="4513"/>
        <w:tab w:val="right" w:pos="9026"/>
      </w:tabs>
      <w:spacing w:after="0"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B9A1EC" w14:textId="77777777" w:rsidR="00C71088" w:rsidRDefault="00C71088">
      <w:pPr>
        <w:spacing w:after="0" w:line="240" w:lineRule="auto"/>
      </w:pPr>
      <w:r>
        <w:separator/>
      </w:r>
    </w:p>
  </w:footnote>
  <w:footnote w:type="continuationSeparator" w:id="0">
    <w:p w14:paraId="57270FC2" w14:textId="77777777" w:rsidR="00C71088" w:rsidRDefault="00C7108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5A873" w14:textId="77777777" w:rsidR="00435ECA" w:rsidRDefault="00435ECA">
    <w:pPr>
      <w:widowControl w:val="0"/>
      <w:pBdr>
        <w:top w:val="nil"/>
        <w:left w:val="nil"/>
        <w:bottom w:val="nil"/>
        <w:right w:val="nil"/>
        <w:between w:val="nil"/>
      </w:pBdr>
      <w:spacing w:after="0" w:line="276" w:lineRule="auto"/>
    </w:pPr>
  </w:p>
  <w:tbl>
    <w:tblPr>
      <w:tblStyle w:val="af5"/>
      <w:tblW w:w="9016" w:type="dxa"/>
      <w:tblBorders>
        <w:top w:val="nil"/>
        <w:left w:val="nil"/>
        <w:bottom w:val="single" w:sz="12" w:space="0" w:color="FFF5C4"/>
        <w:right w:val="nil"/>
        <w:insideH w:val="nil"/>
        <w:insideV w:val="nil"/>
      </w:tblBorders>
      <w:tblLayout w:type="fixed"/>
      <w:tblLook w:val="0400" w:firstRow="0" w:lastRow="0" w:firstColumn="0" w:lastColumn="0" w:noHBand="0" w:noVBand="1"/>
    </w:tblPr>
    <w:tblGrid>
      <w:gridCol w:w="2268"/>
      <w:gridCol w:w="6748"/>
    </w:tblGrid>
    <w:tr w:rsidR="00435ECA" w14:paraId="6A40DF31" w14:textId="77777777">
      <w:tc>
        <w:tcPr>
          <w:tcW w:w="2268" w:type="dxa"/>
          <w:tcBorders>
            <w:bottom w:val="single" w:sz="4" w:space="0" w:color="E2EEBE"/>
          </w:tcBorders>
        </w:tcPr>
        <w:p w14:paraId="7B6C0B08" w14:textId="21C62687" w:rsidR="00435ECA" w:rsidRDefault="008B6CF2">
          <w:pPr>
            <w:pBdr>
              <w:top w:val="nil"/>
              <w:left w:val="nil"/>
              <w:bottom w:val="nil"/>
              <w:right w:val="nil"/>
              <w:between w:val="nil"/>
            </w:pBdr>
            <w:tabs>
              <w:tab w:val="center" w:pos="4513"/>
              <w:tab w:val="right" w:pos="9026"/>
            </w:tabs>
            <w:spacing w:after="120"/>
            <w:rPr>
              <w:sz w:val="20"/>
              <w:szCs w:val="20"/>
            </w:rPr>
          </w:pPr>
          <w:r>
            <w:rPr>
              <w:sz w:val="20"/>
              <w:szCs w:val="20"/>
            </w:rPr>
            <w:t>Introduction</w:t>
          </w:r>
        </w:p>
      </w:tc>
      <w:tc>
        <w:tcPr>
          <w:tcW w:w="6748" w:type="dxa"/>
          <w:tcBorders>
            <w:bottom w:val="single" w:sz="4" w:space="0" w:color="E2EEBE"/>
          </w:tcBorders>
        </w:tcPr>
        <w:p w14:paraId="7AF02824" w14:textId="059B58C7" w:rsidR="00435ECA" w:rsidRDefault="00435ECA">
          <w:pPr>
            <w:pBdr>
              <w:top w:val="nil"/>
              <w:left w:val="nil"/>
              <w:bottom w:val="nil"/>
              <w:right w:val="nil"/>
              <w:between w:val="nil"/>
            </w:pBdr>
            <w:tabs>
              <w:tab w:val="center" w:pos="4513"/>
              <w:tab w:val="right" w:pos="9026"/>
            </w:tabs>
            <w:spacing w:after="120"/>
            <w:jc w:val="right"/>
            <w:rPr>
              <w:sz w:val="20"/>
              <w:szCs w:val="20"/>
            </w:rPr>
          </w:pPr>
        </w:p>
      </w:tc>
    </w:tr>
  </w:tbl>
  <w:p w14:paraId="55BF4D37" w14:textId="77777777" w:rsidR="00435ECA" w:rsidRDefault="00435ECA">
    <w:pPr>
      <w:pBdr>
        <w:top w:val="nil"/>
        <w:left w:val="nil"/>
        <w:bottom w:val="nil"/>
        <w:right w:val="nil"/>
        <w:between w:val="nil"/>
      </w:pBdr>
      <w:tabs>
        <w:tab w:val="center" w:pos="4513"/>
        <w:tab w:val="right" w:pos="9026"/>
      </w:tabs>
      <w:spacing w:after="0" w:line="240" w:lineRule="auto"/>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6265C9" w14:textId="2E198B21" w:rsidR="00435ECA" w:rsidRDefault="008B6CF2">
    <w:pPr>
      <w:pBdr>
        <w:top w:val="nil"/>
        <w:left w:val="nil"/>
        <w:bottom w:val="nil"/>
        <w:right w:val="nil"/>
        <w:between w:val="nil"/>
      </w:pBdr>
      <w:tabs>
        <w:tab w:val="right" w:pos="9332"/>
      </w:tabs>
      <w:spacing w:after="120"/>
    </w:pPr>
    <w:r>
      <w:rPr>
        <w:noProof/>
      </w:rPr>
      <w:drawing>
        <wp:anchor distT="0" distB="0" distL="0" distR="0" simplePos="0" relativeHeight="251659264" behindDoc="1" locked="0" layoutInCell="1" hidden="0" allowOverlap="1" wp14:anchorId="448283F0" wp14:editId="088464E2">
          <wp:simplePos x="0" y="0"/>
          <wp:positionH relativeFrom="column">
            <wp:posOffset>-716280</wp:posOffset>
          </wp:positionH>
          <wp:positionV relativeFrom="paragraph">
            <wp:posOffset>-446405</wp:posOffset>
          </wp:positionV>
          <wp:extent cx="7607935" cy="1879600"/>
          <wp:effectExtent l="0" t="0" r="0" b="6350"/>
          <wp:wrapNone/>
          <wp:docPr id="2071761297" name="image3.jpg" descr="A green and white background&#10;&#10;AI-generated content may be incorrect."/>
          <wp:cNvGraphicFramePr/>
          <a:graphic xmlns:a="http://schemas.openxmlformats.org/drawingml/2006/main">
            <a:graphicData uri="http://schemas.openxmlformats.org/drawingml/2006/picture">
              <pic:pic xmlns:pic="http://schemas.openxmlformats.org/drawingml/2006/picture">
                <pic:nvPicPr>
                  <pic:cNvPr id="0" name="image3.jpg" descr="A green and white background&#10;&#10;AI-generated content may be incorrect."/>
                  <pic:cNvPicPr preferRelativeResize="0"/>
                </pic:nvPicPr>
                <pic:blipFill>
                  <a:blip r:embed="rId1"/>
                  <a:srcRect/>
                  <a:stretch>
                    <a:fillRect/>
                  </a:stretch>
                </pic:blipFill>
                <pic:spPr>
                  <a:xfrm>
                    <a:off x="0" y="0"/>
                    <a:ext cx="7607935" cy="1879600"/>
                  </a:xfrm>
                  <a:prstGeom prst="rect">
                    <a:avLst/>
                  </a:prstGeom>
                  <a:ln/>
                </pic:spPr>
              </pic:pic>
            </a:graphicData>
          </a:graphic>
        </wp:anchor>
      </w:drawing>
    </w:r>
    <w:r>
      <w:rPr>
        <w:noProof/>
      </w:rPr>
      <w:drawing>
        <wp:anchor distT="0" distB="0" distL="114300" distR="114300" simplePos="0" relativeHeight="251660288" behindDoc="0" locked="0" layoutInCell="1" hidden="0" allowOverlap="1" wp14:anchorId="1D0845D4" wp14:editId="4D8F2B7E">
          <wp:simplePos x="0" y="0"/>
          <wp:positionH relativeFrom="column">
            <wp:posOffset>4893310</wp:posOffset>
          </wp:positionH>
          <wp:positionV relativeFrom="paragraph">
            <wp:posOffset>-128905</wp:posOffset>
          </wp:positionV>
          <wp:extent cx="1637030" cy="686435"/>
          <wp:effectExtent l="0" t="0" r="1270" b="0"/>
          <wp:wrapNone/>
          <wp:docPr id="399409255" name="image1.png" descr="A black background with a black square&#10;&#10;Description automatically generated with medium confidence"/>
          <wp:cNvGraphicFramePr/>
          <a:graphic xmlns:a="http://schemas.openxmlformats.org/drawingml/2006/main">
            <a:graphicData uri="http://schemas.openxmlformats.org/drawingml/2006/picture">
              <pic:pic xmlns:pic="http://schemas.openxmlformats.org/drawingml/2006/picture">
                <pic:nvPicPr>
                  <pic:cNvPr id="0" name="image1.png" descr="A black background with a black square&#10;&#10;Description automatically generated with medium confidence"/>
                  <pic:cNvPicPr preferRelativeResize="0"/>
                </pic:nvPicPr>
                <pic:blipFill>
                  <a:blip r:embed="rId2"/>
                  <a:srcRect/>
                  <a:stretch>
                    <a:fillRect/>
                  </a:stretch>
                </pic:blipFill>
                <pic:spPr>
                  <a:xfrm>
                    <a:off x="0" y="0"/>
                    <a:ext cx="1637030" cy="686435"/>
                  </a:xfrm>
                  <a:prstGeom prst="rect">
                    <a:avLst/>
                  </a:prstGeom>
                  <a:ln/>
                </pic:spPr>
              </pic:pic>
            </a:graphicData>
          </a:graphic>
        </wp:anchor>
      </w:drawing>
    </w:r>
    <w:r>
      <w:rPr>
        <w:noProof/>
      </w:rPr>
      <mc:AlternateContent>
        <mc:Choice Requires="wps">
          <w:drawing>
            <wp:anchor distT="0" distB="0" distL="114300" distR="114300" simplePos="0" relativeHeight="251661312" behindDoc="0" locked="0" layoutInCell="1" hidden="0" allowOverlap="1" wp14:anchorId="795AAC58" wp14:editId="0A49D579">
              <wp:simplePos x="0" y="0"/>
              <wp:positionH relativeFrom="column">
                <wp:posOffset>-385445</wp:posOffset>
              </wp:positionH>
              <wp:positionV relativeFrom="paragraph">
                <wp:posOffset>-229566</wp:posOffset>
              </wp:positionV>
              <wp:extent cx="4843145" cy="831850"/>
              <wp:effectExtent l="0" t="0" r="0" b="6350"/>
              <wp:wrapNone/>
              <wp:docPr id="1352911492" name="Rectangle 1352911492"/>
              <wp:cNvGraphicFramePr/>
              <a:graphic xmlns:a="http://schemas.openxmlformats.org/drawingml/2006/main">
                <a:graphicData uri="http://schemas.microsoft.com/office/word/2010/wordprocessingShape">
                  <wps:wsp>
                    <wps:cNvSpPr/>
                    <wps:spPr>
                      <a:xfrm>
                        <a:off x="0" y="0"/>
                        <a:ext cx="4843145" cy="831850"/>
                      </a:xfrm>
                      <a:prstGeom prst="rect">
                        <a:avLst/>
                      </a:prstGeom>
                      <a:noFill/>
                      <a:ln>
                        <a:noFill/>
                      </a:ln>
                    </wps:spPr>
                    <wps:txbx>
                      <w:txbxContent>
                        <w:p w14:paraId="602D4DC8" w14:textId="77777777" w:rsidR="008B6CF2" w:rsidRDefault="008B6CF2" w:rsidP="008B6CF2">
                          <w:pPr>
                            <w:spacing w:after="0" w:line="240" w:lineRule="auto"/>
                            <w:textDirection w:val="btLr"/>
                          </w:pPr>
                          <w:r>
                            <w:rPr>
                              <w:color w:val="466318"/>
                              <w:sz w:val="36"/>
                            </w:rPr>
                            <w:t>Supporting Technical Education Teaching:</w:t>
                          </w:r>
                        </w:p>
                        <w:p w14:paraId="450DD589" w14:textId="77777777" w:rsidR="008B6CF2" w:rsidRDefault="008B6CF2" w:rsidP="008B6CF2">
                          <w:pPr>
                            <w:spacing w:after="0" w:line="240" w:lineRule="auto"/>
                            <w:textDirection w:val="btLr"/>
                          </w:pPr>
                          <w:r>
                            <w:rPr>
                              <w:b/>
                              <w:color w:val="466318"/>
                              <w:sz w:val="36"/>
                            </w:rPr>
                            <w:t>Curriculum Resources</w:t>
                          </w:r>
                        </w:p>
                      </w:txbxContent>
                    </wps:txbx>
                    <wps:bodyPr spcFirstLastPara="1" wrap="square" lIns="91425" tIns="45700" rIns="91425" bIns="45700" anchor="t" anchorCtr="0">
                      <a:noAutofit/>
                    </wps:bodyPr>
                  </wps:wsp>
                </a:graphicData>
              </a:graphic>
            </wp:anchor>
          </w:drawing>
        </mc:Choice>
        <mc:Fallback>
          <w:pict>
            <v:rect w14:anchorId="795AAC58" id="Rectangle 1352911492" o:spid="_x0000_s1029" style="position:absolute;margin-left:-30.35pt;margin-top:-18.1pt;width:381.35pt;height:65.5pt;z-index:2516613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aCECrgEAAE4DAAAOAAAAZHJzL2Uyb0RvYy54bWysU12v0zAMfUfiP0R5Z213OxjVuivE1RDS&#10;FUy68AOyNFkj5Qs7W7t/j5uNbcAb4iV1bNc+59hZPY7OsqMCNMG3vJqVnCkvQ2f8vuXfv23eLDnD&#10;JHwnbPCq5SeF/HH9+tVqiI2ahz7YTgGjIh6bIba8Tyk2RYGyV07gLETlKagDOJHoCvuiAzFQdWeL&#10;eVm+LYYAXYQgFSJ5n85Bvs71tVYyfdUaVWK25YQt5RPyuZvOYr0SzR5E7I28wBD/gMIJ46nptdST&#10;SIIdwPxVyhkJAYNOMxlcEbQ2UmUOxKYq/2Dz0ouoMhcSB+NVJvx/ZeWX40vcAskwRGyQzInFqMFN&#10;X8LHxizW6SqWGhOT5KyX9UNVLziTFFs+VMtFVrO4/R0B0ycVHJuMlgMNI2skjs+YqCOl/kqZmvmw&#10;MdbmgVj/m4MSJ09xgzhZadyNF9y70J22wDDKjaFezwLTVgANsuJsoOG2HH8cBCjO7GdP6r2v6jkh&#10;T/lSL96VtBpwH9ndR4SXfaCdSZydzY8pb9AZ44dDCtpkPhOqM5QLWBpapnlZsGkr7u856/YM1j8B&#10;AAD//wMAUEsDBBQABgAIAAAAIQAKC7MY3QAAAAoBAAAPAAAAZHJzL2Rvd25yZXYueG1sTI/BTsMw&#10;DIbvSLxDZCRuW7IyutE1nRCCA0c6DhyzxrTVEqdq0q17e8wJbrb86ff3l/vZO3HGMfaBNKyWCgRS&#10;E2xPrYbPw9tiCyImQ9a4QKjhihH21e1NaQobLvSB5zq1gkMoFkZDl9JQSBmbDr2JyzAg8e07jN4k&#10;XsdW2tFcONw7mSmVS2964g+dGfClw+ZUT17DgM5Obl2rr0a+jrTK3w/y+qj1/d38vAORcE5/MPzq&#10;szpU7HQME9konIZFrjaM8vCQZyCY2KiM2x01PK23IKtS/q9Q/QAAAP//AwBQSwECLQAUAAYACAAA&#10;ACEAtoM4kv4AAADhAQAAEwAAAAAAAAAAAAAAAAAAAAAAW0NvbnRlbnRfVHlwZXNdLnhtbFBLAQIt&#10;ABQABgAIAAAAIQA4/SH/1gAAAJQBAAALAAAAAAAAAAAAAAAAAC8BAABfcmVscy8ucmVsc1BLAQIt&#10;ABQABgAIAAAAIQDtaCECrgEAAE4DAAAOAAAAAAAAAAAAAAAAAC4CAABkcnMvZTJvRG9jLnhtbFBL&#10;AQItABQABgAIAAAAIQAKC7MY3QAAAAoBAAAPAAAAAAAAAAAAAAAAAAgEAABkcnMvZG93bnJldi54&#10;bWxQSwUGAAAAAAQABADzAAAAEgUAAAAA&#10;" filled="f" stroked="f">
              <v:textbox inset="2.53958mm,1.2694mm,2.53958mm,1.2694mm">
                <w:txbxContent>
                  <w:p w14:paraId="602D4DC8" w14:textId="77777777" w:rsidR="008B6CF2" w:rsidRDefault="008B6CF2" w:rsidP="008B6CF2">
                    <w:pPr>
                      <w:spacing w:after="0" w:line="240" w:lineRule="auto"/>
                      <w:textDirection w:val="btLr"/>
                    </w:pPr>
                    <w:r>
                      <w:rPr>
                        <w:color w:val="466318"/>
                        <w:sz w:val="36"/>
                      </w:rPr>
                      <w:t>Supporting Technical Education Teaching:</w:t>
                    </w:r>
                  </w:p>
                  <w:p w14:paraId="450DD589" w14:textId="77777777" w:rsidR="008B6CF2" w:rsidRDefault="008B6CF2" w:rsidP="008B6CF2">
                    <w:pPr>
                      <w:spacing w:after="0" w:line="240" w:lineRule="auto"/>
                      <w:textDirection w:val="btLr"/>
                    </w:pPr>
                    <w:r>
                      <w:rPr>
                        <w:b/>
                        <w:color w:val="466318"/>
                        <w:sz w:val="36"/>
                      </w:rPr>
                      <w:t>Curriculum Resources</w:t>
                    </w:r>
                  </w:p>
                </w:txbxContent>
              </v:textbox>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15" w:type="dxa"/>
      <w:tblBorders>
        <w:bottom w:val="single" w:sz="12" w:space="0" w:color="FFF5C4"/>
        <w:insideH w:val="nil"/>
        <w:insideV w:val="nil"/>
      </w:tblBorders>
      <w:tblLayout w:type="fixed"/>
      <w:tblLook w:val="0400" w:firstRow="0" w:lastRow="0" w:firstColumn="0" w:lastColumn="0" w:noHBand="0" w:noVBand="1"/>
    </w:tblPr>
    <w:tblGrid>
      <w:gridCol w:w="2268"/>
      <w:gridCol w:w="6747"/>
    </w:tblGrid>
    <w:tr w:rsidR="008B6CF2" w:rsidRPr="008B6CF2" w14:paraId="33B910BB" w14:textId="77777777" w:rsidTr="008B6CF2">
      <w:tc>
        <w:tcPr>
          <w:tcW w:w="2268" w:type="dxa"/>
          <w:tcBorders>
            <w:top w:val="nil"/>
            <w:left w:val="nil"/>
            <w:bottom w:val="single" w:sz="4" w:space="0" w:color="E2EEBE"/>
            <w:right w:val="nil"/>
          </w:tcBorders>
        </w:tcPr>
        <w:p w14:paraId="3F785CE0" w14:textId="77777777" w:rsidR="008B6CF2" w:rsidRPr="008B6CF2" w:rsidRDefault="008B6CF2" w:rsidP="008B6CF2">
          <w:pPr>
            <w:pStyle w:val="Header"/>
          </w:pPr>
        </w:p>
      </w:tc>
      <w:tc>
        <w:tcPr>
          <w:tcW w:w="6748" w:type="dxa"/>
          <w:tcBorders>
            <w:top w:val="nil"/>
            <w:left w:val="nil"/>
            <w:bottom w:val="single" w:sz="4" w:space="0" w:color="E2EEBE"/>
            <w:right w:val="nil"/>
          </w:tcBorders>
          <w:hideMark/>
        </w:tcPr>
        <w:p w14:paraId="078FD3B2" w14:textId="77777777" w:rsidR="008B6CF2" w:rsidRPr="008B6CF2" w:rsidRDefault="008B6CF2" w:rsidP="008B6CF2">
          <w:pPr>
            <w:pStyle w:val="Header"/>
            <w:jc w:val="right"/>
          </w:pPr>
          <w:r w:rsidRPr="008B6CF2">
            <w:t>Introduction</w:t>
          </w:r>
        </w:p>
      </w:tc>
    </w:tr>
  </w:tbl>
  <w:p w14:paraId="59B84800" w14:textId="77777777" w:rsidR="008B6CF2" w:rsidRDefault="008B6CF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15" w:type="dxa"/>
      <w:tblBorders>
        <w:bottom w:val="single" w:sz="12" w:space="0" w:color="FFF5C4"/>
        <w:insideH w:val="nil"/>
        <w:insideV w:val="nil"/>
      </w:tblBorders>
      <w:tblLayout w:type="fixed"/>
      <w:tblLook w:val="0400" w:firstRow="0" w:lastRow="0" w:firstColumn="0" w:lastColumn="0" w:noHBand="0" w:noVBand="1"/>
    </w:tblPr>
    <w:tblGrid>
      <w:gridCol w:w="2268"/>
      <w:gridCol w:w="6747"/>
    </w:tblGrid>
    <w:tr w:rsidR="008B6CF2" w:rsidRPr="008B6CF2" w14:paraId="4E731294" w14:textId="77777777" w:rsidTr="008B6CF2">
      <w:tc>
        <w:tcPr>
          <w:tcW w:w="2268" w:type="dxa"/>
          <w:tcBorders>
            <w:top w:val="nil"/>
            <w:left w:val="nil"/>
            <w:bottom w:val="single" w:sz="4" w:space="0" w:color="E2EEBE"/>
            <w:right w:val="nil"/>
          </w:tcBorders>
        </w:tcPr>
        <w:p w14:paraId="2E5A0476" w14:textId="70B988AD" w:rsidR="008B6CF2" w:rsidRPr="008B6CF2" w:rsidRDefault="008B6CF2" w:rsidP="008B6CF2">
          <w:pPr>
            <w:pBdr>
              <w:top w:val="nil"/>
              <w:left w:val="nil"/>
              <w:bottom w:val="nil"/>
              <w:right w:val="nil"/>
              <w:between w:val="nil"/>
            </w:pBdr>
            <w:tabs>
              <w:tab w:val="right" w:pos="9332"/>
            </w:tabs>
            <w:spacing w:after="120"/>
          </w:pPr>
          <w:r w:rsidRPr="008B6CF2">
            <w:t>Introduction</w:t>
          </w:r>
        </w:p>
      </w:tc>
      <w:tc>
        <w:tcPr>
          <w:tcW w:w="6748" w:type="dxa"/>
          <w:tcBorders>
            <w:top w:val="nil"/>
            <w:left w:val="nil"/>
            <w:bottom w:val="single" w:sz="4" w:space="0" w:color="E2EEBE"/>
            <w:right w:val="nil"/>
          </w:tcBorders>
          <w:hideMark/>
        </w:tcPr>
        <w:p w14:paraId="4E69DDE9" w14:textId="416F9525" w:rsidR="008B6CF2" w:rsidRPr="008B6CF2" w:rsidRDefault="008B6CF2" w:rsidP="008B6CF2">
          <w:pPr>
            <w:pBdr>
              <w:top w:val="nil"/>
              <w:left w:val="nil"/>
              <w:bottom w:val="nil"/>
              <w:right w:val="nil"/>
              <w:between w:val="nil"/>
            </w:pBdr>
            <w:tabs>
              <w:tab w:val="right" w:pos="9332"/>
            </w:tabs>
            <w:spacing w:after="120"/>
          </w:pPr>
        </w:p>
      </w:tc>
    </w:tr>
  </w:tbl>
  <w:p w14:paraId="626E5736" w14:textId="77777777" w:rsidR="008B6CF2" w:rsidRDefault="008B6CF2">
    <w:pPr>
      <w:pBdr>
        <w:top w:val="nil"/>
        <w:left w:val="nil"/>
        <w:bottom w:val="nil"/>
        <w:right w:val="nil"/>
        <w:between w:val="nil"/>
      </w:pBdr>
      <w:tabs>
        <w:tab w:val="right" w:pos="9332"/>
      </w:tabs>
      <w:spacing w:after="12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DF3CA" w14:textId="77777777" w:rsidR="00435ECA" w:rsidRDefault="00435ECA"/>
  <w:tbl>
    <w:tblPr>
      <w:tblStyle w:val="af6"/>
      <w:tblW w:w="9026" w:type="dxa"/>
      <w:tblBorders>
        <w:top w:val="nil"/>
        <w:left w:val="nil"/>
        <w:bottom w:val="single" w:sz="4" w:space="0" w:color="FFF5C4"/>
        <w:right w:val="nil"/>
        <w:insideH w:val="nil"/>
        <w:insideV w:val="nil"/>
      </w:tblBorders>
      <w:tblLayout w:type="fixed"/>
      <w:tblLook w:val="0400" w:firstRow="0" w:lastRow="0" w:firstColumn="0" w:lastColumn="0" w:noHBand="0" w:noVBand="1"/>
    </w:tblPr>
    <w:tblGrid>
      <w:gridCol w:w="9026"/>
    </w:tblGrid>
    <w:tr w:rsidR="00435ECA" w14:paraId="3B9B991B" w14:textId="77777777">
      <w:tc>
        <w:tcPr>
          <w:tcW w:w="9026" w:type="dxa"/>
          <w:tcBorders>
            <w:bottom w:val="single" w:sz="4" w:space="0" w:color="E2EEBE"/>
          </w:tcBorders>
        </w:tcPr>
        <w:p w14:paraId="456E82C5"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Lesson guidance</w:t>
          </w:r>
        </w:p>
      </w:tc>
    </w:tr>
  </w:tbl>
  <w:p w14:paraId="5B4D7CF8" w14:textId="77777777" w:rsidR="00435ECA" w:rsidRDefault="00435ECA">
    <w:pPr>
      <w:pBdr>
        <w:top w:val="nil"/>
        <w:left w:val="nil"/>
        <w:bottom w:val="nil"/>
        <w:right w:val="nil"/>
        <w:between w:val="nil"/>
      </w:pBdr>
      <w:tabs>
        <w:tab w:val="center" w:pos="4513"/>
        <w:tab w:val="right" w:pos="9026"/>
      </w:tabs>
      <w:spacing w:after="0" w:line="240" w:lineRule="aut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29902" w14:textId="77777777" w:rsidR="00435ECA" w:rsidRDefault="00435ECA">
    <w:pPr>
      <w:widowControl w:val="0"/>
      <w:pBdr>
        <w:top w:val="nil"/>
        <w:left w:val="nil"/>
        <w:bottom w:val="nil"/>
        <w:right w:val="nil"/>
        <w:between w:val="nil"/>
      </w:pBdr>
      <w:spacing w:after="0" w:line="276" w:lineRule="auto"/>
    </w:pPr>
  </w:p>
  <w:tbl>
    <w:tblPr>
      <w:tblStyle w:val="af7"/>
      <w:tblW w:w="13948" w:type="dxa"/>
      <w:tblBorders>
        <w:top w:val="nil"/>
        <w:left w:val="nil"/>
        <w:bottom w:val="single" w:sz="4" w:space="0" w:color="E2EEBE"/>
        <w:right w:val="nil"/>
        <w:insideH w:val="single" w:sz="4" w:space="0" w:color="E2EEBE"/>
        <w:insideV w:val="single" w:sz="4" w:space="0" w:color="E2EEBE"/>
      </w:tblBorders>
      <w:tblLayout w:type="fixed"/>
      <w:tblLook w:val="0400" w:firstRow="0" w:lastRow="0" w:firstColumn="0" w:lastColumn="0" w:noHBand="0" w:noVBand="1"/>
    </w:tblPr>
    <w:tblGrid>
      <w:gridCol w:w="13948"/>
    </w:tblGrid>
    <w:tr w:rsidR="00435ECA" w14:paraId="1F69973A" w14:textId="77777777">
      <w:tc>
        <w:tcPr>
          <w:tcW w:w="13948" w:type="dxa"/>
        </w:tcPr>
        <w:p w14:paraId="640498DF" w14:textId="77777777" w:rsidR="00435ECA" w:rsidRDefault="00000000">
          <w:pPr>
            <w:pBdr>
              <w:top w:val="nil"/>
              <w:left w:val="nil"/>
              <w:bottom w:val="nil"/>
              <w:right w:val="nil"/>
              <w:between w:val="nil"/>
            </w:pBdr>
            <w:tabs>
              <w:tab w:val="center" w:pos="4513"/>
              <w:tab w:val="right" w:pos="9026"/>
            </w:tabs>
            <w:spacing w:after="240"/>
          </w:pPr>
          <w:r>
            <w:rPr>
              <w:sz w:val="20"/>
              <w:szCs w:val="20"/>
            </w:rPr>
            <w:t>Learning outcomes and specification coverage</w:t>
          </w:r>
        </w:p>
      </w:tc>
    </w:tr>
  </w:tbl>
  <w:p w14:paraId="30DB5B58" w14:textId="77777777" w:rsidR="00435ECA" w:rsidRDefault="00435ECA">
    <w:pPr>
      <w:pBdr>
        <w:top w:val="nil"/>
        <w:left w:val="nil"/>
        <w:bottom w:val="nil"/>
        <w:right w:val="nil"/>
        <w:between w:val="nil"/>
      </w:pBdr>
      <w:tabs>
        <w:tab w:val="center" w:pos="4513"/>
        <w:tab w:val="right" w:pos="9026"/>
      </w:tabs>
      <w:spacing w:after="0" w:line="240" w:lineRule="auto"/>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AF2F2" w14:textId="77777777" w:rsidR="00435ECA" w:rsidRDefault="00435ECA">
    <w:pPr>
      <w:widowControl w:val="0"/>
      <w:pBdr>
        <w:top w:val="nil"/>
        <w:left w:val="nil"/>
        <w:bottom w:val="nil"/>
        <w:right w:val="nil"/>
        <w:between w:val="nil"/>
      </w:pBdr>
      <w:spacing w:after="0" w:line="276" w:lineRule="auto"/>
    </w:pPr>
  </w:p>
  <w:tbl>
    <w:tblPr>
      <w:tblStyle w:val="af8"/>
      <w:tblW w:w="9026" w:type="dxa"/>
      <w:tblBorders>
        <w:top w:val="nil"/>
        <w:left w:val="nil"/>
        <w:bottom w:val="single" w:sz="4" w:space="0" w:color="FFF5C4"/>
        <w:right w:val="nil"/>
        <w:insideH w:val="nil"/>
        <w:insideV w:val="nil"/>
      </w:tblBorders>
      <w:tblLayout w:type="fixed"/>
      <w:tblLook w:val="0400" w:firstRow="0" w:lastRow="0" w:firstColumn="0" w:lastColumn="0" w:noHBand="0" w:noVBand="1"/>
    </w:tblPr>
    <w:tblGrid>
      <w:gridCol w:w="9026"/>
    </w:tblGrid>
    <w:tr w:rsidR="00435ECA" w14:paraId="0FF32580" w14:textId="77777777">
      <w:tc>
        <w:tcPr>
          <w:tcW w:w="9026" w:type="dxa"/>
          <w:tcBorders>
            <w:bottom w:val="single" w:sz="4" w:space="0" w:color="E2EEBE"/>
          </w:tcBorders>
        </w:tcPr>
        <w:p w14:paraId="1576F71F" w14:textId="77777777" w:rsidR="00435ECA" w:rsidRDefault="00000000">
          <w:pPr>
            <w:pBdr>
              <w:top w:val="nil"/>
              <w:left w:val="nil"/>
              <w:bottom w:val="nil"/>
              <w:right w:val="nil"/>
              <w:between w:val="nil"/>
            </w:pBdr>
            <w:tabs>
              <w:tab w:val="center" w:pos="4513"/>
              <w:tab w:val="right" w:pos="9026"/>
            </w:tabs>
            <w:spacing w:after="120"/>
            <w:jc w:val="right"/>
            <w:rPr>
              <w:sz w:val="20"/>
              <w:szCs w:val="20"/>
            </w:rPr>
          </w:pPr>
          <w:r>
            <w:rPr>
              <w:sz w:val="20"/>
              <w:szCs w:val="20"/>
            </w:rPr>
            <w:t>Lesson guidance</w:t>
          </w:r>
        </w:p>
      </w:tc>
    </w:tr>
  </w:tbl>
  <w:p w14:paraId="7DF24CAE" w14:textId="77777777" w:rsidR="00435ECA" w:rsidRDefault="00435ECA">
    <w:pPr>
      <w:pBdr>
        <w:top w:val="nil"/>
        <w:left w:val="nil"/>
        <w:bottom w:val="nil"/>
        <w:right w:val="nil"/>
        <w:between w:val="nil"/>
      </w:pBdr>
      <w:tabs>
        <w:tab w:val="center" w:pos="4513"/>
        <w:tab w:val="right" w:pos="9026"/>
        <w:tab w:val="left" w:pos="709"/>
      </w:tabs>
      <w:spacing w:after="0" w:line="240" w:lineRule="auto"/>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909DE6" w14:textId="77777777" w:rsidR="00435ECA" w:rsidRDefault="00435ECA">
    <w:pPr>
      <w:pBdr>
        <w:top w:val="nil"/>
        <w:left w:val="nil"/>
        <w:bottom w:val="nil"/>
        <w:right w:val="nil"/>
        <w:between w:val="nil"/>
      </w:pBdr>
      <w:tabs>
        <w:tab w:val="center" w:pos="4513"/>
        <w:tab w:val="right" w:pos="9026"/>
      </w:tabs>
      <w:spacing w:after="0" w:line="240" w:lineRule="auto"/>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30987" w14:textId="77777777" w:rsidR="00435ECA" w:rsidRDefault="00435ECA">
    <w:pPr>
      <w:widowControl w:val="0"/>
      <w:pBdr>
        <w:top w:val="nil"/>
        <w:left w:val="nil"/>
        <w:bottom w:val="nil"/>
        <w:right w:val="nil"/>
        <w:between w:val="nil"/>
      </w:pBdr>
      <w:spacing w:after="0" w:line="276" w:lineRule="auto"/>
    </w:pPr>
  </w:p>
  <w:tbl>
    <w:tblPr>
      <w:tblStyle w:val="af9"/>
      <w:tblW w:w="9026" w:type="dxa"/>
      <w:tblBorders>
        <w:top w:val="nil"/>
        <w:left w:val="nil"/>
        <w:bottom w:val="single" w:sz="4" w:space="0" w:color="FFF5C4"/>
        <w:right w:val="nil"/>
        <w:insideH w:val="nil"/>
        <w:insideV w:val="nil"/>
      </w:tblBorders>
      <w:tblLayout w:type="fixed"/>
      <w:tblLook w:val="0400" w:firstRow="0" w:lastRow="0" w:firstColumn="0" w:lastColumn="0" w:noHBand="0" w:noVBand="1"/>
    </w:tblPr>
    <w:tblGrid>
      <w:gridCol w:w="9026"/>
    </w:tblGrid>
    <w:tr w:rsidR="00435ECA" w14:paraId="0709D724" w14:textId="77777777">
      <w:tc>
        <w:tcPr>
          <w:tcW w:w="9026" w:type="dxa"/>
          <w:tcBorders>
            <w:bottom w:val="single" w:sz="4" w:space="0" w:color="E2EEBE"/>
          </w:tcBorders>
        </w:tcPr>
        <w:p w14:paraId="04C14F3F" w14:textId="77777777" w:rsidR="00435ECA" w:rsidRDefault="00000000">
          <w:pPr>
            <w:pBdr>
              <w:top w:val="nil"/>
              <w:left w:val="nil"/>
              <w:bottom w:val="nil"/>
              <w:right w:val="nil"/>
              <w:between w:val="nil"/>
            </w:pBdr>
            <w:tabs>
              <w:tab w:val="center" w:pos="4513"/>
              <w:tab w:val="right" w:pos="9026"/>
            </w:tabs>
            <w:spacing w:after="120"/>
            <w:rPr>
              <w:sz w:val="20"/>
              <w:szCs w:val="20"/>
            </w:rPr>
          </w:pPr>
          <w:r>
            <w:rPr>
              <w:sz w:val="20"/>
              <w:szCs w:val="20"/>
            </w:rPr>
            <w:t>Weblinks and resources</w:t>
          </w:r>
        </w:p>
      </w:tc>
    </w:tr>
  </w:tbl>
  <w:p w14:paraId="1F8F3CD9" w14:textId="77777777" w:rsidR="00435ECA" w:rsidRDefault="00435ECA">
    <w:pPr>
      <w:pBdr>
        <w:top w:val="nil"/>
        <w:left w:val="nil"/>
        <w:bottom w:val="nil"/>
        <w:right w:val="nil"/>
        <w:between w:val="nil"/>
      </w:pBdr>
      <w:tabs>
        <w:tab w:val="center" w:pos="4513"/>
        <w:tab w:val="right" w:pos="9026"/>
      </w:tabs>
      <w:spacing w:after="0" w:line="240" w:lineRule="auto"/>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6127CE" w14:textId="77777777" w:rsidR="00435ECA" w:rsidRDefault="00435ECA">
    <w:pPr>
      <w:widowControl w:val="0"/>
      <w:pBdr>
        <w:top w:val="nil"/>
        <w:left w:val="nil"/>
        <w:bottom w:val="nil"/>
        <w:right w:val="nil"/>
        <w:between w:val="nil"/>
      </w:pBdr>
      <w:spacing w:after="0" w:line="276" w:lineRule="auto"/>
    </w:pPr>
  </w:p>
  <w:tbl>
    <w:tblPr>
      <w:tblStyle w:val="afa"/>
      <w:tblW w:w="9026" w:type="dxa"/>
      <w:tblBorders>
        <w:top w:val="nil"/>
        <w:left w:val="nil"/>
        <w:bottom w:val="single" w:sz="4" w:space="0" w:color="FFF5C4"/>
        <w:right w:val="nil"/>
        <w:insideH w:val="nil"/>
        <w:insideV w:val="nil"/>
      </w:tblBorders>
      <w:tblLayout w:type="fixed"/>
      <w:tblLook w:val="0400" w:firstRow="0" w:lastRow="0" w:firstColumn="0" w:lastColumn="0" w:noHBand="0" w:noVBand="1"/>
    </w:tblPr>
    <w:tblGrid>
      <w:gridCol w:w="9026"/>
    </w:tblGrid>
    <w:tr w:rsidR="00435ECA" w14:paraId="40A3D962" w14:textId="77777777">
      <w:tc>
        <w:tcPr>
          <w:tcW w:w="9026" w:type="dxa"/>
          <w:tcBorders>
            <w:bottom w:val="single" w:sz="4" w:space="0" w:color="E2EEBE"/>
          </w:tcBorders>
        </w:tcPr>
        <w:p w14:paraId="13410685" w14:textId="77777777" w:rsidR="00435ECA" w:rsidRDefault="00000000">
          <w:pPr>
            <w:pBdr>
              <w:top w:val="nil"/>
              <w:left w:val="nil"/>
              <w:bottom w:val="nil"/>
              <w:right w:val="nil"/>
              <w:between w:val="nil"/>
            </w:pBdr>
            <w:tabs>
              <w:tab w:val="center" w:pos="4513"/>
              <w:tab w:val="right" w:pos="9026"/>
            </w:tabs>
            <w:spacing w:after="120"/>
            <w:jc w:val="right"/>
            <w:rPr>
              <w:sz w:val="20"/>
              <w:szCs w:val="20"/>
            </w:rPr>
          </w:pPr>
          <w:r>
            <w:rPr>
              <w:sz w:val="20"/>
              <w:szCs w:val="20"/>
            </w:rPr>
            <w:t>Weblinks and resources</w:t>
          </w:r>
        </w:p>
      </w:tc>
    </w:tr>
  </w:tbl>
  <w:p w14:paraId="68D75FDD" w14:textId="77777777" w:rsidR="00435ECA" w:rsidRDefault="00435ECA">
    <w:pPr>
      <w:pBdr>
        <w:top w:val="nil"/>
        <w:left w:val="nil"/>
        <w:bottom w:val="nil"/>
        <w:right w:val="nil"/>
        <w:between w:val="nil"/>
      </w:pBdr>
      <w:tabs>
        <w:tab w:val="center" w:pos="4513"/>
        <w:tab w:val="right" w:pos="9026"/>
        <w:tab w:val="left" w:pos="709"/>
      </w:tabs>
      <w:spacing w:after="0" w:line="240" w:lineRule="auto"/>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2FFC86" w14:textId="77777777" w:rsidR="00435ECA" w:rsidRDefault="00435ECA">
    <w:pPr>
      <w:widowControl w:val="0"/>
      <w:pBdr>
        <w:top w:val="nil"/>
        <w:left w:val="nil"/>
        <w:bottom w:val="nil"/>
        <w:right w:val="nil"/>
        <w:between w:val="nil"/>
      </w:pBdr>
      <w:spacing w:after="0" w:line="276" w:lineRule="auto"/>
    </w:pPr>
  </w:p>
  <w:tbl>
    <w:tblPr>
      <w:tblStyle w:val="afb"/>
      <w:tblW w:w="9026" w:type="dxa"/>
      <w:tblBorders>
        <w:top w:val="nil"/>
        <w:left w:val="nil"/>
        <w:bottom w:val="single" w:sz="4" w:space="0" w:color="FFF5C4"/>
        <w:right w:val="nil"/>
        <w:insideH w:val="nil"/>
        <w:insideV w:val="nil"/>
      </w:tblBorders>
      <w:tblLayout w:type="fixed"/>
      <w:tblLook w:val="0400" w:firstRow="0" w:lastRow="0" w:firstColumn="0" w:lastColumn="0" w:noHBand="0" w:noVBand="1"/>
    </w:tblPr>
    <w:tblGrid>
      <w:gridCol w:w="9026"/>
    </w:tblGrid>
    <w:tr w:rsidR="00435ECA" w14:paraId="7BB7DBF6" w14:textId="77777777">
      <w:tc>
        <w:tcPr>
          <w:tcW w:w="9026" w:type="dxa"/>
          <w:tcBorders>
            <w:bottom w:val="single" w:sz="4" w:space="0" w:color="E2EEBE"/>
          </w:tcBorders>
        </w:tcPr>
        <w:p w14:paraId="05F74FAA" w14:textId="77777777" w:rsidR="00435ECA" w:rsidRDefault="00000000">
          <w:pPr>
            <w:pBdr>
              <w:top w:val="nil"/>
              <w:left w:val="nil"/>
              <w:bottom w:val="nil"/>
              <w:right w:val="nil"/>
              <w:between w:val="nil"/>
            </w:pBdr>
            <w:tabs>
              <w:tab w:val="center" w:pos="4513"/>
              <w:tab w:val="right" w:pos="9026"/>
            </w:tabs>
            <w:spacing w:after="120"/>
            <w:jc w:val="right"/>
            <w:rPr>
              <w:sz w:val="20"/>
              <w:szCs w:val="20"/>
            </w:rPr>
          </w:pPr>
          <w:r>
            <w:rPr>
              <w:sz w:val="20"/>
              <w:szCs w:val="20"/>
            </w:rPr>
            <w:t>Terms of use and disclaimer of liability</w:t>
          </w:r>
        </w:p>
      </w:tc>
    </w:tr>
  </w:tbl>
  <w:p w14:paraId="577E6DD5" w14:textId="77777777" w:rsidR="00435ECA" w:rsidRDefault="00435ECA">
    <w:pPr>
      <w:pBdr>
        <w:top w:val="nil"/>
        <w:left w:val="nil"/>
        <w:bottom w:val="nil"/>
        <w:right w:val="nil"/>
        <w:between w:val="nil"/>
      </w:pBdr>
      <w:tabs>
        <w:tab w:val="center" w:pos="4513"/>
        <w:tab w:val="right" w:pos="9026"/>
        <w:tab w:val="left" w:pos="709"/>
      </w:tabs>
      <w:spacing w:after="0" w:line="240" w:lineRule="aut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050E7D"/>
    <w:multiLevelType w:val="multilevel"/>
    <w:tmpl w:val="F7B8D76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 w15:restartNumberingAfterBreak="0">
    <w:nsid w:val="06203102"/>
    <w:multiLevelType w:val="multilevel"/>
    <w:tmpl w:val="C316D246"/>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 w15:restartNumberingAfterBreak="0">
    <w:nsid w:val="0C932322"/>
    <w:multiLevelType w:val="multilevel"/>
    <w:tmpl w:val="27123392"/>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 w15:restartNumberingAfterBreak="0">
    <w:nsid w:val="0E3E0390"/>
    <w:multiLevelType w:val="multilevel"/>
    <w:tmpl w:val="AFBA020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10A54593"/>
    <w:multiLevelType w:val="multilevel"/>
    <w:tmpl w:val="CE6212A2"/>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5" w15:restartNumberingAfterBreak="0">
    <w:nsid w:val="15A6471C"/>
    <w:multiLevelType w:val="multilevel"/>
    <w:tmpl w:val="71ECD07C"/>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 w15:restartNumberingAfterBreak="0">
    <w:nsid w:val="23F51B20"/>
    <w:multiLevelType w:val="multilevel"/>
    <w:tmpl w:val="A7C85098"/>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7" w15:restartNumberingAfterBreak="0">
    <w:nsid w:val="26E428C3"/>
    <w:multiLevelType w:val="multilevel"/>
    <w:tmpl w:val="FECED53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8" w15:restartNumberingAfterBreak="0">
    <w:nsid w:val="32FB10B3"/>
    <w:multiLevelType w:val="multilevel"/>
    <w:tmpl w:val="C5D281D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9" w15:restartNumberingAfterBreak="0">
    <w:nsid w:val="3B1E39FD"/>
    <w:multiLevelType w:val="multilevel"/>
    <w:tmpl w:val="A02678E2"/>
    <w:lvl w:ilvl="0">
      <w:start w:val="1"/>
      <w:numFmt w:val="bullet"/>
      <w:lvlText w:val="●"/>
      <w:lvlJc w:val="left"/>
      <w:pPr>
        <w:ind w:left="1080" w:hanging="360"/>
      </w:pPr>
      <w:rPr>
        <w:rFonts w:ascii="Noto Sans Symbols" w:eastAsia="Noto Sans Symbols" w:hAnsi="Noto Sans Symbols" w:cs="Noto Sans Symbols"/>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Noto Sans Symbols" w:eastAsia="Noto Sans Symbols" w:hAnsi="Noto Sans Symbols" w:cs="Noto Sans Symbols"/>
      </w:rPr>
    </w:lvl>
    <w:lvl w:ilvl="3">
      <w:start w:val="1"/>
      <w:numFmt w:val="bullet"/>
      <w:lvlText w:val="●"/>
      <w:lvlJc w:val="left"/>
      <w:pPr>
        <w:ind w:left="3240" w:hanging="360"/>
      </w:pPr>
      <w:rPr>
        <w:rFonts w:ascii="Noto Sans Symbols" w:eastAsia="Noto Sans Symbols" w:hAnsi="Noto Sans Symbols" w:cs="Noto Sans Symbols"/>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Noto Sans Symbols" w:eastAsia="Noto Sans Symbols" w:hAnsi="Noto Sans Symbols" w:cs="Noto Sans Symbols"/>
      </w:rPr>
    </w:lvl>
    <w:lvl w:ilvl="6">
      <w:start w:val="1"/>
      <w:numFmt w:val="bullet"/>
      <w:lvlText w:val="●"/>
      <w:lvlJc w:val="left"/>
      <w:pPr>
        <w:ind w:left="5400" w:hanging="360"/>
      </w:pPr>
      <w:rPr>
        <w:rFonts w:ascii="Noto Sans Symbols" w:eastAsia="Noto Sans Symbols" w:hAnsi="Noto Sans Symbols" w:cs="Noto Sans Symbols"/>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Noto Sans Symbols" w:eastAsia="Noto Sans Symbols" w:hAnsi="Noto Sans Symbols" w:cs="Noto Sans Symbols"/>
      </w:rPr>
    </w:lvl>
  </w:abstractNum>
  <w:abstractNum w:abstractNumId="10" w15:restartNumberingAfterBreak="0">
    <w:nsid w:val="43C94238"/>
    <w:multiLevelType w:val="multilevel"/>
    <w:tmpl w:val="2FD218FC"/>
    <w:lvl w:ilvl="0">
      <w:start w:val="1"/>
      <w:numFmt w:val="bullet"/>
      <w:lvlText w:val="●"/>
      <w:lvlJc w:val="left"/>
      <w:pPr>
        <w:ind w:left="756" w:hanging="360"/>
      </w:pPr>
      <w:rPr>
        <w:rFonts w:ascii="Noto Sans Symbols" w:eastAsia="Noto Sans Symbols" w:hAnsi="Noto Sans Symbols" w:cs="Noto Sans Symbols"/>
      </w:rPr>
    </w:lvl>
    <w:lvl w:ilvl="1">
      <w:start w:val="1"/>
      <w:numFmt w:val="bullet"/>
      <w:lvlText w:val="o"/>
      <w:lvlJc w:val="left"/>
      <w:pPr>
        <w:ind w:left="1476" w:hanging="360"/>
      </w:pPr>
      <w:rPr>
        <w:rFonts w:ascii="Courier New" w:eastAsia="Courier New" w:hAnsi="Courier New" w:cs="Courier New"/>
      </w:rPr>
    </w:lvl>
    <w:lvl w:ilvl="2">
      <w:start w:val="1"/>
      <w:numFmt w:val="bullet"/>
      <w:lvlText w:val="▪"/>
      <w:lvlJc w:val="left"/>
      <w:pPr>
        <w:ind w:left="2196" w:hanging="360"/>
      </w:pPr>
      <w:rPr>
        <w:rFonts w:ascii="Noto Sans Symbols" w:eastAsia="Noto Sans Symbols" w:hAnsi="Noto Sans Symbols" w:cs="Noto Sans Symbols"/>
      </w:rPr>
    </w:lvl>
    <w:lvl w:ilvl="3">
      <w:start w:val="1"/>
      <w:numFmt w:val="bullet"/>
      <w:lvlText w:val="●"/>
      <w:lvlJc w:val="left"/>
      <w:pPr>
        <w:ind w:left="2916" w:hanging="360"/>
      </w:pPr>
      <w:rPr>
        <w:rFonts w:ascii="Noto Sans Symbols" w:eastAsia="Noto Sans Symbols" w:hAnsi="Noto Sans Symbols" w:cs="Noto Sans Symbols"/>
      </w:rPr>
    </w:lvl>
    <w:lvl w:ilvl="4">
      <w:start w:val="1"/>
      <w:numFmt w:val="bullet"/>
      <w:lvlText w:val="o"/>
      <w:lvlJc w:val="left"/>
      <w:pPr>
        <w:ind w:left="3636" w:hanging="360"/>
      </w:pPr>
      <w:rPr>
        <w:rFonts w:ascii="Courier New" w:eastAsia="Courier New" w:hAnsi="Courier New" w:cs="Courier New"/>
      </w:rPr>
    </w:lvl>
    <w:lvl w:ilvl="5">
      <w:start w:val="1"/>
      <w:numFmt w:val="bullet"/>
      <w:lvlText w:val="▪"/>
      <w:lvlJc w:val="left"/>
      <w:pPr>
        <w:ind w:left="4356" w:hanging="360"/>
      </w:pPr>
      <w:rPr>
        <w:rFonts w:ascii="Noto Sans Symbols" w:eastAsia="Noto Sans Symbols" w:hAnsi="Noto Sans Symbols" w:cs="Noto Sans Symbols"/>
      </w:rPr>
    </w:lvl>
    <w:lvl w:ilvl="6">
      <w:start w:val="1"/>
      <w:numFmt w:val="bullet"/>
      <w:lvlText w:val="●"/>
      <w:lvlJc w:val="left"/>
      <w:pPr>
        <w:ind w:left="5076" w:hanging="360"/>
      </w:pPr>
      <w:rPr>
        <w:rFonts w:ascii="Noto Sans Symbols" w:eastAsia="Noto Sans Symbols" w:hAnsi="Noto Sans Symbols" w:cs="Noto Sans Symbols"/>
      </w:rPr>
    </w:lvl>
    <w:lvl w:ilvl="7">
      <w:start w:val="1"/>
      <w:numFmt w:val="bullet"/>
      <w:lvlText w:val="o"/>
      <w:lvlJc w:val="left"/>
      <w:pPr>
        <w:ind w:left="5796" w:hanging="360"/>
      </w:pPr>
      <w:rPr>
        <w:rFonts w:ascii="Courier New" w:eastAsia="Courier New" w:hAnsi="Courier New" w:cs="Courier New"/>
      </w:rPr>
    </w:lvl>
    <w:lvl w:ilvl="8">
      <w:start w:val="1"/>
      <w:numFmt w:val="bullet"/>
      <w:lvlText w:val="▪"/>
      <w:lvlJc w:val="left"/>
      <w:pPr>
        <w:ind w:left="6516" w:hanging="360"/>
      </w:pPr>
      <w:rPr>
        <w:rFonts w:ascii="Noto Sans Symbols" w:eastAsia="Noto Sans Symbols" w:hAnsi="Noto Sans Symbols" w:cs="Noto Sans Symbols"/>
      </w:rPr>
    </w:lvl>
  </w:abstractNum>
  <w:abstractNum w:abstractNumId="11" w15:restartNumberingAfterBreak="0">
    <w:nsid w:val="488C77E7"/>
    <w:multiLevelType w:val="multilevel"/>
    <w:tmpl w:val="B1965B62"/>
    <w:lvl w:ilvl="0">
      <w:start w:val="1"/>
      <w:numFmt w:val="bullet"/>
      <w:lvlText w:val="●"/>
      <w:lvlJc w:val="left"/>
      <w:pPr>
        <w:ind w:left="360" w:hanging="360"/>
      </w:pPr>
      <w:rPr>
        <w:rFonts w:ascii="Noto Sans Symbols" w:eastAsia="Noto Sans Symbols" w:hAnsi="Noto Sans Symbols" w:cs="Noto Sans Symbols"/>
        <w:color w:val="000000"/>
      </w:rPr>
    </w:lvl>
    <w:lvl w:ilvl="1">
      <w:start w:val="1"/>
      <w:numFmt w:val="bullet"/>
      <w:lvlText w:val="o"/>
      <w:lvlJc w:val="left"/>
      <w:pPr>
        <w:ind w:left="567" w:hanging="360"/>
      </w:pPr>
      <w:rPr>
        <w:rFonts w:ascii="Courier New" w:hAnsi="Courier New" w:cs="Courier New" w:hint="default"/>
      </w:rPr>
    </w:lvl>
    <w:lvl w:ilvl="2">
      <w:start w:val="1"/>
      <w:numFmt w:val="bullet"/>
      <w:lvlText w:val="▪"/>
      <w:lvlJc w:val="left"/>
      <w:pPr>
        <w:ind w:left="1800" w:hanging="360"/>
      </w:pPr>
      <w:rPr>
        <w:rFonts w:ascii="Noto Sans Symbols" w:eastAsia="Noto Sans Symbols" w:hAnsi="Noto Sans Symbols" w:cs="Noto Sans Symbols"/>
      </w:rPr>
    </w:lvl>
    <w:lvl w:ilvl="3">
      <w:start w:val="1"/>
      <w:numFmt w:val="bullet"/>
      <w:lvlText w:val="●"/>
      <w:lvlJc w:val="left"/>
      <w:pPr>
        <w:ind w:left="2520" w:hanging="360"/>
      </w:pPr>
      <w:rPr>
        <w:rFonts w:ascii="Noto Sans Symbols" w:eastAsia="Noto Sans Symbols" w:hAnsi="Noto Sans Symbols" w:cs="Noto Sans Symbols"/>
      </w:rPr>
    </w:lvl>
    <w:lvl w:ilvl="4">
      <w:start w:val="1"/>
      <w:numFmt w:val="bullet"/>
      <w:lvlText w:val="o"/>
      <w:lvlJc w:val="left"/>
      <w:pPr>
        <w:ind w:left="3240" w:hanging="360"/>
      </w:pPr>
      <w:rPr>
        <w:rFonts w:ascii="Courier New" w:eastAsia="Courier New" w:hAnsi="Courier New" w:cs="Courier New"/>
      </w:rPr>
    </w:lvl>
    <w:lvl w:ilvl="5">
      <w:start w:val="1"/>
      <w:numFmt w:val="bullet"/>
      <w:lvlText w:val="▪"/>
      <w:lvlJc w:val="left"/>
      <w:pPr>
        <w:ind w:left="3960" w:hanging="360"/>
      </w:pPr>
      <w:rPr>
        <w:rFonts w:ascii="Noto Sans Symbols" w:eastAsia="Noto Sans Symbols" w:hAnsi="Noto Sans Symbols" w:cs="Noto Sans Symbols"/>
      </w:rPr>
    </w:lvl>
    <w:lvl w:ilvl="6">
      <w:start w:val="1"/>
      <w:numFmt w:val="bullet"/>
      <w:lvlText w:val="●"/>
      <w:lvlJc w:val="left"/>
      <w:pPr>
        <w:ind w:left="4680" w:hanging="360"/>
      </w:pPr>
      <w:rPr>
        <w:rFonts w:ascii="Noto Sans Symbols" w:eastAsia="Noto Sans Symbols" w:hAnsi="Noto Sans Symbols" w:cs="Noto Sans Symbols"/>
      </w:rPr>
    </w:lvl>
    <w:lvl w:ilvl="7">
      <w:start w:val="1"/>
      <w:numFmt w:val="bullet"/>
      <w:lvlText w:val="o"/>
      <w:lvlJc w:val="left"/>
      <w:pPr>
        <w:ind w:left="5400" w:hanging="360"/>
      </w:pPr>
      <w:rPr>
        <w:rFonts w:ascii="Courier New" w:eastAsia="Courier New" w:hAnsi="Courier New" w:cs="Courier New"/>
      </w:rPr>
    </w:lvl>
    <w:lvl w:ilvl="8">
      <w:start w:val="1"/>
      <w:numFmt w:val="bullet"/>
      <w:lvlText w:val="▪"/>
      <w:lvlJc w:val="left"/>
      <w:pPr>
        <w:ind w:left="6120" w:hanging="360"/>
      </w:pPr>
      <w:rPr>
        <w:rFonts w:ascii="Noto Sans Symbols" w:eastAsia="Noto Sans Symbols" w:hAnsi="Noto Sans Symbols" w:cs="Noto Sans Symbols"/>
      </w:rPr>
    </w:lvl>
  </w:abstractNum>
  <w:abstractNum w:abstractNumId="12" w15:restartNumberingAfterBreak="0">
    <w:nsid w:val="4C465D34"/>
    <w:multiLevelType w:val="multilevel"/>
    <w:tmpl w:val="D4A0A2BA"/>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3" w15:restartNumberingAfterBreak="0">
    <w:nsid w:val="56472781"/>
    <w:multiLevelType w:val="multilevel"/>
    <w:tmpl w:val="9760ECB0"/>
    <w:lvl w:ilvl="0">
      <w:numFmt w:val="bullet"/>
      <w:lvlText w:val="●"/>
      <w:lvlJc w:val="left"/>
      <w:pPr>
        <w:ind w:left="720" w:hanging="360"/>
      </w:pPr>
      <w:rPr>
        <w:rFonts w:ascii="Noto Sans Symbols" w:eastAsia="Noto Sans Symbols" w:hAnsi="Noto Sans Symbols" w:cs="Noto Sans Symbols"/>
      </w:rPr>
    </w:lvl>
    <w:lvl w:ilvl="1">
      <w:numFmt w:val="bullet"/>
      <w:lvlText w:val="●"/>
      <w:lvlJc w:val="left"/>
      <w:pPr>
        <w:ind w:left="1440" w:hanging="360"/>
      </w:pPr>
      <w:rPr>
        <w:rFonts w:ascii="Noto Sans Symbols" w:eastAsia="Noto Sans Symbols" w:hAnsi="Noto Sans Symbols" w:cs="Noto Sans Symbols"/>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Arial" w:eastAsia="Arial" w:hAnsi="Arial" w:cs="Arial"/>
      </w:rPr>
    </w:lvl>
    <w:lvl w:ilvl="4">
      <w:start w:val="1"/>
      <w:numFmt w:val="bullet"/>
      <w:lvlText w:val="•"/>
      <w:lvlJc w:val="left"/>
      <w:pPr>
        <w:ind w:left="3600" w:hanging="360"/>
      </w:pPr>
      <w:rPr>
        <w:rFonts w:ascii="Arial" w:eastAsia="Arial" w:hAnsi="Arial" w:cs="Arial"/>
      </w:rPr>
    </w:lvl>
    <w:lvl w:ilvl="5">
      <w:start w:val="1"/>
      <w:numFmt w:val="bullet"/>
      <w:lvlText w:val="•"/>
      <w:lvlJc w:val="left"/>
      <w:pPr>
        <w:ind w:left="4320" w:hanging="360"/>
      </w:pPr>
      <w:rPr>
        <w:rFonts w:ascii="Arial" w:eastAsia="Arial" w:hAnsi="Arial" w:cs="Arial"/>
      </w:rPr>
    </w:lvl>
    <w:lvl w:ilvl="6">
      <w:start w:val="1"/>
      <w:numFmt w:val="bullet"/>
      <w:lvlText w:val="•"/>
      <w:lvlJc w:val="left"/>
      <w:pPr>
        <w:ind w:left="5040" w:hanging="360"/>
      </w:pPr>
      <w:rPr>
        <w:rFonts w:ascii="Arial" w:eastAsia="Arial" w:hAnsi="Arial" w:cs="Arial"/>
      </w:rPr>
    </w:lvl>
    <w:lvl w:ilvl="7">
      <w:start w:val="1"/>
      <w:numFmt w:val="bullet"/>
      <w:lvlText w:val="•"/>
      <w:lvlJc w:val="left"/>
      <w:pPr>
        <w:ind w:left="5760" w:hanging="360"/>
      </w:pPr>
      <w:rPr>
        <w:rFonts w:ascii="Arial" w:eastAsia="Arial" w:hAnsi="Arial" w:cs="Arial"/>
      </w:rPr>
    </w:lvl>
    <w:lvl w:ilvl="8">
      <w:start w:val="1"/>
      <w:numFmt w:val="bullet"/>
      <w:lvlText w:val="•"/>
      <w:lvlJc w:val="left"/>
      <w:pPr>
        <w:ind w:left="6480" w:hanging="360"/>
      </w:pPr>
      <w:rPr>
        <w:rFonts w:ascii="Arial" w:eastAsia="Arial" w:hAnsi="Arial" w:cs="Arial"/>
      </w:rPr>
    </w:lvl>
  </w:abstractNum>
  <w:abstractNum w:abstractNumId="14" w15:restartNumberingAfterBreak="0">
    <w:nsid w:val="655F4A69"/>
    <w:multiLevelType w:val="multilevel"/>
    <w:tmpl w:val="A0964B0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5" w15:restartNumberingAfterBreak="0">
    <w:nsid w:val="67CE21FA"/>
    <w:multiLevelType w:val="multilevel"/>
    <w:tmpl w:val="7AD017A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080" w:hanging="360"/>
      </w:pPr>
      <w:rPr>
        <w:rFonts w:ascii="Noto Sans Symbols" w:eastAsia="Noto Sans Symbols" w:hAnsi="Noto Sans Symbols" w:cs="Noto Sans Symbols"/>
      </w:rPr>
    </w:lvl>
    <w:lvl w:ilvl="2">
      <w:start w:val="1"/>
      <w:numFmt w:val="bullet"/>
      <w:lvlText w:val="-"/>
      <w:lvlJc w:val="left"/>
      <w:pPr>
        <w:ind w:left="2160" w:hanging="360"/>
      </w:pPr>
      <w:rPr>
        <w:rFonts w:ascii="Arial" w:eastAsia="Arial" w:hAnsi="Arial" w:cs="Arial"/>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6" w15:restartNumberingAfterBreak="0">
    <w:nsid w:val="6811291F"/>
    <w:multiLevelType w:val="multilevel"/>
    <w:tmpl w:val="8FB20C0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7" w15:restartNumberingAfterBreak="0">
    <w:nsid w:val="68793330"/>
    <w:multiLevelType w:val="multilevel"/>
    <w:tmpl w:val="F536D5D4"/>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8" w15:restartNumberingAfterBreak="0">
    <w:nsid w:val="6AEA6829"/>
    <w:multiLevelType w:val="multilevel"/>
    <w:tmpl w:val="70AC14A4"/>
    <w:lvl w:ilvl="0">
      <w:start w:val="1"/>
      <w:numFmt w:val="bullet"/>
      <w:lvlText w:val="●"/>
      <w:lvlJc w:val="left"/>
      <w:pPr>
        <w:ind w:left="720" w:hanging="360"/>
      </w:pPr>
      <w:rPr>
        <w:rFonts w:ascii="Noto Sans Symbols" w:eastAsia="Noto Sans Symbols" w:hAnsi="Noto Sans Symbols" w:cs="Noto Sans Symbols"/>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9" w15:restartNumberingAfterBreak="0">
    <w:nsid w:val="78C15A43"/>
    <w:multiLevelType w:val="multilevel"/>
    <w:tmpl w:val="11402F4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num w:numId="1" w16cid:durableId="701367607">
    <w:abstractNumId w:val="5"/>
  </w:num>
  <w:num w:numId="2" w16cid:durableId="918488450">
    <w:abstractNumId w:val="2"/>
  </w:num>
  <w:num w:numId="3" w16cid:durableId="533813538">
    <w:abstractNumId w:val="12"/>
  </w:num>
  <w:num w:numId="4" w16cid:durableId="306015797">
    <w:abstractNumId w:val="9"/>
  </w:num>
  <w:num w:numId="5" w16cid:durableId="882597015">
    <w:abstractNumId w:val="1"/>
  </w:num>
  <w:num w:numId="6" w16cid:durableId="42952834">
    <w:abstractNumId w:val="19"/>
  </w:num>
  <w:num w:numId="7" w16cid:durableId="1051998200">
    <w:abstractNumId w:val="14"/>
  </w:num>
  <w:num w:numId="8" w16cid:durableId="1532649740">
    <w:abstractNumId w:val="10"/>
  </w:num>
  <w:num w:numId="9" w16cid:durableId="2067097527">
    <w:abstractNumId w:val="15"/>
  </w:num>
  <w:num w:numId="10" w16cid:durableId="1286960531">
    <w:abstractNumId w:val="17"/>
  </w:num>
  <w:num w:numId="11" w16cid:durableId="632096022">
    <w:abstractNumId w:val="7"/>
  </w:num>
  <w:num w:numId="12" w16cid:durableId="1864124001">
    <w:abstractNumId w:val="18"/>
  </w:num>
  <w:num w:numId="13" w16cid:durableId="1063867723">
    <w:abstractNumId w:val="16"/>
  </w:num>
  <w:num w:numId="14" w16cid:durableId="1862936658">
    <w:abstractNumId w:val="0"/>
  </w:num>
  <w:num w:numId="15" w16cid:durableId="1852719481">
    <w:abstractNumId w:val="13"/>
  </w:num>
  <w:num w:numId="16" w16cid:durableId="1900163108">
    <w:abstractNumId w:val="6"/>
  </w:num>
  <w:num w:numId="17" w16cid:durableId="574583254">
    <w:abstractNumId w:val="3"/>
  </w:num>
  <w:num w:numId="18" w16cid:durableId="677342914">
    <w:abstractNumId w:val="4"/>
  </w:num>
  <w:num w:numId="19" w16cid:durableId="434635319">
    <w:abstractNumId w:val="8"/>
  </w:num>
  <w:num w:numId="20" w16cid:durableId="165383139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TrueTypeFonts/>
  <w:proofState w:spelling="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35ECA"/>
    <w:rsid w:val="00207129"/>
    <w:rsid w:val="00295B48"/>
    <w:rsid w:val="003154FA"/>
    <w:rsid w:val="00345DD7"/>
    <w:rsid w:val="00435ECA"/>
    <w:rsid w:val="004864A8"/>
    <w:rsid w:val="00527C29"/>
    <w:rsid w:val="00531A57"/>
    <w:rsid w:val="005642ED"/>
    <w:rsid w:val="006278C7"/>
    <w:rsid w:val="00632F77"/>
    <w:rsid w:val="00732CA1"/>
    <w:rsid w:val="0073734B"/>
    <w:rsid w:val="007A5A46"/>
    <w:rsid w:val="007B4E14"/>
    <w:rsid w:val="007C49C9"/>
    <w:rsid w:val="007C59DE"/>
    <w:rsid w:val="007D6FEB"/>
    <w:rsid w:val="00817528"/>
    <w:rsid w:val="008446BE"/>
    <w:rsid w:val="008A0085"/>
    <w:rsid w:val="008B6CF2"/>
    <w:rsid w:val="009923DC"/>
    <w:rsid w:val="009A46F8"/>
    <w:rsid w:val="00B20FA9"/>
    <w:rsid w:val="00C164CE"/>
    <w:rsid w:val="00C71088"/>
    <w:rsid w:val="00CA1D5C"/>
    <w:rsid w:val="00DA74FA"/>
    <w:rsid w:val="00E05594"/>
    <w:rsid w:val="00E806FA"/>
    <w:rsid w:val="00E85A05"/>
    <w:rsid w:val="00EB251B"/>
    <w:rsid w:val="00FF7C8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ACEC5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color w:val="0D0D0D"/>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A0085"/>
  </w:style>
  <w:style w:type="paragraph" w:styleId="Heading1">
    <w:name w:val="heading 1"/>
    <w:basedOn w:val="Normal"/>
    <w:next w:val="Normal"/>
    <w:uiPriority w:val="9"/>
    <w:qFormat/>
    <w:pPr>
      <w:keepNext/>
      <w:keepLines/>
      <w:spacing w:before="240" w:after="200"/>
      <w:outlineLvl w:val="0"/>
    </w:pPr>
    <w:rPr>
      <w:color w:val="326367"/>
      <w:sz w:val="32"/>
      <w:szCs w:val="32"/>
    </w:rPr>
  </w:style>
  <w:style w:type="paragraph" w:styleId="Heading2">
    <w:name w:val="heading 2"/>
    <w:basedOn w:val="Normal"/>
    <w:next w:val="Normal"/>
    <w:uiPriority w:val="9"/>
    <w:unhideWhenUsed/>
    <w:qFormat/>
    <w:pPr>
      <w:keepNext/>
      <w:keepLines/>
      <w:spacing w:before="40" w:after="120"/>
      <w:outlineLvl w:val="1"/>
    </w:pPr>
    <w:rPr>
      <w:color w:val="326367"/>
      <w:sz w:val="28"/>
      <w:szCs w:val="28"/>
    </w:rPr>
  </w:style>
  <w:style w:type="paragraph" w:styleId="Heading3">
    <w:name w:val="heading 3"/>
    <w:basedOn w:val="Normal"/>
    <w:next w:val="Normal"/>
    <w:uiPriority w:val="9"/>
    <w:semiHidden/>
    <w:unhideWhenUsed/>
    <w:qFormat/>
    <w:pPr>
      <w:keepNext/>
      <w:keepLines/>
      <w:spacing w:before="40" w:after="0"/>
      <w:outlineLvl w:val="2"/>
    </w:pPr>
    <w:rPr>
      <w:rFonts w:ascii="Calibri" w:eastAsia="Calibri" w:hAnsi="Calibri" w:cs="Calibri"/>
      <w:color w:val="1F3863"/>
      <w:sz w:val="24"/>
      <w:szCs w:val="24"/>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uiPriority w:val="10"/>
    <w:qFormat/>
    <w:pPr>
      <w:pBdr>
        <w:top w:val="single" w:sz="4" w:space="6" w:color="FFFFFF"/>
        <w:left w:val="single" w:sz="4" w:space="10" w:color="FFFFFF"/>
        <w:bottom w:val="single" w:sz="4" w:space="8" w:color="FFFFFF"/>
        <w:right w:val="single" w:sz="4" w:space="10" w:color="FFFFFF"/>
      </w:pBdr>
      <w:shd w:val="clear" w:color="auto" w:fill="D2E8E9"/>
      <w:spacing w:before="3800" w:after="1600" w:line="240" w:lineRule="auto"/>
      <w:jc w:val="center"/>
    </w:pPr>
    <w:rPr>
      <w:b/>
      <w:sz w:val="100"/>
      <w:szCs w:val="100"/>
    </w:rPr>
  </w:style>
  <w:style w:type="paragraph" w:styleId="Subtitle">
    <w:name w:val="Subtitle"/>
    <w:basedOn w:val="Normal"/>
    <w:next w:val="Normal"/>
    <w:uiPriority w:val="11"/>
    <w:qFormat/>
    <w:pPr>
      <w:spacing w:after="0" w:line="240" w:lineRule="auto"/>
    </w:pPr>
    <w:rPr>
      <w:color w:val="326367"/>
      <w:sz w:val="36"/>
      <w:szCs w:val="36"/>
    </w:rPr>
  </w:style>
  <w:style w:type="table" w:customStyle="1" w:styleId="a">
    <w:basedOn w:val="TableNormal"/>
    <w:pPr>
      <w:spacing w:after="0" w:line="240" w:lineRule="auto"/>
    </w:pPr>
    <w:rPr>
      <w:rFonts w:ascii="Cambria" w:eastAsia="Cambria" w:hAnsi="Cambria" w:cs="Cambria"/>
      <w:color w:val="000000"/>
    </w:rPr>
    <w:tblPr>
      <w:tblStyleRowBandSize w:val="1"/>
      <w:tblStyleColBandSize w:val="1"/>
    </w:tblPr>
  </w:style>
  <w:style w:type="table" w:customStyle="1" w:styleId="a0">
    <w:basedOn w:val="TableNormal"/>
    <w:tblPr>
      <w:tblStyleRowBandSize w:val="1"/>
      <w:tblStyleColBandSize w:val="1"/>
      <w:tblCellMar>
        <w:left w:w="115" w:type="dxa"/>
        <w:right w:w="115" w:type="dxa"/>
      </w:tblCellMar>
    </w:tblPr>
  </w:style>
  <w:style w:type="table" w:customStyle="1" w:styleId="a1">
    <w:basedOn w:val="TableNormal"/>
    <w:tblPr>
      <w:tblStyleRowBandSize w:val="1"/>
      <w:tblStyleColBandSize w:val="1"/>
      <w:tblCellMar>
        <w:left w:w="115" w:type="dxa"/>
        <w:right w:w="115" w:type="dxa"/>
      </w:tblCellMar>
    </w:tblPr>
  </w:style>
  <w:style w:type="table" w:customStyle="1" w:styleId="a2">
    <w:basedOn w:val="TableNormal"/>
    <w:tblPr>
      <w:tblStyleRowBandSize w:val="1"/>
      <w:tblStyleColBandSize w:val="1"/>
      <w:tblCellMar>
        <w:left w:w="115" w:type="dxa"/>
        <w:right w:w="115" w:type="dxa"/>
      </w:tblCellMar>
    </w:tblPr>
  </w:style>
  <w:style w:type="table" w:customStyle="1" w:styleId="a3">
    <w:basedOn w:val="TableNormal"/>
    <w:tblPr>
      <w:tblStyleRowBandSize w:val="1"/>
      <w:tblStyleColBandSize w:val="1"/>
      <w:tblCellMar>
        <w:left w:w="115" w:type="dxa"/>
        <w:right w:w="115" w:type="dxa"/>
      </w:tblCellMar>
    </w:tblPr>
  </w:style>
  <w:style w:type="table" w:customStyle="1" w:styleId="a4">
    <w:basedOn w:val="TableNormal"/>
    <w:tblPr>
      <w:tblStyleRowBandSize w:val="1"/>
      <w:tblStyleColBandSize w:val="1"/>
      <w:tblCellMar>
        <w:left w:w="115" w:type="dxa"/>
        <w:right w:w="115" w:type="dxa"/>
      </w:tblCellMar>
    </w:tblPr>
  </w:style>
  <w:style w:type="table" w:customStyle="1" w:styleId="a5">
    <w:basedOn w:val="TableNormal"/>
    <w:pPr>
      <w:spacing w:after="0" w:line="240" w:lineRule="auto"/>
    </w:pPr>
    <w:tblPr>
      <w:tblStyleRowBandSize w:val="1"/>
      <w:tblStyleColBandSize w:val="1"/>
    </w:tblPr>
  </w:style>
  <w:style w:type="table" w:customStyle="1" w:styleId="a6">
    <w:basedOn w:val="TableNormal"/>
    <w:pPr>
      <w:spacing w:after="0" w:line="240" w:lineRule="auto"/>
    </w:pPr>
    <w:tblPr>
      <w:tblStyleRowBandSize w:val="1"/>
      <w:tblStyleColBandSize w:val="1"/>
    </w:tblPr>
  </w:style>
  <w:style w:type="table" w:customStyle="1" w:styleId="a7">
    <w:basedOn w:val="TableNormal"/>
    <w:pPr>
      <w:spacing w:after="0" w:line="240" w:lineRule="auto"/>
    </w:pPr>
    <w:tblPr>
      <w:tblStyleRowBandSize w:val="1"/>
      <w:tblStyleColBandSize w:val="1"/>
    </w:tblPr>
  </w:style>
  <w:style w:type="table" w:customStyle="1" w:styleId="a8">
    <w:basedOn w:val="TableNormal"/>
    <w:pPr>
      <w:spacing w:after="0" w:line="240" w:lineRule="auto"/>
    </w:pPr>
    <w:tblPr>
      <w:tblStyleRowBandSize w:val="1"/>
      <w:tblStyleColBandSize w:val="1"/>
    </w:tblPr>
  </w:style>
  <w:style w:type="table" w:customStyle="1" w:styleId="a9">
    <w:basedOn w:val="TableNormal"/>
    <w:pPr>
      <w:spacing w:after="0" w:line="240" w:lineRule="auto"/>
    </w:pPr>
    <w:tblPr>
      <w:tblStyleRowBandSize w:val="1"/>
      <w:tblStyleColBandSize w:val="1"/>
    </w:tblPr>
  </w:style>
  <w:style w:type="table" w:customStyle="1" w:styleId="aa">
    <w:basedOn w:val="TableNormal"/>
    <w:pPr>
      <w:spacing w:after="0" w:line="240" w:lineRule="auto"/>
    </w:pPr>
    <w:tblPr>
      <w:tblStyleRowBandSize w:val="1"/>
      <w:tblStyleColBandSize w:val="1"/>
    </w:tblPr>
  </w:style>
  <w:style w:type="table" w:customStyle="1" w:styleId="ab">
    <w:basedOn w:val="TableNormal"/>
    <w:pPr>
      <w:spacing w:after="0" w:line="240" w:lineRule="auto"/>
    </w:pPr>
    <w:tblPr>
      <w:tblStyleRowBandSize w:val="1"/>
      <w:tblStyleColBandSize w:val="1"/>
    </w:tblPr>
  </w:style>
  <w:style w:type="table" w:customStyle="1" w:styleId="ac">
    <w:basedOn w:val="TableNormal"/>
    <w:pPr>
      <w:spacing w:after="0" w:line="240" w:lineRule="auto"/>
    </w:pPr>
    <w:tblPr>
      <w:tblStyleRowBandSize w:val="1"/>
      <w:tblStyleColBandSize w:val="1"/>
    </w:tblPr>
  </w:style>
  <w:style w:type="table" w:customStyle="1" w:styleId="ad">
    <w:basedOn w:val="TableNormal"/>
    <w:pPr>
      <w:spacing w:after="0" w:line="240" w:lineRule="auto"/>
    </w:pPr>
    <w:tblPr>
      <w:tblStyleRowBandSize w:val="1"/>
      <w:tblStyleColBandSize w:val="1"/>
    </w:tblPr>
  </w:style>
  <w:style w:type="table" w:customStyle="1" w:styleId="ae">
    <w:basedOn w:val="TableNormal"/>
    <w:pPr>
      <w:spacing w:after="0" w:line="240" w:lineRule="auto"/>
    </w:pPr>
    <w:tblPr>
      <w:tblStyleRowBandSize w:val="1"/>
      <w:tblStyleColBandSize w:val="1"/>
    </w:tblPr>
  </w:style>
  <w:style w:type="character" w:styleId="Hyperlink">
    <w:name w:val="Hyperlink"/>
    <w:basedOn w:val="DefaultParagraphFont"/>
    <w:uiPriority w:val="99"/>
    <w:unhideWhenUsed/>
    <w:rsid w:val="00B1435B"/>
    <w:rPr>
      <w:color w:val="0000FF" w:themeColor="hyperlink"/>
      <w:u w:val="single"/>
    </w:rPr>
  </w:style>
  <w:style w:type="character" w:styleId="UnresolvedMention">
    <w:name w:val="Unresolved Mention"/>
    <w:basedOn w:val="DefaultParagraphFont"/>
    <w:uiPriority w:val="99"/>
    <w:semiHidden/>
    <w:unhideWhenUsed/>
    <w:rsid w:val="00B1435B"/>
    <w:rPr>
      <w:color w:val="605E5C"/>
      <w:shd w:val="clear" w:color="auto" w:fill="E1DFDD"/>
    </w:rPr>
  </w:style>
  <w:style w:type="paragraph" w:styleId="Header">
    <w:name w:val="header"/>
    <w:basedOn w:val="Normal"/>
    <w:link w:val="HeaderChar"/>
    <w:uiPriority w:val="99"/>
    <w:unhideWhenUsed/>
    <w:rsid w:val="00B1435B"/>
    <w:pPr>
      <w:tabs>
        <w:tab w:val="center" w:pos="4513"/>
        <w:tab w:val="right" w:pos="9026"/>
      </w:tabs>
      <w:spacing w:after="0" w:line="240" w:lineRule="auto"/>
    </w:pPr>
  </w:style>
  <w:style w:type="character" w:customStyle="1" w:styleId="HeaderChar">
    <w:name w:val="Header Char"/>
    <w:basedOn w:val="DefaultParagraphFont"/>
    <w:link w:val="Header"/>
    <w:uiPriority w:val="99"/>
    <w:rsid w:val="00B1435B"/>
  </w:style>
  <w:style w:type="paragraph" w:styleId="ListParagraph">
    <w:name w:val="List Paragraph"/>
    <w:basedOn w:val="Normal"/>
    <w:uiPriority w:val="34"/>
    <w:qFormat/>
    <w:rsid w:val="005827F7"/>
    <w:pPr>
      <w:ind w:left="720"/>
      <w:contextualSpacing/>
    </w:pPr>
  </w:style>
  <w:style w:type="table" w:styleId="TableGrid">
    <w:name w:val="Table Grid"/>
    <w:basedOn w:val="TableNormal"/>
    <w:uiPriority w:val="39"/>
    <w:rsid w:val="0049550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86112A"/>
    <w:rPr>
      <w:color w:val="800080" w:themeColor="followedHyperlink"/>
      <w:u w:val="single"/>
    </w:rPr>
  </w:style>
  <w:style w:type="paragraph" w:styleId="NormalWeb">
    <w:name w:val="Normal (Web)"/>
    <w:basedOn w:val="Normal"/>
    <w:uiPriority w:val="99"/>
    <w:semiHidden/>
    <w:unhideWhenUsed/>
    <w:rsid w:val="00526A4B"/>
    <w:pPr>
      <w:spacing w:before="100" w:beforeAutospacing="1" w:after="100" w:afterAutospacing="1" w:line="240" w:lineRule="auto"/>
    </w:pPr>
    <w:rPr>
      <w:rFonts w:ascii="Times New Roman" w:eastAsia="Times New Roman" w:hAnsi="Times New Roman" w:cs="Times New Roman"/>
      <w:color w:val="auto"/>
      <w:sz w:val="24"/>
      <w:szCs w:val="24"/>
    </w:rPr>
  </w:style>
  <w:style w:type="table" w:customStyle="1" w:styleId="af">
    <w:basedOn w:val="TableNormal"/>
    <w:tblPr>
      <w:tblStyleRowBandSize w:val="1"/>
      <w:tblStyleColBandSize w:val="1"/>
      <w:tblCellMar>
        <w:left w:w="115" w:type="dxa"/>
        <w:right w:w="115" w:type="dxa"/>
      </w:tblCellMar>
    </w:tblPr>
  </w:style>
  <w:style w:type="table" w:customStyle="1" w:styleId="af0">
    <w:basedOn w:val="TableNormal"/>
    <w:tblPr>
      <w:tblStyleRowBandSize w:val="1"/>
      <w:tblStyleColBandSize w:val="1"/>
      <w:tblCellMar>
        <w:left w:w="115" w:type="dxa"/>
        <w:right w:w="115" w:type="dxa"/>
      </w:tblCellMar>
    </w:tblPr>
  </w:style>
  <w:style w:type="table" w:customStyle="1" w:styleId="af1">
    <w:basedOn w:val="TableNormal"/>
    <w:tblPr>
      <w:tblStyleRowBandSize w:val="1"/>
      <w:tblStyleColBandSize w:val="1"/>
      <w:tblCellMar>
        <w:left w:w="115" w:type="dxa"/>
        <w:right w:w="115" w:type="dxa"/>
      </w:tblCellMar>
    </w:tblPr>
  </w:style>
  <w:style w:type="table" w:customStyle="1" w:styleId="af2">
    <w:basedOn w:val="TableNormal"/>
    <w:tblPr>
      <w:tblStyleRowBandSize w:val="1"/>
      <w:tblStyleColBandSize w:val="1"/>
      <w:tblCellMar>
        <w:left w:w="115" w:type="dxa"/>
        <w:right w:w="115" w:type="dxa"/>
      </w:tblCellMar>
    </w:tblPr>
  </w:style>
  <w:style w:type="table" w:customStyle="1" w:styleId="af3">
    <w:basedOn w:val="TableNormal"/>
    <w:tblPr>
      <w:tblStyleRowBandSize w:val="1"/>
      <w:tblStyleColBandSize w:val="1"/>
      <w:tblCellMar>
        <w:left w:w="115" w:type="dxa"/>
        <w:right w:w="115" w:type="dxa"/>
      </w:tblCellMar>
    </w:tblPr>
  </w:style>
  <w:style w:type="table" w:customStyle="1" w:styleId="af4">
    <w:basedOn w:val="TableNormal"/>
    <w:tblPr>
      <w:tblStyleRowBandSize w:val="1"/>
      <w:tblStyleColBandSize w:val="1"/>
      <w:tblCellMar>
        <w:left w:w="115" w:type="dxa"/>
        <w:right w:w="115" w:type="dxa"/>
      </w:tblCellMar>
    </w:tblPr>
  </w:style>
  <w:style w:type="table" w:customStyle="1" w:styleId="af5">
    <w:basedOn w:val="TableNormal"/>
    <w:tblPr>
      <w:tblStyleRowBandSize w:val="1"/>
      <w:tblStyleColBandSize w:val="1"/>
      <w:tblCellMar>
        <w:left w:w="115" w:type="dxa"/>
        <w:right w:w="115" w:type="dxa"/>
      </w:tblCellMar>
    </w:tblPr>
  </w:style>
  <w:style w:type="table" w:customStyle="1" w:styleId="af6">
    <w:basedOn w:val="TableNormal"/>
    <w:tblPr>
      <w:tblStyleRowBandSize w:val="1"/>
      <w:tblStyleColBandSize w:val="1"/>
      <w:tblCellMar>
        <w:left w:w="115" w:type="dxa"/>
        <w:right w:w="115" w:type="dxa"/>
      </w:tblCellMar>
    </w:tblPr>
  </w:style>
  <w:style w:type="table" w:customStyle="1" w:styleId="af7">
    <w:basedOn w:val="TableNormal"/>
    <w:pPr>
      <w:spacing w:after="0" w:line="240" w:lineRule="auto"/>
    </w:pPr>
    <w:tblPr>
      <w:tblStyleRowBandSize w:val="1"/>
      <w:tblStyleColBandSize w:val="1"/>
    </w:tblPr>
  </w:style>
  <w:style w:type="table" w:customStyle="1" w:styleId="af8">
    <w:basedOn w:val="TableNormal"/>
    <w:pPr>
      <w:spacing w:after="0" w:line="240" w:lineRule="auto"/>
    </w:pPr>
    <w:tblPr>
      <w:tblStyleRowBandSize w:val="1"/>
      <w:tblStyleColBandSize w:val="1"/>
    </w:tblPr>
  </w:style>
  <w:style w:type="table" w:customStyle="1" w:styleId="af9">
    <w:basedOn w:val="TableNormal"/>
    <w:tblPr>
      <w:tblStyleRowBandSize w:val="1"/>
      <w:tblStyleColBandSize w:val="1"/>
      <w:tblCellMar>
        <w:left w:w="115" w:type="dxa"/>
        <w:right w:w="115" w:type="dxa"/>
      </w:tblCellMar>
    </w:tblPr>
  </w:style>
  <w:style w:type="table" w:customStyle="1" w:styleId="afa">
    <w:basedOn w:val="TableNormal"/>
    <w:pPr>
      <w:spacing w:after="0" w:line="240" w:lineRule="auto"/>
    </w:pPr>
    <w:tblPr>
      <w:tblStyleRowBandSize w:val="1"/>
      <w:tblStyleColBandSize w:val="1"/>
    </w:tblPr>
  </w:style>
  <w:style w:type="table" w:customStyle="1" w:styleId="afb">
    <w:basedOn w:val="TableNormal"/>
    <w:pPr>
      <w:spacing w:after="0" w:line="240" w:lineRule="auto"/>
    </w:pPr>
    <w:tblPr>
      <w:tblStyleRowBandSize w:val="1"/>
      <w:tblStyleColBandSize w:val="1"/>
    </w:tblPr>
  </w:style>
  <w:style w:type="table" w:customStyle="1" w:styleId="afc">
    <w:basedOn w:val="TableNormal"/>
    <w:pPr>
      <w:spacing w:after="0" w:line="240" w:lineRule="auto"/>
    </w:pPr>
    <w:tblPr>
      <w:tblStyleRowBandSize w:val="1"/>
      <w:tblStyleColBandSize w:val="1"/>
    </w:tblPr>
  </w:style>
  <w:style w:type="table" w:customStyle="1" w:styleId="afd">
    <w:basedOn w:val="TableNormal"/>
    <w:pPr>
      <w:spacing w:after="0" w:line="240" w:lineRule="auto"/>
    </w:pPr>
    <w:tblPr>
      <w:tblStyleRowBandSize w:val="1"/>
      <w:tblStyleColBandSize w:val="1"/>
    </w:tblPr>
  </w:style>
  <w:style w:type="table" w:customStyle="1" w:styleId="afe">
    <w:basedOn w:val="TableNormal"/>
    <w:pPr>
      <w:spacing w:after="0" w:line="240" w:lineRule="auto"/>
    </w:pPr>
    <w:tblPr>
      <w:tblStyleRowBandSize w:val="1"/>
      <w:tblStyleColBandSize w:val="1"/>
    </w:tblPr>
  </w:style>
  <w:style w:type="table" w:customStyle="1" w:styleId="aff">
    <w:basedOn w:val="TableNormal"/>
    <w:pPr>
      <w:spacing w:after="0" w:line="240" w:lineRule="auto"/>
    </w:pPr>
    <w:tblPr>
      <w:tblStyleRowBandSize w:val="1"/>
      <w:tblStyleColBandSize w:val="1"/>
    </w:tblPr>
  </w:style>
  <w:style w:type="table" w:customStyle="1" w:styleId="aff0">
    <w:basedOn w:val="TableNormal"/>
    <w:pPr>
      <w:spacing w:after="0" w:line="240" w:lineRule="auto"/>
    </w:pPr>
    <w:tblPr>
      <w:tblStyleRowBandSize w:val="1"/>
      <w:tblStyleColBandSize w:val="1"/>
    </w:tblPr>
  </w:style>
  <w:style w:type="table" w:customStyle="1" w:styleId="aff1">
    <w:basedOn w:val="TableNormal"/>
    <w:pPr>
      <w:spacing w:after="0" w:line="240" w:lineRule="auto"/>
    </w:pPr>
    <w:tblPr>
      <w:tblStyleRowBandSize w:val="1"/>
      <w:tblStyleColBandSize w:val="1"/>
    </w:tblPr>
  </w:style>
  <w:style w:type="table" w:customStyle="1" w:styleId="aff2">
    <w:basedOn w:val="TableNormal"/>
    <w:pPr>
      <w:spacing w:after="0" w:line="240" w:lineRule="auto"/>
    </w:pPr>
    <w:tblPr>
      <w:tblStyleRowBandSize w:val="1"/>
      <w:tblStyleColBandSize w:val="1"/>
    </w:tblPr>
  </w:style>
  <w:style w:type="paragraph" w:styleId="Footer">
    <w:name w:val="footer"/>
    <w:basedOn w:val="Normal"/>
    <w:link w:val="FooterChar"/>
    <w:uiPriority w:val="99"/>
    <w:unhideWhenUsed/>
    <w:rsid w:val="00632F77"/>
    <w:pPr>
      <w:tabs>
        <w:tab w:val="center" w:pos="4680"/>
        <w:tab w:val="right" w:pos="9360"/>
      </w:tabs>
      <w:spacing w:after="0" w:line="240" w:lineRule="auto"/>
    </w:pPr>
    <w:rPr>
      <w:rFonts w:asciiTheme="minorHAnsi" w:eastAsiaTheme="minorEastAsia" w:hAnsiTheme="minorHAnsi" w:cs="Times New Roman"/>
      <w:color w:val="auto"/>
      <w:lang w:val="en-US" w:eastAsia="en-US"/>
    </w:rPr>
  </w:style>
  <w:style w:type="character" w:customStyle="1" w:styleId="FooterChar">
    <w:name w:val="Footer Char"/>
    <w:basedOn w:val="DefaultParagraphFont"/>
    <w:link w:val="Footer"/>
    <w:uiPriority w:val="99"/>
    <w:rsid w:val="00632F77"/>
    <w:rPr>
      <w:rFonts w:asciiTheme="minorHAnsi" w:eastAsiaTheme="minorEastAsia" w:hAnsiTheme="minorHAnsi" w:cs="Times New Roman"/>
      <w:color w:val="auto"/>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6999984">
      <w:bodyDiv w:val="1"/>
      <w:marLeft w:val="0"/>
      <w:marRight w:val="0"/>
      <w:marTop w:val="0"/>
      <w:marBottom w:val="0"/>
      <w:divBdr>
        <w:top w:val="none" w:sz="0" w:space="0" w:color="auto"/>
        <w:left w:val="none" w:sz="0" w:space="0" w:color="auto"/>
        <w:bottom w:val="none" w:sz="0" w:space="0" w:color="auto"/>
        <w:right w:val="none" w:sz="0" w:space="0" w:color="auto"/>
      </w:divBdr>
    </w:div>
    <w:div w:id="933170299">
      <w:bodyDiv w:val="1"/>
      <w:marLeft w:val="0"/>
      <w:marRight w:val="0"/>
      <w:marTop w:val="0"/>
      <w:marBottom w:val="0"/>
      <w:divBdr>
        <w:top w:val="none" w:sz="0" w:space="0" w:color="auto"/>
        <w:left w:val="none" w:sz="0" w:space="0" w:color="auto"/>
        <w:bottom w:val="none" w:sz="0" w:space="0" w:color="auto"/>
        <w:right w:val="none" w:sz="0" w:space="0" w:color="auto"/>
      </w:divBdr>
    </w:div>
    <w:div w:id="942306631">
      <w:bodyDiv w:val="1"/>
      <w:marLeft w:val="0"/>
      <w:marRight w:val="0"/>
      <w:marTop w:val="0"/>
      <w:marBottom w:val="0"/>
      <w:divBdr>
        <w:top w:val="none" w:sz="0" w:space="0" w:color="auto"/>
        <w:left w:val="none" w:sz="0" w:space="0" w:color="auto"/>
        <w:bottom w:val="none" w:sz="0" w:space="0" w:color="auto"/>
        <w:right w:val="none" w:sz="0" w:space="0" w:color="auto"/>
      </w:divBdr>
    </w:div>
    <w:div w:id="1469011749">
      <w:bodyDiv w:val="1"/>
      <w:marLeft w:val="0"/>
      <w:marRight w:val="0"/>
      <w:marTop w:val="0"/>
      <w:marBottom w:val="0"/>
      <w:divBdr>
        <w:top w:val="none" w:sz="0" w:space="0" w:color="auto"/>
        <w:left w:val="none" w:sz="0" w:space="0" w:color="auto"/>
        <w:bottom w:val="none" w:sz="0" w:space="0" w:color="auto"/>
        <w:right w:val="none" w:sz="0" w:space="0" w:color="auto"/>
      </w:divBdr>
    </w:div>
    <w:div w:id="2112623427">
      <w:bodyDiv w:val="1"/>
      <w:marLeft w:val="0"/>
      <w:marRight w:val="0"/>
      <w:marTop w:val="0"/>
      <w:marBottom w:val="0"/>
      <w:divBdr>
        <w:top w:val="none" w:sz="0" w:space="0" w:color="auto"/>
        <w:left w:val="none" w:sz="0" w:space="0" w:color="auto"/>
        <w:bottom w:val="none" w:sz="0" w:space="0" w:color="auto"/>
        <w:right w:val="none" w:sz="0" w:space="0" w:color="auto"/>
      </w:divBdr>
    </w:div>
    <w:div w:id="211913283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www.solentscales.co.uk/blog/why-is-calibration-so-important-for-industrial-scales/" TargetMode="External"/><Relationship Id="rId21" Type="http://schemas.openxmlformats.org/officeDocument/2006/relationships/hyperlink" Target="http://www.metrohm.com/en_gb/discover/blog/2024/calibrate-pH-meter.html" TargetMode="External"/><Relationship Id="rId42" Type="http://schemas.openxmlformats.org/officeDocument/2006/relationships/footer" Target="footer5.xml"/><Relationship Id="rId47" Type="http://schemas.openxmlformats.org/officeDocument/2006/relationships/hyperlink" Target="http://www.technicaleducationnetworks.org.uk/health-science/good-scientific-and-clinical-practice-health/" TargetMode="External"/><Relationship Id="rId63" Type="http://schemas.openxmlformats.org/officeDocument/2006/relationships/hyperlink" Target="https://uk.rs-online.com/web/content/discovery/ideas-and-advice/weighing-scales-guide" TargetMode="External"/><Relationship Id="rId68" Type="http://schemas.openxmlformats.org/officeDocument/2006/relationships/hyperlink" Target="https://www.youtube.com/playlist?list=PL05CIlRfHw9iJ-Ga_OSWeRXU_ZDyaKJ5v" TargetMode="External"/><Relationship Id="rId16" Type="http://schemas.openxmlformats.org/officeDocument/2006/relationships/header" Target="header2.xml"/><Relationship Id="rId11" Type="http://schemas.openxmlformats.org/officeDocument/2006/relationships/endnotes" Target="endnotes.xml"/><Relationship Id="rId24" Type="http://schemas.openxmlformats.org/officeDocument/2006/relationships/hyperlink" Target="http://www.thelabstore.co.uk/water-quality-products/conductivity-meters/" TargetMode="External"/><Relationship Id="rId32" Type="http://schemas.openxmlformats.org/officeDocument/2006/relationships/hyperlink" Target="https://www.youtube.com/playlist?list=PL05CIlRfHw9iJ-Ga_OSWeRXU_ZDyaKJ5v" TargetMode="External"/><Relationship Id="rId37" Type="http://schemas.openxmlformats.org/officeDocument/2006/relationships/header" Target="header3.xml"/><Relationship Id="rId40" Type="http://schemas.openxmlformats.org/officeDocument/2006/relationships/footer" Target="footer4.xml"/><Relationship Id="rId45" Type="http://schemas.openxmlformats.org/officeDocument/2006/relationships/hyperlink" Target="https://vimeo.com/1060452102?share=copy" TargetMode="External"/><Relationship Id="rId53" Type="http://schemas.openxmlformats.org/officeDocument/2006/relationships/hyperlink" Target="http://www.ncfe.org.uk/qualification-search/qualification-detail/t-level-technical-qualification-in-science-level-3-delivered-by-ncfe-883" TargetMode="External"/><Relationship Id="rId58" Type="http://schemas.openxmlformats.org/officeDocument/2006/relationships/hyperlink" Target="http://www.ncbionetwork.org/educational-resources/elearning/ph-meter-calibration" TargetMode="External"/><Relationship Id="rId66" Type="http://schemas.openxmlformats.org/officeDocument/2006/relationships/hyperlink" Target="http://www.youtube.com/watch?app=desktop&amp;v=fyOV9iyZMNY" TargetMode="External"/><Relationship Id="rId74" Type="http://schemas.openxmlformats.org/officeDocument/2006/relationships/header" Target="header9.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yperlink" Target="https://uk.rs-online.com/web/content/discovery/ideas-and-advice/thermometer-calibration-guide" TargetMode="External"/><Relationship Id="rId19" Type="http://schemas.openxmlformats.org/officeDocument/2006/relationships/hyperlink" Target="https://bitesizebio.com/8750/how-to-care-for-your-ph-meter/" TargetMode="External"/><Relationship Id="rId14" Type="http://schemas.openxmlformats.org/officeDocument/2006/relationships/footer" Target="footer1.xml"/><Relationship Id="rId22" Type="http://schemas.openxmlformats.org/officeDocument/2006/relationships/hyperlink" Target="http://www.ncbionetwork.org/educational-resources/elearning/ph-meter-calibration" TargetMode="External"/><Relationship Id="rId27" Type="http://schemas.openxmlformats.org/officeDocument/2006/relationships/hyperlink" Target="https://uk.rs-online.com/web/content/discovery/ideas-and-advice/weighing-scales-guide" TargetMode="External"/><Relationship Id="rId30" Type="http://schemas.openxmlformats.org/officeDocument/2006/relationships/hyperlink" Target="http://www.youtube.com/watch?app=desktop&amp;v=fyOV9iyZMNY" TargetMode="External"/><Relationship Id="rId35" Type="http://schemas.openxmlformats.org/officeDocument/2006/relationships/hyperlink" Target="http://www.technicaleducationnetworks.org.uk/contact" TargetMode="External"/><Relationship Id="rId43" Type="http://schemas.openxmlformats.org/officeDocument/2006/relationships/hyperlink" Target="https://science.cleapss.org.uk/Resource/RB018-Buffer-solutions.pdf" TargetMode="External"/><Relationship Id="rId48" Type="http://schemas.openxmlformats.org/officeDocument/2006/relationships/header" Target="header7.xml"/><Relationship Id="rId56" Type="http://schemas.openxmlformats.org/officeDocument/2006/relationships/hyperlink" Target="https://science.cleapss.org.uk/resource/ph-meter-calibration.vid" TargetMode="External"/><Relationship Id="rId64" Type="http://schemas.openxmlformats.org/officeDocument/2006/relationships/hyperlink" Target="https://eprintspublications.npl.co.uk/3026/" TargetMode="External"/><Relationship Id="rId69" Type="http://schemas.openxmlformats.org/officeDocument/2006/relationships/hyperlink" Target="http://www.technicaleducationnetworks.org.uk/" TargetMode="External"/><Relationship Id="rId77" Type="http://schemas.openxmlformats.org/officeDocument/2006/relationships/header" Target="header11.xml"/><Relationship Id="rId8" Type="http://schemas.openxmlformats.org/officeDocument/2006/relationships/settings" Target="settings.xml"/><Relationship Id="rId51" Type="http://schemas.openxmlformats.org/officeDocument/2006/relationships/header" Target="header8.xml"/><Relationship Id="rId72" Type="http://schemas.openxmlformats.org/officeDocument/2006/relationships/hyperlink" Target="http://www.technicaleducationnetworks.org.uk/health-science/good-scientific-and-clinical-practice-health/" TargetMode="External"/><Relationship Id="rId3" Type="http://schemas.openxmlformats.org/officeDocument/2006/relationships/customXml" Target="../customXml/item3.xml"/><Relationship Id="rId12" Type="http://schemas.openxmlformats.org/officeDocument/2006/relationships/hyperlink" Target="http://www.ncfe.org.uk/qualification-search/qualification-detail/t-level-technical-qualification-in-science-level-3-delivered-by-ncfe-883" TargetMode="External"/><Relationship Id="rId17" Type="http://schemas.openxmlformats.org/officeDocument/2006/relationships/footer" Target="footer3.xml"/><Relationship Id="rId25" Type="http://schemas.openxmlformats.org/officeDocument/2006/relationships/hyperlink" Target="https://uk.rs-online.com/web/content/discovery/ideas-and-advice/thermometer-calibration-guide" TargetMode="External"/><Relationship Id="rId33" Type="http://schemas.openxmlformats.org/officeDocument/2006/relationships/image" Target="media/image3.png"/><Relationship Id="rId38" Type="http://schemas.openxmlformats.org/officeDocument/2006/relationships/header" Target="header4.xml"/><Relationship Id="rId46" Type="http://schemas.openxmlformats.org/officeDocument/2006/relationships/hyperlink" Target="http://www.technicaleducationnetworks.org.uk/health-science/working-in-the-health-and-science-sectors/" TargetMode="External"/><Relationship Id="rId59" Type="http://schemas.openxmlformats.org/officeDocument/2006/relationships/hyperlink" Target="https://anaestheasier.co.uk/arterial-blood-gas-measurement/" TargetMode="External"/><Relationship Id="rId67" Type="http://schemas.openxmlformats.org/officeDocument/2006/relationships/hyperlink" Target="http://www.integra-biosciences.com/united-kingdom/en/calibration-check-how-calculate-accuracy-and-precision-pipette" TargetMode="External"/><Relationship Id="rId20" Type="http://schemas.openxmlformats.org/officeDocument/2006/relationships/hyperlink" Target="https://science.cleapss.org.uk/resource/ph-meter-calibration.vid" TargetMode="External"/><Relationship Id="rId41" Type="http://schemas.openxmlformats.org/officeDocument/2006/relationships/header" Target="header6.xml"/><Relationship Id="rId54" Type="http://schemas.openxmlformats.org/officeDocument/2006/relationships/hyperlink" Target="https://assets.thermofisher.com/TFS-Assets/CMD/Product-Bulletins/TN-ph-calibration-procedure-for-optimal-measurement-precision-T-PHCAL-EN.pdf" TargetMode="External"/><Relationship Id="rId62" Type="http://schemas.openxmlformats.org/officeDocument/2006/relationships/hyperlink" Target="http://www.solentscales.co.uk/blog/why-is-calibration-so-important-for-industrial-scales/" TargetMode="External"/><Relationship Id="rId70" Type="http://schemas.openxmlformats.org/officeDocument/2006/relationships/hyperlink" Target="https://science.cleapss.org.uk/Resource/RB018-Buffer-solutions.pdf" TargetMode="External"/><Relationship Id="rId75"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anaestheasier.co.uk/arterial-blood-gas-measurement/" TargetMode="External"/><Relationship Id="rId28" Type="http://schemas.openxmlformats.org/officeDocument/2006/relationships/hyperlink" Target="https://eprintspublications.npl.co.uk/3026/" TargetMode="External"/><Relationship Id="rId36" Type="http://schemas.openxmlformats.org/officeDocument/2006/relationships/hyperlink" Target="http://www.technicaleducationnetworks.org.uk" TargetMode="External"/><Relationship Id="rId49" Type="http://schemas.openxmlformats.org/officeDocument/2006/relationships/footer" Target="footer6.xml"/><Relationship Id="rId57" Type="http://schemas.openxmlformats.org/officeDocument/2006/relationships/hyperlink" Target="http://www.metrohm.com/en_gb/discover/blog/2024/calibrate-pH-meter.html" TargetMode="External"/><Relationship Id="rId10" Type="http://schemas.openxmlformats.org/officeDocument/2006/relationships/footnotes" Target="footnotes.xml"/><Relationship Id="rId31" Type="http://schemas.openxmlformats.org/officeDocument/2006/relationships/hyperlink" Target="http://www.integra-biosciences.com/united-kingdom/en/calibration-check-how-calculate-accuracy-and-precision-pipette" TargetMode="External"/><Relationship Id="rId44" Type="http://schemas.openxmlformats.org/officeDocument/2006/relationships/hyperlink" Target="https://vimeo.com/1060451809" TargetMode="External"/><Relationship Id="rId52" Type="http://schemas.openxmlformats.org/officeDocument/2006/relationships/footer" Target="footer8.xml"/><Relationship Id="rId60" Type="http://schemas.openxmlformats.org/officeDocument/2006/relationships/hyperlink" Target="http://www.thelabstore.co.uk/water-quality-products/conductivity-meters/" TargetMode="External"/><Relationship Id="rId65" Type="http://schemas.openxmlformats.org/officeDocument/2006/relationships/hyperlink" Target="https://bitesizebio.com/40766/performing-pipette-calibration-yourself/" TargetMode="External"/><Relationship Id="rId73" Type="http://schemas.openxmlformats.org/officeDocument/2006/relationships/hyperlink" Target="http://www.youtube.com/watch?v=efEdmZfRRrs" TargetMode="Externa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yperlink" Target="https://assets.thermofisher.com/TFS-Assets/CMD/Product-Bulletins/TN-ph-calibration-procedure-for-optimal-measurement-precision-T-PHCAL-EN.pdf" TargetMode="External"/><Relationship Id="rId39" Type="http://schemas.openxmlformats.org/officeDocument/2006/relationships/header" Target="header5.xml"/><Relationship Id="rId34" Type="http://schemas.openxmlformats.org/officeDocument/2006/relationships/hyperlink" Target="http://www.technicaleducationnetworks.org.uk/contact" TargetMode="External"/><Relationship Id="rId50" Type="http://schemas.openxmlformats.org/officeDocument/2006/relationships/footer" Target="footer7.xml"/><Relationship Id="rId55" Type="http://schemas.openxmlformats.org/officeDocument/2006/relationships/hyperlink" Target="https://bitesizebio.com/8750/how-to-care-for-your-ph-meter/" TargetMode="External"/><Relationship Id="rId76" Type="http://schemas.openxmlformats.org/officeDocument/2006/relationships/hyperlink" Target="http://www.technicaleducationnetworks.org.uk" TargetMode="External"/><Relationship Id="rId7" Type="http://schemas.openxmlformats.org/officeDocument/2006/relationships/styles" Target="styles.xml"/><Relationship Id="rId71" Type="http://schemas.openxmlformats.org/officeDocument/2006/relationships/hyperlink" Target="http://www.technicaleducationnetworks.org.uk/health-science/working-in-the-health-and-science-sectors/" TargetMode="External"/><Relationship Id="rId2" Type="http://schemas.openxmlformats.org/officeDocument/2006/relationships/customXml" Target="../customXml/item2.xml"/><Relationship Id="rId29" Type="http://schemas.openxmlformats.org/officeDocument/2006/relationships/hyperlink" Target="https://bitesizebio.com/40766/performing-pipette-calibration-yourself/" TargetMode="Externa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4" Type="http://schemas.openxmlformats.org/officeDocument/2006/relationships/font" Target="fonts/font4.odttf"/></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5bd0bae-f88e-4010-86b3-4f837abcc0be" xsi:nil="true"/>
    <lcf76f155ced4ddcb4097134ff3c332f xmlns="793c77ee-4b4c-4c71-81d8-13ade05a2728">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23CBE4BB3A37E488EBA36778162DF73" ma:contentTypeVersion="14" ma:contentTypeDescription="Create a new document." ma:contentTypeScope="" ma:versionID="0ca46bf19ef785bbbc8660e038fa42bd">
  <xsd:schema xmlns:xsd="http://www.w3.org/2001/XMLSchema" xmlns:xs="http://www.w3.org/2001/XMLSchema" xmlns:p="http://schemas.microsoft.com/office/2006/metadata/properties" xmlns:ns2="793c77ee-4b4c-4c71-81d8-13ade05a2728" xmlns:ns3="35bd0bae-f88e-4010-86b3-4f837abcc0be" targetNamespace="http://schemas.microsoft.com/office/2006/metadata/properties" ma:root="true" ma:fieldsID="5715f077389cd6616b2945872cd585d5" ns2:_="" ns3:_="">
    <xsd:import namespace="793c77ee-4b4c-4c71-81d8-13ade05a2728"/>
    <xsd:import namespace="35bd0bae-f88e-4010-86b3-4f837abcc0b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93c77ee-4b4c-4c71-81d8-13ade05a27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5c323eb9-42bf-4c5f-9fdb-2be1ed835cc9"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5bd0bae-f88e-4010-86b3-4f837abcc0b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528b4b58-1043-4966-96c8-0b089c760a9f}" ma:internalName="TaxCatchAll" ma:showField="CatchAllData" ma:web="35bd0bae-f88e-4010-86b3-4f837abcc0b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BkhT13pLfkhecIyQbLaOY/h7osg==">CgMxLjAyDmguZTlneGg3NnV1MWRjMg1oLjd2dTE3dXY5eWR2Mg5oLmhsZWFpb3ZpNTUwMDIOaC5sN2pldG43bTN0OG4yDmguNmFxNnE0c3o3NzkzMg5oLmJ5OWJ3bnMyZGNrZDIOaC53OW9hYTlsMGh6Mnk4AHIhMTI0b2xtdGh2ejg3cktVeUlKM0FXeHZjWV9PcDlUUXlL</go:docsCustomData>
</go:gDocsCustomXmlDataStorag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8E96D1D-C3E2-4829-8306-D4ABF42FE0AA}">
  <ds:schemaRefs>
    <ds:schemaRef ds:uri="http://schemas.microsoft.com/office/2006/metadata/properties"/>
    <ds:schemaRef ds:uri="http://schemas.microsoft.com/office/infopath/2007/PartnerControls"/>
    <ds:schemaRef ds:uri="35bd0bae-f88e-4010-86b3-4f837abcc0be"/>
    <ds:schemaRef ds:uri="793c77ee-4b4c-4c71-81d8-13ade05a2728"/>
  </ds:schemaRefs>
</ds:datastoreItem>
</file>

<file path=customXml/itemProps2.xml><?xml version="1.0" encoding="utf-8"?>
<ds:datastoreItem xmlns:ds="http://schemas.openxmlformats.org/officeDocument/2006/customXml" ds:itemID="{F44D4EFD-D5D5-4CBC-B861-77F2476F14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93c77ee-4b4c-4c71-81d8-13ade05a2728"/>
    <ds:schemaRef ds:uri="35bd0bae-f88e-4010-86b3-4f837abcc0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84B73409-1B78-4CB1-A43A-E9DE8B104074}">
  <ds:schemaRefs>
    <ds:schemaRef ds:uri="http://schemas.microsoft.com/sharepoint/v3/contenttype/forms"/>
  </ds:schemaRefs>
</ds:datastoreItem>
</file>

<file path=customXml/itemProps5.xml><?xml version="1.0" encoding="utf-8"?>
<ds:datastoreItem xmlns:ds="http://schemas.openxmlformats.org/officeDocument/2006/customXml" ds:itemID="{0A567A0F-7777-427B-91EB-516A97335F1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14</Pages>
  <Words>4535</Words>
  <Characters>25854</Characters>
  <Application>Microsoft Office Word</Application>
  <DocSecurity>0</DocSecurity>
  <Lines>215</Lines>
  <Paragraphs>60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30329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2025-04-01T12:26:00Z</dcterms:created>
  <dcterms:modified xsi:type="dcterms:W3CDTF">2026-07-22T08:40:00Z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0x010100823CBE4BB3A37E488EBA36778162DF73</vt:lpwstr>
  </property>
</Properties>
</file>