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3" roundtripDataSignature="AMtx7mg/eptrbLuTLQfyhaeH/7obtFLF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2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/>
    <p:restoredTop sz="94659"/>
  </p:normalViewPr>
  <p:slideViewPr>
    <p:cSldViewPr snapToGrid="0">
      <p:cViewPr varScale="1">
        <p:scale>
          <a:sx n="70" d="100"/>
          <a:sy n="70" d="100"/>
        </p:scale>
        <p:origin x="612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200701427/acedd0e016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98368149/4b0d253f43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PeopleImages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23" name="Google Shape;12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9" name="Google Shape;20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Shutterstock/PV productions</a:t>
            </a:r>
            <a:endParaRPr dirty="0"/>
          </a:p>
        </p:txBody>
      </p:sp>
      <p:sp>
        <p:nvSpPr>
          <p:cNvPr id="210" name="Google Shape;21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3" name="Google Shape;23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</a:t>
            </a:r>
            <a:r>
              <a:rPr lang="en-GB" dirty="0" err="1"/>
              <a:t>worradirek</a:t>
            </a:r>
            <a:endParaRPr dirty="0"/>
          </a:p>
        </p:txBody>
      </p:sp>
      <p:sp>
        <p:nvSpPr>
          <p:cNvPr id="242" name="Google Shape;24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worradirek</a:t>
            </a:r>
            <a:endParaRPr lang="en-GB" dirty="0"/>
          </a:p>
        </p:txBody>
      </p:sp>
      <p:sp>
        <p:nvSpPr>
          <p:cNvPr id="253" name="Google Shape;25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</a:t>
            </a:r>
            <a:r>
              <a:rPr lang="en-GB" dirty="0" err="1"/>
              <a:t>anatoliy_gleb</a:t>
            </a:r>
            <a:endParaRPr dirty="0"/>
          </a:p>
        </p:txBody>
      </p:sp>
      <p:sp>
        <p:nvSpPr>
          <p:cNvPr id="264" name="Google Shape;264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5" name="Google Shape;275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worradirek</a:t>
            </a:r>
            <a:endParaRPr lang="en-GB" dirty="0"/>
          </a:p>
        </p:txBody>
      </p:sp>
      <p:sp>
        <p:nvSpPr>
          <p:cNvPr id="294" name="Google Shape;29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" name="Google Shape;1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Employer-set Project: Walkthrough video: </a:t>
            </a: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https://vimeo.com/1200701427/acedd0e016</a:t>
            </a:r>
            <a:endParaRPr dirty="0"/>
          </a:p>
        </p:txBody>
      </p:sp>
      <p:sp>
        <p:nvSpPr>
          <p:cNvPr id="141" name="Google Shape;14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Employer-set Project: 10 steps to completing research video: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https://vimeo.com/1198368149/4b0d253f43</a:t>
            </a:r>
            <a:endParaRPr lang="en-GB" dirty="0"/>
          </a:p>
        </p:txBody>
      </p:sp>
      <p:sp>
        <p:nvSpPr>
          <p:cNvPr id="152" name="Google Shape;15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2" name="Google Shape;1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lang="en-GB" dirty="0"/>
          </a:p>
        </p:txBody>
      </p:sp>
      <p:sp>
        <p:nvSpPr>
          <p:cNvPr id="179" name="Google Shape;17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Shutterstock/FOTO </a:t>
            </a:r>
            <a:r>
              <a:rPr lang="en-GB" dirty="0" err="1"/>
              <a:t>Eak</a:t>
            </a:r>
            <a:endParaRPr dirty="0"/>
          </a:p>
        </p:txBody>
      </p:sp>
      <p:sp>
        <p:nvSpPr>
          <p:cNvPr id="199" name="Google Shape;19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D8BF86B-CBE2-3B63-7305-6BEDE378D1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9848"/>
            <a:ext cx="12192000" cy="48110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0BCF2B1-19BD-7149-4EA3-FC6FD0AE1B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4987"/>
            <a:ext cx="12192000" cy="6253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3BA829-6895-56AE-3AE3-3313AAC533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0" y="1904693"/>
            <a:ext cx="1799998" cy="179999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08B6FAB-93FB-8963-8A18-AD54A1826D7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326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830AC4E-E757-F729-552F-FFABCD09DC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6B775C-2512-480D-04B7-B1EB376D945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June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0ED3064-70C5-6CF2-3F36-686B95AB96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43267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12DB9B3-6F73-3003-E4A2-F69D54FD5D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9" name="Picture 8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569DCC9E-96FD-F69A-32FC-2303BDE36AF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30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30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30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3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30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1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1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3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1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3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32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32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3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3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3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0" name="Google Shape;110;p33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EBDDF4"/>
          </a:solidFill>
          <a:ln w="19050" cap="sq" cmpd="sng">
            <a:solidFill>
              <a:srgbClr val="4326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3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3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3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3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3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3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6" name="Google Shape;26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CA"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5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26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6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26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5200"/>
              <a:buFont typeface="Arial"/>
              <a:buNone/>
              <a:defRPr sz="5200" b="1">
                <a:solidFill>
                  <a:srgbClr val="43267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6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5" name="Google Shape;55;p26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BDD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8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28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28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28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28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8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8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8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8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3267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29" descr="A purple and black file folder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6"/>
            <a:ext cx="4635689" cy="524713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2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432673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player.vimeo.com/video/1200701427?h=acedd0e016&amp;amp;app_id=122963" TargetMode="Externa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player.vimeo.com/video/1198368149?h=4b0d253f43&amp;amp;app_id=122963" TargetMode="Externa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dirty="0"/>
              <a:t>Building Services Engineering</a:t>
            </a:r>
            <a:endParaRPr dirty="0"/>
          </a:p>
        </p:txBody>
      </p:sp>
      <p:sp>
        <p:nvSpPr>
          <p:cNvPr id="126" name="Google Shape;126;p1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81000">
              <a:buSzPct val="108108"/>
            </a:pPr>
            <a:r>
              <a:rPr lang="en-GB" dirty="0"/>
              <a:t>Topic: Employer-set Project (Research, planning and evaluation)</a:t>
            </a:r>
          </a:p>
        </p:txBody>
      </p:sp>
      <p:sp>
        <p:nvSpPr>
          <p:cNvPr id="128" name="Google Shape;128;p1"/>
          <p:cNvSpPr txBox="1">
            <a:spLocks noGrp="1"/>
          </p:cNvSpPr>
          <p:nvPr>
            <p:ph type="body" sz="quarter" idx="10"/>
          </p:nvPr>
        </p:nvSpPr>
        <p:spPr>
          <a:xfrm>
            <a:off x="7001715" y="2844113"/>
            <a:ext cx="471795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Route: Construction</a:t>
            </a:r>
          </a:p>
        </p:txBody>
      </p:sp>
      <p:sp>
        <p:nvSpPr>
          <p:cNvPr id="127" name="Google Shape;127;p1"/>
          <p:cNvSpPr txBox="1"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Resource 1: Research skills in the ESP</a:t>
            </a:r>
          </a:p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Good practice in recording research</a:t>
            </a:r>
            <a:endParaRPr/>
          </a:p>
        </p:txBody>
      </p:sp>
      <p:sp>
        <p:nvSpPr>
          <p:cNvPr id="213" name="Google Shape;213;p10"/>
          <p:cNvSpPr txBox="1">
            <a:spLocks noGrp="1"/>
          </p:cNvSpPr>
          <p:nvPr>
            <p:ph type="body" idx="1"/>
          </p:nvPr>
        </p:nvSpPr>
        <p:spPr>
          <a:xfrm>
            <a:off x="838199" y="1825626"/>
            <a:ext cx="4445001" cy="3863340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Evidence of core knowledge</a:t>
            </a:r>
            <a:endParaRPr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Apply technical understanding: sizing, efficiency, compliance with Approved Documents.</a:t>
            </a:r>
            <a:endParaRPr dirty="0"/>
          </a:p>
        </p:txBody>
      </p:sp>
      <p:sp>
        <p:nvSpPr>
          <p:cNvPr id="214" name="Google Shape;214;p1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15" name="Google Shape;215;p1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pic>
        <p:nvPicPr>
          <p:cNvPr id="216" name="Google Shape;216;p10" descr="Electrician in PPE working in a switchboard with fuses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8787" y="1825625"/>
            <a:ext cx="5795010" cy="3863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Good practice in recording research</a:t>
            </a:r>
            <a:endParaRPr/>
          </a:p>
        </p:txBody>
      </p:sp>
      <p:sp>
        <p:nvSpPr>
          <p:cNvPr id="224" name="Google Shape;224;p11"/>
          <p:cNvSpPr txBox="1">
            <a:spLocks noGrp="1"/>
          </p:cNvSpPr>
          <p:nvPr>
            <p:ph type="body" idx="1"/>
          </p:nvPr>
        </p:nvSpPr>
        <p:spPr>
          <a:xfrm>
            <a:off x="838199" y="1825624"/>
            <a:ext cx="5167965" cy="4530725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lvl="0">
              <a:buClr>
                <a:srgbClr val="432673"/>
              </a:buClr>
            </a:pPr>
            <a:r>
              <a:rPr lang="en-GB" sz="1800" dirty="0"/>
              <a:t>Gather accurate, relevant information that directly addresses the Employer-set Project brief.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Demonstrate a methodical and thorough approach to information gathering.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Show clear application of core knowledge (e.g., building regulations, sustainability, installation requirements).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Use  industry references (e.g., CIBSE, BSRIA, WRAS, manufacturer websites).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1800"/>
              <a:buChar char="•"/>
            </a:pPr>
            <a:r>
              <a:rPr lang="en-GB" sz="1800" dirty="0"/>
              <a:t>Avoid non‑authoritative sources (e.g., adverts, blogs without technical credibility).</a:t>
            </a:r>
            <a:endParaRPr dirty="0"/>
          </a:p>
        </p:txBody>
      </p:sp>
      <p:sp>
        <p:nvSpPr>
          <p:cNvPr id="225" name="Google Shape;225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26" name="Google Shape;226;p1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pic>
        <p:nvPicPr>
          <p:cNvPr id="227" name="Google Shape;227;p11" descr="A screenshot of a research repor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22995" y="3904529"/>
            <a:ext cx="4225793" cy="215509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1"/>
          <p:cNvSpPr txBox="1"/>
          <p:nvPr/>
        </p:nvSpPr>
        <p:spPr>
          <a:xfrm>
            <a:off x="10548788" y="5536399"/>
            <a:ext cx="1367288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 good practice table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1"/>
          <p:cNvSpPr txBox="1"/>
          <p:nvPr/>
        </p:nvSpPr>
        <p:spPr>
          <a:xfrm>
            <a:off x="8721040" y="2986469"/>
            <a:ext cx="1252889" cy="30777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PPT_AW_003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1"/>
          <p:cNvSpPr txBox="1"/>
          <p:nvPr/>
        </p:nvSpPr>
        <p:spPr>
          <a:xfrm>
            <a:off x="6322995" y="1825624"/>
            <a:ext cx="5167965" cy="1995605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</a:pPr>
            <a:r>
              <a:rPr lang="en-GB"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Record full citation details: author, organisation, date, URL, date accessed.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</a:pPr>
            <a:r>
              <a:rPr lang="en-GB"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Include a range of sources to demonstrate breadth and reliability</a:t>
            </a: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36" name="Google Shape;236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Task 1.1 Band 3 descriptor</a:t>
            </a:r>
            <a:endParaRPr/>
          </a:p>
        </p:txBody>
      </p:sp>
      <p:sp>
        <p:nvSpPr>
          <p:cNvPr id="237" name="Google Shape;237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sp>
        <p:nvSpPr>
          <p:cNvPr id="238" name="Google Shape;238;p12"/>
          <p:cNvSpPr txBox="1">
            <a:spLocks noGrp="1"/>
          </p:cNvSpPr>
          <p:nvPr>
            <p:ph type="body" idx="4"/>
          </p:nvPr>
        </p:nvSpPr>
        <p:spPr>
          <a:xfrm>
            <a:off x="838199" y="1989575"/>
            <a:ext cx="10515599" cy="2773811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sz="2400"/>
              <a:t>Brief requirements fully considered throughout research and information collation – clear evidence of a methodical and thorough approach to research and information gathering. Systematic and comprehensive research conducted, including a detailed list of sources in line with industry standards.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sz="2400"/>
              <a:t>Core knowledge applied in all areas of the brief requirements.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Bad practice in recording research</a:t>
            </a:r>
            <a:endParaRPr/>
          </a:p>
        </p:txBody>
      </p:sp>
      <p:sp>
        <p:nvSpPr>
          <p:cNvPr id="245" name="Google Shape;245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Unstructured notes</a:t>
            </a:r>
            <a:endParaRPr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Copy–pasting text without headings or context</a:t>
            </a:r>
            <a:endParaRPr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Mixing supplier adverts with technical data</a:t>
            </a:r>
            <a:endParaRPr dirty="0"/>
          </a:p>
        </p:txBody>
      </p:sp>
      <p:sp>
        <p:nvSpPr>
          <p:cNvPr id="246" name="Google Shape;246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pic>
        <p:nvPicPr>
          <p:cNvPr id="247" name="Google Shape;247;p13" descr="Two renewable energy engineers in safety gear discussing data on a laptop at a wind turbine field.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Bad practice in recording research</a:t>
            </a:r>
            <a:endParaRPr/>
          </a:p>
        </p:txBody>
      </p:sp>
      <p:sp>
        <p:nvSpPr>
          <p:cNvPr id="256" name="Google Shape;256;p1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Incomplete sources</a:t>
            </a:r>
            <a:endParaRPr dirty="0"/>
          </a:p>
          <a:p>
            <a:pPr marL="342900">
              <a:buSzPts val="2400"/>
            </a:pPr>
            <a:r>
              <a:rPr lang="en-GB" dirty="0"/>
              <a:t>‘Found online’ or ‘from a website’            without proper citation</a:t>
            </a:r>
            <a:endParaRPr dirty="0"/>
          </a:p>
          <a:p>
            <a:pPr marL="342900">
              <a:buSzPts val="2400"/>
            </a:pPr>
            <a:r>
              <a:rPr lang="en-GB" dirty="0"/>
              <a:t>No dates or manufacturer details</a:t>
            </a:r>
            <a:endParaRPr dirty="0"/>
          </a:p>
        </p:txBody>
      </p:sp>
      <p:sp>
        <p:nvSpPr>
          <p:cNvPr id="257" name="Google Shape;257;p1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pic>
        <p:nvPicPr>
          <p:cNvPr id="258" name="Google Shape;258;p14" descr="Two renewable energy engineers in safety gear discussing data on a laptop at a wind turbine field.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Bad practice in recording research</a:t>
            </a:r>
            <a:endParaRPr/>
          </a:p>
        </p:txBody>
      </p:sp>
      <p:sp>
        <p:nvSpPr>
          <p:cNvPr id="267" name="Google Shape;26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478868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Ignoring brief requirements</a:t>
            </a:r>
            <a:endParaRPr dirty="0"/>
          </a:p>
          <a:p>
            <a:pPr marL="342900">
              <a:buClr>
                <a:srgbClr val="432673"/>
              </a:buClr>
              <a:buSzPts val="2400"/>
            </a:pPr>
            <a:r>
              <a:rPr lang="en-GB" dirty="0"/>
              <a:t>Researching generic systems without checking system requirements</a:t>
            </a:r>
            <a:endParaRPr dirty="0"/>
          </a:p>
          <a:p>
            <a:pPr marL="342900">
              <a:buClr>
                <a:srgbClr val="432673"/>
              </a:buClr>
              <a:buSzPts val="2400"/>
            </a:pPr>
            <a:r>
              <a:rPr lang="en-GB" dirty="0"/>
              <a:t>Not using system costings as part of the research </a:t>
            </a:r>
            <a:endParaRPr dirty="0"/>
          </a:p>
        </p:txBody>
      </p:sp>
      <p:sp>
        <p:nvSpPr>
          <p:cNvPr id="268" name="Google Shape;268;p1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69" name="Google Shape;269;p1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pic>
        <p:nvPicPr>
          <p:cNvPr id="270" name="Google Shape;270;p15" descr="Technicians in PPE installing photovoltaic solar panels on the roof of a house. 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8785" y="1854425"/>
            <a:ext cx="5835015" cy="3800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Bad practice in recording research</a:t>
            </a:r>
            <a:endParaRPr/>
          </a:p>
        </p:txBody>
      </p:sp>
      <p:sp>
        <p:nvSpPr>
          <p:cNvPr id="278" name="Google Shape;278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744454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sz="1900" b="1" dirty="0"/>
              <a:t>Notes on bad practice: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1900" dirty="0"/>
              <a:t>Disorganised or incomplete, making it unclear what has been researched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1900" dirty="0"/>
              <a:t>Recorded vague statements</a:t>
            </a:r>
            <a:endParaRPr dirty="0"/>
          </a:p>
          <a:p>
            <a:pPr lvl="0">
              <a:buClr>
                <a:srgbClr val="432673"/>
              </a:buClr>
              <a:buSzPct val="100000"/>
            </a:pPr>
            <a:r>
              <a:rPr lang="en-GB" sz="1900" dirty="0"/>
              <a:t>Failure to show how research supports the </a:t>
            </a:r>
            <a:r>
              <a:rPr lang="en-GB" sz="2000" dirty="0"/>
              <a:t>Employer-set project</a:t>
            </a:r>
            <a:r>
              <a:rPr lang="en-GB" sz="1900" dirty="0"/>
              <a:t> requirements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1900" dirty="0"/>
              <a:t>Systems not sourced from the supplier</a:t>
            </a:r>
            <a:endParaRPr dirty="0"/>
          </a:p>
          <a:p>
            <a:pPr marL="4572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sz="1900" dirty="0"/>
              <a:t>Missing costings linked to the project brief</a:t>
            </a:r>
            <a:endParaRPr b="1" dirty="0"/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279" name="Google Shape;279;p1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80" name="Google Shape;280;p1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sp>
        <p:nvSpPr>
          <p:cNvPr id="281" name="Google Shape;281;p16"/>
          <p:cNvSpPr txBox="1"/>
          <p:nvPr/>
        </p:nvSpPr>
        <p:spPr>
          <a:xfrm>
            <a:off x="6604211" y="1825625"/>
            <a:ext cx="4408990" cy="287613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44000" rIns="180000" bIns="1440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Solar panels – £10k </a:t>
            </a:r>
            <a:r>
              <a:rPr lang="en-GB" sz="24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approx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(no source, no system size)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Heat pump info from Google (no supplier, no spec)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Rainwater tank – big one needed (no capacity, no compliance check)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6"/>
          <p:cNvSpPr txBox="1"/>
          <p:nvPr/>
        </p:nvSpPr>
        <p:spPr>
          <a:xfrm>
            <a:off x="7546643" y="4836698"/>
            <a:ext cx="252412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 bad practice notes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7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88" name="Google Shape;28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Task 1.1 Band 1 descriptor</a:t>
            </a:r>
            <a:endParaRPr/>
          </a:p>
        </p:txBody>
      </p:sp>
      <p:sp>
        <p:nvSpPr>
          <p:cNvPr id="289" name="Google Shape;289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body" idx="4"/>
          </p:nvPr>
        </p:nvSpPr>
        <p:spPr>
          <a:xfrm>
            <a:off x="838199" y="1989574"/>
            <a:ext cx="10515599" cy="2003691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sz="2400" dirty="0"/>
              <a:t>Some evidence of a planned approach to research, results lack order and organisation. 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sz="2400" dirty="0"/>
              <a:t>Some elements of Core knowledge referenced but focus may be imbalanced and more focused on one area than another. 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Tips for students </a:t>
            </a:r>
            <a:endParaRPr/>
          </a:p>
        </p:txBody>
      </p:sp>
      <p:sp>
        <p:nvSpPr>
          <p:cNvPr id="297" name="Google Shape;297;p1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342900">
              <a:spcBef>
                <a:spcPts val="0"/>
              </a:spcBef>
              <a:buClr>
                <a:srgbClr val="432673"/>
              </a:buClr>
              <a:buSzPts val="2400"/>
            </a:pPr>
            <a:r>
              <a:rPr lang="en-GB" dirty="0"/>
              <a:t>Always cross-check against project specification.</a:t>
            </a:r>
            <a:endParaRPr dirty="0"/>
          </a:p>
          <a:p>
            <a:pPr marL="342900">
              <a:buClr>
                <a:srgbClr val="432673"/>
              </a:buClr>
              <a:buSzPts val="2400"/>
            </a:pPr>
            <a:r>
              <a:rPr lang="en-GB" dirty="0"/>
              <a:t>Use industry-standard referencing.</a:t>
            </a:r>
            <a:endParaRPr dirty="0"/>
          </a:p>
          <a:p>
            <a:pPr marL="342900">
              <a:buClr>
                <a:srgbClr val="432673"/>
              </a:buClr>
              <a:buSzPts val="2400"/>
            </a:pPr>
            <a:r>
              <a:rPr lang="en-GB" dirty="0"/>
              <a:t>Present findings in tables, charts or annotated diagrams.</a:t>
            </a:r>
            <a:endParaRPr dirty="0"/>
          </a:p>
          <a:p>
            <a:pPr marL="342900">
              <a:buClr>
                <a:srgbClr val="432673"/>
              </a:buClr>
              <a:buSzPts val="2400"/>
            </a:pPr>
            <a:r>
              <a:rPr lang="en-GB" dirty="0"/>
              <a:t>Keep a research log (date, source, summary, relevance).</a:t>
            </a:r>
            <a:endParaRPr dirty="0"/>
          </a:p>
        </p:txBody>
      </p:sp>
      <p:sp>
        <p:nvSpPr>
          <p:cNvPr id="298" name="Google Shape;298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99" name="Google Shape;299;p18" descr="Two renewable energy engineers in safety gear discussing data on a laptop at a wind turbine field.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resource, we have:</a:t>
            </a:r>
            <a:endParaRPr/>
          </a:p>
        </p:txBody>
      </p:sp>
      <p:sp>
        <p:nvSpPr>
          <p:cNvPr id="307" name="Google Shape;30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identified the key components of effective research as outlined in the ESP band descriptors;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explained common pitfalls in student research, including poor organisation and imbalanced focus on core knowledge areas;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planned and structured a research approach that aligns with the ESP brief and assessment criteria;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applied core knowledge consistently across areas such as costs, performance, environmental and financial benefits, and relevant legislation;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demonstrated digital skills in sourcing, collating and presenting research findings in line with industry expectations.</a:t>
            </a:r>
            <a:endParaRPr dirty="0"/>
          </a:p>
        </p:txBody>
      </p:sp>
      <p:sp>
        <p:nvSpPr>
          <p:cNvPr id="308" name="Google Shape;308;p19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CSA, CSB, CSC, CSD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EC1, EC2, EC4, EC5, EC6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Maths: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MC5, MC7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Digital: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/>
              <a:t>DC1, DC2, DC3, DC4, DC5</a:t>
            </a:r>
            <a:endParaRPr/>
          </a:p>
        </p:txBody>
      </p:sp>
      <p:sp>
        <p:nvSpPr>
          <p:cNvPr id="309" name="Google Shape;309;p19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10" name="Google Shape;310;p1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resource, we will:</a:t>
            </a:r>
            <a:endParaRPr/>
          </a:p>
        </p:txBody>
      </p:sp>
      <p:sp>
        <p:nvSpPr>
          <p:cNvPr id="134" name="Google Shape;134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identify the key components of effective research as outlined in the ESP band descriptors;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explain common pitfalls in student research, including poor organisation and imbalanced focus on core knowledge areas;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plan and structure a research approach that aligns with the ESP brief and assessment criteria;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apply core knowledge consistently across areas such as costs, performance, environmental and financial benefits, and relevant legislation;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demonstrate digital skills in sourcing, collating and presenting research findings in line with industry expectations.</a:t>
            </a:r>
            <a:endParaRPr dirty="0"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b="1" dirty="0"/>
              <a:t>Skills: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CSA, CSB, CSC, CSD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b="1" dirty="0"/>
              <a:t>General competencies: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English: 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EC1, EC2, EC4, EC5, EC6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Maths: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MC5, MC7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Digital: 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DC1, DC2, DC3, DC4, DC5</a:t>
            </a:r>
            <a:endParaRPr dirty="0"/>
          </a:p>
        </p:txBody>
      </p:sp>
      <p:sp>
        <p:nvSpPr>
          <p:cNvPr id="136" name="Google Shape;136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4" name="Google Shape;145;p3">
            <a:extLst>
              <a:ext uri="{FF2B5EF4-FFF2-40B4-BE49-F238E27FC236}">
                <a16:creationId xmlns:a16="http://schemas.microsoft.com/office/drawing/2014/main" id="{BD5BDB46-75B8-E19C-018A-0BE5BE044620}"/>
              </a:ext>
            </a:extLst>
          </p:cNvPr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>
            <a:spLocks noGrp="1"/>
          </p:cNvSpPr>
          <p:nvPr>
            <p:ph type="title"/>
          </p:nvPr>
        </p:nvSpPr>
        <p:spPr>
          <a:xfrm>
            <a:off x="838200" y="34524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An introduction to the Employer-set Project</a:t>
            </a:r>
            <a:endParaRPr dirty="0"/>
          </a:p>
        </p:txBody>
      </p:sp>
      <p:sp>
        <p:nvSpPr>
          <p:cNvPr id="144" name="Google Shape;144;p3"/>
          <p:cNvSpPr txBox="1">
            <a:spLocks noGrp="1"/>
          </p:cNvSpPr>
          <p:nvPr>
            <p:ph type="body" idx="1"/>
          </p:nvPr>
        </p:nvSpPr>
        <p:spPr>
          <a:xfrm>
            <a:off x="838200" y="1488248"/>
            <a:ext cx="2353056" cy="4666746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en-GB" dirty="0"/>
              <a:t>Watch the video and write down any questions that it raises for you.</a:t>
            </a:r>
            <a:endParaRPr dirty="0"/>
          </a:p>
        </p:txBody>
      </p:sp>
      <p:sp>
        <p:nvSpPr>
          <p:cNvPr id="145" name="Google Shape;145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sp>
        <p:nvSpPr>
          <p:cNvPr id="147" name="Google Shape;147;p3"/>
          <p:cNvSpPr/>
          <p:nvPr/>
        </p:nvSpPr>
        <p:spPr>
          <a:xfrm>
            <a:off x="9973928" y="162685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Introduction: video</a:t>
            </a:r>
            <a:endParaRPr sz="1400" b="1" i="0" u="none" strike="noStrike" cap="none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" name="Online Media 1" title="Building Services Engineering - Employer - Set - Project: Walkthrough">
            <a:hlinkClick r:id="" action="ppaction://media"/>
            <a:extLst>
              <a:ext uri="{FF2B5EF4-FFF2-40B4-BE49-F238E27FC236}">
                <a16:creationId xmlns:a16="http://schemas.microsoft.com/office/drawing/2014/main" id="{013AEA10-180F-5355-7F8E-007655E1E7E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484245" y="1488248"/>
            <a:ext cx="8283474" cy="4666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Research for the Employer-set Project</a:t>
            </a:r>
            <a:endParaRPr dirty="0"/>
          </a:p>
        </p:txBody>
      </p:sp>
      <p:sp>
        <p:nvSpPr>
          <p:cNvPr id="155" name="Google Shape;155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sp>
        <p:nvSpPr>
          <p:cNvPr id="157" name="Google Shape;157;p4"/>
          <p:cNvSpPr/>
          <p:nvPr/>
        </p:nvSpPr>
        <p:spPr>
          <a:xfrm>
            <a:off x="8887626" y="161642"/>
            <a:ext cx="3164848" cy="366169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Animation: Activity 1, Activity 4, Activity 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"/>
          <p:cNvSpPr txBox="1">
            <a:spLocks noGrp="1"/>
          </p:cNvSpPr>
          <p:nvPr>
            <p:ph type="body" idx="1"/>
          </p:nvPr>
        </p:nvSpPr>
        <p:spPr>
          <a:xfrm>
            <a:off x="838200" y="1519081"/>
            <a:ext cx="2298192" cy="4635914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Watch the animation and complete the related activities.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pic>
        <p:nvPicPr>
          <p:cNvPr id="3" name="Online Media 2" title="10 steps to completing research for Employer-Set Project">
            <a:hlinkClick r:id="" action="ppaction://media"/>
            <a:extLst>
              <a:ext uri="{FF2B5EF4-FFF2-40B4-BE49-F238E27FC236}">
                <a16:creationId xmlns:a16="http://schemas.microsoft.com/office/drawing/2014/main" id="{57F1A46C-FBDE-1172-30F0-8B92E6E6DE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401949" y="1519080"/>
            <a:ext cx="8407451" cy="4736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Research for the Employer-set Project</a:t>
            </a:r>
            <a:endParaRPr dirty="0"/>
          </a:p>
        </p:txBody>
      </p:sp>
      <p:sp>
        <p:nvSpPr>
          <p:cNvPr id="165" name="Google Shape;16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Reflect on the role of research in the Employer-set Project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Why is research the starting point of the Employer-set Project?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What makes a source reliable or unreliable?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How should you record research so it can be used later?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How can you show that your research directly addresses the client’s requirements?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How does comparing options show deeper understanding than just listing information?</a:t>
            </a:r>
            <a:endParaRPr dirty="0"/>
          </a:p>
        </p:txBody>
      </p:sp>
      <p:sp>
        <p:nvSpPr>
          <p:cNvPr id="166" name="Google Shape;166;p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67" name="Google Shape;167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Why recording research matters</a:t>
            </a:r>
            <a:endParaRPr/>
          </a:p>
        </p:txBody>
      </p:sp>
      <p:sp>
        <p:nvSpPr>
          <p:cNvPr id="173" name="Google Shape;173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r>
              <a:rPr lang="en-GB" b="1" dirty="0"/>
              <a:t>Recording research matters because: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8108"/>
              <a:buNone/>
            </a:pPr>
            <a:endParaRPr b="1" dirty="0"/>
          </a:p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dirty="0"/>
              <a:t>it ensures brief requirements are fully considered;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dirty="0"/>
              <a:t>it provides clear evidence of a methodical approach;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dirty="0"/>
              <a:t>it demonstrates professional practice in line with industry standards;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dirty="0"/>
              <a:t>it supports the application of core knowledge across renewable, modular and conservation technologies;</a:t>
            </a:r>
            <a:endParaRPr dirty="0"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ct val="100000"/>
              <a:buChar char="•"/>
            </a:pPr>
            <a:r>
              <a:rPr lang="en-GB" dirty="0"/>
              <a:t>it supports the completion of the tasks included in the employer-set projects.</a:t>
            </a:r>
            <a:endParaRPr dirty="0"/>
          </a:p>
        </p:txBody>
      </p:sp>
      <p:sp>
        <p:nvSpPr>
          <p:cNvPr id="174" name="Google Shape;174;p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75" name="Google Shape;175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Good practice in recording research</a:t>
            </a:r>
            <a:endParaRPr/>
          </a:p>
        </p:txBody>
      </p:sp>
      <p:sp>
        <p:nvSpPr>
          <p:cNvPr id="182" name="Google Shape;182;p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061449" cy="2334895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Methodical approach</a:t>
            </a:r>
            <a:endParaRPr dirty="0"/>
          </a:p>
          <a:p>
            <a:pPr marL="228600" indent="-228600">
              <a:buClr>
                <a:srgbClr val="432673"/>
              </a:buClr>
              <a:buSzPts val="2400"/>
            </a:pPr>
            <a:r>
              <a:rPr lang="en-US" dirty="0"/>
              <a:t>Record findings in tables or spreadsheets for clarity.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Use structured headings: technology type, supplier, cost, compliance, sustainability impact.</a:t>
            </a:r>
            <a:endParaRPr dirty="0"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83" name="Google Shape;183;p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184" name="Google Shape;184;p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7380C6-9B46-708E-391A-2244BEE31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685" y="4457392"/>
            <a:ext cx="7842244" cy="16020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Good practice in recording research</a:t>
            </a:r>
            <a:endParaRPr/>
          </a:p>
        </p:txBody>
      </p:sp>
      <p:sp>
        <p:nvSpPr>
          <p:cNvPr id="192" name="Google Shape;192;p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Comprehensive sources</a:t>
            </a:r>
            <a:endParaRPr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Include manufacturer websites, government guidance, industry standards (e.g., CIBSE, BSRIA, WRAS).</a:t>
            </a:r>
            <a:endParaRPr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Provide full reference details (author, date, URL, accessed date).</a:t>
            </a:r>
            <a:endParaRPr dirty="0"/>
          </a:p>
        </p:txBody>
      </p:sp>
      <p:sp>
        <p:nvSpPr>
          <p:cNvPr id="193" name="Google Shape;193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194" name="Google Shape;194;p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pic>
        <p:nvPicPr>
          <p:cNvPr id="195" name="Google Shape;195;p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1359" y="2024008"/>
            <a:ext cx="5270641" cy="3513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Good practice in recording research</a:t>
            </a:r>
            <a:endParaRPr/>
          </a:p>
        </p:txBody>
      </p:sp>
      <p:sp>
        <p:nvSpPr>
          <p:cNvPr id="202" name="Google Shape;202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446182" cy="3853815"/>
          </a:xfrm>
          <a:prstGeom prst="rect">
            <a:avLst/>
          </a:prstGeom>
          <a:solidFill>
            <a:srgbClr val="EBDDF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Alignment with brief</a:t>
            </a:r>
            <a:endParaRPr dirty="0"/>
          </a:p>
          <a:p>
            <a:pPr marL="34290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32673"/>
              </a:buClr>
              <a:buSzPts val="2400"/>
              <a:buChar char="•"/>
            </a:pPr>
            <a:r>
              <a:rPr lang="en-GB" dirty="0"/>
              <a:t>Link each finding directly to project requirements.</a:t>
            </a:r>
            <a:endParaRPr dirty="0"/>
          </a:p>
        </p:txBody>
      </p:sp>
      <p:sp>
        <p:nvSpPr>
          <p:cNvPr id="203" name="Google Shape;203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4</a:t>
            </a:r>
            <a:endParaRPr/>
          </a:p>
        </p:txBody>
      </p:sp>
      <p:sp>
        <p:nvSpPr>
          <p:cNvPr id="204" name="Google Shape;204;p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1: Research skills in the ESP</a:t>
            </a:r>
            <a:endParaRPr/>
          </a:p>
        </p:txBody>
      </p:sp>
      <p:pic>
        <p:nvPicPr>
          <p:cNvPr id="206" name="Google Shape;206;p9" descr="Electrical engineers in PPE working together at power plant using a laptop. 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4862" y="1825625"/>
            <a:ext cx="5758938" cy="38538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1253</Words>
  <Application>Microsoft Office PowerPoint</Application>
  <PresentationFormat>Widescreen</PresentationFormat>
  <Paragraphs>169</Paragraphs>
  <Slides>19</Slides>
  <Notes>19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Arial Narrow</vt:lpstr>
      <vt:lpstr>Office Theme</vt:lpstr>
      <vt:lpstr>Building Services Engineering</vt:lpstr>
      <vt:lpstr>In this resource, we will:</vt:lpstr>
      <vt:lpstr>An introduction to the Employer-set Project</vt:lpstr>
      <vt:lpstr>Research for the Employer-set Project</vt:lpstr>
      <vt:lpstr>Research for the Employer-set Project</vt:lpstr>
      <vt:lpstr>Why recording research matters</vt:lpstr>
      <vt:lpstr>Good practice in recording research</vt:lpstr>
      <vt:lpstr>Good practice in recording research</vt:lpstr>
      <vt:lpstr>Good practice in recording research</vt:lpstr>
      <vt:lpstr>Good practice in recording research</vt:lpstr>
      <vt:lpstr>Good practice in recording research</vt:lpstr>
      <vt:lpstr>Task 1.1 Band 3 descriptor</vt:lpstr>
      <vt:lpstr>Bad practice in recording research</vt:lpstr>
      <vt:lpstr>Bad practice in recording research</vt:lpstr>
      <vt:lpstr>Bad practice in recording research</vt:lpstr>
      <vt:lpstr>Bad practice in recording research</vt:lpstr>
      <vt:lpstr>Task 1.1 Band 1 descriptor</vt:lpstr>
      <vt:lpstr>Tips for students </vt:lpstr>
      <vt:lpstr>In this resource, we have: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/>
  <cp:revision>1</cp:revision>
  <dcterms:modified xsi:type="dcterms:W3CDTF">2026-06-15T09:13:04Z</dcterms:modified>
</cp:coreProperties>
</file>