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presentation.xml" ContentType="application/vnd.openxmlformats-officedocument.presentationml.presentation.main+xml"/>
  <Override PartName="/ppt/slides/slide2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27.xml" ContentType="application/vnd.openxmlformats-officedocument.presentationml.slideLayou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72" r:id="rId2"/>
  </p:sldMasterIdLst>
  <p:notesMasterIdLst>
    <p:notesMasterId r:id="rId24"/>
  </p:notesMasterIdLst>
  <p:handoutMasterIdLst>
    <p:handoutMasterId r:id="rId25"/>
  </p:handoutMasterIdLst>
  <p:sldIdLst>
    <p:sldId id="267" r:id="rId3"/>
    <p:sldId id="258" r:id="rId4"/>
    <p:sldId id="302" r:id="rId5"/>
    <p:sldId id="310" r:id="rId6"/>
    <p:sldId id="298" r:id="rId7"/>
    <p:sldId id="303" r:id="rId8"/>
    <p:sldId id="318" r:id="rId9"/>
    <p:sldId id="304" r:id="rId10"/>
    <p:sldId id="286" r:id="rId11"/>
    <p:sldId id="306" r:id="rId12"/>
    <p:sldId id="320" r:id="rId13"/>
    <p:sldId id="308" r:id="rId14"/>
    <p:sldId id="321" r:id="rId15"/>
    <p:sldId id="311" r:id="rId16"/>
    <p:sldId id="315" r:id="rId17"/>
    <p:sldId id="316" r:id="rId18"/>
    <p:sldId id="322" r:id="rId19"/>
    <p:sldId id="323" r:id="rId20"/>
    <p:sldId id="300" r:id="rId21"/>
    <p:sldId id="317" r:id="rId22"/>
    <p:sldId id="31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2FF"/>
    <a:srgbClr val="C0CEFF"/>
    <a:srgbClr val="FFF5C4"/>
    <a:srgbClr val="F1995D"/>
    <a:srgbClr val="534C29"/>
    <a:srgbClr val="8E53EF"/>
    <a:srgbClr val="FF7575"/>
    <a:srgbClr val="466318"/>
    <a:srgbClr val="E2EEBE"/>
    <a:srgbClr val="F6FA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36" autoAdjust="0"/>
    <p:restoredTop sz="84411" autoAdjust="0"/>
  </p:normalViewPr>
  <p:slideViewPr>
    <p:cSldViewPr snapToGrid="0">
      <p:cViewPr varScale="1">
        <p:scale>
          <a:sx n="62" d="100"/>
          <a:sy n="62" d="100"/>
        </p:scale>
        <p:origin x="524" y="52"/>
      </p:cViewPr>
      <p:guideLst/>
    </p:cSldViewPr>
  </p:slideViewPr>
  <p:outlineViewPr>
    <p:cViewPr>
      <p:scale>
        <a:sx n="33" d="100"/>
        <a:sy n="33" d="100"/>
      </p:scale>
      <p:origin x="0" y="-1176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2" d="100"/>
          <a:sy n="62" d="100"/>
        </p:scale>
        <p:origin x="3226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33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Relationship Id="rId30" Type="http://schemas.microsoft.com/office/2018/10/relationships/authors" Target="author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41D0A8-53FF-630C-A836-51A3FCF6790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2E7DE2-9C0D-6BF3-1161-3FCE11A4D79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090100-C4EB-4E88-91FA-DBDEB754A07B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F8F44F-3644-328A-AC9D-5615F79C6CC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9DFE00-70B8-9624-0D12-55AEF16C7C7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DBE69C-86F9-4AFD-A89E-85F0E027E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877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5EAD9E-BB4A-40B0-BE7B-1946AA427F01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81C7CD-4980-4292-A97E-9E6021FEE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794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© Shutterstock/</a:t>
            </a:r>
            <a:r>
              <a:rPr lang="en-GB" dirty="0" err="1"/>
              <a:t>Gorodenkoff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01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667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© </a:t>
            </a:r>
            <a:r>
              <a:rPr lang="en-GB" dirty="0" err="1"/>
              <a:t>Unsplash</a:t>
            </a:r>
            <a:r>
              <a:rPr lang="en-GB" dirty="0"/>
              <a:t>/</a:t>
            </a:r>
            <a:r>
              <a:rPr lang="en-GB" dirty="0" err="1"/>
              <a:t>AltumCode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152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1BBAA-AA3E-B4EA-74D7-E7C68ED6F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A26F31-E458-1833-910C-145E16850E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66B260-996D-5AD7-FFDF-4B872EDE89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D20F59-3C2F-346C-04B3-FC07669639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6713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76852D-F210-B5DB-F875-0C8EA76C4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472CF9-1419-651D-731E-37A866AE8A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468962-4C9F-79D5-60EE-A439ED9439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849DAF-F452-2AF8-25BC-BF87ED4C60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441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AI for software development video: https://vimeo.com/1219874369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571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024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F00FA-7E4E-01CD-ADD2-543618FD3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B65CA9-8E66-4AB1-E5E9-56EDDA2AF1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F9D989-F2D0-553D-CC46-8234F08C99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FBED19-F965-9263-9E0D-1F423D7DCE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2757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A9DB8-5F62-C283-7264-BC2CB2066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C02609-06BA-0FA5-3B60-04163A2AFF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F3C6EB-42E4-90DF-89C8-060A62AC52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B8FB8-21D2-0848-5A87-8691CAD954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347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© Shutterstock/By </a:t>
            </a:r>
            <a:r>
              <a:rPr lang="en-GB" dirty="0" err="1"/>
              <a:t>SeventyFour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2096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© </a:t>
            </a:r>
            <a:r>
              <a:rPr lang="en-GB" dirty="0" err="1"/>
              <a:t>Unsplash</a:t>
            </a:r>
            <a:r>
              <a:rPr lang="en-GB" dirty="0"/>
              <a:t>/Hitesh Choudhary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4219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EB4BC-EEA3-D696-26F1-EBF3C54CF5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97FA18-9CA5-2C96-9A34-43D86D449B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FC192E-F585-6511-494E-B5B70AB479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1C7D1A-D46D-A060-1B46-6759E55B51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813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CDBE62-52E8-E7AC-398B-233CFF040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65E365-82DA-6460-DE0E-3F48420164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F69CC2-BC8B-A911-E093-3D570BE19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B68996-A351-C5DD-585D-22596B2972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7204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5BD967-FE4B-93F6-4D2A-1C279E6B5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B884EF-C56C-838C-B65E-31852F484D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3A8E7C-3241-8DD2-7028-21C19E578B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4B2A9-7AEB-1354-5643-EAF05552DC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1395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99210-7AB0-85C6-D6B5-907952009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5030DB-12EC-523D-2C70-0EB3508708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B0077B-5E93-D9BD-57F3-0BB06F49E9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79779A-FB9D-DA83-2D63-C68F419FE6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81C7CD-4980-4292-A97E-9E6021FEE90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174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oftware developers discussing a solution in an office environment in front of their computer screens">
            <a:extLst>
              <a:ext uri="{FF2B5EF4-FFF2-40B4-BE49-F238E27FC236}">
                <a16:creationId xmlns:a16="http://schemas.microsoft.com/office/drawing/2014/main" id="{44DDA4FB-BEA6-4E99-BEDF-42D23AB990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37964"/>
            <a:ext cx="12192000" cy="64293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6EDD898-C43A-FFD7-2F52-856BCEE3168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235601"/>
            <a:ext cx="12192000" cy="4622400"/>
          </a:xfrm>
          <a:prstGeom prst="rect">
            <a:avLst/>
          </a:prstGeom>
        </p:spPr>
      </p:pic>
      <p:pic>
        <p:nvPicPr>
          <p:cNvPr id="4" name="Picture 3" descr="A picture containing screenshot, graphics, pattern, circle&#10;&#10;Description automatically generated">
            <a:extLst>
              <a:ext uri="{FF2B5EF4-FFF2-40B4-BE49-F238E27FC236}">
                <a16:creationId xmlns:a16="http://schemas.microsoft.com/office/drawing/2014/main" id="{3C998BB6-3C68-C886-5E6F-C197A975825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63" y="2486257"/>
            <a:ext cx="2049637" cy="86048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AE04597-155A-6B3A-1944-370275A2C2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</p:spPr>
        <p:txBody>
          <a:bodyPr anchor="b" anchorCtr="0">
            <a:noAutofit/>
          </a:bodyPr>
          <a:lstStyle>
            <a:lvl1pPr algn="ctr">
              <a:defRPr sz="5200" b="1">
                <a:solidFill>
                  <a:srgbClr val="534C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DDE4753-3D21-8D68-A3C9-DBE0C643A3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583211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E33622E4-CEE5-F34B-4F3F-C30CEBF6A7A0}"/>
              </a:ext>
            </a:extLst>
          </p:cNvPr>
          <p:cNvSpPr txBox="1">
            <a:spLocks/>
          </p:cNvSpPr>
          <p:nvPr userDrawn="1"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382D39ED-89CE-10BF-CA4F-114ADD68CA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76724"/>
            <a:ext cx="5623668" cy="534189"/>
          </a:xfrm>
        </p:spPr>
        <p:txBody>
          <a:bodyPr>
            <a:noAutofit/>
          </a:bodyPr>
          <a:lstStyle>
            <a:lvl1pPr marL="0" indent="0" algn="r">
              <a:buNone/>
              <a:defRPr sz="2000" b="1" i="0" u="none">
                <a:solidFill>
                  <a:srgbClr val="534C29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46EF1A25-418E-44D5-1531-10C67B17DD4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0" y="5625863"/>
            <a:ext cx="9144000" cy="458004"/>
          </a:xfrm>
        </p:spPr>
        <p:txBody>
          <a:bodyPr>
            <a:noAutofit/>
          </a:bodyPr>
          <a:lstStyle>
            <a:lvl1pPr marL="0" indent="0" algn="ctr">
              <a:buNone/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CC8CC8-337A-A6D3-88DA-F57D301C07A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6001" y="1904693"/>
            <a:ext cx="1799998" cy="17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5073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sson pau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50E12BB-9714-8016-5459-5843FDB8A2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10869"/>
            <a:ext cx="12192000" cy="5247131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FE61FDA-5E2B-208F-5A20-01FC775E7B9F}"/>
              </a:ext>
            </a:extLst>
          </p:cNvPr>
          <p:cNvSpPr txBox="1">
            <a:spLocks/>
          </p:cNvSpPr>
          <p:nvPr userDrawn="1"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A84B42-8716-CE90-6869-48F287E44C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</p:spPr>
        <p:txBody>
          <a:bodyPr anchor="b" anchorCtr="0">
            <a:noAutofit/>
          </a:bodyPr>
          <a:lstStyle>
            <a:lvl1pPr algn="ctr">
              <a:defRPr sz="5200" b="1">
                <a:solidFill>
                  <a:srgbClr val="534C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CC25522E-F1EB-D453-3C62-8C88FCE29C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1316636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pic>
        <p:nvPicPr>
          <p:cNvPr id="5" name="Picture 4" descr="A picture containing screenshot, graphics, pattern, circle&#10;&#10;Description automatically generated">
            <a:extLst>
              <a:ext uri="{FF2B5EF4-FFF2-40B4-BE49-F238E27FC236}">
                <a16:creationId xmlns:a16="http://schemas.microsoft.com/office/drawing/2014/main" id="{8437C381-8074-A17F-F687-533B90ACEC0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3453" y="491318"/>
            <a:ext cx="2178305" cy="9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47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4008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C2ED04E-677C-C92B-8D41-838378B5328C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algn="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5DD11EB-73B6-9FA1-9358-3BB8241E05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30353" y="1825625"/>
            <a:ext cx="3823447" cy="4351338"/>
          </a:xfrm>
          <a:solidFill>
            <a:schemeClr val="bg1"/>
          </a:solidFill>
          <a:ln w="28575">
            <a:solidFill>
              <a:srgbClr val="88A2FF"/>
            </a:solidFill>
          </a:ln>
        </p:spPr>
        <p:txBody>
          <a:bodyPr lIns="180000" tIns="144000" rIns="180000" bIns="144000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FF5D3C5C-5B7F-CBEB-FEEC-39FE9832DE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35391365-8BD4-3948-009B-4610525006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6103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5C4"/>
          </a:solidFill>
        </p:spPr>
        <p:txBody>
          <a:bodyPr lIns="180000" tIns="180000" rIns="180000" bIns="18000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86DD7F-EBE6-95A7-5C4D-FB522DE24B7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algn="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3389DC1-D122-5083-AC82-273A6F5C1A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927FA953-FAA1-35E6-D6EB-E529BDA03F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4470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5921829" cy="4351338"/>
          </a:xfrm>
          <a:solidFill>
            <a:srgbClr val="FFF5C4"/>
          </a:solidFill>
        </p:spPr>
        <p:txBody>
          <a:bodyPr lIns="180000" tIns="180000" rIns="180000" bIns="18000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86DD7F-EBE6-95A7-5C4D-FB522DE24B7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3389DC1-D122-5083-AC82-273A6F5C1A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42D77770-603A-956D-71F8-59FAB1C3591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989083" y="1825625"/>
            <a:ext cx="4364717" cy="4351338"/>
          </a:xfrm>
        </p:spPr>
        <p:txBody>
          <a:bodyPr/>
          <a:lstStyle/>
          <a:p>
            <a:endParaRPr lang="en-GB"/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75581552-1077-6B8E-2257-50FA835221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21874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noFill/>
          <a:ln w="28575">
            <a:solidFill>
              <a:srgbClr val="FFF5C4"/>
            </a:solidFill>
          </a:ln>
        </p:spPr>
        <p:txBody>
          <a:bodyPr lIns="180000" tIns="180000" rIns="180000" bIns="18000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86DD7F-EBE6-95A7-5C4D-FB522DE24B7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456402D-9FD0-4E90-15E7-18D5BE69865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EB95CEFE-2254-582E-AA71-BEC4140C9F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62100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84CE04A-DDCC-591C-6176-D8C409627AF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Media Placeholder 9">
            <a:extLst>
              <a:ext uri="{FF2B5EF4-FFF2-40B4-BE49-F238E27FC236}">
                <a16:creationId xmlns:a16="http://schemas.microsoft.com/office/drawing/2014/main" id="{0095BD2F-F391-2580-EF45-78A8400DE8A8}"/>
              </a:ext>
            </a:extLst>
          </p:cNvPr>
          <p:cNvSpPr>
            <a:spLocks noGrp="1"/>
          </p:cNvSpPr>
          <p:nvPr>
            <p:ph type="media" sz="quarter" idx="12"/>
          </p:nvPr>
        </p:nvSpPr>
        <p:spPr>
          <a:xfrm>
            <a:off x="1345277" y="1825625"/>
            <a:ext cx="2863468" cy="2014538"/>
          </a:xfrm>
        </p:spPr>
        <p:txBody>
          <a:bodyPr/>
          <a:lstStyle/>
          <a:p>
            <a:endParaRPr lang="en-GB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42B8CCDF-DB6F-8C00-F908-1C017D9AF93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algn="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2528ACA5-1D17-0F9C-8E33-B422C18BAE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Media Placeholder 9">
            <a:extLst>
              <a:ext uri="{FF2B5EF4-FFF2-40B4-BE49-F238E27FC236}">
                <a16:creationId xmlns:a16="http://schemas.microsoft.com/office/drawing/2014/main" id="{7C2FE202-B601-6147-0FB5-4AB7192AC6B6}"/>
              </a:ext>
            </a:extLst>
          </p:cNvPr>
          <p:cNvSpPr>
            <a:spLocks noGrp="1"/>
          </p:cNvSpPr>
          <p:nvPr>
            <p:ph type="media" sz="quarter" idx="16"/>
          </p:nvPr>
        </p:nvSpPr>
        <p:spPr>
          <a:xfrm>
            <a:off x="4913252" y="1825625"/>
            <a:ext cx="2868020" cy="20145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1" name="Media Placeholder 9">
            <a:extLst>
              <a:ext uri="{FF2B5EF4-FFF2-40B4-BE49-F238E27FC236}">
                <a16:creationId xmlns:a16="http://schemas.microsoft.com/office/drawing/2014/main" id="{F0776623-6A70-FD98-13E7-8CFD1D7A8CD8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8485779" y="1825625"/>
            <a:ext cx="2868020" cy="2014538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Media Placeholder 9">
            <a:extLst>
              <a:ext uri="{FF2B5EF4-FFF2-40B4-BE49-F238E27FC236}">
                <a16:creationId xmlns:a16="http://schemas.microsoft.com/office/drawing/2014/main" id="{80610CF5-9B18-B334-BD20-03A5707860BB}"/>
              </a:ext>
            </a:extLst>
          </p:cNvPr>
          <p:cNvSpPr>
            <a:spLocks noGrp="1"/>
          </p:cNvSpPr>
          <p:nvPr>
            <p:ph type="media" sz="quarter" idx="18"/>
          </p:nvPr>
        </p:nvSpPr>
        <p:spPr>
          <a:xfrm>
            <a:off x="3128522" y="4046026"/>
            <a:ext cx="2869506" cy="20145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6" name="Media Placeholder 9">
            <a:extLst>
              <a:ext uri="{FF2B5EF4-FFF2-40B4-BE49-F238E27FC236}">
                <a16:creationId xmlns:a16="http://schemas.microsoft.com/office/drawing/2014/main" id="{97A3AAEF-B4B9-1F0C-2696-3B9A63ECF378}"/>
              </a:ext>
            </a:extLst>
          </p:cNvPr>
          <p:cNvSpPr>
            <a:spLocks noGrp="1"/>
          </p:cNvSpPr>
          <p:nvPr>
            <p:ph type="media" sz="quarter" idx="19"/>
          </p:nvPr>
        </p:nvSpPr>
        <p:spPr>
          <a:xfrm>
            <a:off x="6701049" y="4046026"/>
            <a:ext cx="2869506" cy="2014538"/>
          </a:xfrm>
        </p:spPr>
        <p:txBody>
          <a:bodyPr/>
          <a:lstStyle/>
          <a:p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B25DEF2-95E9-AF12-BA85-B95BD95DF635}"/>
              </a:ext>
            </a:extLst>
          </p:cNvPr>
          <p:cNvSpPr/>
          <p:nvPr userDrawn="1"/>
        </p:nvSpPr>
        <p:spPr>
          <a:xfrm>
            <a:off x="838200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458A704-8E63-8F81-D087-D63DDA59B5B6}"/>
              </a:ext>
            </a:extLst>
          </p:cNvPr>
          <p:cNvSpPr/>
          <p:nvPr userDrawn="1"/>
        </p:nvSpPr>
        <p:spPr>
          <a:xfrm>
            <a:off x="4406175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33E243A-5AF3-2E4C-DF7E-DFCFF2A8F8EF}"/>
              </a:ext>
            </a:extLst>
          </p:cNvPr>
          <p:cNvSpPr/>
          <p:nvPr userDrawn="1"/>
        </p:nvSpPr>
        <p:spPr>
          <a:xfrm>
            <a:off x="7983254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7C2A6B0-34D4-2DD9-9C4C-3A414954B402}"/>
              </a:ext>
            </a:extLst>
          </p:cNvPr>
          <p:cNvSpPr/>
          <p:nvPr userDrawn="1"/>
        </p:nvSpPr>
        <p:spPr>
          <a:xfrm>
            <a:off x="2621445" y="4046026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5FF401B-B15A-7261-E346-3FFC29F079E8}"/>
              </a:ext>
            </a:extLst>
          </p:cNvPr>
          <p:cNvSpPr/>
          <p:nvPr userDrawn="1"/>
        </p:nvSpPr>
        <p:spPr>
          <a:xfrm>
            <a:off x="6193974" y="4046026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312256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ctivity_video+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84CE04A-DDCC-591C-6176-D8C409627AF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Media Placeholder 9">
            <a:extLst>
              <a:ext uri="{FF2B5EF4-FFF2-40B4-BE49-F238E27FC236}">
                <a16:creationId xmlns:a16="http://schemas.microsoft.com/office/drawing/2014/main" id="{0095BD2F-F391-2580-EF45-78A8400DE8A8}"/>
              </a:ext>
            </a:extLst>
          </p:cNvPr>
          <p:cNvSpPr>
            <a:spLocks noGrp="1"/>
          </p:cNvSpPr>
          <p:nvPr>
            <p:ph type="media" sz="quarter" idx="12"/>
          </p:nvPr>
        </p:nvSpPr>
        <p:spPr>
          <a:xfrm>
            <a:off x="838200" y="1825625"/>
            <a:ext cx="10515600" cy="3714142"/>
          </a:xfrm>
        </p:spPr>
        <p:txBody>
          <a:bodyPr/>
          <a:lstStyle/>
          <a:p>
            <a:endParaRPr lang="en-GB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42B8CCDF-DB6F-8C00-F908-1C017D9AF93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2528ACA5-1D17-0F9C-8E33-B422C18BAE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F71F1-E160-0253-6C35-1902EF17E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5744095"/>
            <a:ext cx="10515599" cy="43286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648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screenshot, design&#10;&#10;Description automatically generated">
            <a:extLst>
              <a:ext uri="{FF2B5EF4-FFF2-40B4-BE49-F238E27FC236}">
                <a16:creationId xmlns:a16="http://schemas.microsoft.com/office/drawing/2014/main" id="{A4C40C32-74F9-B9CA-C59A-65AD4DD3C8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/>
        </p:blipFill>
        <p:spPr>
          <a:xfrm>
            <a:off x="7556311" y="1610867"/>
            <a:ext cx="4635689" cy="524713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F9BF35E-4FF2-56EA-FEEA-82EBBA150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12059-CE26-DF3F-AEE5-9C0A0884B4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400801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A4879B2-B6EE-DE7B-2C83-25EEB102F0B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56F986DF-3D2A-678C-B7BA-42B8340E3DC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12">
            <a:extLst>
              <a:ext uri="{FF2B5EF4-FFF2-40B4-BE49-F238E27FC236}">
                <a16:creationId xmlns:a16="http://schemas.microsoft.com/office/drawing/2014/main" id="{1F936F32-0F00-143C-23D0-72E9A6BD48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757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answ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screenshot, design&#10;&#10;Description automatically generated">
            <a:extLst>
              <a:ext uri="{FF2B5EF4-FFF2-40B4-BE49-F238E27FC236}">
                <a16:creationId xmlns:a16="http://schemas.microsoft.com/office/drawing/2014/main" id="{CC93EE95-F5FB-361F-396E-9D2852686C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/>
        </p:blipFill>
        <p:spPr>
          <a:xfrm>
            <a:off x="7556311" y="1610867"/>
            <a:ext cx="4635689" cy="524713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F9BF35E-4FF2-56EA-FEEA-82EBBA150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12059-CE26-DF3F-AEE5-9C0A0884B4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400801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59635E-39ED-F784-26B0-6A6520D6AD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75008" y="2892829"/>
            <a:ext cx="3507474" cy="3284134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10283A"/>
                </a:solidFill>
              </a:defRPr>
            </a:lvl1pPr>
            <a:lvl2pPr marL="457200" indent="0">
              <a:buNone/>
              <a:defRPr sz="2000">
                <a:solidFill>
                  <a:srgbClr val="10283A"/>
                </a:solidFill>
              </a:defRPr>
            </a:lvl2pPr>
            <a:lvl3pPr marL="914400" indent="0">
              <a:buNone/>
              <a:defRPr sz="2000">
                <a:solidFill>
                  <a:srgbClr val="10283A"/>
                </a:solidFill>
              </a:defRPr>
            </a:lvl3pPr>
            <a:lvl4pPr marL="1371600" indent="0">
              <a:buNone/>
              <a:defRPr sz="2000">
                <a:solidFill>
                  <a:srgbClr val="10283A"/>
                </a:solidFill>
              </a:defRPr>
            </a:lvl4pPr>
            <a:lvl5pPr marL="1828800" indent="0">
              <a:buNone/>
              <a:defRPr sz="2000">
                <a:solidFill>
                  <a:srgbClr val="10283A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EAC885B-A4A4-DCB2-7EAC-A1F1A996CE75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614E3177-C0BC-55FC-4E39-B45CD33145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175008" y="2055812"/>
            <a:ext cx="2689727" cy="620511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rgbClr val="10283A"/>
                </a:solidFill>
              </a:defRPr>
            </a:lvl1pPr>
            <a:lvl2pPr marL="457200" indent="0">
              <a:buNone/>
              <a:defRPr sz="2000">
                <a:solidFill>
                  <a:srgbClr val="FF0000"/>
                </a:solidFill>
              </a:defRPr>
            </a:lvl2pPr>
            <a:lvl3pPr marL="914400" indent="0">
              <a:buNone/>
              <a:defRPr sz="2000">
                <a:solidFill>
                  <a:srgbClr val="FF0000"/>
                </a:solidFill>
              </a:defRPr>
            </a:lvl3pPr>
            <a:lvl4pPr marL="1371600" indent="0">
              <a:buNone/>
              <a:defRPr sz="2000">
                <a:solidFill>
                  <a:srgbClr val="FF0000"/>
                </a:solidFill>
              </a:defRPr>
            </a:lvl4pPr>
            <a:lvl5pPr marL="1828800" indent="0">
              <a:buNone/>
              <a:defRPr sz="2000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E5E4C997-4AE7-5413-8EBD-5D3A204E83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38E42E70-E1D6-307E-10B0-2F5B246987F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458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text+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81CF4477-6D3D-2D7E-2E3D-CAC0483B27E4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839788" y="1872343"/>
            <a:ext cx="3932238" cy="398870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D7E2D6-6541-EB56-B25E-8362BF154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255486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401A65-36E9-75E7-2C99-A3E5430245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284514"/>
            <a:ext cx="5762398" cy="4576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2425175-C340-950A-69CF-C6171BA23D5C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B12EA37-2B28-33A5-1D17-A7374800F6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B62C6E0-46EF-437B-CFEB-4B65E34ADC2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46948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two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86DD7F-EBE6-95A7-5C4D-FB522DE24B7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D15544B-F175-9EAE-3425-9D9811AB2A7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38200" y="1978025"/>
            <a:ext cx="5196840" cy="4351338"/>
          </a:xfrm>
          <a:noFill/>
          <a:ln w="28575">
            <a:solidFill>
              <a:srgbClr val="FFF5C4"/>
            </a:solidFill>
          </a:ln>
        </p:spPr>
        <p:txBody>
          <a:bodyPr lIns="180000" tIns="180000" rIns="180000" bIns="18000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01330FB-8399-C74E-BF60-F600FDC5CC0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168046" y="1978025"/>
            <a:ext cx="5196840" cy="4351338"/>
          </a:xfrm>
          <a:noFill/>
          <a:ln w="28575">
            <a:solidFill>
              <a:srgbClr val="FFF5C4"/>
            </a:solidFill>
          </a:ln>
        </p:spPr>
        <p:txBody>
          <a:bodyPr lIns="180000" tIns="180000" rIns="180000" bIns="18000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E5148E20-5D43-7AC1-2CBA-646804B0C41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DE05CFA6-FB5A-1E49-1F0A-E11C421F4B8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71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text+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083829" cy="4351338"/>
          </a:xfrm>
          <a:solidFill>
            <a:schemeClr val="bg1"/>
          </a:solidFill>
        </p:spPr>
        <p:txBody>
          <a:bodyPr lIns="180000" tIns="180000" rIns="180000" bIns="18000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86DD7F-EBE6-95A7-5C4D-FB522DE24B7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5360CA8-9563-DFF9-85DA-504D2363294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179724" y="1825625"/>
            <a:ext cx="3174076" cy="4351338"/>
          </a:xfrm>
          <a:custGeom>
            <a:avLst/>
            <a:gdLst>
              <a:gd name="connsiteX0" fmla="*/ 0 w 3174076"/>
              <a:gd name="connsiteY0" fmla="*/ 0 h 4351338"/>
              <a:gd name="connsiteX1" fmla="*/ 539593 w 3174076"/>
              <a:gd name="connsiteY1" fmla="*/ 0 h 4351338"/>
              <a:gd name="connsiteX2" fmla="*/ 1079186 w 3174076"/>
              <a:gd name="connsiteY2" fmla="*/ 0 h 4351338"/>
              <a:gd name="connsiteX3" fmla="*/ 1650520 w 3174076"/>
              <a:gd name="connsiteY3" fmla="*/ 0 h 4351338"/>
              <a:gd name="connsiteX4" fmla="*/ 2253594 w 3174076"/>
              <a:gd name="connsiteY4" fmla="*/ 0 h 4351338"/>
              <a:gd name="connsiteX5" fmla="*/ 3174076 w 3174076"/>
              <a:gd name="connsiteY5" fmla="*/ 0 h 4351338"/>
              <a:gd name="connsiteX6" fmla="*/ 3174076 w 3174076"/>
              <a:gd name="connsiteY6" fmla="*/ 708646 h 4351338"/>
              <a:gd name="connsiteX7" fmla="*/ 3174076 w 3174076"/>
              <a:gd name="connsiteY7" fmla="*/ 1199726 h 4351338"/>
              <a:gd name="connsiteX8" fmla="*/ 3174076 w 3174076"/>
              <a:gd name="connsiteY8" fmla="*/ 1734319 h 4351338"/>
              <a:gd name="connsiteX9" fmla="*/ 3174076 w 3174076"/>
              <a:gd name="connsiteY9" fmla="*/ 2312425 h 4351338"/>
              <a:gd name="connsiteX10" fmla="*/ 3174076 w 3174076"/>
              <a:gd name="connsiteY10" fmla="*/ 2890532 h 4351338"/>
              <a:gd name="connsiteX11" fmla="*/ 3174076 w 3174076"/>
              <a:gd name="connsiteY11" fmla="*/ 3425125 h 4351338"/>
              <a:gd name="connsiteX12" fmla="*/ 3174076 w 3174076"/>
              <a:gd name="connsiteY12" fmla="*/ 4351338 h 4351338"/>
              <a:gd name="connsiteX13" fmla="*/ 2475779 w 3174076"/>
              <a:gd name="connsiteY13" fmla="*/ 4351338 h 4351338"/>
              <a:gd name="connsiteX14" fmla="*/ 1809223 w 3174076"/>
              <a:gd name="connsiteY14" fmla="*/ 4351338 h 4351338"/>
              <a:gd name="connsiteX15" fmla="*/ 1206149 w 3174076"/>
              <a:gd name="connsiteY15" fmla="*/ 4351338 h 4351338"/>
              <a:gd name="connsiteX16" fmla="*/ 0 w 3174076"/>
              <a:gd name="connsiteY16" fmla="*/ 4351338 h 4351338"/>
              <a:gd name="connsiteX17" fmla="*/ 0 w 3174076"/>
              <a:gd name="connsiteY17" fmla="*/ 3642692 h 4351338"/>
              <a:gd name="connsiteX18" fmla="*/ 0 w 3174076"/>
              <a:gd name="connsiteY18" fmla="*/ 3151612 h 4351338"/>
              <a:gd name="connsiteX19" fmla="*/ 0 w 3174076"/>
              <a:gd name="connsiteY19" fmla="*/ 2486479 h 4351338"/>
              <a:gd name="connsiteX20" fmla="*/ 0 w 3174076"/>
              <a:gd name="connsiteY20" fmla="*/ 1995399 h 4351338"/>
              <a:gd name="connsiteX21" fmla="*/ 0 w 3174076"/>
              <a:gd name="connsiteY21" fmla="*/ 1286753 h 4351338"/>
              <a:gd name="connsiteX22" fmla="*/ 0 w 3174076"/>
              <a:gd name="connsiteY22" fmla="*/ 665133 h 4351338"/>
              <a:gd name="connsiteX23" fmla="*/ 0 w 3174076"/>
              <a:gd name="connsiteY23" fmla="*/ 0 h 4351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174076" h="4351338" fill="none" extrusionOk="0">
                <a:moveTo>
                  <a:pt x="0" y="0"/>
                </a:moveTo>
                <a:cubicBezTo>
                  <a:pt x="268416" y="-23827"/>
                  <a:pt x="352197" y="24648"/>
                  <a:pt x="539593" y="0"/>
                </a:cubicBezTo>
                <a:cubicBezTo>
                  <a:pt x="726989" y="-24648"/>
                  <a:pt x="971240" y="-20080"/>
                  <a:pt x="1079186" y="0"/>
                </a:cubicBezTo>
                <a:cubicBezTo>
                  <a:pt x="1187132" y="20080"/>
                  <a:pt x="1440798" y="-18762"/>
                  <a:pt x="1650520" y="0"/>
                </a:cubicBezTo>
                <a:cubicBezTo>
                  <a:pt x="1860242" y="18762"/>
                  <a:pt x="2083458" y="-8389"/>
                  <a:pt x="2253594" y="0"/>
                </a:cubicBezTo>
                <a:cubicBezTo>
                  <a:pt x="2423730" y="8389"/>
                  <a:pt x="2941083" y="-37671"/>
                  <a:pt x="3174076" y="0"/>
                </a:cubicBezTo>
                <a:cubicBezTo>
                  <a:pt x="3171503" y="328352"/>
                  <a:pt x="3162404" y="507417"/>
                  <a:pt x="3174076" y="708646"/>
                </a:cubicBezTo>
                <a:cubicBezTo>
                  <a:pt x="3185748" y="909875"/>
                  <a:pt x="3188485" y="1079887"/>
                  <a:pt x="3174076" y="1199726"/>
                </a:cubicBezTo>
                <a:cubicBezTo>
                  <a:pt x="3159667" y="1319565"/>
                  <a:pt x="3151895" y="1579508"/>
                  <a:pt x="3174076" y="1734319"/>
                </a:cubicBezTo>
                <a:cubicBezTo>
                  <a:pt x="3196257" y="1889130"/>
                  <a:pt x="3195829" y="2045705"/>
                  <a:pt x="3174076" y="2312425"/>
                </a:cubicBezTo>
                <a:cubicBezTo>
                  <a:pt x="3152323" y="2579145"/>
                  <a:pt x="3169865" y="2685824"/>
                  <a:pt x="3174076" y="2890532"/>
                </a:cubicBezTo>
                <a:cubicBezTo>
                  <a:pt x="3178287" y="3095240"/>
                  <a:pt x="3171104" y="3213803"/>
                  <a:pt x="3174076" y="3425125"/>
                </a:cubicBezTo>
                <a:cubicBezTo>
                  <a:pt x="3177048" y="3636447"/>
                  <a:pt x="3154403" y="4108609"/>
                  <a:pt x="3174076" y="4351338"/>
                </a:cubicBezTo>
                <a:cubicBezTo>
                  <a:pt x="3031832" y="4321705"/>
                  <a:pt x="2622579" y="4372546"/>
                  <a:pt x="2475779" y="4351338"/>
                </a:cubicBezTo>
                <a:cubicBezTo>
                  <a:pt x="2328979" y="4330130"/>
                  <a:pt x="2072231" y="4349691"/>
                  <a:pt x="1809223" y="4351338"/>
                </a:cubicBezTo>
                <a:cubicBezTo>
                  <a:pt x="1546215" y="4352985"/>
                  <a:pt x="1343102" y="4378518"/>
                  <a:pt x="1206149" y="4351338"/>
                </a:cubicBezTo>
                <a:cubicBezTo>
                  <a:pt x="1069196" y="4324158"/>
                  <a:pt x="376438" y="4330080"/>
                  <a:pt x="0" y="4351338"/>
                </a:cubicBezTo>
                <a:cubicBezTo>
                  <a:pt x="32564" y="4157387"/>
                  <a:pt x="11478" y="3815685"/>
                  <a:pt x="0" y="3642692"/>
                </a:cubicBezTo>
                <a:cubicBezTo>
                  <a:pt x="-11478" y="3469699"/>
                  <a:pt x="-17769" y="3356878"/>
                  <a:pt x="0" y="3151612"/>
                </a:cubicBezTo>
                <a:cubicBezTo>
                  <a:pt x="17769" y="2946346"/>
                  <a:pt x="12578" y="2797666"/>
                  <a:pt x="0" y="2486479"/>
                </a:cubicBezTo>
                <a:cubicBezTo>
                  <a:pt x="-12578" y="2175292"/>
                  <a:pt x="-9907" y="2104087"/>
                  <a:pt x="0" y="1995399"/>
                </a:cubicBezTo>
                <a:cubicBezTo>
                  <a:pt x="9907" y="1886711"/>
                  <a:pt x="11327" y="1512831"/>
                  <a:pt x="0" y="1286753"/>
                </a:cubicBezTo>
                <a:cubicBezTo>
                  <a:pt x="-11327" y="1060675"/>
                  <a:pt x="5859" y="832266"/>
                  <a:pt x="0" y="665133"/>
                </a:cubicBezTo>
                <a:cubicBezTo>
                  <a:pt x="-5859" y="498000"/>
                  <a:pt x="75" y="259686"/>
                  <a:pt x="0" y="0"/>
                </a:cubicBezTo>
                <a:close/>
              </a:path>
              <a:path w="3174076" h="4351338" stroke="0" extrusionOk="0">
                <a:moveTo>
                  <a:pt x="0" y="0"/>
                </a:moveTo>
                <a:cubicBezTo>
                  <a:pt x="238831" y="14723"/>
                  <a:pt x="480051" y="-10538"/>
                  <a:pt x="698297" y="0"/>
                </a:cubicBezTo>
                <a:cubicBezTo>
                  <a:pt x="916543" y="10538"/>
                  <a:pt x="1154726" y="13383"/>
                  <a:pt x="1301371" y="0"/>
                </a:cubicBezTo>
                <a:cubicBezTo>
                  <a:pt x="1448016" y="-13383"/>
                  <a:pt x="1807132" y="-30"/>
                  <a:pt x="1999668" y="0"/>
                </a:cubicBezTo>
                <a:cubicBezTo>
                  <a:pt x="2192204" y="30"/>
                  <a:pt x="2655866" y="13746"/>
                  <a:pt x="3174076" y="0"/>
                </a:cubicBezTo>
                <a:cubicBezTo>
                  <a:pt x="3154416" y="328479"/>
                  <a:pt x="3156727" y="507405"/>
                  <a:pt x="3174076" y="665133"/>
                </a:cubicBezTo>
                <a:cubicBezTo>
                  <a:pt x="3191425" y="822861"/>
                  <a:pt x="3193977" y="1042506"/>
                  <a:pt x="3174076" y="1199726"/>
                </a:cubicBezTo>
                <a:cubicBezTo>
                  <a:pt x="3154175" y="1356946"/>
                  <a:pt x="3183847" y="1517591"/>
                  <a:pt x="3174076" y="1821346"/>
                </a:cubicBezTo>
                <a:cubicBezTo>
                  <a:pt x="3164305" y="2125101"/>
                  <a:pt x="3194528" y="2073601"/>
                  <a:pt x="3174076" y="2312425"/>
                </a:cubicBezTo>
                <a:cubicBezTo>
                  <a:pt x="3153624" y="2551249"/>
                  <a:pt x="3185805" y="2772558"/>
                  <a:pt x="3174076" y="2934045"/>
                </a:cubicBezTo>
                <a:cubicBezTo>
                  <a:pt x="3162347" y="3095532"/>
                  <a:pt x="3155247" y="3369274"/>
                  <a:pt x="3174076" y="3599178"/>
                </a:cubicBezTo>
                <a:cubicBezTo>
                  <a:pt x="3192905" y="3829082"/>
                  <a:pt x="3154199" y="4122520"/>
                  <a:pt x="3174076" y="4351338"/>
                </a:cubicBezTo>
                <a:cubicBezTo>
                  <a:pt x="2875561" y="4332635"/>
                  <a:pt x="2778934" y="4334576"/>
                  <a:pt x="2571002" y="4351338"/>
                </a:cubicBezTo>
                <a:cubicBezTo>
                  <a:pt x="2363070" y="4368100"/>
                  <a:pt x="2267472" y="4359571"/>
                  <a:pt x="2031409" y="4351338"/>
                </a:cubicBezTo>
                <a:cubicBezTo>
                  <a:pt x="1795346" y="4343105"/>
                  <a:pt x="1673628" y="4348935"/>
                  <a:pt x="1396593" y="4351338"/>
                </a:cubicBezTo>
                <a:cubicBezTo>
                  <a:pt x="1119558" y="4353741"/>
                  <a:pt x="1036303" y="4351322"/>
                  <a:pt x="793519" y="4351338"/>
                </a:cubicBezTo>
                <a:cubicBezTo>
                  <a:pt x="550735" y="4351354"/>
                  <a:pt x="330547" y="4384738"/>
                  <a:pt x="0" y="4351338"/>
                </a:cubicBezTo>
                <a:cubicBezTo>
                  <a:pt x="12507" y="4129693"/>
                  <a:pt x="4998" y="4047075"/>
                  <a:pt x="0" y="3860258"/>
                </a:cubicBezTo>
                <a:cubicBezTo>
                  <a:pt x="-4998" y="3673441"/>
                  <a:pt x="3114" y="3407381"/>
                  <a:pt x="0" y="3151612"/>
                </a:cubicBezTo>
                <a:cubicBezTo>
                  <a:pt x="-3114" y="2895843"/>
                  <a:pt x="16768" y="2799560"/>
                  <a:pt x="0" y="2617019"/>
                </a:cubicBezTo>
                <a:cubicBezTo>
                  <a:pt x="-16768" y="2434478"/>
                  <a:pt x="-28652" y="2250010"/>
                  <a:pt x="0" y="1908373"/>
                </a:cubicBezTo>
                <a:cubicBezTo>
                  <a:pt x="28652" y="1566736"/>
                  <a:pt x="-2930" y="1442324"/>
                  <a:pt x="0" y="1199726"/>
                </a:cubicBezTo>
                <a:cubicBezTo>
                  <a:pt x="2930" y="957128"/>
                  <a:pt x="8576" y="401800"/>
                  <a:pt x="0" y="0"/>
                </a:cubicBezTo>
                <a:close/>
              </a:path>
            </a:pathLst>
          </a:custGeom>
          <a:solidFill>
            <a:srgbClr val="FFF5C4"/>
          </a:solidFill>
          <a:ln w="19050" cap="sq">
            <a:solidFill>
              <a:srgbClr val="534C29"/>
            </a:solidFill>
            <a:extLst>
              <a:ext uri="{C807C97D-BFC1-408E-A445-0C87EB9F89A2}">
                <ask:lineSketchStyleProps xmlns:ask="http://schemas.microsoft.com/office/drawing/2018/sketchyshapes" sd="809461488">
                  <ask:type>
                    <ask:lineSketchFreehand/>
                  </ask:type>
                </ask:lineSketchStyleProps>
              </a:ext>
            </a:extLst>
          </a:ln>
        </p:spPr>
        <p:txBody>
          <a:bodyPr lIns="180000" tIns="180000" rIns="180000" bIns="18000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6EB070F2-6F26-BF10-67CE-69E180ABB02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78F13B2F-E75D-A0E3-4CBA-ECA797356F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1580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solid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515599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C2ED04E-677C-C92B-8D41-838378B5328C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FF5D3C5C-5B7F-CBEB-FEEC-39FE9832DE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E53EF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12">
            <a:extLst>
              <a:ext uri="{FF2B5EF4-FFF2-40B4-BE49-F238E27FC236}">
                <a16:creationId xmlns:a16="http://schemas.microsoft.com/office/drawing/2014/main" id="{EBB2B898-75E4-BA92-0EDE-F8F75E140AC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0476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box">
  <p:cSld name="1_Activity_text+box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7083829" cy="43513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8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28"/>
          <p:cNvSpPr txBox="1">
            <a:spLocks noGrp="1"/>
          </p:cNvSpPr>
          <p:nvPr>
            <p:ph type="body" idx="2"/>
          </p:nvPr>
        </p:nvSpPr>
        <p:spPr>
          <a:xfrm>
            <a:off x="8179724" y="1825625"/>
            <a:ext cx="3174076" cy="4351338"/>
          </a:xfrm>
          <a:prstGeom prst="rect">
            <a:avLst/>
          </a:prstGeom>
          <a:solidFill>
            <a:srgbClr val="FFF5C4"/>
          </a:solidFill>
          <a:ln w="19050" cap="sq" cmpd="sng">
            <a:solidFill>
              <a:srgbClr val="534C2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28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28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965675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6E5EB6-EF23-9191-1C19-791D0A3DF82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1771"/>
            <a:ext cx="12192000" cy="34616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436F5-4759-CE02-9A1C-07D30041419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08266"/>
            <a:ext cx="12192000" cy="5247131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AE04597-155A-6B3A-1944-370275A2C2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</p:spPr>
        <p:txBody>
          <a:bodyPr anchor="b" anchorCtr="0">
            <a:noAutofit/>
          </a:bodyPr>
          <a:lstStyle>
            <a:lvl1pPr algn="ctr">
              <a:defRPr sz="5200" b="1">
                <a:solidFill>
                  <a:srgbClr val="534C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DDE4753-3D21-8D68-A3C9-DBE0C643A3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583211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E33622E4-CEE5-F34B-4F3F-C30CEBF6A7A0}"/>
              </a:ext>
            </a:extLst>
          </p:cNvPr>
          <p:cNvSpPr txBox="1">
            <a:spLocks/>
          </p:cNvSpPr>
          <p:nvPr userDrawn="1"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382D39ED-89CE-10BF-CA4F-114ADD68CA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76724"/>
            <a:ext cx="5623668" cy="534189"/>
          </a:xfrm>
        </p:spPr>
        <p:txBody>
          <a:bodyPr>
            <a:noAutofit/>
          </a:bodyPr>
          <a:lstStyle>
            <a:lvl1pPr marL="0" indent="0" algn="r">
              <a:buNone/>
              <a:defRPr sz="2000" b="1" i="0" u="none">
                <a:solidFill>
                  <a:srgbClr val="534C29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46EF1A25-418E-44D5-1531-10C67B17DD4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0" y="5625863"/>
            <a:ext cx="9144000" cy="458004"/>
          </a:xfrm>
        </p:spPr>
        <p:txBody>
          <a:bodyPr>
            <a:noAutofit/>
          </a:bodyPr>
          <a:lstStyle>
            <a:lvl1pPr marL="0" indent="0" algn="ctr">
              <a:buNone/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1A01DBF-6845-8111-1CE3-3D349B59292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0283" y="1283345"/>
            <a:ext cx="1811434" cy="1799998"/>
          </a:xfrm>
          <a:prstGeom prst="rect">
            <a:avLst/>
          </a:prstGeom>
        </p:spPr>
      </p:pic>
      <p:pic>
        <p:nvPicPr>
          <p:cNvPr id="12" name="Picture 11" descr="A picture containing screenshot, graphics, pattern, circle&#10;&#10;Description automatically generated">
            <a:extLst>
              <a:ext uri="{FF2B5EF4-FFF2-40B4-BE49-F238E27FC236}">
                <a16:creationId xmlns:a16="http://schemas.microsoft.com/office/drawing/2014/main" id="{0AB31EAA-B3FD-B9A5-574E-4FE687C7AD5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63" y="1861525"/>
            <a:ext cx="2049637" cy="860482"/>
          </a:xfrm>
          <a:prstGeom prst="rect">
            <a:avLst/>
          </a:prstGeom>
        </p:spPr>
      </p:pic>
      <p:pic>
        <p:nvPicPr>
          <p:cNvPr id="17" name="Picture 16" descr="A computer screen with a cursor&#10;&#10;Description automatically generated with medium confidence">
            <a:extLst>
              <a:ext uri="{FF2B5EF4-FFF2-40B4-BE49-F238E27FC236}">
                <a16:creationId xmlns:a16="http://schemas.microsoft.com/office/drawing/2014/main" id="{8A953CFC-292D-84EE-197A-65A19CA3DF5E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4212" y="1804514"/>
            <a:ext cx="1123576" cy="75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0344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sson pau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50E12BB-9714-8016-5459-5843FDB8A2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10869"/>
            <a:ext cx="12192000" cy="5247131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FE61FDA-5E2B-208F-5A20-01FC775E7B9F}"/>
              </a:ext>
            </a:extLst>
          </p:cNvPr>
          <p:cNvSpPr txBox="1">
            <a:spLocks/>
          </p:cNvSpPr>
          <p:nvPr userDrawn="1"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A84B42-8716-CE90-6869-48F287E44C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</p:spPr>
        <p:txBody>
          <a:bodyPr anchor="b" anchorCtr="0">
            <a:noAutofit/>
          </a:bodyPr>
          <a:lstStyle>
            <a:lvl1pPr algn="ctr">
              <a:defRPr sz="5200" b="1">
                <a:solidFill>
                  <a:srgbClr val="534C2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CC25522E-F1EB-D453-3C62-8C88FCE29C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1316636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pic>
        <p:nvPicPr>
          <p:cNvPr id="5" name="Picture 4" descr="A picture containing screenshot, graphics, pattern, circle&#10;&#10;Description automatically generated">
            <a:extLst>
              <a:ext uri="{FF2B5EF4-FFF2-40B4-BE49-F238E27FC236}">
                <a16:creationId xmlns:a16="http://schemas.microsoft.com/office/drawing/2014/main" id="{8437C381-8074-A17F-F687-533B90ACEC0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3453" y="491318"/>
            <a:ext cx="2178305" cy="9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6577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4008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C2ED04E-677C-C92B-8D41-838378B5328C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5DD11EB-73B6-9FA1-9358-3BB8241E05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30353" y="1825625"/>
            <a:ext cx="3823447" cy="4351338"/>
          </a:xfrm>
          <a:solidFill>
            <a:schemeClr val="bg1"/>
          </a:solidFill>
          <a:ln w="28575">
            <a:solidFill>
              <a:srgbClr val="88A2FF"/>
            </a:solidFill>
          </a:ln>
        </p:spPr>
        <p:txBody>
          <a:bodyPr lIns="180000" tIns="144000" rIns="180000" bIns="144000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FF5D3C5C-5B7F-CBEB-FEEC-39FE9832DE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35391365-8BD4-3948-009B-4610525006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6674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FF5C4"/>
          </a:solidFill>
        </p:spPr>
        <p:txBody>
          <a:bodyPr lIns="180000" tIns="180000" rIns="180000" bIns="18000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86DD7F-EBE6-95A7-5C4D-FB522DE24B7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3389DC1-D122-5083-AC82-273A6F5C1A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927FA953-FAA1-35E6-D6EB-E529BDA03F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42569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5921829" cy="4351338"/>
          </a:xfrm>
          <a:solidFill>
            <a:srgbClr val="FFF5C4"/>
          </a:solidFill>
        </p:spPr>
        <p:txBody>
          <a:bodyPr lIns="180000" tIns="180000" rIns="180000" bIns="18000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86DD7F-EBE6-95A7-5C4D-FB522DE24B7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3389DC1-D122-5083-AC82-273A6F5C1A1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42D77770-603A-956D-71F8-59FAB1C3591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989083" y="1825625"/>
            <a:ext cx="4364717" cy="4351338"/>
          </a:xfrm>
        </p:spPr>
        <p:txBody>
          <a:bodyPr/>
          <a:lstStyle/>
          <a:p>
            <a:endParaRPr lang="en-GB"/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75581552-1077-6B8E-2257-50FA835221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1698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noFill/>
          <a:ln w="28575">
            <a:solidFill>
              <a:srgbClr val="FFF5C4"/>
            </a:solidFill>
          </a:ln>
        </p:spPr>
        <p:txBody>
          <a:bodyPr lIns="180000" tIns="180000" rIns="180000" bIns="18000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86DD7F-EBE6-95A7-5C4D-FB522DE24B7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456402D-9FD0-4E90-15E7-18D5BE69865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EB95CEFE-2254-582E-AA71-BEC4140C9F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258094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84CE04A-DDCC-591C-6176-D8C409627AF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Media Placeholder 9">
            <a:extLst>
              <a:ext uri="{FF2B5EF4-FFF2-40B4-BE49-F238E27FC236}">
                <a16:creationId xmlns:a16="http://schemas.microsoft.com/office/drawing/2014/main" id="{0095BD2F-F391-2580-EF45-78A8400DE8A8}"/>
              </a:ext>
            </a:extLst>
          </p:cNvPr>
          <p:cNvSpPr>
            <a:spLocks noGrp="1"/>
          </p:cNvSpPr>
          <p:nvPr>
            <p:ph type="media" sz="quarter" idx="12"/>
          </p:nvPr>
        </p:nvSpPr>
        <p:spPr>
          <a:xfrm>
            <a:off x="1345277" y="1825625"/>
            <a:ext cx="2863468" cy="2014538"/>
          </a:xfrm>
        </p:spPr>
        <p:txBody>
          <a:bodyPr/>
          <a:lstStyle/>
          <a:p>
            <a:endParaRPr lang="en-GB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42B8CCDF-DB6F-8C00-F908-1C017D9AF93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2528ACA5-1D17-0F9C-8E33-B422C18BAE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Media Placeholder 9">
            <a:extLst>
              <a:ext uri="{FF2B5EF4-FFF2-40B4-BE49-F238E27FC236}">
                <a16:creationId xmlns:a16="http://schemas.microsoft.com/office/drawing/2014/main" id="{7C2FE202-B601-6147-0FB5-4AB7192AC6B6}"/>
              </a:ext>
            </a:extLst>
          </p:cNvPr>
          <p:cNvSpPr>
            <a:spLocks noGrp="1"/>
          </p:cNvSpPr>
          <p:nvPr>
            <p:ph type="media" sz="quarter" idx="16"/>
          </p:nvPr>
        </p:nvSpPr>
        <p:spPr>
          <a:xfrm>
            <a:off x="4913252" y="1825625"/>
            <a:ext cx="2868020" cy="20145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1" name="Media Placeholder 9">
            <a:extLst>
              <a:ext uri="{FF2B5EF4-FFF2-40B4-BE49-F238E27FC236}">
                <a16:creationId xmlns:a16="http://schemas.microsoft.com/office/drawing/2014/main" id="{F0776623-6A70-FD98-13E7-8CFD1D7A8CD8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8485779" y="1825625"/>
            <a:ext cx="2868020" cy="2014538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Media Placeholder 9">
            <a:extLst>
              <a:ext uri="{FF2B5EF4-FFF2-40B4-BE49-F238E27FC236}">
                <a16:creationId xmlns:a16="http://schemas.microsoft.com/office/drawing/2014/main" id="{80610CF5-9B18-B334-BD20-03A5707860BB}"/>
              </a:ext>
            </a:extLst>
          </p:cNvPr>
          <p:cNvSpPr>
            <a:spLocks noGrp="1"/>
          </p:cNvSpPr>
          <p:nvPr>
            <p:ph type="media" sz="quarter" idx="18"/>
          </p:nvPr>
        </p:nvSpPr>
        <p:spPr>
          <a:xfrm>
            <a:off x="3128522" y="4046026"/>
            <a:ext cx="2869506" cy="20145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6" name="Media Placeholder 9">
            <a:extLst>
              <a:ext uri="{FF2B5EF4-FFF2-40B4-BE49-F238E27FC236}">
                <a16:creationId xmlns:a16="http://schemas.microsoft.com/office/drawing/2014/main" id="{97A3AAEF-B4B9-1F0C-2696-3B9A63ECF378}"/>
              </a:ext>
            </a:extLst>
          </p:cNvPr>
          <p:cNvSpPr>
            <a:spLocks noGrp="1"/>
          </p:cNvSpPr>
          <p:nvPr>
            <p:ph type="media" sz="quarter" idx="19"/>
          </p:nvPr>
        </p:nvSpPr>
        <p:spPr>
          <a:xfrm>
            <a:off x="6701049" y="4046026"/>
            <a:ext cx="2869506" cy="2014538"/>
          </a:xfrm>
        </p:spPr>
        <p:txBody>
          <a:bodyPr/>
          <a:lstStyle/>
          <a:p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B25DEF2-95E9-AF12-BA85-B95BD95DF635}"/>
              </a:ext>
            </a:extLst>
          </p:cNvPr>
          <p:cNvSpPr/>
          <p:nvPr userDrawn="1"/>
        </p:nvSpPr>
        <p:spPr>
          <a:xfrm>
            <a:off x="838200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458A704-8E63-8F81-D087-D63DDA59B5B6}"/>
              </a:ext>
            </a:extLst>
          </p:cNvPr>
          <p:cNvSpPr/>
          <p:nvPr userDrawn="1"/>
        </p:nvSpPr>
        <p:spPr>
          <a:xfrm>
            <a:off x="4406175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33E243A-5AF3-2E4C-DF7E-DFCFF2A8F8EF}"/>
              </a:ext>
            </a:extLst>
          </p:cNvPr>
          <p:cNvSpPr/>
          <p:nvPr userDrawn="1"/>
        </p:nvSpPr>
        <p:spPr>
          <a:xfrm>
            <a:off x="7983254" y="1825625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7C2A6B0-34D4-2DD9-9C4C-3A414954B402}"/>
              </a:ext>
            </a:extLst>
          </p:cNvPr>
          <p:cNvSpPr/>
          <p:nvPr userDrawn="1"/>
        </p:nvSpPr>
        <p:spPr>
          <a:xfrm>
            <a:off x="2621445" y="4046026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5FF401B-B15A-7261-E346-3FFC29F079E8}"/>
              </a:ext>
            </a:extLst>
          </p:cNvPr>
          <p:cNvSpPr/>
          <p:nvPr userDrawn="1"/>
        </p:nvSpPr>
        <p:spPr>
          <a:xfrm>
            <a:off x="6193974" y="4046026"/>
            <a:ext cx="507077" cy="507077"/>
          </a:xfrm>
          <a:prstGeom prst="ellipse">
            <a:avLst/>
          </a:prstGeom>
          <a:solidFill>
            <a:srgbClr val="534C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5479380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ctivity_video+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84CE04A-DDCC-591C-6176-D8C409627AF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Media Placeholder 9">
            <a:extLst>
              <a:ext uri="{FF2B5EF4-FFF2-40B4-BE49-F238E27FC236}">
                <a16:creationId xmlns:a16="http://schemas.microsoft.com/office/drawing/2014/main" id="{0095BD2F-F391-2580-EF45-78A8400DE8A8}"/>
              </a:ext>
            </a:extLst>
          </p:cNvPr>
          <p:cNvSpPr>
            <a:spLocks noGrp="1"/>
          </p:cNvSpPr>
          <p:nvPr>
            <p:ph type="media" sz="quarter" idx="12"/>
          </p:nvPr>
        </p:nvSpPr>
        <p:spPr>
          <a:xfrm>
            <a:off x="838200" y="1825625"/>
            <a:ext cx="10515600" cy="3714142"/>
          </a:xfrm>
        </p:spPr>
        <p:txBody>
          <a:bodyPr/>
          <a:lstStyle/>
          <a:p>
            <a:endParaRPr lang="en-GB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42B8CCDF-DB6F-8C00-F908-1C017D9AF93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2528ACA5-1D17-0F9C-8E33-B422C18BAE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F71F1-E160-0253-6C35-1902EF17E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5744095"/>
            <a:ext cx="10515599" cy="43286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22483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screenshot, design&#10;&#10;Description automatically generated">
            <a:extLst>
              <a:ext uri="{FF2B5EF4-FFF2-40B4-BE49-F238E27FC236}">
                <a16:creationId xmlns:a16="http://schemas.microsoft.com/office/drawing/2014/main" id="{A4C40C32-74F9-B9CA-C59A-65AD4DD3C8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/>
        </p:blipFill>
        <p:spPr>
          <a:xfrm>
            <a:off x="7556311" y="1610867"/>
            <a:ext cx="4635689" cy="524713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F9BF35E-4FF2-56EA-FEEA-82EBBA150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12059-CE26-DF3F-AEE5-9C0A0884B4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400801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A4879B2-B6EE-DE7B-2C83-25EEB102F0B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56F986DF-3D2A-678C-B7BA-42B8340E3DC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12">
            <a:extLst>
              <a:ext uri="{FF2B5EF4-FFF2-40B4-BE49-F238E27FC236}">
                <a16:creationId xmlns:a16="http://schemas.microsoft.com/office/drawing/2014/main" id="{1F936F32-0F00-143C-23D0-72E9A6BD48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81289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answ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screenshot, design&#10;&#10;Description automatically generated">
            <a:extLst>
              <a:ext uri="{FF2B5EF4-FFF2-40B4-BE49-F238E27FC236}">
                <a16:creationId xmlns:a16="http://schemas.microsoft.com/office/drawing/2014/main" id="{CC93EE95-F5FB-361F-396E-9D2852686C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/>
        </p:blipFill>
        <p:spPr>
          <a:xfrm>
            <a:off x="7556311" y="1610867"/>
            <a:ext cx="4635689" cy="524713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F9BF35E-4FF2-56EA-FEEA-82EBBA150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12059-CE26-DF3F-AEE5-9C0A0884B4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400801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59635E-39ED-F784-26B0-6A6520D6AD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75008" y="2892829"/>
            <a:ext cx="3507474" cy="3284134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10283A"/>
                </a:solidFill>
              </a:defRPr>
            </a:lvl1pPr>
            <a:lvl2pPr marL="457200" indent="0">
              <a:buNone/>
              <a:defRPr sz="2000">
                <a:solidFill>
                  <a:srgbClr val="10283A"/>
                </a:solidFill>
              </a:defRPr>
            </a:lvl2pPr>
            <a:lvl3pPr marL="914400" indent="0">
              <a:buNone/>
              <a:defRPr sz="2000">
                <a:solidFill>
                  <a:srgbClr val="10283A"/>
                </a:solidFill>
              </a:defRPr>
            </a:lvl3pPr>
            <a:lvl4pPr marL="1371600" indent="0">
              <a:buNone/>
              <a:defRPr sz="2000">
                <a:solidFill>
                  <a:srgbClr val="10283A"/>
                </a:solidFill>
              </a:defRPr>
            </a:lvl4pPr>
            <a:lvl5pPr marL="1828800" indent="0">
              <a:buNone/>
              <a:defRPr sz="2000">
                <a:solidFill>
                  <a:srgbClr val="10283A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EAC885B-A4A4-DCB2-7EAC-A1F1A996CE75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614E3177-C0BC-55FC-4E39-B45CD33145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175008" y="2055812"/>
            <a:ext cx="2689727" cy="620511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rgbClr val="10283A"/>
                </a:solidFill>
              </a:defRPr>
            </a:lvl1pPr>
            <a:lvl2pPr marL="457200" indent="0">
              <a:buNone/>
              <a:defRPr sz="2000">
                <a:solidFill>
                  <a:srgbClr val="FF0000"/>
                </a:solidFill>
              </a:defRPr>
            </a:lvl2pPr>
            <a:lvl3pPr marL="914400" indent="0">
              <a:buNone/>
              <a:defRPr sz="2000">
                <a:solidFill>
                  <a:srgbClr val="FF0000"/>
                </a:solidFill>
              </a:defRPr>
            </a:lvl3pPr>
            <a:lvl4pPr marL="1371600" indent="0">
              <a:buNone/>
              <a:defRPr sz="2000">
                <a:solidFill>
                  <a:srgbClr val="FF0000"/>
                </a:solidFill>
              </a:defRPr>
            </a:lvl4pPr>
            <a:lvl5pPr marL="1828800" indent="0">
              <a:buNone/>
              <a:defRPr sz="2000"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E5E4C997-4AE7-5413-8EBD-5D3A204E83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38E42E70-E1D6-307E-10B0-2F5B246987F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77380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text+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81CF4477-6D3D-2D7E-2E3D-CAC0483B27E4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839788" y="1872343"/>
            <a:ext cx="3932238" cy="398870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D7E2D6-6541-EB56-B25E-8362BF154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255486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401A65-36E9-75E7-2C99-A3E5430245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284514"/>
            <a:ext cx="5762398" cy="4576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2425175-C340-950A-69CF-C6171BA23D5C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B12EA37-2B28-33A5-1D17-A7374800F6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B62C6E0-46EF-437B-CFEB-4B65E34ADC2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67757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two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86DD7F-EBE6-95A7-5C4D-FB522DE24B7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D15544B-F175-9EAE-3425-9D9811AB2A7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38200" y="1978025"/>
            <a:ext cx="5196840" cy="4351338"/>
          </a:xfrm>
          <a:noFill/>
          <a:ln w="28575">
            <a:solidFill>
              <a:srgbClr val="FFF5C4"/>
            </a:solidFill>
          </a:ln>
        </p:spPr>
        <p:txBody>
          <a:bodyPr lIns="180000" tIns="180000" rIns="180000" bIns="18000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01330FB-8399-C74E-BF60-F600FDC5CC0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168046" y="1978025"/>
            <a:ext cx="5196840" cy="4351338"/>
          </a:xfrm>
          <a:noFill/>
          <a:ln w="28575">
            <a:solidFill>
              <a:srgbClr val="FFF5C4"/>
            </a:solidFill>
          </a:ln>
        </p:spPr>
        <p:txBody>
          <a:bodyPr lIns="180000" tIns="180000" rIns="180000" bIns="18000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E5148E20-5D43-7AC1-2CBA-646804B0C41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DE05CFA6-FB5A-1E49-1F0A-E11C421F4B8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15281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tivity_text+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083829" cy="4351338"/>
          </a:xfrm>
          <a:solidFill>
            <a:schemeClr val="bg1"/>
          </a:solidFill>
        </p:spPr>
        <p:txBody>
          <a:bodyPr lIns="180000" tIns="180000" rIns="180000" bIns="18000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86DD7F-EBE6-95A7-5C4D-FB522DE24B7B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49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5360CA8-9563-DFF9-85DA-504D2363294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179724" y="1825625"/>
            <a:ext cx="3174076" cy="4351338"/>
          </a:xfrm>
          <a:custGeom>
            <a:avLst/>
            <a:gdLst>
              <a:gd name="connsiteX0" fmla="*/ 0 w 3174076"/>
              <a:gd name="connsiteY0" fmla="*/ 0 h 4351338"/>
              <a:gd name="connsiteX1" fmla="*/ 539593 w 3174076"/>
              <a:gd name="connsiteY1" fmla="*/ 0 h 4351338"/>
              <a:gd name="connsiteX2" fmla="*/ 1079186 w 3174076"/>
              <a:gd name="connsiteY2" fmla="*/ 0 h 4351338"/>
              <a:gd name="connsiteX3" fmla="*/ 1650520 w 3174076"/>
              <a:gd name="connsiteY3" fmla="*/ 0 h 4351338"/>
              <a:gd name="connsiteX4" fmla="*/ 2253594 w 3174076"/>
              <a:gd name="connsiteY4" fmla="*/ 0 h 4351338"/>
              <a:gd name="connsiteX5" fmla="*/ 3174076 w 3174076"/>
              <a:gd name="connsiteY5" fmla="*/ 0 h 4351338"/>
              <a:gd name="connsiteX6" fmla="*/ 3174076 w 3174076"/>
              <a:gd name="connsiteY6" fmla="*/ 708646 h 4351338"/>
              <a:gd name="connsiteX7" fmla="*/ 3174076 w 3174076"/>
              <a:gd name="connsiteY7" fmla="*/ 1199726 h 4351338"/>
              <a:gd name="connsiteX8" fmla="*/ 3174076 w 3174076"/>
              <a:gd name="connsiteY8" fmla="*/ 1734319 h 4351338"/>
              <a:gd name="connsiteX9" fmla="*/ 3174076 w 3174076"/>
              <a:gd name="connsiteY9" fmla="*/ 2312425 h 4351338"/>
              <a:gd name="connsiteX10" fmla="*/ 3174076 w 3174076"/>
              <a:gd name="connsiteY10" fmla="*/ 2890532 h 4351338"/>
              <a:gd name="connsiteX11" fmla="*/ 3174076 w 3174076"/>
              <a:gd name="connsiteY11" fmla="*/ 3425125 h 4351338"/>
              <a:gd name="connsiteX12" fmla="*/ 3174076 w 3174076"/>
              <a:gd name="connsiteY12" fmla="*/ 4351338 h 4351338"/>
              <a:gd name="connsiteX13" fmla="*/ 2475779 w 3174076"/>
              <a:gd name="connsiteY13" fmla="*/ 4351338 h 4351338"/>
              <a:gd name="connsiteX14" fmla="*/ 1809223 w 3174076"/>
              <a:gd name="connsiteY14" fmla="*/ 4351338 h 4351338"/>
              <a:gd name="connsiteX15" fmla="*/ 1206149 w 3174076"/>
              <a:gd name="connsiteY15" fmla="*/ 4351338 h 4351338"/>
              <a:gd name="connsiteX16" fmla="*/ 0 w 3174076"/>
              <a:gd name="connsiteY16" fmla="*/ 4351338 h 4351338"/>
              <a:gd name="connsiteX17" fmla="*/ 0 w 3174076"/>
              <a:gd name="connsiteY17" fmla="*/ 3642692 h 4351338"/>
              <a:gd name="connsiteX18" fmla="*/ 0 w 3174076"/>
              <a:gd name="connsiteY18" fmla="*/ 3151612 h 4351338"/>
              <a:gd name="connsiteX19" fmla="*/ 0 w 3174076"/>
              <a:gd name="connsiteY19" fmla="*/ 2486479 h 4351338"/>
              <a:gd name="connsiteX20" fmla="*/ 0 w 3174076"/>
              <a:gd name="connsiteY20" fmla="*/ 1995399 h 4351338"/>
              <a:gd name="connsiteX21" fmla="*/ 0 w 3174076"/>
              <a:gd name="connsiteY21" fmla="*/ 1286753 h 4351338"/>
              <a:gd name="connsiteX22" fmla="*/ 0 w 3174076"/>
              <a:gd name="connsiteY22" fmla="*/ 665133 h 4351338"/>
              <a:gd name="connsiteX23" fmla="*/ 0 w 3174076"/>
              <a:gd name="connsiteY23" fmla="*/ 0 h 4351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174076" h="4351338" fill="none" extrusionOk="0">
                <a:moveTo>
                  <a:pt x="0" y="0"/>
                </a:moveTo>
                <a:cubicBezTo>
                  <a:pt x="268416" y="-23827"/>
                  <a:pt x="352197" y="24648"/>
                  <a:pt x="539593" y="0"/>
                </a:cubicBezTo>
                <a:cubicBezTo>
                  <a:pt x="726989" y="-24648"/>
                  <a:pt x="971240" y="-20080"/>
                  <a:pt x="1079186" y="0"/>
                </a:cubicBezTo>
                <a:cubicBezTo>
                  <a:pt x="1187132" y="20080"/>
                  <a:pt x="1440798" y="-18762"/>
                  <a:pt x="1650520" y="0"/>
                </a:cubicBezTo>
                <a:cubicBezTo>
                  <a:pt x="1860242" y="18762"/>
                  <a:pt x="2083458" y="-8389"/>
                  <a:pt x="2253594" y="0"/>
                </a:cubicBezTo>
                <a:cubicBezTo>
                  <a:pt x="2423730" y="8389"/>
                  <a:pt x="2941083" y="-37671"/>
                  <a:pt x="3174076" y="0"/>
                </a:cubicBezTo>
                <a:cubicBezTo>
                  <a:pt x="3171503" y="328352"/>
                  <a:pt x="3162404" y="507417"/>
                  <a:pt x="3174076" y="708646"/>
                </a:cubicBezTo>
                <a:cubicBezTo>
                  <a:pt x="3185748" y="909875"/>
                  <a:pt x="3188485" y="1079887"/>
                  <a:pt x="3174076" y="1199726"/>
                </a:cubicBezTo>
                <a:cubicBezTo>
                  <a:pt x="3159667" y="1319565"/>
                  <a:pt x="3151895" y="1579508"/>
                  <a:pt x="3174076" y="1734319"/>
                </a:cubicBezTo>
                <a:cubicBezTo>
                  <a:pt x="3196257" y="1889130"/>
                  <a:pt x="3195829" y="2045705"/>
                  <a:pt x="3174076" y="2312425"/>
                </a:cubicBezTo>
                <a:cubicBezTo>
                  <a:pt x="3152323" y="2579145"/>
                  <a:pt x="3169865" y="2685824"/>
                  <a:pt x="3174076" y="2890532"/>
                </a:cubicBezTo>
                <a:cubicBezTo>
                  <a:pt x="3178287" y="3095240"/>
                  <a:pt x="3171104" y="3213803"/>
                  <a:pt x="3174076" y="3425125"/>
                </a:cubicBezTo>
                <a:cubicBezTo>
                  <a:pt x="3177048" y="3636447"/>
                  <a:pt x="3154403" y="4108609"/>
                  <a:pt x="3174076" y="4351338"/>
                </a:cubicBezTo>
                <a:cubicBezTo>
                  <a:pt x="3031832" y="4321705"/>
                  <a:pt x="2622579" y="4372546"/>
                  <a:pt x="2475779" y="4351338"/>
                </a:cubicBezTo>
                <a:cubicBezTo>
                  <a:pt x="2328979" y="4330130"/>
                  <a:pt x="2072231" y="4349691"/>
                  <a:pt x="1809223" y="4351338"/>
                </a:cubicBezTo>
                <a:cubicBezTo>
                  <a:pt x="1546215" y="4352985"/>
                  <a:pt x="1343102" y="4378518"/>
                  <a:pt x="1206149" y="4351338"/>
                </a:cubicBezTo>
                <a:cubicBezTo>
                  <a:pt x="1069196" y="4324158"/>
                  <a:pt x="376438" y="4330080"/>
                  <a:pt x="0" y="4351338"/>
                </a:cubicBezTo>
                <a:cubicBezTo>
                  <a:pt x="32564" y="4157387"/>
                  <a:pt x="11478" y="3815685"/>
                  <a:pt x="0" y="3642692"/>
                </a:cubicBezTo>
                <a:cubicBezTo>
                  <a:pt x="-11478" y="3469699"/>
                  <a:pt x="-17769" y="3356878"/>
                  <a:pt x="0" y="3151612"/>
                </a:cubicBezTo>
                <a:cubicBezTo>
                  <a:pt x="17769" y="2946346"/>
                  <a:pt x="12578" y="2797666"/>
                  <a:pt x="0" y="2486479"/>
                </a:cubicBezTo>
                <a:cubicBezTo>
                  <a:pt x="-12578" y="2175292"/>
                  <a:pt x="-9907" y="2104087"/>
                  <a:pt x="0" y="1995399"/>
                </a:cubicBezTo>
                <a:cubicBezTo>
                  <a:pt x="9907" y="1886711"/>
                  <a:pt x="11327" y="1512831"/>
                  <a:pt x="0" y="1286753"/>
                </a:cubicBezTo>
                <a:cubicBezTo>
                  <a:pt x="-11327" y="1060675"/>
                  <a:pt x="5859" y="832266"/>
                  <a:pt x="0" y="665133"/>
                </a:cubicBezTo>
                <a:cubicBezTo>
                  <a:pt x="-5859" y="498000"/>
                  <a:pt x="75" y="259686"/>
                  <a:pt x="0" y="0"/>
                </a:cubicBezTo>
                <a:close/>
              </a:path>
              <a:path w="3174076" h="4351338" stroke="0" extrusionOk="0">
                <a:moveTo>
                  <a:pt x="0" y="0"/>
                </a:moveTo>
                <a:cubicBezTo>
                  <a:pt x="238831" y="14723"/>
                  <a:pt x="480051" y="-10538"/>
                  <a:pt x="698297" y="0"/>
                </a:cubicBezTo>
                <a:cubicBezTo>
                  <a:pt x="916543" y="10538"/>
                  <a:pt x="1154726" y="13383"/>
                  <a:pt x="1301371" y="0"/>
                </a:cubicBezTo>
                <a:cubicBezTo>
                  <a:pt x="1448016" y="-13383"/>
                  <a:pt x="1807132" y="-30"/>
                  <a:pt x="1999668" y="0"/>
                </a:cubicBezTo>
                <a:cubicBezTo>
                  <a:pt x="2192204" y="30"/>
                  <a:pt x="2655866" y="13746"/>
                  <a:pt x="3174076" y="0"/>
                </a:cubicBezTo>
                <a:cubicBezTo>
                  <a:pt x="3154416" y="328479"/>
                  <a:pt x="3156727" y="507405"/>
                  <a:pt x="3174076" y="665133"/>
                </a:cubicBezTo>
                <a:cubicBezTo>
                  <a:pt x="3191425" y="822861"/>
                  <a:pt x="3193977" y="1042506"/>
                  <a:pt x="3174076" y="1199726"/>
                </a:cubicBezTo>
                <a:cubicBezTo>
                  <a:pt x="3154175" y="1356946"/>
                  <a:pt x="3183847" y="1517591"/>
                  <a:pt x="3174076" y="1821346"/>
                </a:cubicBezTo>
                <a:cubicBezTo>
                  <a:pt x="3164305" y="2125101"/>
                  <a:pt x="3194528" y="2073601"/>
                  <a:pt x="3174076" y="2312425"/>
                </a:cubicBezTo>
                <a:cubicBezTo>
                  <a:pt x="3153624" y="2551249"/>
                  <a:pt x="3185805" y="2772558"/>
                  <a:pt x="3174076" y="2934045"/>
                </a:cubicBezTo>
                <a:cubicBezTo>
                  <a:pt x="3162347" y="3095532"/>
                  <a:pt x="3155247" y="3369274"/>
                  <a:pt x="3174076" y="3599178"/>
                </a:cubicBezTo>
                <a:cubicBezTo>
                  <a:pt x="3192905" y="3829082"/>
                  <a:pt x="3154199" y="4122520"/>
                  <a:pt x="3174076" y="4351338"/>
                </a:cubicBezTo>
                <a:cubicBezTo>
                  <a:pt x="2875561" y="4332635"/>
                  <a:pt x="2778934" y="4334576"/>
                  <a:pt x="2571002" y="4351338"/>
                </a:cubicBezTo>
                <a:cubicBezTo>
                  <a:pt x="2363070" y="4368100"/>
                  <a:pt x="2267472" y="4359571"/>
                  <a:pt x="2031409" y="4351338"/>
                </a:cubicBezTo>
                <a:cubicBezTo>
                  <a:pt x="1795346" y="4343105"/>
                  <a:pt x="1673628" y="4348935"/>
                  <a:pt x="1396593" y="4351338"/>
                </a:cubicBezTo>
                <a:cubicBezTo>
                  <a:pt x="1119558" y="4353741"/>
                  <a:pt x="1036303" y="4351322"/>
                  <a:pt x="793519" y="4351338"/>
                </a:cubicBezTo>
                <a:cubicBezTo>
                  <a:pt x="550735" y="4351354"/>
                  <a:pt x="330547" y="4384738"/>
                  <a:pt x="0" y="4351338"/>
                </a:cubicBezTo>
                <a:cubicBezTo>
                  <a:pt x="12507" y="4129693"/>
                  <a:pt x="4998" y="4047075"/>
                  <a:pt x="0" y="3860258"/>
                </a:cubicBezTo>
                <a:cubicBezTo>
                  <a:pt x="-4998" y="3673441"/>
                  <a:pt x="3114" y="3407381"/>
                  <a:pt x="0" y="3151612"/>
                </a:cubicBezTo>
                <a:cubicBezTo>
                  <a:pt x="-3114" y="2895843"/>
                  <a:pt x="16768" y="2799560"/>
                  <a:pt x="0" y="2617019"/>
                </a:cubicBezTo>
                <a:cubicBezTo>
                  <a:pt x="-16768" y="2434478"/>
                  <a:pt x="-28652" y="2250010"/>
                  <a:pt x="0" y="1908373"/>
                </a:cubicBezTo>
                <a:cubicBezTo>
                  <a:pt x="28652" y="1566736"/>
                  <a:pt x="-2930" y="1442324"/>
                  <a:pt x="0" y="1199726"/>
                </a:cubicBezTo>
                <a:cubicBezTo>
                  <a:pt x="2930" y="957128"/>
                  <a:pt x="8576" y="401800"/>
                  <a:pt x="0" y="0"/>
                </a:cubicBezTo>
                <a:close/>
              </a:path>
            </a:pathLst>
          </a:custGeom>
          <a:solidFill>
            <a:srgbClr val="FFF5C4"/>
          </a:solidFill>
          <a:ln w="19050" cap="sq">
            <a:solidFill>
              <a:srgbClr val="534C29"/>
            </a:solidFill>
            <a:extLst>
              <a:ext uri="{C807C97D-BFC1-408E-A445-0C87EB9F89A2}">
                <ask:lineSketchStyleProps xmlns:ask="http://schemas.microsoft.com/office/drawing/2018/sketchyshapes" sd="809461488">
                  <ask:type>
                    <ask:lineSketchFreehand/>
                  </ask:type>
                </ask:lineSketchStyleProps>
              </a:ext>
            </a:extLst>
          </a:ln>
        </p:spPr>
        <p:txBody>
          <a:bodyPr lIns="180000" tIns="180000" rIns="180000" bIns="18000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6EB070F2-6F26-BF10-67CE-69E180ABB02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78F13B2F-E75D-A0E3-4CBA-ECA797356F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08910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solid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28D89-88F2-7B76-6175-229131C1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1D481-6A8A-F2BA-8418-1DA536508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515599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C2ED04E-677C-C92B-8D41-838378B5328C}"/>
              </a:ext>
            </a:extLst>
          </p:cNvPr>
          <p:cNvSpPr txBox="1">
            <a:spLocks/>
          </p:cNvSpPr>
          <p:nvPr userDrawn="1"/>
        </p:nvSpPr>
        <p:spPr>
          <a:xfrm>
            <a:off x="72390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Gatsby Technical Education Projects 2026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Version 1, August 2026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FF5D3C5C-5B7F-CBEB-FEEC-39FE9832DE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E53EF"/>
          </a:solidFill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1pPr>
            <a:lvl2pPr marL="4572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2pPr>
            <a:lvl3pPr marL="9144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3pPr>
            <a:lvl4pPr marL="13716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4pPr>
            <a:lvl5pPr marL="1828800" indent="0">
              <a:buNone/>
              <a:defRPr sz="1400" b="1">
                <a:solidFill>
                  <a:srgbClr val="FFFFFF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12">
            <a:extLst>
              <a:ext uri="{FF2B5EF4-FFF2-40B4-BE49-F238E27FC236}">
                <a16:creationId xmlns:a16="http://schemas.microsoft.com/office/drawing/2014/main" id="{EBB2B898-75E4-BA92-0EDE-F8F75E140AC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 anchor="ctr" anchorCtr="0">
            <a:noAutofit/>
          </a:bodyPr>
          <a:lstStyle>
            <a:lvl1pPr marL="0" indent="0">
              <a:buNone/>
              <a:defRPr sz="1200">
                <a:solidFill>
                  <a:srgbClr val="898989"/>
                </a:solidFill>
              </a:defRPr>
            </a:lvl1pPr>
            <a:lvl2pPr marL="457200" indent="0">
              <a:buNone/>
              <a:defRPr sz="1200">
                <a:solidFill>
                  <a:srgbClr val="898989"/>
                </a:solidFill>
              </a:defRPr>
            </a:lvl2pPr>
            <a:lvl3pPr marL="914400" indent="0">
              <a:buNone/>
              <a:defRPr sz="1200">
                <a:solidFill>
                  <a:srgbClr val="898989"/>
                </a:solidFill>
              </a:defRPr>
            </a:lvl3pPr>
            <a:lvl4pPr marL="1371600" indent="0">
              <a:buNone/>
              <a:defRPr sz="1200">
                <a:solidFill>
                  <a:srgbClr val="898989"/>
                </a:solidFill>
              </a:defRPr>
            </a:lvl4pPr>
            <a:lvl5pPr marL="1828800" indent="0">
              <a:buNone/>
              <a:defRPr sz="1200">
                <a:solidFill>
                  <a:srgbClr val="898989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4166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box">
  <p:cSld name="1_Activity_text+box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7083829" cy="43513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8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US"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1, August 2026</a:t>
            </a:r>
            <a:endParaRPr sz="120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28"/>
          <p:cNvSpPr txBox="1">
            <a:spLocks noGrp="1"/>
          </p:cNvSpPr>
          <p:nvPr>
            <p:ph type="body" idx="2"/>
          </p:nvPr>
        </p:nvSpPr>
        <p:spPr>
          <a:xfrm>
            <a:off x="8179724" y="1825625"/>
            <a:ext cx="3174076" cy="4351338"/>
          </a:xfrm>
          <a:prstGeom prst="rect">
            <a:avLst/>
          </a:prstGeom>
          <a:solidFill>
            <a:srgbClr val="FFF5C4"/>
          </a:solidFill>
          <a:ln w="19050" cap="sq" cmpd="sng">
            <a:solidFill>
              <a:srgbClr val="534C2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28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28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519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72BFA8-2D39-244F-4F2A-031D91E2E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D84677-D669-F58E-69CC-70B9AE12C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5293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0" r:id="rId2"/>
    <p:sldLayoutId id="2147483650" r:id="rId3"/>
    <p:sldLayoutId id="2147483661" r:id="rId4"/>
    <p:sldLayoutId id="2147483670" r:id="rId5"/>
    <p:sldLayoutId id="2147483665" r:id="rId6"/>
    <p:sldLayoutId id="2147483662" r:id="rId7"/>
    <p:sldLayoutId id="2147483671" r:id="rId8"/>
    <p:sldLayoutId id="2147483652" r:id="rId9"/>
    <p:sldLayoutId id="2147483664" r:id="rId10"/>
    <p:sldLayoutId id="2147483657" r:id="rId11"/>
    <p:sldLayoutId id="2147483667" r:id="rId12"/>
    <p:sldLayoutId id="2147483668" r:id="rId13"/>
    <p:sldLayoutId id="2147483669" r:id="rId14"/>
    <p:sldLayoutId id="214748368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8000"/>
        </a:lnSpc>
        <a:spcBef>
          <a:spcPts val="1000"/>
        </a:spcBef>
        <a:buClr>
          <a:srgbClr val="534C29"/>
        </a:buClr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8000"/>
        </a:lnSpc>
        <a:spcBef>
          <a:spcPts val="500"/>
        </a:spcBef>
        <a:buClr>
          <a:srgbClr val="534C29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8000"/>
        </a:lnSpc>
        <a:spcBef>
          <a:spcPts val="500"/>
        </a:spcBef>
        <a:buClr>
          <a:srgbClr val="534C29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8000"/>
        </a:lnSpc>
        <a:spcBef>
          <a:spcPts val="500"/>
        </a:spcBef>
        <a:buClr>
          <a:srgbClr val="534C29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8000"/>
        </a:lnSpc>
        <a:spcBef>
          <a:spcPts val="500"/>
        </a:spcBef>
        <a:buClr>
          <a:srgbClr val="534C29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72BFA8-2D39-244F-4F2A-031D91E2E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D84677-D669-F58E-69CC-70B9AE12C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4972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8000"/>
        </a:lnSpc>
        <a:spcBef>
          <a:spcPts val="1000"/>
        </a:spcBef>
        <a:buClr>
          <a:srgbClr val="534C29"/>
        </a:buClr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8000"/>
        </a:lnSpc>
        <a:spcBef>
          <a:spcPts val="500"/>
        </a:spcBef>
        <a:buClr>
          <a:srgbClr val="534C29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8000"/>
        </a:lnSpc>
        <a:spcBef>
          <a:spcPts val="500"/>
        </a:spcBef>
        <a:buClr>
          <a:srgbClr val="534C29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8000"/>
        </a:lnSpc>
        <a:spcBef>
          <a:spcPts val="500"/>
        </a:spcBef>
        <a:buClr>
          <a:srgbClr val="534C29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8000"/>
        </a:lnSpc>
        <a:spcBef>
          <a:spcPts val="500"/>
        </a:spcBef>
        <a:buClr>
          <a:srgbClr val="534C29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3.xml"/><Relationship Id="rId1" Type="http://schemas.openxmlformats.org/officeDocument/2006/relationships/video" Target="https://player.vimeo.com/video/1219874369?app_id=122963" TargetMode="Externa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DCE04C9-F46F-4224-A880-738B1633B5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</p:spPr>
        <p:txBody>
          <a:bodyPr>
            <a:normAutofit fontScale="90000"/>
          </a:bodyPr>
          <a:lstStyle/>
          <a:p>
            <a:r>
              <a:rPr lang="en-GB" dirty="0"/>
              <a:t>Digital Software Development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1F5EADF3-A590-4AFE-1185-A6960C9D1B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583211"/>
          </a:xfrm>
        </p:spPr>
        <p:txBody>
          <a:bodyPr>
            <a:normAutofit/>
          </a:bodyPr>
          <a:lstStyle/>
          <a:p>
            <a:r>
              <a:rPr lang="en-US" dirty="0"/>
              <a:t>Using AI in software production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867F5A-5A0F-C526-6E2A-AC6C470A9D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58045" y="3108679"/>
            <a:ext cx="5623668" cy="534189"/>
          </a:xfrm>
        </p:spPr>
        <p:txBody>
          <a:bodyPr/>
          <a:lstStyle/>
          <a:p>
            <a:r>
              <a:rPr lang="en-GB" dirty="0"/>
              <a:t>Route: Digital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751806-CAEB-6B9E-B21F-4278168228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0" y="5625863"/>
            <a:ext cx="9144000" cy="458004"/>
          </a:xfrm>
        </p:spPr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</p:spTree>
    <p:extLst>
      <p:ext uri="{BB962C8B-B14F-4D97-AF65-F5344CB8AC3E}">
        <p14:creationId xmlns:p14="http://schemas.microsoft.com/office/powerpoint/2010/main" val="1924075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357BC3-A920-1744-4378-77EA2C9D1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In this lesson, we will: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C0336A8-8E9F-6750-02CB-278E8B016EC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30353" y="1825625"/>
            <a:ext cx="4159139" cy="4351338"/>
          </a:xfrm>
        </p:spPr>
        <p:txBody>
          <a:bodyPr>
            <a:normAutofit/>
          </a:bodyPr>
          <a:lstStyle/>
          <a:p>
            <a:r>
              <a:rPr lang="en-US" b="1" dirty="0"/>
              <a:t>Skills:</a:t>
            </a:r>
          </a:p>
          <a:p>
            <a:r>
              <a:rPr lang="en-GB" dirty="0"/>
              <a:t>1. Be able to reflectively evaluate</a:t>
            </a:r>
          </a:p>
          <a:p>
            <a:pPr>
              <a:lnSpc>
                <a:spcPct val="100000"/>
              </a:lnSpc>
            </a:pPr>
            <a:r>
              <a:rPr lang="en-GB" dirty="0"/>
              <a:t>5. Apply a logical approach to solving problems to identify and fix defects</a:t>
            </a:r>
            <a:br>
              <a:rPr lang="en-GB" dirty="0"/>
            </a:br>
            <a:br>
              <a:rPr lang="en-GB" dirty="0"/>
            </a:br>
            <a:r>
              <a:rPr lang="en-US" b="1" dirty="0"/>
              <a:t>General competencies: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English: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b="1" dirty="0"/>
              <a:t>E5</a:t>
            </a:r>
            <a:r>
              <a:rPr lang="en-GB" dirty="0"/>
              <a:t> Synthesise information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b="1" dirty="0"/>
              <a:t>E6</a:t>
            </a:r>
            <a:r>
              <a:rPr lang="en-GB" dirty="0"/>
              <a:t> Take part in discussions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Digital: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b="1" dirty="0"/>
              <a:t>D1</a:t>
            </a:r>
            <a:r>
              <a:rPr lang="en-GB" dirty="0"/>
              <a:t> Use digital technology and media effectively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b="1" dirty="0"/>
              <a:t>D6 </a:t>
            </a:r>
            <a:r>
              <a:rPr lang="en-GB" dirty="0"/>
              <a:t>Code and program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471921A-207F-0E70-E097-13DD6D1CCA7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solidFill>
            <a:srgbClr val="88A2FF"/>
          </a:solidFill>
        </p:spPr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B0FA94E-7B0F-E8B2-17F4-EC94C02C2DE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270DE-3E0A-A7AA-5765-2DF5A91594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342000"/>
            <a:r>
              <a:rPr lang="en-GB" dirty="0"/>
              <a:t>Explain how AI can accelerate development</a:t>
            </a:r>
          </a:p>
          <a:p>
            <a:pPr marL="457200" indent="-342000"/>
            <a:r>
              <a:rPr lang="en-GB" dirty="0"/>
              <a:t>Identify weaknesses in AI-generated code</a:t>
            </a:r>
          </a:p>
          <a:p>
            <a:pPr marL="457200" indent="-342000"/>
            <a:r>
              <a:rPr lang="en-GB" dirty="0"/>
              <a:t>Distinguish between correctness and robustness</a:t>
            </a:r>
          </a:p>
          <a:p>
            <a:pPr marL="457200" indent="-342000"/>
            <a:r>
              <a:rPr lang="en-GB" dirty="0"/>
              <a:t>Evaluate code quality beyond “does it run?”</a:t>
            </a:r>
          </a:p>
          <a:p>
            <a:pPr marL="457200" indent="-342000"/>
            <a:r>
              <a:rPr lang="en-GB" dirty="0"/>
              <a:t>Justify responsible use of AI in a development workflow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4206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CBFAB-6DB6-DDB6-F62A-625041085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 vs software developer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1F693-5CD2-F3FC-B29D-1188C50181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0" indent="0">
              <a:buNone/>
            </a:pPr>
            <a:r>
              <a:rPr lang="en-GB" dirty="0"/>
              <a:t>If AI can write code, what is the role of the software developer?</a:t>
            </a:r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15B7E-999D-E4B8-F91B-C0E7F87F2A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2D9D0E63-05B5-7521-536B-1119D7A2AA2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F47343D6-4F81-AB2A-048E-B92E75096B4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611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1D846-9DA2-DAB2-9A40-BC448F4CF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Correctness vs robustness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207820-2626-F692-B59B-12FC98E58900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38200" y="1978025"/>
            <a:ext cx="4884506" cy="3662487"/>
          </a:xfrm>
          <a:solidFill>
            <a:srgbClr val="FFF5C4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rgbClr val="534C29"/>
                </a:solidFill>
              </a:rPr>
              <a:t>Correctness</a:t>
            </a:r>
          </a:p>
          <a:p>
            <a:pPr marL="457200" indent="-342000"/>
            <a:r>
              <a:rPr lang="en-GB" dirty="0">
                <a:solidFill>
                  <a:schemeClr val="tx1"/>
                </a:solidFill>
              </a:rPr>
              <a:t>Code works under expected conditions.</a:t>
            </a:r>
          </a:p>
          <a:p>
            <a:pPr marL="457200" indent="-342000"/>
            <a:r>
              <a:rPr lang="en-GB" dirty="0"/>
              <a:t>Syntax and logic is correct.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A7C976-1D2A-A774-B1D0-416E7E86FA97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735000" y="1978025"/>
            <a:ext cx="4618800" cy="3662487"/>
          </a:xfrm>
          <a:solidFill>
            <a:srgbClr val="FFF5C4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rgbClr val="534C29"/>
                </a:solidFill>
              </a:rPr>
              <a:t>Robustness</a:t>
            </a:r>
            <a:endParaRPr lang="en-GB" dirty="0"/>
          </a:p>
          <a:p>
            <a:pPr marL="457200" indent="-252000"/>
            <a:r>
              <a:rPr lang="en-GB" dirty="0"/>
              <a:t>Code can handle unexpected conditions safely.</a:t>
            </a:r>
          </a:p>
          <a:p>
            <a:pPr marL="457200" indent="-252000"/>
            <a:r>
              <a:rPr lang="en-GB" dirty="0"/>
              <a:t>Code works in different circumstances.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BB568B34-2485-41EA-C115-93E12F2D907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6FB9CC1D-D0DE-99DF-112C-B969B104659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solidFill>
            <a:srgbClr val="88A2FF"/>
          </a:solidFill>
        </p:spPr>
        <p:txBody>
          <a:bodyPr/>
          <a:lstStyle/>
          <a:p>
            <a:r>
              <a:rPr lang="en-GB" dirty="0"/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2180195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8216E-7FAD-AD92-873C-AF9EBBA12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819657A-6E55-AC8F-299E-D1BD72665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Evaluate the AI code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64416A-06C6-C9BA-93F5-F977E22574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3886" y="1578003"/>
            <a:ext cx="9495754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This code snippet was generated by AI. It runs. Is it good code?</a:t>
            </a:r>
          </a:p>
          <a:p>
            <a:endParaRPr lang="en-GB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CE189E5-6420-DED9-CE28-1C455E5720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6356349"/>
            <a:ext cx="4210050" cy="365125"/>
          </a:xfrm>
        </p:spPr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FB72D95A-1FF9-FDDB-16C3-56A3B2AF109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solidFill>
            <a:srgbClr val="88A2FF"/>
          </a:solidFill>
        </p:spPr>
        <p:txBody>
          <a:bodyPr/>
          <a:lstStyle/>
          <a:p>
            <a:r>
              <a:rPr lang="en-GB" dirty="0"/>
              <a:t>Introduction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664C987-AA0D-BFC6-75DC-B77F462598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20360"/>
              </p:ext>
            </p:extLst>
          </p:nvPr>
        </p:nvGraphicFramePr>
        <p:xfrm>
          <a:off x="1497594" y="2579909"/>
          <a:ext cx="9599384" cy="288721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98364">
                  <a:extLst>
                    <a:ext uri="{9D8B030D-6E8A-4147-A177-3AD203B41FA5}">
                      <a16:colId xmlns:a16="http://schemas.microsoft.com/office/drawing/2014/main" val="2944832403"/>
                    </a:ext>
                  </a:extLst>
                </a:gridCol>
                <a:gridCol w="9001020">
                  <a:extLst>
                    <a:ext uri="{9D8B030D-6E8A-4147-A177-3AD203B41FA5}">
                      <a16:colId xmlns:a16="http://schemas.microsoft.com/office/drawing/2014/main" val="2141253383"/>
                    </a:ext>
                  </a:extLst>
                </a:gridCol>
              </a:tblGrid>
              <a:tr h="226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>
                          <a:effectLst/>
                        </a:rPr>
                        <a:t>1</a:t>
                      </a:r>
                      <a:endParaRPr lang="en-GB" sz="2000" kern="10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def </a:t>
                      </a:r>
                      <a:r>
                        <a:rPr lang="en-GB" sz="2000" kern="1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calculate_average</a:t>
                      </a: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(numbers):</a:t>
                      </a:r>
                      <a:endParaRPr lang="en-GB" sz="2000" kern="100" dirty="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54631119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>
                          <a:effectLst/>
                        </a:rPr>
                        <a:t>2</a:t>
                      </a:r>
                      <a:endParaRPr lang="en-GB" sz="2000" kern="10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   total = 0</a:t>
                      </a:r>
                      <a:endParaRPr lang="en-GB" sz="2000" kern="10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99772608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>
                          <a:effectLst/>
                        </a:rPr>
                        <a:t>3</a:t>
                      </a:r>
                      <a:endParaRPr lang="en-GB" sz="2000" kern="10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   for </a:t>
                      </a:r>
                      <a:r>
                        <a:rPr lang="en-GB" sz="2000" kern="1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i</a:t>
                      </a: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in range(len(numbers)):</a:t>
                      </a:r>
                      <a:endParaRPr lang="en-GB" sz="2000" kern="100" dirty="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04600935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>
                          <a:effectLst/>
                        </a:rPr>
                        <a:t>4</a:t>
                      </a:r>
                      <a:endParaRPr lang="en-GB" sz="2000" kern="10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       total + = numbers[</a:t>
                      </a:r>
                      <a:r>
                        <a:rPr lang="en-GB" sz="2000" kern="1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i</a:t>
                      </a: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]</a:t>
                      </a:r>
                      <a:endParaRPr lang="en-GB" sz="2000" kern="100" dirty="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85095045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>
                          <a:effectLst/>
                        </a:rPr>
                        <a:t>5</a:t>
                      </a:r>
                      <a:endParaRPr lang="en-GB" sz="2000" kern="10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   return total / len(numbers)</a:t>
                      </a:r>
                      <a:endParaRPr lang="en-GB" sz="2000" kern="100" dirty="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34690366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>
                          <a:effectLst/>
                        </a:rPr>
                        <a:t>6</a:t>
                      </a:r>
                      <a:endParaRPr lang="en-GB" sz="2000" kern="10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GB" sz="2000" kern="100" dirty="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79281179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>
                          <a:effectLst/>
                        </a:rPr>
                        <a:t>7</a:t>
                      </a:r>
                      <a:endParaRPr lang="en-GB" sz="2000" kern="10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user_input</a:t>
                      </a: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= input(“Enter numbers separated by commas: “)</a:t>
                      </a:r>
                      <a:endParaRPr lang="en-GB" sz="2000" kern="100" dirty="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776853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>
                          <a:effectLst/>
                        </a:rPr>
                        <a:t>8</a:t>
                      </a:r>
                      <a:endParaRPr lang="en-GB" sz="2000" kern="10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nums</a:t>
                      </a: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= </a:t>
                      </a:r>
                      <a:r>
                        <a:rPr lang="en-GB" sz="2000" kern="1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user_input.split</a:t>
                      </a: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(“,”)</a:t>
                      </a:r>
                      <a:endParaRPr lang="en-GB" sz="2000" kern="100" dirty="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18615024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>
                          <a:effectLst/>
                        </a:rPr>
                        <a:t>9</a:t>
                      </a:r>
                      <a:endParaRPr lang="en-GB" sz="2000" kern="10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print(“Average:”, </a:t>
                      </a:r>
                      <a:r>
                        <a:rPr lang="en-GB" sz="2000" kern="1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calculate_average</a:t>
                      </a: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en-GB" sz="2000" kern="1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nums</a:t>
                      </a:r>
                      <a:r>
                        <a:rPr lang="en-GB" sz="2000" kern="1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))</a:t>
                      </a:r>
                      <a:endParaRPr lang="en-GB" sz="2000" kern="100" dirty="0">
                        <a:solidFill>
                          <a:srgbClr val="0D0D0D"/>
                        </a:solidFill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3401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2896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D1C17-3BF8-A235-90D3-119F93D5E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50BDEAC-C0D7-B78D-941E-9D9FF9AA9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Evaluate the AI code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70B148-D37C-8052-0F13-814EC754DE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342000"/>
            <a:r>
              <a:rPr lang="en-GB" dirty="0"/>
              <a:t>There is no data-type conversion on input.</a:t>
            </a:r>
          </a:p>
          <a:p>
            <a:pPr marL="457200" lvl="0" indent="-342000"/>
            <a:r>
              <a:rPr lang="en-GB" dirty="0"/>
              <a:t>The code would crash when trying to perform calculations, as a blank input will cause a division by zero and a non-numeric input would cause a runtime error.</a:t>
            </a:r>
          </a:p>
          <a:p>
            <a:pPr marL="457200" lvl="0" indent="-342000"/>
            <a:r>
              <a:rPr lang="en-US" dirty="0"/>
              <a:t>The code assumes perfect user behaviour.</a:t>
            </a:r>
          </a:p>
          <a:p>
            <a:pPr marL="457200" lvl="0" indent="-342000"/>
            <a:r>
              <a:rPr lang="en-US" dirty="0"/>
              <a:t>There is no feedback for invalid inputs.</a:t>
            </a:r>
          </a:p>
          <a:p>
            <a:pPr marL="0" indent="0">
              <a:buNone/>
            </a:pPr>
            <a:endParaRPr lang="en-GB" dirty="0">
              <a:highlight>
                <a:srgbClr val="FFFF00"/>
              </a:highlight>
            </a:endParaRPr>
          </a:p>
          <a:p>
            <a:pPr lvl="0"/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FC7C1992-2949-E237-8C90-E45F78103D9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solidFill>
            <a:srgbClr val="88A2FF"/>
          </a:solidFill>
        </p:spPr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B71A20B-6EAF-B2A4-3220-247C3FF8208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</p:spTree>
    <p:extLst>
      <p:ext uri="{BB962C8B-B14F-4D97-AF65-F5344CB8AC3E}">
        <p14:creationId xmlns:p14="http://schemas.microsoft.com/office/powerpoint/2010/main" val="2581786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625A02-CE9F-BCBA-6D0E-821D47F74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2CE74-E20E-B4EC-AC5E-9721902C1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Correctness vs robustness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A494B3-9FC4-662A-AA10-D047447B34DF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38200" y="1978025"/>
            <a:ext cx="4884506" cy="3662487"/>
          </a:xfrm>
          <a:solidFill>
            <a:srgbClr val="FFF5C4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rgbClr val="534C29"/>
                </a:solidFill>
              </a:rPr>
              <a:t>Correctness</a:t>
            </a:r>
          </a:p>
          <a:p>
            <a:pPr marL="457200" indent="-342000"/>
            <a:r>
              <a:rPr lang="en-GB" dirty="0"/>
              <a:t>AI can usually produce code that is correct under perfect input.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2B6C2F-F2F2-DDE0-CA5C-CAAFA0C93B9F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735000" y="1978025"/>
            <a:ext cx="4618800" cy="3662487"/>
          </a:xfrm>
          <a:solidFill>
            <a:srgbClr val="FFF5C4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rgbClr val="534C29"/>
                </a:solidFill>
              </a:rPr>
              <a:t>Robustness</a:t>
            </a:r>
            <a:endParaRPr lang="en-GB" dirty="0"/>
          </a:p>
          <a:p>
            <a:pPr marL="457200" indent="-342000"/>
            <a:r>
              <a:rPr lang="en-GB" dirty="0"/>
              <a:t>AI produced code might not be safe under realistic conditions.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FD70614C-6644-E506-3963-1693F6BCD3B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7240DD-4C63-C68B-FA05-25C14E1F9F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solidFill>
            <a:srgbClr val="88A2FF"/>
          </a:solidFill>
        </p:spPr>
        <p:txBody>
          <a:bodyPr/>
          <a:lstStyle/>
          <a:p>
            <a:r>
              <a:rPr lang="en-GB" dirty="0"/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8542805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46066C1-97FE-E5E2-DB48-36D29E70500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Activity 1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BD52942-4786-B21A-0D7E-5CDAFF08A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951" y="136526"/>
            <a:ext cx="8620018" cy="1129877"/>
          </a:xfrm>
        </p:spPr>
        <p:txBody>
          <a:bodyPr/>
          <a:lstStyle/>
          <a:p>
            <a:r>
              <a:rPr lang="en-GB" dirty="0"/>
              <a:t>AI for software development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552BE367-8737-B004-AFFE-8F2EF3AFB8A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  <p:pic>
        <p:nvPicPr>
          <p:cNvPr id="9" name="Online Media 8" title="AI for software development">
            <a:hlinkClick r:id="" action="ppaction://media"/>
            <a:extLst>
              <a:ext uri="{FF2B5EF4-FFF2-40B4-BE49-F238E27FC236}">
                <a16:creationId xmlns:a16="http://schemas.microsoft.com/office/drawing/2014/main" id="{2E8548FB-8EDF-E191-77F4-A43428F2751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519826" y="1073517"/>
            <a:ext cx="9155023" cy="515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96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F95B5C33-ACCB-A9DA-5653-0BF746DB5A13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3: AI in software development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E63922-A8DB-DAEB-5965-080E60557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1: AI in software development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10D3DF-F36E-AA92-FF2F-16E166CC08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b="1" dirty="0"/>
              <a:t>Task 2: </a:t>
            </a:r>
            <a:r>
              <a:rPr lang="en-US" dirty="0"/>
              <a:t>Answer the questions about the scenario.</a:t>
            </a:r>
          </a:p>
          <a:p>
            <a:pPr marL="114300" indent="0">
              <a:buNone/>
            </a:pPr>
            <a:r>
              <a:rPr lang="en-US" b="1" dirty="0"/>
              <a:t>Scenario: </a:t>
            </a:r>
            <a:r>
              <a:rPr lang="en-US" dirty="0"/>
              <a:t>A developer uses a public AI tool to create some authentication code. They copy this AI-generated code into a live system without reviewing it. The code stores passwords in plain text.</a:t>
            </a:r>
          </a:p>
          <a:p>
            <a:pPr marL="114300" indent="0">
              <a:buNone/>
            </a:pPr>
            <a:r>
              <a:rPr lang="en-US" b="1" dirty="0"/>
              <a:t>Task 3: </a:t>
            </a:r>
            <a:r>
              <a:rPr lang="en-US" dirty="0"/>
              <a:t>Evaluate the use of AI tools in software development.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96B412-DB44-1E32-4B2D-8F25279C69E8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1 Worksheet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1 Worksheet answers</a:t>
            </a:r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946CDEB2-6575-B2DB-9C8F-6569D03A63D5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37217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F882D-0CBF-5E9C-731A-0FC704936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 vs professional developer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910A9-46AD-EACA-ED9D-0C6A75DF7551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en-GB" b="1" dirty="0"/>
              <a:t>Characteristics of AI </a:t>
            </a:r>
          </a:p>
          <a:p>
            <a:pPr marL="457200" lvl="0" indent="-342000"/>
            <a:r>
              <a:rPr lang="en-GB" dirty="0"/>
              <a:t>Predicts likely patterns</a:t>
            </a:r>
          </a:p>
          <a:p>
            <a:pPr marL="457200" lvl="0" indent="-342000"/>
            <a:r>
              <a:rPr lang="en-GB" dirty="0"/>
              <a:t>Assumes well-formed input</a:t>
            </a:r>
          </a:p>
          <a:p>
            <a:pPr marL="457200" lvl="0" indent="-342000"/>
            <a:r>
              <a:rPr lang="en-GB" dirty="0"/>
              <a:t>Does not proactively protect against misuse</a:t>
            </a:r>
          </a:p>
          <a:p>
            <a:pPr marL="457200" lvl="0" indent="-342000"/>
            <a:r>
              <a:rPr lang="en-GB" dirty="0"/>
              <a:t>Optimises for concise answers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CEC765-0B80-18D5-028B-912C884A34C7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en-GB" b="1" dirty="0"/>
              <a:t>Skills of professional developer</a:t>
            </a:r>
          </a:p>
          <a:p>
            <a:pPr marL="457200" lvl="0" indent="-342000"/>
            <a:r>
              <a:rPr lang="en-GB" dirty="0"/>
              <a:t>Anticipate misuse</a:t>
            </a:r>
          </a:p>
          <a:p>
            <a:pPr marL="457200" lvl="0" indent="-342000"/>
            <a:r>
              <a:rPr lang="en-GB" dirty="0"/>
              <a:t>Validate inputs</a:t>
            </a:r>
          </a:p>
          <a:p>
            <a:pPr marL="457200" lvl="0" indent="-342000"/>
            <a:r>
              <a:rPr lang="en-GB" dirty="0"/>
              <a:t>Handle failure safely</a:t>
            </a:r>
          </a:p>
          <a:p>
            <a:pPr marL="457200" lvl="0" indent="-342000"/>
            <a:r>
              <a:rPr lang="en-GB" dirty="0"/>
              <a:t>Design defensively</a:t>
            </a:r>
          </a:p>
          <a:p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F5BAB1E-A116-3AB6-86B5-89C17A913B6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Activity 1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830F8041-F60D-AB0C-A96A-BFF7AE811AC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</p:spTree>
    <p:extLst>
      <p:ext uri="{BB962C8B-B14F-4D97-AF65-F5344CB8AC3E}">
        <p14:creationId xmlns:p14="http://schemas.microsoft.com/office/powerpoint/2010/main" val="19440930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ED015D-428F-C1A8-F47A-27F320F52A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ADE4EC4D-B550-05DC-3E26-243EF9E95BD7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3: AI in software development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89E01A-1E14-579F-5BC1-5A68424C8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2: AI debugging assistant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86B20C-8A29-7D24-EEE0-D148A89982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b="1" dirty="0"/>
              <a:t>Task 1: </a:t>
            </a:r>
            <a:r>
              <a:rPr lang="en-US" dirty="0"/>
              <a:t>Choose a code snippet and manually fix the errors and explain your steps. Then, prompt AI to do the same.</a:t>
            </a:r>
          </a:p>
          <a:p>
            <a:pPr marL="114300" indent="0">
              <a:buNone/>
            </a:pPr>
            <a:r>
              <a:rPr lang="en-US" b="1" dirty="0"/>
              <a:t>Task 2: </a:t>
            </a:r>
            <a:r>
              <a:rPr lang="en-US" dirty="0"/>
              <a:t>Evaluate and compare your explanation and the AI explanation.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A6211B-B389-25A7-B00C-7781AF48CBD9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2 Worksheet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2 Worksheet answers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An AI tool</a:t>
            </a:r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9FC8C88A-0E92-F598-2FE3-984602898F8B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2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574281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B6ADC-4CE5-F665-5B55-79F983A11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Evaluate and reflect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EC2BC-ED5A-7DB5-F907-CB586458F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457200" indent="-252000"/>
            <a:r>
              <a:rPr lang="en-US" dirty="0"/>
              <a:t>Does the AI appear to understand the program’s intent, or only the surface-level errors?</a:t>
            </a:r>
          </a:p>
          <a:p>
            <a:pPr marL="457200" indent="-252000"/>
            <a:r>
              <a:rPr lang="en-US" dirty="0"/>
              <a:t>What did the activity reveal about the limitations of using AI for debugging?</a:t>
            </a:r>
          </a:p>
          <a:p>
            <a:pPr marL="457200" indent="-252000"/>
            <a:r>
              <a:rPr lang="en-US" dirty="0"/>
              <a:t>What did you learn about the importance of explaining your reasoning as a developer?</a:t>
            </a:r>
          </a:p>
          <a:p>
            <a:pPr marL="457200" indent="-252000"/>
            <a:r>
              <a:rPr lang="en-US" dirty="0"/>
              <a:t>What are the risks when AI explanations sound correct, but may not be?</a:t>
            </a:r>
          </a:p>
          <a:p>
            <a:pPr marL="457200" indent="-252000"/>
            <a:r>
              <a:rPr lang="en-US" dirty="0"/>
              <a:t>How could you improve your prompts next time to improve the AI output?</a:t>
            </a:r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95674A-93DE-29D0-F647-210244205B1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solidFill>
            <a:srgbClr val="F1995D"/>
          </a:solidFill>
        </p:spPr>
        <p:txBody>
          <a:bodyPr/>
          <a:lstStyle/>
          <a:p>
            <a:r>
              <a:rPr lang="en-GB" dirty="0"/>
              <a:t>Activity 2</a:t>
            </a:r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A7F5DDC6-5E87-0130-4366-7907231568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</p:spTree>
    <p:extLst>
      <p:ext uri="{BB962C8B-B14F-4D97-AF65-F5344CB8AC3E}">
        <p14:creationId xmlns:p14="http://schemas.microsoft.com/office/powerpoint/2010/main" val="34133082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EB607B-A2EF-56E1-A549-DF6BA1D99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6136047C-2CD5-72DF-7E49-06F836CAF663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3: AI in software development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CC1E50-AC8B-670C-DA27-371C4F345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3: Evaluating AI code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9BEA98-4B25-D2F9-28D9-699051817E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b="1" dirty="0"/>
              <a:t>Task 1: </a:t>
            </a:r>
            <a:r>
              <a:rPr lang="en-US" dirty="0"/>
              <a:t>Run the AI generated Python code provided.</a:t>
            </a:r>
          </a:p>
          <a:p>
            <a:pPr marL="114300" indent="0">
              <a:buNone/>
            </a:pPr>
            <a:r>
              <a:rPr lang="en-US" b="1" dirty="0"/>
              <a:t>Task 2: </a:t>
            </a:r>
            <a:r>
              <a:rPr lang="en-US" dirty="0"/>
              <a:t>Evaluate the code.</a:t>
            </a:r>
          </a:p>
          <a:p>
            <a:pPr marL="114300" indent="0">
              <a:buNone/>
            </a:pPr>
            <a:r>
              <a:rPr lang="en-US" b="1" dirty="0"/>
              <a:t>Task 3: </a:t>
            </a:r>
            <a:r>
              <a:rPr lang="en-US" dirty="0"/>
              <a:t>Create a new version of the code which is more robust and maintainable.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D9E709-17AA-F403-1E03-5B670E575732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/>
          </a:bodyPr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3 Worksheet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3 Worksheet answers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Code 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Commented code 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Improved code</a:t>
            </a:r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E3A653D0-6DE2-E3CA-8EFD-C92E299E2B15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3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80111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DEE6E-6C49-D0D8-A735-BA36C0D54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Integrating AI-generated code snippets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D791D-ED0E-499A-4D15-C8A76BEA91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342000"/>
            <a:r>
              <a:rPr lang="en-GB" dirty="0"/>
              <a:t>You may use AI tools to help generate snippets of code for a larger solution.</a:t>
            </a:r>
          </a:p>
          <a:p>
            <a:pPr marL="457200" indent="-342000"/>
            <a:r>
              <a:rPr lang="en-US" dirty="0">
                <a:solidFill>
                  <a:srgbClr val="151617"/>
                </a:solidFill>
                <a:ea typeface="Inconsolata" pitchFamily="34" charset="-122"/>
              </a:rPr>
              <a:t>AI-generated snippets must be integrated properly into the rest of the code.</a:t>
            </a:r>
          </a:p>
          <a:p>
            <a:pPr marL="457200" indent="-342000"/>
            <a:r>
              <a:rPr lang="en-US" dirty="0">
                <a:solidFill>
                  <a:srgbClr val="151617"/>
                </a:solidFill>
                <a:ea typeface="Inconsolata" pitchFamily="34" charset="-122"/>
              </a:rPr>
              <a:t>As a developer, it is important to understand how pieces fit together and modify them to work within your architecture.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5B0E1D-0BFA-8413-628E-0486797387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solidFill>
            <a:srgbClr val="F1995D"/>
          </a:solidFill>
        </p:spPr>
        <p:txBody>
          <a:bodyPr/>
          <a:lstStyle/>
          <a:p>
            <a:r>
              <a:rPr lang="en-GB" dirty="0"/>
              <a:t>Activity 4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2B5D7D3E-9ADE-D9DD-0D4B-5A494470DE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prstGeom prst="rect">
            <a:avLst/>
          </a:prstGeom>
        </p:spPr>
      </p:pic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7994F263-F086-D392-0F50-ED6664D8E7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</p:spTree>
    <p:extLst>
      <p:ext uri="{BB962C8B-B14F-4D97-AF65-F5344CB8AC3E}">
        <p14:creationId xmlns:p14="http://schemas.microsoft.com/office/powerpoint/2010/main" val="1249921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EC2C6-3814-0BDA-0599-3E8A56D60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Documenting AI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EA94DE-2B29-03F5-79F6-92B4D3CD7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342000"/>
            <a:r>
              <a:rPr lang="en-GB" dirty="0"/>
              <a:t>When AI has been used to support the development of new code, it is important to document its use.</a:t>
            </a:r>
          </a:p>
          <a:p>
            <a:pPr marL="457200" indent="-342000"/>
            <a:r>
              <a:rPr lang="en-GB" dirty="0"/>
              <a:t>Documentation of AI use helps organisations be transparent and accountable.</a:t>
            </a:r>
          </a:p>
          <a:p>
            <a:pPr marL="457200" indent="-342000"/>
            <a:r>
              <a:rPr lang="en-GB" dirty="0"/>
              <a:t>It allows teams to check and understand where in a system they may need to apply extra scrutiny.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3A9FD2-67B3-A1B6-9D2C-6070AC3E298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solidFill>
            <a:srgbClr val="F1995D"/>
          </a:solidFill>
        </p:spPr>
        <p:txBody>
          <a:bodyPr/>
          <a:lstStyle/>
          <a:p>
            <a:r>
              <a:rPr lang="en-GB" dirty="0"/>
              <a:t>Activity 4</a:t>
            </a:r>
          </a:p>
        </p:txBody>
      </p:sp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9136E1E0-0625-7DEF-97CD-E4EE8B1CADD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31998DA3-8CB7-450E-7458-C6027874F47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78809" y="1893127"/>
            <a:ext cx="4745530" cy="396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2685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70F7FA9-B7E7-9E3F-3AED-15FA51C9D42F}"/>
              </a:ext>
            </a:extLst>
          </p:cNvPr>
          <p:cNvSpPr/>
          <p:nvPr/>
        </p:nvSpPr>
        <p:spPr>
          <a:xfrm>
            <a:off x="6095998" y="1840859"/>
            <a:ext cx="5127323" cy="2003786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US" b="1" dirty="0">
                <a:solidFill>
                  <a:srgbClr val="151617"/>
                </a:solidFill>
                <a:latin typeface="Arial" panose="020B0604020202020204" pitchFamily="34" charset="0"/>
                <a:ea typeface="Montserrat Black" pitchFamily="34" charset="-122"/>
                <a:cs typeface="Arial" panose="020B0604020202020204" pitchFamily="34" charset="0"/>
              </a:rPr>
              <a:t>Refinements: </a:t>
            </a:r>
            <a:r>
              <a:rPr lang="en-US" dirty="0">
                <a:solidFill>
                  <a:srgbClr val="151617"/>
                </a:solidFill>
                <a:latin typeface="Arial" panose="020B0604020202020204" pitchFamily="34" charset="0"/>
                <a:ea typeface="Inconsolata" pitchFamily="34" charset="-122"/>
                <a:cs typeface="Arial" panose="020B0604020202020204" pitchFamily="34" charset="0"/>
              </a:rPr>
              <a:t>record every modification made to AI-generated code. It is useful to explain why the modification was made.</a:t>
            </a: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172AFB9-9BD7-E5BD-79E0-4E2B1C0E509F}"/>
              </a:ext>
            </a:extLst>
          </p:cNvPr>
          <p:cNvSpPr/>
          <p:nvPr/>
        </p:nvSpPr>
        <p:spPr>
          <a:xfrm>
            <a:off x="838197" y="3971129"/>
            <a:ext cx="5127323" cy="2003786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US" b="1" dirty="0">
                <a:solidFill>
                  <a:srgbClr val="151617"/>
                </a:solidFill>
                <a:latin typeface="Arial" panose="020B0604020202020204" pitchFamily="34" charset="0"/>
                <a:ea typeface="Montserrat Black" pitchFamily="34" charset="-122"/>
                <a:cs typeface="Arial" panose="020B0604020202020204" pitchFamily="34" charset="0"/>
              </a:rPr>
              <a:t>AI outputs: </a:t>
            </a:r>
            <a:r>
              <a:rPr lang="en-US" dirty="0">
                <a:solidFill>
                  <a:srgbClr val="151617"/>
                </a:solidFill>
                <a:latin typeface="Arial" panose="020B0604020202020204" pitchFamily="34" charset="0"/>
                <a:ea typeface="Inconsolata" pitchFamily="34" charset="-122"/>
                <a:cs typeface="Arial" panose="020B0604020202020204" pitchFamily="34" charset="0"/>
              </a:rPr>
              <a:t>record complete code outputs from each prompt. Include the time/date of when you generated the output.</a:t>
            </a: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1CF8C0-96A0-34C2-8B93-C506B1323539}"/>
              </a:ext>
            </a:extLst>
          </p:cNvPr>
          <p:cNvSpPr/>
          <p:nvPr/>
        </p:nvSpPr>
        <p:spPr>
          <a:xfrm>
            <a:off x="6095997" y="3971129"/>
            <a:ext cx="5127323" cy="2003786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US" b="1" dirty="0">
                <a:solidFill>
                  <a:srgbClr val="151617"/>
                </a:solidFill>
                <a:latin typeface="Arial" panose="020B0604020202020204" pitchFamily="34" charset="0"/>
                <a:ea typeface="Montserrat Black" pitchFamily="34" charset="-122"/>
                <a:cs typeface="Arial" panose="020B0604020202020204" pitchFamily="34" charset="0"/>
              </a:rPr>
              <a:t>Iterative process: </a:t>
            </a:r>
            <a:r>
              <a:rPr lang="en-US" dirty="0">
                <a:solidFill>
                  <a:srgbClr val="151617"/>
                </a:solidFill>
                <a:latin typeface="Arial" panose="020B0604020202020204" pitchFamily="34" charset="0"/>
                <a:ea typeface="Montserrat Black" pitchFamily="34" charset="-122"/>
                <a:cs typeface="Arial" panose="020B0604020202020204" pitchFamily="34" charset="0"/>
              </a:rPr>
              <a:t>keep records of each iteration of the process </a:t>
            </a:r>
            <a:r>
              <a:rPr lang="en-US" dirty="0">
                <a:solidFill>
                  <a:srgbClr val="151617"/>
                </a:solidFill>
                <a:latin typeface="Arial" panose="020B0604020202020204" pitchFamily="34" charset="0"/>
                <a:ea typeface="Inconsolata" pitchFamily="34" charset="-122"/>
                <a:cs typeface="Arial" panose="020B0604020202020204" pitchFamily="34" charset="0"/>
              </a:rPr>
              <a:t>from the initial output to the final implementation. Clearly label versions (v1, v2, v3) and </a:t>
            </a:r>
            <a:r>
              <a:rPr lang="en-US" dirty="0" err="1">
                <a:solidFill>
                  <a:srgbClr val="151617"/>
                </a:solidFill>
                <a:latin typeface="Arial" panose="020B0604020202020204" pitchFamily="34" charset="0"/>
                <a:ea typeface="Inconsolata" pitchFamily="34" charset="-122"/>
                <a:cs typeface="Arial" panose="020B0604020202020204" pitchFamily="34" charset="0"/>
              </a:rPr>
              <a:t>summarise</a:t>
            </a:r>
            <a:r>
              <a:rPr lang="en-US" dirty="0">
                <a:solidFill>
                  <a:srgbClr val="151617"/>
                </a:solidFill>
                <a:latin typeface="Arial" panose="020B0604020202020204" pitchFamily="34" charset="0"/>
                <a:ea typeface="Inconsolata" pitchFamily="34" charset="-122"/>
                <a:cs typeface="Arial" panose="020B0604020202020204" pitchFamily="34" charset="0"/>
              </a:rPr>
              <a:t> improvements between each iteration.</a:t>
            </a: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0A2E6B-2BCB-3CC2-B94D-55C976CF7ADB}"/>
              </a:ext>
            </a:extLst>
          </p:cNvPr>
          <p:cNvSpPr/>
          <p:nvPr/>
        </p:nvSpPr>
        <p:spPr>
          <a:xfrm>
            <a:off x="838197" y="1840859"/>
            <a:ext cx="5127323" cy="2003786"/>
          </a:xfrm>
          <a:prstGeom prst="rect">
            <a:avLst/>
          </a:prstGeom>
          <a:solidFill>
            <a:srgbClr val="FFF5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US" b="1" dirty="0">
                <a:solidFill>
                  <a:srgbClr val="151617"/>
                </a:solidFill>
                <a:latin typeface="Arial" panose="020B0604020202020204" pitchFamily="34" charset="0"/>
                <a:ea typeface="Montserrat Black" pitchFamily="34" charset="-122"/>
                <a:cs typeface="Arial" panose="020B0604020202020204" pitchFamily="34" charset="0"/>
              </a:rPr>
              <a:t>Prompts: </a:t>
            </a:r>
            <a:r>
              <a:rPr lang="en-US" dirty="0">
                <a:solidFill>
                  <a:srgbClr val="151617"/>
                </a:solidFill>
                <a:latin typeface="Arial" panose="020B0604020202020204" pitchFamily="34" charset="0"/>
                <a:ea typeface="Inconsolata" pitchFamily="34" charset="-122"/>
                <a:cs typeface="Arial" panose="020B0604020202020204" pitchFamily="34" charset="0"/>
              </a:rPr>
              <a:t>record every prompt exactly as entered into the AI tool. Include initial attempts and all subsequent refinements. This helps the output to be reproduced in future.</a:t>
            </a: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3286C6-E411-3A05-8553-A5691A9C3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 use: What to document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4133117-04AD-FBAE-A2CD-B5A7C11A886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Activity 4</a:t>
            </a:r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89B2C6FB-A427-6FE3-C5EB-29BBA6FB3AD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</p:spTree>
    <p:extLst>
      <p:ext uri="{BB962C8B-B14F-4D97-AF65-F5344CB8AC3E}">
        <p14:creationId xmlns:p14="http://schemas.microsoft.com/office/powerpoint/2010/main" val="16449024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55C78-6C07-E41A-942E-4EAFB08973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2D411642-9586-2092-371F-342BC3BDDAAF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3: AI in software development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1E76B6-46F6-C66D-E9BB-DDCFA261B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4: Integrating AI code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02A5E9-1D4B-677D-B0E1-14F5E707FF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457200">
              <a:buSzPct val="100000"/>
              <a:buFont typeface="+mj-lt"/>
              <a:buAutoNum type="arabicPeriod"/>
            </a:pPr>
            <a:r>
              <a:rPr lang="en-US" dirty="0"/>
              <a:t>Use an AI tool to generate code snippets for the required functionality.</a:t>
            </a:r>
          </a:p>
          <a:p>
            <a:pPr marL="571500" indent="-457200">
              <a:buSzPct val="100000"/>
              <a:buFont typeface="+mj-lt"/>
              <a:buAutoNum type="arabicPeriod"/>
            </a:pPr>
            <a:r>
              <a:rPr lang="en-US" dirty="0"/>
              <a:t>Integrate the AI code into the Coffee shop template code provided. You will need to make sure the program runs correctly and document the process.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5B96A7-7DDC-5C0D-4A23-3C38ABDE30A4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4 Worksheet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Activity 4 Worksheet answers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Coffee shop template</a:t>
            </a:r>
          </a:p>
        </p:txBody>
      </p:sp>
      <p:sp>
        <p:nvSpPr>
          <p:cNvPr id="9" name="Google Shape;423;p19">
            <a:extLst>
              <a:ext uri="{FF2B5EF4-FFF2-40B4-BE49-F238E27FC236}">
                <a16:creationId xmlns:a16="http://schemas.microsoft.com/office/drawing/2014/main" id="{0C91F34D-6922-C80F-BB52-5CAD0BA561F5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4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85559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A1104-054D-194B-2728-130D87478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413;p18">
            <a:extLst>
              <a:ext uri="{FF2B5EF4-FFF2-40B4-BE49-F238E27FC236}">
                <a16:creationId xmlns:a16="http://schemas.microsoft.com/office/drawing/2014/main" id="{F5CC1B28-0A76-E7A5-E0E3-7AAA832754DA}"/>
              </a:ext>
            </a:extLst>
          </p:cNvPr>
          <p:cNvSpPr txBox="1">
            <a:spLocks/>
          </p:cNvSpPr>
          <p:nvPr/>
        </p:nvSpPr>
        <p:spPr>
          <a:xfrm>
            <a:off x="838200" y="6356349"/>
            <a:ext cx="42100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  <a:defRPr sz="1400" b="1" i="0" u="none" strike="noStrike" cap="none" spc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 spc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  <a:buSzPts val="1200"/>
            </a:pPr>
            <a:r>
              <a:rPr lang="en-GB" sz="1200" b="0" dirty="0">
                <a:solidFill>
                  <a:srgbClr val="89898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3: AI in software development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874616-E51B-97C0-A5CC-F618D473C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Plenary: Using AI responsibly scenario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B64E52-396F-00DF-331D-8AA2DAFBFD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SzPct val="100000"/>
            </a:pPr>
            <a:r>
              <a:rPr lang="en-US" dirty="0"/>
              <a:t>Read through the scenario on the Plenary Worksheet. </a:t>
            </a:r>
          </a:p>
          <a:p>
            <a:pPr>
              <a:buSzPct val="100000"/>
            </a:pPr>
            <a:r>
              <a:rPr lang="en-US" dirty="0"/>
              <a:t>Answer the question: </a:t>
            </a:r>
            <a:r>
              <a:rPr lang="en-US" b="1" dirty="0"/>
              <a:t>Should the code be deployed? Justify your decision.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E37C6B-65DE-44C0-D395-CCEEE76AF654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pPr marL="114300" indent="0">
              <a:spcAft>
                <a:spcPts val="1200"/>
              </a:spcAft>
              <a:buNone/>
            </a:pPr>
            <a:r>
              <a:rPr lang="en-GB" b="1" dirty="0"/>
              <a:t>Resources needed</a:t>
            </a:r>
          </a:p>
          <a:p>
            <a:pPr lvl="0">
              <a:spcBef>
                <a:spcPts val="0"/>
              </a:spcBef>
              <a:buSzPts val="2000"/>
            </a:pPr>
            <a:r>
              <a:rPr lang="en-GB" dirty="0"/>
              <a:t>Plenary Worksheet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54F0FBDF-3D74-3280-F39B-D180322BA0E3}"/>
              </a:ext>
            </a:extLst>
          </p:cNvPr>
          <p:cNvSpPr txBox="1">
            <a:spLocks/>
          </p:cNvSpPr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108000"/>
              </a:lnSpc>
              <a:spcBef>
                <a:spcPts val="1000"/>
              </a:spcBef>
              <a:buClr>
                <a:srgbClr val="534C29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8000"/>
              </a:lnSpc>
              <a:spcBef>
                <a:spcPts val="500"/>
              </a:spcBef>
              <a:buClr>
                <a:srgbClr val="534C29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8000"/>
              </a:lnSpc>
              <a:spcBef>
                <a:spcPts val="500"/>
              </a:spcBef>
              <a:buClr>
                <a:srgbClr val="534C29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8000"/>
              </a:lnSpc>
              <a:spcBef>
                <a:spcPts val="500"/>
              </a:spcBef>
              <a:buClr>
                <a:srgbClr val="534C29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8000"/>
              </a:lnSpc>
              <a:spcBef>
                <a:spcPts val="500"/>
              </a:spcBef>
              <a:buClr>
                <a:srgbClr val="534C29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400" b="1" dirty="0">
                <a:solidFill>
                  <a:schemeClr val="bg1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20147875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E4FF2-45F8-7EC5-37F0-13824858E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2A6F-CABC-6953-EA95-974F96851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Plenary: Using AI responsibly scenario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14412-8342-FF18-01E4-22DCA5181F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288713" cy="4351338"/>
          </a:xfrm>
        </p:spPr>
        <p:txBody>
          <a:bodyPr>
            <a:normAutofit/>
          </a:bodyPr>
          <a:lstStyle/>
          <a:p>
            <a:pPr marL="457200" indent="-342000"/>
            <a:r>
              <a:rPr lang="en-GB" dirty="0"/>
              <a:t>AI is not a replacement for developer reasoning. It is a modelling tool that must be critically evaluated.</a:t>
            </a:r>
          </a:p>
          <a:p>
            <a:pPr marL="457200" indent="-342000"/>
            <a:r>
              <a:rPr lang="en-GB" dirty="0"/>
              <a:t>Professional developers need to verify outputs, question assumptions and maintain accountability.</a:t>
            </a:r>
          </a:p>
          <a:p>
            <a:pPr marL="457200" indent="-342000"/>
            <a:r>
              <a:rPr lang="en-GB" dirty="0"/>
              <a:t>AI can generate working code. It cannot guarantee robustness or maintainability.</a:t>
            </a:r>
          </a:p>
          <a:p>
            <a:pPr marL="457200" indent="-342000"/>
            <a:r>
              <a:rPr lang="en-GB" dirty="0"/>
              <a:t>AI is not context aware.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76F738-7208-7CEE-0713-CCDA0FE6258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solidFill>
            <a:srgbClr val="88A2FF"/>
          </a:solidFill>
        </p:spPr>
        <p:txBody>
          <a:bodyPr/>
          <a:lstStyle/>
          <a:p>
            <a:r>
              <a:rPr lang="en-GB" dirty="0"/>
              <a:t>Plenary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534582E-B9CB-C7E9-4945-0FCD9C2D7F8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</p:spTree>
    <p:extLst>
      <p:ext uri="{BB962C8B-B14F-4D97-AF65-F5344CB8AC3E}">
        <p14:creationId xmlns:p14="http://schemas.microsoft.com/office/powerpoint/2010/main" val="2593260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F1C22-5AE9-9D37-CBC7-5BB7589B6D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B96CDA8-D230-4438-1E47-0F560E9B2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In this lesson, we have: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AFB288D-0172-BEE9-2D0D-E2637F6286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30352" y="1825625"/>
            <a:ext cx="4196209" cy="4351338"/>
          </a:xfrm>
        </p:spPr>
        <p:txBody>
          <a:bodyPr>
            <a:normAutofit lnSpcReduction="10000"/>
          </a:bodyPr>
          <a:lstStyle/>
          <a:p>
            <a:r>
              <a:rPr lang="en-US" b="1" dirty="0"/>
              <a:t>Skills:</a:t>
            </a:r>
          </a:p>
          <a:p>
            <a:r>
              <a:rPr lang="en-GB" dirty="0"/>
              <a:t>1. Be able to reflectively evaluate</a:t>
            </a:r>
          </a:p>
          <a:p>
            <a:r>
              <a:rPr lang="en-GB" dirty="0"/>
              <a:t>5. Apply a logical approach to solving problems to identify and fix defects</a:t>
            </a:r>
            <a:br>
              <a:rPr lang="en-GB" dirty="0"/>
            </a:br>
            <a:endParaRPr lang="en-GB" dirty="0"/>
          </a:p>
          <a:p>
            <a:pPr>
              <a:spcBef>
                <a:spcPts val="0"/>
              </a:spcBef>
            </a:pPr>
            <a:r>
              <a:rPr lang="en-US" b="1" dirty="0"/>
              <a:t>General competencies:</a:t>
            </a:r>
          </a:p>
          <a:p>
            <a:pPr>
              <a:spcBef>
                <a:spcPts val="0"/>
              </a:spcBef>
            </a:pPr>
            <a:r>
              <a:rPr lang="en-US" dirty="0"/>
              <a:t>English: </a:t>
            </a:r>
          </a:p>
          <a:p>
            <a:pPr>
              <a:spcBef>
                <a:spcPts val="0"/>
              </a:spcBef>
            </a:pPr>
            <a:r>
              <a:rPr lang="en-GB" b="1" dirty="0"/>
              <a:t>E5</a:t>
            </a:r>
            <a:r>
              <a:rPr lang="en-GB" dirty="0"/>
              <a:t> Synthesise information</a:t>
            </a:r>
          </a:p>
          <a:p>
            <a:pPr>
              <a:spcBef>
                <a:spcPts val="0"/>
              </a:spcBef>
            </a:pPr>
            <a:r>
              <a:rPr lang="en-GB" b="1" dirty="0"/>
              <a:t>E6</a:t>
            </a:r>
            <a:r>
              <a:rPr lang="en-GB" dirty="0"/>
              <a:t> Take part in discussions</a:t>
            </a:r>
          </a:p>
          <a:p>
            <a:pPr>
              <a:spcBef>
                <a:spcPts val="0"/>
              </a:spcBef>
            </a:pPr>
            <a:r>
              <a:rPr lang="en-US" dirty="0"/>
              <a:t>Digital: </a:t>
            </a:r>
          </a:p>
          <a:p>
            <a:pPr>
              <a:spcBef>
                <a:spcPts val="0"/>
              </a:spcBef>
            </a:pPr>
            <a:r>
              <a:rPr lang="en-GB" b="1" dirty="0"/>
              <a:t>D1 </a:t>
            </a:r>
            <a:r>
              <a:rPr lang="en-GB" dirty="0"/>
              <a:t>Use digital technology and media effectively</a:t>
            </a:r>
          </a:p>
          <a:p>
            <a:pPr>
              <a:spcBef>
                <a:spcPts val="0"/>
              </a:spcBef>
            </a:pPr>
            <a:r>
              <a:rPr lang="en-GB" b="1" dirty="0"/>
              <a:t>D6</a:t>
            </a:r>
            <a:r>
              <a:rPr lang="en-GB" dirty="0"/>
              <a:t>  Code and program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12CE5D8-D2EC-AB02-744B-21B6A754E2C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973929" y="162686"/>
            <a:ext cx="2078545" cy="365125"/>
          </a:xfrm>
          <a:solidFill>
            <a:srgbClr val="88A2FF"/>
          </a:solidFill>
        </p:spPr>
        <p:txBody>
          <a:bodyPr/>
          <a:lstStyle/>
          <a:p>
            <a:r>
              <a:rPr lang="en-GB" dirty="0"/>
              <a:t>Plenary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B37CF44-DE0F-2AE8-C9EB-90D35AFDBF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0F9134-475E-295A-3F7D-3EC615D65A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342000"/>
            <a:r>
              <a:rPr lang="en-GB" dirty="0"/>
              <a:t>Explained how AI can accelerate development</a:t>
            </a:r>
          </a:p>
          <a:p>
            <a:pPr marL="457200" indent="-342000"/>
            <a:r>
              <a:rPr lang="en-GB" dirty="0"/>
              <a:t>Identified weaknesses in AI-generated code</a:t>
            </a:r>
          </a:p>
          <a:p>
            <a:pPr marL="457200" indent="-342000"/>
            <a:r>
              <a:rPr lang="en-GB" dirty="0"/>
              <a:t>Distinguished between correctness and robustness</a:t>
            </a:r>
          </a:p>
          <a:p>
            <a:pPr marL="457200" indent="-342000"/>
            <a:r>
              <a:rPr lang="en-GB" dirty="0"/>
              <a:t>Evaluated code quality beyond “does it run?”</a:t>
            </a:r>
          </a:p>
          <a:p>
            <a:pPr marL="457200" indent="-342000"/>
            <a:r>
              <a:rPr lang="en-GB" dirty="0"/>
              <a:t>Justified responsible use of AI in a development workflow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76933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22B94-31AF-2D6A-3ABF-EE495F5B3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Consolidation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4B48C7-2DAE-6267-651C-3EFE284FE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To what extent can AI-generated code by considered production-ready?</a:t>
            </a:r>
          </a:p>
          <a:p>
            <a:pPr marL="0" indent="0">
              <a:buNone/>
            </a:pPr>
            <a:r>
              <a:rPr lang="en-GB" dirty="0"/>
              <a:t>Consider:</a:t>
            </a:r>
          </a:p>
          <a:p>
            <a:pPr marL="457200" indent="-342000"/>
            <a:r>
              <a:rPr lang="en-GB" dirty="0"/>
              <a:t>correctness and robustness;</a:t>
            </a:r>
          </a:p>
          <a:p>
            <a:pPr marL="457200" indent="-342000"/>
            <a:r>
              <a:rPr lang="en-GB" dirty="0"/>
              <a:t>how AI works;</a:t>
            </a:r>
          </a:p>
          <a:p>
            <a:pPr marL="457200" indent="-342000"/>
            <a:r>
              <a:rPr lang="en-GB" dirty="0"/>
              <a:t>accountability;</a:t>
            </a:r>
          </a:p>
          <a:p>
            <a:pPr marL="457200" indent="-342000"/>
            <a:r>
              <a:rPr lang="en-GB" dirty="0"/>
              <a:t>how you know AI-generated code works;</a:t>
            </a:r>
          </a:p>
          <a:p>
            <a:pPr marL="457200" indent="-342000"/>
            <a:r>
              <a:rPr lang="en-GB" dirty="0"/>
              <a:t>documentation.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547410-D856-9AE6-609D-DA08BD0D659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Consolidation</a:t>
            </a:r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39F7C489-40C6-5B02-50AA-ECE8358BDC0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Lesson 3: AI in software development</a:t>
            </a:r>
          </a:p>
        </p:txBody>
      </p:sp>
    </p:spTree>
    <p:extLst>
      <p:ext uri="{BB962C8B-B14F-4D97-AF65-F5344CB8AC3E}">
        <p14:creationId xmlns:p14="http://schemas.microsoft.com/office/powerpoint/2010/main" val="68789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3CBE4BB3A37E488EBA36778162DF73" ma:contentTypeVersion="14" ma:contentTypeDescription="Create a new document." ma:contentTypeScope="" ma:versionID="0fb43fb1aa4e59332d5b0f19b84463ad">
  <xsd:schema xmlns:xsd="http://www.w3.org/2001/XMLSchema" xmlns:xs="http://www.w3.org/2001/XMLSchema" xmlns:p="http://schemas.microsoft.com/office/2006/metadata/properties" xmlns:ns2="793c77ee-4b4c-4c71-81d8-13ade05a2728" xmlns:ns3="35bd0bae-f88e-4010-86b3-4f837abcc0be" targetNamespace="http://schemas.microsoft.com/office/2006/metadata/properties" ma:root="true" ma:fieldsID="72831a12c1f50ef4f14741b0b460a1ce" ns2:_="" ns3:_="">
    <xsd:import namespace="793c77ee-4b4c-4c71-81d8-13ade05a2728"/>
    <xsd:import namespace="35bd0bae-f88e-4010-86b3-4f837abcc0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3c77ee-4b4c-4c71-81d8-13ade05a27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5c323eb9-42bf-4c5f-9fdb-2be1ed835c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bd0bae-f88e-4010-86b3-4f837abcc0be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528b4b58-1043-4966-96c8-0b089c760a9f}" ma:internalName="TaxCatchAll" ma:showField="CatchAllData" ma:web="35bd0bae-f88e-4010-86b3-4f837abcc0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bd0bae-f88e-4010-86b3-4f837abcc0be" xsi:nil="true"/>
    <lcf76f155ced4ddcb4097134ff3c332f xmlns="793c77ee-4b4c-4c71-81d8-13ade05a272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09B4FBC-5BB2-408A-A252-15E88B107ABF}"/>
</file>

<file path=customXml/itemProps2.xml><?xml version="1.0" encoding="utf-8"?>
<ds:datastoreItem xmlns:ds="http://schemas.openxmlformats.org/officeDocument/2006/customXml" ds:itemID="{D87317A2-FE99-45AD-B864-4BFFA4DC67D8}"/>
</file>

<file path=customXml/itemProps3.xml><?xml version="1.0" encoding="utf-8"?>
<ds:datastoreItem xmlns:ds="http://schemas.openxmlformats.org/officeDocument/2006/customXml" ds:itemID="{7035C1E1-3609-4BC6-9BD8-F7AD5CF3B9E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1365</Words>
  <Application>Microsoft Office PowerPoint</Application>
  <PresentationFormat>Widescreen</PresentationFormat>
  <Paragraphs>215</Paragraphs>
  <Slides>21</Slides>
  <Notes>15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Arial Narrow</vt:lpstr>
      <vt:lpstr>Calibri</vt:lpstr>
      <vt:lpstr>Courier New</vt:lpstr>
      <vt:lpstr>Inconsolata</vt:lpstr>
      <vt:lpstr>Office Theme</vt:lpstr>
      <vt:lpstr>1_Office Theme</vt:lpstr>
      <vt:lpstr>Digital Software Development</vt:lpstr>
      <vt:lpstr>In this lesson, we will:</vt:lpstr>
      <vt:lpstr>AI vs software developer</vt:lpstr>
      <vt:lpstr>Correctness vs robustness</vt:lpstr>
      <vt:lpstr>Evaluate the AI code</vt:lpstr>
      <vt:lpstr>Evaluate the AI code</vt:lpstr>
      <vt:lpstr>Correctness vs robustness</vt:lpstr>
      <vt:lpstr>AI for software development</vt:lpstr>
      <vt:lpstr>Activity 1: AI in software development</vt:lpstr>
      <vt:lpstr>AI vs professional developer</vt:lpstr>
      <vt:lpstr>Activity 2: AI debugging assistant</vt:lpstr>
      <vt:lpstr>Evaluate and reflect</vt:lpstr>
      <vt:lpstr>Activity 3: Evaluating AI code</vt:lpstr>
      <vt:lpstr>Integrating AI-generated code snippets</vt:lpstr>
      <vt:lpstr>Documenting AI use</vt:lpstr>
      <vt:lpstr>AI use: What to document</vt:lpstr>
      <vt:lpstr>Activity 4: Integrating AI code</vt:lpstr>
      <vt:lpstr>Plenary: Using AI responsibly scenario</vt:lpstr>
      <vt:lpstr>Plenary: Using AI responsibly scenario</vt:lpstr>
      <vt:lpstr>In this lesson, we have:</vt:lpstr>
      <vt:lpstr>Consolidation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2026-08-25T12:27:57Z</dcterms:created>
  <dcterms:modified xsi:type="dcterms:W3CDTF">2026-08-25T12:28:15Z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0x010100823CBE4BB3A37E488EBA36778162DF73</vt:lpwstr>
  </property>
</Properties>
</file>