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72" r:id="rId2"/>
  </p:sldMasterIdLst>
  <p:notesMasterIdLst>
    <p:notesMasterId r:id="rId24"/>
  </p:notesMasterIdLst>
  <p:handoutMasterIdLst>
    <p:handoutMasterId r:id="rId25"/>
  </p:handoutMasterIdLst>
  <p:sldIdLst>
    <p:sldId id="267" r:id="rId3"/>
    <p:sldId id="258" r:id="rId4"/>
    <p:sldId id="302" r:id="rId5"/>
    <p:sldId id="310" r:id="rId6"/>
    <p:sldId id="298" r:id="rId7"/>
    <p:sldId id="303" r:id="rId8"/>
    <p:sldId id="318" r:id="rId9"/>
    <p:sldId id="304" r:id="rId10"/>
    <p:sldId id="286" r:id="rId11"/>
    <p:sldId id="306" r:id="rId12"/>
    <p:sldId id="320" r:id="rId13"/>
    <p:sldId id="308" r:id="rId14"/>
    <p:sldId id="321" r:id="rId15"/>
    <p:sldId id="311" r:id="rId16"/>
    <p:sldId id="315" r:id="rId17"/>
    <p:sldId id="316" r:id="rId18"/>
    <p:sldId id="322" r:id="rId19"/>
    <p:sldId id="323" r:id="rId20"/>
    <p:sldId id="300" r:id="rId21"/>
    <p:sldId id="317" r:id="rId22"/>
    <p:sldId id="313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A2FF"/>
    <a:srgbClr val="C0CEFF"/>
    <a:srgbClr val="FFF5C4"/>
    <a:srgbClr val="F1995D"/>
    <a:srgbClr val="534C29"/>
    <a:srgbClr val="8E53EF"/>
    <a:srgbClr val="FF7575"/>
    <a:srgbClr val="466318"/>
    <a:srgbClr val="E2EEBE"/>
    <a:srgbClr val="F6FA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936" autoAdjust="0"/>
    <p:restoredTop sz="84411" autoAdjust="0"/>
  </p:normalViewPr>
  <p:slideViewPr>
    <p:cSldViewPr snapToGrid="0">
      <p:cViewPr varScale="1">
        <p:scale>
          <a:sx n="62" d="100"/>
          <a:sy n="62" d="100"/>
        </p:scale>
        <p:origin x="524" y="52"/>
      </p:cViewPr>
      <p:guideLst/>
    </p:cSldViewPr>
  </p:slideViewPr>
  <p:outlineViewPr>
    <p:cViewPr>
      <p:scale>
        <a:sx n="33" d="100"/>
        <a:sy n="33" d="100"/>
      </p:scale>
      <p:origin x="0" y="-117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226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25/08/2026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25/08/2026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</a:t>
            </a:r>
            <a:r>
              <a:rPr lang="en-GB" dirty="0" err="1"/>
              <a:t>Gorodenkoff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Shutterstock/By </a:t>
            </a:r>
            <a:r>
              <a:rPr lang="en-GB" dirty="0" err="1"/>
              <a:t>SeventyFour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22096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</a:t>
            </a:r>
            <a:r>
              <a:rPr lang="en-GB" dirty="0" err="1"/>
              <a:t>Unsplash</a:t>
            </a:r>
            <a:r>
              <a:rPr lang="en-GB" dirty="0"/>
              <a:t>/Hitesh Choudhary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4219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8EB4BC-EEA3-D696-26F1-EBF3C54CF5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97FA18-9CA5-2C96-9A34-43D86D449B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FC192E-F585-6511-494E-B5B70AB479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1C7D1A-D46D-A060-1B46-6759E55B51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8132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CDBE62-52E8-E7AC-398B-233CFF0409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65E365-82DA-6460-DE0E-3F4842016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F69CC2-BC8B-A911-E093-3D570BE192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B68996-A351-C5DD-585D-22596B2972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7204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BD967-FE4B-93F6-4D2A-1C279E6B5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B884EF-C56C-838C-B65E-31852F484D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3A8E7C-3241-8DD2-7028-21C19E578B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E4B2A9-7AEB-1354-5643-EAF05552DC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91395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299210-7AB0-85C6-D6B5-907952009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5030DB-12EC-523D-2C70-0EB3508708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B0077B-5E93-D9BD-57F3-0BB06F49E9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79779A-FB9D-DA83-2D63-C68F419FE6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6174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1667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</a:t>
            </a:r>
            <a:r>
              <a:rPr lang="en-GB" dirty="0" err="1"/>
              <a:t>Unsplash</a:t>
            </a:r>
            <a:r>
              <a:rPr lang="en-GB" dirty="0"/>
              <a:t>/</a:t>
            </a:r>
            <a:r>
              <a:rPr lang="en-GB" dirty="0" err="1"/>
              <a:t>AltumCode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152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1BBAA-AA3E-B4EA-74D7-E7C68ED6F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0A26F31-E458-1833-910C-145E16850E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66B260-996D-5AD7-FFDF-4B872EDE89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D20F59-3C2F-346C-04B3-FC07669639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671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6852D-F210-B5DB-F875-0C8EA76C4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472CF9-1419-651D-731E-37A866AE8A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468962-4C9F-79D5-60EE-A439ED9439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849DAF-F452-2AF8-25BC-BF87ED4C60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441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AI for software development video: https://vimeo.com/1219874369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571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50247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F00FA-7E4E-01CD-ADD2-543618FD3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4B65CA9-8E66-4AB1-E5E9-56EDDA2AF1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BF9D989-F2D0-553D-CC46-8234F08C99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FBED19-F965-9263-9E0D-1F423D7DCE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275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A9DB8-5F62-C283-7264-BC2CB20667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C02609-06BA-0FA5-3B60-04163A2AFF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F3C6EB-42E4-90DF-89C8-060A62AC52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8B8FB8-21D2-0848-5A87-8691CAD954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3347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oftware developers discussing a solution in an office environment in front of their computer screens">
            <a:extLst>
              <a:ext uri="{FF2B5EF4-FFF2-40B4-BE49-F238E27FC236}">
                <a16:creationId xmlns:a16="http://schemas.microsoft.com/office/drawing/2014/main" id="{44DDA4FB-BEA6-4E99-BEDF-42D23AB990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737964"/>
            <a:ext cx="12192000" cy="642937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6EDD898-C43A-FFD7-2F52-856BCEE3168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35601"/>
            <a:ext cx="12192000" cy="4622400"/>
          </a:xfrm>
          <a:prstGeom prst="rect">
            <a:avLst/>
          </a:prstGeom>
        </p:spPr>
      </p:pic>
      <p:pic>
        <p:nvPicPr>
          <p:cNvPr id="4" name="Picture 3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3C998BB6-3C68-C886-5E6F-C197A975825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534C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476724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534C29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CC8CC8-337A-A6D3-88DA-F57D301C07A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1" y="1904693"/>
            <a:ext cx="1799998" cy="179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CC93EE95-F5FB-361F-396E-9D2852686C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FFF5C4"/>
          </a:solidFill>
          <a:ln w="19050" cap="sq">
            <a:solidFill>
              <a:srgbClr val="534C29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1_Activity_text+box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2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28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FFF5C4"/>
          </a:solidFill>
          <a:ln w="19050" cap="sq" cmpd="sng">
            <a:solidFill>
              <a:srgbClr val="534C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2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65675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6E5EB6-EF23-9191-1C19-791D0A3DF8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771"/>
            <a:ext cx="12192000" cy="34616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0436F5-4759-CE02-9A1C-07D30041419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08266"/>
            <a:ext cx="12192000" cy="524713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534C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0" y="2476724"/>
            <a:ext cx="5623668" cy="534189"/>
          </a:xfrm>
        </p:spPr>
        <p:txBody>
          <a:bodyPr>
            <a:noAutofit/>
          </a:bodyPr>
          <a:lstStyle>
            <a:lvl1pPr marL="0" indent="0" algn="r">
              <a:buNone/>
              <a:defRPr sz="2000" b="1" i="0" u="none">
                <a:solidFill>
                  <a:srgbClr val="534C29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1A01DBF-6845-8111-1CE3-3D349B59292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3" y="1283345"/>
            <a:ext cx="1811434" cy="1799998"/>
          </a:xfrm>
          <a:prstGeom prst="rect">
            <a:avLst/>
          </a:prstGeom>
        </p:spPr>
      </p:pic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1861525"/>
            <a:ext cx="2049637" cy="860482"/>
          </a:xfrm>
          <a:prstGeom prst="rect">
            <a:avLst/>
          </a:prstGeom>
        </p:spPr>
      </p:pic>
      <p:pic>
        <p:nvPicPr>
          <p:cNvPr id="17" name="Picture 16" descr="A computer screen with a cursor&#10;&#10;Description automatically generated with medium confidence">
            <a:extLst>
              <a:ext uri="{FF2B5EF4-FFF2-40B4-BE49-F238E27FC236}">
                <a16:creationId xmlns:a16="http://schemas.microsoft.com/office/drawing/2014/main" id="{8A953CFC-292D-84EE-197A-65A19CA3DF5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4212" y="1804514"/>
            <a:ext cx="1123576" cy="75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034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0E12BB-9714-8016-5459-5843FDB8A2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9"/>
            <a:ext cx="12192000" cy="524713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FE61FDA-5E2B-208F-5A20-01FC775E7B9F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A84B42-8716-CE90-6869-48F287E44C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534C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C25522E-F1EB-D453-3C62-8C88FCE29C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4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8437C381-8074-A17F-F687-533B90ACEC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453" y="491318"/>
            <a:ext cx="2178305" cy="9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6577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6674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FFF5C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34256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sson pa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0E12BB-9714-8016-5459-5843FDB8A2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9"/>
            <a:ext cx="12192000" cy="5247131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FE61FDA-5E2B-208F-5A20-01FC775E7B9F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A84B42-8716-CE90-6869-48F287E44C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534C2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CC25522E-F1EB-D453-3C62-8C88FCE29C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5" name="Picture 4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8437C381-8074-A17F-F687-533B90ACEC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3453" y="491318"/>
            <a:ext cx="2178305" cy="9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703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FFF5C4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831698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58094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5479380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224830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A4C40C32-74F9-B9CA-C59A-65AD4DD3C8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81289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CC93EE95-F5FB-361F-396E-9D2852686C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5E4C997-4AE7-5413-8EBD-5D3A204E83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8773808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8" y="1872343"/>
            <a:ext cx="3932238" cy="39887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401A65-36E9-75E7-2C99-A3E543024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284514"/>
            <a:ext cx="5762398" cy="457653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2B62C6E0-46EF-437B-CFEB-4B65E34ADC2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67757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wo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D15544B-F175-9EAE-3425-9D9811AB2A7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5196840" cy="4351338"/>
          </a:xfrm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01330FB-8399-C74E-BF60-F600FDC5CC02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168046" y="1978025"/>
            <a:ext cx="5196840" cy="4351338"/>
          </a:xfrm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E05CFA6-FB5A-1E49-1F0A-E11C421F4B8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15281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49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FFF5C4"/>
          </a:solidFill>
          <a:ln w="19050" cap="sq">
            <a:solidFill>
              <a:srgbClr val="534C29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78F13B2F-E75D-A0E3-4CBA-ECA797356F7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08910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416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FF5D3C5C-5B7F-CBEB-FEEC-39FE9832DE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1_Activity_text+box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2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28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FFF5C4"/>
          </a:solidFill>
          <a:ln w="19050" cap="sq" cmpd="sng">
            <a:solidFill>
              <a:srgbClr val="534C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5" name="Google Shape;65;p2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199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FFF5C4"/>
          </a:solidFill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FFF5C4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FFF5C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84CE04A-DDCC-591C-6176-D8C409627A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creenshot, design&#10;&#10;Description automatically generated">
            <a:extLst>
              <a:ext uri="{FF2B5EF4-FFF2-40B4-BE49-F238E27FC236}">
                <a16:creationId xmlns:a16="http://schemas.microsoft.com/office/drawing/2014/main" id="{A4C40C32-74F9-B9CA-C59A-65AD4DD3C8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56F986DF-3D2A-678C-B7BA-42B8340E3DC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0" r:id="rId2"/>
    <p:sldLayoutId id="2147483650" r:id="rId3"/>
    <p:sldLayoutId id="2147483661" r:id="rId4"/>
    <p:sldLayoutId id="2147483670" r:id="rId5"/>
    <p:sldLayoutId id="2147483665" r:id="rId6"/>
    <p:sldLayoutId id="2147483662" r:id="rId7"/>
    <p:sldLayoutId id="2147483671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69" r:id="rId14"/>
    <p:sldLayoutId id="2147483688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534C29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4972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534C29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534C29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3.xml"/><Relationship Id="rId1" Type="http://schemas.openxmlformats.org/officeDocument/2006/relationships/video" Target="https://player.vimeo.com/video/1219874369?app_id=122963" TargetMode="Externa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</p:spPr>
        <p:txBody>
          <a:bodyPr>
            <a:normAutofit fontScale="90000"/>
          </a:bodyPr>
          <a:lstStyle/>
          <a:p>
            <a:r>
              <a:rPr lang="en-GB" dirty="0"/>
              <a:t>Digital Software Development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</p:spPr>
        <p:txBody>
          <a:bodyPr>
            <a:normAutofit/>
          </a:bodyPr>
          <a:lstStyle/>
          <a:p>
            <a:r>
              <a:rPr lang="en-US" dirty="0"/>
              <a:t>Using AI in software production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58045" y="3108679"/>
            <a:ext cx="5623668" cy="534189"/>
          </a:xfrm>
        </p:spPr>
        <p:txBody>
          <a:bodyPr/>
          <a:lstStyle/>
          <a:p>
            <a:r>
              <a:rPr lang="en-GB" dirty="0"/>
              <a:t>Route: Digital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24000" y="5625863"/>
            <a:ext cx="9144000" cy="458004"/>
          </a:xfrm>
        </p:spPr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F882D-0CBF-5E9C-731A-0FC704936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vs professional developer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F910A9-46AD-EACA-ED9D-0C6A75DF755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en-GB" b="1" dirty="0"/>
              <a:t>Characteristics of AI </a:t>
            </a:r>
          </a:p>
          <a:p>
            <a:pPr marL="457200" lvl="0" indent="-342000"/>
            <a:r>
              <a:rPr lang="en-GB" dirty="0"/>
              <a:t>Predicts likely patterns</a:t>
            </a:r>
          </a:p>
          <a:p>
            <a:pPr marL="457200" lvl="0" indent="-342000"/>
            <a:r>
              <a:rPr lang="en-GB" dirty="0"/>
              <a:t>Assumes well-formed input</a:t>
            </a:r>
          </a:p>
          <a:p>
            <a:pPr marL="457200" lvl="0" indent="-342000"/>
            <a:r>
              <a:rPr lang="en-GB" dirty="0"/>
              <a:t>Does not proactively protect against misuse</a:t>
            </a:r>
          </a:p>
          <a:p>
            <a:pPr marL="457200" lvl="0" indent="-342000"/>
            <a:r>
              <a:rPr lang="en-GB" dirty="0"/>
              <a:t>Optimises for concise answers</a:t>
            </a:r>
          </a:p>
          <a:p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CEC765-0B80-18D5-028B-912C884A34C7}"/>
              </a:ext>
            </a:extLst>
          </p:cNvPr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en-GB" b="1" dirty="0"/>
              <a:t>Skills of professional developer</a:t>
            </a:r>
          </a:p>
          <a:p>
            <a:pPr marL="457200" lvl="0" indent="-342000"/>
            <a:r>
              <a:rPr lang="en-GB" dirty="0"/>
              <a:t>Anticipate misuse</a:t>
            </a:r>
          </a:p>
          <a:p>
            <a:pPr marL="457200" lvl="0" indent="-342000"/>
            <a:r>
              <a:rPr lang="en-GB" dirty="0"/>
              <a:t>Validate inputs</a:t>
            </a:r>
          </a:p>
          <a:p>
            <a:pPr marL="457200" lvl="0" indent="-342000"/>
            <a:r>
              <a:rPr lang="en-GB" dirty="0"/>
              <a:t>Handle failure safely</a:t>
            </a:r>
          </a:p>
          <a:p>
            <a:pPr marL="457200" lvl="0" indent="-342000"/>
            <a:r>
              <a:rPr lang="en-GB" dirty="0"/>
              <a:t>Design defensively</a:t>
            </a:r>
          </a:p>
          <a:p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F5BAB1E-A116-3AB6-86B5-89C17A913B6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830F8041-F60D-AB0C-A96A-BFF7AE811AC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</p:spTree>
    <p:extLst>
      <p:ext uri="{BB962C8B-B14F-4D97-AF65-F5344CB8AC3E}">
        <p14:creationId xmlns:p14="http://schemas.microsoft.com/office/powerpoint/2010/main" val="1944093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ED015D-428F-C1A8-F47A-27F320F52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ADE4EC4D-B550-05DC-3E26-243EF9E95BD7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3: AI in software development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89E01A-1E14-579F-5BC1-5A68424C86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2: AI debugging assistant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86B20C-8A29-7D24-EEE0-D148A89982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b="1" dirty="0"/>
              <a:t>Task 1: </a:t>
            </a:r>
            <a:r>
              <a:rPr lang="en-US" dirty="0"/>
              <a:t>Choose a code snippet and manually fix the errors and explain your steps. Then, prompt AI to do the same.</a:t>
            </a:r>
          </a:p>
          <a:p>
            <a:pPr marL="114300" indent="0">
              <a:buNone/>
            </a:pPr>
            <a:r>
              <a:rPr lang="en-US" b="1" dirty="0"/>
              <a:t>Task 2: </a:t>
            </a:r>
            <a:r>
              <a:rPr lang="en-US" dirty="0"/>
              <a:t>Evaluate and compare your explanation and the AI explanation.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A6211B-B389-25A7-B00C-7781AF48CBD9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2 Worksheet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2 Worksheet answers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An AI tool</a:t>
            </a:r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9FC8C88A-0E92-F598-2FE3-984602898F8B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2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574281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B6ADC-4CE5-F665-5B55-79F983A11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Evaluate and reflect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EC2BC-ED5A-7DB5-F907-CB586458FA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457200" indent="-252000"/>
            <a:r>
              <a:rPr lang="en-US" dirty="0"/>
              <a:t>Does the AI appear to understand the program’s intent, or only the surface-level errors?</a:t>
            </a:r>
          </a:p>
          <a:p>
            <a:pPr marL="457200" indent="-252000"/>
            <a:r>
              <a:rPr lang="en-US" dirty="0"/>
              <a:t>What did the activity reveal about the limitations of using AI for debugging?</a:t>
            </a:r>
          </a:p>
          <a:p>
            <a:pPr marL="457200" indent="-252000"/>
            <a:r>
              <a:rPr lang="en-US" dirty="0"/>
              <a:t>What did you learn about the importance of explaining your reasoning as a developer?</a:t>
            </a:r>
          </a:p>
          <a:p>
            <a:pPr marL="457200" indent="-252000"/>
            <a:r>
              <a:rPr lang="en-US" dirty="0"/>
              <a:t>What are the risks when AI explanations sound correct, but may not be?</a:t>
            </a:r>
          </a:p>
          <a:p>
            <a:pPr marL="457200" indent="-252000"/>
            <a:r>
              <a:rPr lang="en-US" dirty="0"/>
              <a:t>How could you improve your prompts next time to improve the AI output?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95674A-93DE-29D0-F647-210244205B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D"/>
          </a:solidFill>
        </p:spPr>
        <p:txBody>
          <a:bodyPr/>
          <a:lstStyle/>
          <a:p>
            <a:r>
              <a:rPr lang="en-GB" dirty="0"/>
              <a:t>Activity 2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A7F5DDC6-5E87-0130-4366-7907231568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</p:spTree>
    <p:extLst>
      <p:ext uri="{BB962C8B-B14F-4D97-AF65-F5344CB8AC3E}">
        <p14:creationId xmlns:p14="http://schemas.microsoft.com/office/powerpoint/2010/main" val="3413308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EB607B-A2EF-56E1-A549-DF6BA1D99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6136047C-2CD5-72DF-7E49-06F836CAF663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3: AI in software development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CC1E50-AC8B-670C-DA27-371C4F345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3: Evaluating AI code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F9BEA98-4B25-D2F9-28D9-699051817E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b="1" dirty="0"/>
              <a:t>Task 1: </a:t>
            </a:r>
            <a:r>
              <a:rPr lang="en-US" dirty="0"/>
              <a:t>Run the AI generated Python code provided.</a:t>
            </a:r>
          </a:p>
          <a:p>
            <a:pPr marL="114300" indent="0">
              <a:buNone/>
            </a:pPr>
            <a:r>
              <a:rPr lang="en-US" b="1" dirty="0"/>
              <a:t>Task 2: </a:t>
            </a:r>
            <a:r>
              <a:rPr lang="en-US" dirty="0"/>
              <a:t>Evaluate the code.</a:t>
            </a:r>
          </a:p>
          <a:p>
            <a:pPr marL="114300" indent="0">
              <a:buNone/>
            </a:pPr>
            <a:r>
              <a:rPr lang="en-US" b="1" dirty="0"/>
              <a:t>Task 3: </a:t>
            </a:r>
            <a:r>
              <a:rPr lang="en-US" dirty="0"/>
              <a:t>Create a new version of the code which is more robust and maintainable.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D9E709-17AA-F403-1E03-5B670E575732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</a:bodyPr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3 Worksheet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3 Worksheet answers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Code 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Commented code 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Improved code</a:t>
            </a:r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E3A653D0-6DE2-E3CA-8EFD-C92E299E2B15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3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80111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DEE6E-6C49-D0D8-A735-BA36C0D54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Integrating AI-generated code snippets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7D791D-ED0E-499A-4D15-C8A76BEA91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342000"/>
            <a:r>
              <a:rPr lang="en-GB" dirty="0"/>
              <a:t>You may use AI tools to help generate snippets of code for a larger solution.</a:t>
            </a:r>
          </a:p>
          <a:p>
            <a:pPr marL="457200" indent="-342000"/>
            <a:r>
              <a:rPr lang="en-US" dirty="0">
                <a:solidFill>
                  <a:srgbClr val="151617"/>
                </a:solidFill>
                <a:ea typeface="Inconsolata" pitchFamily="34" charset="-122"/>
              </a:rPr>
              <a:t>AI-generated snippets must be integrated properly into the rest of the code.</a:t>
            </a:r>
          </a:p>
          <a:p>
            <a:pPr marL="457200" indent="-342000"/>
            <a:r>
              <a:rPr lang="en-US" dirty="0">
                <a:solidFill>
                  <a:srgbClr val="151617"/>
                </a:solidFill>
                <a:ea typeface="Inconsolata" pitchFamily="34" charset="-122"/>
              </a:rPr>
              <a:t>As a developer, it is important to understand how pieces fit together and modify them to work within your architecture.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5B0E1D-0BFA-8413-628E-0486797387C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D"/>
          </a:solidFill>
        </p:spPr>
        <p:txBody>
          <a:bodyPr/>
          <a:lstStyle/>
          <a:p>
            <a:r>
              <a:rPr lang="en-GB" dirty="0"/>
              <a:t>Activity 4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B5D7D3E-9ADE-D9DD-0D4B-5A494470DE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</p:spPr>
      </p:pic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7994F263-F086-D392-0F50-ED6664D8E7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</p:spTree>
    <p:extLst>
      <p:ext uri="{BB962C8B-B14F-4D97-AF65-F5344CB8AC3E}">
        <p14:creationId xmlns:p14="http://schemas.microsoft.com/office/powerpoint/2010/main" val="12499212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9EC2C6-3814-0BDA-0599-3E8A56D60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Documenting AI 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EA94DE-2B29-03F5-79F6-92B4D3CD7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342000"/>
            <a:r>
              <a:rPr lang="en-GB" dirty="0"/>
              <a:t>When AI has been used to support the development of new code, it is important to document its use.</a:t>
            </a:r>
          </a:p>
          <a:p>
            <a:pPr marL="457200" indent="-342000"/>
            <a:r>
              <a:rPr lang="en-GB" dirty="0"/>
              <a:t>Documentation of AI use helps organisations be transparent and accountable.</a:t>
            </a:r>
          </a:p>
          <a:p>
            <a:pPr marL="457200" indent="-342000"/>
            <a:r>
              <a:rPr lang="en-GB" dirty="0"/>
              <a:t>It allows teams to check and understand where in a system they may need to apply extra scrutiny.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3A9FD2-67B3-A1B6-9D2C-6070AC3E29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F1995D"/>
          </a:solidFill>
        </p:spPr>
        <p:txBody>
          <a:bodyPr/>
          <a:lstStyle/>
          <a:p>
            <a:r>
              <a:rPr lang="en-GB" dirty="0"/>
              <a:t>Activity 4</a:t>
            </a:r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9136E1E0-0625-7DEF-97CD-E4EE8B1CAD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31998DA3-8CB7-450E-7458-C6027874F47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78809" y="1893127"/>
            <a:ext cx="4745530" cy="396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2685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70F7FA9-B7E7-9E3F-3AED-15FA51C9D42F}"/>
              </a:ext>
            </a:extLst>
          </p:cNvPr>
          <p:cNvSpPr/>
          <p:nvPr/>
        </p:nvSpPr>
        <p:spPr>
          <a:xfrm>
            <a:off x="6095998" y="1840859"/>
            <a:ext cx="5127323" cy="2003786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en-US" b="1" dirty="0">
                <a:solidFill>
                  <a:srgbClr val="151617"/>
                </a:solidFill>
                <a:latin typeface="Arial" panose="020B0604020202020204" pitchFamily="34" charset="0"/>
                <a:ea typeface="Montserrat Black" pitchFamily="34" charset="-122"/>
                <a:cs typeface="Arial" panose="020B0604020202020204" pitchFamily="34" charset="0"/>
              </a:rPr>
              <a:t>Refinements: </a:t>
            </a:r>
            <a:r>
              <a:rPr lang="en-US" dirty="0">
                <a:solidFill>
                  <a:srgbClr val="151617"/>
                </a:solidFill>
                <a:latin typeface="Arial" panose="020B0604020202020204" pitchFamily="34" charset="0"/>
                <a:ea typeface="Inconsolata" pitchFamily="34" charset="-122"/>
                <a:cs typeface="Arial" panose="020B0604020202020204" pitchFamily="34" charset="0"/>
              </a:rPr>
              <a:t>record every modification made to AI-generated code. It is useful to explain why the modification was made.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72AFB9-9BD7-E5BD-79E0-4E2B1C0E509F}"/>
              </a:ext>
            </a:extLst>
          </p:cNvPr>
          <p:cNvSpPr/>
          <p:nvPr/>
        </p:nvSpPr>
        <p:spPr>
          <a:xfrm>
            <a:off x="838197" y="3971129"/>
            <a:ext cx="5127323" cy="2003786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en-US" b="1" dirty="0">
                <a:solidFill>
                  <a:srgbClr val="151617"/>
                </a:solidFill>
                <a:latin typeface="Arial" panose="020B0604020202020204" pitchFamily="34" charset="0"/>
                <a:ea typeface="Montserrat Black" pitchFamily="34" charset="-122"/>
                <a:cs typeface="Arial" panose="020B0604020202020204" pitchFamily="34" charset="0"/>
              </a:rPr>
              <a:t>AI outputs: </a:t>
            </a:r>
            <a:r>
              <a:rPr lang="en-US" dirty="0">
                <a:solidFill>
                  <a:srgbClr val="151617"/>
                </a:solidFill>
                <a:latin typeface="Arial" panose="020B0604020202020204" pitchFamily="34" charset="0"/>
                <a:ea typeface="Inconsolata" pitchFamily="34" charset="-122"/>
                <a:cs typeface="Arial" panose="020B0604020202020204" pitchFamily="34" charset="0"/>
              </a:rPr>
              <a:t>record complete code outputs from each prompt. Include the time/date of when you generated the output.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1CF8C0-96A0-34C2-8B93-C506B1323539}"/>
              </a:ext>
            </a:extLst>
          </p:cNvPr>
          <p:cNvSpPr/>
          <p:nvPr/>
        </p:nvSpPr>
        <p:spPr>
          <a:xfrm>
            <a:off x="6095997" y="3971129"/>
            <a:ext cx="5127323" cy="2003786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en-US" b="1" dirty="0">
                <a:solidFill>
                  <a:srgbClr val="151617"/>
                </a:solidFill>
                <a:latin typeface="Arial" panose="020B0604020202020204" pitchFamily="34" charset="0"/>
                <a:ea typeface="Montserrat Black" pitchFamily="34" charset="-122"/>
                <a:cs typeface="Arial" panose="020B0604020202020204" pitchFamily="34" charset="0"/>
              </a:rPr>
              <a:t>Iterative process: </a:t>
            </a:r>
            <a:r>
              <a:rPr lang="en-US" dirty="0">
                <a:solidFill>
                  <a:srgbClr val="151617"/>
                </a:solidFill>
                <a:latin typeface="Arial" panose="020B0604020202020204" pitchFamily="34" charset="0"/>
                <a:ea typeface="Montserrat Black" pitchFamily="34" charset="-122"/>
                <a:cs typeface="Arial" panose="020B0604020202020204" pitchFamily="34" charset="0"/>
              </a:rPr>
              <a:t>keep records of each iteration of the process </a:t>
            </a:r>
            <a:r>
              <a:rPr lang="en-US" dirty="0">
                <a:solidFill>
                  <a:srgbClr val="151617"/>
                </a:solidFill>
                <a:latin typeface="Arial" panose="020B0604020202020204" pitchFamily="34" charset="0"/>
                <a:ea typeface="Inconsolata" pitchFamily="34" charset="-122"/>
                <a:cs typeface="Arial" panose="020B0604020202020204" pitchFamily="34" charset="0"/>
              </a:rPr>
              <a:t>from the initial output to the final implementation. Clearly label versions (v1, v2, v3) and </a:t>
            </a:r>
            <a:r>
              <a:rPr lang="en-US" dirty="0" err="1">
                <a:solidFill>
                  <a:srgbClr val="151617"/>
                </a:solidFill>
                <a:latin typeface="Arial" panose="020B0604020202020204" pitchFamily="34" charset="0"/>
                <a:ea typeface="Inconsolata" pitchFamily="34" charset="-122"/>
                <a:cs typeface="Arial" panose="020B0604020202020204" pitchFamily="34" charset="0"/>
              </a:rPr>
              <a:t>summarise</a:t>
            </a:r>
            <a:r>
              <a:rPr lang="en-US" dirty="0">
                <a:solidFill>
                  <a:srgbClr val="151617"/>
                </a:solidFill>
                <a:latin typeface="Arial" panose="020B0604020202020204" pitchFamily="34" charset="0"/>
                <a:ea typeface="Inconsolata" pitchFamily="34" charset="-122"/>
                <a:cs typeface="Arial" panose="020B0604020202020204" pitchFamily="34" charset="0"/>
              </a:rPr>
              <a:t> improvements between each iteration.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B0A2E6B-2BCB-3CC2-B94D-55C976CF7ADB}"/>
              </a:ext>
            </a:extLst>
          </p:cNvPr>
          <p:cNvSpPr/>
          <p:nvPr/>
        </p:nvSpPr>
        <p:spPr>
          <a:xfrm>
            <a:off x="838197" y="1840859"/>
            <a:ext cx="5127323" cy="2003786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180000" bIns="180000" rtlCol="0" anchor="ctr"/>
          <a:lstStyle/>
          <a:p>
            <a:r>
              <a:rPr lang="en-US" b="1" dirty="0">
                <a:solidFill>
                  <a:srgbClr val="151617"/>
                </a:solidFill>
                <a:latin typeface="Arial" panose="020B0604020202020204" pitchFamily="34" charset="0"/>
                <a:ea typeface="Montserrat Black" pitchFamily="34" charset="-122"/>
                <a:cs typeface="Arial" panose="020B0604020202020204" pitchFamily="34" charset="0"/>
              </a:rPr>
              <a:t>Prompts: </a:t>
            </a:r>
            <a:r>
              <a:rPr lang="en-US" dirty="0">
                <a:solidFill>
                  <a:srgbClr val="151617"/>
                </a:solidFill>
                <a:latin typeface="Arial" panose="020B0604020202020204" pitchFamily="34" charset="0"/>
                <a:ea typeface="Inconsolata" pitchFamily="34" charset="-122"/>
                <a:cs typeface="Arial" panose="020B0604020202020204" pitchFamily="34" charset="0"/>
              </a:rPr>
              <a:t>record every prompt exactly as entered into the AI tool. Include initial attempts and all subsequent refinements. This helps the output to be reproduced in future.</a:t>
            </a:r>
            <a:endParaRPr lang="en-US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3286C6-E411-3A05-8553-A5691A9C3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use: What to document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133117-04AD-FBAE-A2CD-B5A7C11A88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4</a:t>
            </a:r>
          </a:p>
        </p:txBody>
      </p:sp>
      <p:sp>
        <p:nvSpPr>
          <p:cNvPr id="3" name="Text Placeholder 14">
            <a:extLst>
              <a:ext uri="{FF2B5EF4-FFF2-40B4-BE49-F238E27FC236}">
                <a16:creationId xmlns:a16="http://schemas.microsoft.com/office/drawing/2014/main" id="{89B2C6FB-A427-6FE3-C5EB-29BBA6FB3A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</p:spTree>
    <p:extLst>
      <p:ext uri="{BB962C8B-B14F-4D97-AF65-F5344CB8AC3E}">
        <p14:creationId xmlns:p14="http://schemas.microsoft.com/office/powerpoint/2010/main" val="16449024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55C78-6C07-E41A-942E-4EAFB08973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2D411642-9586-2092-371F-342BC3BDDAAF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3: AI in software development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1E76B6-46F6-C66D-E9BB-DDCFA261B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4: Integrating AI code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02A5E9-1D4B-677D-B0E1-14F5E707FF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71500" indent="-457200">
              <a:buSzPct val="100000"/>
              <a:buFont typeface="+mj-lt"/>
              <a:buAutoNum type="arabicPeriod"/>
            </a:pPr>
            <a:r>
              <a:rPr lang="en-US" dirty="0"/>
              <a:t>Use an AI tool to generate code snippets for the required functionality.</a:t>
            </a:r>
          </a:p>
          <a:p>
            <a:pPr marL="571500" indent="-457200">
              <a:buSzPct val="100000"/>
              <a:buFont typeface="+mj-lt"/>
              <a:buAutoNum type="arabicPeriod"/>
            </a:pPr>
            <a:r>
              <a:rPr lang="en-US" dirty="0"/>
              <a:t>Integrate the AI code into the Coffee shop template code provided. You will need to make sure the program runs correctly and document the process.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5B96A7-7DDC-5C0D-4A23-3C38ABDE30A4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4 Worksheet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4 Worksheet answers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Coffee shop template</a:t>
            </a:r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0C91F34D-6922-C80F-BB52-5CAD0BA561F5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4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8555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A1104-054D-194B-2728-130D87478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F5CC1B28-0A76-E7A5-E0E3-7AAA832754DA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3: AI in software development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874616-E51B-97C0-A5CC-F618D473C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Plenary: Using AI responsibly scenario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B64E52-396F-00DF-331D-8AA2DAFBFD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SzPct val="100000"/>
            </a:pPr>
            <a:r>
              <a:rPr lang="en-US" dirty="0"/>
              <a:t>Read through the scenario on the Plenary Worksheet. </a:t>
            </a:r>
          </a:p>
          <a:p>
            <a:pPr>
              <a:buSzPct val="100000"/>
            </a:pPr>
            <a:r>
              <a:rPr lang="en-US" dirty="0"/>
              <a:t>Answer the question: </a:t>
            </a:r>
            <a:r>
              <a:rPr lang="en-US" b="1" dirty="0"/>
              <a:t>Should the code be deployed? Justify your decision.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E37C6B-65DE-44C0-D395-CCEEE76AF654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Plenary Worksheet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54F0FBDF-3D74-3280-F39B-D180322BA0E3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108000"/>
              </a:lnSpc>
              <a:spcBef>
                <a:spcPts val="10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Plenary</a:t>
            </a:r>
          </a:p>
        </p:txBody>
      </p:sp>
    </p:spTree>
    <p:extLst>
      <p:ext uri="{BB962C8B-B14F-4D97-AF65-F5344CB8AC3E}">
        <p14:creationId xmlns:p14="http://schemas.microsoft.com/office/powerpoint/2010/main" val="20147875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E4FF2-45F8-7EC5-37F0-13824858EC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52A6F-CABC-6953-EA95-974F96851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Plenary: Using AI responsibly scenario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14412-8342-FF18-01E4-22DCA5181F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288713" cy="4351338"/>
          </a:xfrm>
        </p:spPr>
        <p:txBody>
          <a:bodyPr>
            <a:normAutofit/>
          </a:bodyPr>
          <a:lstStyle/>
          <a:p>
            <a:pPr marL="457200" indent="-342000"/>
            <a:r>
              <a:rPr lang="en-GB" dirty="0"/>
              <a:t>AI is not a replacement for developer reasoning. It is a modelling tool that must be critically evaluated.</a:t>
            </a:r>
          </a:p>
          <a:p>
            <a:pPr marL="457200" indent="-342000"/>
            <a:r>
              <a:rPr lang="en-GB" dirty="0"/>
              <a:t>Professional developers need to verify outputs, question assumptions and maintain accountability.</a:t>
            </a:r>
          </a:p>
          <a:p>
            <a:pPr marL="457200" indent="-342000"/>
            <a:r>
              <a:rPr lang="en-GB" dirty="0"/>
              <a:t>AI can generate working code. It cannot guarantee robustness or maintainability.</a:t>
            </a:r>
          </a:p>
          <a:p>
            <a:pPr marL="457200" indent="-342000"/>
            <a:r>
              <a:rPr lang="en-GB" dirty="0"/>
              <a:t>AI is not context aware.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76F738-7208-7CEE-0713-CCDA0FE625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88A2FF"/>
          </a:solidFill>
        </p:spPr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34582E-B9CB-C7E9-4945-0FCD9C2D7F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</p:spTree>
    <p:extLst>
      <p:ext uri="{BB962C8B-B14F-4D97-AF65-F5344CB8AC3E}">
        <p14:creationId xmlns:p14="http://schemas.microsoft.com/office/powerpoint/2010/main" val="2593260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1357BC3-A920-1744-4378-77EA2C9D1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lesson, we will: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0336A8-8E9F-6750-02CB-278E8B016E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25625"/>
            <a:ext cx="4159139" cy="4351338"/>
          </a:xfrm>
        </p:spPr>
        <p:txBody>
          <a:bodyPr>
            <a:normAutofit/>
          </a:bodyPr>
          <a:lstStyle/>
          <a:p>
            <a:r>
              <a:rPr lang="en-US" b="1" dirty="0"/>
              <a:t>Skills:</a:t>
            </a:r>
          </a:p>
          <a:p>
            <a:r>
              <a:rPr lang="en-GB" dirty="0"/>
              <a:t>1. Be able to reflectively evaluate</a:t>
            </a:r>
          </a:p>
          <a:p>
            <a:pPr>
              <a:lnSpc>
                <a:spcPct val="100000"/>
              </a:lnSpc>
            </a:pPr>
            <a:r>
              <a:rPr lang="en-GB" dirty="0"/>
              <a:t>5. Apply a logical approach to solving problems to identify and fix defects</a:t>
            </a:r>
            <a:br>
              <a:rPr lang="en-GB" dirty="0"/>
            </a:br>
            <a:br>
              <a:rPr lang="en-GB" dirty="0"/>
            </a:br>
            <a:r>
              <a:rPr lang="en-US" b="1" dirty="0"/>
              <a:t>General competencies: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English: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b="1" dirty="0"/>
              <a:t>E5</a:t>
            </a:r>
            <a:r>
              <a:rPr lang="en-GB" dirty="0"/>
              <a:t> Synthesise information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b="1" dirty="0"/>
              <a:t>E6</a:t>
            </a:r>
            <a:r>
              <a:rPr lang="en-GB" dirty="0"/>
              <a:t> Take part in discussions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/>
              <a:t>Digital: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b="1" dirty="0"/>
              <a:t>D1</a:t>
            </a:r>
            <a:r>
              <a:rPr lang="en-GB" dirty="0"/>
              <a:t> Use digital technology and media effectively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b="1" dirty="0"/>
              <a:t>D6 </a:t>
            </a:r>
            <a:r>
              <a:rPr lang="en-GB" dirty="0"/>
              <a:t>Code and program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471921A-207F-0E70-E097-13DD6D1CCA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B0FA94E-7B0F-E8B2-17F4-EC94C02C2DE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D270DE-3E0A-A7AA-5765-2DF5A91594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342000"/>
            <a:r>
              <a:rPr lang="en-GB" dirty="0"/>
              <a:t>Explain how AI can accelerate development</a:t>
            </a:r>
          </a:p>
          <a:p>
            <a:pPr marL="457200" indent="-342000"/>
            <a:r>
              <a:rPr lang="en-GB" dirty="0"/>
              <a:t>Identify weaknesses in AI-generated code</a:t>
            </a:r>
          </a:p>
          <a:p>
            <a:pPr marL="457200" indent="-342000"/>
            <a:r>
              <a:rPr lang="en-GB" dirty="0"/>
              <a:t>Distinguish between correctness and robustness</a:t>
            </a:r>
          </a:p>
          <a:p>
            <a:pPr marL="457200" indent="-342000"/>
            <a:r>
              <a:rPr lang="en-GB" dirty="0"/>
              <a:t>Evaluate code quality beyond “does it run?”</a:t>
            </a:r>
          </a:p>
          <a:p>
            <a:pPr marL="457200" indent="-342000"/>
            <a:r>
              <a:rPr lang="en-GB" dirty="0"/>
              <a:t>Justify responsible use of AI in a development workflow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42065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F1C22-5AE9-9D37-CBC7-5BB7589B6D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B96CDA8-D230-4438-1E47-0F560E9B2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In this lesson, we have: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FB288D-0172-BEE9-2D0D-E2637F6286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2" y="1825625"/>
            <a:ext cx="4196209" cy="4351338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Skills:</a:t>
            </a:r>
          </a:p>
          <a:p>
            <a:r>
              <a:rPr lang="en-GB" dirty="0"/>
              <a:t>1. Be able to reflectively evaluate</a:t>
            </a:r>
          </a:p>
          <a:p>
            <a:r>
              <a:rPr lang="en-GB" dirty="0"/>
              <a:t>5. Apply a logical approach to solving problems to identify and fix defects</a:t>
            </a:r>
            <a:br>
              <a:rPr lang="en-GB" dirty="0"/>
            </a:br>
            <a:endParaRPr lang="en-GB" dirty="0"/>
          </a:p>
          <a:p>
            <a:pPr>
              <a:spcBef>
                <a:spcPts val="0"/>
              </a:spcBef>
            </a:pPr>
            <a:r>
              <a:rPr lang="en-US" b="1" dirty="0"/>
              <a:t>General competencies:</a:t>
            </a:r>
          </a:p>
          <a:p>
            <a:pPr>
              <a:spcBef>
                <a:spcPts val="0"/>
              </a:spcBef>
            </a:pPr>
            <a:r>
              <a:rPr lang="en-US" dirty="0"/>
              <a:t>English: </a:t>
            </a:r>
          </a:p>
          <a:p>
            <a:pPr>
              <a:spcBef>
                <a:spcPts val="0"/>
              </a:spcBef>
            </a:pPr>
            <a:r>
              <a:rPr lang="en-GB" b="1" dirty="0"/>
              <a:t>E5</a:t>
            </a:r>
            <a:r>
              <a:rPr lang="en-GB" dirty="0"/>
              <a:t> Synthesise information</a:t>
            </a:r>
          </a:p>
          <a:p>
            <a:pPr>
              <a:spcBef>
                <a:spcPts val="0"/>
              </a:spcBef>
            </a:pPr>
            <a:r>
              <a:rPr lang="en-GB" b="1" dirty="0"/>
              <a:t>E6</a:t>
            </a:r>
            <a:r>
              <a:rPr lang="en-GB" dirty="0"/>
              <a:t> Take part in discussions</a:t>
            </a:r>
          </a:p>
          <a:p>
            <a:pPr>
              <a:spcBef>
                <a:spcPts val="0"/>
              </a:spcBef>
            </a:pPr>
            <a:r>
              <a:rPr lang="en-US" dirty="0"/>
              <a:t>Digital: </a:t>
            </a:r>
          </a:p>
          <a:p>
            <a:pPr>
              <a:spcBef>
                <a:spcPts val="0"/>
              </a:spcBef>
            </a:pPr>
            <a:r>
              <a:rPr lang="en-GB" b="1" dirty="0"/>
              <a:t>D1 </a:t>
            </a:r>
            <a:r>
              <a:rPr lang="en-GB" dirty="0"/>
              <a:t>Use digital technology and media effectively</a:t>
            </a:r>
          </a:p>
          <a:p>
            <a:pPr>
              <a:spcBef>
                <a:spcPts val="0"/>
              </a:spcBef>
            </a:pPr>
            <a:r>
              <a:rPr lang="en-GB" b="1" dirty="0"/>
              <a:t>D6</a:t>
            </a:r>
            <a:r>
              <a:rPr lang="en-GB" dirty="0"/>
              <a:t>  Code and program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12CE5D8-D2EC-AB02-744B-21B6A754E2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B37CF44-DE0F-2AE8-C9EB-90D35AFDB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F9134-475E-295A-3F7D-3EC615D65A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57200" indent="-342000"/>
            <a:r>
              <a:rPr lang="en-GB" dirty="0"/>
              <a:t>Explained how AI can accelerate development</a:t>
            </a:r>
          </a:p>
          <a:p>
            <a:pPr marL="457200" indent="-342000"/>
            <a:r>
              <a:rPr lang="en-GB" dirty="0"/>
              <a:t>Identified weaknesses in AI-generated code</a:t>
            </a:r>
          </a:p>
          <a:p>
            <a:pPr marL="457200" indent="-342000"/>
            <a:r>
              <a:rPr lang="en-GB" dirty="0"/>
              <a:t>Distinguished between correctness and robustness</a:t>
            </a:r>
          </a:p>
          <a:p>
            <a:pPr marL="457200" indent="-342000"/>
            <a:r>
              <a:rPr lang="en-GB" dirty="0"/>
              <a:t>Evaluated code quality beyond “does it run?”</a:t>
            </a:r>
          </a:p>
          <a:p>
            <a:pPr marL="457200" indent="-342000"/>
            <a:r>
              <a:rPr lang="en-GB" dirty="0"/>
              <a:t>Justified responsible use of AI in a development workflow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7693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22B94-31AF-2D6A-3ABF-EE495F5B3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B48C7-2DAE-6267-651C-3EFE284FE7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To what extent can AI-generated code by considered production-ready?</a:t>
            </a:r>
          </a:p>
          <a:p>
            <a:pPr marL="0" indent="0">
              <a:buNone/>
            </a:pPr>
            <a:r>
              <a:rPr lang="en-GB" dirty="0"/>
              <a:t>Consider:</a:t>
            </a:r>
          </a:p>
          <a:p>
            <a:pPr marL="457200" indent="-342000"/>
            <a:r>
              <a:rPr lang="en-GB" dirty="0"/>
              <a:t>correctness and robustness;</a:t>
            </a:r>
          </a:p>
          <a:p>
            <a:pPr marL="457200" indent="-342000"/>
            <a:r>
              <a:rPr lang="en-GB" dirty="0"/>
              <a:t>how AI works;</a:t>
            </a:r>
          </a:p>
          <a:p>
            <a:pPr marL="457200" indent="-342000"/>
            <a:r>
              <a:rPr lang="en-GB" dirty="0"/>
              <a:t>accountability;</a:t>
            </a:r>
          </a:p>
          <a:p>
            <a:pPr marL="457200" indent="-342000"/>
            <a:r>
              <a:rPr lang="en-GB" dirty="0"/>
              <a:t>how you know AI-generated code works;</a:t>
            </a:r>
          </a:p>
          <a:p>
            <a:pPr marL="457200" indent="-342000"/>
            <a:r>
              <a:rPr lang="en-GB" dirty="0"/>
              <a:t>documentation.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547410-D856-9AE6-609D-DA08BD0D65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6" name="Text Placeholder 14">
            <a:extLst>
              <a:ext uri="{FF2B5EF4-FFF2-40B4-BE49-F238E27FC236}">
                <a16:creationId xmlns:a16="http://schemas.microsoft.com/office/drawing/2014/main" id="{39F7C489-40C6-5B02-50AA-ECE8358BDC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</p:spTree>
    <p:extLst>
      <p:ext uri="{BB962C8B-B14F-4D97-AF65-F5344CB8AC3E}">
        <p14:creationId xmlns:p14="http://schemas.microsoft.com/office/powerpoint/2010/main" val="68789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CBFAB-6DB6-DDB6-F62A-625041085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AI vs software developer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71F693-5CD2-F3FC-B29D-1188C5018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>
              <a:buNone/>
            </a:pPr>
            <a:r>
              <a:rPr lang="en-GB" dirty="0"/>
              <a:t>If AI can write code, what is the role of the software developer?</a:t>
            </a:r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115B7E-999D-E4B8-F91B-C0E7F87F2A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5" name="Text Placeholder 14">
            <a:extLst>
              <a:ext uri="{FF2B5EF4-FFF2-40B4-BE49-F238E27FC236}">
                <a16:creationId xmlns:a16="http://schemas.microsoft.com/office/drawing/2014/main" id="{2D9D0E63-05B5-7521-536B-1119D7A2AA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F47343D6-4F81-AB2A-048E-B92E75096B46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611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1D846-9DA2-DAB2-9A40-BC448F4CF7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Correctness vs robustness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07820-2626-F692-B59B-12FC98E5890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4884506" cy="3662487"/>
          </a:xfrm>
          <a:solidFill>
            <a:srgbClr val="FFF5C4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b="1" dirty="0">
                <a:solidFill>
                  <a:srgbClr val="534C29"/>
                </a:solidFill>
              </a:rPr>
              <a:t>Correctness</a:t>
            </a:r>
          </a:p>
          <a:p>
            <a:pPr marL="457200" indent="-342000"/>
            <a:r>
              <a:rPr lang="en-GB" dirty="0">
                <a:solidFill>
                  <a:schemeClr val="tx1"/>
                </a:solidFill>
              </a:rPr>
              <a:t>Code works under expected conditions.</a:t>
            </a:r>
          </a:p>
          <a:p>
            <a:pPr marL="457200" indent="-342000"/>
            <a:r>
              <a:rPr lang="en-GB" dirty="0"/>
              <a:t>Syntax and logic is correct.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A7C976-1D2A-A774-B1D0-416E7E86FA97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35000" y="1978025"/>
            <a:ext cx="4618800" cy="3662487"/>
          </a:xfrm>
          <a:solidFill>
            <a:srgbClr val="FFF5C4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b="1" dirty="0">
                <a:solidFill>
                  <a:srgbClr val="534C29"/>
                </a:solidFill>
              </a:rPr>
              <a:t>Robustness</a:t>
            </a:r>
            <a:endParaRPr lang="en-GB" dirty="0"/>
          </a:p>
          <a:p>
            <a:pPr marL="457200" indent="-252000"/>
            <a:r>
              <a:rPr lang="en-GB" dirty="0"/>
              <a:t>Code can handle unexpected conditions safely.</a:t>
            </a:r>
          </a:p>
          <a:p>
            <a:pPr marL="457200" indent="-252000"/>
            <a:r>
              <a:rPr lang="en-GB" dirty="0"/>
              <a:t>Code works in different circumstances.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BB568B34-2485-41EA-C115-93E12F2D907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6FB9CC1D-D0DE-99DF-112C-B969B10465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180195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48216E-7FAD-AD92-873C-AF9EBBA12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819657A-6E55-AC8F-299E-D1BD72665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/>
              <a:t>Evaluate the AI code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564416A-06C6-C9BA-93F5-F977E22574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3886" y="1578003"/>
            <a:ext cx="9495754" cy="4351338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This code snippet was generated by AI. It runs. Is it good code?</a:t>
            </a:r>
          </a:p>
          <a:p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CE189E5-6420-DED9-CE28-1C455E5720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B72D95A-1FF9-FDDB-16C3-56A3B2AF10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973929" y="162686"/>
            <a:ext cx="2078545" cy="365125"/>
          </a:xfrm>
          <a:solidFill>
            <a:srgbClr val="88A2FF"/>
          </a:solidFill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664C987-AA0D-BFC6-75DC-B77F462598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620360"/>
              </p:ext>
            </p:extLst>
          </p:nvPr>
        </p:nvGraphicFramePr>
        <p:xfrm>
          <a:off x="1497594" y="2579909"/>
          <a:ext cx="9599384" cy="288721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98364">
                  <a:extLst>
                    <a:ext uri="{9D8B030D-6E8A-4147-A177-3AD203B41FA5}">
                      <a16:colId xmlns:a16="http://schemas.microsoft.com/office/drawing/2014/main" val="2944832403"/>
                    </a:ext>
                  </a:extLst>
                </a:gridCol>
                <a:gridCol w="9001020">
                  <a:extLst>
                    <a:ext uri="{9D8B030D-6E8A-4147-A177-3AD203B41FA5}">
                      <a16:colId xmlns:a16="http://schemas.microsoft.com/office/drawing/2014/main" val="2141253383"/>
                    </a:ext>
                  </a:extLst>
                </a:gridCol>
              </a:tblGrid>
              <a:tr h="2266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>
                          <a:effectLst/>
                        </a:rPr>
                        <a:t>1</a:t>
                      </a:r>
                      <a:endParaRPr lang="en-GB" sz="2000" kern="10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def </a:t>
                      </a:r>
                      <a:r>
                        <a:rPr lang="en-GB" sz="2000" kern="100" dirty="0" err="1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calculate_average</a:t>
                      </a: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(numbers):</a:t>
                      </a:r>
                      <a:endParaRPr lang="en-GB" sz="2000" kern="100" dirty="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54631119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>
                          <a:effectLst/>
                        </a:rPr>
                        <a:t>2</a:t>
                      </a:r>
                      <a:endParaRPr lang="en-GB" sz="2000" kern="10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 total = 0</a:t>
                      </a:r>
                      <a:endParaRPr lang="en-GB" sz="2000" kern="10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9772608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>
                          <a:effectLst/>
                        </a:rPr>
                        <a:t>3</a:t>
                      </a:r>
                      <a:endParaRPr lang="en-GB" sz="2000" kern="10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 for </a:t>
                      </a:r>
                      <a:r>
                        <a:rPr lang="en-GB" sz="2000" kern="100" dirty="0" err="1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</a:t>
                      </a: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in range(len(numbers)):</a:t>
                      </a:r>
                      <a:endParaRPr lang="en-GB" sz="2000" kern="100" dirty="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04600935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>
                          <a:effectLst/>
                        </a:rPr>
                        <a:t>4</a:t>
                      </a:r>
                      <a:endParaRPr lang="en-GB" sz="2000" kern="10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     total + = numbers[</a:t>
                      </a:r>
                      <a:r>
                        <a:rPr lang="en-GB" sz="2000" kern="100" dirty="0" err="1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i</a:t>
                      </a: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]</a:t>
                      </a:r>
                      <a:endParaRPr lang="en-GB" sz="2000" kern="100" dirty="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5095045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>
                          <a:effectLst/>
                        </a:rPr>
                        <a:t>5</a:t>
                      </a:r>
                      <a:endParaRPr lang="en-GB" sz="2000" kern="10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   return total / len(numbers)</a:t>
                      </a:r>
                      <a:endParaRPr lang="en-GB" sz="2000" kern="100" dirty="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4690366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>
                          <a:effectLst/>
                        </a:rPr>
                        <a:t>6</a:t>
                      </a:r>
                      <a:endParaRPr lang="en-GB" sz="2000" kern="10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 </a:t>
                      </a:r>
                      <a:endParaRPr lang="en-GB" sz="2000" kern="100" dirty="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9281179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>
                          <a:effectLst/>
                        </a:rPr>
                        <a:t>7</a:t>
                      </a:r>
                      <a:endParaRPr lang="en-GB" sz="2000" kern="10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 err="1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user_input</a:t>
                      </a: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input(“Enter numbers separated by commas: “)</a:t>
                      </a:r>
                      <a:endParaRPr lang="en-GB" sz="2000" kern="100" dirty="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76853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>
                          <a:effectLst/>
                        </a:rPr>
                        <a:t>8</a:t>
                      </a:r>
                      <a:endParaRPr lang="en-GB" sz="2000" kern="10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 err="1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nums</a:t>
                      </a: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 = </a:t>
                      </a:r>
                      <a:r>
                        <a:rPr lang="en-GB" sz="2000" kern="100" dirty="0" err="1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user_input.split</a:t>
                      </a: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(“,”)</a:t>
                      </a:r>
                      <a:endParaRPr lang="en-GB" sz="2000" kern="100" dirty="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18615024"/>
                  </a:ext>
                </a:extLst>
              </a:tr>
              <a:tr h="2266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>
                          <a:effectLst/>
                        </a:rPr>
                        <a:t>9</a:t>
                      </a:r>
                      <a:endParaRPr lang="en-GB" sz="2000" kern="10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print(“Average:”, </a:t>
                      </a:r>
                      <a:r>
                        <a:rPr lang="en-GB" sz="2000" kern="100" dirty="0" err="1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calculate_average</a:t>
                      </a: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en-GB" sz="2000" kern="100" dirty="0" err="1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nums</a:t>
                      </a:r>
                      <a:r>
                        <a:rPr lang="en-GB" sz="2000" kern="100" dirty="0"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))</a:t>
                      </a:r>
                      <a:endParaRPr lang="en-GB" sz="2000" kern="100" dirty="0">
                        <a:solidFill>
                          <a:srgbClr val="0D0D0D"/>
                        </a:solidFill>
                        <a:effectLst/>
                        <a:latin typeface="Courier New" panose="02070309020205020404" pitchFamily="49" charset="0"/>
                        <a:ea typeface="Calibri" panose="020F0502020204030204" pitchFamily="34" charset="0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23401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2896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D1C17-3BF8-A235-90D3-119F93D5E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50BDEAC-C0D7-B78D-941E-9D9FF9AA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Evaluate the AI code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70B148-D37C-8052-0F13-814EC754DE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342000"/>
            <a:r>
              <a:rPr lang="en-GB" dirty="0"/>
              <a:t>There is no data-type conversion on input.</a:t>
            </a:r>
          </a:p>
          <a:p>
            <a:pPr marL="457200" lvl="0" indent="-342000"/>
            <a:r>
              <a:rPr lang="en-GB" dirty="0"/>
              <a:t>The code would crash when trying to perform calculations, as a blank input will cause a division by zero and a non-numeric input would cause a runtime error.</a:t>
            </a:r>
          </a:p>
          <a:p>
            <a:pPr marL="457200" lvl="0" indent="-342000"/>
            <a:r>
              <a:rPr lang="en-US" dirty="0"/>
              <a:t>The code assumes perfect user behaviour.</a:t>
            </a:r>
          </a:p>
          <a:p>
            <a:pPr marL="457200" lvl="0" indent="-342000"/>
            <a:r>
              <a:rPr lang="en-US" dirty="0"/>
              <a:t>There is no feedback for invalid inputs.</a:t>
            </a:r>
          </a:p>
          <a:p>
            <a:pPr marL="0" indent="0">
              <a:buNone/>
            </a:pPr>
            <a:endParaRPr lang="en-GB" dirty="0">
              <a:highlight>
                <a:srgbClr val="FFFF00"/>
              </a:highlight>
            </a:endParaRPr>
          </a:p>
          <a:p>
            <a:pPr lvl="0"/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C7C1992-2949-E237-8C90-E45F78103D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88A2FF"/>
          </a:solidFill>
        </p:spPr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B71A20B-6EAF-B2A4-3220-247C3FF820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</p:spTree>
    <p:extLst>
      <p:ext uri="{BB962C8B-B14F-4D97-AF65-F5344CB8AC3E}">
        <p14:creationId xmlns:p14="http://schemas.microsoft.com/office/powerpoint/2010/main" val="2581786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25A02-CE9F-BCBA-6D0E-821D47F74E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2CE74-E20E-B4EC-AC5E-9721902C1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Correctness vs robustness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A494B3-9FC4-662A-AA10-D047447B34D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838200" y="1978025"/>
            <a:ext cx="4884506" cy="3662487"/>
          </a:xfrm>
          <a:solidFill>
            <a:srgbClr val="FFF5C4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b="1" dirty="0">
                <a:solidFill>
                  <a:srgbClr val="534C29"/>
                </a:solidFill>
              </a:rPr>
              <a:t>Correctness</a:t>
            </a:r>
          </a:p>
          <a:p>
            <a:pPr marL="457200" indent="-342000"/>
            <a:r>
              <a:rPr lang="en-GB" dirty="0"/>
              <a:t>AI can usually produce code that is correct under perfect input.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2B6C2F-F2F2-DDE0-CA5C-CAAFA0C93B9F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735000" y="1978025"/>
            <a:ext cx="4618800" cy="3662487"/>
          </a:xfrm>
          <a:solidFill>
            <a:srgbClr val="FFF5C4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b="1" dirty="0">
                <a:solidFill>
                  <a:srgbClr val="534C29"/>
                </a:solidFill>
              </a:rPr>
              <a:t>Robustness</a:t>
            </a:r>
            <a:endParaRPr lang="en-GB" dirty="0"/>
          </a:p>
          <a:p>
            <a:pPr marL="457200" indent="-342000"/>
            <a:r>
              <a:rPr lang="en-GB" dirty="0"/>
              <a:t>AI produced code might not be safe under realistic conditions.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FD70614C-6644-E506-3963-1693F6BCD3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87240DD-4C63-C68B-FA05-25C14E1F9F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solidFill>
            <a:srgbClr val="88A2FF"/>
          </a:solidFill>
        </p:spPr>
        <p:txBody>
          <a:bodyPr/>
          <a:lstStyle/>
          <a:p>
            <a:r>
              <a:rPr lang="en-GB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854280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46066C1-97FE-E5E2-DB48-36D29E7050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Activity 1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D52942-4786-B21A-0D7E-5CDAFF08A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951" y="136526"/>
            <a:ext cx="8620018" cy="1129877"/>
          </a:xfrm>
        </p:spPr>
        <p:txBody>
          <a:bodyPr/>
          <a:lstStyle/>
          <a:p>
            <a:r>
              <a:rPr lang="en-GB" dirty="0"/>
              <a:t>AI for software development</a:t>
            </a:r>
          </a:p>
        </p:txBody>
      </p:sp>
      <p:sp>
        <p:nvSpPr>
          <p:cNvPr id="7" name="Text Placeholder 14">
            <a:extLst>
              <a:ext uri="{FF2B5EF4-FFF2-40B4-BE49-F238E27FC236}">
                <a16:creationId xmlns:a16="http://schemas.microsoft.com/office/drawing/2014/main" id="{552BE367-8737-B004-AFFE-8F2EF3AFB8A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Lesson 3: AI in software development</a:t>
            </a:r>
          </a:p>
        </p:txBody>
      </p:sp>
      <p:pic>
        <p:nvPicPr>
          <p:cNvPr id="9" name="Online Media 8" title="AI for software development">
            <a:hlinkClick r:id="" action="ppaction://media"/>
            <a:extLst>
              <a:ext uri="{FF2B5EF4-FFF2-40B4-BE49-F238E27FC236}">
                <a16:creationId xmlns:a16="http://schemas.microsoft.com/office/drawing/2014/main" id="{2E8548FB-8EDF-E191-77F4-A43428F2751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519826" y="1073517"/>
            <a:ext cx="9155023" cy="5157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96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F95B5C33-ACCB-A9DA-5653-0BF746DB5A13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3: AI in software development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E63922-A8DB-DAEB-5965-080E60557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Activity 1: AI in software development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10D3DF-F36E-AA92-FF2F-16E166CC08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b="1" dirty="0"/>
              <a:t>Task 2: </a:t>
            </a:r>
            <a:r>
              <a:rPr lang="en-US" dirty="0"/>
              <a:t>Answer the questions about the scenario.</a:t>
            </a:r>
          </a:p>
          <a:p>
            <a:pPr marL="114300" indent="0">
              <a:buNone/>
            </a:pPr>
            <a:r>
              <a:rPr lang="en-US" b="1" dirty="0"/>
              <a:t>Scenario: </a:t>
            </a:r>
            <a:r>
              <a:rPr lang="en-US" dirty="0"/>
              <a:t>A developer uses a public AI tool to create some authentication code. They copy this AI-generated code into a live system without reviewing it. The code stores passwords in plain text.</a:t>
            </a:r>
          </a:p>
          <a:p>
            <a:pPr marL="114300" indent="0">
              <a:buNone/>
            </a:pPr>
            <a:r>
              <a:rPr lang="en-US" b="1" dirty="0"/>
              <a:t>Task 3: </a:t>
            </a:r>
            <a:r>
              <a:rPr lang="en-US" dirty="0"/>
              <a:t>Evaluate the use of AI tools in software development.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96B412-DB44-1E32-4B2D-8F25279C69E8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1 Worksheet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1 Worksheet answers</a:t>
            </a:r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946CDEB2-6575-B2DB-9C8F-6569D03A63D5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37217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1365</Words>
  <Application>Microsoft Office PowerPoint</Application>
  <PresentationFormat>Widescreen</PresentationFormat>
  <Paragraphs>215</Paragraphs>
  <Slides>21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 Narrow</vt:lpstr>
      <vt:lpstr>Calibri</vt:lpstr>
      <vt:lpstr>Courier New</vt:lpstr>
      <vt:lpstr>Inconsolata</vt:lpstr>
      <vt:lpstr>Office Theme</vt:lpstr>
      <vt:lpstr>1_Office Theme</vt:lpstr>
      <vt:lpstr>Digital Software Development</vt:lpstr>
      <vt:lpstr>In this lesson, we will:</vt:lpstr>
      <vt:lpstr>AI vs software developer</vt:lpstr>
      <vt:lpstr>Correctness vs robustness</vt:lpstr>
      <vt:lpstr>Evaluate the AI code</vt:lpstr>
      <vt:lpstr>Evaluate the AI code</vt:lpstr>
      <vt:lpstr>Correctness vs robustness</vt:lpstr>
      <vt:lpstr>AI for software development</vt:lpstr>
      <vt:lpstr>Activity 1: AI in software development</vt:lpstr>
      <vt:lpstr>AI vs professional developer</vt:lpstr>
      <vt:lpstr>Activity 2: AI debugging assistant</vt:lpstr>
      <vt:lpstr>Evaluate and reflect</vt:lpstr>
      <vt:lpstr>Activity 3: Evaluating AI code</vt:lpstr>
      <vt:lpstr>Integrating AI-generated code snippets</vt:lpstr>
      <vt:lpstr>Documenting AI use</vt:lpstr>
      <vt:lpstr>AI use: What to document</vt:lpstr>
      <vt:lpstr>Activity 4: Integrating AI code</vt:lpstr>
      <vt:lpstr>Plenary: Using AI responsibly scenario</vt:lpstr>
      <vt:lpstr>Plenary: Using AI responsibly scenario</vt:lpstr>
      <vt:lpstr>In this lesson, we have:</vt:lpstr>
      <vt:lpstr>Consolidation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2026-08-25T12:27:57Z</dcterms:created>
  <dcterms:modified xsi:type="dcterms:W3CDTF">2026-08-25T12:28:15Z</dcterms:modified>
</cp:coreProperties>
</file>